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354" r:id="rId3"/>
    <p:sldId id="347" r:id="rId4"/>
    <p:sldId id="353" r:id="rId5"/>
    <p:sldId id="352" r:id="rId6"/>
    <p:sldId id="357" r:id="rId7"/>
    <p:sldId id="358" r:id="rId8"/>
    <p:sldId id="359" r:id="rId9"/>
    <p:sldId id="368" r:id="rId10"/>
    <p:sldId id="356" r:id="rId11"/>
    <p:sldId id="367" r:id="rId12"/>
    <p:sldId id="360" r:id="rId13"/>
    <p:sldId id="361" r:id="rId14"/>
    <p:sldId id="362" r:id="rId15"/>
    <p:sldId id="370" r:id="rId16"/>
    <p:sldId id="369" r:id="rId17"/>
    <p:sldId id="313" r:id="rId18"/>
    <p:sldId id="342" r:id="rId19"/>
    <p:sldId id="363" r:id="rId20"/>
    <p:sldId id="364" r:id="rId21"/>
    <p:sldId id="336" r:id="rId22"/>
    <p:sldId id="343" r:id="rId23"/>
    <p:sldId id="335" r:id="rId24"/>
    <p:sldId id="317" r:id="rId25"/>
    <p:sldId id="340" r:id="rId26"/>
    <p:sldId id="341" r:id="rId27"/>
    <p:sldId id="318" r:id="rId28"/>
    <p:sldId id="319" r:id="rId29"/>
    <p:sldId id="365" r:id="rId30"/>
    <p:sldId id="366" r:id="rId31"/>
    <p:sldId id="289" r:id="rId32"/>
  </p:sldIdLst>
  <p:sldSz cx="9144000" cy="6858000" type="screen4x3"/>
  <p:notesSz cx="7102475" cy="102346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2B91E062-472B-43AC-BAA5-59BDC92288FD}">
          <p14:sldIdLst>
            <p14:sldId id="257"/>
            <p14:sldId id="354"/>
            <p14:sldId id="347"/>
            <p14:sldId id="353"/>
            <p14:sldId id="352"/>
          </p14:sldIdLst>
        </p14:section>
        <p14:section name="Seção sem Título" id="{D12CFA6C-C98D-4037-9B44-EA134936F9DB}">
          <p14:sldIdLst>
            <p14:sldId id="357"/>
            <p14:sldId id="358"/>
            <p14:sldId id="359"/>
            <p14:sldId id="368"/>
            <p14:sldId id="356"/>
            <p14:sldId id="367"/>
            <p14:sldId id="360"/>
            <p14:sldId id="361"/>
            <p14:sldId id="362"/>
          </p14:sldIdLst>
        </p14:section>
        <p14:section name="Seção sem Título" id="{8A0353A9-EEEF-40D7-87C6-E76513642E32}">
          <p14:sldIdLst>
            <p14:sldId id="370"/>
            <p14:sldId id="369"/>
            <p14:sldId id="313"/>
            <p14:sldId id="342"/>
            <p14:sldId id="363"/>
            <p14:sldId id="364"/>
            <p14:sldId id="336"/>
            <p14:sldId id="343"/>
            <p14:sldId id="335"/>
            <p14:sldId id="317"/>
            <p14:sldId id="340"/>
            <p14:sldId id="341"/>
            <p14:sldId id="318"/>
            <p14:sldId id="319"/>
            <p14:sldId id="365"/>
            <p14:sldId id="366"/>
            <p14:sldId id="28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95F8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91" autoAdjust="0"/>
    <p:restoredTop sz="94660"/>
  </p:normalViewPr>
  <p:slideViewPr>
    <p:cSldViewPr>
      <p:cViewPr>
        <p:scale>
          <a:sx n="100" d="100"/>
          <a:sy n="100" d="100"/>
        </p:scale>
        <p:origin x="-708" y="0"/>
      </p:cViewPr>
      <p:guideLst>
        <p:guide orient="horz" pos="2160"/>
        <p:guide orient="horz" pos="4201"/>
        <p:guide pos="5511"/>
        <p:guide pos="249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670D43-1FC1-4406-A851-5E29A0197B4B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165FD88-2686-4F9A-ACAA-2359099D6F56}">
      <dgm:prSet phldrT="[Texto]" custT="1"/>
      <dgm:spPr>
        <a:solidFill>
          <a:srgbClr val="6495F8"/>
        </a:solidFill>
      </dgm:spPr>
      <dgm:t>
        <a:bodyPr/>
        <a:lstStyle/>
        <a:p>
          <a:r>
            <a:rPr lang="pt-BR" sz="4600" dirty="0" smtClean="0"/>
            <a:t>Art. 164 da CF</a:t>
          </a:r>
          <a:endParaRPr lang="pt-BR" sz="4600" dirty="0"/>
        </a:p>
      </dgm:t>
    </dgm:pt>
    <dgm:pt modelId="{A5FEB38C-BBDC-414E-93B4-E26307CA5FCA}" type="parTrans" cxnId="{4054F29F-9E5A-4AED-A054-72C2887B1FB1}">
      <dgm:prSet/>
      <dgm:spPr/>
      <dgm:t>
        <a:bodyPr/>
        <a:lstStyle/>
        <a:p>
          <a:endParaRPr lang="pt-BR"/>
        </a:p>
      </dgm:t>
    </dgm:pt>
    <dgm:pt modelId="{66740FD5-66BF-4C08-A99A-C15501A404BF}" type="sibTrans" cxnId="{4054F29F-9E5A-4AED-A054-72C2887B1FB1}">
      <dgm:prSet/>
      <dgm:spPr/>
      <dgm:t>
        <a:bodyPr/>
        <a:lstStyle/>
        <a:p>
          <a:endParaRPr lang="pt-BR"/>
        </a:p>
      </dgm:t>
    </dgm:pt>
    <dgm:pt modelId="{49A58AF2-59BB-4347-BA16-00AC6BB1AEE8}">
      <dgm:prSet phldrT="[Texto]" custT="1"/>
      <dgm:spPr/>
      <dgm:t>
        <a:bodyPr anchor="ctr" anchorCtr="0"/>
        <a:lstStyle/>
        <a:p>
          <a:r>
            <a:rPr lang="pt-BR" sz="2500" dirty="0" smtClean="0"/>
            <a:t>“</a:t>
          </a:r>
          <a:r>
            <a:rPr lang="pt-BR" sz="2500" i="1" dirty="0" smtClean="0"/>
            <a:t>Assegurar a estabilidade do poder de compra da moeda...</a:t>
          </a:r>
          <a:r>
            <a:rPr lang="pt-BR" sz="2500" dirty="0" smtClean="0"/>
            <a:t>”</a:t>
          </a:r>
          <a:endParaRPr lang="pt-BR" sz="2500" dirty="0"/>
        </a:p>
      </dgm:t>
    </dgm:pt>
    <dgm:pt modelId="{5AE4B7D6-3C24-45A2-8BF0-67564E230E45}" type="parTrans" cxnId="{2751D077-CC5D-46FE-873C-9E8F68521EED}">
      <dgm:prSet/>
      <dgm:spPr/>
      <dgm:t>
        <a:bodyPr/>
        <a:lstStyle/>
        <a:p>
          <a:endParaRPr lang="pt-BR"/>
        </a:p>
      </dgm:t>
    </dgm:pt>
    <dgm:pt modelId="{DB463AAA-1B11-4741-957C-5B48241427DD}" type="sibTrans" cxnId="{2751D077-CC5D-46FE-873C-9E8F68521EED}">
      <dgm:prSet/>
      <dgm:spPr/>
      <dgm:t>
        <a:bodyPr/>
        <a:lstStyle/>
        <a:p>
          <a:endParaRPr lang="pt-BR"/>
        </a:p>
      </dgm:t>
    </dgm:pt>
    <dgm:pt modelId="{996F3B42-1561-4FA4-8313-A9A7734CA819}">
      <dgm:prSet phldrT="[Texto]" custT="1"/>
      <dgm:spPr>
        <a:solidFill>
          <a:srgbClr val="6495F8"/>
        </a:solidFill>
      </dgm:spPr>
      <dgm:t>
        <a:bodyPr/>
        <a:lstStyle/>
        <a:p>
          <a:r>
            <a:rPr lang="pt-BR" sz="4600" dirty="0" smtClean="0"/>
            <a:t>Art. 192 da CF</a:t>
          </a:r>
          <a:endParaRPr lang="pt-BR" sz="4600" dirty="0"/>
        </a:p>
      </dgm:t>
    </dgm:pt>
    <dgm:pt modelId="{41C8FB34-5AF4-4949-B529-E1DC9650A08E}" type="parTrans" cxnId="{E47C557A-0B92-41E9-A633-5BFCBA00D62E}">
      <dgm:prSet/>
      <dgm:spPr/>
      <dgm:t>
        <a:bodyPr/>
        <a:lstStyle/>
        <a:p>
          <a:endParaRPr lang="pt-BR"/>
        </a:p>
      </dgm:t>
    </dgm:pt>
    <dgm:pt modelId="{CD0A2244-B4A0-4DF4-88B6-F384BF11ADA7}" type="sibTrans" cxnId="{E47C557A-0B92-41E9-A633-5BFCBA00D62E}">
      <dgm:prSet/>
      <dgm:spPr/>
      <dgm:t>
        <a:bodyPr/>
        <a:lstStyle/>
        <a:p>
          <a:endParaRPr lang="pt-BR"/>
        </a:p>
      </dgm:t>
    </dgm:pt>
    <dgm:pt modelId="{5F0C86A2-D82B-4E81-B835-2C9B9D65C7A5}">
      <dgm:prSet phldrT="[Texto]" custT="1"/>
      <dgm:spPr/>
      <dgm:t>
        <a:bodyPr anchor="ctr" anchorCtr="0"/>
        <a:lstStyle/>
        <a:p>
          <a:r>
            <a:rPr lang="pt-BR" sz="2500" dirty="0" smtClean="0"/>
            <a:t>“</a:t>
          </a:r>
          <a:r>
            <a:rPr lang="pt-BR" sz="2500" i="1" dirty="0" smtClean="0"/>
            <a:t>... e um sistema financeiro sólido e eficiente</a:t>
          </a:r>
          <a:r>
            <a:rPr lang="pt-BR" sz="2500" dirty="0" smtClean="0"/>
            <a:t>”</a:t>
          </a:r>
          <a:endParaRPr lang="pt-BR" sz="2500" dirty="0"/>
        </a:p>
      </dgm:t>
    </dgm:pt>
    <dgm:pt modelId="{D1A2973B-408C-4132-BB5C-DDE167305F68}" type="parTrans" cxnId="{917F5D6E-C43E-49AB-9D88-3D8D24883EF0}">
      <dgm:prSet/>
      <dgm:spPr/>
      <dgm:t>
        <a:bodyPr/>
        <a:lstStyle/>
        <a:p>
          <a:endParaRPr lang="pt-BR"/>
        </a:p>
      </dgm:t>
    </dgm:pt>
    <dgm:pt modelId="{B9A3ACC3-3E0A-4FAB-8F47-0FBE9ECBF9E9}" type="sibTrans" cxnId="{917F5D6E-C43E-49AB-9D88-3D8D24883EF0}">
      <dgm:prSet/>
      <dgm:spPr/>
      <dgm:t>
        <a:bodyPr/>
        <a:lstStyle/>
        <a:p>
          <a:endParaRPr lang="pt-BR"/>
        </a:p>
      </dgm:t>
    </dgm:pt>
    <dgm:pt modelId="{5BA219FD-43B9-4E67-9EDF-8A50DA2D4DCD}" type="pres">
      <dgm:prSet presAssocID="{3D670D43-1FC1-4406-A851-5E29A0197B4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9819B866-3D88-45DA-8CF8-481BDB216345}" type="pres">
      <dgm:prSet presAssocID="{2165FD88-2686-4F9A-ACAA-2359099D6F56}" presName="linNode" presStyleCnt="0"/>
      <dgm:spPr/>
    </dgm:pt>
    <dgm:pt modelId="{0C6D95AB-571C-4B48-B9C9-36522084340D}" type="pres">
      <dgm:prSet presAssocID="{2165FD88-2686-4F9A-ACAA-2359099D6F56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A6B83DA-B394-4474-9C6D-7E1E9EB0659A}" type="pres">
      <dgm:prSet presAssocID="{2165FD88-2686-4F9A-ACAA-2359099D6F56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94F6625-FBC4-479C-939D-3116CE7D6AF2}" type="pres">
      <dgm:prSet presAssocID="{66740FD5-66BF-4C08-A99A-C15501A404BF}" presName="spacing" presStyleCnt="0"/>
      <dgm:spPr/>
    </dgm:pt>
    <dgm:pt modelId="{D70D6589-02A0-4533-834D-75F6AA4908F9}" type="pres">
      <dgm:prSet presAssocID="{996F3B42-1561-4FA4-8313-A9A7734CA819}" presName="linNode" presStyleCnt="0"/>
      <dgm:spPr/>
    </dgm:pt>
    <dgm:pt modelId="{DE05C307-FC62-4B95-ABF8-E836C62B52CD}" type="pres">
      <dgm:prSet presAssocID="{996F3B42-1561-4FA4-8313-A9A7734CA819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3D3589-5CB2-4834-AC19-85DE665EA4AC}" type="pres">
      <dgm:prSet presAssocID="{996F3B42-1561-4FA4-8313-A9A7734CA819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47C557A-0B92-41E9-A633-5BFCBA00D62E}" srcId="{3D670D43-1FC1-4406-A851-5E29A0197B4B}" destId="{996F3B42-1561-4FA4-8313-A9A7734CA819}" srcOrd="1" destOrd="0" parTransId="{41C8FB34-5AF4-4949-B529-E1DC9650A08E}" sibTransId="{CD0A2244-B4A0-4DF4-88B6-F384BF11ADA7}"/>
    <dgm:cxn modelId="{917F5D6E-C43E-49AB-9D88-3D8D24883EF0}" srcId="{996F3B42-1561-4FA4-8313-A9A7734CA819}" destId="{5F0C86A2-D82B-4E81-B835-2C9B9D65C7A5}" srcOrd="0" destOrd="0" parTransId="{D1A2973B-408C-4132-BB5C-DDE167305F68}" sibTransId="{B9A3ACC3-3E0A-4FAB-8F47-0FBE9ECBF9E9}"/>
    <dgm:cxn modelId="{284272CE-18B2-47FB-A7BE-2AC8E89A0E84}" type="presOf" srcId="{2165FD88-2686-4F9A-ACAA-2359099D6F56}" destId="{0C6D95AB-571C-4B48-B9C9-36522084340D}" srcOrd="0" destOrd="0" presId="urn:microsoft.com/office/officeart/2005/8/layout/vList6"/>
    <dgm:cxn modelId="{4054F29F-9E5A-4AED-A054-72C2887B1FB1}" srcId="{3D670D43-1FC1-4406-A851-5E29A0197B4B}" destId="{2165FD88-2686-4F9A-ACAA-2359099D6F56}" srcOrd="0" destOrd="0" parTransId="{A5FEB38C-BBDC-414E-93B4-E26307CA5FCA}" sibTransId="{66740FD5-66BF-4C08-A99A-C15501A404BF}"/>
    <dgm:cxn modelId="{2751D077-CC5D-46FE-873C-9E8F68521EED}" srcId="{2165FD88-2686-4F9A-ACAA-2359099D6F56}" destId="{49A58AF2-59BB-4347-BA16-00AC6BB1AEE8}" srcOrd="0" destOrd="0" parTransId="{5AE4B7D6-3C24-45A2-8BF0-67564E230E45}" sibTransId="{DB463AAA-1B11-4741-957C-5B48241427DD}"/>
    <dgm:cxn modelId="{A85C79F6-1B10-4D7F-9E61-DDB27EE7B50E}" type="presOf" srcId="{996F3B42-1561-4FA4-8313-A9A7734CA819}" destId="{DE05C307-FC62-4B95-ABF8-E836C62B52CD}" srcOrd="0" destOrd="0" presId="urn:microsoft.com/office/officeart/2005/8/layout/vList6"/>
    <dgm:cxn modelId="{CF03C9AC-44EA-4773-9540-A0E402B02723}" type="presOf" srcId="{3D670D43-1FC1-4406-A851-5E29A0197B4B}" destId="{5BA219FD-43B9-4E67-9EDF-8A50DA2D4DCD}" srcOrd="0" destOrd="0" presId="urn:microsoft.com/office/officeart/2005/8/layout/vList6"/>
    <dgm:cxn modelId="{D3C428C1-DB4C-4853-9EEC-EE1E7C821172}" type="presOf" srcId="{5F0C86A2-D82B-4E81-B835-2C9B9D65C7A5}" destId="{1D3D3589-5CB2-4834-AC19-85DE665EA4AC}" srcOrd="0" destOrd="0" presId="urn:microsoft.com/office/officeart/2005/8/layout/vList6"/>
    <dgm:cxn modelId="{C957300B-22B2-44F1-86FC-DC6ED90D6604}" type="presOf" srcId="{49A58AF2-59BB-4347-BA16-00AC6BB1AEE8}" destId="{0A6B83DA-B394-4474-9C6D-7E1E9EB0659A}" srcOrd="0" destOrd="0" presId="urn:microsoft.com/office/officeart/2005/8/layout/vList6"/>
    <dgm:cxn modelId="{ED2EE79F-542D-4689-A9F2-9FD3BBDF0D66}" type="presParOf" srcId="{5BA219FD-43B9-4E67-9EDF-8A50DA2D4DCD}" destId="{9819B866-3D88-45DA-8CF8-481BDB216345}" srcOrd="0" destOrd="0" presId="urn:microsoft.com/office/officeart/2005/8/layout/vList6"/>
    <dgm:cxn modelId="{161FE2A2-C575-4385-B30A-9667F919441F}" type="presParOf" srcId="{9819B866-3D88-45DA-8CF8-481BDB216345}" destId="{0C6D95AB-571C-4B48-B9C9-36522084340D}" srcOrd="0" destOrd="0" presId="urn:microsoft.com/office/officeart/2005/8/layout/vList6"/>
    <dgm:cxn modelId="{FA493660-B3F9-44B2-B2A4-90E57F62363A}" type="presParOf" srcId="{9819B866-3D88-45DA-8CF8-481BDB216345}" destId="{0A6B83DA-B394-4474-9C6D-7E1E9EB0659A}" srcOrd="1" destOrd="0" presId="urn:microsoft.com/office/officeart/2005/8/layout/vList6"/>
    <dgm:cxn modelId="{67E6DA4B-BAA1-420E-BB36-DDF6526D0597}" type="presParOf" srcId="{5BA219FD-43B9-4E67-9EDF-8A50DA2D4DCD}" destId="{194F6625-FBC4-479C-939D-3116CE7D6AF2}" srcOrd="1" destOrd="0" presId="urn:microsoft.com/office/officeart/2005/8/layout/vList6"/>
    <dgm:cxn modelId="{50C7DD54-DFA0-4DD3-A033-41DF4AD2628C}" type="presParOf" srcId="{5BA219FD-43B9-4E67-9EDF-8A50DA2D4DCD}" destId="{D70D6589-02A0-4533-834D-75F6AA4908F9}" srcOrd="2" destOrd="0" presId="urn:microsoft.com/office/officeart/2005/8/layout/vList6"/>
    <dgm:cxn modelId="{722352D7-F99A-4B1B-894A-2251BB9484E3}" type="presParOf" srcId="{D70D6589-02A0-4533-834D-75F6AA4908F9}" destId="{DE05C307-FC62-4B95-ABF8-E836C62B52CD}" srcOrd="0" destOrd="0" presId="urn:microsoft.com/office/officeart/2005/8/layout/vList6"/>
    <dgm:cxn modelId="{33D6EFF6-0344-40AC-95C8-F739205D1BC5}" type="presParOf" srcId="{D70D6589-02A0-4533-834D-75F6AA4908F9}" destId="{1D3D3589-5CB2-4834-AC19-85DE665EA4A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32810B-90CB-4A69-86C0-99B93DE13DC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49E247F-125B-49E4-81C7-EEABA966EF34}">
      <dgm:prSet phldrT="[Texto]" custT="1"/>
      <dgm:spPr>
        <a:solidFill>
          <a:srgbClr val="6495F8">
            <a:alpha val="49804"/>
          </a:srgbClr>
        </a:solidFill>
      </dgm:spPr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Autoridade Monetária e Cambial</a:t>
          </a:r>
        </a:p>
        <a:p>
          <a:r>
            <a:rPr lang="pt-BR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(Lei 4.595/64)</a:t>
          </a:r>
          <a:endParaRPr lang="pt-BR" sz="1200" dirty="0">
            <a:solidFill>
              <a:schemeClr val="bg1"/>
            </a:solidFill>
          </a:endParaRPr>
        </a:p>
      </dgm:t>
    </dgm:pt>
    <dgm:pt modelId="{2526C4E5-B438-46CF-930C-1557F1D7CBCA}" type="parTrans" cxnId="{D5BEC023-A133-4444-9C0D-7EC2ACA773D8}">
      <dgm:prSet/>
      <dgm:spPr/>
      <dgm:t>
        <a:bodyPr/>
        <a:lstStyle/>
        <a:p>
          <a:endParaRPr lang="pt-BR"/>
        </a:p>
      </dgm:t>
    </dgm:pt>
    <dgm:pt modelId="{6A5D5974-B740-4A3A-B88B-231C2B2EEFC1}" type="sibTrans" cxnId="{D5BEC023-A133-4444-9C0D-7EC2ACA773D8}">
      <dgm:prSet/>
      <dgm:spPr/>
      <dgm:t>
        <a:bodyPr/>
        <a:lstStyle/>
        <a:p>
          <a:endParaRPr lang="pt-BR"/>
        </a:p>
      </dgm:t>
    </dgm:pt>
    <dgm:pt modelId="{4ADCAD44-711A-4F7B-BA20-C723E9C3CDD7}">
      <dgm:prSet phldrT="[Texto]" custT="1"/>
      <dgm:spPr>
        <a:solidFill>
          <a:srgbClr val="6495F8">
            <a:alpha val="50000"/>
          </a:srgbClr>
        </a:solidFill>
      </dgm:spPr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Autoridade de</a:t>
          </a:r>
        </a:p>
        <a:p>
          <a:r>
            <a:rPr lang="pt-BR" sz="1400" b="1" dirty="0" smtClean="0">
              <a:solidFill>
                <a:schemeClr val="bg1"/>
              </a:solidFill>
            </a:rPr>
            <a:t>Regulação Bancária e Financeira</a:t>
          </a:r>
        </a:p>
        <a:p>
          <a:r>
            <a:rPr lang="pt-BR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(Lei 4.595/64)</a:t>
          </a:r>
          <a:endParaRPr lang="pt-BR" sz="1200" dirty="0" smtClean="0">
            <a:solidFill>
              <a:schemeClr val="bg1"/>
            </a:solidFill>
          </a:endParaRPr>
        </a:p>
      </dgm:t>
    </dgm:pt>
    <dgm:pt modelId="{3190B2C1-D689-468C-9F35-07FEA8885610}" type="parTrans" cxnId="{07153009-3139-4441-B9D3-D4CA09B00EEA}">
      <dgm:prSet/>
      <dgm:spPr/>
      <dgm:t>
        <a:bodyPr/>
        <a:lstStyle/>
        <a:p>
          <a:endParaRPr lang="pt-BR"/>
        </a:p>
      </dgm:t>
    </dgm:pt>
    <dgm:pt modelId="{4F13264A-1166-4B03-9F6D-50BB525C14CF}" type="sibTrans" cxnId="{07153009-3139-4441-B9D3-D4CA09B00EEA}">
      <dgm:prSet/>
      <dgm:spPr/>
      <dgm:t>
        <a:bodyPr/>
        <a:lstStyle/>
        <a:p>
          <a:endParaRPr lang="pt-BR"/>
        </a:p>
      </dgm:t>
    </dgm:pt>
    <dgm:pt modelId="{A5A21601-4CD4-4471-9717-6BA3CBC75675}">
      <dgm:prSet phldrT="[Texto]" custT="1"/>
      <dgm:spPr>
        <a:solidFill>
          <a:srgbClr val="6495F8">
            <a:alpha val="50000"/>
          </a:srgbClr>
        </a:solidFill>
      </dgm:spPr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Autoridade de </a:t>
          </a:r>
        </a:p>
        <a:p>
          <a:r>
            <a:rPr lang="pt-BR" sz="1400" b="1" dirty="0" smtClean="0">
              <a:solidFill>
                <a:schemeClr val="bg1"/>
              </a:solidFill>
            </a:rPr>
            <a:t>Resolução Bancária e</a:t>
          </a:r>
        </a:p>
        <a:p>
          <a:r>
            <a:rPr lang="pt-BR" sz="1400" b="1" dirty="0" smtClean="0">
              <a:solidFill>
                <a:schemeClr val="bg1"/>
              </a:solidFill>
            </a:rPr>
            <a:t>de Política Antitruste</a:t>
          </a:r>
        </a:p>
        <a:p>
          <a:r>
            <a:rPr lang="pt-BR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(Leis 6.024/74 e 4.595/64) </a:t>
          </a:r>
          <a:endParaRPr lang="pt-BR" sz="1200" dirty="0">
            <a:solidFill>
              <a:schemeClr val="bg1"/>
            </a:solidFill>
          </a:endParaRPr>
        </a:p>
      </dgm:t>
    </dgm:pt>
    <dgm:pt modelId="{2B6979BF-9C52-4A8E-8DFA-DB7662016333}" type="parTrans" cxnId="{59A8A835-1B8E-44B3-8967-223033D47496}">
      <dgm:prSet/>
      <dgm:spPr/>
      <dgm:t>
        <a:bodyPr/>
        <a:lstStyle/>
        <a:p>
          <a:endParaRPr lang="pt-BR"/>
        </a:p>
      </dgm:t>
    </dgm:pt>
    <dgm:pt modelId="{E2E817D4-EA27-4F2D-BCC7-47693C0739AF}" type="sibTrans" cxnId="{59A8A835-1B8E-44B3-8967-223033D47496}">
      <dgm:prSet/>
      <dgm:spPr/>
      <dgm:t>
        <a:bodyPr/>
        <a:lstStyle/>
        <a:p>
          <a:endParaRPr lang="pt-BR"/>
        </a:p>
      </dgm:t>
    </dgm:pt>
    <dgm:pt modelId="{1E8DEC4C-5B19-4BD8-8DDE-528B98AD9EC9}">
      <dgm:prSet phldrT="[Texto]" custT="1"/>
      <dgm:spPr>
        <a:solidFill>
          <a:srgbClr val="6495F8">
            <a:alpha val="50000"/>
          </a:srgbClr>
        </a:solidFill>
      </dgm:spPr>
      <dgm:t>
        <a:bodyPr/>
        <a:lstStyle/>
        <a:p>
          <a:r>
            <a:rPr lang="pt-BR" sz="1400" b="1" dirty="0" smtClean="0">
              <a:solidFill>
                <a:schemeClr val="bg1"/>
              </a:solidFill>
            </a:rPr>
            <a:t>Autoridade de Supervisão</a:t>
          </a:r>
        </a:p>
        <a:p>
          <a:r>
            <a:rPr lang="pt-BR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(Leis 4.595/64, 9.613/98 e outras)</a:t>
          </a:r>
          <a:endParaRPr lang="pt-BR" sz="1200" dirty="0">
            <a:solidFill>
              <a:schemeClr val="bg1"/>
            </a:solidFill>
          </a:endParaRPr>
        </a:p>
      </dgm:t>
    </dgm:pt>
    <dgm:pt modelId="{6712F42E-4E91-49B3-9D19-33966788AA74}" type="parTrans" cxnId="{77B78D4E-8A19-44DB-94F2-4AC93B565E2A}">
      <dgm:prSet/>
      <dgm:spPr/>
      <dgm:t>
        <a:bodyPr/>
        <a:lstStyle/>
        <a:p>
          <a:endParaRPr lang="pt-BR"/>
        </a:p>
      </dgm:t>
    </dgm:pt>
    <dgm:pt modelId="{4CECBFE3-EE49-4E24-8A45-41CDD1DFD0E2}" type="sibTrans" cxnId="{77B78D4E-8A19-44DB-94F2-4AC93B565E2A}">
      <dgm:prSet/>
      <dgm:spPr/>
      <dgm:t>
        <a:bodyPr/>
        <a:lstStyle/>
        <a:p>
          <a:endParaRPr lang="pt-BR"/>
        </a:p>
      </dgm:t>
    </dgm:pt>
    <dgm:pt modelId="{79BD8F9D-EE42-4936-8CCC-825111069F6A}" type="pres">
      <dgm:prSet presAssocID="{F432810B-90CB-4A69-86C0-99B93DE13DC9}" presName="compositeShape" presStyleCnt="0">
        <dgm:presLayoutVars>
          <dgm:chMax val="7"/>
          <dgm:dir/>
          <dgm:resizeHandles val="exact"/>
        </dgm:presLayoutVars>
      </dgm:prSet>
      <dgm:spPr/>
    </dgm:pt>
    <dgm:pt modelId="{F1F8BA04-C343-4F79-83D5-BF4364C2CE46}" type="pres">
      <dgm:prSet presAssocID="{C49E247F-125B-49E4-81C7-EEABA966EF34}" presName="circ1" presStyleLbl="vennNode1" presStyleIdx="0" presStyleCnt="4" custScaleX="183405" custScaleY="106101"/>
      <dgm:spPr/>
      <dgm:t>
        <a:bodyPr/>
        <a:lstStyle/>
        <a:p>
          <a:endParaRPr lang="pt-BR"/>
        </a:p>
      </dgm:t>
    </dgm:pt>
    <dgm:pt modelId="{D654A60E-212A-41AB-A9D9-8C3C2F383AB8}" type="pres">
      <dgm:prSet presAssocID="{C49E247F-125B-49E4-81C7-EEABA966EF3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FCE7B5-9474-498C-ACB2-760394C41091}" type="pres">
      <dgm:prSet presAssocID="{4ADCAD44-711A-4F7B-BA20-C723E9C3CDD7}" presName="circ2" presStyleLbl="vennNode1" presStyleIdx="1" presStyleCnt="4" custScaleX="173958" custScaleY="101020" custLinFactNeighborX="44791" custLinFactNeighborY="1715"/>
      <dgm:spPr/>
      <dgm:t>
        <a:bodyPr/>
        <a:lstStyle/>
        <a:p>
          <a:endParaRPr lang="pt-BR"/>
        </a:p>
      </dgm:t>
    </dgm:pt>
    <dgm:pt modelId="{AE43B7D0-74F6-4ECC-A797-9C703C4FB6EE}" type="pres">
      <dgm:prSet presAssocID="{4ADCAD44-711A-4F7B-BA20-C723E9C3CDD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3089D59-FB24-4B66-94D6-BBB6CEEF19E8}" type="pres">
      <dgm:prSet presAssocID="{A5A21601-4CD4-4471-9717-6BA3CBC75675}" presName="circ3" presStyleLbl="vennNode1" presStyleIdx="2" presStyleCnt="4" custScaleX="177168" custScaleY="112203" custLinFactNeighborX="3866" custLinFactNeighborY="-2338"/>
      <dgm:spPr/>
      <dgm:t>
        <a:bodyPr/>
        <a:lstStyle/>
        <a:p>
          <a:endParaRPr lang="pt-BR"/>
        </a:p>
      </dgm:t>
    </dgm:pt>
    <dgm:pt modelId="{DD2E5438-92AB-4E2E-AF9B-CE644C358FE6}" type="pres">
      <dgm:prSet presAssocID="{A5A21601-4CD4-4471-9717-6BA3CBC7567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2075F8D-50BF-4D77-A758-29304A40197C}" type="pres">
      <dgm:prSet presAssocID="{1E8DEC4C-5B19-4BD8-8DDE-528B98AD9EC9}" presName="circ4" presStyleLbl="vennNode1" presStyleIdx="3" presStyleCnt="4" custScaleX="173564" custLinFactNeighborX="-23635" custLinFactNeighborY="826"/>
      <dgm:spPr/>
      <dgm:t>
        <a:bodyPr/>
        <a:lstStyle/>
        <a:p>
          <a:endParaRPr lang="pt-BR"/>
        </a:p>
      </dgm:t>
    </dgm:pt>
    <dgm:pt modelId="{0BF8F7D2-F883-47B0-B9F0-B3925DA91C35}" type="pres">
      <dgm:prSet presAssocID="{1E8DEC4C-5B19-4BD8-8DDE-528B98AD9EC9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EB22E09-17F8-48B8-901C-77FE048249D0}" type="presOf" srcId="{A5A21601-4CD4-4471-9717-6BA3CBC75675}" destId="{DD2E5438-92AB-4E2E-AF9B-CE644C358FE6}" srcOrd="0" destOrd="0" presId="urn:microsoft.com/office/officeart/2005/8/layout/venn1"/>
    <dgm:cxn modelId="{77B78D4E-8A19-44DB-94F2-4AC93B565E2A}" srcId="{F432810B-90CB-4A69-86C0-99B93DE13DC9}" destId="{1E8DEC4C-5B19-4BD8-8DDE-528B98AD9EC9}" srcOrd="3" destOrd="0" parTransId="{6712F42E-4E91-49B3-9D19-33966788AA74}" sibTransId="{4CECBFE3-EE49-4E24-8A45-41CDD1DFD0E2}"/>
    <dgm:cxn modelId="{6CDAD4DD-FAA3-4E8F-ACAE-606A2A8D01FA}" type="presOf" srcId="{C49E247F-125B-49E4-81C7-EEABA966EF34}" destId="{D654A60E-212A-41AB-A9D9-8C3C2F383AB8}" srcOrd="0" destOrd="0" presId="urn:microsoft.com/office/officeart/2005/8/layout/venn1"/>
    <dgm:cxn modelId="{59A8A835-1B8E-44B3-8967-223033D47496}" srcId="{F432810B-90CB-4A69-86C0-99B93DE13DC9}" destId="{A5A21601-4CD4-4471-9717-6BA3CBC75675}" srcOrd="2" destOrd="0" parTransId="{2B6979BF-9C52-4A8E-8DFA-DB7662016333}" sibTransId="{E2E817D4-EA27-4F2D-BCC7-47693C0739AF}"/>
    <dgm:cxn modelId="{0439DD8A-092F-44DE-A02F-B376956E4D2E}" type="presOf" srcId="{F432810B-90CB-4A69-86C0-99B93DE13DC9}" destId="{79BD8F9D-EE42-4936-8CCC-825111069F6A}" srcOrd="0" destOrd="0" presId="urn:microsoft.com/office/officeart/2005/8/layout/venn1"/>
    <dgm:cxn modelId="{356FCB44-0C72-420D-8BAD-C6BB61A54831}" type="presOf" srcId="{4ADCAD44-711A-4F7B-BA20-C723E9C3CDD7}" destId="{AE43B7D0-74F6-4ECC-A797-9C703C4FB6EE}" srcOrd="0" destOrd="0" presId="urn:microsoft.com/office/officeart/2005/8/layout/venn1"/>
    <dgm:cxn modelId="{07153009-3139-4441-B9D3-D4CA09B00EEA}" srcId="{F432810B-90CB-4A69-86C0-99B93DE13DC9}" destId="{4ADCAD44-711A-4F7B-BA20-C723E9C3CDD7}" srcOrd="1" destOrd="0" parTransId="{3190B2C1-D689-468C-9F35-07FEA8885610}" sibTransId="{4F13264A-1166-4B03-9F6D-50BB525C14CF}"/>
    <dgm:cxn modelId="{AEEACFA7-F21B-4C73-843A-A882F4635E9F}" type="presOf" srcId="{1E8DEC4C-5B19-4BD8-8DDE-528B98AD9EC9}" destId="{C2075F8D-50BF-4D77-A758-29304A40197C}" srcOrd="1" destOrd="0" presId="urn:microsoft.com/office/officeart/2005/8/layout/venn1"/>
    <dgm:cxn modelId="{BC372664-4B0D-488F-A64C-CA8969B67408}" type="presOf" srcId="{4ADCAD44-711A-4F7B-BA20-C723E9C3CDD7}" destId="{D9FCE7B5-9474-498C-ACB2-760394C41091}" srcOrd="1" destOrd="0" presId="urn:microsoft.com/office/officeart/2005/8/layout/venn1"/>
    <dgm:cxn modelId="{A5CCE75F-3F28-45BC-AF8F-9001E3D6F9DB}" type="presOf" srcId="{C49E247F-125B-49E4-81C7-EEABA966EF34}" destId="{F1F8BA04-C343-4F79-83D5-BF4364C2CE46}" srcOrd="1" destOrd="0" presId="urn:microsoft.com/office/officeart/2005/8/layout/venn1"/>
    <dgm:cxn modelId="{A55D4D95-7962-44B3-89A2-2A8F8289C1A4}" type="presOf" srcId="{A5A21601-4CD4-4471-9717-6BA3CBC75675}" destId="{A3089D59-FB24-4B66-94D6-BBB6CEEF19E8}" srcOrd="1" destOrd="0" presId="urn:microsoft.com/office/officeart/2005/8/layout/venn1"/>
    <dgm:cxn modelId="{E2C50B2F-656C-4AC2-847A-1A235687ACA8}" type="presOf" srcId="{1E8DEC4C-5B19-4BD8-8DDE-528B98AD9EC9}" destId="{0BF8F7D2-F883-47B0-B9F0-B3925DA91C35}" srcOrd="0" destOrd="0" presId="urn:microsoft.com/office/officeart/2005/8/layout/venn1"/>
    <dgm:cxn modelId="{D5BEC023-A133-4444-9C0D-7EC2ACA773D8}" srcId="{F432810B-90CB-4A69-86C0-99B93DE13DC9}" destId="{C49E247F-125B-49E4-81C7-EEABA966EF34}" srcOrd="0" destOrd="0" parTransId="{2526C4E5-B438-46CF-930C-1557F1D7CBCA}" sibTransId="{6A5D5974-B740-4A3A-B88B-231C2B2EEFC1}"/>
    <dgm:cxn modelId="{D4082C73-1EB0-46B4-B748-C373E46722AB}" type="presParOf" srcId="{79BD8F9D-EE42-4936-8CCC-825111069F6A}" destId="{F1F8BA04-C343-4F79-83D5-BF4364C2CE46}" srcOrd="0" destOrd="0" presId="urn:microsoft.com/office/officeart/2005/8/layout/venn1"/>
    <dgm:cxn modelId="{B2E81FA2-CE7C-4332-9054-033D9EA3CC7A}" type="presParOf" srcId="{79BD8F9D-EE42-4936-8CCC-825111069F6A}" destId="{D654A60E-212A-41AB-A9D9-8C3C2F383AB8}" srcOrd="1" destOrd="0" presId="urn:microsoft.com/office/officeart/2005/8/layout/venn1"/>
    <dgm:cxn modelId="{A1B4C00B-6631-4E62-88AE-0EB69C858EED}" type="presParOf" srcId="{79BD8F9D-EE42-4936-8CCC-825111069F6A}" destId="{D9FCE7B5-9474-498C-ACB2-760394C41091}" srcOrd="2" destOrd="0" presId="urn:microsoft.com/office/officeart/2005/8/layout/venn1"/>
    <dgm:cxn modelId="{8E740F4B-4DBD-4373-9DA9-945BDB188941}" type="presParOf" srcId="{79BD8F9D-EE42-4936-8CCC-825111069F6A}" destId="{AE43B7D0-74F6-4ECC-A797-9C703C4FB6EE}" srcOrd="3" destOrd="0" presId="urn:microsoft.com/office/officeart/2005/8/layout/venn1"/>
    <dgm:cxn modelId="{3C76D0E9-7D7B-4C30-A687-61DE11635726}" type="presParOf" srcId="{79BD8F9D-EE42-4936-8CCC-825111069F6A}" destId="{A3089D59-FB24-4B66-94D6-BBB6CEEF19E8}" srcOrd="4" destOrd="0" presId="urn:microsoft.com/office/officeart/2005/8/layout/venn1"/>
    <dgm:cxn modelId="{C35BDA2F-8C4B-40E2-8131-442FBBFBD38B}" type="presParOf" srcId="{79BD8F9D-EE42-4936-8CCC-825111069F6A}" destId="{DD2E5438-92AB-4E2E-AF9B-CE644C358FE6}" srcOrd="5" destOrd="0" presId="urn:microsoft.com/office/officeart/2005/8/layout/venn1"/>
    <dgm:cxn modelId="{BCE35A39-53C7-459A-943E-8BD90BEF5ED1}" type="presParOf" srcId="{79BD8F9D-EE42-4936-8CCC-825111069F6A}" destId="{C2075F8D-50BF-4D77-A758-29304A40197C}" srcOrd="6" destOrd="0" presId="urn:microsoft.com/office/officeart/2005/8/layout/venn1"/>
    <dgm:cxn modelId="{85ED7FED-EBCD-4FA4-98A4-3DE37E5E59B3}" type="presParOf" srcId="{79BD8F9D-EE42-4936-8CCC-825111069F6A}" destId="{0BF8F7D2-F883-47B0-B9F0-B3925DA91C35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30CC2A-96A5-463D-8477-763347508E9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495FB05-7AA9-45BC-98E5-21BC86BAF0A2}">
      <dgm:prSet phldrT="[Texto]" custT="1"/>
      <dgm:spPr>
        <a:solidFill>
          <a:schemeClr val="accent5"/>
        </a:solidFill>
        <a:effectLst>
          <a:outerShdw blurRad="50800" dist="38100" dir="6600000" sx="103000" sy="103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Aft>
              <a:spcPct val="35000"/>
            </a:spcAft>
          </a:pPr>
          <a:r>
            <a:rPr lang="pt-BR" sz="2100" b="1" dirty="0" smtClean="0">
              <a:solidFill>
                <a:srgbClr val="000066"/>
              </a:solidFill>
            </a:rPr>
            <a:t>1999</a:t>
          </a:r>
        </a:p>
        <a:p>
          <a:pPr>
            <a:spcAft>
              <a:spcPts val="1200"/>
            </a:spcAft>
          </a:pPr>
          <a:r>
            <a:rPr lang="pt-BR" sz="18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Regulação bancária brasileira</a:t>
          </a:r>
          <a:r>
            <a:rPr lang="pt-BR" sz="18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 foi considerada </a:t>
          </a:r>
          <a:r>
            <a:rPr lang="pt-BR" sz="18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não aderente aos princípios</a:t>
          </a:r>
          <a:r>
            <a:rPr lang="pt-BR" sz="18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 de supervisão financeira então consagradas internacionalmente, situando-se </a:t>
          </a:r>
          <a:r>
            <a:rPr lang="pt-BR" sz="18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entre as mais deficientes</a:t>
          </a:r>
        </a:p>
      </dgm:t>
    </dgm:pt>
    <dgm:pt modelId="{3A2E4735-F821-43B7-BA2C-C2CE60895AD3}" type="parTrans" cxnId="{87BA8C14-8247-4748-9F76-03C66BFE113C}">
      <dgm:prSet/>
      <dgm:spPr/>
      <dgm:t>
        <a:bodyPr/>
        <a:lstStyle/>
        <a:p>
          <a:endParaRPr lang="pt-BR"/>
        </a:p>
      </dgm:t>
    </dgm:pt>
    <dgm:pt modelId="{D405DFB5-3539-4D3C-9AB0-F0FAEA84A72E}" type="sibTrans" cxnId="{87BA8C14-8247-4748-9F76-03C66BFE113C}">
      <dgm:prSet/>
      <dgm:spPr/>
      <dgm:t>
        <a:bodyPr/>
        <a:lstStyle/>
        <a:p>
          <a:endParaRPr lang="pt-BR"/>
        </a:p>
      </dgm:t>
    </dgm:pt>
    <dgm:pt modelId="{DD7A54D2-84A2-4B3D-AB50-9DC544B478EC}">
      <dgm:prSet phldrT="[Texto]" custT="1"/>
      <dgm:spPr>
        <a:solidFill>
          <a:schemeClr val="accent5">
            <a:lumMod val="90000"/>
          </a:schemeClr>
        </a:solidFill>
        <a:effectLst>
          <a:outerShdw blurRad="50800" dist="38100" dir="6600000" sx="103000" sy="103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Bef>
              <a:spcPct val="0"/>
            </a:spcBef>
            <a:spcAft>
              <a:spcPct val="35000"/>
            </a:spcAft>
          </a:pPr>
          <a:r>
            <a:rPr lang="pt-BR" sz="2100" b="1" dirty="0" smtClean="0">
              <a:solidFill>
                <a:srgbClr val="002060"/>
              </a:solidFill>
            </a:rPr>
            <a:t>2012</a:t>
          </a:r>
        </a:p>
        <a:p>
          <a:pPr>
            <a:spcBef>
              <a:spcPct val="0"/>
            </a:spcBef>
            <a:spcAft>
              <a:spcPts val="1200"/>
            </a:spcAft>
          </a:pPr>
          <a:r>
            <a:rPr lang="pt-BR" sz="18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Regulação bancária brasileira</a:t>
          </a:r>
          <a:r>
            <a:rPr lang="pt-BR" sz="18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 foi considerada </a:t>
          </a:r>
          <a:r>
            <a:rPr lang="pt-BR" sz="18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aderente a 28 dos 30 princípios</a:t>
          </a:r>
          <a:r>
            <a:rPr lang="pt-BR" sz="18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, sagrando-se como </a:t>
          </a:r>
          <a:r>
            <a:rPr lang="pt-BR" sz="1800" b="1" u="sng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a mais bem classificada</a:t>
          </a:r>
          <a:r>
            <a:rPr lang="pt-BR" sz="1800" b="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 entre todos os países avaliados</a:t>
          </a:r>
          <a:endParaRPr lang="pt-BR" sz="1600" dirty="0">
            <a:solidFill>
              <a:srgbClr val="002060"/>
            </a:solidFill>
          </a:endParaRPr>
        </a:p>
      </dgm:t>
    </dgm:pt>
    <dgm:pt modelId="{E74B9230-3679-4D7C-82EF-D0FFFF14F02B}" type="parTrans" cxnId="{76B02583-275E-4DE7-BD91-8307FB251B21}">
      <dgm:prSet/>
      <dgm:spPr/>
      <dgm:t>
        <a:bodyPr/>
        <a:lstStyle/>
        <a:p>
          <a:endParaRPr lang="pt-BR"/>
        </a:p>
      </dgm:t>
    </dgm:pt>
    <dgm:pt modelId="{7F5B4E6E-098E-4691-8A10-E839F7D3BC1E}" type="sibTrans" cxnId="{76B02583-275E-4DE7-BD91-8307FB251B21}">
      <dgm:prSet/>
      <dgm:spPr/>
      <dgm:t>
        <a:bodyPr/>
        <a:lstStyle/>
        <a:p>
          <a:endParaRPr lang="pt-BR"/>
        </a:p>
      </dgm:t>
    </dgm:pt>
    <dgm:pt modelId="{1C21B6AD-A4A6-4309-9E97-AC5888785471}" type="pres">
      <dgm:prSet presAssocID="{0A30CC2A-96A5-463D-8477-763347508E9A}" presName="CompostProcess" presStyleCnt="0">
        <dgm:presLayoutVars>
          <dgm:dir/>
          <dgm:resizeHandles val="exact"/>
        </dgm:presLayoutVars>
      </dgm:prSet>
      <dgm:spPr/>
    </dgm:pt>
    <dgm:pt modelId="{71EF6A1F-256E-455B-8CCC-7C0EA901B71B}" type="pres">
      <dgm:prSet presAssocID="{0A30CC2A-96A5-463D-8477-763347508E9A}" presName="arrow" presStyleLbl="bgShp" presStyleIdx="0" presStyleCnt="1" custScaleX="117647"/>
      <dgm:spPr>
        <a:gradFill flip="none" rotWithShape="1">
          <a:gsLst>
            <a:gs pos="0">
              <a:srgbClr val="000099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10800000" scaled="1"/>
          <a:tileRect/>
        </a:gradFill>
      </dgm:spPr>
    </dgm:pt>
    <dgm:pt modelId="{D69A2EBB-CDF3-4902-AC76-5C00A7A7E286}" type="pres">
      <dgm:prSet presAssocID="{0A30CC2A-96A5-463D-8477-763347508E9A}" presName="linearProcess" presStyleCnt="0"/>
      <dgm:spPr/>
    </dgm:pt>
    <dgm:pt modelId="{A7EE9E4F-E5BF-445C-96DC-E9659C8D4C6B}" type="pres">
      <dgm:prSet presAssocID="{6495FB05-7AA9-45BC-98E5-21BC86BAF0A2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0657A69-B00E-4390-A837-6AD87099811D}" type="pres">
      <dgm:prSet presAssocID="{D405DFB5-3539-4D3C-9AB0-F0FAEA84A72E}" presName="sibTrans" presStyleCnt="0"/>
      <dgm:spPr/>
    </dgm:pt>
    <dgm:pt modelId="{47FEB885-A7D0-4D50-AF9D-7AEFA5D95CBA}" type="pres">
      <dgm:prSet presAssocID="{DD7A54D2-84A2-4B3D-AB50-9DC544B478EC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6B02583-275E-4DE7-BD91-8307FB251B21}" srcId="{0A30CC2A-96A5-463D-8477-763347508E9A}" destId="{DD7A54D2-84A2-4B3D-AB50-9DC544B478EC}" srcOrd="1" destOrd="0" parTransId="{E74B9230-3679-4D7C-82EF-D0FFFF14F02B}" sibTransId="{7F5B4E6E-098E-4691-8A10-E839F7D3BC1E}"/>
    <dgm:cxn modelId="{80A51273-86BF-4303-9583-3B75A57F9EAC}" type="presOf" srcId="{0A30CC2A-96A5-463D-8477-763347508E9A}" destId="{1C21B6AD-A4A6-4309-9E97-AC5888785471}" srcOrd="0" destOrd="0" presId="urn:microsoft.com/office/officeart/2005/8/layout/hProcess9"/>
    <dgm:cxn modelId="{87BA8C14-8247-4748-9F76-03C66BFE113C}" srcId="{0A30CC2A-96A5-463D-8477-763347508E9A}" destId="{6495FB05-7AA9-45BC-98E5-21BC86BAF0A2}" srcOrd="0" destOrd="0" parTransId="{3A2E4735-F821-43B7-BA2C-C2CE60895AD3}" sibTransId="{D405DFB5-3539-4D3C-9AB0-F0FAEA84A72E}"/>
    <dgm:cxn modelId="{D7884A7C-76F4-4A22-8999-240EB03E759F}" type="presOf" srcId="{DD7A54D2-84A2-4B3D-AB50-9DC544B478EC}" destId="{47FEB885-A7D0-4D50-AF9D-7AEFA5D95CBA}" srcOrd="0" destOrd="0" presId="urn:microsoft.com/office/officeart/2005/8/layout/hProcess9"/>
    <dgm:cxn modelId="{7B7C47C5-0E7E-4248-B12E-82A6F51D8472}" type="presOf" srcId="{6495FB05-7AA9-45BC-98E5-21BC86BAF0A2}" destId="{A7EE9E4F-E5BF-445C-96DC-E9659C8D4C6B}" srcOrd="0" destOrd="0" presId="urn:microsoft.com/office/officeart/2005/8/layout/hProcess9"/>
    <dgm:cxn modelId="{1F2B5844-8579-4D5E-9C27-859FB2DE2A88}" type="presParOf" srcId="{1C21B6AD-A4A6-4309-9E97-AC5888785471}" destId="{71EF6A1F-256E-455B-8CCC-7C0EA901B71B}" srcOrd="0" destOrd="0" presId="urn:microsoft.com/office/officeart/2005/8/layout/hProcess9"/>
    <dgm:cxn modelId="{AFF86BB9-BBA8-4051-947D-0943549990BD}" type="presParOf" srcId="{1C21B6AD-A4A6-4309-9E97-AC5888785471}" destId="{D69A2EBB-CDF3-4902-AC76-5C00A7A7E286}" srcOrd="1" destOrd="0" presId="urn:microsoft.com/office/officeart/2005/8/layout/hProcess9"/>
    <dgm:cxn modelId="{0C6FCC34-27C4-490D-B4E5-E04D0E33F882}" type="presParOf" srcId="{D69A2EBB-CDF3-4902-AC76-5C00A7A7E286}" destId="{A7EE9E4F-E5BF-445C-96DC-E9659C8D4C6B}" srcOrd="0" destOrd="0" presId="urn:microsoft.com/office/officeart/2005/8/layout/hProcess9"/>
    <dgm:cxn modelId="{5F1C68FE-9DBB-40A7-8BCF-D29DDCEF5CDA}" type="presParOf" srcId="{D69A2EBB-CDF3-4902-AC76-5C00A7A7E286}" destId="{00657A69-B00E-4390-A837-6AD87099811D}" srcOrd="1" destOrd="0" presId="urn:microsoft.com/office/officeart/2005/8/layout/hProcess9"/>
    <dgm:cxn modelId="{7FD10724-A42A-44AE-A03F-269B2866C67E}" type="presParOf" srcId="{D69A2EBB-CDF3-4902-AC76-5C00A7A7E286}" destId="{47FEB885-A7D0-4D50-AF9D-7AEFA5D95CBA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30CC2A-96A5-463D-8477-763347508E9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495FB05-7AA9-45BC-98E5-21BC86BAF0A2}">
      <dgm:prSet phldrT="[Texto]" custT="1"/>
      <dgm:spPr>
        <a:solidFill>
          <a:schemeClr val="accent5"/>
        </a:solidFill>
        <a:effectLst>
          <a:outerShdw blurRad="50800" dist="38100" dir="6600000" sx="103000" sy="103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Bef>
              <a:spcPct val="0"/>
            </a:spcBef>
            <a:spcAft>
              <a:spcPts val="1200"/>
            </a:spcAft>
          </a:pPr>
          <a:r>
            <a:rPr lang="pt-BR" sz="1900" b="1" dirty="0" smtClean="0">
              <a:solidFill>
                <a:srgbClr val="000066"/>
              </a:solidFill>
            </a:rPr>
            <a:t>ANTES</a:t>
          </a:r>
        </a:p>
        <a:p>
          <a:pPr>
            <a:spcBef>
              <a:spcPct val="0"/>
            </a:spcBef>
            <a:spcAft>
              <a:spcPts val="0"/>
            </a:spcAft>
          </a:pPr>
          <a:r>
            <a:rPr lang="pt-BR" sz="17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Intervenção p/ solução de</a:t>
          </a:r>
        </a:p>
        <a:p>
          <a:pPr>
            <a:spcBef>
              <a:spcPts val="0"/>
            </a:spcBef>
            <a:spcAft>
              <a:spcPts val="1200"/>
            </a:spcAft>
          </a:pPr>
          <a:r>
            <a:rPr lang="pt-BR" sz="17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problemas específicos</a:t>
          </a:r>
        </a:p>
        <a:p>
          <a:pPr>
            <a:spcBef>
              <a:spcPts val="0"/>
            </a:spcBef>
            <a:spcAft>
              <a:spcPts val="1200"/>
            </a:spcAft>
          </a:pPr>
          <a:r>
            <a:rPr lang="pt-BR" sz="17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Medidas conjunturais</a:t>
          </a:r>
        </a:p>
        <a:p>
          <a:pPr>
            <a:spcBef>
              <a:spcPts val="600"/>
            </a:spcBef>
            <a:spcAft>
              <a:spcPts val="0"/>
            </a:spcAft>
          </a:pPr>
          <a:r>
            <a:rPr lang="pt-BR" sz="17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Regulação reativa</a:t>
          </a:r>
          <a:endParaRPr lang="pt-BR" sz="1700" dirty="0">
            <a:solidFill>
              <a:srgbClr val="000066"/>
            </a:solidFill>
          </a:endParaRPr>
        </a:p>
      </dgm:t>
    </dgm:pt>
    <dgm:pt modelId="{3A2E4735-F821-43B7-BA2C-C2CE60895AD3}" type="parTrans" cxnId="{87BA8C14-8247-4748-9F76-03C66BFE113C}">
      <dgm:prSet/>
      <dgm:spPr/>
      <dgm:t>
        <a:bodyPr/>
        <a:lstStyle/>
        <a:p>
          <a:endParaRPr lang="pt-BR"/>
        </a:p>
      </dgm:t>
    </dgm:pt>
    <dgm:pt modelId="{D405DFB5-3539-4D3C-9AB0-F0FAEA84A72E}" type="sibTrans" cxnId="{87BA8C14-8247-4748-9F76-03C66BFE113C}">
      <dgm:prSet/>
      <dgm:spPr/>
      <dgm:t>
        <a:bodyPr/>
        <a:lstStyle/>
        <a:p>
          <a:endParaRPr lang="pt-BR"/>
        </a:p>
      </dgm:t>
    </dgm:pt>
    <dgm:pt modelId="{DD7A54D2-84A2-4B3D-AB50-9DC544B478EC}">
      <dgm:prSet phldrT="[Texto]" custT="1"/>
      <dgm:spPr>
        <a:solidFill>
          <a:schemeClr val="accent5">
            <a:lumMod val="90000"/>
          </a:schemeClr>
        </a:solidFill>
        <a:effectLst>
          <a:outerShdw blurRad="50800" dist="38100" dir="6600000" sx="103000" sy="103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Bef>
              <a:spcPct val="0"/>
            </a:spcBef>
            <a:spcAft>
              <a:spcPct val="35000"/>
            </a:spcAft>
          </a:pPr>
          <a:r>
            <a:rPr lang="pt-BR" sz="1900" b="1" dirty="0" smtClean="0">
              <a:solidFill>
                <a:srgbClr val="002060"/>
              </a:solidFill>
            </a:rPr>
            <a:t>HOJE</a:t>
          </a:r>
        </a:p>
        <a:p>
          <a:pPr>
            <a:spcBef>
              <a:spcPct val="0"/>
            </a:spcBef>
            <a:spcAft>
              <a:spcPts val="1200"/>
            </a:spcAft>
          </a:pPr>
          <a:r>
            <a:rPr lang="pt-BR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Estabilidade financeira: </a:t>
          </a:r>
          <a:r>
            <a:rPr lang="pt-BR" sz="1700" b="1" u="sng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foco</a:t>
          </a:r>
          <a:r>
            <a:rPr lang="pt-BR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em </a:t>
          </a:r>
          <a:r>
            <a:rPr lang="pt-BR" sz="1700" b="1" u="sng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riscos</a:t>
          </a:r>
          <a:r>
            <a:rPr lang="pt-BR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(monitorar, controlar e mitigar) </a:t>
          </a:r>
        </a:p>
        <a:p>
          <a:pPr>
            <a:spcBef>
              <a:spcPts val="0"/>
            </a:spcBef>
            <a:spcAft>
              <a:spcPts val="1200"/>
            </a:spcAft>
          </a:pPr>
          <a:r>
            <a:rPr lang="pt-BR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Medidas estruturais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pt-BR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Regulação proativa</a:t>
          </a:r>
          <a:endParaRPr lang="pt-BR" sz="1700" b="1" u="sng" dirty="0">
            <a:solidFill>
              <a:srgbClr val="002060"/>
            </a:solidFill>
          </a:endParaRPr>
        </a:p>
      </dgm:t>
    </dgm:pt>
    <dgm:pt modelId="{E74B9230-3679-4D7C-82EF-D0FFFF14F02B}" type="parTrans" cxnId="{76B02583-275E-4DE7-BD91-8307FB251B21}">
      <dgm:prSet/>
      <dgm:spPr/>
      <dgm:t>
        <a:bodyPr/>
        <a:lstStyle/>
        <a:p>
          <a:endParaRPr lang="pt-BR"/>
        </a:p>
      </dgm:t>
    </dgm:pt>
    <dgm:pt modelId="{7F5B4E6E-098E-4691-8A10-E839F7D3BC1E}" type="sibTrans" cxnId="{76B02583-275E-4DE7-BD91-8307FB251B21}">
      <dgm:prSet/>
      <dgm:spPr/>
      <dgm:t>
        <a:bodyPr/>
        <a:lstStyle/>
        <a:p>
          <a:endParaRPr lang="pt-BR"/>
        </a:p>
      </dgm:t>
    </dgm:pt>
    <dgm:pt modelId="{1C21B6AD-A4A6-4309-9E97-AC5888785471}" type="pres">
      <dgm:prSet presAssocID="{0A30CC2A-96A5-463D-8477-763347508E9A}" presName="CompostProcess" presStyleCnt="0">
        <dgm:presLayoutVars>
          <dgm:dir/>
          <dgm:resizeHandles val="exact"/>
        </dgm:presLayoutVars>
      </dgm:prSet>
      <dgm:spPr/>
    </dgm:pt>
    <dgm:pt modelId="{71EF6A1F-256E-455B-8CCC-7C0EA901B71B}" type="pres">
      <dgm:prSet presAssocID="{0A30CC2A-96A5-463D-8477-763347508E9A}" presName="arrow" presStyleLbl="bgShp" presStyleIdx="0" presStyleCnt="1" custScaleX="117647"/>
      <dgm:spPr>
        <a:gradFill flip="none" rotWithShape="1">
          <a:gsLst>
            <a:gs pos="0">
              <a:srgbClr val="000099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10800000" scaled="1"/>
          <a:tileRect/>
        </a:gradFill>
      </dgm:spPr>
    </dgm:pt>
    <dgm:pt modelId="{D69A2EBB-CDF3-4902-AC76-5C00A7A7E286}" type="pres">
      <dgm:prSet presAssocID="{0A30CC2A-96A5-463D-8477-763347508E9A}" presName="linearProcess" presStyleCnt="0"/>
      <dgm:spPr/>
    </dgm:pt>
    <dgm:pt modelId="{A7EE9E4F-E5BF-445C-96DC-E9659C8D4C6B}" type="pres">
      <dgm:prSet presAssocID="{6495FB05-7AA9-45BC-98E5-21BC86BAF0A2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0657A69-B00E-4390-A837-6AD87099811D}" type="pres">
      <dgm:prSet presAssocID="{D405DFB5-3539-4D3C-9AB0-F0FAEA84A72E}" presName="sibTrans" presStyleCnt="0"/>
      <dgm:spPr/>
    </dgm:pt>
    <dgm:pt modelId="{47FEB885-A7D0-4D50-AF9D-7AEFA5D95CBA}" type="pres">
      <dgm:prSet presAssocID="{DD7A54D2-84A2-4B3D-AB50-9DC544B478EC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A835F42-94A8-4901-AB74-A902F798642F}" type="presOf" srcId="{DD7A54D2-84A2-4B3D-AB50-9DC544B478EC}" destId="{47FEB885-A7D0-4D50-AF9D-7AEFA5D95CBA}" srcOrd="0" destOrd="0" presId="urn:microsoft.com/office/officeart/2005/8/layout/hProcess9"/>
    <dgm:cxn modelId="{76B02583-275E-4DE7-BD91-8307FB251B21}" srcId="{0A30CC2A-96A5-463D-8477-763347508E9A}" destId="{DD7A54D2-84A2-4B3D-AB50-9DC544B478EC}" srcOrd="1" destOrd="0" parTransId="{E74B9230-3679-4D7C-82EF-D0FFFF14F02B}" sibTransId="{7F5B4E6E-098E-4691-8A10-E839F7D3BC1E}"/>
    <dgm:cxn modelId="{87BA8C14-8247-4748-9F76-03C66BFE113C}" srcId="{0A30CC2A-96A5-463D-8477-763347508E9A}" destId="{6495FB05-7AA9-45BC-98E5-21BC86BAF0A2}" srcOrd="0" destOrd="0" parTransId="{3A2E4735-F821-43B7-BA2C-C2CE60895AD3}" sibTransId="{D405DFB5-3539-4D3C-9AB0-F0FAEA84A72E}"/>
    <dgm:cxn modelId="{48A776D8-51B5-4203-94B1-6A1C1EF1E0B9}" type="presOf" srcId="{0A30CC2A-96A5-463D-8477-763347508E9A}" destId="{1C21B6AD-A4A6-4309-9E97-AC5888785471}" srcOrd="0" destOrd="0" presId="urn:microsoft.com/office/officeart/2005/8/layout/hProcess9"/>
    <dgm:cxn modelId="{E2445B5A-E46C-4530-9A10-6CDC9638FE09}" type="presOf" srcId="{6495FB05-7AA9-45BC-98E5-21BC86BAF0A2}" destId="{A7EE9E4F-E5BF-445C-96DC-E9659C8D4C6B}" srcOrd="0" destOrd="0" presId="urn:microsoft.com/office/officeart/2005/8/layout/hProcess9"/>
    <dgm:cxn modelId="{30860975-5DD7-4C76-8645-8902F10C4D4A}" type="presParOf" srcId="{1C21B6AD-A4A6-4309-9E97-AC5888785471}" destId="{71EF6A1F-256E-455B-8CCC-7C0EA901B71B}" srcOrd="0" destOrd="0" presId="urn:microsoft.com/office/officeart/2005/8/layout/hProcess9"/>
    <dgm:cxn modelId="{A925800B-0979-448A-A7D0-F7E7F5156352}" type="presParOf" srcId="{1C21B6AD-A4A6-4309-9E97-AC5888785471}" destId="{D69A2EBB-CDF3-4902-AC76-5C00A7A7E286}" srcOrd="1" destOrd="0" presId="urn:microsoft.com/office/officeart/2005/8/layout/hProcess9"/>
    <dgm:cxn modelId="{B1A2FA65-DBA6-48D3-B465-3CC106D10608}" type="presParOf" srcId="{D69A2EBB-CDF3-4902-AC76-5C00A7A7E286}" destId="{A7EE9E4F-E5BF-445C-96DC-E9659C8D4C6B}" srcOrd="0" destOrd="0" presId="urn:microsoft.com/office/officeart/2005/8/layout/hProcess9"/>
    <dgm:cxn modelId="{ADC9A83E-258A-4390-A88B-0C883E80C098}" type="presParOf" srcId="{D69A2EBB-CDF3-4902-AC76-5C00A7A7E286}" destId="{00657A69-B00E-4390-A837-6AD87099811D}" srcOrd="1" destOrd="0" presId="urn:microsoft.com/office/officeart/2005/8/layout/hProcess9"/>
    <dgm:cxn modelId="{3C1E88D4-DB48-4590-937D-F6990F3D5162}" type="presParOf" srcId="{D69A2EBB-CDF3-4902-AC76-5C00A7A7E286}" destId="{47FEB885-A7D0-4D50-AF9D-7AEFA5D95CBA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B83DA-B394-4474-9C6D-7E1E9EB0659A}">
      <dsp:nvSpPr>
        <dsp:cNvPr id="0" name=""/>
        <dsp:cNvSpPr/>
      </dsp:nvSpPr>
      <dsp:spPr>
        <a:xfrm>
          <a:off x="3283564" y="487"/>
          <a:ext cx="4925347" cy="190048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500" kern="1200" dirty="0" smtClean="0"/>
            <a:t>“</a:t>
          </a:r>
          <a:r>
            <a:rPr lang="pt-BR" sz="2500" i="1" kern="1200" dirty="0" smtClean="0"/>
            <a:t>Assegurar a estabilidade do poder de compra da moeda...</a:t>
          </a:r>
          <a:r>
            <a:rPr lang="pt-BR" sz="2500" kern="1200" dirty="0" smtClean="0"/>
            <a:t>”</a:t>
          </a:r>
          <a:endParaRPr lang="pt-BR" sz="2500" kern="1200" dirty="0"/>
        </a:p>
      </dsp:txBody>
      <dsp:txXfrm>
        <a:off x="3283564" y="238048"/>
        <a:ext cx="4212666" cy="1425363"/>
      </dsp:txXfrm>
    </dsp:sp>
    <dsp:sp modelId="{0C6D95AB-571C-4B48-B9C9-36522084340D}">
      <dsp:nvSpPr>
        <dsp:cNvPr id="0" name=""/>
        <dsp:cNvSpPr/>
      </dsp:nvSpPr>
      <dsp:spPr>
        <a:xfrm>
          <a:off x="0" y="487"/>
          <a:ext cx="3283564" cy="1900484"/>
        </a:xfrm>
        <a:prstGeom prst="roundRect">
          <a:avLst/>
        </a:prstGeom>
        <a:solidFill>
          <a:srgbClr val="6495F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600" kern="1200" dirty="0" smtClean="0"/>
            <a:t>Art. 164 da CF</a:t>
          </a:r>
          <a:endParaRPr lang="pt-BR" sz="4600" kern="1200" dirty="0"/>
        </a:p>
      </dsp:txBody>
      <dsp:txXfrm>
        <a:off x="92774" y="93261"/>
        <a:ext cx="3098016" cy="1714936"/>
      </dsp:txXfrm>
    </dsp:sp>
    <dsp:sp modelId="{1D3D3589-5CB2-4834-AC19-85DE665EA4AC}">
      <dsp:nvSpPr>
        <dsp:cNvPr id="0" name=""/>
        <dsp:cNvSpPr/>
      </dsp:nvSpPr>
      <dsp:spPr>
        <a:xfrm>
          <a:off x="3283564" y="2091020"/>
          <a:ext cx="4925347" cy="190048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500" kern="1200" dirty="0" smtClean="0"/>
            <a:t>“</a:t>
          </a:r>
          <a:r>
            <a:rPr lang="pt-BR" sz="2500" i="1" kern="1200" dirty="0" smtClean="0"/>
            <a:t>... e um sistema financeiro sólido e eficiente</a:t>
          </a:r>
          <a:r>
            <a:rPr lang="pt-BR" sz="2500" kern="1200" dirty="0" smtClean="0"/>
            <a:t>”</a:t>
          </a:r>
          <a:endParaRPr lang="pt-BR" sz="2500" kern="1200" dirty="0"/>
        </a:p>
      </dsp:txBody>
      <dsp:txXfrm>
        <a:off x="3283564" y="2328581"/>
        <a:ext cx="4212666" cy="1425363"/>
      </dsp:txXfrm>
    </dsp:sp>
    <dsp:sp modelId="{DE05C307-FC62-4B95-ABF8-E836C62B52CD}">
      <dsp:nvSpPr>
        <dsp:cNvPr id="0" name=""/>
        <dsp:cNvSpPr/>
      </dsp:nvSpPr>
      <dsp:spPr>
        <a:xfrm>
          <a:off x="0" y="2091020"/>
          <a:ext cx="3283564" cy="1900484"/>
        </a:xfrm>
        <a:prstGeom prst="roundRect">
          <a:avLst/>
        </a:prstGeom>
        <a:solidFill>
          <a:srgbClr val="6495F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600" kern="1200" dirty="0" smtClean="0"/>
            <a:t>Art. 192 da CF</a:t>
          </a:r>
          <a:endParaRPr lang="pt-BR" sz="4600" kern="1200" dirty="0"/>
        </a:p>
      </dsp:txBody>
      <dsp:txXfrm>
        <a:off x="92774" y="2183794"/>
        <a:ext cx="3098016" cy="17149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8BA04-C343-4F79-83D5-BF4364C2CE46}">
      <dsp:nvSpPr>
        <dsp:cNvPr id="0" name=""/>
        <dsp:cNvSpPr/>
      </dsp:nvSpPr>
      <dsp:spPr>
        <a:xfrm>
          <a:off x="2519944" y="-54635"/>
          <a:ext cx="3777095" cy="2185074"/>
        </a:xfrm>
        <a:prstGeom prst="ellipse">
          <a:avLst/>
        </a:prstGeom>
        <a:solidFill>
          <a:srgbClr val="6495F8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Autoridade Monetária e Cambial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(Lei 4.595/64)</a:t>
          </a:r>
          <a:endParaRPr lang="pt-BR" sz="1200" kern="1200" dirty="0">
            <a:solidFill>
              <a:schemeClr val="bg1"/>
            </a:solidFill>
          </a:endParaRPr>
        </a:p>
      </dsp:txBody>
      <dsp:txXfrm>
        <a:off x="2955763" y="239509"/>
        <a:ext cx="2905457" cy="693340"/>
      </dsp:txXfrm>
    </dsp:sp>
    <dsp:sp modelId="{D9FCE7B5-9474-498C-ACB2-760394C41091}">
      <dsp:nvSpPr>
        <dsp:cNvPr id="0" name=""/>
        <dsp:cNvSpPr/>
      </dsp:nvSpPr>
      <dsp:spPr>
        <a:xfrm>
          <a:off x="4450561" y="943905"/>
          <a:ext cx="3582541" cy="2080434"/>
        </a:xfrm>
        <a:prstGeom prst="ellipse">
          <a:avLst/>
        </a:prstGeom>
        <a:solidFill>
          <a:srgbClr val="6495F8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Autoridade de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Regulação Bancária e Financeira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(Lei 4.595/64)</a:t>
          </a:r>
          <a:endParaRPr lang="pt-BR" sz="1200" kern="1200" dirty="0" smtClean="0">
            <a:solidFill>
              <a:schemeClr val="bg1"/>
            </a:solidFill>
          </a:endParaRPr>
        </a:p>
      </dsp:txBody>
      <dsp:txXfrm>
        <a:off x="6379622" y="1183955"/>
        <a:ext cx="1377900" cy="1600334"/>
      </dsp:txXfrm>
    </dsp:sp>
    <dsp:sp modelId="{A3089D59-FB24-4B66-94D6-BBB6CEEF19E8}">
      <dsp:nvSpPr>
        <dsp:cNvPr id="0" name=""/>
        <dsp:cNvSpPr/>
      </dsp:nvSpPr>
      <dsp:spPr>
        <a:xfrm>
          <a:off x="2663785" y="1656184"/>
          <a:ext cx="3648648" cy="2310740"/>
        </a:xfrm>
        <a:prstGeom prst="ellipse">
          <a:avLst/>
        </a:prstGeom>
        <a:solidFill>
          <a:srgbClr val="6495F8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Autoridade de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Resolução Bancária 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de Política Antitruste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(Leis 6.024/74 e 4.595/64) </a:t>
          </a:r>
          <a:endParaRPr lang="pt-BR" sz="1200" kern="1200" dirty="0">
            <a:solidFill>
              <a:schemeClr val="bg1"/>
            </a:solidFill>
          </a:endParaRPr>
        </a:p>
      </dsp:txBody>
      <dsp:txXfrm>
        <a:off x="3084783" y="2922648"/>
        <a:ext cx="2806652" cy="733215"/>
      </dsp:txXfrm>
    </dsp:sp>
    <dsp:sp modelId="{C2075F8D-50BF-4D77-A758-29304A40197C}">
      <dsp:nvSpPr>
        <dsp:cNvPr id="0" name=""/>
        <dsp:cNvSpPr/>
      </dsp:nvSpPr>
      <dsp:spPr>
        <a:xfrm>
          <a:off x="1223631" y="936099"/>
          <a:ext cx="3574427" cy="2059428"/>
        </a:xfrm>
        <a:prstGeom prst="ellipse">
          <a:avLst/>
        </a:prstGeom>
        <a:solidFill>
          <a:srgbClr val="6495F8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Autoridade de Supervisão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(Leis 4.595/64, 9.613/98 e outras)</a:t>
          </a:r>
          <a:endParaRPr lang="pt-BR" sz="1200" kern="1200" dirty="0">
            <a:solidFill>
              <a:schemeClr val="bg1"/>
            </a:solidFill>
          </a:endParaRPr>
        </a:p>
      </dsp:txBody>
      <dsp:txXfrm>
        <a:off x="1498587" y="1173726"/>
        <a:ext cx="1374779" cy="15841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F6A1F-256E-455B-8CCC-7C0EA901B71B}">
      <dsp:nvSpPr>
        <dsp:cNvPr id="0" name=""/>
        <dsp:cNvSpPr/>
      </dsp:nvSpPr>
      <dsp:spPr>
        <a:xfrm>
          <a:off x="2" y="0"/>
          <a:ext cx="8339207" cy="5125619"/>
        </a:xfrm>
        <a:prstGeom prst="rightArrow">
          <a:avLst/>
        </a:prstGeom>
        <a:gradFill flip="none" rotWithShape="1">
          <a:gsLst>
            <a:gs pos="0">
              <a:srgbClr val="000099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EE9E4F-E5BF-445C-96DC-E9659C8D4C6B}">
      <dsp:nvSpPr>
        <dsp:cNvPr id="0" name=""/>
        <dsp:cNvSpPr/>
      </dsp:nvSpPr>
      <dsp:spPr>
        <a:xfrm>
          <a:off x="890" y="1537685"/>
          <a:ext cx="3984462" cy="2050247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6600000" sx="103000" sy="103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b="1" kern="1200" dirty="0" smtClean="0">
              <a:solidFill>
                <a:srgbClr val="000066"/>
              </a:solidFill>
            </a:rPr>
            <a:t>1999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pt-BR" sz="1800" b="1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Regulação bancária brasileira</a:t>
          </a:r>
          <a:r>
            <a:rPr lang="pt-BR" sz="1800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 foi considerada </a:t>
          </a:r>
          <a:r>
            <a:rPr lang="pt-BR" sz="1800" b="1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não aderente aos princípios</a:t>
          </a:r>
          <a:r>
            <a:rPr lang="pt-BR" sz="1800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 de supervisão financeira então consagradas internacionalmente, situando-se </a:t>
          </a:r>
          <a:r>
            <a:rPr lang="pt-BR" sz="1800" b="1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entre as mais deficientes</a:t>
          </a:r>
        </a:p>
      </dsp:txBody>
      <dsp:txXfrm>
        <a:off x="100975" y="1637770"/>
        <a:ext cx="3784292" cy="1850077"/>
      </dsp:txXfrm>
    </dsp:sp>
    <dsp:sp modelId="{47FEB885-A7D0-4D50-AF9D-7AEFA5D95CBA}">
      <dsp:nvSpPr>
        <dsp:cNvPr id="0" name=""/>
        <dsp:cNvSpPr/>
      </dsp:nvSpPr>
      <dsp:spPr>
        <a:xfrm>
          <a:off x="4353858" y="1537685"/>
          <a:ext cx="3984462" cy="2050247"/>
        </a:xfrm>
        <a:prstGeom prst="roundRect">
          <a:avLst/>
        </a:prstGeom>
        <a:solidFill>
          <a:schemeClr val="accent5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6600000" sx="103000" sy="103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b="1" kern="1200" dirty="0" smtClean="0">
              <a:solidFill>
                <a:srgbClr val="002060"/>
              </a:solidFill>
            </a:rPr>
            <a:t>2012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pt-BR" sz="1800" b="1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Regulação bancária brasileira</a:t>
          </a:r>
          <a:r>
            <a:rPr lang="pt-BR" sz="1800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 foi considerada </a:t>
          </a:r>
          <a:r>
            <a:rPr lang="pt-BR" sz="1800" b="1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aderente a 28 dos 30 princípios</a:t>
          </a:r>
          <a:r>
            <a:rPr lang="pt-BR" sz="1800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, sagrando-se como </a:t>
          </a:r>
          <a:r>
            <a:rPr lang="pt-BR" sz="1800" b="1" u="sng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a mais bem classificada</a:t>
          </a:r>
          <a:r>
            <a:rPr lang="pt-BR" sz="1800" b="0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 entre todos os países avaliados</a:t>
          </a:r>
          <a:endParaRPr lang="pt-BR" sz="1600" kern="1200" dirty="0">
            <a:solidFill>
              <a:srgbClr val="002060"/>
            </a:solidFill>
          </a:endParaRPr>
        </a:p>
      </dsp:txBody>
      <dsp:txXfrm>
        <a:off x="4453943" y="1637770"/>
        <a:ext cx="3784292" cy="18500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F6A1F-256E-455B-8CCC-7C0EA901B71B}">
      <dsp:nvSpPr>
        <dsp:cNvPr id="0" name=""/>
        <dsp:cNvSpPr/>
      </dsp:nvSpPr>
      <dsp:spPr>
        <a:xfrm>
          <a:off x="2" y="0"/>
          <a:ext cx="8339207" cy="5125619"/>
        </a:xfrm>
        <a:prstGeom prst="rightArrow">
          <a:avLst/>
        </a:prstGeom>
        <a:gradFill flip="none" rotWithShape="1">
          <a:gsLst>
            <a:gs pos="0">
              <a:srgbClr val="000099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EE9E4F-E5BF-445C-96DC-E9659C8D4C6B}">
      <dsp:nvSpPr>
        <dsp:cNvPr id="0" name=""/>
        <dsp:cNvSpPr/>
      </dsp:nvSpPr>
      <dsp:spPr>
        <a:xfrm>
          <a:off x="1690" y="1537685"/>
          <a:ext cx="3964524" cy="2050247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6600000" sx="103000" sy="103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pt-BR" sz="1900" b="1" kern="1200" dirty="0" smtClean="0">
              <a:solidFill>
                <a:srgbClr val="000066"/>
              </a:solidFill>
            </a:rPr>
            <a:t>ANTES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700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Intervenção p/ solução de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pt-BR" sz="1700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problemas específicos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pt-BR" sz="1700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Medidas conjunturais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700" kern="1200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rPr>
            <a:t>Regulação reativa</a:t>
          </a:r>
          <a:endParaRPr lang="pt-BR" sz="1700" kern="1200" dirty="0">
            <a:solidFill>
              <a:srgbClr val="000066"/>
            </a:solidFill>
          </a:endParaRPr>
        </a:p>
      </dsp:txBody>
      <dsp:txXfrm>
        <a:off x="101775" y="1637770"/>
        <a:ext cx="3764354" cy="1850077"/>
      </dsp:txXfrm>
    </dsp:sp>
    <dsp:sp modelId="{47FEB885-A7D0-4D50-AF9D-7AEFA5D95CBA}">
      <dsp:nvSpPr>
        <dsp:cNvPr id="0" name=""/>
        <dsp:cNvSpPr/>
      </dsp:nvSpPr>
      <dsp:spPr>
        <a:xfrm>
          <a:off x="4372996" y="1537685"/>
          <a:ext cx="3964524" cy="2050247"/>
        </a:xfrm>
        <a:prstGeom prst="roundRect">
          <a:avLst/>
        </a:prstGeom>
        <a:solidFill>
          <a:schemeClr val="accent5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6600000" sx="103000" sy="103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rgbClr val="002060"/>
              </a:solidFill>
            </a:rPr>
            <a:t>HOJE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pt-BR" sz="17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Estabilidade financeira: </a:t>
          </a:r>
          <a:r>
            <a:rPr lang="pt-BR" sz="1700" b="1" u="sng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foco</a:t>
          </a:r>
          <a:r>
            <a:rPr lang="pt-BR" sz="17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em </a:t>
          </a:r>
          <a:r>
            <a:rPr lang="pt-BR" sz="1700" b="1" u="sng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riscos</a:t>
          </a:r>
          <a:r>
            <a:rPr lang="pt-BR" sz="17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(monitorar, controlar e mitigar)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pt-BR" sz="17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Medidas estruturais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7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Regulação proativa</a:t>
          </a:r>
          <a:endParaRPr lang="pt-BR" sz="1700" b="1" u="sng" kern="1200" dirty="0">
            <a:solidFill>
              <a:srgbClr val="002060"/>
            </a:solidFill>
          </a:endParaRPr>
        </a:p>
      </dsp:txBody>
      <dsp:txXfrm>
        <a:off x="4473081" y="1637770"/>
        <a:ext cx="3764354" cy="18500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t-BR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736" y="0"/>
            <a:ext cx="307773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pt-BR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882"/>
            <a:ext cx="307773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t-B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736" y="9722882"/>
            <a:ext cx="307773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57BBBA74-92A5-43B1-AE02-88A6D46E941E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547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t-B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6" y="0"/>
            <a:ext cx="307773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pt-B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7" y="4861441"/>
            <a:ext cx="5208482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882"/>
            <a:ext cx="307773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t-B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6" y="9722882"/>
            <a:ext cx="3077739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4D6AD65D-D458-43A2-B181-4834B8FC32DC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1388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979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 SCR (</a:t>
            </a:r>
            <a:r>
              <a:rPr lang="en-US" dirty="0" err="1" smtClean="0"/>
              <a:t>Sistema</a:t>
            </a:r>
            <a:r>
              <a:rPr lang="en-US" dirty="0" smtClean="0"/>
              <a:t> de </a:t>
            </a:r>
            <a:r>
              <a:rPr lang="en-US" dirty="0" err="1" smtClean="0"/>
              <a:t>Informações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)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desenvolvido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Banco</a:t>
            </a:r>
            <a:r>
              <a:rPr lang="en-US" dirty="0" smtClean="0"/>
              <a:t> Central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primeira</a:t>
            </a:r>
            <a:r>
              <a:rPr lang="en-US" dirty="0" smtClean="0"/>
              <a:t> </a:t>
            </a:r>
            <a:r>
              <a:rPr lang="en-US" dirty="0" err="1" smtClean="0"/>
              <a:t>versão</a:t>
            </a:r>
            <a:r>
              <a:rPr lang="en-US" dirty="0" smtClean="0"/>
              <a:t> de 1997.</a:t>
            </a:r>
          </a:p>
          <a:p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err="1" smtClean="0"/>
              <a:t>instituições</a:t>
            </a:r>
            <a:r>
              <a:rPr lang="en-US" dirty="0" smtClean="0"/>
              <a:t> </a:t>
            </a:r>
            <a:r>
              <a:rPr lang="en-US" dirty="0" err="1" smtClean="0"/>
              <a:t>financeiras</a:t>
            </a:r>
            <a:r>
              <a:rPr lang="en-US" dirty="0"/>
              <a:t> </a:t>
            </a:r>
            <a:r>
              <a:rPr lang="en-US" dirty="0" err="1" smtClean="0"/>
              <a:t>fornecem</a:t>
            </a:r>
            <a:r>
              <a:rPr lang="en-US" dirty="0" smtClean="0"/>
              <a:t> </a:t>
            </a:r>
            <a:r>
              <a:rPr lang="en-US" dirty="0" err="1" smtClean="0"/>
              <a:t>mensalmente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Banco</a:t>
            </a:r>
            <a:r>
              <a:rPr lang="en-US" dirty="0" smtClean="0"/>
              <a:t> Central </a:t>
            </a:r>
            <a:r>
              <a:rPr lang="en-US" dirty="0" err="1" smtClean="0"/>
              <a:t>arquivo</a:t>
            </a:r>
            <a:r>
              <a:rPr lang="en-US" dirty="0" smtClean="0"/>
              <a:t> com dados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operação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carteira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de dados </a:t>
            </a:r>
            <a:r>
              <a:rPr lang="en-US" dirty="0" err="1" smtClean="0"/>
              <a:t>permite</a:t>
            </a:r>
            <a:r>
              <a:rPr lang="en-US" dirty="0" smtClean="0"/>
              <a:t>,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departamentos</a:t>
            </a:r>
            <a:r>
              <a:rPr lang="en-US" dirty="0" smtClean="0"/>
              <a:t> de </a:t>
            </a:r>
            <a:r>
              <a:rPr lang="en-US" dirty="0" err="1" smtClean="0"/>
              <a:t>supervisão</a:t>
            </a:r>
            <a:r>
              <a:rPr lang="en-US" dirty="0" smtClean="0"/>
              <a:t> </a:t>
            </a:r>
            <a:r>
              <a:rPr lang="en-US" dirty="0" err="1" smtClean="0"/>
              <a:t>bancária</a:t>
            </a:r>
            <a:r>
              <a:rPr lang="en-US" dirty="0" smtClean="0"/>
              <a:t>, de </a:t>
            </a:r>
            <a:r>
              <a:rPr lang="en-US" dirty="0" err="1" smtClean="0"/>
              <a:t>política</a:t>
            </a:r>
            <a:r>
              <a:rPr lang="en-US" dirty="0" smtClean="0"/>
              <a:t> </a:t>
            </a:r>
            <a:r>
              <a:rPr lang="en-US" dirty="0" err="1" smtClean="0"/>
              <a:t>econômica</a:t>
            </a:r>
            <a:r>
              <a:rPr lang="en-US" dirty="0" smtClean="0"/>
              <a:t> e de </a:t>
            </a:r>
            <a:r>
              <a:rPr lang="en-US" dirty="0" err="1" smtClean="0"/>
              <a:t>pesquisa</a:t>
            </a:r>
            <a:r>
              <a:rPr lang="en-US" dirty="0" smtClean="0"/>
              <a:t> </a:t>
            </a:r>
            <a:r>
              <a:rPr lang="en-US" dirty="0" err="1" smtClean="0"/>
              <a:t>econômica</a:t>
            </a:r>
            <a:r>
              <a:rPr lang="en-US" dirty="0" smtClean="0"/>
              <a:t>, </a:t>
            </a:r>
            <a:r>
              <a:rPr lang="en-US" dirty="0" err="1" smtClean="0"/>
              <a:t>visão</a:t>
            </a:r>
            <a:r>
              <a:rPr lang="en-US" dirty="0" smtClean="0"/>
              <a:t> </a:t>
            </a:r>
            <a:r>
              <a:rPr lang="en-US" dirty="0" err="1" smtClean="0"/>
              <a:t>bastante</a:t>
            </a:r>
            <a:r>
              <a:rPr lang="en-US" dirty="0" smtClean="0"/>
              <a:t> </a:t>
            </a:r>
            <a:r>
              <a:rPr lang="en-US" dirty="0" err="1" smtClean="0"/>
              <a:t>completa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a </a:t>
            </a:r>
            <a:r>
              <a:rPr lang="en-US" dirty="0" err="1" smtClean="0"/>
              <a:t>carteira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 das </a:t>
            </a:r>
            <a:r>
              <a:rPr lang="en-US" dirty="0" err="1" smtClean="0"/>
              <a:t>instituições</a:t>
            </a:r>
            <a:r>
              <a:rPr lang="en-US" dirty="0" smtClean="0"/>
              <a:t> </a:t>
            </a:r>
            <a:r>
              <a:rPr lang="en-US" dirty="0" err="1" smtClean="0"/>
              <a:t>financeiras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smtClean="0"/>
              <a:t>As </a:t>
            </a:r>
            <a:r>
              <a:rPr lang="en-US" dirty="0" err="1" smtClean="0"/>
              <a:t>instituições</a:t>
            </a:r>
            <a:r>
              <a:rPr lang="en-US" dirty="0" smtClean="0"/>
              <a:t> </a:t>
            </a:r>
            <a:r>
              <a:rPr lang="en-US" dirty="0" err="1" smtClean="0"/>
              <a:t>financeiras</a:t>
            </a:r>
            <a:r>
              <a:rPr lang="en-US" dirty="0"/>
              <a:t> </a:t>
            </a:r>
            <a:r>
              <a:rPr lang="en-US" dirty="0" err="1" smtClean="0"/>
              <a:t>obtêm</a:t>
            </a:r>
            <a:r>
              <a:rPr lang="en-US" dirty="0" smtClean="0"/>
              <a:t>, com o SCR, dados </a:t>
            </a:r>
            <a:r>
              <a:rPr lang="en-US" dirty="0" err="1" smtClean="0"/>
              <a:t>sobre</a:t>
            </a:r>
            <a:r>
              <a:rPr lang="en-US" dirty="0" smtClean="0"/>
              <a:t> a </a:t>
            </a:r>
            <a:r>
              <a:rPr lang="en-US" dirty="0" err="1" smtClean="0"/>
              <a:t>exposição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 dos </a:t>
            </a:r>
            <a:r>
              <a:rPr lang="en-US" dirty="0" err="1" smtClean="0"/>
              <a:t>clientes</a:t>
            </a:r>
            <a:r>
              <a:rPr lang="en-US" dirty="0" smtClean="0"/>
              <a:t> e </a:t>
            </a:r>
            <a:r>
              <a:rPr lang="en-US" dirty="0" err="1" smtClean="0"/>
              <a:t>potenciais</a:t>
            </a:r>
            <a:r>
              <a:rPr lang="en-US" dirty="0" smtClean="0"/>
              <a:t> </a:t>
            </a:r>
            <a:r>
              <a:rPr lang="en-US" dirty="0" err="1" smtClean="0"/>
              <a:t>clientes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subsidiar</a:t>
            </a:r>
            <a:r>
              <a:rPr lang="en-US" dirty="0" smtClean="0"/>
              <a:t> a </a:t>
            </a:r>
            <a:r>
              <a:rPr lang="en-US" dirty="0" err="1" smtClean="0"/>
              <a:t>decisão</a:t>
            </a:r>
            <a:r>
              <a:rPr lang="en-US" dirty="0" smtClean="0"/>
              <a:t> de </a:t>
            </a:r>
            <a:r>
              <a:rPr lang="en-US" dirty="0" err="1" smtClean="0"/>
              <a:t>concessão</a:t>
            </a:r>
            <a:r>
              <a:rPr lang="en-US" dirty="0" smtClean="0"/>
              <a:t> e </a:t>
            </a:r>
            <a:r>
              <a:rPr lang="en-US" dirty="0" err="1" smtClean="0"/>
              <a:t>atribuição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correta</a:t>
            </a:r>
            <a:r>
              <a:rPr lang="en-US" dirty="0" smtClean="0"/>
              <a:t> </a:t>
            </a:r>
            <a:r>
              <a:rPr lang="en-US" dirty="0" err="1" smtClean="0"/>
              <a:t>classificação</a:t>
            </a:r>
            <a:r>
              <a:rPr lang="en-US" dirty="0" smtClean="0"/>
              <a:t> do </a:t>
            </a:r>
            <a:r>
              <a:rPr lang="en-US" dirty="0" err="1" smtClean="0"/>
              <a:t>risco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 a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operação</a:t>
            </a:r>
            <a:r>
              <a:rPr lang="en-US" dirty="0" smtClean="0"/>
              <a:t>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carteira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94C5-C620-44AE-98A0-D53C3AF91D5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 SCR (</a:t>
            </a:r>
            <a:r>
              <a:rPr lang="en-US" dirty="0" err="1" smtClean="0"/>
              <a:t>Sistema</a:t>
            </a:r>
            <a:r>
              <a:rPr lang="en-US" dirty="0" smtClean="0"/>
              <a:t> de </a:t>
            </a:r>
            <a:r>
              <a:rPr lang="en-US" dirty="0" err="1" smtClean="0"/>
              <a:t>Informações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)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desenvolvido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Banco</a:t>
            </a:r>
            <a:r>
              <a:rPr lang="en-US" dirty="0" smtClean="0"/>
              <a:t> Central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primeira</a:t>
            </a:r>
            <a:r>
              <a:rPr lang="en-US" dirty="0" smtClean="0"/>
              <a:t> </a:t>
            </a:r>
            <a:r>
              <a:rPr lang="en-US" dirty="0" err="1" smtClean="0"/>
              <a:t>versão</a:t>
            </a:r>
            <a:r>
              <a:rPr lang="en-US" dirty="0" smtClean="0"/>
              <a:t> de 1997.</a:t>
            </a:r>
          </a:p>
          <a:p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err="1" smtClean="0"/>
              <a:t>instituições</a:t>
            </a:r>
            <a:r>
              <a:rPr lang="en-US" dirty="0" smtClean="0"/>
              <a:t> </a:t>
            </a:r>
            <a:r>
              <a:rPr lang="en-US" dirty="0" err="1" smtClean="0"/>
              <a:t>financeiras</a:t>
            </a:r>
            <a:r>
              <a:rPr lang="en-US" dirty="0"/>
              <a:t> </a:t>
            </a:r>
            <a:r>
              <a:rPr lang="en-US" dirty="0" err="1" smtClean="0"/>
              <a:t>fornecem</a:t>
            </a:r>
            <a:r>
              <a:rPr lang="en-US" dirty="0" smtClean="0"/>
              <a:t> </a:t>
            </a:r>
            <a:r>
              <a:rPr lang="en-US" dirty="0" err="1" smtClean="0"/>
              <a:t>mensalmente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Banco</a:t>
            </a:r>
            <a:r>
              <a:rPr lang="en-US" dirty="0" smtClean="0"/>
              <a:t> Central </a:t>
            </a:r>
            <a:r>
              <a:rPr lang="en-US" dirty="0" err="1" smtClean="0"/>
              <a:t>arquivo</a:t>
            </a:r>
            <a:r>
              <a:rPr lang="en-US" dirty="0" smtClean="0"/>
              <a:t> com dados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operação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carteira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de dados </a:t>
            </a:r>
            <a:r>
              <a:rPr lang="en-US" dirty="0" err="1" smtClean="0"/>
              <a:t>permite</a:t>
            </a:r>
            <a:r>
              <a:rPr lang="en-US" dirty="0" smtClean="0"/>
              <a:t>,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departamentos</a:t>
            </a:r>
            <a:r>
              <a:rPr lang="en-US" dirty="0" smtClean="0"/>
              <a:t> de </a:t>
            </a:r>
            <a:r>
              <a:rPr lang="en-US" dirty="0" err="1" smtClean="0"/>
              <a:t>supervisão</a:t>
            </a:r>
            <a:r>
              <a:rPr lang="en-US" dirty="0" smtClean="0"/>
              <a:t> </a:t>
            </a:r>
            <a:r>
              <a:rPr lang="en-US" dirty="0" err="1" smtClean="0"/>
              <a:t>bancária</a:t>
            </a:r>
            <a:r>
              <a:rPr lang="en-US" dirty="0" smtClean="0"/>
              <a:t>, de </a:t>
            </a:r>
            <a:r>
              <a:rPr lang="en-US" dirty="0" err="1" smtClean="0"/>
              <a:t>política</a:t>
            </a:r>
            <a:r>
              <a:rPr lang="en-US" dirty="0" smtClean="0"/>
              <a:t> </a:t>
            </a:r>
            <a:r>
              <a:rPr lang="en-US" dirty="0" err="1" smtClean="0"/>
              <a:t>econômica</a:t>
            </a:r>
            <a:r>
              <a:rPr lang="en-US" dirty="0" smtClean="0"/>
              <a:t> e de </a:t>
            </a:r>
            <a:r>
              <a:rPr lang="en-US" dirty="0" err="1" smtClean="0"/>
              <a:t>pesquisa</a:t>
            </a:r>
            <a:r>
              <a:rPr lang="en-US" dirty="0" smtClean="0"/>
              <a:t> </a:t>
            </a:r>
            <a:r>
              <a:rPr lang="en-US" dirty="0" err="1" smtClean="0"/>
              <a:t>econômica</a:t>
            </a:r>
            <a:r>
              <a:rPr lang="en-US" dirty="0" smtClean="0"/>
              <a:t>, </a:t>
            </a:r>
            <a:r>
              <a:rPr lang="en-US" dirty="0" err="1" smtClean="0"/>
              <a:t>visão</a:t>
            </a:r>
            <a:r>
              <a:rPr lang="en-US" dirty="0" smtClean="0"/>
              <a:t> </a:t>
            </a:r>
            <a:r>
              <a:rPr lang="en-US" dirty="0" err="1" smtClean="0"/>
              <a:t>bastante</a:t>
            </a:r>
            <a:r>
              <a:rPr lang="en-US" dirty="0" smtClean="0"/>
              <a:t> </a:t>
            </a:r>
            <a:r>
              <a:rPr lang="en-US" dirty="0" err="1" smtClean="0"/>
              <a:t>completa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a </a:t>
            </a:r>
            <a:r>
              <a:rPr lang="en-US" dirty="0" err="1" smtClean="0"/>
              <a:t>carteira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 das </a:t>
            </a:r>
            <a:r>
              <a:rPr lang="en-US" dirty="0" err="1" smtClean="0"/>
              <a:t>instituições</a:t>
            </a:r>
            <a:r>
              <a:rPr lang="en-US" dirty="0" smtClean="0"/>
              <a:t> </a:t>
            </a:r>
            <a:r>
              <a:rPr lang="en-US" dirty="0" err="1" smtClean="0"/>
              <a:t>financeiras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smtClean="0"/>
              <a:t>As </a:t>
            </a:r>
            <a:r>
              <a:rPr lang="en-US" dirty="0" err="1" smtClean="0"/>
              <a:t>instituições</a:t>
            </a:r>
            <a:r>
              <a:rPr lang="en-US" dirty="0" smtClean="0"/>
              <a:t> </a:t>
            </a:r>
            <a:r>
              <a:rPr lang="en-US" dirty="0" err="1" smtClean="0"/>
              <a:t>financeiras</a:t>
            </a:r>
            <a:r>
              <a:rPr lang="en-US" dirty="0"/>
              <a:t> </a:t>
            </a:r>
            <a:r>
              <a:rPr lang="en-US" dirty="0" err="1" smtClean="0"/>
              <a:t>obtêm</a:t>
            </a:r>
            <a:r>
              <a:rPr lang="en-US" dirty="0" smtClean="0"/>
              <a:t>, com o SCR, dados </a:t>
            </a:r>
            <a:r>
              <a:rPr lang="en-US" dirty="0" err="1" smtClean="0"/>
              <a:t>sobre</a:t>
            </a:r>
            <a:r>
              <a:rPr lang="en-US" dirty="0" smtClean="0"/>
              <a:t> a </a:t>
            </a:r>
            <a:r>
              <a:rPr lang="en-US" dirty="0" err="1" smtClean="0"/>
              <a:t>exposição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 dos </a:t>
            </a:r>
            <a:r>
              <a:rPr lang="en-US" dirty="0" err="1" smtClean="0"/>
              <a:t>clientes</a:t>
            </a:r>
            <a:r>
              <a:rPr lang="en-US" dirty="0" smtClean="0"/>
              <a:t> e </a:t>
            </a:r>
            <a:r>
              <a:rPr lang="en-US" dirty="0" err="1" smtClean="0"/>
              <a:t>potenciais</a:t>
            </a:r>
            <a:r>
              <a:rPr lang="en-US" dirty="0" smtClean="0"/>
              <a:t> </a:t>
            </a:r>
            <a:r>
              <a:rPr lang="en-US" dirty="0" err="1" smtClean="0"/>
              <a:t>clientes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subsidiar</a:t>
            </a:r>
            <a:r>
              <a:rPr lang="en-US" dirty="0" smtClean="0"/>
              <a:t> a </a:t>
            </a:r>
            <a:r>
              <a:rPr lang="en-US" dirty="0" err="1" smtClean="0"/>
              <a:t>decisão</a:t>
            </a:r>
            <a:r>
              <a:rPr lang="en-US" dirty="0" smtClean="0"/>
              <a:t> de </a:t>
            </a:r>
            <a:r>
              <a:rPr lang="en-US" dirty="0" err="1" smtClean="0"/>
              <a:t>concessão</a:t>
            </a:r>
            <a:r>
              <a:rPr lang="en-US" dirty="0" smtClean="0"/>
              <a:t> e </a:t>
            </a:r>
            <a:r>
              <a:rPr lang="en-US" dirty="0" err="1" smtClean="0"/>
              <a:t>atribuição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correta</a:t>
            </a:r>
            <a:r>
              <a:rPr lang="en-US" dirty="0" smtClean="0"/>
              <a:t> </a:t>
            </a:r>
            <a:r>
              <a:rPr lang="en-US" dirty="0" err="1" smtClean="0"/>
              <a:t>classificação</a:t>
            </a:r>
            <a:r>
              <a:rPr lang="en-US" dirty="0" smtClean="0"/>
              <a:t> do </a:t>
            </a:r>
            <a:r>
              <a:rPr lang="en-US" dirty="0" err="1" smtClean="0"/>
              <a:t>risco</a:t>
            </a:r>
            <a:r>
              <a:rPr lang="en-US" dirty="0" smtClean="0"/>
              <a:t> de </a:t>
            </a:r>
            <a:r>
              <a:rPr lang="en-US" dirty="0" err="1" smtClean="0"/>
              <a:t>crédito</a:t>
            </a:r>
            <a:r>
              <a:rPr lang="en-US" dirty="0" smtClean="0"/>
              <a:t> a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operação</a:t>
            </a:r>
            <a:r>
              <a:rPr lang="en-US" dirty="0" smtClean="0"/>
              <a:t>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carteira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94C5-C620-44AE-98A0-D53C3AF91D5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840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840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9685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07D25C-C7F9-41F2-B4E3-12C71829B117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Fonte:</a:t>
            </a:r>
            <a:r>
              <a:rPr lang="pt-BR" baseline="0" dirty="0" smtClean="0"/>
              <a:t> Danilo. Apresentação (concorrência no sistema financeiro) do senhor Procurador-Geral na OAB-DF. </a:t>
            </a:r>
            <a:endParaRPr lang="pt-B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8404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8654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96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8404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9685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2206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5507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1757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05256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30528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9424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3836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27121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2712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8404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27121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754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840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D65D-D458-43A2-B181-4834B8FC32DC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840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Fonte:</a:t>
            </a:r>
            <a:r>
              <a:rPr lang="pt-BR" baseline="0" dirty="0" smtClean="0"/>
              <a:t> Danilo. Apresentação (concorrência no sistema financeiro) do senhor Procurador-Geral na OAB-DF. </a:t>
            </a:r>
            <a:endParaRPr lang="pt-B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53956" eaLnBrk="0" hangingPunct="0">
              <a:defRPr/>
            </a:pPr>
            <a:endParaRPr lang="pt-B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Fonte:</a:t>
            </a:r>
            <a:r>
              <a:rPr lang="pt-BR" baseline="0" dirty="0" smtClean="0"/>
              <a:t> Danilo. Apresentação (concorrência no sistema financeiro) do senhor Procurador-Geral na OAB-DF. </a:t>
            </a:r>
            <a:endParaRPr lang="pt-B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Fonte:</a:t>
            </a:r>
            <a:r>
              <a:rPr lang="pt-BR" baseline="0" dirty="0" smtClean="0"/>
              <a:t> Danilo. Apresentação (concorrência no sistema financeiro) do senhor Procurador-Geral na OAB-DF. </a:t>
            </a:r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quarter" idx="10"/>
          </p:nvPr>
        </p:nvSpPr>
        <p:spPr>
          <a:xfrm>
            <a:off x="107504" y="6420241"/>
            <a:ext cx="6241186" cy="358101"/>
          </a:xfrm>
          <a:prstGeom prst="rect">
            <a:avLst/>
          </a:prstGeom>
        </p:spPr>
        <p:txBody>
          <a:bodyPr lIns="92354" tIns="46178" rIns="92354" bIns="46178" anchor="ctr" anchorCtr="0"/>
          <a:lstStyle>
            <a:lvl1pPr algn="l">
              <a:buFontTx/>
              <a:buNone/>
              <a:defRPr sz="1500" b="1">
                <a:solidFill>
                  <a:srgbClr val="193264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07271" y="332656"/>
            <a:ext cx="8229601" cy="366372"/>
          </a:xfrm>
          <a:prstGeom prst="rect">
            <a:avLst/>
          </a:prstGeom>
        </p:spPr>
        <p:txBody>
          <a:bodyPr lIns="92354" tIns="46178" rIns="92354" bIns="46178" anchor="ctr" anchorCtr="0"/>
          <a:lstStyle>
            <a:lvl1pPr algn="l">
              <a:defRPr sz="3200" b="1">
                <a:solidFill>
                  <a:srgbClr val="1932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963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simbol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6875" y="317500"/>
            <a:ext cx="1366838" cy="3095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11-2014/2012/Lei/L12683.htm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leis/1980-1988/Msg/VepL7492-86.pdf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isaac.sidney@bcb.gov.br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2286000"/>
            <a:ext cx="8892480" cy="205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056" tIns="0" rIns="228528" bIns="-125373">
            <a:spAutoFit/>
          </a:bodyPr>
          <a:lstStyle/>
          <a:p>
            <a:pPr algn="ctr" eaLnBrk="0" hangingPunct="0">
              <a:lnSpc>
                <a:spcPct val="102000"/>
              </a:lnSpc>
            </a:pPr>
            <a:r>
              <a:rPr lang="pt-BR" sz="3200" b="1" u="none" dirty="0" smtClean="0">
                <a:solidFill>
                  <a:schemeClr val="bg1"/>
                </a:solidFill>
              </a:rPr>
              <a:t>Lei 12.846/2013, mecanismos de combate à </a:t>
            </a:r>
            <a:r>
              <a:rPr lang="pt-BR" sz="3200" b="1" u="none" dirty="0">
                <a:solidFill>
                  <a:schemeClr val="bg1"/>
                </a:solidFill>
              </a:rPr>
              <a:t>lavagem de </a:t>
            </a:r>
            <a:r>
              <a:rPr lang="pt-BR" sz="3200" b="1" u="none" dirty="0" smtClean="0">
                <a:solidFill>
                  <a:schemeClr val="bg1"/>
                </a:solidFill>
              </a:rPr>
              <a:t>dinheiro e a </a:t>
            </a:r>
            <a:r>
              <a:rPr lang="pt-BR" sz="3200" b="1" u="none" dirty="0">
                <a:solidFill>
                  <a:schemeClr val="bg1"/>
                </a:solidFill>
              </a:rPr>
              <a:t>fraudes </a:t>
            </a:r>
            <a:r>
              <a:rPr lang="pt-BR" sz="3200" b="1" u="none" dirty="0" smtClean="0">
                <a:solidFill>
                  <a:schemeClr val="bg1"/>
                </a:solidFill>
              </a:rPr>
              <a:t>financeiras: pontos de convergência</a:t>
            </a:r>
          </a:p>
          <a:p>
            <a:pPr eaLnBrk="0" hangingPunct="0"/>
            <a:endParaRPr lang="pt-BR" sz="4400" b="1" u="none" dirty="0" smtClean="0">
              <a:solidFill>
                <a:schemeClr val="bg1"/>
              </a:solidFill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2388" y="6003925"/>
            <a:ext cx="840804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056" tIns="0" rIns="228528" bIns="0">
            <a:spAutoFit/>
          </a:bodyPr>
          <a:lstStyle/>
          <a:p>
            <a:pPr eaLnBrk="0" hangingPunct="0"/>
            <a:r>
              <a:rPr lang="pt-BR" sz="2000" u="none" dirty="0" smtClean="0">
                <a:solidFill>
                  <a:schemeClr val="bg1"/>
                </a:solidFill>
              </a:rPr>
              <a:t>Isaac Sidney Menezes Ferreira                  18 de novembro de 2014</a:t>
            </a:r>
            <a:endParaRPr lang="pt-BR" sz="2000" u="none" dirty="0">
              <a:solidFill>
                <a:schemeClr val="bg1"/>
              </a:solidFill>
            </a:endParaRPr>
          </a:p>
          <a:p>
            <a:pPr eaLnBrk="0" hangingPunct="0"/>
            <a:r>
              <a:rPr lang="pt-BR" sz="2000" u="none" dirty="0" smtClean="0">
                <a:solidFill>
                  <a:schemeClr val="bg1"/>
                </a:solidFill>
              </a:rPr>
              <a:t>isaac.sidney@bcb.gov.br</a:t>
            </a:r>
            <a:endParaRPr lang="pt-BR" sz="2000" u="none" dirty="0">
              <a:solidFill>
                <a:schemeClr val="bg1"/>
              </a:solidFill>
            </a:endParaRPr>
          </a:p>
        </p:txBody>
      </p:sp>
      <p:pic>
        <p:nvPicPr>
          <p:cNvPr id="6152" name="Picture 8" descr="simbol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31825"/>
            <a:ext cx="2519362" cy="571500"/>
          </a:xfrm>
          <a:prstGeom prst="rect">
            <a:avLst/>
          </a:prstGeom>
          <a:noFill/>
        </p:spPr>
      </p:pic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0" y="1557338"/>
            <a:ext cx="91440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0" y="5876925"/>
            <a:ext cx="91440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16480" y="189448"/>
            <a:ext cx="8851395" cy="998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square" lIns="92364" tIns="46182" rIns="92364" bIns="46182">
            <a:spAutoFit/>
          </a:bodyPr>
          <a:lstStyle/>
          <a:p>
            <a:pPr algn="just" defTabSz="914014">
              <a:lnSpc>
                <a:spcPct val="98000"/>
              </a:lnSpc>
              <a:spcBef>
                <a:spcPts val="0"/>
              </a:spcBef>
            </a:pPr>
            <a:r>
              <a:rPr lang="pt-BR" sz="3000" b="1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Marcos evolutivos da regulação financeira para a rede estatal de prevenção e combate a ilícitos</a:t>
            </a:r>
            <a:endParaRPr lang="pt-BR" sz="3000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120" name="Conector reto 119"/>
          <p:cNvCxnSpPr/>
          <p:nvPr/>
        </p:nvCxnSpPr>
        <p:spPr>
          <a:xfrm>
            <a:off x="-468560" y="5949280"/>
            <a:ext cx="10081120" cy="5224"/>
          </a:xfrm>
          <a:prstGeom prst="line">
            <a:avLst/>
          </a:prstGeom>
          <a:ln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Elipse 121"/>
          <p:cNvSpPr>
            <a:spLocks noChangeAspect="1"/>
          </p:cNvSpPr>
          <p:nvPr/>
        </p:nvSpPr>
        <p:spPr>
          <a:xfrm>
            <a:off x="1502324" y="5878241"/>
            <a:ext cx="167721" cy="160747"/>
          </a:xfrm>
          <a:prstGeom prst="ellipse">
            <a:avLst/>
          </a:prstGeom>
          <a:solidFill>
            <a:schemeClr val="bg1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3" name="Grupo 12"/>
          <p:cNvGrpSpPr/>
          <p:nvPr/>
        </p:nvGrpSpPr>
        <p:grpSpPr>
          <a:xfrm>
            <a:off x="1187624" y="2926889"/>
            <a:ext cx="796673" cy="3402894"/>
            <a:chOff x="9518404" y="2126159"/>
            <a:chExt cx="796673" cy="3402894"/>
          </a:xfrm>
        </p:grpSpPr>
        <p:sp>
          <p:nvSpPr>
            <p:cNvPr id="129" name="Elipse 128"/>
            <p:cNvSpPr>
              <a:spLocks noChangeAspect="1"/>
            </p:cNvSpPr>
            <p:nvPr/>
          </p:nvSpPr>
          <p:spPr>
            <a:xfrm>
              <a:off x="9838243" y="5080930"/>
              <a:ext cx="166108" cy="160747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cxnSp>
          <p:nvCxnSpPr>
            <p:cNvPr id="130" name="Conector reto 129"/>
            <p:cNvCxnSpPr>
              <a:stCxn id="129" idx="0"/>
              <a:endCxn id="131" idx="4"/>
            </p:cNvCxnSpPr>
            <p:nvPr/>
          </p:nvCxnSpPr>
          <p:spPr>
            <a:xfrm flipH="1" flipV="1">
              <a:off x="9913597" y="2288497"/>
              <a:ext cx="7700" cy="2792433"/>
            </a:xfrm>
            <a:prstGeom prst="line">
              <a:avLst/>
            </a:prstGeom>
            <a:ln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Elipse 130"/>
            <p:cNvSpPr>
              <a:spLocks noChangeAspect="1"/>
            </p:cNvSpPr>
            <p:nvPr/>
          </p:nvSpPr>
          <p:spPr>
            <a:xfrm>
              <a:off x="9830543" y="2126159"/>
              <a:ext cx="166107" cy="16233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33" name="CaixaDeTexto 132"/>
            <p:cNvSpPr txBox="1">
              <a:spLocks noChangeArrowheads="1"/>
            </p:cNvSpPr>
            <p:nvPr/>
          </p:nvSpPr>
          <p:spPr bwMode="auto">
            <a:xfrm>
              <a:off x="9518404" y="5252123"/>
              <a:ext cx="796673" cy="2769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0" tIns="45715" rIns="91430" bIns="45715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BR" altLang="pt-BR" sz="1200" b="1" u="none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1996</a:t>
              </a:r>
              <a:endParaRPr lang="pt-BR" altLang="pt-BR" sz="1200" b="1" u="none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8" name="Grupo 19"/>
          <p:cNvGrpSpPr/>
          <p:nvPr/>
        </p:nvGrpSpPr>
        <p:grpSpPr>
          <a:xfrm>
            <a:off x="7452320" y="4509120"/>
            <a:ext cx="796673" cy="1800200"/>
            <a:chOff x="11513623" y="3338251"/>
            <a:chExt cx="796673" cy="1800200"/>
          </a:xfrm>
        </p:grpSpPr>
        <p:cxnSp>
          <p:nvCxnSpPr>
            <p:cNvPr id="157" name="Conector reto 156"/>
            <p:cNvCxnSpPr>
              <a:stCxn id="156" idx="4"/>
              <a:endCxn id="158" idx="4"/>
            </p:cNvCxnSpPr>
            <p:nvPr/>
          </p:nvCxnSpPr>
          <p:spPr>
            <a:xfrm flipV="1">
              <a:off x="11933819" y="3485831"/>
              <a:ext cx="22898" cy="1351487"/>
            </a:xfrm>
            <a:prstGeom prst="line">
              <a:avLst/>
            </a:prstGeom>
            <a:ln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Elipse 155"/>
            <p:cNvSpPr>
              <a:spLocks noChangeAspect="1"/>
            </p:cNvSpPr>
            <p:nvPr/>
          </p:nvSpPr>
          <p:spPr>
            <a:xfrm>
              <a:off x="11849958" y="4691185"/>
              <a:ext cx="167721" cy="146133"/>
            </a:xfrm>
            <a:prstGeom prst="ellipse">
              <a:avLst/>
            </a:prstGeom>
            <a:solidFill>
              <a:srgbClr val="193264"/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58" name="Elipse 157"/>
            <p:cNvSpPr>
              <a:spLocks noChangeAspect="1"/>
            </p:cNvSpPr>
            <p:nvPr/>
          </p:nvSpPr>
          <p:spPr>
            <a:xfrm>
              <a:off x="11873663" y="3338251"/>
              <a:ext cx="166107" cy="14758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60" name="CaixaDeTexto 159"/>
            <p:cNvSpPr txBox="1">
              <a:spLocks noChangeArrowheads="1"/>
            </p:cNvSpPr>
            <p:nvPr/>
          </p:nvSpPr>
          <p:spPr bwMode="auto">
            <a:xfrm>
              <a:off x="11513623" y="4861462"/>
              <a:ext cx="796673" cy="276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0" tIns="45715" rIns="91430" bIns="45715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BR" altLang="pt-BR" sz="1200" b="1" u="none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2005</a:t>
              </a:r>
              <a:endParaRPr lang="pt-BR" altLang="pt-BR" sz="1200" b="1" u="none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60" name="Retângulo de cantos arredondados 59"/>
          <p:cNvSpPr/>
          <p:nvPr/>
        </p:nvSpPr>
        <p:spPr>
          <a:xfrm>
            <a:off x="2195736" y="2348880"/>
            <a:ext cx="2384009" cy="102454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1997: Central de Risco de Crédito (CRC), com dados centralizados sobre operações de crédito no âmbito do SFN</a:t>
            </a:r>
            <a:endParaRPr lang="pt-BR" sz="1200" u="non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0" name="Elipse 69"/>
          <p:cNvSpPr>
            <a:spLocks noChangeAspect="1"/>
          </p:cNvSpPr>
          <p:nvPr/>
        </p:nvSpPr>
        <p:spPr>
          <a:xfrm>
            <a:off x="3241911" y="5885591"/>
            <a:ext cx="167721" cy="146133"/>
          </a:xfrm>
          <a:prstGeom prst="ellipse">
            <a:avLst/>
          </a:prstGeom>
          <a:solidFill>
            <a:srgbClr val="193264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1" name="Conector reto 70"/>
          <p:cNvCxnSpPr>
            <a:stCxn id="70" idx="0"/>
            <a:endCxn id="72" idx="4"/>
          </p:cNvCxnSpPr>
          <p:nvPr/>
        </p:nvCxnSpPr>
        <p:spPr>
          <a:xfrm flipV="1">
            <a:off x="3325772" y="3648588"/>
            <a:ext cx="33138" cy="2237003"/>
          </a:xfrm>
          <a:prstGeom prst="line">
            <a:avLst/>
          </a:prstGeom>
          <a:ln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Elipse 71"/>
          <p:cNvSpPr>
            <a:spLocks noChangeAspect="1"/>
          </p:cNvSpPr>
          <p:nvPr/>
        </p:nvSpPr>
        <p:spPr>
          <a:xfrm>
            <a:off x="3275856" y="3501008"/>
            <a:ext cx="166107" cy="147580"/>
          </a:xfrm>
          <a:prstGeom prst="ellipse">
            <a:avLst/>
          </a:prstGeom>
          <a:solidFill>
            <a:schemeClr val="bg1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4" name="CaixaDeTexto 73"/>
          <p:cNvSpPr txBox="1">
            <a:spLocks noChangeArrowheads="1"/>
          </p:cNvSpPr>
          <p:nvPr/>
        </p:nvSpPr>
        <p:spPr bwMode="auto">
          <a:xfrm>
            <a:off x="2911231" y="6069931"/>
            <a:ext cx="796673" cy="276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2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1997</a:t>
            </a:r>
            <a:endParaRPr lang="pt-BR" altLang="pt-BR" sz="1200" b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6" name="Elipse 85"/>
          <p:cNvSpPr>
            <a:spLocks noChangeAspect="1"/>
          </p:cNvSpPr>
          <p:nvPr/>
        </p:nvSpPr>
        <p:spPr>
          <a:xfrm>
            <a:off x="4690879" y="5903532"/>
            <a:ext cx="167721" cy="146133"/>
          </a:xfrm>
          <a:prstGeom prst="ellipse">
            <a:avLst/>
          </a:prstGeom>
          <a:solidFill>
            <a:srgbClr val="193264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87" name="Conector reto 86"/>
          <p:cNvCxnSpPr>
            <a:stCxn id="86" idx="0"/>
            <a:endCxn id="112" idx="4"/>
          </p:cNvCxnSpPr>
          <p:nvPr/>
        </p:nvCxnSpPr>
        <p:spPr>
          <a:xfrm flipV="1">
            <a:off x="4774740" y="2064412"/>
            <a:ext cx="24330" cy="3839120"/>
          </a:xfrm>
          <a:prstGeom prst="line">
            <a:avLst/>
          </a:prstGeom>
          <a:ln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CaixaDeTexto 88"/>
          <p:cNvSpPr txBox="1">
            <a:spLocks noChangeArrowheads="1"/>
          </p:cNvSpPr>
          <p:nvPr/>
        </p:nvSpPr>
        <p:spPr bwMode="auto">
          <a:xfrm>
            <a:off x="4355976" y="6069931"/>
            <a:ext cx="796673" cy="276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2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1998</a:t>
            </a:r>
            <a:endParaRPr lang="pt-BR" altLang="pt-BR" sz="1200" b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2" name="Elipse 111"/>
          <p:cNvSpPr>
            <a:spLocks noChangeAspect="1"/>
          </p:cNvSpPr>
          <p:nvPr/>
        </p:nvSpPr>
        <p:spPr>
          <a:xfrm>
            <a:off x="4716016" y="1916832"/>
            <a:ext cx="166107" cy="147580"/>
          </a:xfrm>
          <a:prstGeom prst="ellipse">
            <a:avLst/>
          </a:prstGeom>
          <a:solidFill>
            <a:schemeClr val="bg1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5" name="Retângulo de cantos arredondados 114"/>
          <p:cNvSpPr/>
          <p:nvPr/>
        </p:nvSpPr>
        <p:spPr>
          <a:xfrm>
            <a:off x="2915816" y="1340768"/>
            <a:ext cx="4111950" cy="504056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altLang="pt-BR" sz="12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Regulamentação da Lei de Lavagem de Dinheiro (Lei 9.613/98) no BC (Circ. 2.852/98)</a:t>
            </a:r>
            <a:endParaRPr lang="pt-BR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27" name="Conector reto 126"/>
          <p:cNvCxnSpPr>
            <a:stCxn id="128" idx="4"/>
            <a:endCxn id="134" idx="4"/>
          </p:cNvCxnSpPr>
          <p:nvPr/>
        </p:nvCxnSpPr>
        <p:spPr>
          <a:xfrm flipV="1">
            <a:off x="6504364" y="3432564"/>
            <a:ext cx="22898" cy="2588724"/>
          </a:xfrm>
          <a:prstGeom prst="line">
            <a:avLst/>
          </a:prstGeom>
          <a:ln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Elipse 127"/>
          <p:cNvSpPr>
            <a:spLocks noChangeAspect="1"/>
          </p:cNvSpPr>
          <p:nvPr/>
        </p:nvSpPr>
        <p:spPr>
          <a:xfrm>
            <a:off x="6420503" y="5875155"/>
            <a:ext cx="167721" cy="146133"/>
          </a:xfrm>
          <a:prstGeom prst="ellipse">
            <a:avLst/>
          </a:prstGeom>
          <a:solidFill>
            <a:srgbClr val="193264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4" name="Elipse 133"/>
          <p:cNvSpPr>
            <a:spLocks noChangeAspect="1"/>
          </p:cNvSpPr>
          <p:nvPr/>
        </p:nvSpPr>
        <p:spPr>
          <a:xfrm>
            <a:off x="6444208" y="3284984"/>
            <a:ext cx="166107" cy="147580"/>
          </a:xfrm>
          <a:prstGeom prst="ellipse">
            <a:avLst/>
          </a:prstGeom>
          <a:solidFill>
            <a:schemeClr val="bg1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3" name="CaixaDeTexto 142"/>
          <p:cNvSpPr txBox="1">
            <a:spLocks noChangeArrowheads="1"/>
          </p:cNvSpPr>
          <p:nvPr/>
        </p:nvSpPr>
        <p:spPr bwMode="auto">
          <a:xfrm>
            <a:off x="6151591" y="6051305"/>
            <a:ext cx="796673" cy="276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2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2001</a:t>
            </a:r>
            <a:endParaRPr lang="pt-BR" altLang="pt-BR" sz="1200" b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6" name="Retângulo de cantos arredondados 55"/>
          <p:cNvSpPr/>
          <p:nvPr/>
        </p:nvSpPr>
        <p:spPr>
          <a:xfrm>
            <a:off x="5364088" y="2708920"/>
            <a:ext cx="2384009" cy="504056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2001: Criação do </a:t>
            </a:r>
            <a:r>
              <a:rPr lang="pt-BR" sz="1200" u="none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BacenJud</a:t>
            </a:r>
            <a:endParaRPr lang="pt-BR" sz="1200" u="non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7" name="Retângulo de cantos arredondados 56"/>
          <p:cNvSpPr/>
          <p:nvPr/>
        </p:nvSpPr>
        <p:spPr>
          <a:xfrm>
            <a:off x="6876256" y="3789040"/>
            <a:ext cx="2160240" cy="57606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altLang="pt-BR" sz="12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CCS (Cadastro de Clientes do SFN)</a:t>
            </a:r>
            <a:endParaRPr lang="pt-BR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3" name="Retângulo de cantos arredondados 62"/>
          <p:cNvSpPr/>
          <p:nvPr/>
        </p:nvSpPr>
        <p:spPr>
          <a:xfrm>
            <a:off x="3700159" y="3933056"/>
            <a:ext cx="2384009" cy="720080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Aprimoramento das regras sobre controles internos das </a:t>
            </a:r>
            <a:r>
              <a:rPr lang="pt-BR" sz="1200" u="none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IFs</a:t>
            </a: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(Res. 2.554/98)</a:t>
            </a:r>
            <a:endParaRPr lang="pt-BR" sz="1200" u="non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4" name="Retângulo de cantos arredondados 63"/>
          <p:cNvSpPr/>
          <p:nvPr/>
        </p:nvSpPr>
        <p:spPr>
          <a:xfrm>
            <a:off x="1043608" y="2420888"/>
            <a:ext cx="1008111" cy="43204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PROES</a:t>
            </a:r>
            <a:endParaRPr lang="pt-BR" sz="1200" u="non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68" name="Grupo 12"/>
          <p:cNvGrpSpPr/>
          <p:nvPr/>
        </p:nvGrpSpPr>
        <p:grpSpPr>
          <a:xfrm>
            <a:off x="251520" y="4221088"/>
            <a:ext cx="796673" cy="2106750"/>
            <a:chOff x="9518404" y="3422303"/>
            <a:chExt cx="796673" cy="2106750"/>
          </a:xfrm>
        </p:grpSpPr>
        <p:sp>
          <p:nvSpPr>
            <p:cNvPr id="69" name="Elipse 68"/>
            <p:cNvSpPr>
              <a:spLocks noChangeAspect="1"/>
            </p:cNvSpPr>
            <p:nvPr/>
          </p:nvSpPr>
          <p:spPr>
            <a:xfrm>
              <a:off x="9806436" y="5078487"/>
              <a:ext cx="166108" cy="160747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cxnSp>
          <p:nvCxnSpPr>
            <p:cNvPr id="73" name="Conector reto 72"/>
            <p:cNvCxnSpPr>
              <a:stCxn id="69" idx="0"/>
              <a:endCxn id="75" idx="4"/>
            </p:cNvCxnSpPr>
            <p:nvPr/>
          </p:nvCxnSpPr>
          <p:spPr>
            <a:xfrm flipV="1">
              <a:off x="9889490" y="3584641"/>
              <a:ext cx="0" cy="1493846"/>
            </a:xfrm>
            <a:prstGeom prst="line">
              <a:avLst/>
            </a:prstGeom>
            <a:ln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Elipse 74"/>
            <p:cNvSpPr>
              <a:spLocks noChangeAspect="1"/>
            </p:cNvSpPr>
            <p:nvPr/>
          </p:nvSpPr>
          <p:spPr>
            <a:xfrm>
              <a:off x="9806436" y="3422303"/>
              <a:ext cx="166107" cy="16233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6" name="CaixaDeTexto 75"/>
            <p:cNvSpPr txBox="1">
              <a:spLocks noChangeArrowheads="1"/>
            </p:cNvSpPr>
            <p:nvPr/>
          </p:nvSpPr>
          <p:spPr bwMode="auto">
            <a:xfrm>
              <a:off x="9518404" y="5252123"/>
              <a:ext cx="796673" cy="2769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0" tIns="45715" rIns="91430" bIns="45715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BR" altLang="pt-BR" sz="1200" b="1" u="none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1995</a:t>
              </a:r>
              <a:endParaRPr lang="pt-BR" altLang="pt-BR" sz="1200" b="1" u="none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84" name="Retângulo de cantos arredondados 83"/>
          <p:cNvSpPr/>
          <p:nvPr/>
        </p:nvSpPr>
        <p:spPr>
          <a:xfrm>
            <a:off x="179512" y="3645024"/>
            <a:ext cx="1008111" cy="432048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PROER</a:t>
            </a:r>
            <a:endParaRPr lang="pt-BR" sz="1200" u="non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96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7" name="Conector reto 176"/>
          <p:cNvCxnSpPr/>
          <p:nvPr/>
        </p:nvCxnSpPr>
        <p:spPr>
          <a:xfrm rot="5400000">
            <a:off x="-1332125" y="3888895"/>
            <a:ext cx="3965731" cy="222374"/>
          </a:xfrm>
          <a:prstGeom prst="bentConnector3">
            <a:avLst>
              <a:gd name="adj1" fmla="val -198"/>
            </a:avLst>
          </a:prstGeom>
          <a:ln w="31750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reto 119"/>
          <p:cNvCxnSpPr/>
          <p:nvPr/>
        </p:nvCxnSpPr>
        <p:spPr>
          <a:xfrm>
            <a:off x="-468560" y="5949280"/>
            <a:ext cx="10081120" cy="5224"/>
          </a:xfrm>
          <a:prstGeom prst="line">
            <a:avLst/>
          </a:prstGeom>
          <a:ln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o 23"/>
          <p:cNvGrpSpPr/>
          <p:nvPr/>
        </p:nvGrpSpPr>
        <p:grpSpPr>
          <a:xfrm>
            <a:off x="7375727" y="3284985"/>
            <a:ext cx="796673" cy="3044798"/>
            <a:chOff x="17173399" y="2040386"/>
            <a:chExt cx="796673" cy="3044798"/>
          </a:xfrm>
        </p:grpSpPr>
        <p:sp>
          <p:nvSpPr>
            <p:cNvPr id="150" name="Elipse 149"/>
            <p:cNvSpPr>
              <a:spLocks noChangeAspect="1"/>
            </p:cNvSpPr>
            <p:nvPr/>
          </p:nvSpPr>
          <p:spPr>
            <a:xfrm>
              <a:off x="17467629" y="4624474"/>
              <a:ext cx="167721" cy="160747"/>
            </a:xfrm>
            <a:prstGeom prst="ellipse">
              <a:avLst/>
            </a:prstGeom>
            <a:solidFill>
              <a:srgbClr val="193264"/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cxnSp>
          <p:nvCxnSpPr>
            <p:cNvPr id="151" name="Conector reto 150"/>
            <p:cNvCxnSpPr>
              <a:stCxn id="150" idx="0"/>
              <a:endCxn id="152" idx="0"/>
            </p:cNvCxnSpPr>
            <p:nvPr/>
          </p:nvCxnSpPr>
          <p:spPr>
            <a:xfrm flipH="1" flipV="1">
              <a:off x="17549070" y="2040386"/>
              <a:ext cx="2420" cy="2584088"/>
            </a:xfrm>
            <a:prstGeom prst="line">
              <a:avLst/>
            </a:prstGeom>
            <a:ln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Elipse 151"/>
            <p:cNvSpPr>
              <a:spLocks noChangeAspect="1"/>
            </p:cNvSpPr>
            <p:nvPr/>
          </p:nvSpPr>
          <p:spPr>
            <a:xfrm>
              <a:off x="17466016" y="2040386"/>
              <a:ext cx="166107" cy="16233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54" name="CaixaDeTexto 153"/>
            <p:cNvSpPr txBox="1">
              <a:spLocks noChangeArrowheads="1"/>
            </p:cNvSpPr>
            <p:nvPr/>
          </p:nvSpPr>
          <p:spPr bwMode="auto">
            <a:xfrm>
              <a:off x="17173399" y="4808254"/>
              <a:ext cx="796673" cy="2769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0" tIns="45715" rIns="91430" bIns="45715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BR" altLang="pt-BR" sz="1200" b="1" u="none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2012</a:t>
              </a:r>
              <a:endParaRPr lang="pt-BR" altLang="pt-BR" sz="1200" b="1" u="none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6" name="Grupo 21"/>
          <p:cNvGrpSpPr/>
          <p:nvPr/>
        </p:nvGrpSpPr>
        <p:grpSpPr>
          <a:xfrm>
            <a:off x="3559303" y="5459456"/>
            <a:ext cx="796673" cy="834771"/>
            <a:chOff x="13640423" y="4268144"/>
            <a:chExt cx="796673" cy="834771"/>
          </a:xfrm>
        </p:grpSpPr>
        <p:sp>
          <p:nvSpPr>
            <p:cNvPr id="162" name="Elipse 161"/>
            <p:cNvSpPr>
              <a:spLocks noChangeAspect="1"/>
            </p:cNvSpPr>
            <p:nvPr/>
          </p:nvSpPr>
          <p:spPr>
            <a:xfrm>
              <a:off x="13942638" y="4661048"/>
              <a:ext cx="167721" cy="160747"/>
            </a:xfrm>
            <a:prstGeom prst="ellipse">
              <a:avLst/>
            </a:prstGeom>
            <a:solidFill>
              <a:srgbClr val="193264"/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cxnSp>
          <p:nvCxnSpPr>
            <p:cNvPr id="163" name="Conector reto 162"/>
            <p:cNvCxnSpPr>
              <a:stCxn id="162" idx="4"/>
              <a:endCxn id="164" idx="4"/>
            </p:cNvCxnSpPr>
            <p:nvPr/>
          </p:nvCxnSpPr>
          <p:spPr>
            <a:xfrm flipV="1">
              <a:off x="14026499" y="4430482"/>
              <a:ext cx="14553" cy="391313"/>
            </a:xfrm>
            <a:prstGeom prst="line">
              <a:avLst/>
            </a:prstGeom>
            <a:ln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Elipse 163"/>
            <p:cNvSpPr>
              <a:spLocks noChangeAspect="1"/>
            </p:cNvSpPr>
            <p:nvPr/>
          </p:nvSpPr>
          <p:spPr>
            <a:xfrm>
              <a:off x="13957998" y="4268144"/>
              <a:ext cx="166107" cy="16233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19326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defRPr/>
              </a:pPr>
              <a:endParaRPr lang="pt-BR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66" name="CaixaDeTexto 165"/>
            <p:cNvSpPr txBox="1">
              <a:spLocks noChangeArrowheads="1"/>
            </p:cNvSpPr>
            <p:nvPr/>
          </p:nvSpPr>
          <p:spPr bwMode="auto">
            <a:xfrm>
              <a:off x="13640423" y="4825985"/>
              <a:ext cx="796673" cy="2769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0" tIns="45715" rIns="91430" bIns="45715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0487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BR" altLang="pt-BR" sz="1200" b="1" u="none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2008</a:t>
              </a:r>
              <a:endParaRPr lang="pt-BR" altLang="pt-BR" sz="1200" b="1" u="none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7" name="Grupo 9"/>
          <p:cNvGrpSpPr/>
          <p:nvPr/>
        </p:nvGrpSpPr>
        <p:grpSpPr>
          <a:xfrm>
            <a:off x="899592" y="1369147"/>
            <a:ext cx="4824534" cy="4536503"/>
            <a:chOff x="-10360551" y="840370"/>
            <a:chExt cx="16699022" cy="4293958"/>
          </a:xfrm>
        </p:grpSpPr>
        <p:cxnSp>
          <p:nvCxnSpPr>
            <p:cNvPr id="176" name="Conector reto 175"/>
            <p:cNvCxnSpPr/>
            <p:nvPr/>
          </p:nvCxnSpPr>
          <p:spPr>
            <a:xfrm rot="16200000" flipH="1">
              <a:off x="3127388" y="1923246"/>
              <a:ext cx="3680537" cy="2741628"/>
            </a:xfrm>
            <a:prstGeom prst="bentConnector3">
              <a:avLst>
                <a:gd name="adj1" fmla="val -216"/>
              </a:avLst>
            </a:prstGeom>
            <a:ln w="31750">
              <a:solidFill>
                <a:srgbClr val="FF0000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Retângulo de cantos arredondados 174"/>
            <p:cNvSpPr/>
            <p:nvPr/>
          </p:nvSpPr>
          <p:spPr>
            <a:xfrm>
              <a:off x="-10360551" y="840370"/>
              <a:ext cx="13458922" cy="1635794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0" tIns="45715" rIns="91430" bIns="45715" anchor="ctr"/>
            <a:lstStyle/>
            <a:p>
              <a:pPr algn="ctr">
                <a:lnSpc>
                  <a:spcPct val="120000"/>
                </a:lnSpc>
                <a:defRPr/>
              </a:pPr>
              <a:r>
                <a:rPr lang="pt-BR" sz="1250" u="none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2006/2009: </a:t>
              </a:r>
              <a:r>
                <a:rPr lang="pt-BR" sz="1250" b="1" u="none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Basileia II</a:t>
              </a:r>
              <a:r>
                <a:rPr lang="pt-BR" sz="1250" u="none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– Foco em </a:t>
              </a:r>
              <a:r>
                <a:rPr lang="pt-BR" sz="1250" b="1" u="none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gerenciamento de riscos</a:t>
              </a:r>
              <a:r>
                <a:rPr lang="pt-BR" sz="1250" u="none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, inclusive </a:t>
              </a:r>
              <a:r>
                <a:rPr lang="pt-BR" sz="1250" b="1" u="none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operacional</a:t>
              </a:r>
              <a:r>
                <a:rPr lang="pt-BR" sz="1250" u="none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(Res 3.380/06), além dos riscos de mercado e de crédito, relacionado a fraudes (internas e externas) e falhas em sistemas de TI</a:t>
              </a:r>
              <a:endParaRPr lang="pt-BR" sz="1250" u="non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178" name="CaixaDeTexto 177"/>
          <p:cNvSpPr txBox="1">
            <a:spLocks noChangeArrowheads="1"/>
          </p:cNvSpPr>
          <p:nvPr/>
        </p:nvSpPr>
        <p:spPr bwMode="auto">
          <a:xfrm>
            <a:off x="107504" y="6042407"/>
            <a:ext cx="796673" cy="276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200" b="1" u="none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2006</a:t>
            </a:r>
            <a:endParaRPr lang="pt-BR" altLang="pt-BR" sz="1200" b="1" u="none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9" name="CaixaDeTexto 178"/>
          <p:cNvSpPr txBox="1">
            <a:spLocks noChangeArrowheads="1"/>
          </p:cNvSpPr>
          <p:nvPr/>
        </p:nvSpPr>
        <p:spPr bwMode="auto">
          <a:xfrm>
            <a:off x="5292080" y="6021288"/>
            <a:ext cx="796673" cy="276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048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200" b="1" u="none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2009</a:t>
            </a:r>
            <a:endParaRPr lang="pt-BR" altLang="pt-BR" sz="1200" b="1" u="none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0" name="Retângulo de cantos arredondados 169"/>
          <p:cNvSpPr/>
          <p:nvPr/>
        </p:nvSpPr>
        <p:spPr>
          <a:xfrm>
            <a:off x="2915816" y="4428069"/>
            <a:ext cx="2088232" cy="936104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2008: Substituição da CRC pelo SCR: evolução do monitoramento sobre operações de crédito</a:t>
            </a:r>
            <a:endParaRPr lang="pt-BR" sz="1200" u="non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8" name="Retângulo de cantos arredondados 57"/>
          <p:cNvSpPr/>
          <p:nvPr/>
        </p:nvSpPr>
        <p:spPr>
          <a:xfrm>
            <a:off x="116480" y="3708393"/>
            <a:ext cx="2565203" cy="118772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altLang="pt-BR" sz="12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2006: Revisão </a:t>
            </a:r>
            <a:r>
              <a:rPr lang="pt-BR" altLang="pt-BR" sz="12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das regras de acesso a cargos no SFN: orientação jurídica mais abrangente quanto ao conceito de reputação ilibada</a:t>
            </a:r>
            <a:endParaRPr lang="pt-BR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7" name="Elipse 76"/>
          <p:cNvSpPr>
            <a:spLocks noChangeAspect="1"/>
          </p:cNvSpPr>
          <p:nvPr/>
        </p:nvSpPr>
        <p:spPr>
          <a:xfrm>
            <a:off x="454669" y="5007433"/>
            <a:ext cx="166107" cy="147580"/>
          </a:xfrm>
          <a:prstGeom prst="ellipse">
            <a:avLst/>
          </a:prstGeom>
          <a:solidFill>
            <a:schemeClr val="bg1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3" name="Elipse 82"/>
          <p:cNvSpPr>
            <a:spLocks noChangeAspect="1"/>
          </p:cNvSpPr>
          <p:nvPr/>
        </p:nvSpPr>
        <p:spPr>
          <a:xfrm>
            <a:off x="448424" y="5874172"/>
            <a:ext cx="167721" cy="146133"/>
          </a:xfrm>
          <a:prstGeom prst="ellipse">
            <a:avLst/>
          </a:prstGeom>
          <a:solidFill>
            <a:srgbClr val="193264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7" name="Elipse 116"/>
          <p:cNvSpPr>
            <a:spLocks noChangeAspect="1"/>
          </p:cNvSpPr>
          <p:nvPr/>
        </p:nvSpPr>
        <p:spPr>
          <a:xfrm>
            <a:off x="5628415" y="5902574"/>
            <a:ext cx="167721" cy="160747"/>
          </a:xfrm>
          <a:prstGeom prst="ellipse">
            <a:avLst/>
          </a:prstGeom>
          <a:solidFill>
            <a:srgbClr val="193264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3" name="Retângulo de cantos arredondados 122"/>
          <p:cNvSpPr/>
          <p:nvPr/>
        </p:nvSpPr>
        <p:spPr>
          <a:xfrm>
            <a:off x="4443989" y="3222137"/>
            <a:ext cx="2867341" cy="108012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lnSpc>
                <a:spcPct val="102000"/>
              </a:lnSpc>
              <a:defRPr/>
            </a:pPr>
            <a:r>
              <a:rPr lang="pt-BR" altLang="pt-BR" sz="12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2009: aprimoramento da regulamentação de PLD em linha com as recomendações do GAFI/FATF (Circ. 3.461/09)</a:t>
            </a:r>
            <a:endParaRPr lang="pt-BR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9" name="Elipse 58"/>
          <p:cNvSpPr>
            <a:spLocks noChangeAspect="1"/>
          </p:cNvSpPr>
          <p:nvPr/>
        </p:nvSpPr>
        <p:spPr>
          <a:xfrm>
            <a:off x="5652120" y="4733783"/>
            <a:ext cx="166107" cy="162338"/>
          </a:xfrm>
          <a:prstGeom prst="ellipse">
            <a:avLst/>
          </a:prstGeom>
          <a:solidFill>
            <a:schemeClr val="bg1"/>
          </a:solidFill>
          <a:ln w="12700">
            <a:solidFill>
              <a:srgbClr val="1932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pt-BR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2" name="Retângulo de cantos arredondados 61"/>
          <p:cNvSpPr/>
          <p:nvPr/>
        </p:nvSpPr>
        <p:spPr>
          <a:xfrm>
            <a:off x="6419249" y="1700808"/>
            <a:ext cx="2664296" cy="1368152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Criação do Departamento de Supervisão de Conduta do BC (</a:t>
            </a:r>
            <a:r>
              <a:rPr lang="pt-BR" sz="1200" u="none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Decon</a:t>
            </a: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e da Diretoria de Relacionamento Institucional e Cidadania (</a:t>
            </a:r>
            <a:r>
              <a:rPr lang="pt-BR" sz="1200" u="none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</a:t>
            </a:r>
            <a:r>
              <a:rPr lang="pt-BR" sz="1200" u="non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116480" y="189448"/>
            <a:ext cx="8851395" cy="998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square" lIns="92364" tIns="46182" rIns="92364" bIns="46182">
            <a:spAutoFit/>
          </a:bodyPr>
          <a:lstStyle/>
          <a:p>
            <a:pPr algn="just" defTabSz="914014">
              <a:lnSpc>
                <a:spcPct val="98000"/>
              </a:lnSpc>
              <a:spcBef>
                <a:spcPts val="0"/>
              </a:spcBef>
            </a:pPr>
            <a:r>
              <a:rPr lang="pt-BR" sz="3000" b="1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Marcos evolutivos da regulação financeira para a rede estatal de prevenção e combate a ilícitos</a:t>
            </a:r>
            <a:endParaRPr lang="pt-BR" sz="3000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196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010400" cy="1447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Sistema de PLD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528" y="1268760"/>
            <a:ext cx="8496944" cy="511256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2000" indent="0">
              <a:spcBef>
                <a:spcPts val="1200"/>
              </a:spcBef>
            </a:pPr>
            <a:r>
              <a:rPr lang="pt-BR" sz="1800" dirty="0" smtClean="0">
                <a:solidFill>
                  <a:schemeClr val="bg1"/>
                </a:solidFill>
              </a:rPr>
              <a:t> Sistema de PLD/CFT </a:t>
            </a:r>
            <a:r>
              <a:rPr lang="pt-BR" sz="1800" dirty="0">
                <a:solidFill>
                  <a:schemeClr val="bg1"/>
                </a:solidFill>
              </a:rPr>
              <a:t>(Lei nº </a:t>
            </a:r>
            <a:r>
              <a:rPr lang="pt-BR" sz="1800" dirty="0" smtClean="0">
                <a:solidFill>
                  <a:schemeClr val="bg1"/>
                </a:solidFill>
              </a:rPr>
              <a:t>9.613/98): articulação entre órgãos do Estado, entre </a:t>
            </a:r>
            <a:r>
              <a:rPr lang="pt-BR" sz="1800" dirty="0">
                <a:solidFill>
                  <a:schemeClr val="bg1"/>
                </a:solidFill>
              </a:rPr>
              <a:t>eles o </a:t>
            </a:r>
            <a:r>
              <a:rPr lang="pt-BR" sz="1800" dirty="0" smtClean="0">
                <a:solidFill>
                  <a:schemeClr val="bg1"/>
                </a:solidFill>
              </a:rPr>
              <a:t>BC, sendo o COAF o </a:t>
            </a:r>
            <a:r>
              <a:rPr lang="pt-BR" sz="1800" dirty="0">
                <a:solidFill>
                  <a:schemeClr val="bg1"/>
                </a:solidFill>
              </a:rPr>
              <a:t>órgão </a:t>
            </a:r>
            <a:r>
              <a:rPr lang="pt-BR" sz="1800" dirty="0" smtClean="0">
                <a:solidFill>
                  <a:schemeClr val="bg1"/>
                </a:solidFill>
              </a:rPr>
              <a:t>central, e corresponsabilidade dos sujeitos obrigados (</a:t>
            </a:r>
            <a:r>
              <a:rPr lang="pt-BR" sz="1800" dirty="0" err="1" smtClean="0">
                <a:solidFill>
                  <a:schemeClr val="bg1"/>
                </a:solidFill>
              </a:rPr>
              <a:t>IFs</a:t>
            </a:r>
            <a:r>
              <a:rPr lang="pt-BR" sz="1800" dirty="0" smtClean="0">
                <a:solidFill>
                  <a:schemeClr val="bg1"/>
                </a:solidFill>
              </a:rPr>
              <a:t> e outros)</a:t>
            </a:r>
          </a:p>
          <a:p>
            <a:pPr marL="72000" indent="0">
              <a:spcBef>
                <a:spcPts val="1800"/>
              </a:spcBef>
            </a:pPr>
            <a:r>
              <a:rPr lang="pt-BR" sz="1800" dirty="0">
                <a:solidFill>
                  <a:schemeClr val="bg1"/>
                </a:solidFill>
              </a:rPr>
              <a:t> </a:t>
            </a:r>
            <a:r>
              <a:rPr lang="pt-BR" sz="1800" dirty="0" smtClean="0">
                <a:solidFill>
                  <a:schemeClr val="bg1"/>
                </a:solidFill>
              </a:rPr>
              <a:t>Sistema alinhado às práticas </a:t>
            </a:r>
            <a:r>
              <a:rPr lang="pt-BR" sz="1800" dirty="0">
                <a:solidFill>
                  <a:schemeClr val="bg1"/>
                </a:solidFill>
              </a:rPr>
              <a:t>e recomendações internacionais, em especial </a:t>
            </a:r>
            <a:r>
              <a:rPr lang="pt-BR" sz="1800" dirty="0" smtClean="0">
                <a:solidFill>
                  <a:schemeClr val="bg1"/>
                </a:solidFill>
              </a:rPr>
              <a:t>as </a:t>
            </a:r>
            <a:r>
              <a:rPr lang="pt-BR" sz="1800" dirty="0">
                <a:solidFill>
                  <a:schemeClr val="bg1"/>
                </a:solidFill>
              </a:rPr>
              <a:t>oriundas do </a:t>
            </a:r>
            <a:r>
              <a:rPr lang="pt-BR" sz="1800" dirty="0" smtClean="0">
                <a:solidFill>
                  <a:schemeClr val="bg1"/>
                </a:solidFill>
              </a:rPr>
              <a:t>GAFI</a:t>
            </a:r>
          </a:p>
          <a:p>
            <a:pPr marL="72000" indent="0">
              <a:spcBef>
                <a:spcPts val="1800"/>
              </a:spcBef>
            </a:pPr>
            <a:r>
              <a:rPr lang="pt-BR" sz="1800" dirty="0" smtClean="0">
                <a:solidFill>
                  <a:schemeClr val="bg1"/>
                </a:solidFill>
              </a:rPr>
              <a:t> BC: regulamentar </a:t>
            </a:r>
            <a:r>
              <a:rPr lang="pt-BR" sz="1800" dirty="0">
                <a:solidFill>
                  <a:schemeClr val="bg1"/>
                </a:solidFill>
              </a:rPr>
              <a:t>os comandos legais e </a:t>
            </a:r>
            <a:r>
              <a:rPr lang="pt-BR" sz="1800" dirty="0" smtClean="0">
                <a:solidFill>
                  <a:schemeClr val="bg1"/>
                </a:solidFill>
              </a:rPr>
              <a:t>fiscalizar </a:t>
            </a:r>
            <a:r>
              <a:rPr lang="pt-BR" sz="1800" dirty="0">
                <a:solidFill>
                  <a:schemeClr val="bg1"/>
                </a:solidFill>
              </a:rPr>
              <a:t>o cumprimento das normas </a:t>
            </a:r>
            <a:r>
              <a:rPr lang="pt-BR" sz="1800" dirty="0" smtClean="0">
                <a:solidFill>
                  <a:schemeClr val="bg1"/>
                </a:solidFill>
              </a:rPr>
              <a:t>editadas no âmbito do SFN</a:t>
            </a:r>
          </a:p>
          <a:p>
            <a:pPr marL="72000" indent="0">
              <a:spcBef>
                <a:spcPts val="1800"/>
              </a:spcBef>
            </a:pPr>
            <a:r>
              <a:rPr lang="pt-BR" sz="1800" dirty="0" smtClean="0">
                <a:solidFill>
                  <a:schemeClr val="bg1"/>
                </a:solidFill>
              </a:rPr>
              <a:t> Instituições </a:t>
            </a:r>
            <a:r>
              <a:rPr lang="pt-BR" sz="1800" dirty="0">
                <a:solidFill>
                  <a:schemeClr val="bg1"/>
                </a:solidFill>
              </a:rPr>
              <a:t>obrigadas </a:t>
            </a:r>
            <a:r>
              <a:rPr lang="pt-BR" sz="1800" dirty="0" smtClean="0">
                <a:solidFill>
                  <a:schemeClr val="bg1"/>
                </a:solidFill>
              </a:rPr>
              <a:t>(corresponsabilidade):</a:t>
            </a:r>
          </a:p>
          <a:p>
            <a:pPr marL="360000" lvl="1" indent="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sz="1550" dirty="0" smtClean="0">
                <a:solidFill>
                  <a:schemeClr val="bg1"/>
                </a:solidFill>
              </a:rPr>
              <a:t> identificação dos clientes (conheça seu cliente) e manutenção de cadastros atualizados;</a:t>
            </a:r>
          </a:p>
          <a:p>
            <a:pPr marL="360000" lvl="1" inden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1550" dirty="0" smtClean="0">
                <a:solidFill>
                  <a:schemeClr val="bg1"/>
                </a:solidFill>
              </a:rPr>
              <a:t> manutenção de registros de operações;</a:t>
            </a:r>
          </a:p>
          <a:p>
            <a:pPr marL="360000" lvl="1" inden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1550" dirty="0" smtClean="0">
                <a:solidFill>
                  <a:schemeClr val="bg1"/>
                </a:solidFill>
              </a:rPr>
              <a:t> políticas e procedimentos de controle interno;</a:t>
            </a:r>
          </a:p>
          <a:p>
            <a:pPr marL="360000" lvl="1" inden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1550" dirty="0" smtClean="0">
                <a:solidFill>
                  <a:schemeClr val="bg1"/>
                </a:solidFill>
              </a:rPr>
              <a:t> detecção e comunicação </a:t>
            </a:r>
            <a:r>
              <a:rPr lang="pt-BR" sz="1550" dirty="0">
                <a:solidFill>
                  <a:schemeClr val="bg1"/>
                </a:solidFill>
              </a:rPr>
              <a:t>ao </a:t>
            </a:r>
            <a:r>
              <a:rPr lang="pt-BR" sz="1550" dirty="0" smtClean="0">
                <a:solidFill>
                  <a:schemeClr val="bg1"/>
                </a:solidFill>
              </a:rPr>
              <a:t>COAF de operações atípicas, suspeitas ou superiores a limites regulamentares</a:t>
            </a:r>
          </a:p>
          <a:p>
            <a:pPr marL="72000" indent="0">
              <a:spcBef>
                <a:spcPts val="1800"/>
              </a:spcBef>
            </a:pPr>
            <a:endParaRPr lang="pt-BR" sz="1800" dirty="0">
              <a:solidFill>
                <a:schemeClr val="bg1"/>
              </a:solidFill>
            </a:endParaRPr>
          </a:p>
          <a:p>
            <a:pPr marL="72000" indent="0">
              <a:spcBef>
                <a:spcPts val="1800"/>
              </a:spcBef>
            </a:pPr>
            <a:endParaRPr lang="pt-B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61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010400" cy="1447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Sistema de PLD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528" y="1340768"/>
            <a:ext cx="8496944" cy="504056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2000" indent="0">
              <a:spcBef>
                <a:spcPts val="1200"/>
              </a:spcBef>
            </a:pPr>
            <a:r>
              <a:rPr lang="pt-BR" sz="1800" dirty="0">
                <a:solidFill>
                  <a:schemeClr val="bg1"/>
                </a:solidFill>
              </a:rPr>
              <a:t> </a:t>
            </a:r>
            <a:r>
              <a:rPr lang="pt-BR" sz="1800" dirty="0" smtClean="0">
                <a:solidFill>
                  <a:schemeClr val="bg1"/>
                </a:solidFill>
              </a:rPr>
              <a:t>COAF: órgão central do sistema, elabora </a:t>
            </a:r>
            <a:r>
              <a:rPr lang="pt-BR" sz="1800" dirty="0">
                <a:solidFill>
                  <a:schemeClr val="bg1"/>
                </a:solidFill>
              </a:rPr>
              <a:t>relatórios de inteligência </a:t>
            </a:r>
            <a:r>
              <a:rPr lang="pt-BR" sz="1800" dirty="0" smtClean="0">
                <a:solidFill>
                  <a:schemeClr val="bg1"/>
                </a:solidFill>
              </a:rPr>
              <a:t>financeira (</a:t>
            </a:r>
            <a:r>
              <a:rPr lang="pt-BR" sz="1800" dirty="0" err="1" smtClean="0">
                <a:solidFill>
                  <a:schemeClr val="bg1"/>
                </a:solidFill>
              </a:rPr>
              <a:t>RIFs</a:t>
            </a:r>
            <a:r>
              <a:rPr lang="pt-BR" sz="1800" dirty="0" smtClean="0">
                <a:solidFill>
                  <a:schemeClr val="bg1"/>
                </a:solidFill>
              </a:rPr>
              <a:t>) com </a:t>
            </a:r>
            <a:r>
              <a:rPr lang="pt-BR" sz="1800" dirty="0">
                <a:solidFill>
                  <a:schemeClr val="bg1"/>
                </a:solidFill>
              </a:rPr>
              <a:t>base nas comunicações recebidas </a:t>
            </a:r>
            <a:r>
              <a:rPr lang="pt-BR" sz="1800" dirty="0" smtClean="0">
                <a:solidFill>
                  <a:schemeClr val="bg1"/>
                </a:solidFill>
              </a:rPr>
              <a:t>dos sujeitos obrigados </a:t>
            </a:r>
            <a:r>
              <a:rPr lang="pt-BR" sz="1800" dirty="0">
                <a:solidFill>
                  <a:schemeClr val="bg1"/>
                </a:solidFill>
              </a:rPr>
              <a:t>para encaminhamento às autoridades </a:t>
            </a:r>
            <a:r>
              <a:rPr lang="pt-BR" sz="1800" dirty="0" smtClean="0">
                <a:solidFill>
                  <a:schemeClr val="bg1"/>
                </a:solidFill>
              </a:rPr>
              <a:t>de investigação (MP, Polícia, CGU, RFB, BC...)</a:t>
            </a:r>
            <a:endParaRPr lang="pt-BR" sz="1800" dirty="0">
              <a:solidFill>
                <a:schemeClr val="bg1"/>
              </a:solidFill>
            </a:endParaRPr>
          </a:p>
          <a:p>
            <a:pPr marL="72000" indent="0">
              <a:spcBef>
                <a:spcPts val="1800"/>
              </a:spcBef>
            </a:pPr>
            <a:r>
              <a:rPr lang="pt-BR" sz="1800" dirty="0">
                <a:solidFill>
                  <a:schemeClr val="bg1"/>
                </a:solidFill>
              </a:rPr>
              <a:t> Autoridades de persecução </a:t>
            </a:r>
            <a:r>
              <a:rPr lang="pt-BR" sz="1800" dirty="0" smtClean="0">
                <a:solidFill>
                  <a:schemeClr val="bg1"/>
                </a:solidFill>
              </a:rPr>
              <a:t>criminal: </a:t>
            </a:r>
            <a:r>
              <a:rPr lang="pt-BR" sz="1800" dirty="0">
                <a:solidFill>
                  <a:schemeClr val="bg1"/>
                </a:solidFill>
              </a:rPr>
              <a:t>instauram inquérito e oferecem </a:t>
            </a:r>
            <a:r>
              <a:rPr lang="pt-BR" sz="1800" dirty="0" smtClean="0">
                <a:solidFill>
                  <a:schemeClr val="bg1"/>
                </a:solidFill>
              </a:rPr>
              <a:t>denúncia (podem </a:t>
            </a:r>
            <a:r>
              <a:rPr lang="pt-BR" sz="1800" dirty="0">
                <a:solidFill>
                  <a:schemeClr val="bg1"/>
                </a:solidFill>
              </a:rPr>
              <a:t>pedir bloqueio de </a:t>
            </a:r>
            <a:r>
              <a:rPr lang="pt-BR" sz="1800" dirty="0" smtClean="0">
                <a:solidFill>
                  <a:schemeClr val="bg1"/>
                </a:solidFill>
              </a:rPr>
              <a:t>valores e rastreamento</a:t>
            </a:r>
            <a:r>
              <a:rPr lang="pt-BR" sz="1800" dirty="0">
                <a:solidFill>
                  <a:schemeClr val="bg1"/>
                </a:solidFill>
              </a:rPr>
              <a:t>, a fim de identificar todos os envolvidos e os reais </a:t>
            </a:r>
            <a:r>
              <a:rPr lang="pt-BR" sz="1800" dirty="0" smtClean="0">
                <a:solidFill>
                  <a:schemeClr val="bg1"/>
                </a:solidFill>
              </a:rPr>
              <a:t>beneficiários)</a:t>
            </a:r>
          </a:p>
          <a:p>
            <a:pPr marL="72000" indent="0">
              <a:spcBef>
                <a:spcPts val="1800"/>
              </a:spcBef>
            </a:pPr>
            <a:r>
              <a:rPr lang="pt-BR" sz="1800" dirty="0" smtClean="0">
                <a:solidFill>
                  <a:schemeClr val="bg1"/>
                </a:solidFill>
              </a:rPr>
              <a:t> Sistema de PLD </a:t>
            </a:r>
            <a:r>
              <a:rPr lang="pt-BR" sz="1800" dirty="0" smtClean="0">
                <a:solidFill>
                  <a:schemeClr val="bg1"/>
                </a:solidFill>
                <a:sym typeface="Wingdings 3"/>
              </a:rPr>
              <a:t> </a:t>
            </a:r>
            <a:r>
              <a:rPr lang="pt-BR" sz="1800" dirty="0" smtClean="0">
                <a:solidFill>
                  <a:schemeClr val="bg1"/>
                </a:solidFill>
              </a:rPr>
              <a:t>ação coordenada de </a:t>
            </a:r>
            <a:r>
              <a:rPr lang="pt-BR" sz="1800" dirty="0">
                <a:solidFill>
                  <a:schemeClr val="bg1"/>
                </a:solidFill>
              </a:rPr>
              <a:t>todos </a:t>
            </a:r>
            <a:r>
              <a:rPr lang="pt-BR" sz="1800" dirty="0" smtClean="0">
                <a:solidFill>
                  <a:schemeClr val="bg1"/>
                </a:solidFill>
              </a:rPr>
              <a:t>os partícipes, </a:t>
            </a:r>
            <a:r>
              <a:rPr lang="pt-BR" sz="1800" dirty="0">
                <a:solidFill>
                  <a:schemeClr val="bg1"/>
                </a:solidFill>
              </a:rPr>
              <a:t>cada um atuando segundo suas respectivas competências legais e </a:t>
            </a:r>
            <a:r>
              <a:rPr lang="pt-BR" sz="1800" dirty="0" smtClean="0">
                <a:solidFill>
                  <a:schemeClr val="bg1"/>
                </a:solidFill>
              </a:rPr>
              <a:t>responsabilidades</a:t>
            </a:r>
          </a:p>
          <a:p>
            <a:pPr marL="72000" indent="0">
              <a:spcBef>
                <a:spcPts val="1800"/>
              </a:spcBef>
            </a:pPr>
            <a:endParaRPr lang="pt-BR" sz="1800" dirty="0">
              <a:solidFill>
                <a:schemeClr val="bg1"/>
              </a:solidFill>
            </a:endParaRPr>
          </a:p>
          <a:p>
            <a:pPr marL="72000" indent="0">
              <a:spcBef>
                <a:spcPts val="1800"/>
              </a:spcBef>
            </a:pPr>
            <a:endParaRPr lang="pt-B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391400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>
                <a:solidFill>
                  <a:schemeClr val="bg1"/>
                </a:solidFill>
              </a:rPr>
              <a:t>Lei </a:t>
            </a:r>
            <a:r>
              <a:rPr lang="pt-BR" sz="3600" dirty="0" smtClean="0">
                <a:solidFill>
                  <a:schemeClr val="bg1"/>
                </a:solidFill>
              </a:rPr>
              <a:t>9.613/1998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1066800"/>
            <a:ext cx="8640960" cy="531452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pt-BR" sz="1800" dirty="0">
              <a:solidFill>
                <a:schemeClr val="bg1"/>
              </a:solidFill>
            </a:endParaRPr>
          </a:p>
          <a:p>
            <a:pPr marL="72000" lvl="1" indent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2300" dirty="0" smtClean="0">
                <a:solidFill>
                  <a:schemeClr val="bg1"/>
                </a:solidFill>
              </a:rPr>
              <a:t> Compete </a:t>
            </a:r>
            <a:r>
              <a:rPr lang="pt-BR" sz="2300" dirty="0">
                <a:solidFill>
                  <a:schemeClr val="bg1"/>
                </a:solidFill>
              </a:rPr>
              <a:t>ao </a:t>
            </a:r>
            <a:r>
              <a:rPr lang="pt-BR" sz="2300" dirty="0" smtClean="0">
                <a:solidFill>
                  <a:schemeClr val="bg1"/>
                </a:solidFill>
              </a:rPr>
              <a:t>BC</a:t>
            </a:r>
          </a:p>
          <a:p>
            <a:pPr marL="72000" lvl="1" indent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 marL="360000" lvl="2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1800" dirty="0" smtClean="0">
                <a:solidFill>
                  <a:schemeClr val="bg1"/>
                </a:solidFill>
              </a:rPr>
              <a:t> Regulamentar </a:t>
            </a:r>
            <a:r>
              <a:rPr lang="pt-BR" sz="1800" dirty="0">
                <a:solidFill>
                  <a:schemeClr val="bg1"/>
                </a:solidFill>
              </a:rPr>
              <a:t>a Lei de </a:t>
            </a:r>
            <a:r>
              <a:rPr lang="pt-BR" sz="1800" dirty="0" smtClean="0">
                <a:solidFill>
                  <a:schemeClr val="bg1"/>
                </a:solidFill>
              </a:rPr>
              <a:t>PLD para as instituições obrigadas que supervisiona</a:t>
            </a:r>
          </a:p>
          <a:p>
            <a:pPr marL="360000" lvl="2" indent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 marL="360000" lvl="2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1800" dirty="0" smtClean="0">
                <a:solidFill>
                  <a:schemeClr val="bg1"/>
                </a:solidFill>
              </a:rPr>
              <a:t> Zelar pela </a:t>
            </a:r>
            <a:r>
              <a:rPr lang="pt-BR" sz="1800" dirty="0">
                <a:solidFill>
                  <a:schemeClr val="bg1"/>
                </a:solidFill>
              </a:rPr>
              <a:t>aderência </a:t>
            </a:r>
            <a:r>
              <a:rPr lang="pt-BR" sz="1800" dirty="0" smtClean="0">
                <a:solidFill>
                  <a:schemeClr val="bg1"/>
                </a:solidFill>
              </a:rPr>
              <a:t>dos supervisionados </a:t>
            </a:r>
            <a:r>
              <a:rPr lang="pt-BR" sz="1800" dirty="0">
                <a:solidFill>
                  <a:schemeClr val="bg1"/>
                </a:solidFill>
              </a:rPr>
              <a:t>à </a:t>
            </a:r>
            <a:r>
              <a:rPr lang="pt-BR" sz="1800" dirty="0" smtClean="0">
                <a:solidFill>
                  <a:schemeClr val="bg1"/>
                </a:solidFill>
              </a:rPr>
              <a:t>legislação de PLD</a:t>
            </a:r>
          </a:p>
          <a:p>
            <a:pPr marL="360000" lvl="2" indent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 marL="360000" lvl="2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1800" dirty="0" smtClean="0">
                <a:solidFill>
                  <a:schemeClr val="bg1"/>
                </a:solidFill>
              </a:rPr>
              <a:t> Aplicar </a:t>
            </a:r>
            <a:r>
              <a:rPr lang="pt-BR" sz="1800" dirty="0">
                <a:solidFill>
                  <a:schemeClr val="bg1"/>
                </a:solidFill>
              </a:rPr>
              <a:t>sanções administrativas </a:t>
            </a:r>
            <a:r>
              <a:rPr lang="pt-BR" sz="1800" dirty="0" smtClean="0">
                <a:solidFill>
                  <a:schemeClr val="bg1"/>
                </a:solidFill>
              </a:rPr>
              <a:t>em caso de infração </a:t>
            </a:r>
            <a:r>
              <a:rPr lang="pt-BR" sz="1800" dirty="0">
                <a:solidFill>
                  <a:schemeClr val="bg1"/>
                </a:solidFill>
              </a:rPr>
              <a:t>às normas </a:t>
            </a:r>
            <a:r>
              <a:rPr lang="pt-BR" sz="1800" dirty="0" smtClean="0">
                <a:solidFill>
                  <a:schemeClr val="bg1"/>
                </a:solidFill>
              </a:rPr>
              <a:t>por supervisionados </a:t>
            </a:r>
          </a:p>
          <a:p>
            <a:pPr marL="360000" lvl="2" indent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 marL="360000" lvl="2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1800" dirty="0" smtClean="0">
                <a:solidFill>
                  <a:schemeClr val="bg1"/>
                </a:solidFill>
              </a:rPr>
              <a:t> Comunicar </a:t>
            </a:r>
            <a:r>
              <a:rPr lang="pt-BR" sz="1800" dirty="0">
                <a:solidFill>
                  <a:schemeClr val="bg1"/>
                </a:solidFill>
              </a:rPr>
              <a:t>ao </a:t>
            </a:r>
            <a:r>
              <a:rPr lang="pt-BR" sz="1800" dirty="0" smtClean="0">
                <a:solidFill>
                  <a:schemeClr val="bg1"/>
                </a:solidFill>
              </a:rPr>
              <a:t>COAF indícios de lavagem de dinheiro identificados </a:t>
            </a:r>
            <a:r>
              <a:rPr lang="pt-BR" sz="1800" dirty="0">
                <a:solidFill>
                  <a:schemeClr val="bg1"/>
                </a:solidFill>
              </a:rPr>
              <a:t>no exercício das suas </a:t>
            </a:r>
            <a:r>
              <a:rPr lang="pt-BR" sz="1800" dirty="0" smtClean="0">
                <a:solidFill>
                  <a:schemeClr val="bg1"/>
                </a:solidFill>
              </a:rPr>
              <a:t>atribuições </a:t>
            </a:r>
          </a:p>
          <a:p>
            <a:pPr marL="360000" lvl="2" indent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 marL="360000" lvl="2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1800" dirty="0" smtClean="0">
                <a:solidFill>
                  <a:schemeClr val="bg1"/>
                </a:solidFill>
              </a:rPr>
              <a:t> Comunicar </a:t>
            </a:r>
            <a:r>
              <a:rPr lang="pt-BR" sz="1800" dirty="0">
                <a:solidFill>
                  <a:schemeClr val="bg1"/>
                </a:solidFill>
              </a:rPr>
              <a:t>ao MP indícios da prática de crimes de ação pública identificados no exercício das suas </a:t>
            </a:r>
            <a:r>
              <a:rPr lang="pt-BR" sz="1800" dirty="0" smtClean="0">
                <a:solidFill>
                  <a:schemeClr val="bg1"/>
                </a:solidFill>
              </a:rPr>
              <a:t>atribuições</a:t>
            </a:r>
          </a:p>
          <a:p>
            <a:pPr marL="360000" lvl="2" indent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 marL="360000" lvl="2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1800" dirty="0" smtClean="0">
                <a:solidFill>
                  <a:schemeClr val="bg1"/>
                </a:solidFill>
              </a:rPr>
              <a:t> Manter </a:t>
            </a:r>
            <a:r>
              <a:rPr lang="pt-BR" sz="1800" dirty="0">
                <a:solidFill>
                  <a:schemeClr val="bg1"/>
                </a:solidFill>
              </a:rPr>
              <a:t>o </a:t>
            </a:r>
            <a:r>
              <a:rPr lang="pt-BR" sz="1800" dirty="0" smtClean="0">
                <a:solidFill>
                  <a:schemeClr val="bg1"/>
                </a:solidFill>
              </a:rPr>
              <a:t>Cadastro de Clientes do Sistema Financeiro (CCS)</a:t>
            </a:r>
            <a:endParaRPr lang="pt-BR" sz="1800" dirty="0">
              <a:solidFill>
                <a:schemeClr val="bg1"/>
              </a:solidFill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pt-BR" sz="1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51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Espaço Reservado para Conteúdo 3"/>
          <p:cNvSpPr>
            <a:spLocks noGrp="1"/>
          </p:cNvSpPr>
          <p:nvPr>
            <p:ph idx="1"/>
          </p:nvPr>
        </p:nvSpPr>
        <p:spPr>
          <a:xfrm>
            <a:off x="357188" y="1776413"/>
            <a:ext cx="8431212" cy="40544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endParaRPr lang="pt-BR" dirty="0" smtClean="0">
              <a:latin typeface="Candara" pitchFamily="34" charset="0"/>
            </a:endParaRPr>
          </a:p>
          <a:p>
            <a:pPr marL="522288" lvl="1" indent="-342900">
              <a:lnSpc>
                <a:spcPct val="150000"/>
              </a:lnSpc>
              <a:buSzPct val="100000"/>
              <a:buFontTx/>
              <a:buAutoNum type="arabicPeriod"/>
            </a:pPr>
            <a:endParaRPr lang="pt-BR" dirty="0" smtClean="0">
              <a:latin typeface="Candara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/>
          </a:p>
        </p:txBody>
      </p:sp>
      <p:sp>
        <p:nvSpPr>
          <p:cNvPr id="5" name="CaixaDeTexto 3"/>
          <p:cNvSpPr txBox="1">
            <a:spLocks noChangeArrowheads="1"/>
          </p:cNvSpPr>
          <p:nvPr/>
        </p:nvSpPr>
        <p:spPr bwMode="auto">
          <a:xfrm>
            <a:off x="539552" y="404664"/>
            <a:ext cx="83462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3200" b="1" dirty="0" smtClean="0">
                <a:solidFill>
                  <a:schemeClr val="tx2"/>
                </a:solidFill>
              </a:rPr>
              <a:t>Papel do BCB no Sistema de PLD/CFT  </a:t>
            </a:r>
            <a:endParaRPr lang="pt-BR" sz="3200" b="1" dirty="0">
              <a:solidFill>
                <a:schemeClr val="tx2"/>
              </a:solidFill>
            </a:endParaRPr>
          </a:p>
        </p:txBody>
      </p:sp>
      <p:sp>
        <p:nvSpPr>
          <p:cNvPr id="65" name="CaixaDeTexto 64"/>
          <p:cNvSpPr txBox="1"/>
          <p:nvPr/>
        </p:nvSpPr>
        <p:spPr>
          <a:xfrm>
            <a:off x="2580611" y="3082118"/>
            <a:ext cx="3503557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</a:rPr>
              <a:t>CMN/BCB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66" name="CaixaDeTexto 65"/>
          <p:cNvSpPr txBox="1"/>
          <p:nvPr/>
        </p:nvSpPr>
        <p:spPr>
          <a:xfrm>
            <a:off x="3758952" y="4593432"/>
            <a:ext cx="1584175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000" u="none" dirty="0" smtClean="0">
                <a:solidFill>
                  <a:schemeClr val="tx1"/>
                </a:solidFill>
              </a:rPr>
              <a:t>Instituições Financeiras</a:t>
            </a:r>
            <a:endParaRPr lang="pt-BR" sz="2000" u="none" dirty="0">
              <a:solidFill>
                <a:schemeClr val="tx1"/>
              </a:solidFill>
            </a:endParaRPr>
          </a:p>
        </p:txBody>
      </p:sp>
      <p:sp>
        <p:nvSpPr>
          <p:cNvPr id="67" name="CaixaDeTexto 66"/>
          <p:cNvSpPr txBox="1"/>
          <p:nvPr/>
        </p:nvSpPr>
        <p:spPr>
          <a:xfrm>
            <a:off x="179512" y="5805264"/>
            <a:ext cx="30512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u="none" dirty="0" smtClean="0"/>
              <a:t>COA – Comunicação de Operações Atípicas</a:t>
            </a:r>
          </a:p>
          <a:p>
            <a:r>
              <a:rPr lang="pt-BR" sz="1200" u="none" dirty="0" smtClean="0"/>
              <a:t>COS – Comunicação de Operações Suspeitas</a:t>
            </a:r>
          </a:p>
          <a:p>
            <a:endParaRPr lang="pt-BR" dirty="0" smtClean="0"/>
          </a:p>
          <a:p>
            <a:endParaRPr lang="pt-BR" dirty="0"/>
          </a:p>
        </p:txBody>
      </p:sp>
      <p:grpSp>
        <p:nvGrpSpPr>
          <p:cNvPr id="68" name="Grupo 67"/>
          <p:cNvGrpSpPr/>
          <p:nvPr/>
        </p:nvGrpSpPr>
        <p:grpSpPr>
          <a:xfrm>
            <a:off x="3635896" y="3845445"/>
            <a:ext cx="1821161" cy="748842"/>
            <a:chOff x="6804248" y="2536582"/>
            <a:chExt cx="1584176" cy="604386"/>
          </a:xfrm>
        </p:grpSpPr>
        <p:sp>
          <p:nvSpPr>
            <p:cNvPr id="69" name="Seta para baixo 68"/>
            <p:cNvSpPr/>
            <p:nvPr/>
          </p:nvSpPr>
          <p:spPr>
            <a:xfrm>
              <a:off x="6804248" y="2536582"/>
              <a:ext cx="1584176" cy="604386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CaixaDeTexto 69"/>
            <p:cNvSpPr txBox="1"/>
            <p:nvPr/>
          </p:nvSpPr>
          <p:spPr>
            <a:xfrm>
              <a:off x="7096302" y="2567359"/>
              <a:ext cx="1000069" cy="422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400" b="1" u="none" dirty="0" smtClean="0"/>
                <a:t>Normas</a:t>
              </a:r>
            </a:p>
            <a:p>
              <a:pPr algn="ctr"/>
              <a:r>
                <a:rPr lang="pt-BR" sz="1400" b="1" u="none" dirty="0" smtClean="0"/>
                <a:t>Supervisão</a:t>
              </a:r>
              <a:endParaRPr lang="pt-BR" sz="1400" b="1" u="none" dirty="0"/>
            </a:p>
          </p:txBody>
        </p:sp>
      </p:grpSp>
      <p:sp>
        <p:nvSpPr>
          <p:cNvPr id="71" name="CaixaDeTexto 70"/>
          <p:cNvSpPr txBox="1"/>
          <p:nvPr/>
        </p:nvSpPr>
        <p:spPr>
          <a:xfrm>
            <a:off x="3779912" y="6135687"/>
            <a:ext cx="158417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u="none" dirty="0" smtClean="0">
                <a:solidFill>
                  <a:schemeClr val="tx1"/>
                </a:solidFill>
              </a:rPr>
              <a:t>Clientes</a:t>
            </a:r>
            <a:endParaRPr lang="pt-BR" sz="2400" u="none" dirty="0">
              <a:solidFill>
                <a:schemeClr val="tx1"/>
              </a:solidFill>
            </a:endParaRPr>
          </a:p>
        </p:txBody>
      </p:sp>
      <p:sp>
        <p:nvSpPr>
          <p:cNvPr id="72" name="CaixaDeTexto 71"/>
          <p:cNvSpPr txBox="1"/>
          <p:nvPr/>
        </p:nvSpPr>
        <p:spPr>
          <a:xfrm>
            <a:off x="2647017" y="1484784"/>
            <a:ext cx="3808039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b="1" u="none" dirty="0" smtClean="0"/>
              <a:t>Poder Judiciário</a:t>
            </a:r>
            <a:endParaRPr lang="pt-BR" sz="2800" b="1" u="none" dirty="0"/>
          </a:p>
        </p:txBody>
      </p:sp>
      <p:sp>
        <p:nvSpPr>
          <p:cNvPr id="73" name="CaixaDeTexto 72"/>
          <p:cNvSpPr txBox="1"/>
          <p:nvPr/>
        </p:nvSpPr>
        <p:spPr>
          <a:xfrm>
            <a:off x="395536" y="2276872"/>
            <a:ext cx="1584175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b="1" u="none" dirty="0" smtClean="0">
                <a:solidFill>
                  <a:schemeClr val="tx1"/>
                </a:solidFill>
              </a:rPr>
              <a:t>COAF</a:t>
            </a:r>
            <a:endParaRPr lang="pt-BR" sz="2800" b="1" u="none" dirty="0">
              <a:solidFill>
                <a:schemeClr val="tx1"/>
              </a:solidFill>
            </a:endParaRPr>
          </a:p>
        </p:txBody>
      </p:sp>
      <p:sp>
        <p:nvSpPr>
          <p:cNvPr id="74" name="Seta para cima e para baixo 73"/>
          <p:cNvSpPr/>
          <p:nvPr/>
        </p:nvSpPr>
        <p:spPr>
          <a:xfrm>
            <a:off x="4247964" y="5347486"/>
            <a:ext cx="648072" cy="758969"/>
          </a:xfrm>
          <a:prstGeom prst="up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5" name="Grupo 74"/>
          <p:cNvGrpSpPr/>
          <p:nvPr/>
        </p:nvGrpSpPr>
        <p:grpSpPr>
          <a:xfrm>
            <a:off x="755578" y="2800092"/>
            <a:ext cx="3024338" cy="2447746"/>
            <a:chOff x="1691681" y="2800096"/>
            <a:chExt cx="2088233" cy="2510595"/>
          </a:xfrm>
        </p:grpSpPr>
        <p:cxnSp>
          <p:nvCxnSpPr>
            <p:cNvPr id="76" name="Conector angulado 75"/>
            <p:cNvCxnSpPr/>
            <p:nvPr/>
          </p:nvCxnSpPr>
          <p:spPr>
            <a:xfrm rot="16200000" flipV="1">
              <a:off x="1917289" y="3006544"/>
              <a:ext cx="2069067" cy="1656179"/>
            </a:xfrm>
            <a:prstGeom prst="bentConnector3">
              <a:avLst>
                <a:gd name="adj1" fmla="val 282"/>
              </a:avLst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Conector angulado 76"/>
            <p:cNvCxnSpPr/>
            <p:nvPr/>
          </p:nvCxnSpPr>
          <p:spPr>
            <a:xfrm rot="16200000" flipV="1">
              <a:off x="1516596" y="2975181"/>
              <a:ext cx="2438403" cy="2088233"/>
            </a:xfrm>
            <a:prstGeom prst="bentConnector3">
              <a:avLst>
                <a:gd name="adj1" fmla="val -521"/>
              </a:avLst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78" name="CaixaDeTexto 77"/>
            <p:cNvSpPr txBox="1"/>
            <p:nvPr/>
          </p:nvSpPr>
          <p:spPr>
            <a:xfrm>
              <a:off x="2641957" y="4571841"/>
              <a:ext cx="481695" cy="378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u="none" dirty="0" smtClean="0">
                  <a:solidFill>
                    <a:srgbClr val="C00000"/>
                  </a:solidFill>
                </a:rPr>
                <a:t>COA</a:t>
              </a:r>
              <a:endParaRPr lang="pt-BR" b="1" u="none" dirty="0">
                <a:solidFill>
                  <a:srgbClr val="C00000"/>
                </a:solidFill>
              </a:endParaRPr>
            </a:p>
          </p:txBody>
        </p:sp>
        <p:sp>
          <p:nvSpPr>
            <p:cNvPr id="79" name="CaixaDeTexto 78"/>
            <p:cNvSpPr txBox="1"/>
            <p:nvPr/>
          </p:nvSpPr>
          <p:spPr>
            <a:xfrm>
              <a:off x="2627784" y="4931876"/>
              <a:ext cx="792088" cy="378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b="1" u="none" dirty="0" smtClean="0">
                  <a:solidFill>
                    <a:srgbClr val="C00000"/>
                  </a:solidFill>
                </a:rPr>
                <a:t>COS</a:t>
              </a:r>
              <a:endParaRPr lang="pt-BR" b="1" u="none" dirty="0">
                <a:solidFill>
                  <a:srgbClr val="C00000"/>
                </a:solidFill>
              </a:endParaRPr>
            </a:p>
          </p:txBody>
        </p:sp>
      </p:grpSp>
      <p:sp>
        <p:nvSpPr>
          <p:cNvPr id="80" name="Retângulo 79"/>
          <p:cNvSpPr/>
          <p:nvPr/>
        </p:nvSpPr>
        <p:spPr>
          <a:xfrm>
            <a:off x="5843247" y="6237312"/>
            <a:ext cx="304923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1200" u="none" dirty="0"/>
              <a:t>RIF – Relatório de Inteligência  Financeira</a:t>
            </a:r>
          </a:p>
        </p:txBody>
      </p:sp>
      <p:grpSp>
        <p:nvGrpSpPr>
          <p:cNvPr id="81" name="Grupo 80"/>
          <p:cNvGrpSpPr/>
          <p:nvPr/>
        </p:nvGrpSpPr>
        <p:grpSpPr>
          <a:xfrm>
            <a:off x="7164289" y="1988840"/>
            <a:ext cx="1584175" cy="1000275"/>
            <a:chOff x="6516216" y="2060848"/>
            <a:chExt cx="1584175" cy="1000275"/>
          </a:xfrm>
        </p:grpSpPr>
        <p:sp>
          <p:nvSpPr>
            <p:cNvPr id="82" name="CaixaDeTexto 81"/>
            <p:cNvSpPr txBox="1"/>
            <p:nvPr/>
          </p:nvSpPr>
          <p:spPr>
            <a:xfrm>
              <a:off x="6516216" y="2060848"/>
              <a:ext cx="1584175" cy="3385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sz="1600" b="1" u="none" dirty="0" smtClean="0"/>
                <a:t>DPF</a:t>
              </a:r>
              <a:endParaRPr lang="pt-BR" sz="1600" b="1" u="none" dirty="0"/>
            </a:p>
          </p:txBody>
        </p:sp>
        <p:sp>
          <p:nvSpPr>
            <p:cNvPr id="83" name="CaixaDeTexto 82"/>
            <p:cNvSpPr txBox="1"/>
            <p:nvPr/>
          </p:nvSpPr>
          <p:spPr>
            <a:xfrm>
              <a:off x="6516216" y="2414792"/>
              <a:ext cx="1584175" cy="3385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sz="1600" b="1" u="none" dirty="0" smtClean="0"/>
                <a:t>MP</a:t>
              </a:r>
              <a:endParaRPr lang="pt-BR" sz="1600" b="1" u="none" dirty="0"/>
            </a:p>
          </p:txBody>
        </p:sp>
        <p:sp>
          <p:nvSpPr>
            <p:cNvPr id="84" name="CaixaDeTexto 83"/>
            <p:cNvSpPr txBox="1"/>
            <p:nvPr/>
          </p:nvSpPr>
          <p:spPr>
            <a:xfrm>
              <a:off x="6516216" y="2753346"/>
              <a:ext cx="1584175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sz="1400" b="1" u="none" dirty="0" smtClean="0"/>
                <a:t>Demais Órgãos</a:t>
              </a:r>
              <a:endParaRPr lang="pt-BR" sz="1400" b="1" u="none" dirty="0"/>
            </a:p>
          </p:txBody>
        </p:sp>
      </p:grpSp>
      <p:sp>
        <p:nvSpPr>
          <p:cNvPr id="85" name="Seta para a direita 84"/>
          <p:cNvSpPr/>
          <p:nvPr/>
        </p:nvSpPr>
        <p:spPr>
          <a:xfrm>
            <a:off x="1979712" y="2204864"/>
            <a:ext cx="5158811" cy="667235"/>
          </a:xfrm>
          <a:prstGeom prst="rightArrow">
            <a:avLst/>
          </a:prstGeom>
        </p:spPr>
        <p:style>
          <a:lnRef idx="2">
            <a:schemeClr val="accent2"/>
          </a:lnRef>
          <a:fillRef idx="100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u="none" dirty="0" smtClean="0">
                <a:solidFill>
                  <a:srgbClr val="C00000"/>
                </a:solidFill>
              </a:rPr>
              <a:t>RIF</a:t>
            </a:r>
            <a:endParaRPr lang="pt-BR" b="1" u="none" dirty="0">
              <a:solidFill>
                <a:srgbClr val="C00000"/>
              </a:solidFill>
            </a:endParaRPr>
          </a:p>
        </p:txBody>
      </p:sp>
      <p:sp>
        <p:nvSpPr>
          <p:cNvPr id="86" name="CaixaDeTexto 85"/>
          <p:cNvSpPr txBox="1"/>
          <p:nvPr/>
        </p:nvSpPr>
        <p:spPr>
          <a:xfrm>
            <a:off x="7324043" y="4715789"/>
            <a:ext cx="1555737" cy="92333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u="none" dirty="0" smtClean="0">
                <a:solidFill>
                  <a:schemeClr val="tx1"/>
                </a:solidFill>
              </a:rPr>
              <a:t>GAFI/Enccla/Legislação Interna</a:t>
            </a:r>
            <a:endParaRPr lang="pt-BR" b="1" u="none" dirty="0">
              <a:solidFill>
                <a:schemeClr val="tx1"/>
              </a:solidFill>
            </a:endParaRPr>
          </a:p>
        </p:txBody>
      </p:sp>
      <p:grpSp>
        <p:nvGrpSpPr>
          <p:cNvPr id="87" name="Grupo 86"/>
          <p:cNvGrpSpPr/>
          <p:nvPr/>
        </p:nvGrpSpPr>
        <p:grpSpPr>
          <a:xfrm>
            <a:off x="6474825" y="1531349"/>
            <a:ext cx="1861359" cy="383331"/>
            <a:chOff x="6455057" y="1412776"/>
            <a:chExt cx="1645335" cy="576064"/>
          </a:xfrm>
        </p:grpSpPr>
        <p:cxnSp>
          <p:nvCxnSpPr>
            <p:cNvPr id="88" name="Conector angulado 87"/>
            <p:cNvCxnSpPr>
              <a:stCxn id="82" idx="0"/>
            </p:cNvCxnSpPr>
            <p:nvPr/>
          </p:nvCxnSpPr>
          <p:spPr>
            <a:xfrm rot="16200000" flipV="1">
              <a:off x="7059743" y="1092205"/>
              <a:ext cx="291949" cy="1501321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9" name="CaixaDeTexto 88"/>
            <p:cNvSpPr txBox="1"/>
            <p:nvPr/>
          </p:nvSpPr>
          <p:spPr>
            <a:xfrm>
              <a:off x="6732240" y="1412776"/>
              <a:ext cx="1368152" cy="555026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pt-BR" b="1" u="none" dirty="0" smtClean="0"/>
                <a:t>DENÚNCIA</a:t>
              </a:r>
              <a:endParaRPr lang="pt-BR" b="1" u="none" dirty="0"/>
            </a:p>
          </p:txBody>
        </p:sp>
      </p:grpSp>
      <p:grpSp>
        <p:nvGrpSpPr>
          <p:cNvPr id="90" name="Grupo 89"/>
          <p:cNvGrpSpPr/>
          <p:nvPr/>
        </p:nvGrpSpPr>
        <p:grpSpPr>
          <a:xfrm>
            <a:off x="5364087" y="2008004"/>
            <a:ext cx="1424314" cy="3142016"/>
            <a:chOff x="5343124" y="2008004"/>
            <a:chExt cx="2743591" cy="2939371"/>
          </a:xfrm>
        </p:grpSpPr>
        <p:cxnSp>
          <p:nvCxnSpPr>
            <p:cNvPr id="91" name="Conector angulado 90"/>
            <p:cNvCxnSpPr>
              <a:endCxn id="66" idx="3"/>
            </p:cNvCxnSpPr>
            <p:nvPr/>
          </p:nvCxnSpPr>
          <p:spPr>
            <a:xfrm rot="5400000">
              <a:off x="4351975" y="2999157"/>
              <a:ext cx="2939371" cy="957065"/>
            </a:xfrm>
            <a:prstGeom prst="bentConnector2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92" name="CaixaDeTexto 91"/>
            <p:cNvSpPr txBox="1"/>
            <p:nvPr/>
          </p:nvSpPr>
          <p:spPr>
            <a:xfrm>
              <a:off x="5343124" y="3670957"/>
              <a:ext cx="2743591" cy="77740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sz="1600" b="1" u="none" dirty="0" smtClean="0"/>
                <a:t>Pedidos</a:t>
              </a:r>
            </a:p>
            <a:p>
              <a:pPr algn="ctr"/>
              <a:r>
                <a:rPr lang="pt-BR" sz="1600" b="1" u="none" dirty="0" smtClean="0"/>
                <a:t>de Informações</a:t>
              </a:r>
              <a:endParaRPr lang="pt-BR" sz="1600" b="1" u="none" dirty="0"/>
            </a:p>
          </p:txBody>
        </p:sp>
      </p:grpSp>
      <p:cxnSp>
        <p:nvCxnSpPr>
          <p:cNvPr id="93" name="Conector angulado 92"/>
          <p:cNvCxnSpPr>
            <a:stCxn id="86" idx="0"/>
            <a:endCxn id="65" idx="3"/>
          </p:cNvCxnSpPr>
          <p:nvPr/>
        </p:nvCxnSpPr>
        <p:spPr>
          <a:xfrm rot="16200000" flipV="1">
            <a:off x="6437788" y="3051665"/>
            <a:ext cx="1310505" cy="2017744"/>
          </a:xfrm>
          <a:prstGeom prst="bentConnector2">
            <a:avLst/>
          </a:prstGeom>
          <a:ln w="3810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tângulo 93"/>
          <p:cNvSpPr/>
          <p:nvPr/>
        </p:nvSpPr>
        <p:spPr>
          <a:xfrm>
            <a:off x="179512" y="1412776"/>
            <a:ext cx="8712968" cy="5328592"/>
          </a:xfrm>
          <a:prstGeom prst="rect">
            <a:avLst/>
          </a:prstGeom>
          <a:noFill/>
          <a:ln w="762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901129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6480" y="332656"/>
            <a:ext cx="8851395" cy="585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square" lIns="92364" tIns="46182" rIns="92364" bIns="46182">
            <a:spAutoFit/>
          </a:bodyPr>
          <a:lstStyle/>
          <a:p>
            <a:pPr algn="just" defTabSz="914014">
              <a:spcBef>
                <a:spcPct val="20000"/>
              </a:spcBef>
            </a:pPr>
            <a:r>
              <a:rPr lang="pt-BR" sz="3200" b="1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Comunicações ao COAF por setor obrigado</a:t>
            </a:r>
            <a:endParaRPr lang="pt-BR" sz="3200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8" name="Picture 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536" y="1196752"/>
            <a:ext cx="8352928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1494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010400" cy="1447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Lei 9.613/1998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3568" y="1295400"/>
            <a:ext cx="7774632" cy="501392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</a:rPr>
              <a:t>A </a:t>
            </a:r>
            <a:r>
              <a:rPr lang="pt-BR" dirty="0">
                <a:solidFill>
                  <a:schemeClr val="bg1"/>
                </a:solidFill>
              </a:rPr>
              <a:t>redação original </a:t>
            </a:r>
            <a:r>
              <a:rPr lang="pt-BR" dirty="0" smtClean="0">
                <a:solidFill>
                  <a:schemeClr val="bg1"/>
                </a:solidFill>
              </a:rPr>
              <a:t>da Lei já </a:t>
            </a:r>
            <a:r>
              <a:rPr lang="pt-BR" dirty="0">
                <a:solidFill>
                  <a:schemeClr val="bg1"/>
                </a:solidFill>
              </a:rPr>
              <a:t>contemplava os crimes contra a administração pública entre os delitos antecedentes; na </a:t>
            </a:r>
            <a:r>
              <a:rPr lang="pt-BR" dirty="0" smtClean="0">
                <a:solidFill>
                  <a:schemeClr val="bg1"/>
                </a:solidFill>
              </a:rPr>
              <a:t>redação atual</a:t>
            </a:r>
            <a:r>
              <a:rPr lang="pt-BR" dirty="0">
                <a:solidFill>
                  <a:schemeClr val="bg1"/>
                </a:solidFill>
              </a:rPr>
              <a:t>, qualquer infração penal é delito </a:t>
            </a:r>
            <a:r>
              <a:rPr lang="pt-BR" dirty="0" smtClean="0">
                <a:solidFill>
                  <a:schemeClr val="bg1"/>
                </a:solidFill>
              </a:rPr>
              <a:t>antecedente </a:t>
            </a:r>
            <a:endParaRPr lang="pt-BR" dirty="0">
              <a:solidFill>
                <a:schemeClr val="bg1"/>
              </a:solidFill>
            </a:endParaRPr>
          </a:p>
          <a:p>
            <a:endParaRPr lang="pt-BR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sz="2800" i="1" dirty="0">
                <a:solidFill>
                  <a:schemeClr val="bg1"/>
                </a:solidFill>
              </a:rPr>
              <a:t>	</a:t>
            </a:r>
            <a:r>
              <a:rPr lang="pt-BR" i="1" dirty="0"/>
              <a:t>	</a:t>
            </a:r>
            <a:endParaRPr lang="pt-BR" dirty="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0" y="-156120"/>
            <a:ext cx="3048142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“Prezado Senhor,</a:t>
            </a:r>
            <a:endParaRPr kumimoji="0" lang="pt-BR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Trata-se do RDR 2013144402, por meio do qual Vossa Senhoria solicita ..................</a:t>
            </a:r>
            <a:endParaRPr kumimoji="0" lang="pt-BR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Primeiramente, registre-se que o Banco Central do Brasil não possui cargos em comissão do Grupo-Direção e Assessoramento Superiores (DAS), mas apenas funções comissionadas, de exercício privativo por servidores da Autarquia, nos termos do art. 12 da Lei n° 9.650,  de 27 de maio de 1998. Sendo assim, não se aplica ao Banco Central o disposto no inciso I do art. 2º do Decreto n° 4.228, de 13 de maio de 2002, ficando prejudicados, portanto, os itens “i” e “v” do seu pedido. </a:t>
            </a:r>
            <a:endParaRPr kumimoji="0" lang="pt-BR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Quanto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010400" cy="1447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Lei 9.613/1998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14253" y="1269829"/>
            <a:ext cx="842493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00">
              <a:buFont typeface="Arial" panose="020B0604020202020204" pitchFamily="34" charset="0"/>
              <a:buChar char="•"/>
            </a:pPr>
            <a:r>
              <a:rPr lang="pt-BR" sz="2000" u="none" dirty="0" smtClean="0">
                <a:solidFill>
                  <a:schemeClr val="bg1"/>
                </a:solidFill>
              </a:rPr>
              <a:t> Aspecto </a:t>
            </a:r>
            <a:r>
              <a:rPr lang="pt-BR" sz="2000" u="none" dirty="0">
                <a:solidFill>
                  <a:schemeClr val="bg1"/>
                </a:solidFill>
              </a:rPr>
              <a:t>relevante:</a:t>
            </a:r>
          </a:p>
          <a:p>
            <a:pPr marL="0" indent="0">
              <a:buNone/>
            </a:pPr>
            <a:endParaRPr lang="pt-BR" u="none" dirty="0" smtClean="0">
              <a:solidFill>
                <a:schemeClr val="bg1"/>
              </a:solidFill>
            </a:endParaRPr>
          </a:p>
          <a:p>
            <a:pPr marL="432000" indent="0">
              <a:buNone/>
            </a:pPr>
            <a:r>
              <a:rPr lang="pt-BR" i="1" u="none" dirty="0" smtClean="0">
                <a:solidFill>
                  <a:schemeClr val="bg1"/>
                </a:solidFill>
              </a:rPr>
              <a:t>Art</a:t>
            </a:r>
            <a:r>
              <a:rPr lang="pt-BR" i="1" u="none" dirty="0">
                <a:solidFill>
                  <a:schemeClr val="bg1"/>
                </a:solidFill>
              </a:rPr>
              <a:t>. 2</a:t>
            </a:r>
            <a:r>
              <a:rPr lang="pt-BR" i="1" u="none" baseline="30000" dirty="0">
                <a:solidFill>
                  <a:schemeClr val="bg1"/>
                </a:solidFill>
              </a:rPr>
              <a:t>o</a:t>
            </a:r>
            <a:r>
              <a:rPr lang="pt-BR" u="none" dirty="0">
                <a:solidFill>
                  <a:schemeClr val="bg1"/>
                </a:solidFill>
              </a:rPr>
              <a:t> </a:t>
            </a:r>
            <a:r>
              <a:rPr lang="pt-BR" u="none" dirty="0" smtClean="0">
                <a:solidFill>
                  <a:schemeClr val="bg1"/>
                </a:solidFill>
              </a:rPr>
              <a:t>[...]</a:t>
            </a:r>
            <a:endParaRPr lang="pt-BR" u="none" dirty="0">
              <a:solidFill>
                <a:schemeClr val="bg1"/>
              </a:solidFill>
            </a:endParaRPr>
          </a:p>
          <a:p>
            <a:pPr marL="432000" indent="0">
              <a:buNone/>
            </a:pPr>
            <a:endParaRPr lang="pt-BR" u="none" dirty="0" smtClean="0">
              <a:solidFill>
                <a:schemeClr val="bg1"/>
              </a:solidFill>
            </a:endParaRPr>
          </a:p>
          <a:p>
            <a:pPr marL="432000" indent="0">
              <a:buNone/>
            </a:pPr>
            <a:r>
              <a:rPr lang="pt-BR" i="1" u="none" dirty="0" smtClean="0">
                <a:solidFill>
                  <a:schemeClr val="bg1"/>
                </a:solidFill>
              </a:rPr>
              <a:t>§ </a:t>
            </a:r>
            <a:r>
              <a:rPr lang="pt-BR" i="1" u="none" dirty="0">
                <a:solidFill>
                  <a:schemeClr val="bg1"/>
                </a:solidFill>
              </a:rPr>
              <a:t>1</a:t>
            </a:r>
            <a:r>
              <a:rPr lang="pt-BR" i="1" u="none" baseline="30000" dirty="0">
                <a:solidFill>
                  <a:schemeClr val="bg1"/>
                </a:solidFill>
              </a:rPr>
              <a:t>o</a:t>
            </a:r>
            <a:r>
              <a:rPr lang="pt-BR" i="1" u="none" dirty="0">
                <a:solidFill>
                  <a:schemeClr val="bg1"/>
                </a:solidFill>
              </a:rPr>
              <a:t> A denúncia será instruída com </a:t>
            </a:r>
            <a:r>
              <a:rPr lang="pt-BR" b="1" i="1" u="none" dirty="0">
                <a:solidFill>
                  <a:schemeClr val="bg1"/>
                </a:solidFill>
              </a:rPr>
              <a:t>indícios suficientes da existência da infração penal antecedente</a:t>
            </a:r>
            <a:r>
              <a:rPr lang="pt-BR" i="1" u="none" dirty="0">
                <a:solidFill>
                  <a:schemeClr val="bg1"/>
                </a:solidFill>
              </a:rPr>
              <a:t>, sendo puníveis os fatos previstos nesta Lei, ainda que desconhecido ou isento de pena o autor, </a:t>
            </a:r>
            <a:r>
              <a:rPr lang="pt-BR" b="1" i="1" u="none" dirty="0">
                <a:solidFill>
                  <a:schemeClr val="bg1"/>
                </a:solidFill>
              </a:rPr>
              <a:t>ou extinta a punibilidade da infração penal </a:t>
            </a:r>
            <a:r>
              <a:rPr lang="pt-BR" b="1" i="1" u="none" dirty="0" smtClean="0">
                <a:solidFill>
                  <a:schemeClr val="bg1"/>
                </a:solidFill>
              </a:rPr>
              <a:t>antecedente</a:t>
            </a:r>
            <a:r>
              <a:rPr lang="pt-BR" u="none" dirty="0" smtClean="0">
                <a:solidFill>
                  <a:schemeClr val="bg1"/>
                </a:solidFill>
              </a:rPr>
              <a:t> </a:t>
            </a:r>
            <a:r>
              <a:rPr lang="pt-BR" u="none" dirty="0">
                <a:solidFill>
                  <a:schemeClr val="bg1"/>
                </a:solidFill>
              </a:rPr>
              <a:t>[redação </a:t>
            </a:r>
            <a:r>
              <a:rPr lang="pt-BR" u="none" dirty="0" smtClean="0">
                <a:solidFill>
                  <a:schemeClr val="bg1"/>
                </a:solidFill>
              </a:rPr>
              <a:t>da </a:t>
            </a:r>
            <a:r>
              <a:rPr lang="pt-BR" u="none" dirty="0">
                <a:solidFill>
                  <a:schemeClr val="bg1"/>
                </a:solidFill>
              </a:rPr>
              <a:t>Lei nº 12.683/12]</a:t>
            </a:r>
          </a:p>
          <a:p>
            <a:pPr marL="0" indent="0">
              <a:buNone/>
            </a:pPr>
            <a:endParaRPr lang="pt-BR" u="none" dirty="0" smtClean="0">
              <a:solidFill>
                <a:schemeClr val="bg1"/>
              </a:solidFill>
            </a:endParaRPr>
          </a:p>
          <a:p>
            <a:pPr marL="72000" lvl="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850" u="none" dirty="0" smtClean="0">
                <a:solidFill>
                  <a:schemeClr val="bg1"/>
                </a:solidFill>
              </a:rPr>
              <a:t> </a:t>
            </a:r>
            <a:r>
              <a:rPr lang="pt-BR" sz="2000" u="none" dirty="0" smtClean="0">
                <a:solidFill>
                  <a:schemeClr val="bg1"/>
                </a:solidFill>
              </a:rPr>
              <a:t>O juízo sobre a existência de indícios da infração penal antecedente é do MP e não das instituições obrigadas</a:t>
            </a:r>
          </a:p>
          <a:p>
            <a:pPr marL="72000" lvl="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000" u="none" dirty="0" smtClean="0">
                <a:solidFill>
                  <a:schemeClr val="bg1"/>
                </a:solidFill>
              </a:rPr>
              <a:t> As instituições obrigadas identificam, conforme regulamentação, operações atípicas, suspeitas ou </a:t>
            </a:r>
            <a:r>
              <a:rPr lang="pt-BR" sz="2000" u="none" dirty="0">
                <a:solidFill>
                  <a:schemeClr val="bg1"/>
                </a:solidFill>
              </a:rPr>
              <a:t>superiores a limites </a:t>
            </a:r>
            <a:r>
              <a:rPr lang="pt-BR" sz="2000" u="none" dirty="0" smtClean="0">
                <a:solidFill>
                  <a:schemeClr val="bg1"/>
                </a:solidFill>
              </a:rPr>
              <a:t>regulamentares, para comunicação ao COAF, unidade </a:t>
            </a:r>
            <a:r>
              <a:rPr lang="pt-BR" sz="2000" u="none" dirty="0">
                <a:solidFill>
                  <a:schemeClr val="bg1"/>
                </a:solidFill>
              </a:rPr>
              <a:t>de inteligência </a:t>
            </a:r>
            <a:r>
              <a:rPr lang="pt-BR" sz="2000" u="none" dirty="0" smtClean="0">
                <a:solidFill>
                  <a:schemeClr val="bg1"/>
                </a:solidFill>
              </a:rPr>
              <a:t>financeira do País</a:t>
            </a:r>
            <a:endParaRPr lang="pt-BR" sz="2000" u="non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391400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>
                <a:solidFill>
                  <a:schemeClr val="bg1"/>
                </a:solidFill>
              </a:rPr>
              <a:t>Lei </a:t>
            </a:r>
            <a:r>
              <a:rPr lang="pt-BR" sz="3600" dirty="0" smtClean="0">
                <a:solidFill>
                  <a:schemeClr val="bg1"/>
                </a:solidFill>
              </a:rPr>
              <a:t>9.613/1998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1066800"/>
            <a:ext cx="8640960" cy="531452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pt-BR" sz="1800" dirty="0">
              <a:solidFill>
                <a:schemeClr val="bg1"/>
              </a:solidFill>
            </a:endParaRPr>
          </a:p>
          <a:p>
            <a:pPr marL="72000" lvl="1" indent="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chemeClr val="bg1"/>
                </a:solidFill>
              </a:rPr>
              <a:t> Regulamentação </a:t>
            </a:r>
            <a:r>
              <a:rPr lang="pt-BR" sz="2200" dirty="0">
                <a:solidFill>
                  <a:schemeClr val="bg1"/>
                </a:solidFill>
              </a:rPr>
              <a:t>da Lei: Circular 3.461/09 e Cartas-Circulares 3.430/10 e </a:t>
            </a:r>
            <a:r>
              <a:rPr lang="pt-BR" sz="2200" dirty="0" smtClean="0">
                <a:solidFill>
                  <a:schemeClr val="bg1"/>
                </a:solidFill>
              </a:rPr>
              <a:t>3.542/12, com detalhamento da disciplina de atuação das instituições obrigadas, especialmente em relação a:</a:t>
            </a:r>
          </a:p>
          <a:p>
            <a:pPr marL="360000" lvl="2" indent="0">
              <a:lnSpc>
                <a:spcPct val="105000"/>
              </a:lnSpc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1900" dirty="0" smtClean="0">
                <a:solidFill>
                  <a:schemeClr val="bg1"/>
                </a:solidFill>
              </a:rPr>
              <a:t> política </a:t>
            </a:r>
            <a:r>
              <a:rPr lang="pt-BR" sz="1900" dirty="0">
                <a:solidFill>
                  <a:schemeClr val="bg1"/>
                </a:solidFill>
              </a:rPr>
              <a:t>“conheça o seu  cliente</a:t>
            </a:r>
            <a:r>
              <a:rPr lang="pt-BR" sz="1900" dirty="0" smtClean="0">
                <a:solidFill>
                  <a:schemeClr val="bg1"/>
                </a:solidFill>
              </a:rPr>
              <a:t>”</a:t>
            </a:r>
          </a:p>
          <a:p>
            <a:pPr marL="360000" lvl="2" indent="0">
              <a:lnSpc>
                <a:spcPct val="105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sz="1900" dirty="0" smtClean="0">
                <a:solidFill>
                  <a:schemeClr val="bg1"/>
                </a:solidFill>
              </a:rPr>
              <a:t> </a:t>
            </a:r>
            <a:r>
              <a:rPr lang="pt-BR" sz="1900" dirty="0">
                <a:solidFill>
                  <a:schemeClr val="bg1"/>
                </a:solidFill>
              </a:rPr>
              <a:t>manutenção de registros de transações</a:t>
            </a:r>
            <a:endParaRPr lang="pt-BR" sz="1900" dirty="0" smtClean="0">
              <a:solidFill>
                <a:schemeClr val="bg1"/>
              </a:solidFill>
            </a:endParaRPr>
          </a:p>
          <a:p>
            <a:pPr marL="360000" lvl="2" indent="0">
              <a:lnSpc>
                <a:spcPct val="105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sz="1900" dirty="0" smtClean="0">
                <a:solidFill>
                  <a:schemeClr val="bg1"/>
                </a:solidFill>
              </a:rPr>
              <a:t> políticas e </a:t>
            </a:r>
            <a:r>
              <a:rPr lang="pt-BR" sz="1900" dirty="0">
                <a:solidFill>
                  <a:schemeClr val="bg1"/>
                </a:solidFill>
              </a:rPr>
              <a:t>procedimentos </a:t>
            </a:r>
            <a:r>
              <a:rPr lang="pt-BR" sz="1900" dirty="0" smtClean="0">
                <a:solidFill>
                  <a:schemeClr val="bg1"/>
                </a:solidFill>
              </a:rPr>
              <a:t>de controle interno referentes a PLD</a:t>
            </a:r>
          </a:p>
          <a:p>
            <a:pPr marL="360000" lvl="2" indent="0">
              <a:lnSpc>
                <a:spcPct val="105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sz="1900" dirty="0" smtClean="0">
                <a:solidFill>
                  <a:schemeClr val="bg1"/>
                </a:solidFill>
              </a:rPr>
              <a:t> detecção de </a:t>
            </a:r>
            <a:r>
              <a:rPr lang="pt-BR" sz="1900" dirty="0">
                <a:solidFill>
                  <a:schemeClr val="bg1"/>
                </a:solidFill>
              </a:rPr>
              <a:t>operações </a:t>
            </a:r>
            <a:r>
              <a:rPr lang="pt-BR" sz="1900" dirty="0" smtClean="0">
                <a:solidFill>
                  <a:schemeClr val="bg1"/>
                </a:solidFill>
              </a:rPr>
              <a:t>atípicas</a:t>
            </a:r>
            <a:r>
              <a:rPr lang="pt-BR" sz="1900" dirty="0">
                <a:solidFill>
                  <a:schemeClr val="bg1"/>
                </a:solidFill>
              </a:rPr>
              <a:t>, suspeitas ou superiores a limites regulamentares, para comunicação ao </a:t>
            </a:r>
            <a:r>
              <a:rPr lang="pt-BR" sz="1900" dirty="0" smtClean="0">
                <a:solidFill>
                  <a:schemeClr val="bg1"/>
                </a:solidFill>
              </a:rPr>
              <a:t>COAF, sem dar ciência a terceiros</a:t>
            </a:r>
          </a:p>
          <a:p>
            <a:pPr marL="360000" lvl="2" indent="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pt-BR" sz="1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21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53008"/>
            <a:ext cx="7010400" cy="1447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Plano da apresentação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528" y="1340768"/>
            <a:ext cx="8496944" cy="496855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2000" indent="0"/>
            <a:r>
              <a:rPr lang="pt-BR" sz="2700" dirty="0" smtClean="0">
                <a:solidFill>
                  <a:schemeClr val="bg1"/>
                </a:solidFill>
              </a:rPr>
              <a:t> Competências do BC</a:t>
            </a:r>
          </a:p>
          <a:p>
            <a:pPr marL="72000" indent="0">
              <a:spcBef>
                <a:spcPts val="1500"/>
              </a:spcBef>
            </a:pPr>
            <a:r>
              <a:rPr lang="pt-BR" sz="2700" dirty="0">
                <a:solidFill>
                  <a:schemeClr val="bg1"/>
                </a:solidFill>
              </a:rPr>
              <a:t> </a:t>
            </a:r>
            <a:r>
              <a:rPr lang="pt-BR" sz="2700" dirty="0" smtClean="0">
                <a:solidFill>
                  <a:schemeClr val="bg1"/>
                </a:solidFill>
              </a:rPr>
              <a:t>Evolução da regulação e da supervisão do BC</a:t>
            </a:r>
          </a:p>
          <a:p>
            <a:pPr marL="72000" indent="0">
              <a:spcBef>
                <a:spcPts val="1500"/>
              </a:spcBef>
            </a:pPr>
            <a:r>
              <a:rPr lang="pt-BR" sz="2700" dirty="0" smtClean="0">
                <a:solidFill>
                  <a:schemeClr val="bg1"/>
                </a:solidFill>
              </a:rPr>
              <a:t> Atuação do BC no Sistema de Prevenção à Lavagem de Dinheiro instituído pela Lei 9.613/98  </a:t>
            </a:r>
            <a:endParaRPr lang="pt-BR" sz="2700" dirty="0">
              <a:solidFill>
                <a:schemeClr val="bg1"/>
              </a:solidFill>
            </a:endParaRPr>
          </a:p>
          <a:p>
            <a:pPr marL="72000" indent="0">
              <a:spcBef>
                <a:spcPts val="1500"/>
              </a:spcBef>
            </a:pPr>
            <a:r>
              <a:rPr lang="pt-BR" sz="2700" dirty="0" smtClean="0">
                <a:solidFill>
                  <a:schemeClr val="bg1"/>
                </a:solidFill>
              </a:rPr>
              <a:t> Pontos de convergência entre as ações do BC e o </a:t>
            </a:r>
            <a:r>
              <a:rPr lang="pt-BR" sz="2700" dirty="0">
                <a:solidFill>
                  <a:schemeClr val="bg1"/>
                </a:solidFill>
              </a:rPr>
              <a:t>Sistema </a:t>
            </a:r>
            <a:r>
              <a:rPr lang="pt-BR" sz="2700" dirty="0" smtClean="0">
                <a:solidFill>
                  <a:schemeClr val="bg1"/>
                </a:solidFill>
              </a:rPr>
              <a:t>Anticorrupção instituído pela Lei 12.846/13 </a:t>
            </a:r>
          </a:p>
          <a:p>
            <a:pPr marL="72000" indent="0">
              <a:spcBef>
                <a:spcPts val="1500"/>
              </a:spcBef>
            </a:pPr>
            <a:r>
              <a:rPr lang="pt-BR" sz="2700" dirty="0" smtClean="0">
                <a:solidFill>
                  <a:schemeClr val="bg1"/>
                </a:solidFill>
              </a:rPr>
              <a:t> Interação e sinergia entre os dois sistemas legais</a:t>
            </a:r>
          </a:p>
          <a:p>
            <a:pPr marL="72000" indent="0">
              <a:spcBef>
                <a:spcPts val="1500"/>
              </a:spcBef>
            </a:pPr>
            <a:r>
              <a:rPr lang="pt-BR" sz="2700" dirty="0" smtClean="0">
                <a:solidFill>
                  <a:schemeClr val="bg1"/>
                </a:solidFill>
              </a:rPr>
              <a:t> Foco da apresentação </a:t>
            </a:r>
            <a:r>
              <a:rPr lang="pt-BR" sz="2700" dirty="0" smtClean="0">
                <a:solidFill>
                  <a:schemeClr val="bg1"/>
                </a:solidFill>
                <a:sym typeface="Wingdings 3"/>
              </a:rPr>
              <a:t></a:t>
            </a:r>
            <a:r>
              <a:rPr lang="pt-BR" sz="2700" dirty="0" smtClean="0">
                <a:solidFill>
                  <a:schemeClr val="bg1"/>
                </a:solidFill>
              </a:rPr>
              <a:t> dimensão estrutural das competências do BC em relação à matéria</a:t>
            </a:r>
            <a:r>
              <a:rPr lang="pt-BR" sz="2700" i="1" dirty="0">
                <a:solidFill>
                  <a:schemeClr val="bg1"/>
                </a:solidFill>
              </a:rPr>
              <a:t>	</a:t>
            </a:r>
            <a:endParaRPr lang="pt-BR" sz="2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17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391400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>
                <a:solidFill>
                  <a:schemeClr val="bg1"/>
                </a:solidFill>
              </a:rPr>
              <a:t>Lei </a:t>
            </a:r>
            <a:r>
              <a:rPr lang="pt-BR" sz="3600" dirty="0" smtClean="0">
                <a:solidFill>
                  <a:schemeClr val="bg1"/>
                </a:solidFill>
              </a:rPr>
              <a:t>9.613/1998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1066800"/>
            <a:ext cx="8640960" cy="531452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pt-BR" sz="1800" dirty="0">
              <a:solidFill>
                <a:schemeClr val="bg1"/>
              </a:solidFill>
            </a:endParaRPr>
          </a:p>
          <a:p>
            <a:pPr marL="72000" lvl="1" indent="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2150" dirty="0" smtClean="0">
                <a:solidFill>
                  <a:schemeClr val="bg1"/>
                </a:solidFill>
              </a:rPr>
              <a:t> Cartas-Circular </a:t>
            </a:r>
            <a:r>
              <a:rPr lang="pt-BR" sz="2150" dirty="0">
                <a:solidFill>
                  <a:schemeClr val="bg1"/>
                </a:solidFill>
              </a:rPr>
              <a:t>3.542/12 </a:t>
            </a:r>
            <a:r>
              <a:rPr lang="pt-BR" sz="2150" dirty="0" smtClean="0">
                <a:solidFill>
                  <a:schemeClr val="bg1"/>
                </a:solidFill>
              </a:rPr>
              <a:t>do BC e dever de comunicação </a:t>
            </a:r>
            <a:r>
              <a:rPr lang="pt-BR" sz="2150" dirty="0">
                <a:solidFill>
                  <a:schemeClr val="bg1"/>
                </a:solidFill>
              </a:rPr>
              <a:t>de </a:t>
            </a:r>
            <a:r>
              <a:rPr lang="pt-BR" sz="2150" dirty="0" smtClean="0">
                <a:solidFill>
                  <a:schemeClr val="bg1"/>
                </a:solidFill>
              </a:rPr>
              <a:t>situações relacionadas </a:t>
            </a:r>
            <a:r>
              <a:rPr lang="pt-BR" sz="2150" dirty="0">
                <a:solidFill>
                  <a:schemeClr val="bg1"/>
                </a:solidFill>
              </a:rPr>
              <a:t>a contratos com o setor </a:t>
            </a:r>
            <a:r>
              <a:rPr lang="pt-BR" sz="2150" dirty="0" smtClean="0">
                <a:solidFill>
                  <a:schemeClr val="bg1"/>
                </a:solidFill>
              </a:rPr>
              <a:t>público:</a:t>
            </a:r>
          </a:p>
          <a:p>
            <a:pPr marL="360000" lvl="2" indent="0">
              <a:lnSpc>
                <a:spcPct val="105000"/>
              </a:lnSpc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pt-BR" sz="1900" dirty="0">
                <a:solidFill>
                  <a:schemeClr val="bg1"/>
                </a:solidFill>
              </a:rPr>
              <a:t> movimentações atípicas de recursos por </a:t>
            </a:r>
            <a:r>
              <a:rPr lang="pt-BR" sz="1900" b="1" dirty="0">
                <a:solidFill>
                  <a:srgbClr val="FFC000"/>
                </a:solidFill>
                <a:ea typeface="+mn-ea"/>
                <a:cs typeface="+mn-cs"/>
              </a:rPr>
              <a:t>agentes públicos</a:t>
            </a:r>
            <a:r>
              <a:rPr lang="pt-BR" sz="1900" dirty="0">
                <a:solidFill>
                  <a:schemeClr val="bg1"/>
                </a:solidFill>
              </a:rPr>
              <a:t>, conforme definidos no art</a:t>
            </a:r>
            <a:r>
              <a:rPr lang="pt-BR" sz="1900" dirty="0" smtClean="0">
                <a:solidFill>
                  <a:schemeClr val="bg1"/>
                </a:solidFill>
              </a:rPr>
              <a:t>.</a:t>
            </a:r>
            <a:r>
              <a:rPr lang="pt-BR" sz="1900" dirty="0">
                <a:solidFill>
                  <a:schemeClr val="bg1"/>
                </a:solidFill>
              </a:rPr>
              <a:t> 2º da Lei </a:t>
            </a:r>
            <a:r>
              <a:rPr lang="pt-BR" sz="1900" dirty="0" smtClean="0">
                <a:solidFill>
                  <a:schemeClr val="bg1"/>
                </a:solidFill>
              </a:rPr>
              <a:t>8.429/92 (Lei de Improbidade Administrativa)</a:t>
            </a:r>
            <a:endParaRPr lang="pt-BR" sz="1900" dirty="0">
              <a:solidFill>
                <a:schemeClr val="bg1"/>
              </a:solidFill>
            </a:endParaRPr>
          </a:p>
          <a:p>
            <a:pPr marL="360000" lvl="2" indent="0">
              <a:lnSpc>
                <a:spcPct val="105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sz="1900" dirty="0" smtClean="0">
                <a:solidFill>
                  <a:schemeClr val="bg1"/>
                </a:solidFill>
              </a:rPr>
              <a:t> movimentações atípicas </a:t>
            </a:r>
            <a:r>
              <a:rPr lang="pt-BR" sz="1900" dirty="0">
                <a:solidFill>
                  <a:schemeClr val="bg1"/>
                </a:solidFill>
              </a:rPr>
              <a:t>por pessoa natural ou jurídica relacionados </a:t>
            </a:r>
            <a:r>
              <a:rPr lang="pt-BR" sz="1900" dirty="0" smtClean="0">
                <a:solidFill>
                  <a:schemeClr val="bg1"/>
                </a:solidFill>
              </a:rPr>
              <a:t>a patrocínio</a:t>
            </a:r>
            <a:r>
              <a:rPr lang="pt-BR" sz="1900" dirty="0">
                <a:solidFill>
                  <a:schemeClr val="bg1"/>
                </a:solidFill>
              </a:rPr>
              <a:t>, propaganda, marketing, </a:t>
            </a:r>
            <a:r>
              <a:rPr lang="pt-BR" sz="1900" dirty="0" smtClean="0">
                <a:solidFill>
                  <a:schemeClr val="bg1"/>
                </a:solidFill>
              </a:rPr>
              <a:t>consultorias, assessorias </a:t>
            </a:r>
            <a:r>
              <a:rPr lang="pt-BR" sz="1900" dirty="0">
                <a:solidFill>
                  <a:schemeClr val="bg1"/>
                </a:solidFill>
              </a:rPr>
              <a:t>e capacitação</a:t>
            </a:r>
            <a:endParaRPr lang="pt-BR" sz="1900" dirty="0" smtClean="0">
              <a:solidFill>
                <a:schemeClr val="bg1"/>
              </a:solidFill>
            </a:endParaRPr>
          </a:p>
          <a:p>
            <a:pPr marL="360000" lvl="2" indent="0">
              <a:lnSpc>
                <a:spcPct val="105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sz="1900" dirty="0">
                <a:solidFill>
                  <a:schemeClr val="bg1"/>
                </a:solidFill>
              </a:rPr>
              <a:t> movimentações </a:t>
            </a:r>
            <a:r>
              <a:rPr lang="pt-BR" sz="1900" dirty="0" smtClean="0">
                <a:solidFill>
                  <a:schemeClr val="bg1"/>
                </a:solidFill>
              </a:rPr>
              <a:t>atípicas </a:t>
            </a:r>
            <a:r>
              <a:rPr lang="pt-BR" sz="1900" dirty="0">
                <a:solidFill>
                  <a:schemeClr val="bg1"/>
                </a:solidFill>
              </a:rPr>
              <a:t>por organizações sem fins lucrativos</a:t>
            </a:r>
            <a:endParaRPr lang="pt-BR" sz="1900" dirty="0" smtClean="0">
              <a:solidFill>
                <a:schemeClr val="bg1"/>
              </a:solidFill>
            </a:endParaRPr>
          </a:p>
          <a:p>
            <a:pPr marL="360000" lvl="2" indent="0">
              <a:lnSpc>
                <a:spcPct val="105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pt-BR" sz="1900" dirty="0">
                <a:solidFill>
                  <a:schemeClr val="bg1"/>
                </a:solidFill>
              </a:rPr>
              <a:t> movimentações </a:t>
            </a:r>
            <a:r>
              <a:rPr lang="pt-BR" sz="1900" dirty="0" smtClean="0">
                <a:solidFill>
                  <a:schemeClr val="bg1"/>
                </a:solidFill>
              </a:rPr>
              <a:t>atípicas relacionadas a </a:t>
            </a:r>
            <a:r>
              <a:rPr lang="pt-BR" sz="1900" b="1" dirty="0">
                <a:solidFill>
                  <a:srgbClr val="FFC000"/>
                </a:solidFill>
                <a:ea typeface="+mn-ea"/>
                <a:cs typeface="+mn-cs"/>
              </a:rPr>
              <a:t>licitações</a:t>
            </a:r>
          </a:p>
          <a:p>
            <a:pPr marL="360000" lvl="2" indent="0">
              <a:lnSpc>
                <a:spcPct val="105000"/>
              </a:lnSpc>
              <a:spcBef>
                <a:spcPts val="1200"/>
              </a:spcBef>
              <a:buNone/>
            </a:pPr>
            <a:r>
              <a:rPr lang="pt-BR" sz="1800" dirty="0" smtClean="0">
                <a:solidFill>
                  <a:schemeClr val="bg1"/>
                </a:solidFill>
              </a:rPr>
              <a:t> </a:t>
            </a:r>
          </a:p>
          <a:p>
            <a:pPr marL="360000" lvl="2" indent="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pt-BR" sz="1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80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066800"/>
            <a:ext cx="9144000" cy="502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pt-BR" sz="24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solidFill>
                  <a:schemeClr val="bg1"/>
                </a:solidFill>
              </a:rPr>
              <a:t>Lei 4.595/64 – empréstimos vedados (art. 34), reincidência, infração às disposições sobre capital, fundos de reserva, serviços e operações etc., </a:t>
            </a:r>
            <a:r>
              <a:rPr lang="pt-BR" sz="2400" dirty="0" smtClean="0">
                <a:solidFill>
                  <a:srgbClr val="FFC000"/>
                </a:solidFill>
              </a:rPr>
              <a:t>embaraço à fiscalização</a:t>
            </a:r>
            <a:r>
              <a:rPr lang="pt-BR" sz="2400" dirty="0" smtClean="0">
                <a:solidFill>
                  <a:schemeClr val="bg1"/>
                </a:solidFill>
              </a:rPr>
              <a:t>, infrações graves na condução dos interesses da I.F. (§§ do art. 44)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pt-BR" sz="24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solidFill>
                  <a:schemeClr val="bg1"/>
                </a:solidFill>
              </a:rPr>
              <a:t>Penalidades (art. 44 – advertência, multa, suspensão do exercício de cargos, inabilitação temporária, cassação da autorização de funcionamento)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Fraudes Financeiras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066800"/>
            <a:ext cx="9144000" cy="545854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pt-BR" sz="24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2000" dirty="0" smtClean="0">
                <a:solidFill>
                  <a:schemeClr val="bg1"/>
                </a:solidFill>
              </a:rPr>
              <a:t>Lei 7.492/86 </a:t>
            </a:r>
            <a:r>
              <a:rPr lang="pt-BR" sz="2000" dirty="0">
                <a:solidFill>
                  <a:schemeClr val="bg1"/>
                </a:solidFill>
              </a:rPr>
              <a:t>(arts. </a:t>
            </a:r>
            <a:r>
              <a:rPr lang="pt-BR" sz="2000" dirty="0" smtClean="0">
                <a:solidFill>
                  <a:schemeClr val="bg1"/>
                </a:solidFill>
              </a:rPr>
              <a:t>2º </a:t>
            </a:r>
            <a:r>
              <a:rPr lang="pt-BR" sz="2000" dirty="0">
                <a:solidFill>
                  <a:schemeClr val="bg1"/>
                </a:solidFill>
              </a:rPr>
              <a:t>a 22</a:t>
            </a:r>
            <a:r>
              <a:rPr lang="pt-BR" sz="2000" dirty="0" smtClean="0">
                <a:solidFill>
                  <a:schemeClr val="bg1"/>
                </a:solidFill>
              </a:rPr>
              <a:t>) – em especial: divulgação de informação falsa, gestão fraudulenta, gestão temerária, apropriação indébita qualificada, </a:t>
            </a:r>
            <a:r>
              <a:rPr lang="pt-BR" sz="2000" dirty="0" smtClean="0">
                <a:solidFill>
                  <a:srgbClr val="FFC000"/>
                </a:solidFill>
              </a:rPr>
              <a:t>indução a erro (sócio, investidor ou autoridade)</a:t>
            </a:r>
            <a:r>
              <a:rPr lang="pt-BR" sz="2000" dirty="0" smtClean="0">
                <a:solidFill>
                  <a:schemeClr val="bg1"/>
                </a:solidFill>
              </a:rPr>
              <a:t>, emissão irregular de títulos, </a:t>
            </a:r>
            <a:r>
              <a:rPr lang="pt-BR" sz="2000" dirty="0" smtClean="0">
                <a:solidFill>
                  <a:srgbClr val="FFC000"/>
                </a:solidFill>
              </a:rPr>
              <a:t>inserção de elemento falso em demonstrativo contábil, contabilidade paralela</a:t>
            </a:r>
            <a:r>
              <a:rPr lang="pt-BR" sz="2000" dirty="0" smtClean="0">
                <a:solidFill>
                  <a:schemeClr val="bg1"/>
                </a:solidFill>
              </a:rPr>
              <a:t>, desvio de bens atingidos por indisponibilidade, operação de I.F. sem autorização, empréstimo vedado. </a:t>
            </a:r>
          </a:p>
          <a:p>
            <a:pPr marL="0" indent="0">
              <a:lnSpc>
                <a:spcPct val="90000"/>
              </a:lnSpc>
              <a:buNone/>
            </a:pPr>
            <a:endParaRPr lang="pt-BR" sz="2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2000" dirty="0">
                <a:solidFill>
                  <a:schemeClr val="bg1"/>
                </a:solidFill>
              </a:rPr>
              <a:t>Comunicações ao MP – no exercício de suas </a:t>
            </a:r>
            <a:r>
              <a:rPr lang="pt-BR" sz="2000" dirty="0" smtClean="0">
                <a:solidFill>
                  <a:schemeClr val="bg1"/>
                </a:solidFill>
              </a:rPr>
              <a:t>atribuições - crime </a:t>
            </a:r>
            <a:r>
              <a:rPr lang="pt-BR" sz="2000" dirty="0">
                <a:solidFill>
                  <a:schemeClr val="bg1"/>
                </a:solidFill>
              </a:rPr>
              <a:t>de ação pública - art. 9º, </a:t>
            </a:r>
            <a:r>
              <a:rPr lang="pt-BR" sz="2000" dirty="0" smtClean="0">
                <a:solidFill>
                  <a:schemeClr val="bg1"/>
                </a:solidFill>
              </a:rPr>
              <a:t>caput, da Lei Complementar nº 105, de 2001. </a:t>
            </a:r>
          </a:p>
          <a:p>
            <a:pPr>
              <a:lnSpc>
                <a:spcPct val="90000"/>
              </a:lnSpc>
            </a:pPr>
            <a:endParaRPr lang="pt-BR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2000" dirty="0" smtClean="0">
                <a:solidFill>
                  <a:schemeClr val="bg1"/>
                </a:solidFill>
              </a:rPr>
              <a:t>Comunicações a outras autoridades – de irregularidades ou ilícitos administrativos de que tenham conhecimento - art. 9º, § 2º, </a:t>
            </a:r>
            <a:r>
              <a:rPr lang="pt-BR" sz="2000" dirty="0">
                <a:solidFill>
                  <a:schemeClr val="bg1"/>
                </a:solidFill>
              </a:rPr>
              <a:t>da Lei Complementar nº 105, de 2001. </a:t>
            </a:r>
          </a:p>
          <a:p>
            <a:pPr>
              <a:lnSpc>
                <a:spcPct val="90000"/>
              </a:lnSpc>
            </a:pPr>
            <a:endParaRPr lang="pt-BR" sz="24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pt-BR" sz="2800" dirty="0">
              <a:solidFill>
                <a:srgbClr val="FF9900"/>
              </a:solidFill>
            </a:endParaRPr>
          </a:p>
          <a:p>
            <a:pPr>
              <a:lnSpc>
                <a:spcPct val="90000"/>
              </a:lnSpc>
            </a:pPr>
            <a:endParaRPr lang="pt-BR" sz="2800" dirty="0">
              <a:solidFill>
                <a:srgbClr val="FF9900"/>
              </a:solidFill>
            </a:endParaRP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Fraudes Financeiras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2" y="304800"/>
            <a:ext cx="8064896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Convergência da legislação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512" y="1066800"/>
            <a:ext cx="8784976" cy="531452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pt-BR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2400" dirty="0">
                <a:solidFill>
                  <a:schemeClr val="bg1"/>
                </a:solidFill>
              </a:rPr>
              <a:t>T</a:t>
            </a:r>
            <a:r>
              <a:rPr lang="pt-BR" sz="2400" dirty="0" smtClean="0">
                <a:solidFill>
                  <a:schemeClr val="bg1"/>
                </a:solidFill>
              </a:rPr>
              <a:t>anto a Lei de Prevenção e Combate à Lavagem de Dinheiro quanto a Lei da Empresa Limpa tratam da fiscalização compartilhada, isto é, da corresponsabilidade entre Estado e Sociedade Civil;</a:t>
            </a:r>
          </a:p>
          <a:p>
            <a:pPr>
              <a:lnSpc>
                <a:spcPct val="90000"/>
              </a:lnSpc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solidFill>
                  <a:schemeClr val="bg1"/>
                </a:solidFill>
              </a:rPr>
              <a:t>Lei 9.613/98: fiscalização das operações dos clientes/setor interno de controle, auditoria e prevenção de ilícitos/comunicação de operações suspeitas ao Coaf;</a:t>
            </a:r>
          </a:p>
          <a:p>
            <a:pPr>
              <a:lnSpc>
                <a:spcPct val="90000"/>
              </a:lnSpc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solidFill>
                  <a:schemeClr val="bg1"/>
                </a:solidFill>
              </a:rPr>
              <a:t>Lei 12.846/13: fiscalização da conduta dos prepostos e empregados/setor de controle e auditoria/incentivo à denúncia de irregularidades. </a:t>
            </a:r>
            <a:endParaRPr lang="pt-B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548680"/>
            <a:ext cx="8640960" cy="590465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pt-BR" sz="28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pt-BR" sz="1800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1800" b="1" dirty="0" smtClean="0">
                <a:solidFill>
                  <a:srgbClr val="FFC000"/>
                </a:solidFill>
              </a:rPr>
              <a:t>Lei 12.846/13</a:t>
            </a:r>
          </a:p>
          <a:p>
            <a:pPr>
              <a:spcBef>
                <a:spcPts val="0"/>
              </a:spcBef>
            </a:pPr>
            <a:endParaRPr lang="pt-BR" sz="1400" dirty="0" smtClean="0">
              <a:solidFill>
                <a:schemeClr val="bg1"/>
              </a:solidFill>
            </a:endParaRP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chemeClr val="bg1"/>
                </a:solidFill>
              </a:rPr>
              <a:t>embaraço à investigação e à fiscalização - art</a:t>
            </a:r>
            <a:r>
              <a:rPr lang="pt-BR" sz="1600" dirty="0">
                <a:solidFill>
                  <a:schemeClr val="bg1"/>
                </a:solidFill>
              </a:rPr>
              <a:t>. </a:t>
            </a:r>
            <a:r>
              <a:rPr lang="pt-BR" sz="1600" dirty="0" smtClean="0">
                <a:solidFill>
                  <a:schemeClr val="bg1"/>
                </a:solidFill>
              </a:rPr>
              <a:t>5</a:t>
            </a:r>
            <a:r>
              <a:rPr lang="pt-BR" sz="1600" u="sng" baseline="30000" dirty="0" smtClean="0">
                <a:solidFill>
                  <a:schemeClr val="bg1"/>
                </a:solidFill>
              </a:rPr>
              <a:t>º</a:t>
            </a:r>
            <a:r>
              <a:rPr lang="pt-BR" sz="1600" dirty="0" smtClean="0">
                <a:solidFill>
                  <a:schemeClr val="bg1"/>
                </a:solidFill>
              </a:rPr>
              <a:t> , inciso V - dificultar </a:t>
            </a:r>
            <a:r>
              <a:rPr lang="pt-BR" sz="1600" dirty="0">
                <a:solidFill>
                  <a:schemeClr val="bg1"/>
                </a:solidFill>
              </a:rPr>
              <a:t>atividade de investigação ou fiscalização de órgãos, entidades ou agentes públicos, ou intervir em sua atuação, inclusive no âmbito das agências reguladoras e dos órgãos de fiscalização do sistema financeiro </a:t>
            </a:r>
            <a:r>
              <a:rPr lang="pt-BR" sz="1600" dirty="0" smtClean="0">
                <a:solidFill>
                  <a:schemeClr val="bg1"/>
                </a:solidFill>
              </a:rPr>
              <a:t>nacional. </a:t>
            </a:r>
          </a:p>
          <a:p>
            <a:pPr>
              <a:spcBef>
                <a:spcPts val="0"/>
              </a:spcBef>
            </a:pPr>
            <a:endParaRPr lang="pt-BR" sz="14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pt-BR" sz="1800" b="1" dirty="0" smtClean="0">
                <a:solidFill>
                  <a:srgbClr val="FFC000"/>
                </a:solidFill>
              </a:rPr>
              <a:t>Lei 4.595/64</a:t>
            </a:r>
          </a:p>
          <a:p>
            <a:pPr>
              <a:spcBef>
                <a:spcPts val="0"/>
              </a:spcBef>
            </a:pPr>
            <a:endParaRPr lang="pt-BR" sz="1400" dirty="0">
              <a:solidFill>
                <a:schemeClr val="bg1"/>
              </a:solidFill>
            </a:endParaRP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chemeClr val="bg1"/>
                </a:solidFill>
              </a:rPr>
              <a:t>embaraço à fiscalização - art. 44, § 2º, alínea “c” e § 8º</a:t>
            </a:r>
          </a:p>
          <a:p>
            <a:pPr>
              <a:spcBef>
                <a:spcPts val="0"/>
              </a:spcBef>
            </a:pPr>
            <a:endParaRPr lang="pt-BR" sz="1400" dirty="0">
              <a:solidFill>
                <a:srgbClr val="FFC000"/>
              </a:solidFill>
            </a:endParaRPr>
          </a:p>
          <a:p>
            <a:pPr>
              <a:spcBef>
                <a:spcPts val="0"/>
              </a:spcBef>
            </a:pPr>
            <a:r>
              <a:rPr lang="pt-BR" sz="1800" b="1" dirty="0" smtClean="0">
                <a:solidFill>
                  <a:srgbClr val="FFC000"/>
                </a:solidFill>
              </a:rPr>
              <a:t>Lei 7.492/86</a:t>
            </a:r>
          </a:p>
          <a:p>
            <a:pPr>
              <a:spcBef>
                <a:spcPts val="0"/>
              </a:spcBef>
            </a:pPr>
            <a:endParaRPr lang="pt-BR" sz="1400" dirty="0">
              <a:solidFill>
                <a:schemeClr val="bg1"/>
              </a:solidFill>
            </a:endParaRP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chemeClr val="bg1"/>
                </a:solidFill>
              </a:rPr>
              <a:t>induzir ou manter em erro repartição pública, sonegando informação ou prestando-a falsamente (art. 6º)</a:t>
            </a: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chemeClr val="bg1"/>
                </a:solidFill>
              </a:rPr>
              <a:t>fraudar a fiscalização inserindo em documento comprobatório de investimento declaração falsa ou diversa da que dele deveria constar (art. 9º)</a:t>
            </a: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chemeClr val="bg1"/>
                </a:solidFill>
              </a:rPr>
              <a:t>inserção de elemento falso ou omissão de elemento exigido pela legislação em demonstrativos contábeis (art. 10)</a:t>
            </a: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chemeClr val="bg1"/>
                </a:solidFill>
              </a:rPr>
              <a:t>manter ou movimentar recurso ou valor paralelamente à contabilidade exigida na lei (art. 12)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2" y="304800"/>
            <a:ext cx="8064896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Convergência da legislação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504" y="980728"/>
            <a:ext cx="9036496" cy="53285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Coordenação entre os órgãos e entidades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pt-BR" sz="1600" b="1" dirty="0" smtClean="0">
                <a:solidFill>
                  <a:srgbClr val="FFC000"/>
                </a:solidFill>
              </a:rPr>
              <a:t>Lei 9.613/98 – </a:t>
            </a:r>
            <a:r>
              <a:rPr lang="pt-BR" sz="1600" b="1" dirty="0" err="1" smtClean="0">
                <a:solidFill>
                  <a:srgbClr val="FFC000"/>
                </a:solidFill>
              </a:rPr>
              <a:t>Arts</a:t>
            </a:r>
            <a:r>
              <a:rPr lang="pt-BR" sz="1600" b="1" dirty="0" smtClean="0">
                <a:solidFill>
                  <a:srgbClr val="FFC000"/>
                </a:solidFill>
              </a:rPr>
              <a:t>. 11 e 15</a:t>
            </a:r>
          </a:p>
          <a:p>
            <a:pPr marL="0" indent="358775">
              <a:lnSpc>
                <a:spcPct val="90000"/>
              </a:lnSpc>
              <a:spcBef>
                <a:spcPts val="1200"/>
              </a:spcBef>
              <a:buNone/>
            </a:pPr>
            <a:r>
              <a:rPr lang="pt-BR" sz="1400" dirty="0">
                <a:solidFill>
                  <a:srgbClr val="FFC000"/>
                </a:solidFill>
              </a:rPr>
              <a:t> </a:t>
            </a:r>
            <a:r>
              <a:rPr lang="pt-BR" sz="1400" dirty="0">
                <a:solidFill>
                  <a:schemeClr val="bg1"/>
                </a:solidFill>
              </a:rPr>
              <a:t>Art. 11 (...)</a:t>
            </a:r>
          </a:p>
          <a:p>
            <a:pPr marL="400050" lvl="1" indent="0">
              <a:lnSpc>
                <a:spcPct val="90000"/>
              </a:lnSpc>
              <a:spcBef>
                <a:spcPts val="1200"/>
              </a:spcBef>
              <a:buNone/>
            </a:pPr>
            <a:r>
              <a:rPr lang="pt-BR" sz="1400" dirty="0">
                <a:solidFill>
                  <a:schemeClr val="bg1"/>
                </a:solidFill>
              </a:rPr>
              <a:t>3</a:t>
            </a:r>
            <a:r>
              <a:rPr lang="pt-BR" sz="1400" u="sng" baseline="30000" dirty="0">
                <a:solidFill>
                  <a:schemeClr val="bg1"/>
                </a:solidFill>
              </a:rPr>
              <a:t>o</a:t>
            </a:r>
            <a:r>
              <a:rPr lang="pt-BR" sz="1400" dirty="0">
                <a:solidFill>
                  <a:schemeClr val="bg1"/>
                </a:solidFill>
              </a:rPr>
              <a:t> O Coaf disponibilizará as comunicações recebidas com base no inciso II do </a:t>
            </a:r>
            <a:r>
              <a:rPr lang="pt-BR" sz="1400" b="1" dirty="0">
                <a:solidFill>
                  <a:schemeClr val="bg1"/>
                </a:solidFill>
              </a:rPr>
              <a:t>caput</a:t>
            </a:r>
            <a:r>
              <a:rPr lang="pt-BR" sz="1400" dirty="0">
                <a:solidFill>
                  <a:schemeClr val="bg1"/>
                </a:solidFill>
              </a:rPr>
              <a:t> aos respectivos órgãos responsáveis pela regulação ou fiscalização das pessoas a que se refere o art. 9</a:t>
            </a:r>
            <a:r>
              <a:rPr lang="pt-BR" sz="1400" u="sng" baseline="30000" dirty="0">
                <a:solidFill>
                  <a:schemeClr val="bg1"/>
                </a:solidFill>
              </a:rPr>
              <a:t>o</a:t>
            </a:r>
            <a:r>
              <a:rPr lang="pt-BR" sz="1400" dirty="0">
                <a:solidFill>
                  <a:schemeClr val="bg1"/>
                </a:solidFill>
              </a:rPr>
              <a:t>. </a:t>
            </a:r>
            <a:r>
              <a:rPr lang="pt-BR" sz="1400" dirty="0">
                <a:solidFill>
                  <a:schemeClr val="bg1"/>
                </a:solidFill>
                <a:hlinkClick r:id="rId3" action="ppaction://hlinkfile"/>
              </a:rPr>
              <a:t>(Redação dada pela Lei nº 12.683, de 2012)</a:t>
            </a:r>
            <a:endParaRPr lang="pt-BR" sz="1400" dirty="0">
              <a:solidFill>
                <a:schemeClr val="bg1"/>
              </a:solidFill>
            </a:endParaRPr>
          </a:p>
          <a:p>
            <a:pPr marL="400050" lvl="1" indent="0">
              <a:lnSpc>
                <a:spcPct val="90000"/>
              </a:lnSpc>
              <a:spcBef>
                <a:spcPts val="1200"/>
              </a:spcBef>
              <a:buNone/>
            </a:pPr>
            <a:r>
              <a:rPr lang="pt-BR" sz="1400" dirty="0">
                <a:solidFill>
                  <a:schemeClr val="bg1"/>
                </a:solidFill>
              </a:rPr>
              <a:t>Art. 15. O COAF comunicará às autoridades competentes para a instauração dos procedimentos cabíveis, quando concluir pela existência de crimes previstos nesta Lei, de fundados indícios de sua prática, </a:t>
            </a:r>
            <a:r>
              <a:rPr lang="pt-BR" sz="1400" dirty="0">
                <a:solidFill>
                  <a:srgbClr val="FFC000"/>
                </a:solidFill>
              </a:rPr>
              <a:t>ou de qualquer outro ilícito</a:t>
            </a:r>
            <a:r>
              <a:rPr lang="pt-BR" sz="1400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pt-BR" sz="1600" b="1" dirty="0" smtClean="0">
                <a:solidFill>
                  <a:srgbClr val="FFC000"/>
                </a:solidFill>
              </a:rPr>
              <a:t>Lei Complementar 105/01</a:t>
            </a:r>
          </a:p>
          <a:p>
            <a:pPr marL="400050" lvl="1" indent="0">
              <a:lnSpc>
                <a:spcPct val="90000"/>
              </a:lnSpc>
              <a:buNone/>
            </a:pPr>
            <a:r>
              <a:rPr lang="pt-BR" sz="1400" dirty="0" smtClean="0">
                <a:solidFill>
                  <a:srgbClr val="FFC000"/>
                </a:solidFill>
              </a:rPr>
              <a:t>Art. 1º</a:t>
            </a:r>
          </a:p>
          <a:p>
            <a:pPr marL="400050" lvl="1" indent="0">
              <a:lnSpc>
                <a:spcPct val="90000"/>
              </a:lnSpc>
              <a:buNone/>
            </a:pPr>
            <a:r>
              <a:rPr lang="pt-BR" sz="1400" dirty="0">
                <a:solidFill>
                  <a:schemeClr val="bg1"/>
                </a:solidFill>
              </a:rPr>
              <a:t>§ 3</a:t>
            </a:r>
            <a:r>
              <a:rPr lang="pt-BR" sz="1400" u="sng" baseline="30000" dirty="0">
                <a:solidFill>
                  <a:schemeClr val="bg1"/>
                </a:solidFill>
              </a:rPr>
              <a:t>o</a:t>
            </a:r>
            <a:r>
              <a:rPr lang="pt-BR" sz="1400" dirty="0">
                <a:solidFill>
                  <a:schemeClr val="bg1"/>
                </a:solidFill>
              </a:rPr>
              <a:t> Não constitui violação do dever de sigilo</a:t>
            </a:r>
            <a:r>
              <a:rPr lang="pt-BR" sz="1400" dirty="0" smtClean="0">
                <a:solidFill>
                  <a:schemeClr val="bg1"/>
                </a:solidFill>
              </a:rPr>
              <a:t>: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pt-BR" sz="1400" dirty="0">
                <a:solidFill>
                  <a:schemeClr val="bg1"/>
                </a:solidFill>
              </a:rPr>
              <a:t>IV – a comunicação, às autoridades competentes, da prática de ilícitos penais </a:t>
            </a:r>
            <a:r>
              <a:rPr lang="pt-BR" sz="1400" dirty="0">
                <a:solidFill>
                  <a:srgbClr val="FFC000"/>
                </a:solidFill>
              </a:rPr>
              <a:t>ou administrativos</a:t>
            </a:r>
            <a:r>
              <a:rPr lang="pt-BR" sz="1400" dirty="0">
                <a:solidFill>
                  <a:schemeClr val="bg1"/>
                </a:solidFill>
              </a:rPr>
              <a:t>, abrangendo o fornecimento de informações sobre operações que envolvam recursos provenientes de qualquer prática criminosa</a:t>
            </a:r>
            <a:r>
              <a:rPr lang="pt-BR" sz="1400" dirty="0" smtClean="0">
                <a:solidFill>
                  <a:schemeClr val="bg1"/>
                </a:solidFill>
              </a:rPr>
              <a:t>;</a:t>
            </a:r>
          </a:p>
          <a:p>
            <a:pPr marL="400050" lvl="1" indent="0">
              <a:lnSpc>
                <a:spcPct val="90000"/>
              </a:lnSpc>
              <a:buNone/>
            </a:pPr>
            <a:r>
              <a:rPr lang="pt-BR" sz="1400" dirty="0" smtClean="0">
                <a:solidFill>
                  <a:srgbClr val="FFC000"/>
                </a:solidFill>
              </a:rPr>
              <a:t>Art. 9º</a:t>
            </a:r>
          </a:p>
          <a:p>
            <a:pPr marL="400050" lvl="1" indent="0">
              <a:lnSpc>
                <a:spcPct val="90000"/>
              </a:lnSpc>
              <a:buNone/>
            </a:pPr>
            <a:r>
              <a:rPr lang="pt-BR" sz="1400" dirty="0">
                <a:solidFill>
                  <a:schemeClr val="bg1"/>
                </a:solidFill>
              </a:rPr>
              <a:t>§ 2</a:t>
            </a:r>
            <a:r>
              <a:rPr lang="pt-BR" sz="1400" u="sng" baseline="30000" dirty="0">
                <a:solidFill>
                  <a:schemeClr val="bg1"/>
                </a:solidFill>
              </a:rPr>
              <a:t>o</a:t>
            </a:r>
            <a:r>
              <a:rPr lang="pt-BR" sz="1400" dirty="0">
                <a:solidFill>
                  <a:schemeClr val="bg1"/>
                </a:solidFill>
              </a:rPr>
              <a:t> Independentemente do disposto no </a:t>
            </a:r>
            <a:r>
              <a:rPr lang="pt-BR" sz="1400" i="1" dirty="0">
                <a:solidFill>
                  <a:schemeClr val="bg1"/>
                </a:solidFill>
              </a:rPr>
              <a:t>caput</a:t>
            </a:r>
            <a:r>
              <a:rPr lang="pt-BR" sz="1400" dirty="0">
                <a:solidFill>
                  <a:schemeClr val="bg1"/>
                </a:solidFill>
              </a:rPr>
              <a:t> deste artigo, o Banco Central do Brasil e a Comissão de Valores Mobiliários comunicarão aos órgãos públicos competentes </a:t>
            </a:r>
            <a:r>
              <a:rPr lang="pt-BR" sz="1400" dirty="0">
                <a:solidFill>
                  <a:srgbClr val="FFC000"/>
                </a:solidFill>
              </a:rPr>
              <a:t>as irregularidades e os ilícitos administrativos de que tenham conhecimento, ou indícios de sua prática</a:t>
            </a:r>
            <a:r>
              <a:rPr lang="pt-BR" sz="1400" dirty="0">
                <a:solidFill>
                  <a:schemeClr val="bg1"/>
                </a:solidFill>
              </a:rPr>
              <a:t>, anexando os documentos pertinentes.</a:t>
            </a:r>
            <a:endParaRPr lang="pt-BR" sz="1400" dirty="0" smtClean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</a:pPr>
            <a:endParaRPr lang="pt-BR" sz="16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pt-BR" sz="2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2" y="304800"/>
            <a:ext cx="8064896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Convergência da legislação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990656" cy="546692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pt-BR" sz="16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Pessoas apenáveis</a:t>
            </a:r>
          </a:p>
          <a:p>
            <a:pPr>
              <a:lnSpc>
                <a:spcPct val="90000"/>
              </a:lnSpc>
            </a:pPr>
            <a:endParaRPr lang="pt-BR" sz="16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1600" b="1" dirty="0" smtClean="0">
                <a:solidFill>
                  <a:srgbClr val="FFC000"/>
                </a:solidFill>
              </a:rPr>
              <a:t>Lei 7.492/86</a:t>
            </a:r>
            <a:endParaRPr lang="pt-BR" sz="1600" b="1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pt-BR" sz="1600" dirty="0" smtClean="0">
              <a:solidFill>
                <a:schemeClr val="bg1"/>
              </a:solidFill>
            </a:endParaRPr>
          </a:p>
          <a:p>
            <a:pPr marL="400050" lvl="1" indent="0">
              <a:buNone/>
            </a:pPr>
            <a:r>
              <a:rPr lang="pt-BR" sz="1600" dirty="0" smtClean="0">
                <a:solidFill>
                  <a:schemeClr val="bg1"/>
                </a:solidFill>
              </a:rPr>
              <a:t>Art</a:t>
            </a:r>
            <a:r>
              <a:rPr lang="pt-BR" sz="1600" dirty="0">
                <a:solidFill>
                  <a:schemeClr val="bg1"/>
                </a:solidFill>
              </a:rPr>
              <a:t>. 25. São penalmente responsáveis, nos termos desta lei, o controlador e os administradores de instituição financeira, assim considerados os diretores, gerentes (</a:t>
            </a:r>
            <a:r>
              <a:rPr lang="pt-BR" sz="1600" dirty="0">
                <a:solidFill>
                  <a:schemeClr val="bg1"/>
                </a:solidFill>
                <a:hlinkClick r:id="rId3" action="ppaction://hlinkfile"/>
              </a:rPr>
              <a:t>Vetado</a:t>
            </a:r>
            <a:r>
              <a:rPr lang="pt-BR" sz="1600" dirty="0">
                <a:solidFill>
                  <a:schemeClr val="bg1"/>
                </a:solidFill>
              </a:rPr>
              <a:t>).</a:t>
            </a:r>
          </a:p>
          <a:p>
            <a:pPr marL="400050" lvl="1" indent="0">
              <a:buNone/>
            </a:pPr>
            <a:r>
              <a:rPr lang="pt-BR" sz="1600" dirty="0">
                <a:solidFill>
                  <a:schemeClr val="bg1"/>
                </a:solidFill>
              </a:rPr>
              <a:t>§ 1º Equiparam-se aos administradores de instituição financeira (</a:t>
            </a:r>
            <a:r>
              <a:rPr lang="pt-BR" sz="1600" dirty="0">
                <a:solidFill>
                  <a:schemeClr val="bg1"/>
                </a:solidFill>
                <a:hlinkClick r:id="rId3" action="ppaction://hlinkfile"/>
              </a:rPr>
              <a:t>Vetado</a:t>
            </a:r>
            <a:r>
              <a:rPr lang="pt-BR" sz="1600" dirty="0">
                <a:solidFill>
                  <a:schemeClr val="bg1"/>
                </a:solidFill>
              </a:rPr>
              <a:t>) o interventor, o liqüidante ou o síndico</a:t>
            </a:r>
            <a:r>
              <a:rPr lang="pt-BR" sz="16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pt-BR" sz="1600" dirty="0" smtClean="0">
              <a:solidFill>
                <a:schemeClr val="bg1"/>
              </a:solidFill>
            </a:endParaRPr>
          </a:p>
          <a:p>
            <a:pPr marL="358775" indent="-358775">
              <a:spcBef>
                <a:spcPts val="0"/>
              </a:spcBef>
              <a:tabLst>
                <a:tab pos="358775" algn="l"/>
              </a:tabLst>
            </a:pPr>
            <a:r>
              <a:rPr lang="pt-BR" sz="1600" b="1" dirty="0">
                <a:solidFill>
                  <a:srgbClr val="FFC000"/>
                </a:solidFill>
              </a:rPr>
              <a:t>Lei </a:t>
            </a:r>
            <a:r>
              <a:rPr lang="pt-BR" sz="1600" b="1" dirty="0" smtClean="0">
                <a:solidFill>
                  <a:srgbClr val="FFC000"/>
                </a:solidFill>
              </a:rPr>
              <a:t>12.846/13</a:t>
            </a:r>
            <a:endParaRPr lang="pt-BR" sz="1600" b="1" dirty="0" smtClean="0">
              <a:solidFill>
                <a:schemeClr val="bg1"/>
              </a:solidFill>
            </a:endParaRPr>
          </a:p>
          <a:p>
            <a:pPr marL="358775" indent="-358775">
              <a:spcBef>
                <a:spcPts val="0"/>
              </a:spcBef>
              <a:tabLst>
                <a:tab pos="358775" algn="l"/>
              </a:tabLst>
            </a:pPr>
            <a:endParaRPr lang="pt-BR" sz="1600" dirty="0">
              <a:solidFill>
                <a:schemeClr val="bg1"/>
              </a:solidFill>
            </a:endParaRPr>
          </a:p>
          <a:p>
            <a:pPr marL="446088" lvl="1" indent="0">
              <a:spcBef>
                <a:spcPts val="0"/>
              </a:spcBef>
              <a:buNone/>
            </a:pPr>
            <a:r>
              <a:rPr lang="pt-BR" sz="1600" dirty="0">
                <a:solidFill>
                  <a:schemeClr val="bg1"/>
                </a:solidFill>
              </a:rPr>
              <a:t>Art. 6</a:t>
            </a:r>
            <a:r>
              <a:rPr lang="pt-BR" sz="1600" u="sng" baseline="30000" dirty="0">
                <a:solidFill>
                  <a:schemeClr val="bg1"/>
                </a:solidFill>
              </a:rPr>
              <a:t>o</a:t>
            </a:r>
            <a:r>
              <a:rPr lang="pt-BR" sz="1600" dirty="0">
                <a:solidFill>
                  <a:schemeClr val="bg1"/>
                </a:solidFill>
              </a:rPr>
              <a:t> Na esfera administrativa, serão aplicadas às pessoas jurídicas consideradas responsáveis pelos atos lesivos previstos nesta Lei as seguintes sanções: (...) v. também, o art. 19.  </a:t>
            </a:r>
          </a:p>
          <a:p>
            <a:pPr marL="0" indent="0">
              <a:buNone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2" y="304800"/>
            <a:ext cx="8064896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Convergência da legislação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512" y="1052736"/>
            <a:ext cx="8784976" cy="525658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endParaRPr lang="pt-BR" sz="2000" dirty="0" smtClean="0">
              <a:solidFill>
                <a:srgbClr val="FFC000"/>
              </a:solidFill>
            </a:endParaRPr>
          </a:p>
          <a:p>
            <a:pPr marL="628650" indent="-269875">
              <a:spcBef>
                <a:spcPts val="0"/>
              </a:spcBef>
            </a:pPr>
            <a:r>
              <a:rPr lang="pt-BR" sz="1600" b="1" dirty="0" smtClean="0">
                <a:solidFill>
                  <a:srgbClr val="FFC000"/>
                </a:solidFill>
              </a:rPr>
              <a:t>Lei 9.613/98</a:t>
            </a:r>
          </a:p>
          <a:p>
            <a:pPr marL="717550" lvl="1" indent="0">
              <a:spcBef>
                <a:spcPts val="1200"/>
              </a:spcBef>
              <a:buNone/>
            </a:pPr>
            <a:r>
              <a:rPr lang="pt-BR" sz="1600" dirty="0" smtClean="0">
                <a:solidFill>
                  <a:schemeClr val="bg1"/>
                </a:solidFill>
              </a:rPr>
              <a:t>Art</a:t>
            </a:r>
            <a:r>
              <a:rPr lang="pt-BR" sz="1600" dirty="0">
                <a:solidFill>
                  <a:schemeClr val="bg1"/>
                </a:solidFill>
              </a:rPr>
              <a:t>. 12. Às pessoas referidas no art. 9º</a:t>
            </a:r>
            <a:r>
              <a:rPr lang="pt-BR" sz="1600" dirty="0">
                <a:solidFill>
                  <a:srgbClr val="FFC000"/>
                </a:solidFill>
              </a:rPr>
              <a:t>, bem como aos administradores das pessoas jurídicas</a:t>
            </a:r>
            <a:r>
              <a:rPr lang="pt-BR" sz="1600" dirty="0">
                <a:solidFill>
                  <a:schemeClr val="bg1"/>
                </a:solidFill>
              </a:rPr>
              <a:t>, que deixem de cumprir as obrigações previstas nos arts. 10 e 11 serão aplicadas, cumulativamente ou não, pelas autoridades competentes, as seguintes sanções</a:t>
            </a:r>
            <a:r>
              <a:rPr lang="pt-BR" sz="1600" dirty="0" smtClean="0">
                <a:solidFill>
                  <a:schemeClr val="bg1"/>
                </a:solidFill>
              </a:rPr>
              <a:t>: (...)</a:t>
            </a:r>
          </a:p>
          <a:p>
            <a:pPr marL="400050" lvl="1" indent="0">
              <a:spcBef>
                <a:spcPts val="0"/>
              </a:spcBef>
              <a:buNone/>
            </a:pPr>
            <a:endParaRPr lang="pt-BR" sz="1600" dirty="0" smtClean="0">
              <a:solidFill>
                <a:schemeClr val="bg1"/>
              </a:solidFill>
            </a:endParaRPr>
          </a:p>
          <a:p>
            <a:pPr marL="717550" indent="0">
              <a:spcBef>
                <a:spcPts val="0"/>
              </a:spcBef>
              <a:buNone/>
            </a:pPr>
            <a:r>
              <a:rPr lang="pt-BR" sz="1600" dirty="0" smtClean="0">
                <a:solidFill>
                  <a:schemeClr val="bg1"/>
                </a:solidFill>
              </a:rPr>
              <a:t>Art</a:t>
            </a:r>
            <a:r>
              <a:rPr lang="pt-BR" sz="1600" dirty="0">
                <a:solidFill>
                  <a:schemeClr val="bg1"/>
                </a:solidFill>
              </a:rPr>
              <a:t>. 7º São efeitos da condenação, além dos previstos no Código Penal</a:t>
            </a:r>
            <a:r>
              <a:rPr lang="pt-BR" sz="1600" dirty="0" smtClean="0">
                <a:solidFill>
                  <a:schemeClr val="bg1"/>
                </a:solidFill>
              </a:rPr>
              <a:t>:</a:t>
            </a:r>
          </a:p>
          <a:p>
            <a:pPr marL="717550" indent="0">
              <a:spcBef>
                <a:spcPts val="0"/>
              </a:spcBef>
              <a:buNone/>
            </a:pPr>
            <a:r>
              <a:rPr lang="pt-BR" sz="1600" dirty="0" smtClean="0">
                <a:solidFill>
                  <a:schemeClr val="bg1"/>
                </a:solidFill>
              </a:rPr>
              <a:t>II </a:t>
            </a:r>
            <a:r>
              <a:rPr lang="pt-BR" sz="1600" dirty="0">
                <a:solidFill>
                  <a:schemeClr val="bg1"/>
                </a:solidFill>
              </a:rPr>
              <a:t>- a interdição do exercício de cargo ou função pública de qualquer natureza e de diretor, de membro de conselho de administração ou de gerência das pessoas jurídicas referidas no art. 9º, pelo dobro do tempo da pena privativa de liberdade aplicada</a:t>
            </a:r>
            <a:r>
              <a:rPr lang="pt-BR" sz="2000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endParaRPr lang="pt-BR" sz="2000" dirty="0" smtClean="0">
              <a:solidFill>
                <a:srgbClr val="FFC000"/>
              </a:solidFill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600" b="1" dirty="0" smtClean="0">
                <a:solidFill>
                  <a:srgbClr val="FFC000"/>
                </a:solidFill>
              </a:rPr>
              <a:t>Lei 4.595/64</a:t>
            </a:r>
          </a:p>
          <a:p>
            <a:pPr lvl="1">
              <a:spcBef>
                <a:spcPts val="1200"/>
              </a:spcBef>
            </a:pPr>
            <a:r>
              <a:rPr lang="pt-BR" sz="1600" dirty="0" smtClean="0">
                <a:solidFill>
                  <a:schemeClr val="bg1"/>
                </a:solidFill>
              </a:rPr>
              <a:t> </a:t>
            </a:r>
            <a:r>
              <a:rPr lang="pt-BR" sz="1600" dirty="0">
                <a:solidFill>
                  <a:schemeClr val="bg1"/>
                </a:solidFill>
              </a:rPr>
              <a:t>Art. 44. As infrações aos dispositivos desta lei sujeitam as instituições financeiras, </a:t>
            </a:r>
            <a:r>
              <a:rPr lang="pt-BR" sz="1600" dirty="0">
                <a:solidFill>
                  <a:srgbClr val="FFC000"/>
                </a:solidFill>
              </a:rPr>
              <a:t>seus diretores, membros de conselhos administrativos, fiscais e semelhantes, e gerentes</a:t>
            </a:r>
            <a:r>
              <a:rPr lang="pt-BR" sz="1600" dirty="0">
                <a:solidFill>
                  <a:schemeClr val="bg1"/>
                </a:solidFill>
              </a:rPr>
              <a:t>, às seguintes penalidades, sem prejuízo de outras estabelecidas na legislação vigente</a:t>
            </a:r>
            <a:r>
              <a:rPr lang="pt-BR" sz="1600" dirty="0" smtClean="0">
                <a:solidFill>
                  <a:schemeClr val="bg1"/>
                </a:solidFill>
              </a:rPr>
              <a:t>:</a:t>
            </a:r>
          </a:p>
          <a:p>
            <a:pPr lvl="1">
              <a:spcBef>
                <a:spcPts val="0"/>
              </a:spcBef>
            </a:pPr>
            <a:r>
              <a:rPr lang="pt-BR" sz="1600" dirty="0">
                <a:solidFill>
                  <a:schemeClr val="bg1"/>
                </a:solidFill>
              </a:rPr>
              <a:t>IV - Inabilitação temporária ou permanente para o exercício de cargos de direção na administração ou gerência em instituições financeiras.</a:t>
            </a:r>
            <a:endParaRPr lang="pt-BR" sz="1600" dirty="0" smtClean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2" y="304800"/>
            <a:ext cx="8064896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Convergência da legislação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1619672" y="-27384"/>
            <a:ext cx="6838528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6000"/>
              </a:lnSpc>
            </a:pPr>
            <a:r>
              <a:rPr lang="pt-BR" sz="2900" dirty="0" smtClean="0">
                <a:solidFill>
                  <a:schemeClr val="bg1"/>
                </a:solidFill>
              </a:rPr>
              <a:t>Alguns elementos preventivos</a:t>
            </a:r>
            <a:br>
              <a:rPr lang="pt-BR" sz="2900" dirty="0" smtClean="0">
                <a:solidFill>
                  <a:schemeClr val="bg1"/>
                </a:solidFill>
              </a:rPr>
            </a:br>
            <a:r>
              <a:rPr lang="pt-BR" sz="2900" dirty="0" smtClean="0">
                <a:solidFill>
                  <a:schemeClr val="bg1"/>
                </a:solidFill>
              </a:rPr>
              <a:t>do arcabouço regulatório</a:t>
            </a:r>
            <a:endParaRPr lang="pt-BR" sz="2900" dirty="0">
              <a:solidFill>
                <a:schemeClr val="bg1"/>
              </a:solidFill>
            </a:endParaRPr>
          </a:p>
        </p:txBody>
      </p:sp>
      <p:sp>
        <p:nvSpPr>
          <p:cNvPr id="8294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1340768"/>
            <a:ext cx="8511480" cy="511256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2000" indent="0" eaLnBrk="1" hangingPunct="1">
              <a:spcBef>
                <a:spcPts val="0"/>
              </a:spcBef>
            </a:pPr>
            <a:r>
              <a:rPr lang="pt-BR" sz="2300" dirty="0">
                <a:solidFill>
                  <a:schemeClr val="bg1"/>
                </a:solidFill>
              </a:rPr>
              <a:t> </a:t>
            </a:r>
            <a:r>
              <a:rPr lang="pt-BR" sz="2300" dirty="0" smtClean="0">
                <a:solidFill>
                  <a:schemeClr val="bg1"/>
                </a:solidFill>
              </a:rPr>
              <a:t>Regras </a:t>
            </a:r>
            <a:r>
              <a:rPr lang="pt-BR" sz="2300" dirty="0">
                <a:solidFill>
                  <a:schemeClr val="bg1"/>
                </a:solidFill>
              </a:rPr>
              <a:t>de concessão de crédito: seletividade, responsabilidade </a:t>
            </a:r>
            <a:r>
              <a:rPr lang="pt-BR" sz="2300" dirty="0" err="1">
                <a:solidFill>
                  <a:schemeClr val="bg1"/>
                </a:solidFill>
              </a:rPr>
              <a:t>sócio-ambiental</a:t>
            </a:r>
            <a:r>
              <a:rPr lang="pt-BR" sz="2300" dirty="0">
                <a:solidFill>
                  <a:schemeClr val="bg1"/>
                </a:solidFill>
              </a:rPr>
              <a:t> e avaliação de riscos (operacionais, legais, </a:t>
            </a:r>
            <a:r>
              <a:rPr lang="pt-BR" sz="2300" dirty="0" err="1">
                <a:solidFill>
                  <a:schemeClr val="bg1"/>
                </a:solidFill>
              </a:rPr>
              <a:t>reputacionais</a:t>
            </a:r>
            <a:r>
              <a:rPr lang="pt-BR" sz="2300" dirty="0">
                <a:solidFill>
                  <a:schemeClr val="bg1"/>
                </a:solidFill>
              </a:rPr>
              <a:t>, administrativos etc.)</a:t>
            </a:r>
            <a:endParaRPr lang="pt-BR" sz="2300" dirty="0" smtClean="0">
              <a:solidFill>
                <a:schemeClr val="bg1"/>
              </a:solidFill>
            </a:endParaRPr>
          </a:p>
          <a:p>
            <a:pPr marL="72000" indent="0">
              <a:spcBef>
                <a:spcPts val="1800"/>
              </a:spcBef>
            </a:pPr>
            <a:r>
              <a:rPr lang="pt-BR" sz="2300" dirty="0" smtClean="0">
                <a:solidFill>
                  <a:schemeClr val="bg1"/>
                </a:solidFill>
              </a:rPr>
              <a:t> Existência de dirigentes responsáveis perante os órgãos de supervisão e regulação</a:t>
            </a:r>
          </a:p>
          <a:p>
            <a:pPr marL="72000" indent="0">
              <a:spcBef>
                <a:spcPts val="1800"/>
              </a:spcBef>
            </a:pPr>
            <a:r>
              <a:rPr lang="pt-BR" sz="2300" dirty="0" smtClean="0">
                <a:solidFill>
                  <a:schemeClr val="bg1"/>
                </a:solidFill>
              </a:rPr>
              <a:t> Políticas “conheça seu funcionário”, além do “conheça seu cliente”</a:t>
            </a:r>
          </a:p>
          <a:p>
            <a:pPr marL="72000" indent="0">
              <a:spcBef>
                <a:spcPts val="1800"/>
              </a:spcBef>
            </a:pPr>
            <a:r>
              <a:rPr lang="pt-BR" sz="2300" dirty="0" smtClean="0">
                <a:solidFill>
                  <a:schemeClr val="bg1"/>
                </a:solidFill>
              </a:rPr>
              <a:t> Intercâmbio </a:t>
            </a:r>
            <a:r>
              <a:rPr lang="pt-BR" sz="2300" dirty="0">
                <a:solidFill>
                  <a:schemeClr val="bg1"/>
                </a:solidFill>
              </a:rPr>
              <a:t>de informações e articulação </a:t>
            </a:r>
            <a:r>
              <a:rPr lang="pt-BR" sz="2300" dirty="0" smtClean="0">
                <a:solidFill>
                  <a:schemeClr val="bg1"/>
                </a:solidFill>
              </a:rPr>
              <a:t>COAF-CGU</a:t>
            </a:r>
            <a:endParaRPr lang="pt-BR" sz="2300" dirty="0">
              <a:solidFill>
                <a:schemeClr val="bg1"/>
              </a:solidFill>
            </a:endParaRPr>
          </a:p>
          <a:p>
            <a:endParaRPr lang="pt-BR" sz="2400" dirty="0" smtClean="0">
              <a:solidFill>
                <a:schemeClr val="bg1"/>
              </a:solidFill>
            </a:endParaRPr>
          </a:p>
          <a:p>
            <a:endParaRPr lang="pt-B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1619672" y="304800"/>
            <a:ext cx="6838528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Conclusão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8294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1484784"/>
            <a:ext cx="8511480" cy="496855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2000" indent="0">
              <a:spcBef>
                <a:spcPts val="0"/>
              </a:spcBef>
            </a:pPr>
            <a:r>
              <a:rPr lang="pt-BR" sz="2200" dirty="0" smtClean="0">
                <a:solidFill>
                  <a:schemeClr val="bg1"/>
                </a:solidFill>
              </a:rPr>
              <a:t> </a:t>
            </a:r>
            <a:r>
              <a:rPr lang="pt-BR" sz="2150" dirty="0" smtClean="0">
                <a:solidFill>
                  <a:schemeClr val="bg1"/>
                </a:solidFill>
              </a:rPr>
              <a:t>A evolução da regulação bancária e financeira, nas últimas décadas, enfatizou o aspecto prudencial, preventivo, com foco em monitoramento, controle e mitigação de riscos, em linha com o melhor padrão internacional</a:t>
            </a:r>
          </a:p>
          <a:p>
            <a:pPr marL="72000" indent="0">
              <a:spcBef>
                <a:spcPts val="1800"/>
              </a:spcBef>
            </a:pPr>
            <a:r>
              <a:rPr lang="pt-BR" sz="2150" dirty="0" smtClean="0">
                <a:solidFill>
                  <a:schemeClr val="bg1"/>
                </a:solidFill>
              </a:rPr>
              <a:t> Paralelamente, a fiscalização do BC pautou-se por visão sistêmica, ampliação do monitoramento e atuação mais intrusiva, abrangendo a supervisão de conduta, bem como por maior rigor com requisitos de </a:t>
            </a:r>
            <a:r>
              <a:rPr lang="pt-BR" sz="2150" i="1" dirty="0" err="1" smtClean="0">
                <a:solidFill>
                  <a:schemeClr val="bg1"/>
                </a:solidFill>
              </a:rPr>
              <a:t>compliance</a:t>
            </a:r>
            <a:r>
              <a:rPr lang="pt-BR" sz="2150" dirty="0" smtClean="0">
                <a:solidFill>
                  <a:schemeClr val="bg1"/>
                </a:solidFill>
              </a:rPr>
              <a:t> e governança responsável</a:t>
            </a:r>
          </a:p>
          <a:p>
            <a:pPr marL="72000" indent="0">
              <a:spcBef>
                <a:spcPts val="1800"/>
              </a:spcBef>
            </a:pPr>
            <a:r>
              <a:rPr lang="pt-BR" sz="2150" dirty="0" smtClean="0">
                <a:solidFill>
                  <a:schemeClr val="bg1"/>
                </a:solidFill>
              </a:rPr>
              <a:t> Essa linha de ação abrangente tem contribuído para estruturar o SFN de forma cada vez menos permeável à prática de ilícitos por meio de suas operações</a:t>
            </a:r>
          </a:p>
          <a:p>
            <a:pPr marL="72000" indent="0">
              <a:spcBef>
                <a:spcPts val="1800"/>
              </a:spcBef>
            </a:pPr>
            <a:endParaRPr lang="pt-BR" sz="2150" dirty="0" smtClean="0">
              <a:solidFill>
                <a:schemeClr val="bg1"/>
              </a:solidFill>
            </a:endParaRPr>
          </a:p>
          <a:p>
            <a:pPr marL="72000" indent="0">
              <a:spcBef>
                <a:spcPts val="1200"/>
              </a:spcBef>
            </a:pPr>
            <a:endParaRPr lang="pt-BR" sz="2150" dirty="0" smtClean="0">
              <a:solidFill>
                <a:schemeClr val="bg1"/>
              </a:solidFill>
            </a:endParaRPr>
          </a:p>
          <a:p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96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16480" y="188640"/>
            <a:ext cx="8851395" cy="64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270" tIns="46138" rIns="92270" bIns="46138">
            <a:spAutoFit/>
          </a:bodyPr>
          <a:lstStyle/>
          <a:p>
            <a:pPr algn="ctr" defTabSz="913080">
              <a:spcBef>
                <a:spcPct val="20000"/>
              </a:spcBef>
            </a:pPr>
            <a:r>
              <a:rPr lang="pt-BR" sz="36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Competências do BC</a:t>
            </a:r>
            <a:endParaRPr lang="pt-BR" sz="3600" u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67544" y="1196752"/>
            <a:ext cx="82809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A matriz constitucional das competências do BCB</a:t>
            </a:r>
            <a:r>
              <a:rPr kumimoji="0" lang="pt-BR" sz="21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 apontam para os dois mandatos que se expressam em sua missão</a:t>
            </a:r>
            <a:endParaRPr kumimoji="0" lang="pt-BR" sz="21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43084365"/>
              </p:ext>
            </p:extLst>
          </p:nvPr>
        </p:nvGraphicFramePr>
        <p:xfrm>
          <a:off x="467544" y="2132856"/>
          <a:ext cx="8208912" cy="3991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274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1619672" y="304800"/>
            <a:ext cx="6838528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Conclusão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8294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1340768"/>
            <a:ext cx="8712968" cy="511256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2000" indent="0">
              <a:spcBef>
                <a:spcPts val="0"/>
              </a:spcBef>
            </a:pPr>
            <a:r>
              <a:rPr lang="pt-BR" sz="2150" dirty="0" smtClean="0">
                <a:solidFill>
                  <a:schemeClr val="bg1"/>
                </a:solidFill>
              </a:rPr>
              <a:t> O sistema </a:t>
            </a:r>
            <a:r>
              <a:rPr lang="pt-BR" sz="2150" dirty="0">
                <a:solidFill>
                  <a:schemeClr val="bg1"/>
                </a:solidFill>
              </a:rPr>
              <a:t>de </a:t>
            </a:r>
            <a:r>
              <a:rPr lang="pt-BR" sz="2150" dirty="0" smtClean="0">
                <a:solidFill>
                  <a:schemeClr val="bg1"/>
                </a:solidFill>
              </a:rPr>
              <a:t>PLD (mais de 15 anos) consolidou importante fluxo de informações do SFN, pondo ao alcance do sistema de integridade da Lei Anticorrupção subsídios críticos para a efetividade da norma</a:t>
            </a:r>
          </a:p>
          <a:p>
            <a:pPr marL="72000" indent="0">
              <a:spcBef>
                <a:spcPts val="1800"/>
              </a:spcBef>
            </a:pPr>
            <a:r>
              <a:rPr lang="pt-BR" sz="2150" dirty="0" smtClean="0">
                <a:solidFill>
                  <a:schemeClr val="bg1"/>
                </a:solidFill>
              </a:rPr>
              <a:t> Nesse contexto, o horizonte de consolidação da Lei Anticorrupção é amplo, encontrando </a:t>
            </a:r>
            <a:r>
              <a:rPr lang="pt-BR" sz="2150" dirty="0">
                <a:solidFill>
                  <a:schemeClr val="bg1"/>
                </a:solidFill>
              </a:rPr>
              <a:t>grande potencial de desenvolvimento </a:t>
            </a:r>
            <a:r>
              <a:rPr lang="pt-BR" sz="2150" dirty="0" smtClean="0">
                <a:solidFill>
                  <a:schemeClr val="bg1"/>
                </a:solidFill>
              </a:rPr>
              <a:t>em seus pontos de convergência e sinergia com o arcabouço regulatório do SFN, especialmente o relativo a PLD</a:t>
            </a:r>
          </a:p>
          <a:p>
            <a:pPr marL="72000" indent="0">
              <a:spcBef>
                <a:spcPts val="1800"/>
              </a:spcBef>
            </a:pPr>
            <a:r>
              <a:rPr lang="pt-BR" sz="2150" dirty="0" smtClean="0">
                <a:solidFill>
                  <a:schemeClr val="bg1"/>
                </a:solidFill>
              </a:rPr>
              <a:t> A autoridade de supervisão e regulação do SFN, cumprindo seu papel de prover disciplina de mercado, tem contribuído e seguirá contribuindo de modo estrutural para a efetividade da legislação anticorrupção</a:t>
            </a:r>
          </a:p>
          <a:p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96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pt-BR" sz="4400" dirty="0" smtClean="0">
                <a:solidFill>
                  <a:schemeClr val="bg1"/>
                </a:solidFill>
              </a:rPr>
              <a:t>Obrigado </a:t>
            </a:r>
            <a:r>
              <a:rPr lang="pt-BR" sz="4400" dirty="0">
                <a:solidFill>
                  <a:schemeClr val="bg1"/>
                </a:solidFill>
              </a:rPr>
              <a:t>pela </a:t>
            </a:r>
            <a:r>
              <a:rPr lang="pt-BR" sz="4400" dirty="0" smtClean="0">
                <a:solidFill>
                  <a:schemeClr val="bg1"/>
                </a:solidFill>
              </a:rPr>
              <a:t>atenção</a:t>
            </a:r>
          </a:p>
          <a:p>
            <a:pPr marL="0" indent="0">
              <a:buNone/>
            </a:pPr>
            <a:r>
              <a:rPr lang="pt-BR" sz="4400" dirty="0" smtClean="0">
                <a:solidFill>
                  <a:schemeClr val="bg1"/>
                </a:solidFill>
              </a:rPr>
              <a:t>	</a:t>
            </a:r>
            <a:r>
              <a:rPr lang="pt-BR" sz="2800" dirty="0" smtClean="0">
                <a:solidFill>
                  <a:schemeClr val="bg1"/>
                </a:solidFill>
              </a:rPr>
              <a:t>Informações </a:t>
            </a:r>
            <a:r>
              <a:rPr lang="pt-BR" sz="2800" dirty="0">
                <a:solidFill>
                  <a:schemeClr val="bg1"/>
                </a:solidFill>
              </a:rPr>
              <a:t>adicionais: </a:t>
            </a:r>
          </a:p>
          <a:p>
            <a:pPr>
              <a:spcBef>
                <a:spcPts val="1800"/>
              </a:spcBef>
              <a:buFontTx/>
              <a:buNone/>
            </a:pPr>
            <a:r>
              <a:rPr lang="pt-BR" sz="2800" dirty="0">
                <a:solidFill>
                  <a:schemeClr val="bg1"/>
                </a:solidFill>
              </a:rPr>
              <a:t>    </a:t>
            </a:r>
            <a:r>
              <a:rPr lang="pt-BR" sz="2800" dirty="0" smtClean="0">
                <a:solidFill>
                  <a:schemeClr val="bg1"/>
                </a:solidFill>
              </a:rPr>
              <a:t>	E-mail </a:t>
            </a:r>
            <a:r>
              <a:rPr lang="pt-BR" sz="2800" dirty="0">
                <a:solidFill>
                  <a:schemeClr val="bg1"/>
                </a:solidFill>
              </a:rPr>
              <a:t>– </a:t>
            </a:r>
            <a:r>
              <a:rPr lang="pt-BR" sz="2800" dirty="0" smtClean="0">
                <a:solidFill>
                  <a:schemeClr val="bg1"/>
                </a:solidFill>
                <a:hlinkClick r:id="rId3"/>
              </a:rPr>
              <a:t>isaac.sidney@bcb.gov.br</a:t>
            </a:r>
            <a:endParaRPr lang="pt-BR" sz="2800" dirty="0">
              <a:solidFill>
                <a:schemeClr val="bg1"/>
              </a:solidFill>
            </a:endParaRPr>
          </a:p>
          <a:p>
            <a:pPr>
              <a:spcBef>
                <a:spcPts val="1800"/>
              </a:spcBef>
              <a:buFontTx/>
              <a:buNone/>
            </a:pPr>
            <a:r>
              <a:rPr lang="pt-BR" sz="2800" dirty="0" smtClean="0">
                <a:solidFill>
                  <a:schemeClr val="bg1"/>
                </a:solidFill>
              </a:rPr>
              <a:t>    	Telefone </a:t>
            </a:r>
            <a:r>
              <a:rPr lang="pt-BR" sz="2800" dirty="0">
                <a:solidFill>
                  <a:schemeClr val="bg1"/>
                </a:solidFill>
              </a:rPr>
              <a:t>– </a:t>
            </a:r>
            <a:r>
              <a:rPr lang="pt-BR" sz="2800" dirty="0" smtClean="0">
                <a:solidFill>
                  <a:schemeClr val="bg1"/>
                </a:solidFill>
              </a:rPr>
              <a:t>61-3414-1084</a:t>
            </a:r>
            <a:endParaRPr lang="pt-BR" sz="2800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pt-BR" sz="2800" dirty="0" smtClean="0">
                <a:solidFill>
                  <a:schemeClr val="bg1"/>
                </a:solidFill>
              </a:rPr>
              <a:t> 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16480" y="188640"/>
            <a:ext cx="8851395" cy="64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270" tIns="46138" rIns="92270" bIns="46138">
            <a:spAutoFit/>
          </a:bodyPr>
          <a:lstStyle/>
          <a:p>
            <a:pPr algn="ctr" defTabSz="913080">
              <a:spcBef>
                <a:spcPct val="20000"/>
              </a:spcBef>
            </a:pPr>
            <a:r>
              <a:rPr lang="pt-BR" sz="36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Competências do BC</a:t>
            </a:r>
            <a:endParaRPr lang="pt-BR" sz="3600" u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026545144"/>
              </p:ext>
            </p:extLst>
          </p:nvPr>
        </p:nvGraphicFramePr>
        <p:xfrm>
          <a:off x="0" y="2204864"/>
          <a:ext cx="8821042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etângulo 8"/>
          <p:cNvSpPr/>
          <p:nvPr/>
        </p:nvSpPr>
        <p:spPr>
          <a:xfrm>
            <a:off x="467544" y="1196752"/>
            <a:ext cx="828092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No plano legal, o amplo escopo das competências do BC impõe a coordenação entre as políticas monetária, cambial, regulatória e de supervisão</a:t>
            </a:r>
            <a:endParaRPr kumimoji="0" lang="pt-BR" sz="21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0269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16480" y="188640"/>
            <a:ext cx="8851395" cy="64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270" tIns="46138" rIns="92270" bIns="46138">
            <a:spAutoFit/>
          </a:bodyPr>
          <a:lstStyle/>
          <a:p>
            <a:pPr algn="ctr" defTabSz="913080">
              <a:spcBef>
                <a:spcPct val="20000"/>
              </a:spcBef>
            </a:pPr>
            <a:r>
              <a:rPr lang="pt-BR" sz="36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Competências do BC</a:t>
            </a:r>
            <a:endParaRPr lang="pt-BR" sz="3600" u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7544" y="1268760"/>
            <a:ext cx="8352928" cy="50405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72000" indent="0">
              <a:lnSpc>
                <a:spcPct val="105000"/>
              </a:lnSpc>
              <a:spcBef>
                <a:spcPts val="1500"/>
              </a:spcBef>
            </a:pPr>
            <a:r>
              <a:rPr lang="pt-BR" sz="2200" u="none" kern="0" dirty="0" smtClean="0">
                <a:solidFill>
                  <a:schemeClr val="bg1"/>
                </a:solidFill>
              </a:rPr>
              <a:t> O BC não integra a rede de instituições especificamente voltadas a combater ilícitos contra a administração pública</a:t>
            </a:r>
          </a:p>
          <a:p>
            <a:pPr marL="72000" indent="0">
              <a:lnSpc>
                <a:spcPct val="105000"/>
              </a:lnSpc>
              <a:spcBef>
                <a:spcPts val="1800"/>
              </a:spcBef>
            </a:pPr>
            <a:r>
              <a:rPr lang="pt-BR" sz="2200" u="none" kern="0" dirty="0" smtClean="0">
                <a:solidFill>
                  <a:schemeClr val="bg1"/>
                </a:solidFill>
              </a:rPr>
              <a:t> O BC não tem mandato legal para investigar ou punir crimes contra a administração pública</a:t>
            </a:r>
          </a:p>
          <a:p>
            <a:pPr marL="72000" indent="0">
              <a:lnSpc>
                <a:spcPct val="105000"/>
              </a:lnSpc>
              <a:spcBef>
                <a:spcPts val="1800"/>
              </a:spcBef>
            </a:pPr>
            <a:r>
              <a:rPr lang="pt-BR" sz="2200" u="none" kern="0" dirty="0" smtClean="0">
                <a:solidFill>
                  <a:schemeClr val="bg1"/>
                </a:solidFill>
              </a:rPr>
              <a:t> Nada obstante, solidez e eficiência do SFN pressupõem que suas instituições não sirvam como canais para ilícitos</a:t>
            </a:r>
          </a:p>
          <a:p>
            <a:pPr marL="72000" indent="0">
              <a:lnSpc>
                <a:spcPct val="105000"/>
              </a:lnSpc>
              <a:spcBef>
                <a:spcPts val="1800"/>
              </a:spcBef>
            </a:pPr>
            <a:r>
              <a:rPr lang="pt-BR" sz="2200" u="none" kern="0" dirty="0" smtClean="0">
                <a:solidFill>
                  <a:schemeClr val="bg1"/>
                </a:solidFill>
              </a:rPr>
              <a:t> Portanto, ao prover disciplina de mercado, o BC colabora de modo estrutural para tornar o SFN cada vez mais impermeável à prática de ilícitos</a:t>
            </a:r>
          </a:p>
          <a:p>
            <a:pPr marL="72000" indent="0">
              <a:lnSpc>
                <a:spcPct val="105000"/>
              </a:lnSpc>
              <a:spcBef>
                <a:spcPts val="1800"/>
              </a:spcBef>
            </a:pPr>
            <a:r>
              <a:rPr lang="pt-BR" sz="2200" u="none" kern="0" dirty="0">
                <a:solidFill>
                  <a:schemeClr val="bg1"/>
                </a:solidFill>
              </a:rPr>
              <a:t> </a:t>
            </a:r>
            <a:r>
              <a:rPr lang="pt-BR" sz="2200" u="none" kern="0" dirty="0" smtClean="0">
                <a:solidFill>
                  <a:schemeClr val="bg1"/>
                </a:solidFill>
              </a:rPr>
              <a:t>A evolução da regulação e da supervisão do SFN tem constituído a maior contribuição do BC nesse contexto</a:t>
            </a:r>
          </a:p>
          <a:p>
            <a:pPr marL="72000" indent="0">
              <a:spcBef>
                <a:spcPts val="1800"/>
              </a:spcBef>
            </a:pPr>
            <a:endParaRPr lang="pt-BR" sz="2300" u="none" kern="0" dirty="0" smtClean="0">
              <a:solidFill>
                <a:schemeClr val="bg1"/>
              </a:solidFill>
            </a:endParaRPr>
          </a:p>
          <a:p>
            <a:pPr marL="72000" indent="0">
              <a:spcBef>
                <a:spcPts val="1200"/>
              </a:spcBef>
              <a:buNone/>
            </a:pPr>
            <a:r>
              <a:rPr lang="pt-BR" sz="2300" u="none" kern="0" dirty="0" smtClean="0">
                <a:solidFill>
                  <a:schemeClr val="bg1"/>
                </a:solidFill>
              </a:rPr>
              <a:t> </a:t>
            </a:r>
          </a:p>
          <a:p>
            <a:pPr marL="72000" indent="0">
              <a:spcBef>
                <a:spcPts val="1200"/>
              </a:spcBef>
            </a:pPr>
            <a:endParaRPr lang="pt-BR" sz="2300" u="none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56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44310438"/>
              </p:ext>
            </p:extLst>
          </p:nvPr>
        </p:nvGraphicFramePr>
        <p:xfrm>
          <a:off x="553268" y="1543741"/>
          <a:ext cx="8339212" cy="5125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16480" y="261456"/>
            <a:ext cx="8851395" cy="554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square" lIns="92364" tIns="46182" rIns="92364" bIns="46182">
            <a:spAutoFit/>
          </a:bodyPr>
          <a:lstStyle/>
          <a:p>
            <a:pPr algn="just" defTabSz="914014">
              <a:spcBef>
                <a:spcPct val="20000"/>
              </a:spcBef>
            </a:pPr>
            <a:r>
              <a:rPr lang="pt-BR" sz="3000" b="1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(R)Evolução da regulação financeira no Brasil</a:t>
            </a:r>
            <a:endParaRPr lang="pt-BR" sz="3000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83568" y="1052736"/>
            <a:ext cx="53285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Avaliação internacional (</a:t>
            </a:r>
            <a:r>
              <a:rPr lang="pt-BR" sz="2000" b="1" i="1" dirty="0" smtClean="0"/>
              <a:t>Financial Sector </a:t>
            </a:r>
            <a:r>
              <a:rPr lang="pt-BR" sz="2000" b="1" i="1" dirty="0" err="1" smtClean="0"/>
              <a:t>Assessment</a:t>
            </a:r>
            <a:r>
              <a:rPr lang="pt-BR" sz="2000" b="1" i="1" dirty="0" smtClean="0"/>
              <a:t> </a:t>
            </a:r>
            <a:r>
              <a:rPr lang="pt-BR" sz="2000" b="1" i="1" dirty="0" err="1" smtClean="0"/>
              <a:t>Program</a:t>
            </a:r>
            <a:r>
              <a:rPr lang="pt-BR" sz="2000" b="1" i="1" dirty="0" smtClean="0"/>
              <a:t> – FSAP)</a:t>
            </a:r>
            <a:r>
              <a:rPr lang="pt-BR" sz="2000" b="1" dirty="0" smtClean="0"/>
              <a:t> da adequação dos arcabouços regulatórios nacionais aos princípios de supervisão financeira de Basileia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23674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0"/>
          </p:nvPr>
        </p:nvSpPr>
        <p:spPr>
          <a:xfrm>
            <a:off x="658486" y="1268760"/>
            <a:ext cx="8485514" cy="4759146"/>
          </a:xfrm>
        </p:spPr>
        <p:txBody>
          <a:bodyPr anchor="t"/>
          <a:lstStyle/>
          <a:p>
            <a:pPr marL="218182">
              <a:buFont typeface="Arial" pitchFamily="34" charset="0"/>
              <a:buChar char="•"/>
            </a:pPr>
            <a:r>
              <a:rPr lang="pt-BR" sz="2200" b="0" spc="-101" dirty="0" smtClean="0">
                <a:solidFill>
                  <a:srgbClr val="002060"/>
                </a:solidFill>
              </a:rPr>
              <a:t>Avaliação </a:t>
            </a:r>
            <a:r>
              <a:rPr lang="pt-BR" sz="2200" b="0" spc="-101" dirty="0">
                <a:solidFill>
                  <a:srgbClr val="002060"/>
                </a:solidFill>
              </a:rPr>
              <a:t>do FMI (2012) – Adequação aos princípios de Basileia</a:t>
            </a:r>
          </a:p>
          <a:p>
            <a:pPr>
              <a:buFont typeface="Arial" pitchFamily="34" charset="0"/>
              <a:buChar char="•"/>
            </a:pPr>
            <a:endParaRPr lang="pt-BR" sz="2400" b="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pt-BR" sz="2400" b="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19111" y="2060848"/>
          <a:ext cx="5559475" cy="4187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322"/>
                <a:gridCol w="3604970"/>
                <a:gridCol w="1163183"/>
              </a:tblGrid>
              <a:tr h="523437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>
                          <a:solidFill>
                            <a:schemeClr val="bg1"/>
                          </a:solidFill>
                        </a:rPr>
                        <a:t>1º</a:t>
                      </a:r>
                      <a:endParaRPr lang="pt-BR" sz="2800" dirty="0">
                        <a:solidFill>
                          <a:schemeClr val="bg1"/>
                        </a:solidFill>
                      </a:endParaRPr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>
                          <a:solidFill>
                            <a:schemeClr val="bg1"/>
                          </a:solidFill>
                        </a:rPr>
                        <a:t>Brasil</a:t>
                      </a:r>
                      <a:endParaRPr lang="pt-BR" sz="2800" dirty="0">
                        <a:solidFill>
                          <a:schemeClr val="bg1"/>
                        </a:solidFill>
                      </a:endParaRPr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>
                          <a:solidFill>
                            <a:schemeClr val="bg1"/>
                          </a:solidFill>
                        </a:rPr>
                        <a:t>28</a:t>
                      </a:r>
                      <a:endParaRPr lang="pt-BR" sz="2800" dirty="0">
                        <a:solidFill>
                          <a:schemeClr val="bg1"/>
                        </a:solidFill>
                      </a:endParaRPr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23437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2º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Holanda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25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23437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3º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Estados</a:t>
                      </a:r>
                      <a:r>
                        <a:rPr lang="pt-BR" sz="2800" baseline="0" dirty="0" smtClean="0"/>
                        <a:t> Unidos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23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23437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4º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África do Sul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20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23437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5º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Espanha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19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23437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6º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China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18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23437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7º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Alemanha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17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23437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7º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Reino Unido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17</a:t>
                      </a:r>
                      <a:endParaRPr lang="pt-BR" sz="2800" dirty="0"/>
                    </a:p>
                  </a:txBody>
                  <a:tcPr marL="92891" marR="92891" marT="45837" marB="45837"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6480" y="261456"/>
            <a:ext cx="8851395" cy="554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square" lIns="92364" tIns="46182" rIns="92364" bIns="46182">
            <a:spAutoFit/>
          </a:bodyPr>
          <a:lstStyle/>
          <a:p>
            <a:pPr algn="just" defTabSz="914014">
              <a:spcBef>
                <a:spcPct val="20000"/>
              </a:spcBef>
            </a:pPr>
            <a:r>
              <a:rPr lang="pt-BR" sz="3000" b="1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(R)Evolução da regulação financeira no Brasil</a:t>
            </a:r>
            <a:endParaRPr lang="pt-BR" sz="3000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511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/>
        </p:nvGraphicFramePr>
        <p:xfrm>
          <a:off x="402393" y="1255709"/>
          <a:ext cx="8339212" cy="5125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6480" y="261456"/>
            <a:ext cx="8851395" cy="1016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square" lIns="92364" tIns="46182" rIns="92364" bIns="46182">
            <a:spAutoFit/>
          </a:bodyPr>
          <a:lstStyle/>
          <a:p>
            <a:pPr algn="just" defTabSz="914014">
              <a:spcBef>
                <a:spcPct val="20000"/>
              </a:spcBef>
            </a:pPr>
            <a:r>
              <a:rPr lang="pt-BR" sz="3000" b="1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(R)Evolução na perspectiva de regulação do Sistema Financeiro Nacional</a:t>
            </a:r>
            <a:endParaRPr lang="pt-BR" sz="3000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3623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6480" y="44624"/>
            <a:ext cx="8851395" cy="647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square" lIns="92364" tIns="46182" rIns="92364" bIns="46182">
            <a:spAutoFit/>
          </a:bodyPr>
          <a:lstStyle/>
          <a:p>
            <a:pPr algn="just" defTabSz="914014">
              <a:spcBef>
                <a:spcPct val="20000"/>
              </a:spcBef>
            </a:pPr>
            <a:r>
              <a:rPr lang="pt-BR" sz="3600" b="1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Magnitude do universo supervisionado</a:t>
            </a:r>
            <a:endParaRPr lang="pt-BR" sz="3600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698510"/>
              </p:ext>
            </p:extLst>
          </p:nvPr>
        </p:nvGraphicFramePr>
        <p:xfrm>
          <a:off x="-108520" y="796316"/>
          <a:ext cx="3672409" cy="4433203"/>
        </p:xfrm>
        <a:graphic>
          <a:graphicData uri="http://schemas.openxmlformats.org/drawingml/2006/table">
            <a:tbl>
              <a:tblPr/>
              <a:tblGrid>
                <a:gridCol w="183717"/>
                <a:gridCol w="367432"/>
                <a:gridCol w="1245825"/>
                <a:gridCol w="681280"/>
                <a:gridCol w="330058"/>
                <a:gridCol w="864097"/>
              </a:tblGrid>
              <a:tr h="334569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Universo Supervisionado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  <a:tr h="499790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Bancos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172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4844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Instituições </a:t>
                      </a:r>
                      <a:r>
                        <a:rPr lang="pt-B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Não Bancárias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1.764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4844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Cooperativas </a:t>
                      </a:r>
                      <a:r>
                        <a:rPr lang="pt-B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 Crédito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1.157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8722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Outras Instituições de Crédito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153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617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Intermediação (distribuidoras e corretoras)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266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4844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Consórcio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188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4569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Correspondentes bancários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~344 mil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4844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pt-BR" sz="1200" b="1" i="0" u="none" strike="noStrike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pt-B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Cadastro </a:t>
                      </a:r>
                      <a:r>
                        <a:rPr lang="pt-B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 Clientes do </a:t>
                      </a:r>
                      <a:r>
                        <a:rPr lang="pt-B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SFN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844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Número de relacionamentos ativos (Outubro/2014)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293.422.448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165291"/>
              </p:ext>
            </p:extLst>
          </p:nvPr>
        </p:nvGraphicFramePr>
        <p:xfrm>
          <a:off x="3923929" y="763896"/>
          <a:ext cx="5051164" cy="5827126"/>
        </p:xfrm>
        <a:graphic>
          <a:graphicData uri="http://schemas.openxmlformats.org/drawingml/2006/table">
            <a:tbl>
              <a:tblPr/>
              <a:tblGrid>
                <a:gridCol w="252690"/>
                <a:gridCol w="505380"/>
                <a:gridCol w="1713553"/>
                <a:gridCol w="937057"/>
                <a:gridCol w="515909"/>
                <a:gridCol w="1126575"/>
              </a:tblGrid>
              <a:tr h="152802">
                <a:tc rowSpan="33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MERCADOS SUPERVISIONADOS</a:t>
                      </a:r>
                    </a:p>
                  </a:txBody>
                  <a:tcPr marL="6115" marR="6115" marT="611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Ativo Total do Sistema Financeiro</a:t>
                      </a:r>
                    </a:p>
                  </a:txBody>
                  <a:tcPr marL="6115" marR="6115" marT="6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R$ 6.858 bilhões </a:t>
                      </a:r>
                    </a:p>
                  </a:txBody>
                  <a:tcPr marL="6115" marR="6115" marT="61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  <a:tr h="29744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Mercado de Câmbio (até 10/11/2014)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Volume diário médio contratado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USD 8,9 bi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100,0%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R$ 22,3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1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Mercado primário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USD 5,9 bi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66,1%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R$ 14,8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Exportação</a:t>
                      </a:r>
                    </a:p>
                  </a:txBody>
                  <a:tcPr marL="146748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USD 910,6 mi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10,3%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Importação</a:t>
                      </a:r>
                    </a:p>
                  </a:txBody>
                  <a:tcPr marL="146748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USD 870,9 mi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9,8%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44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Transf. Financeiras do Exterior</a:t>
                      </a:r>
                    </a:p>
                  </a:txBody>
                  <a:tcPr marL="146748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USD 2,04 bi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23,0%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44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Transf. Financeiras p/ Exterior</a:t>
                      </a:r>
                    </a:p>
                  </a:txBody>
                  <a:tcPr marL="146748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USD 2,05 bi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23,0%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44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1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Mercado interbancário (compras)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USD 3,0 bi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33,9%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 7,5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Quantidade diária média de contratações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29.033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1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Mercado primário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27.141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Exportação</a:t>
                      </a:r>
                    </a:p>
                  </a:txBody>
                  <a:tcPr marL="146748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1.689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Importação</a:t>
                      </a:r>
                    </a:p>
                  </a:txBody>
                  <a:tcPr marL="146748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5.279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Transf. Financeiras do Exterior</a:t>
                      </a:r>
                    </a:p>
                  </a:txBody>
                  <a:tcPr marL="146748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7.438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Transf. Financeiras p/ Exterior</a:t>
                      </a:r>
                    </a:p>
                  </a:txBody>
                  <a:tcPr marL="146748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12.735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1" i="1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Mercado interbancário (compras)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1.892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Mercado de Crédito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Carteira Ativa (Setembro/2014)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R$ 2.901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Pessoas Físicas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R$ 1.356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Pessoas Jurídicas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R$ 1.545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Contratação (média mensal 2014)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Quantidade de Operações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milhões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Valor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R$ 164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Quantidade de Clientes Identificados (Setembro/2014)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milhões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Pessoas Físicas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milhões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Pessoas Jurídicas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milhões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Quantidade de Operações Identificadas (Setembro/2014)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444 milhões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Pessoas Físicas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391 milhões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Pessoas Jurídicas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milhões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Mercado de depósitos e títulos bancários - estoque (Outubro/2014)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CDB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R$ 555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Depósitos à vista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R$ 155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Poupança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R$ 648 bilhões</a:t>
                      </a:r>
                    </a:p>
                  </a:txBody>
                  <a:tcPr marL="6115" marR="6115" marT="6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03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presentação 4">
  <a:themeElements>
    <a:clrScheme name="Apresentação 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presentação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presentação 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 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 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 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 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 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 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Office\Modelos\Bacen\Apresentação 4.ppt</Template>
  <TotalTime>3089</TotalTime>
  <Words>3251</Words>
  <Application>Microsoft Office PowerPoint</Application>
  <PresentationFormat>Apresentação na tela (4:3)</PresentationFormat>
  <Paragraphs>440</Paragraphs>
  <Slides>31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Apresentação 4</vt:lpstr>
      <vt:lpstr>Apresentação do PowerPoint</vt:lpstr>
      <vt:lpstr>Plano da apresentação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Sistema de PLD</vt:lpstr>
      <vt:lpstr>Sistema de PLD</vt:lpstr>
      <vt:lpstr>Lei 9.613/1998</vt:lpstr>
      <vt:lpstr>Apresentação do PowerPoint</vt:lpstr>
      <vt:lpstr>Apresentação do PowerPoint</vt:lpstr>
      <vt:lpstr>Lei 9.613/1998</vt:lpstr>
      <vt:lpstr>Lei 9.613/1998</vt:lpstr>
      <vt:lpstr>Lei 9.613/1998</vt:lpstr>
      <vt:lpstr>Lei 9.613/1998</vt:lpstr>
      <vt:lpstr>Fraudes Financeiras</vt:lpstr>
      <vt:lpstr>Fraudes Financeiras</vt:lpstr>
      <vt:lpstr>Convergência da legislação</vt:lpstr>
      <vt:lpstr>Convergência da legislação</vt:lpstr>
      <vt:lpstr>Convergência da legislação</vt:lpstr>
      <vt:lpstr>Convergência da legislação</vt:lpstr>
      <vt:lpstr>Convergência da legislação</vt:lpstr>
      <vt:lpstr>Alguns elementos preventivos do arcabouço regulatório</vt:lpstr>
      <vt:lpstr>Conclusão</vt:lpstr>
      <vt:lpstr>Conclusão</vt:lpstr>
      <vt:lpstr>Apresentação do PowerPoint</vt:lpstr>
    </vt:vector>
  </TitlesOfParts>
  <Company>Banco Central do Brasil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dejur.aricio</dc:creator>
  <cp:lastModifiedBy>Rafael Bezerra Ximenes de Vasconcelos</cp:lastModifiedBy>
  <cp:revision>222</cp:revision>
  <dcterms:created xsi:type="dcterms:W3CDTF">2004-04-29T15:03:05Z</dcterms:created>
  <dcterms:modified xsi:type="dcterms:W3CDTF">2014-11-18T18:04:53Z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