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7" r:id="rId3"/>
    <p:sldId id="258" r:id="rId4"/>
    <p:sldId id="259" r:id="rId5"/>
    <p:sldId id="264" r:id="rId6"/>
    <p:sldId id="271" r:id="rId7"/>
    <p:sldId id="265" r:id="rId8"/>
    <p:sldId id="272" r:id="rId9"/>
    <p:sldId id="277" r:id="rId10"/>
    <p:sldId id="275" r:id="rId11"/>
    <p:sldId id="278" r:id="rId12"/>
    <p:sldId id="269" r:id="rId13"/>
    <p:sldId id="279" r:id="rId14"/>
    <p:sldId id="267" r:id="rId15"/>
    <p:sldId id="266" r:id="rId16"/>
    <p:sldId id="282" r:id="rId17"/>
    <p:sldId id="291" r:id="rId18"/>
    <p:sldId id="261" r:id="rId19"/>
    <p:sldId id="262" r:id="rId20"/>
    <p:sldId id="26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F87"/>
    <a:srgbClr val="305E52"/>
    <a:srgbClr val="5FAF9A"/>
    <a:srgbClr val="6CA189"/>
    <a:srgbClr val="2B5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lton\Desktop\NRI\TCG\TCG-2022\Relat&#243;rio-2022\Nota%20global%20-%202002%20a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ilton\Desktop\NRI\TCG\TCG-2022\Relat&#243;rio-2022\historicos-e-graficos-202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Nilton\Desktop\NRI\TCG\TCG-2022\Relat&#243;rio-2022\historicos-e-graficos-202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Nilton\Desktop\NRI\TCG\TCG-2022\Relat&#243;rio-2022\historicos-e-graficos-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lton\Desktop\NRI\TCG\TCG-2022\Relat&#243;rio-2022\historicos-e-graficos-202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Nilton\Desktop\NRI\TCG\TCG-2022\Relat&#243;rio-2022\historicos-e-graficos-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4198922020661270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1342646488164533E-2"/>
          <c:y val="0.19226851851851851"/>
          <c:w val="0.95731470702367094"/>
          <c:h val="0.6372827354913969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Plan1!$C$2</c:f>
              <c:strCache>
                <c:ptCount val="1"/>
                <c:pt idx="0">
                  <c:v>Nota global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tint val="37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3-4F12-8805-CCDB6E910E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tint val="43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3-4F12-8805-CCDB6E910E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tint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3-4F12-8805-CCDB6E910E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tint val="5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3-4F12-8805-CCDB6E910E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tint val="62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3-4F12-8805-CCDB6E910E0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tint val="69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A3-4F12-8805-CCDB6E910E0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tint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A3-4F12-8805-CCDB6E910E0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tint val="81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6A3-4F12-8805-CCDB6E910E0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tint val="8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6A3-4F12-8805-CCDB6E910E0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tint val="94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6A3-4F12-8805-CCDB6E910E0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6A3-4F12-8805-CCDB6E910E0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shade val="93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6A3-4F12-8805-CCDB6E910E0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shade val="87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6A3-4F12-8805-CCDB6E910E0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shade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6A3-4F12-8805-CCDB6E910E0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shade val="74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6A3-4F12-8805-CCDB6E910E0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shade val="6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6A3-4F12-8805-CCDB6E910E0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shade val="61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26A3-4F12-8805-CCDB6E910E0A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shade val="5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26A3-4F12-8805-CCDB6E910E0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shade val="49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26A3-4F12-8805-CCDB6E910E0A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>
                  <a:shade val="42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26A3-4F12-8805-CCDB6E910E0A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>
                  <a:shade val="3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26A3-4F12-8805-CCDB6E910E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Plan1!$B$3:$B$23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Plan1!$C$3:$C$23</c:f>
              <c:numCache>
                <c:formatCode>General</c:formatCode>
                <c:ptCount val="21"/>
                <c:pt idx="0">
                  <c:v>8.8000000000000007</c:v>
                </c:pt>
                <c:pt idx="1">
                  <c:v>9.1</c:v>
                </c:pt>
                <c:pt idx="2">
                  <c:v>9.6</c:v>
                </c:pt>
                <c:pt idx="3">
                  <c:v>9.5</c:v>
                </c:pt>
                <c:pt idx="4">
                  <c:v>9.8000000000000007</c:v>
                </c:pt>
                <c:pt idx="5">
                  <c:v>9.3000000000000007</c:v>
                </c:pt>
                <c:pt idx="6">
                  <c:v>9.5</c:v>
                </c:pt>
                <c:pt idx="7">
                  <c:v>9.5</c:v>
                </c:pt>
                <c:pt idx="8">
                  <c:v>8.9</c:v>
                </c:pt>
                <c:pt idx="9">
                  <c:v>9</c:v>
                </c:pt>
                <c:pt idx="10">
                  <c:v>8.6999999999999993</c:v>
                </c:pt>
                <c:pt idx="11">
                  <c:v>8.9</c:v>
                </c:pt>
                <c:pt idx="12">
                  <c:v>9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9.6</c:v>
                </c:pt>
                <c:pt idx="16">
                  <c:v>9</c:v>
                </c:pt>
                <c:pt idx="17">
                  <c:v>9.1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A-26A3-4F12-8805-CCDB6E910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111502608"/>
        <c:axId val="1111503152"/>
      </c:barChart>
      <c:catAx>
        <c:axId val="111150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1503152"/>
        <c:crosses val="autoZero"/>
        <c:auto val="1"/>
        <c:lblAlgn val="ctr"/>
        <c:lblOffset val="100"/>
        <c:noMultiLvlLbl val="0"/>
      </c:catAx>
      <c:valAx>
        <c:axId val="1111503152"/>
        <c:scaling>
          <c:orientation val="minMax"/>
          <c:max val="10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1150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375536391284423E-2"/>
          <c:y val="0.13936351706036745"/>
          <c:w val="0.9781008028758309"/>
          <c:h val="0.61039734616506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'IPUB gráfico'!$I$2</c:f>
              <c:strCache>
                <c:ptCount val="1"/>
                <c:pt idx="0">
                  <c:v>Publicações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'IPUB gráfico'!$H$3:$H$23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'IPUB gráfico'!$I$3:$I$23</c:f>
              <c:numCache>
                <c:formatCode>General</c:formatCode>
                <c:ptCount val="21"/>
                <c:pt idx="0">
                  <c:v>165</c:v>
                </c:pt>
                <c:pt idx="1">
                  <c:v>146</c:v>
                </c:pt>
                <c:pt idx="2">
                  <c:v>236</c:v>
                </c:pt>
                <c:pt idx="3">
                  <c:v>178</c:v>
                </c:pt>
                <c:pt idx="4">
                  <c:v>198</c:v>
                </c:pt>
                <c:pt idx="5">
                  <c:v>202</c:v>
                </c:pt>
                <c:pt idx="6">
                  <c:v>246</c:v>
                </c:pt>
                <c:pt idx="7">
                  <c:v>226</c:v>
                </c:pt>
                <c:pt idx="8">
                  <c:v>230</c:v>
                </c:pt>
                <c:pt idx="9">
                  <c:v>265</c:v>
                </c:pt>
                <c:pt idx="10">
                  <c:v>360</c:v>
                </c:pt>
                <c:pt idx="11">
                  <c:v>313</c:v>
                </c:pt>
                <c:pt idx="12">
                  <c:v>328</c:v>
                </c:pt>
                <c:pt idx="13">
                  <c:v>362</c:v>
                </c:pt>
                <c:pt idx="14">
                  <c:v>336</c:v>
                </c:pt>
                <c:pt idx="15">
                  <c:v>370</c:v>
                </c:pt>
                <c:pt idx="16">
                  <c:v>411</c:v>
                </c:pt>
                <c:pt idx="17">
                  <c:v>453</c:v>
                </c:pt>
                <c:pt idx="18">
                  <c:v>362</c:v>
                </c:pt>
                <c:pt idx="19">
                  <c:v>391</c:v>
                </c:pt>
                <c:pt idx="20">
                  <c:v>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77-44DF-A966-9AB21F266A06}"/>
            </c:ext>
          </c:extLst>
        </c:ser>
        <c:ser>
          <c:idx val="1"/>
          <c:order val="1"/>
          <c:tx>
            <c:strRef>
              <c:f>'IPUB gráfico'!$J$2</c:f>
              <c:strCache>
                <c:ptCount val="1"/>
                <c:pt idx="0">
                  <c:v>Técnicos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'IPUB gráfico'!$H$3:$H$23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'IPUB gráfico'!$J$3:$J$23</c:f>
              <c:numCache>
                <c:formatCode>General</c:formatCode>
                <c:ptCount val="21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82</c:v>
                </c:pt>
                <c:pt idx="4">
                  <c:v>84</c:v>
                </c:pt>
                <c:pt idx="5">
                  <c:v>85</c:v>
                </c:pt>
                <c:pt idx="6">
                  <c:v>80</c:v>
                </c:pt>
                <c:pt idx="7">
                  <c:v>80</c:v>
                </c:pt>
                <c:pt idx="8">
                  <c:v>78</c:v>
                </c:pt>
                <c:pt idx="9">
                  <c:v>74</c:v>
                </c:pt>
                <c:pt idx="10">
                  <c:v>69</c:v>
                </c:pt>
                <c:pt idx="11">
                  <c:v>65</c:v>
                </c:pt>
                <c:pt idx="12">
                  <c:v>70</c:v>
                </c:pt>
                <c:pt idx="13">
                  <c:v>77</c:v>
                </c:pt>
                <c:pt idx="14">
                  <c:v>72</c:v>
                </c:pt>
                <c:pt idx="15">
                  <c:v>69</c:v>
                </c:pt>
                <c:pt idx="16">
                  <c:v>65</c:v>
                </c:pt>
                <c:pt idx="17">
                  <c:v>81</c:v>
                </c:pt>
                <c:pt idx="18">
                  <c:v>110</c:v>
                </c:pt>
                <c:pt idx="19">
                  <c:v>97</c:v>
                </c:pt>
                <c:pt idx="20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77-44DF-A966-9AB21F266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1083503168"/>
        <c:axId val="1117536224"/>
      </c:barChart>
      <c:catAx>
        <c:axId val="108350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1117536224"/>
        <c:crosses val="autoZero"/>
        <c:auto val="1"/>
        <c:lblAlgn val="ctr"/>
        <c:lblOffset val="100"/>
        <c:noMultiLvlLbl val="0"/>
      </c:catAx>
      <c:valAx>
        <c:axId val="1117536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350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594510061242344"/>
          <c:y val="0.89313466025080201"/>
          <c:w val="0.41572156605424321"/>
          <c:h val="0.10261956838728492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975227343994982E-2"/>
          <c:y val="0.15277777777777779"/>
          <c:w val="0.98375629316326052"/>
          <c:h val="0.57846456692913384"/>
        </c:manualLayout>
      </c:layout>
      <c:lineChart>
        <c:grouping val="standard"/>
        <c:varyColors val="0"/>
        <c:ser>
          <c:idx val="0"/>
          <c:order val="0"/>
          <c:tx>
            <c:strRef>
              <c:f>'IPUB gráfico'!$M$2</c:f>
              <c:strCache>
                <c:ptCount val="1"/>
                <c:pt idx="0">
                  <c:v>IPUB</c:v>
                </c:pt>
              </c:strCache>
            </c:strRef>
          </c:tx>
          <c:marker>
            <c:symbol val="circle"/>
            <c:size val="6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'IPUB gráfico'!$L$3:$L$23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'IPUB gráfico'!$M$3:$M$23</c:f>
              <c:numCache>
                <c:formatCode>0.0</c:formatCode>
                <c:ptCount val="21"/>
                <c:pt idx="0">
                  <c:v>2.0121951219512195</c:v>
                </c:pt>
                <c:pt idx="1">
                  <c:v>1.7804878048780488</c:v>
                </c:pt>
                <c:pt idx="2">
                  <c:v>2.8780487804878048</c:v>
                </c:pt>
                <c:pt idx="3">
                  <c:v>2.1707317073170733</c:v>
                </c:pt>
                <c:pt idx="4">
                  <c:v>2.3571428571428572</c:v>
                </c:pt>
                <c:pt idx="5">
                  <c:v>2.3764705882352941</c:v>
                </c:pt>
                <c:pt idx="6">
                  <c:v>3.0750000000000002</c:v>
                </c:pt>
                <c:pt idx="7">
                  <c:v>2.8250000000000002</c:v>
                </c:pt>
                <c:pt idx="8">
                  <c:v>2.9487179487179489</c:v>
                </c:pt>
                <c:pt idx="9">
                  <c:v>3.5810810810810811</c:v>
                </c:pt>
                <c:pt idx="10">
                  <c:v>5.2173913043478262</c:v>
                </c:pt>
                <c:pt idx="11">
                  <c:v>4.8153846153846152</c:v>
                </c:pt>
                <c:pt idx="12">
                  <c:v>4.6857142857142859</c:v>
                </c:pt>
                <c:pt idx="13">
                  <c:v>4.7012987012987013</c:v>
                </c:pt>
                <c:pt idx="14">
                  <c:v>4.666666666666667</c:v>
                </c:pt>
                <c:pt idx="15">
                  <c:v>5.36231884057971</c:v>
                </c:pt>
                <c:pt idx="16">
                  <c:v>6.3230769230769228</c:v>
                </c:pt>
                <c:pt idx="17">
                  <c:v>5.5925925925925926</c:v>
                </c:pt>
                <c:pt idx="18" formatCode="0.00">
                  <c:v>3.290909090909091</c:v>
                </c:pt>
                <c:pt idx="19" formatCode="0.00">
                  <c:v>4.0309278350515463</c:v>
                </c:pt>
                <c:pt idx="20" formatCode="0.00">
                  <c:v>4.2934782608695654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DA-4273-9217-D1DFC727E1E6}"/>
            </c:ext>
          </c:extLst>
        </c:ser>
        <c:ser>
          <c:idx val="1"/>
          <c:order val="1"/>
          <c:tx>
            <c:strRef>
              <c:f>'IPUB gráfico'!$N$2</c:f>
              <c:strCache>
                <c:ptCount val="1"/>
                <c:pt idx="0">
                  <c:v>Meta para o ano</c:v>
                </c:pt>
              </c:strCache>
            </c:strRef>
          </c:tx>
          <c:marker>
            <c:symbol val="circle"/>
            <c:size val="4"/>
          </c:marker>
          <c:cat>
            <c:numRef>
              <c:f>'IPUB gráfico'!$L$3:$L$23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'IPUB gráfico'!$N$3:$N$23</c:f>
              <c:numCache>
                <c:formatCode>0.0</c:formatCode>
                <c:ptCount val="21"/>
                <c:pt idx="0" formatCode="General">
                  <c:v>2.2599999999999998</c:v>
                </c:pt>
                <c:pt idx="1">
                  <c:v>2</c:v>
                </c:pt>
                <c:pt idx="2">
                  <c:v>2</c:v>
                </c:pt>
                <c:pt idx="3" formatCode="General">
                  <c:v>2.5</c:v>
                </c:pt>
                <c:pt idx="4">
                  <c:v>2</c:v>
                </c:pt>
                <c:pt idx="5" formatCode="General">
                  <c:v>2.2000000000000002</c:v>
                </c:pt>
                <c:pt idx="6" formatCode="General">
                  <c:v>2.6</c:v>
                </c:pt>
                <c:pt idx="7" formatCode="General">
                  <c:v>2.4</c:v>
                </c:pt>
                <c:pt idx="8" formatCode="General">
                  <c:v>2.7</c:v>
                </c:pt>
                <c:pt idx="9" formatCode="General">
                  <c:v>2.7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 formatCode="General">
                  <c:v>4.5</c:v>
                </c:pt>
                <c:pt idx="14" formatCode="General">
                  <c:v>4.3</c:v>
                </c:pt>
                <c:pt idx="15" formatCode="General">
                  <c:v>4.8</c:v>
                </c:pt>
                <c:pt idx="16" formatCode="General">
                  <c:v>5.4</c:v>
                </c:pt>
                <c:pt idx="17" formatCode="General">
                  <c:v>5.8</c:v>
                </c:pt>
                <c:pt idx="18">
                  <c:v>3</c:v>
                </c:pt>
                <c:pt idx="19" formatCode="General">
                  <c:v>3.78</c:v>
                </c:pt>
                <c:pt idx="20" formatCode="General">
                  <c:v>3.52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DDA-4273-9217-D1DFC727E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543296"/>
        <c:axId val="1117535136"/>
      </c:lineChart>
      <c:catAx>
        <c:axId val="111754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1117535136"/>
        <c:crosses val="autoZero"/>
        <c:auto val="1"/>
        <c:lblAlgn val="ctr"/>
        <c:lblOffset val="100"/>
        <c:noMultiLvlLbl val="0"/>
      </c:catAx>
      <c:valAx>
        <c:axId val="111753513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11754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346466569383439"/>
          <c:y val="0.88387540099154271"/>
          <c:w val="0.31100695550403329"/>
          <c:h val="0.11187882764654418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526959200742295E-2"/>
          <c:y val="0.14883604244227325"/>
          <c:w val="0.91625013600846106"/>
          <c:h val="0.6017150721205351"/>
        </c:manualLayout>
      </c:layout>
      <c:lineChart>
        <c:grouping val="standard"/>
        <c:varyColors val="0"/>
        <c:ser>
          <c:idx val="0"/>
          <c:order val="0"/>
          <c:tx>
            <c:strRef>
              <c:f>'PV grafico'!$I$2</c:f>
              <c:strCache>
                <c:ptCount val="1"/>
                <c:pt idx="0">
                  <c:v>PV</c:v>
                </c:pt>
              </c:strCache>
            </c:strRef>
          </c:tx>
          <c:marker>
            <c:symbol val="circle"/>
            <c:size val="6"/>
          </c:marker>
          <c:dLbls>
            <c:dLbl>
              <c:idx val="18"/>
              <c:layout>
                <c:manualLayout>
                  <c:x val="-2.7041629491809938E-2"/>
                  <c:y val="-4.64756837242951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87-4DAE-90FC-EF5F68413CBB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8.1348999941926164E-3"/>
                  <c:y val="-7.02457531382269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987-4DAE-90FC-EF5F68413CB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'PV grafico'!$H$3:$H$22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'PV grafico'!$I$3:$I$22</c:f>
              <c:numCache>
                <c:formatCode>0</c:formatCode>
                <c:ptCount val="20"/>
                <c:pt idx="0">
                  <c:v>78</c:v>
                </c:pt>
                <c:pt idx="1">
                  <c:v>80</c:v>
                </c:pt>
                <c:pt idx="2">
                  <c:v>64</c:v>
                </c:pt>
                <c:pt idx="3">
                  <c:v>89</c:v>
                </c:pt>
                <c:pt idx="4">
                  <c:v>77</c:v>
                </c:pt>
                <c:pt idx="5">
                  <c:v>93</c:v>
                </c:pt>
                <c:pt idx="6">
                  <c:v>86</c:v>
                </c:pt>
                <c:pt idx="7">
                  <c:v>105</c:v>
                </c:pt>
                <c:pt idx="8">
                  <c:v>90</c:v>
                </c:pt>
                <c:pt idx="9">
                  <c:v>96</c:v>
                </c:pt>
                <c:pt idx="10">
                  <c:v>90</c:v>
                </c:pt>
                <c:pt idx="11">
                  <c:v>80</c:v>
                </c:pt>
                <c:pt idx="12">
                  <c:v>71</c:v>
                </c:pt>
                <c:pt idx="13">
                  <c:v>70</c:v>
                </c:pt>
                <c:pt idx="14">
                  <c:v>57</c:v>
                </c:pt>
                <c:pt idx="15">
                  <c:v>25</c:v>
                </c:pt>
                <c:pt idx="16">
                  <c:v>38</c:v>
                </c:pt>
                <c:pt idx="17">
                  <c:v>18</c:v>
                </c:pt>
                <c:pt idx="18">
                  <c:v>13</c:v>
                </c:pt>
                <c:pt idx="19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987-4DAE-90FC-EF5F68413CBB}"/>
            </c:ext>
          </c:extLst>
        </c:ser>
        <c:ser>
          <c:idx val="1"/>
          <c:order val="1"/>
          <c:tx>
            <c:strRef>
              <c:f>'PV grafico'!$J$2</c:f>
              <c:strCache>
                <c:ptCount val="1"/>
                <c:pt idx="0">
                  <c:v>Meta para o ano</c:v>
                </c:pt>
              </c:strCache>
            </c:strRef>
          </c:tx>
          <c:marker>
            <c:symbol val="circle"/>
            <c:size val="4"/>
          </c:marker>
          <c:cat>
            <c:numRef>
              <c:f>'PV grafico'!$H$3:$H$22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'PV grafico'!$J$3:$J$22</c:f>
              <c:numCache>
                <c:formatCode>General</c:formatCode>
                <c:ptCount val="20"/>
                <c:pt idx="0">
                  <c:v>65</c:v>
                </c:pt>
                <c:pt idx="1">
                  <c:v>80</c:v>
                </c:pt>
                <c:pt idx="2">
                  <c:v>60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75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95</c:v>
                </c:pt>
                <c:pt idx="11">
                  <c:v>90</c:v>
                </c:pt>
                <c:pt idx="12">
                  <c:v>65</c:v>
                </c:pt>
                <c:pt idx="13">
                  <c:v>70</c:v>
                </c:pt>
                <c:pt idx="14">
                  <c:v>65</c:v>
                </c:pt>
                <c:pt idx="15">
                  <c:v>50</c:v>
                </c:pt>
                <c:pt idx="16">
                  <c:v>50</c:v>
                </c:pt>
                <c:pt idx="17">
                  <c:v>9</c:v>
                </c:pt>
                <c:pt idx="18">
                  <c:v>10</c:v>
                </c:pt>
                <c:pt idx="19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987-4DAE-90FC-EF5F68413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548736"/>
        <c:axId val="1117540576"/>
      </c:lineChart>
      <c:catAx>
        <c:axId val="111754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1117540576"/>
        <c:crosses val="autoZero"/>
        <c:auto val="1"/>
        <c:lblAlgn val="ctr"/>
        <c:lblOffset val="100"/>
        <c:noMultiLvlLbl val="0"/>
      </c:catAx>
      <c:valAx>
        <c:axId val="1117540576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1117548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622156605424316"/>
          <c:y val="0.90046687941019188"/>
          <c:w val="0.46488954505686791"/>
          <c:h val="8.447702483961711E-2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45892739839783181"/>
          <c:y val="3.7758908607374464E-2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'PRPT grafico'!$M$2</c:f>
              <c:strCache>
                <c:ptCount val="1"/>
                <c:pt idx="0">
                  <c:v>PRPT</c:v>
                </c:pt>
              </c:strCache>
            </c:strRef>
          </c:tx>
          <c:marker>
            <c:symbol val="circle"/>
            <c:size val="6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'PRPT grafico'!$L$3:$L$23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'PRPT grafico'!$M$3:$M$23</c:f>
              <c:numCache>
                <c:formatCode>0</c:formatCode>
                <c:ptCount val="21"/>
                <c:pt idx="0">
                  <c:v>25.438596491228072</c:v>
                </c:pt>
                <c:pt idx="1">
                  <c:v>25.327510917030565</c:v>
                </c:pt>
                <c:pt idx="2">
                  <c:v>26.495726495726498</c:v>
                </c:pt>
                <c:pt idx="3">
                  <c:v>26.666666666666668</c:v>
                </c:pt>
                <c:pt idx="4">
                  <c:v>26.446280991735538</c:v>
                </c:pt>
                <c:pt idx="5">
                  <c:v>27.826086956521738</c:v>
                </c:pt>
                <c:pt idx="6">
                  <c:v>39.31297709923664</c:v>
                </c:pt>
                <c:pt idx="7">
                  <c:v>37.692307692307693</c:v>
                </c:pt>
                <c:pt idx="8">
                  <c:v>39.768339768339764</c:v>
                </c:pt>
                <c:pt idx="9">
                  <c:v>41.035856573705182</c:v>
                </c:pt>
                <c:pt idx="10">
                  <c:v>45.21072796934866</c:v>
                </c:pt>
                <c:pt idx="11">
                  <c:v>42.914979757085021</c:v>
                </c:pt>
                <c:pt idx="12">
                  <c:v>43.852459016393439</c:v>
                </c:pt>
                <c:pt idx="13">
                  <c:v>42.307692307692307</c:v>
                </c:pt>
                <c:pt idx="14">
                  <c:v>43.421052631578952</c:v>
                </c:pt>
                <c:pt idx="15">
                  <c:v>46.902654867256636</c:v>
                </c:pt>
                <c:pt idx="16">
                  <c:v>50</c:v>
                </c:pt>
                <c:pt idx="17">
                  <c:v>52.340425531914889</c:v>
                </c:pt>
                <c:pt idx="18">
                  <c:v>53.719008264462808</c:v>
                </c:pt>
                <c:pt idx="19">
                  <c:v>54.065040650406502</c:v>
                </c:pt>
                <c:pt idx="20">
                  <c:v>57.085020242914972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C4-4319-92E6-4749166C0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538944"/>
        <c:axId val="1117537312"/>
      </c:lineChart>
      <c:catAx>
        <c:axId val="11175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1117537312"/>
        <c:crosses val="autoZero"/>
        <c:auto val="1"/>
        <c:lblAlgn val="ctr"/>
        <c:lblOffset val="100"/>
        <c:noMultiLvlLbl val="0"/>
      </c:catAx>
      <c:valAx>
        <c:axId val="1117537312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111753894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507876173205131E-2"/>
          <c:y val="4.9158776161125364E-2"/>
          <c:w val="0.98532470666005001"/>
          <c:h val="0.727161402654362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'PRPT grafico'!$I$2</c:f>
              <c:strCache>
                <c:ptCount val="1"/>
                <c:pt idx="0">
                  <c:v>Servidores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'PRPT grafico'!$H$3:$H$23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'PRPT grafico'!$I$3:$I$23</c:f>
              <c:numCache>
                <c:formatCode>General</c:formatCode>
                <c:ptCount val="21"/>
                <c:pt idx="0">
                  <c:v>170</c:v>
                </c:pt>
                <c:pt idx="1">
                  <c:v>171</c:v>
                </c:pt>
                <c:pt idx="2">
                  <c:v>172</c:v>
                </c:pt>
                <c:pt idx="3">
                  <c:v>176</c:v>
                </c:pt>
                <c:pt idx="4">
                  <c:v>178</c:v>
                </c:pt>
                <c:pt idx="5">
                  <c:v>166</c:v>
                </c:pt>
                <c:pt idx="6">
                  <c:v>159</c:v>
                </c:pt>
                <c:pt idx="7">
                  <c:v>162</c:v>
                </c:pt>
                <c:pt idx="8">
                  <c:v>156</c:v>
                </c:pt>
                <c:pt idx="9">
                  <c:v>148</c:v>
                </c:pt>
                <c:pt idx="10">
                  <c:v>143</c:v>
                </c:pt>
                <c:pt idx="11">
                  <c:v>141</c:v>
                </c:pt>
                <c:pt idx="12">
                  <c:v>137</c:v>
                </c:pt>
                <c:pt idx="13">
                  <c:v>135</c:v>
                </c:pt>
                <c:pt idx="14">
                  <c:v>129</c:v>
                </c:pt>
                <c:pt idx="15">
                  <c:v>120</c:v>
                </c:pt>
                <c:pt idx="16">
                  <c:v>115</c:v>
                </c:pt>
                <c:pt idx="17">
                  <c:v>112</c:v>
                </c:pt>
                <c:pt idx="18">
                  <c:v>112</c:v>
                </c:pt>
                <c:pt idx="19">
                  <c:v>113</c:v>
                </c:pt>
                <c:pt idx="20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02-4BB9-A33E-50FAB3B67298}"/>
            </c:ext>
          </c:extLst>
        </c:ser>
        <c:ser>
          <c:idx val="1"/>
          <c:order val="1"/>
          <c:tx>
            <c:strRef>
              <c:f>'PRPT grafico'!$J$2</c:f>
              <c:strCache>
                <c:ptCount val="1"/>
                <c:pt idx="0">
                  <c:v>Terceirizados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'PRPT grafico'!$H$3:$H$23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'PRPT grafico'!$J$3:$J$23</c:f>
              <c:numCache>
                <c:formatCode>General</c:formatCode>
                <c:ptCount val="21"/>
                <c:pt idx="0">
                  <c:v>58</c:v>
                </c:pt>
                <c:pt idx="1">
                  <c:v>58</c:v>
                </c:pt>
                <c:pt idx="2">
                  <c:v>62</c:v>
                </c:pt>
                <c:pt idx="3">
                  <c:v>64</c:v>
                </c:pt>
                <c:pt idx="4">
                  <c:v>64</c:v>
                </c:pt>
                <c:pt idx="5">
                  <c:v>64</c:v>
                </c:pt>
                <c:pt idx="6">
                  <c:v>103</c:v>
                </c:pt>
                <c:pt idx="7">
                  <c:v>98</c:v>
                </c:pt>
                <c:pt idx="8">
                  <c:v>103</c:v>
                </c:pt>
                <c:pt idx="9">
                  <c:v>103</c:v>
                </c:pt>
                <c:pt idx="10">
                  <c:v>118</c:v>
                </c:pt>
                <c:pt idx="11">
                  <c:v>106</c:v>
                </c:pt>
                <c:pt idx="12">
                  <c:v>107</c:v>
                </c:pt>
                <c:pt idx="13">
                  <c:v>99</c:v>
                </c:pt>
                <c:pt idx="14">
                  <c:v>99</c:v>
                </c:pt>
                <c:pt idx="15">
                  <c:v>106</c:v>
                </c:pt>
                <c:pt idx="16">
                  <c:v>115</c:v>
                </c:pt>
                <c:pt idx="17">
                  <c:v>123</c:v>
                </c:pt>
                <c:pt idx="18">
                  <c:v>130</c:v>
                </c:pt>
                <c:pt idx="19">
                  <c:v>133</c:v>
                </c:pt>
                <c:pt idx="20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02-4BB9-A33E-50FAB3B67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117544384"/>
        <c:axId val="1117542752"/>
      </c:barChart>
      <c:catAx>
        <c:axId val="11175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1117542752"/>
        <c:crosses val="autoZero"/>
        <c:auto val="1"/>
        <c:lblAlgn val="ctr"/>
        <c:lblOffset val="100"/>
        <c:noMultiLvlLbl val="0"/>
      </c:catAx>
      <c:valAx>
        <c:axId val="1117542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7544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377821522309713"/>
          <c:y val="0.92418252861202643"/>
          <c:w val="0.51399956255468071"/>
          <c:h val="5.883781193126076E-2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0.34467</cdr:x>
      <cdr:y>0.03472</cdr:y>
    </cdr:from>
    <cdr:to>
      <cdr:x>0.70608</cdr:x>
      <cdr:y>0.16528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000211" y="87748"/>
          <a:ext cx="2097336" cy="329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>
              <a:solidFill>
                <a:srgbClr val="002060"/>
              </a:solidFill>
            </a:rPr>
            <a:t>Publicações / Técnicos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0.45055</cdr:x>
      <cdr:y>0.02361</cdr:y>
    </cdr:from>
    <cdr:to>
      <cdr:x>0.56635</cdr:x>
      <cdr:y>0.14583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614688" y="58245"/>
          <a:ext cx="671976" cy="301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>
              <a:solidFill>
                <a:srgbClr val="002060"/>
              </a:solidFill>
            </a:rPr>
            <a:t>IPUB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0.46743</cdr:x>
      <cdr:y>0.02369</cdr:y>
    </cdr:from>
    <cdr:to>
      <cdr:x>0.56525</cdr:x>
      <cdr:y>0.11316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64688" y="78929"/>
          <a:ext cx="536713" cy="298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>
              <a:solidFill>
                <a:srgbClr val="002060"/>
              </a:solidFill>
            </a:rPr>
            <a:t>PV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0.28403</cdr:x>
      <cdr:y>0.01104</cdr:y>
    </cdr:from>
    <cdr:to>
      <cdr:x>0.75294</cdr:x>
      <cdr:y>0.10883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515036" y="31386"/>
          <a:ext cx="2501152" cy="277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>
              <a:solidFill>
                <a:srgbClr val="002060"/>
              </a:solidFill>
            </a:rPr>
            <a:t>Servidores/Terceirizados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28CA10-1728-2274-4AAF-D95F7621D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105A3D2-CD4C-C04D-10D0-26518FFF2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7941427-4133-E84D-8D97-C17B2CBC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BC60DE5-9054-5C08-FCA6-6B48D2E7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358B4F3-3DCD-1A8B-8DC2-1E9AF0F2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33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142144-0FA4-E0DC-8CEB-D1C2F63A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11CB7FB-93DE-47B3-9B3A-BBD14D0CE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78A82ED-71C2-CCA1-C42E-19D2B011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AC34066-DA78-7C30-221C-2F8DDABC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A1D3743-95DE-A2A8-9856-8A57481C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46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FCDF460-F894-5DA8-A0DB-9D81C41DE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4DDF303-6248-2B00-0AC8-A6579B359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5BF6850-4FCC-08C6-CE48-8358D189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669A605-61A9-C1FC-8BE2-F7BDFFB0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3630410-4A60-11F9-1617-C58FDB07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6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5C9617-B420-0BF2-7775-22783A41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6B38E4D-5BF0-0733-2B57-0A1376EE0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122B958-258C-6FDF-42C7-398F8DC9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413F310-36EC-4CCD-ED67-F7C7699D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7133554-30AB-05AB-9607-6FC58A76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44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A96037-EAF7-0295-670F-5502E316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77A254-1ADB-37E1-68FA-73A3B1D28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1E6BBB9-3665-A482-867E-E214A91B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1C6D914-9687-364C-BED0-592BB3B1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7778AFF-0436-7232-0D08-B429D4ED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90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CFB93E-6C12-920A-7896-7EB96D06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F2E6BE7-9C7F-DE19-2C0C-880ACE690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E4FF3B0-890D-9FAA-4CF5-F6BDC9665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16DC4BB-CDA3-311B-3348-FD6DF59E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4F87B9F-BFC9-BED7-2812-9D44EBFE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81BDC18-C6C9-B653-BD26-6F5F76E2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50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3E49FF-86DC-9EBA-951B-2517FB77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ADF5D24-2816-F8BF-2E35-E561493C3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806F948-CC8F-F05A-B661-8D53A0D39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81CE972-927E-1D81-12BB-19A2667EF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7C44476-BD2F-AD77-723B-75511C526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C48161E-8B6F-AD97-13EA-2967B673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D80B914-B4D7-07CB-540C-AB370289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255F39C-277C-68D1-C46B-C082B530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1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DFACF0-D0A1-C814-58AF-89618520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B7CDC6D-2C73-E730-47E7-27D4B196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AA9B50D-5014-F819-6EF8-0FE09C97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67D229A-63CA-57EF-7D3D-ADFCD8BC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14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097A29C-82CD-F1B4-960C-363073F1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A4659E1-B70F-7833-EEF4-16FFE85D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12BE95E-29C2-A1F4-57CB-2E92809F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40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ADD8D8-2BDE-0811-F10E-98F29DD0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1D9E739-14CF-B12A-3E05-3FD182C8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9218C05-FB91-FB27-4E89-92D5694A3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A6B4791-929E-9995-9412-A6BFAA41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6F94301-005B-90A2-89E7-1BCD1358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98C9BBD-C79E-26E8-B94B-31A86AD0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75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65FD39-F123-A47B-DC80-8E98331E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18C8B1C-E0CC-AB7D-697A-AA945D69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149329D-F3F6-76F7-7C3A-523BF9A98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565F70C-901E-B02F-309A-0438F734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A10AE7B-FC4A-03C1-3649-47D585EA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6178D5B-2A46-8AAD-6D9F-9BFEAC46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17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7E50FA4-F1D5-7DF2-164A-30D8A70E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351E091-3327-CE5E-C8A1-7A38745C7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31A34D3-1F78-610E-5DF5-A978CA164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4F8A-91DA-4F80-8195-581A077E8039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C330F6C-6366-1B76-FA3C-596EE0B71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47863E3-0F6A-ACEE-1920-6CAC92124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0257-C728-441E-8206-97063A55A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1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v.br/cbpf/pt-br/assuntos-periodo-defeso/noticias/cbpf-realiza-campanha-de-acessibilidad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bpf/pt-br/assuntos-periodo-defeso/noticias/laboratorio-neutrinos-do-cbpf-instala-sistema-de-monitoramento-iot-na-usina-nuclear-angra-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v.br/cbpf/pt-br/assuntos/noticias/pesquisadores-do-cbpf-escrevem-artigo-sobre-inversao-sismica-e-computacao-quantic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v.br/cbpf/pt-br/assuntos/noticias/cbpf-recebeu-ministro-de-estado-da-ct-i-e-diretores-das-vinculada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bpf/pt-br/assuntos/noticias/rede-rio-faperj-celebrara-30-anos-em-evento-no-cbpf" TargetMode="External"/><Relationship Id="rId2" Type="http://schemas.openxmlformats.org/officeDocument/2006/relationships/hyperlink" Target="https://www.gov.br/cbpf/pt-br/assuntos/noticias/cbpf-contribuindo-ha-73-anos-com-a-fisica-no-brasi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v.br/cbpf/pt-br/assuntos/noticias/mcti-e-cbpf-lancam-livro-em-homenagem-ao-fisico-ronald-cintra-shellar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78879B5-5B8F-5BA4-5B77-B4A94F7C75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9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xmlns="" id="{7031BF4D-7CAE-8247-BC3B-C65FB9DBEAD9}"/>
              </a:ext>
            </a:extLst>
          </p:cNvPr>
          <p:cNvSpPr/>
          <p:nvPr/>
        </p:nvSpPr>
        <p:spPr>
          <a:xfrm rot="21399308">
            <a:off x="-214984" y="-182238"/>
            <a:ext cx="6025002" cy="7231540"/>
          </a:xfrm>
          <a:custGeom>
            <a:avLst/>
            <a:gdLst>
              <a:gd name="connsiteX0" fmla="*/ 0 w 3749345"/>
              <a:gd name="connsiteY0" fmla="*/ 4012581 h 4012581"/>
              <a:gd name="connsiteX1" fmla="*/ 1322319 w 3749345"/>
              <a:gd name="connsiteY1" fmla="*/ 0 h 4012581"/>
              <a:gd name="connsiteX2" fmla="*/ 3749345 w 3749345"/>
              <a:gd name="connsiteY2" fmla="*/ 4012581 h 4012581"/>
              <a:gd name="connsiteX3" fmla="*/ 0 w 3749345"/>
              <a:gd name="connsiteY3" fmla="*/ 4012581 h 4012581"/>
              <a:gd name="connsiteX0" fmla="*/ 0 w 3749345"/>
              <a:gd name="connsiteY0" fmla="*/ 4070019 h 4070019"/>
              <a:gd name="connsiteX1" fmla="*/ 187395 w 3749345"/>
              <a:gd name="connsiteY1" fmla="*/ 0 h 4070019"/>
              <a:gd name="connsiteX2" fmla="*/ 3749345 w 3749345"/>
              <a:gd name="connsiteY2" fmla="*/ 4070019 h 4070019"/>
              <a:gd name="connsiteX3" fmla="*/ 0 w 3749345"/>
              <a:gd name="connsiteY3" fmla="*/ 4070019 h 4070019"/>
              <a:gd name="connsiteX0" fmla="*/ 0 w 3793083"/>
              <a:gd name="connsiteY0" fmla="*/ 4209748 h 4209748"/>
              <a:gd name="connsiteX1" fmla="*/ 231133 w 3793083"/>
              <a:gd name="connsiteY1" fmla="*/ 0 h 4209748"/>
              <a:gd name="connsiteX2" fmla="*/ 3793083 w 3793083"/>
              <a:gd name="connsiteY2" fmla="*/ 4070019 h 4209748"/>
              <a:gd name="connsiteX3" fmla="*/ 0 w 3793083"/>
              <a:gd name="connsiteY3" fmla="*/ 4209748 h 4209748"/>
              <a:gd name="connsiteX0" fmla="*/ 0 w 5529209"/>
              <a:gd name="connsiteY0" fmla="*/ 4209748 h 7230618"/>
              <a:gd name="connsiteX1" fmla="*/ 231133 w 5529209"/>
              <a:gd name="connsiteY1" fmla="*/ 0 h 7230618"/>
              <a:gd name="connsiteX2" fmla="*/ 5529209 w 5529209"/>
              <a:gd name="connsiteY2" fmla="*/ 7230618 h 7230618"/>
              <a:gd name="connsiteX3" fmla="*/ 0 w 5529209"/>
              <a:gd name="connsiteY3" fmla="*/ 4209748 h 7230618"/>
              <a:gd name="connsiteX0" fmla="*/ 0 w 5693981"/>
              <a:gd name="connsiteY0" fmla="*/ 6876857 h 7230618"/>
              <a:gd name="connsiteX1" fmla="*/ 395905 w 5693981"/>
              <a:gd name="connsiteY1" fmla="*/ 0 h 7230618"/>
              <a:gd name="connsiteX2" fmla="*/ 5693981 w 5693981"/>
              <a:gd name="connsiteY2" fmla="*/ 7230618 h 7230618"/>
              <a:gd name="connsiteX3" fmla="*/ 0 w 5693981"/>
              <a:gd name="connsiteY3" fmla="*/ 6876857 h 7230618"/>
              <a:gd name="connsiteX0" fmla="*/ 0 w 5887920"/>
              <a:gd name="connsiteY0" fmla="*/ 6876857 h 7259738"/>
              <a:gd name="connsiteX1" fmla="*/ 395905 w 5887920"/>
              <a:gd name="connsiteY1" fmla="*/ 0 h 7259738"/>
              <a:gd name="connsiteX2" fmla="*/ 5887920 w 5887920"/>
              <a:gd name="connsiteY2" fmla="*/ 7259738 h 7259738"/>
              <a:gd name="connsiteX3" fmla="*/ 0 w 5887920"/>
              <a:gd name="connsiteY3" fmla="*/ 6876857 h 7259738"/>
              <a:gd name="connsiteX0" fmla="*/ 0 w 5887402"/>
              <a:gd name="connsiteY0" fmla="*/ 6867994 h 7259738"/>
              <a:gd name="connsiteX1" fmla="*/ 395387 w 5887402"/>
              <a:gd name="connsiteY1" fmla="*/ 0 h 7259738"/>
              <a:gd name="connsiteX2" fmla="*/ 5887402 w 5887402"/>
              <a:gd name="connsiteY2" fmla="*/ 7259738 h 7259738"/>
              <a:gd name="connsiteX3" fmla="*/ 0 w 5887402"/>
              <a:gd name="connsiteY3" fmla="*/ 6867994 h 7259738"/>
              <a:gd name="connsiteX0" fmla="*/ 0 w 6013550"/>
              <a:gd name="connsiteY0" fmla="*/ 6867994 h 7231540"/>
              <a:gd name="connsiteX1" fmla="*/ 395387 w 6013550"/>
              <a:gd name="connsiteY1" fmla="*/ 0 h 7231540"/>
              <a:gd name="connsiteX2" fmla="*/ 6013550 w 6013550"/>
              <a:gd name="connsiteY2" fmla="*/ 7231540 h 7231540"/>
              <a:gd name="connsiteX3" fmla="*/ 0 w 6013550"/>
              <a:gd name="connsiteY3" fmla="*/ 6867994 h 7231540"/>
              <a:gd name="connsiteX0" fmla="*/ 0 w 6029721"/>
              <a:gd name="connsiteY0" fmla="*/ 6840370 h 7231540"/>
              <a:gd name="connsiteX1" fmla="*/ 411558 w 6029721"/>
              <a:gd name="connsiteY1" fmla="*/ 0 h 7231540"/>
              <a:gd name="connsiteX2" fmla="*/ 6029721 w 6029721"/>
              <a:gd name="connsiteY2" fmla="*/ 7231540 h 7231540"/>
              <a:gd name="connsiteX3" fmla="*/ 0 w 6029721"/>
              <a:gd name="connsiteY3" fmla="*/ 6840370 h 7231540"/>
              <a:gd name="connsiteX0" fmla="*/ 0 w 6030757"/>
              <a:gd name="connsiteY0" fmla="*/ 6858095 h 7231540"/>
              <a:gd name="connsiteX1" fmla="*/ 412594 w 6030757"/>
              <a:gd name="connsiteY1" fmla="*/ 0 h 7231540"/>
              <a:gd name="connsiteX2" fmla="*/ 6030757 w 6030757"/>
              <a:gd name="connsiteY2" fmla="*/ 7231540 h 7231540"/>
              <a:gd name="connsiteX3" fmla="*/ 0 w 6030757"/>
              <a:gd name="connsiteY3" fmla="*/ 6858095 h 7231540"/>
              <a:gd name="connsiteX0" fmla="*/ 0 w 6030757"/>
              <a:gd name="connsiteY0" fmla="*/ 6858095 h 7231540"/>
              <a:gd name="connsiteX1" fmla="*/ 412594 w 6030757"/>
              <a:gd name="connsiteY1" fmla="*/ 0 h 7231540"/>
              <a:gd name="connsiteX2" fmla="*/ 6030757 w 6030757"/>
              <a:gd name="connsiteY2" fmla="*/ 7231540 h 7231540"/>
              <a:gd name="connsiteX3" fmla="*/ 0 w 6030757"/>
              <a:gd name="connsiteY3" fmla="*/ 6858095 h 7231540"/>
              <a:gd name="connsiteX0" fmla="*/ 0 w 6025002"/>
              <a:gd name="connsiteY0" fmla="*/ 6911788 h 7231540"/>
              <a:gd name="connsiteX1" fmla="*/ 406839 w 6025002"/>
              <a:gd name="connsiteY1" fmla="*/ 0 h 7231540"/>
              <a:gd name="connsiteX2" fmla="*/ 6025002 w 6025002"/>
              <a:gd name="connsiteY2" fmla="*/ 7231540 h 7231540"/>
              <a:gd name="connsiteX3" fmla="*/ 0 w 6025002"/>
              <a:gd name="connsiteY3" fmla="*/ 6911788 h 723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5002" h="7231540">
                <a:moveTo>
                  <a:pt x="0" y="6911788"/>
                </a:moveTo>
                <a:lnTo>
                  <a:pt x="406839" y="0"/>
                </a:lnTo>
                <a:lnTo>
                  <a:pt x="6025002" y="7231540"/>
                </a:lnTo>
                <a:lnTo>
                  <a:pt x="0" y="6911788"/>
                </a:lnTo>
                <a:close/>
              </a:path>
            </a:pathLst>
          </a:custGeom>
          <a:solidFill>
            <a:srgbClr val="005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Padrão do plano de fundo">
            <a:extLst>
              <a:ext uri="{FF2B5EF4-FFF2-40B4-BE49-F238E27FC236}">
                <a16:creationId xmlns:a16="http://schemas.microsoft.com/office/drawing/2014/main" xmlns="" id="{A60D30BC-9695-EB2B-6BBF-C881DD5A1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" y="86264"/>
            <a:ext cx="11852695" cy="6858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AECAB3B1-9749-DFF1-AF90-E70FCE38C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346" y="5835505"/>
            <a:ext cx="3842067" cy="489881"/>
          </a:xfrm>
          <a:prstGeom prst="rect">
            <a:avLst/>
          </a:prstGeom>
        </p:spPr>
      </p:pic>
      <p:pic>
        <p:nvPicPr>
          <p:cNvPr id="4" name="Imagem 3" descr="Pessoas com instrumentos musicais&#10;&#10;Descrição gerada automaticamente com confiança média">
            <a:extLst>
              <a:ext uri="{FF2B5EF4-FFF2-40B4-BE49-F238E27FC236}">
                <a16:creationId xmlns:a16="http://schemas.microsoft.com/office/drawing/2014/main" xmlns="" id="{A8B1829F-09C9-83D3-0A6E-3FEEE7B89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2" y="0"/>
            <a:ext cx="123358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0E8EF53-205A-2A8E-3BFD-DBFE10747ADF}"/>
              </a:ext>
            </a:extLst>
          </p:cNvPr>
          <p:cNvSpPr txBox="1"/>
          <p:nvPr/>
        </p:nvSpPr>
        <p:spPr>
          <a:xfrm>
            <a:off x="2930206" y="988048"/>
            <a:ext cx="829707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RELATÓRIO ANUAL 2022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Termo de compromisso de gestão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dirty="0">
              <a:solidFill>
                <a:schemeClr val="bg1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dirty="0">
              <a:solidFill>
                <a:schemeClr val="bg1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dirty="0">
              <a:solidFill>
                <a:schemeClr val="bg1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NÚCLEO DE RELAÇÕES INSTITUCIONAIS - NRI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NÚCLEO DE INFORMAÇÃO C&amp;T E BIBLIOTECA - NIB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COORDENAÇÃO DE AÇÕES INSTITUCIONAIS – COINS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CENTRO BRASILEIRO DE PESQUISAS FÍSICAS – CBPF/MCTI</a:t>
            </a:r>
          </a:p>
        </p:txBody>
      </p:sp>
    </p:spTree>
    <p:extLst>
      <p:ext uri="{BB962C8B-B14F-4D97-AF65-F5344CB8AC3E}">
        <p14:creationId xmlns:p14="http://schemas.microsoft.com/office/powerpoint/2010/main" val="170410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877010-E374-5EE7-370C-CC46B303AD2E}"/>
              </a:ext>
            </a:extLst>
          </p:cNvPr>
          <p:cNvSpPr txBox="1">
            <a:spLocks/>
          </p:cNvSpPr>
          <p:nvPr/>
        </p:nvSpPr>
        <p:spPr>
          <a:xfrm>
            <a:off x="773503" y="259940"/>
            <a:ext cx="10644994" cy="695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DESTAQUES – PROJETOS PARA A SOCIEDADE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E7901C2-C00F-9210-F0F7-1E870579BF90}"/>
              </a:ext>
            </a:extLst>
          </p:cNvPr>
          <p:cNvSpPr txBox="1">
            <a:spLocks/>
          </p:cNvSpPr>
          <p:nvPr/>
        </p:nvSpPr>
        <p:spPr>
          <a:xfrm>
            <a:off x="913774" y="4435027"/>
            <a:ext cx="10363826" cy="141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latin typeface="Tw Cen MT" panose="020B0602020104020603" pitchFamily="34" charset="0"/>
              </a:rPr>
              <a:t>CAMPANHA SETEMBRO VERDE 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Colaboração CBPF – IBC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João Ricardo M. Figueiredo (diretor geral) e Luigi Amato (diretor do departamento de educação)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João Gabaglia (PCI) e Maria Aparecida (servidora)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25A4DDF-76DC-A145-B766-95450CA9D863}"/>
              </a:ext>
            </a:extLst>
          </p:cNvPr>
          <p:cNvSpPr/>
          <p:nvPr/>
        </p:nvSpPr>
        <p:spPr>
          <a:xfrm>
            <a:off x="777133" y="5983165"/>
            <a:ext cx="1063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u="sng" dirty="0">
                <a:hlinkClick r:id="rId2"/>
              </a:rPr>
              <a:t>https://www.gov.br/cbpf/pt-br/assuntos-periodo-defeso/noticias/cbpf-realiza-campanha-de-acessibilidade</a:t>
            </a:r>
            <a:endParaRPr lang="pt-BR" sz="1400" dirty="0"/>
          </a:p>
        </p:txBody>
      </p:sp>
      <p:pic>
        <p:nvPicPr>
          <p:cNvPr id="5" name="Imagem 4" descr="https://www2.cbpf.br/images/Diretores_-_NEWS.png">
            <a:extLst>
              <a:ext uri="{FF2B5EF4-FFF2-40B4-BE49-F238E27FC236}">
                <a16:creationId xmlns:a16="http://schemas.microsoft.com/office/drawing/2014/main" xmlns="" id="{CFC228E4-2074-9BA1-216D-CA603C92F9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82" y="1460644"/>
            <a:ext cx="4080510" cy="27139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 descr="https://www2.cbpf.br/images/Cida_e_Joao_Gabaglia_-_News.jpg">
            <a:extLst>
              <a:ext uri="{FF2B5EF4-FFF2-40B4-BE49-F238E27FC236}">
                <a16:creationId xmlns:a16="http://schemas.microsoft.com/office/drawing/2014/main" xmlns="" id="{0C332115-E02A-364A-90DA-6A6A239453D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04" y="1240761"/>
            <a:ext cx="3045460" cy="30454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E167EE-A4C8-5C52-5CEF-0D4DC845D52C}"/>
              </a:ext>
            </a:extLst>
          </p:cNvPr>
          <p:cNvSpPr txBox="1"/>
          <p:nvPr/>
        </p:nvSpPr>
        <p:spPr>
          <a:xfrm>
            <a:off x="5351492" y="3263948"/>
            <a:ext cx="21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João Ricardo M. Figueiredo, diretor geral do IBC e Márcio P. de Albuquerque, diretor em exercício do CBPF (Foto: NCS/CBPF)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9686975-6FAF-FA79-E84F-217735168238}"/>
              </a:ext>
            </a:extLst>
          </p:cNvPr>
          <p:cNvSpPr txBox="1"/>
          <p:nvPr/>
        </p:nvSpPr>
        <p:spPr>
          <a:xfrm>
            <a:off x="5825077" y="1240761"/>
            <a:ext cx="2047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João Gabaglia, bolsista PCI/CBPF e a servidora Maria Aparecida Pádua, uma das idealizadoras da Campanha, utilizando o leitor autônomo + linha braile (Foto: COTEC/CBPF)</a:t>
            </a:r>
          </a:p>
        </p:txBody>
      </p:sp>
    </p:spTree>
    <p:extLst>
      <p:ext uri="{BB962C8B-B14F-4D97-AF65-F5344CB8AC3E}">
        <p14:creationId xmlns:p14="http://schemas.microsoft.com/office/powerpoint/2010/main" val="31313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DAB962-2F2F-5FFB-5E28-155EE5FE6736}"/>
              </a:ext>
            </a:extLst>
          </p:cNvPr>
          <p:cNvSpPr txBox="1">
            <a:spLocks/>
          </p:cNvSpPr>
          <p:nvPr/>
        </p:nvSpPr>
        <p:spPr>
          <a:xfrm>
            <a:off x="967633" y="143161"/>
            <a:ext cx="10256734" cy="695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DESTAQUES – INOVAÇÃO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9C05E28-DA78-8147-0867-CFBB3DD73609}"/>
              </a:ext>
            </a:extLst>
          </p:cNvPr>
          <p:cNvSpPr txBox="1">
            <a:spLocks/>
          </p:cNvSpPr>
          <p:nvPr/>
        </p:nvSpPr>
        <p:spPr>
          <a:xfrm>
            <a:off x="914087" y="3852491"/>
            <a:ext cx="10363826" cy="1851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800" dirty="0">
                <a:latin typeface="Tw Cen MT" panose="020B0602020104020603" pitchFamily="34" charset="0"/>
              </a:rPr>
              <a:t>SISTEMA DE MONITORAMENTO USA INSTRUMENTAÇÃO </a:t>
            </a:r>
            <a:r>
              <a:rPr lang="pt-BR" sz="1800" i="1" dirty="0">
                <a:latin typeface="Tw Cen MT" panose="020B0602020104020603" pitchFamily="34" charset="0"/>
              </a:rPr>
              <a:t>INTERNET OF THINGS</a:t>
            </a:r>
            <a:r>
              <a:rPr lang="pt-BR" sz="1800" dirty="0">
                <a:latin typeface="Tw Cen MT" panose="020B0602020104020603" pitchFamily="34" charset="0"/>
              </a:rPr>
              <a:t> (</a:t>
            </a:r>
            <a:r>
              <a:rPr lang="pt-BR" sz="1800" dirty="0" err="1">
                <a:latin typeface="Tw Cen MT" panose="020B0602020104020603" pitchFamily="34" charset="0"/>
              </a:rPr>
              <a:t>IoT</a:t>
            </a:r>
            <a:r>
              <a:rPr lang="pt-BR" sz="1800" dirty="0">
                <a:latin typeface="Tw Cen MT" panose="020B0602020104020603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t-BR" sz="1800" dirty="0">
                <a:latin typeface="Tw Cen MT" panose="020B0602020104020603" pitchFamily="34" charset="0"/>
              </a:rPr>
              <a:t>Experimentos Neutrinos Angra e Connie (</a:t>
            </a:r>
            <a:r>
              <a:rPr lang="pt-BR" sz="1800" i="0" dirty="0" err="1">
                <a:effectLst/>
                <a:latin typeface="Tw Cen MT" panose="020B0602020104020603" pitchFamily="34" charset="0"/>
              </a:rPr>
              <a:t>Coherent</a:t>
            </a:r>
            <a:r>
              <a:rPr lang="pt-BR" sz="1800" i="0" dirty="0">
                <a:effectLst/>
                <a:latin typeface="Tw Cen MT" panose="020B0602020104020603" pitchFamily="34" charset="0"/>
              </a:rPr>
              <a:t> Neutrino-</a:t>
            </a:r>
            <a:r>
              <a:rPr lang="pt-BR" sz="1800" i="0" dirty="0" err="1">
                <a:effectLst/>
                <a:latin typeface="Tw Cen MT" panose="020B0602020104020603" pitchFamily="34" charset="0"/>
              </a:rPr>
              <a:t>Nucleus</a:t>
            </a:r>
            <a:r>
              <a:rPr lang="pt-BR" sz="1800" i="0" dirty="0">
                <a:effectLst/>
                <a:latin typeface="Tw Cen MT" panose="020B0602020104020603" pitchFamily="34" charset="0"/>
              </a:rPr>
              <a:t> </a:t>
            </a:r>
            <a:r>
              <a:rPr lang="pt-BR" sz="1800" i="0" dirty="0" err="1">
                <a:effectLst/>
                <a:latin typeface="Tw Cen MT" panose="020B0602020104020603" pitchFamily="34" charset="0"/>
              </a:rPr>
              <a:t>Interaction</a:t>
            </a:r>
            <a:r>
              <a:rPr lang="pt-BR" sz="1800" i="0" dirty="0">
                <a:effectLst/>
                <a:latin typeface="Tw Cen MT" panose="020B0602020104020603" pitchFamily="34" charset="0"/>
              </a:rPr>
              <a:t> </a:t>
            </a:r>
            <a:r>
              <a:rPr lang="pt-BR" sz="1800" i="0" dirty="0" err="1">
                <a:effectLst/>
                <a:latin typeface="Tw Cen MT" panose="020B0602020104020603" pitchFamily="34" charset="0"/>
              </a:rPr>
              <a:t>Experiment</a:t>
            </a:r>
            <a:r>
              <a:rPr lang="pt-BR" sz="1800" dirty="0">
                <a:latin typeface="Tw Cen MT" panose="020B0602020104020603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t-BR" sz="1800" dirty="0">
                <a:latin typeface="Tw Cen MT" panose="020B0602020104020603" pitchFamily="34" charset="0"/>
              </a:rPr>
              <a:t>Coleta de dados em tempo real e histórico</a:t>
            </a:r>
          </a:p>
          <a:p>
            <a:pPr lvl="1">
              <a:lnSpc>
                <a:spcPct val="100000"/>
              </a:lnSpc>
            </a:pPr>
            <a:r>
              <a:rPr lang="pt-BR" sz="1800" dirty="0">
                <a:latin typeface="Tw Cen MT" panose="020B0602020104020603" pitchFamily="34" charset="0"/>
              </a:rPr>
              <a:t>Dissertação do Mestrado em Instrumentação – Alan Rosa</a:t>
            </a:r>
          </a:p>
          <a:p>
            <a:pPr lvl="1">
              <a:lnSpc>
                <a:spcPct val="100000"/>
              </a:lnSpc>
            </a:pPr>
            <a:r>
              <a:rPr lang="pt-BR" sz="1800" dirty="0">
                <a:latin typeface="Tw Cen MT" panose="020B0602020104020603" pitchFamily="34" charset="0"/>
              </a:rPr>
              <a:t>Laboratório de Informação e Instrumentação </a:t>
            </a:r>
            <a:r>
              <a:rPr lang="pt-BR" sz="1800" dirty="0" err="1">
                <a:latin typeface="Tw Cen MT" panose="020B0602020104020603" pitchFamily="34" charset="0"/>
              </a:rPr>
              <a:t>IoT</a:t>
            </a:r>
            <a:r>
              <a:rPr lang="pt-BR" sz="1800" dirty="0">
                <a:latin typeface="Tw Cen MT" panose="020B0602020104020603" pitchFamily="34" charset="0"/>
              </a:rPr>
              <a:t> – Lab3I/NIB</a:t>
            </a:r>
          </a:p>
        </p:txBody>
      </p:sp>
      <p:pic>
        <p:nvPicPr>
          <p:cNvPr id="4" name="Imagem 3" descr="https://www2.cbpf.br/images/ultimas-noticias/2022/Sistema_IOT.png">
            <a:extLst>
              <a:ext uri="{FF2B5EF4-FFF2-40B4-BE49-F238E27FC236}">
                <a16:creationId xmlns:a16="http://schemas.microsoft.com/office/drawing/2014/main" xmlns="" id="{C25CEADB-A26C-5881-232F-4FFB0A7D16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65" y="1071812"/>
            <a:ext cx="3820593" cy="25595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AEA7F30-EFA0-A7FE-2442-4D4F34F6A57E}"/>
              </a:ext>
            </a:extLst>
          </p:cNvPr>
          <p:cNvSpPr txBox="1"/>
          <p:nvPr/>
        </p:nvSpPr>
        <p:spPr>
          <a:xfrm>
            <a:off x="8142987" y="2842529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Usina Angra 2 com círculo vermelho destacando o laboratório contêiner onde o sistema </a:t>
            </a:r>
            <a:r>
              <a:rPr lang="pt-BR" sz="1200" dirty="0" err="1"/>
              <a:t>IoT</a:t>
            </a:r>
            <a:r>
              <a:rPr lang="pt-BR" sz="1200" dirty="0"/>
              <a:t> está instalado (Foto: Herman Pessoa Lima Júnior/CBPF)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A7C7347-CDEA-EC7C-6930-C8F8F2959B45}"/>
              </a:ext>
            </a:extLst>
          </p:cNvPr>
          <p:cNvSpPr/>
          <p:nvPr/>
        </p:nvSpPr>
        <p:spPr>
          <a:xfrm>
            <a:off x="777133" y="5800932"/>
            <a:ext cx="10637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u="sng" dirty="0">
                <a:hlinkClick r:id="rId3"/>
              </a:rPr>
              <a:t>https://www.gov.br/cbpf/pt-br/assuntos-periodo-defeso/noticias/laboratorio-neutrinos-do-cbpf-instala-sistema-de-monitoramento-iot-na-usina-nuclear-angr-2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82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EED369-096E-9D1F-5503-121BB0FDF18C}"/>
              </a:ext>
            </a:extLst>
          </p:cNvPr>
          <p:cNvSpPr txBox="1">
            <a:spLocks/>
          </p:cNvSpPr>
          <p:nvPr/>
        </p:nvSpPr>
        <p:spPr>
          <a:xfrm>
            <a:off x="872898" y="672895"/>
            <a:ext cx="10256734" cy="695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DESTAQUES – PESQUISA E CONVÊNIOS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E351F70-D611-1151-98D7-378717C0EBC1}"/>
              </a:ext>
            </a:extLst>
          </p:cNvPr>
          <p:cNvSpPr txBox="1">
            <a:spLocks/>
          </p:cNvSpPr>
          <p:nvPr/>
        </p:nvSpPr>
        <p:spPr>
          <a:xfrm>
            <a:off x="334297" y="3960540"/>
            <a:ext cx="11543071" cy="1584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latin typeface="Tw Cen MT" panose="020B0602020104020603" pitchFamily="34" charset="0"/>
              </a:rPr>
              <a:t>“</a:t>
            </a:r>
            <a:r>
              <a:rPr lang="en-US" sz="1800" b="0" i="0" cap="all" dirty="0">
                <a:solidFill>
                  <a:srgbClr val="282828"/>
                </a:solidFill>
                <a:effectLst/>
                <a:latin typeface="Tw Cen MT" panose="020B0602020104020603" pitchFamily="34" charset="0"/>
              </a:rPr>
              <a:t>An Application of Quantum Annealing Computing to Seismic Inversion</a:t>
            </a:r>
            <a:r>
              <a:rPr lang="en-US" sz="1800" b="0" i="0" dirty="0">
                <a:solidFill>
                  <a:srgbClr val="282828"/>
                </a:solidFill>
                <a:effectLst/>
                <a:latin typeface="Tw Cen MT" panose="020B0602020104020603" pitchFamily="34" charset="0"/>
              </a:rPr>
              <a:t>”</a:t>
            </a:r>
          </a:p>
          <a:p>
            <a:pPr lvl="1"/>
            <a:r>
              <a:rPr lang="en-US" sz="1800" b="0" i="0" dirty="0">
                <a:solidFill>
                  <a:srgbClr val="282828"/>
                </a:solidFill>
                <a:effectLst/>
                <a:latin typeface="Tw Cen MT" panose="020B0602020104020603" pitchFamily="34" charset="0"/>
              </a:rPr>
              <a:t>Front. Phys., 18 January 2022.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Alexandre Sousa, </a:t>
            </a:r>
            <a:r>
              <a:rPr lang="pt-BR" sz="1800" dirty="0" err="1">
                <a:latin typeface="Tw Cen MT" panose="020B0602020104020603" pitchFamily="34" charset="0"/>
              </a:rPr>
              <a:t>Itzhak</a:t>
            </a:r>
            <a:r>
              <a:rPr lang="pt-BR" sz="1800" dirty="0">
                <a:latin typeface="Tw Cen MT" panose="020B0602020104020603" pitchFamily="34" charset="0"/>
              </a:rPr>
              <a:t> Roditi, Roberto </a:t>
            </a:r>
            <a:r>
              <a:rPr lang="pt-BR" sz="1800" dirty="0" err="1">
                <a:latin typeface="Tw Cen MT" panose="020B0602020104020603" pitchFamily="34" charset="0"/>
              </a:rPr>
              <a:t>Sarthour</a:t>
            </a:r>
            <a:r>
              <a:rPr lang="pt-BR" sz="1800" dirty="0">
                <a:latin typeface="Tw Cen MT" panose="020B0602020104020603" pitchFamily="34" charset="0"/>
              </a:rPr>
              <a:t>, Ivan Oliveira, Nahum Sá (doutorando), </a:t>
            </a:r>
            <a:r>
              <a:rPr lang="pt-BR" sz="1800" dirty="0" err="1">
                <a:latin typeface="Tw Cen MT" panose="020B0602020104020603" pitchFamily="34" charset="0"/>
              </a:rPr>
              <a:t>Eldues</a:t>
            </a:r>
            <a:r>
              <a:rPr lang="pt-BR" sz="1800" dirty="0">
                <a:latin typeface="Tw Cen MT" panose="020B0602020104020603" pitchFamily="34" charset="0"/>
              </a:rPr>
              <a:t> Martins (CENPES)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Avaliação do desempenho de Computador Quântico comparativamente com Computador Clássico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200EB31-EBAB-A9F3-A747-86E759D5CA0E}"/>
              </a:ext>
            </a:extLst>
          </p:cNvPr>
          <p:cNvSpPr/>
          <p:nvPr/>
        </p:nvSpPr>
        <p:spPr>
          <a:xfrm>
            <a:off x="775386" y="5801549"/>
            <a:ext cx="10470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u="sng" dirty="0">
                <a:hlinkClick r:id="rId2"/>
              </a:rPr>
              <a:t>https://www.gov.br/cbpf/pt-br/assuntos/noticias/pesquisadores-do-cbpf-escrevem-artigo-sobre-inversao-sismica-e-computacao-quantica</a:t>
            </a:r>
            <a:endParaRPr lang="pt-BR" sz="1400" dirty="0"/>
          </a:p>
        </p:txBody>
      </p:sp>
      <p:pic>
        <p:nvPicPr>
          <p:cNvPr id="5" name="Imagem 4" descr="https://www2.cbpf.br/images/ultimas-noticias/2022/FOTO01_APLICAO_QUANTICA.jpg">
            <a:extLst>
              <a:ext uri="{FF2B5EF4-FFF2-40B4-BE49-F238E27FC236}">
                <a16:creationId xmlns:a16="http://schemas.microsoft.com/office/drawing/2014/main" xmlns="" id="{B0B0AEAC-0298-B599-A008-1154B0C1CE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2" y="1535253"/>
            <a:ext cx="4981575" cy="1978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5C537D0-862E-A34E-DA53-ED088A41A859}"/>
              </a:ext>
            </a:extLst>
          </p:cNvPr>
          <p:cNvSpPr txBox="1"/>
          <p:nvPr/>
        </p:nvSpPr>
        <p:spPr>
          <a:xfrm>
            <a:off x="8695113" y="2682916"/>
            <a:ext cx="3067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4 - Modelo de propagação de onda sonora no mar, em meios heterogêneos. Por exemplo no mar, a velocidade da onda depende da profundidade</a:t>
            </a:r>
          </a:p>
        </p:txBody>
      </p:sp>
    </p:spTree>
    <p:extLst>
      <p:ext uri="{BB962C8B-B14F-4D97-AF65-F5344CB8AC3E}">
        <p14:creationId xmlns:p14="http://schemas.microsoft.com/office/powerpoint/2010/main" val="334473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F03FD8-5518-7C33-66EA-97E04650FBD4}"/>
              </a:ext>
            </a:extLst>
          </p:cNvPr>
          <p:cNvSpPr txBox="1">
            <a:spLocks/>
          </p:cNvSpPr>
          <p:nvPr/>
        </p:nvSpPr>
        <p:spPr>
          <a:xfrm>
            <a:off x="967633" y="664269"/>
            <a:ext cx="10256734" cy="695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DESTAQUES – DIREÇÃO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477B634-7418-F26A-E2CA-B284FC9D564D}"/>
              </a:ext>
            </a:extLst>
          </p:cNvPr>
          <p:cNvSpPr txBox="1">
            <a:spLocks/>
          </p:cNvSpPr>
          <p:nvPr/>
        </p:nvSpPr>
        <p:spPr>
          <a:xfrm>
            <a:off x="578807" y="1664541"/>
            <a:ext cx="5308007" cy="2897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900" dirty="0">
                <a:latin typeface="Tw Cen MT" panose="020B0602020104020603" pitchFamily="34" charset="0"/>
              </a:rPr>
              <a:t>Diretor em exercício Marcio Portes de Albuquerque, Ministro Paulo César Rezende de Carvalho Alvim e diretores das instituições vinculadas </a:t>
            </a:r>
          </a:p>
          <a:p>
            <a:pPr>
              <a:lnSpc>
                <a:spcPct val="100000"/>
              </a:lnSpc>
            </a:pPr>
            <a:r>
              <a:rPr lang="pt-BR" sz="1900" u="sng" dirty="0">
                <a:latin typeface="Tw Cen MT" panose="020B0602020104020603" pitchFamily="34" charset="0"/>
              </a:rPr>
              <a:t>Alinhar perspectivas e fortalecer os institutos como um grande bloco único na busca por soluções às demandas </a:t>
            </a:r>
          </a:p>
          <a:p>
            <a:pPr>
              <a:lnSpc>
                <a:spcPct val="100000"/>
              </a:lnSpc>
            </a:pPr>
            <a:r>
              <a:rPr lang="pt-BR" sz="1900" dirty="0">
                <a:latin typeface="Tw Cen MT" panose="020B0602020104020603" pitchFamily="34" charset="0"/>
              </a:rPr>
              <a:t>Homenagem para Ronald </a:t>
            </a:r>
            <a:r>
              <a:rPr lang="pt-BR" sz="1900" dirty="0" err="1">
                <a:latin typeface="Tw Cen MT" panose="020B0602020104020603" pitchFamily="34" charset="0"/>
              </a:rPr>
              <a:t>Shellard</a:t>
            </a:r>
            <a:r>
              <a:rPr lang="pt-BR" sz="1900" dirty="0">
                <a:latin typeface="Tw Cen MT" panose="020B0602020104020603" pitchFamily="34" charset="0"/>
              </a:rPr>
              <a:t>, físico e diretor do CBPF, falecido em dezembro de 2021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3793A73-454D-B117-5B00-973A7BB299CA}"/>
              </a:ext>
            </a:extLst>
          </p:cNvPr>
          <p:cNvSpPr/>
          <p:nvPr/>
        </p:nvSpPr>
        <p:spPr>
          <a:xfrm>
            <a:off x="846827" y="5734589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u="sng" dirty="0">
                <a:hlinkClick r:id="rId2"/>
              </a:rPr>
              <a:t>https://www.gov.br/cbpf/pt-br/assuntos/noticias/cbpf-recebeu-ministro-de-estado-da-ct-i-e-diretores-das-vinculadas</a:t>
            </a:r>
            <a:r>
              <a:rPr lang="pt-BR" sz="1400" dirty="0"/>
              <a:t> </a:t>
            </a:r>
          </a:p>
        </p:txBody>
      </p:sp>
      <p:pic>
        <p:nvPicPr>
          <p:cNvPr id="5" name="Imagem 4" descr="C:\Users\aline\Desktop\ministro.jpg">
            <a:extLst>
              <a:ext uri="{FF2B5EF4-FFF2-40B4-BE49-F238E27FC236}">
                <a16:creationId xmlns:a16="http://schemas.microsoft.com/office/drawing/2014/main" xmlns="" id="{4DA57B7E-349C-3DC3-9944-F746786B28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53" y="1631983"/>
            <a:ext cx="5400040" cy="3596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CFCD71D-3074-9D21-6455-A3C69A5FC1B5}"/>
              </a:ext>
            </a:extLst>
          </p:cNvPr>
          <p:cNvSpPr txBox="1"/>
          <p:nvPr/>
        </p:nvSpPr>
        <p:spPr>
          <a:xfrm>
            <a:off x="3658906" y="4564776"/>
            <a:ext cx="2445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Ministro de Estado da Ciência, Tecnologia e Inovações e dirigentes das Unidades Vinculadas (Foto: UV/MCTI)</a:t>
            </a:r>
          </a:p>
        </p:txBody>
      </p:sp>
    </p:spTree>
    <p:extLst>
      <p:ext uri="{BB962C8B-B14F-4D97-AF65-F5344CB8AC3E}">
        <p14:creationId xmlns:p14="http://schemas.microsoft.com/office/powerpoint/2010/main" val="340881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5FD2672-98DA-BEDA-A12B-BA9AA098530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59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Padrão do plano de fundo">
            <a:extLst>
              <a:ext uri="{FF2B5EF4-FFF2-40B4-BE49-F238E27FC236}">
                <a16:creationId xmlns:a16="http://schemas.microsoft.com/office/drawing/2014/main" xmlns="" id="{73868B41-1974-AC6A-B3F5-000BF0923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3537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E27A95B-1544-2CAC-EF17-3B4A7DA6BF2E}"/>
              </a:ext>
            </a:extLst>
          </p:cNvPr>
          <p:cNvSpPr txBox="1">
            <a:spLocks/>
          </p:cNvSpPr>
          <p:nvPr/>
        </p:nvSpPr>
        <p:spPr>
          <a:xfrm>
            <a:off x="2396488" y="2928053"/>
            <a:ext cx="7399024" cy="7271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INDICADORES</a:t>
            </a:r>
          </a:p>
        </p:txBody>
      </p:sp>
    </p:spTree>
    <p:extLst>
      <p:ext uri="{BB962C8B-B14F-4D97-AF65-F5344CB8AC3E}">
        <p14:creationId xmlns:p14="http://schemas.microsoft.com/office/powerpoint/2010/main" val="201585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35DCB9-1D51-9CA2-1943-A8FC93DF62F7}"/>
              </a:ext>
            </a:extLst>
          </p:cNvPr>
          <p:cNvSpPr txBox="1">
            <a:spLocks/>
          </p:cNvSpPr>
          <p:nvPr/>
        </p:nvSpPr>
        <p:spPr>
          <a:xfrm>
            <a:off x="967633" y="664269"/>
            <a:ext cx="10256734" cy="695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latin typeface="Tw Cen MT" panose="020B0602020104020603" pitchFamily="34" charset="0"/>
              </a:rPr>
              <a:t>1. IPUB - ÍNDICE DE PUBLICAÇÕES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15FD658-6AF7-1102-2037-65ADE493C747}"/>
              </a:ext>
            </a:extLst>
          </p:cNvPr>
          <p:cNvSpPr/>
          <p:nvPr/>
        </p:nvSpPr>
        <p:spPr>
          <a:xfrm>
            <a:off x="1960071" y="4865231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IPUB = NPSCI / TNSE</a:t>
            </a:r>
            <a:endParaRPr lang="pt-BR" dirty="0"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4A1F088-1A42-7E40-857E-773B973B4C43}"/>
              </a:ext>
            </a:extLst>
          </p:cNvPr>
          <p:cNvSpPr txBox="1"/>
          <p:nvPr/>
        </p:nvSpPr>
        <p:spPr>
          <a:xfrm>
            <a:off x="6469812" y="1359703"/>
            <a:ext cx="5461795" cy="25853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w Cen MT" panose="020B0602020104020603" pitchFamily="34" charset="0"/>
              </a:rPr>
              <a:t>395 artigos publicados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w Cen MT" panose="020B0602020104020603" pitchFamily="34" charset="0"/>
              </a:rPr>
              <a:t>85 em 9 revistas Qualis A1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w Cen MT" panose="020B0602020104020603" pitchFamily="34" charset="0"/>
              </a:rPr>
              <a:t>80 em 18 revistas Qualis A2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w Cen MT" panose="020B0602020104020603" pitchFamily="34" charset="0"/>
              </a:rPr>
              <a:t>165 artigos em 27 revistas Qualis A1 e A2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w Cen MT" panose="020B0602020104020603" pitchFamily="34" charset="0"/>
              </a:rPr>
              <a:t>391 artigos publicados,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w Cen MT" panose="020B0602020104020603" pitchFamily="34" charset="0"/>
              </a:rPr>
              <a:t>141 em 28 revistas de Qualis A1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w Cen MT" panose="020B0602020104020603" pitchFamily="34" charset="0"/>
              </a:rPr>
              <a:t>83 em 14 revistas Qualis A2.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w Cen MT" panose="020B0602020104020603" pitchFamily="34" charset="0"/>
              </a:rPr>
              <a:t>224 em 42 revistas Qualis A1 e A2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C04A228F-FB9B-DF05-3A5C-9B3C167A4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328994"/>
              </p:ext>
            </p:extLst>
          </p:nvPr>
        </p:nvGraphicFramePr>
        <p:xfrm>
          <a:off x="451325" y="1469978"/>
          <a:ext cx="5803265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BAFF41B4-D650-1543-5841-9A6D5843D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185214"/>
              </p:ext>
            </p:extLst>
          </p:nvPr>
        </p:nvGraphicFramePr>
        <p:xfrm>
          <a:off x="6096000" y="4072196"/>
          <a:ext cx="5803265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1630526-28D7-54BD-9C54-8D079553F7F6}"/>
              </a:ext>
            </a:extLst>
          </p:cNvPr>
          <p:cNvSpPr txBox="1"/>
          <p:nvPr/>
        </p:nvSpPr>
        <p:spPr>
          <a:xfrm flipH="1">
            <a:off x="11224367" y="1359703"/>
            <a:ext cx="82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2022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6A8CC40D-1B14-040D-D08D-6E5753BEA44D}"/>
              </a:ext>
            </a:extLst>
          </p:cNvPr>
          <p:cNvSpPr txBox="1"/>
          <p:nvPr/>
        </p:nvSpPr>
        <p:spPr>
          <a:xfrm flipH="1">
            <a:off x="11285327" y="2731303"/>
            <a:ext cx="82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2021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05E5858A-CE44-3695-FFCF-8C52FA017FED}"/>
              </a:ext>
            </a:extLst>
          </p:cNvPr>
          <p:cNvCxnSpPr>
            <a:cxnSpLocks/>
          </p:cNvCxnSpPr>
          <p:nvPr/>
        </p:nvCxnSpPr>
        <p:spPr>
          <a:xfrm>
            <a:off x="6705600" y="2652364"/>
            <a:ext cx="49937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7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81087" y="62486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C7DAFC5F-91FC-F69D-B22F-16FE063D1695}"/>
              </a:ext>
            </a:extLst>
          </p:cNvPr>
          <p:cNvSpPr txBox="1">
            <a:spLocks/>
          </p:cNvSpPr>
          <p:nvPr/>
        </p:nvSpPr>
        <p:spPr>
          <a:xfrm>
            <a:off x="553498" y="615044"/>
            <a:ext cx="11180459" cy="7530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z="4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6. PV - Nº de Pesquisadores Visitantes no ano</a:t>
            </a:r>
            <a:r>
              <a:rPr lang="pt-BR" sz="4000" dirty="0">
                <a:latin typeface="Tw Cen MT" panose="020B0602020104020603" pitchFamily="34" charset="0"/>
              </a:rPr>
              <a:t/>
            </a:r>
            <a:br>
              <a:rPr lang="pt-BR" sz="4000" dirty="0">
                <a:latin typeface="Tw Cen MT" panose="020B0602020104020603" pitchFamily="34" charset="0"/>
              </a:rPr>
            </a:br>
            <a:endParaRPr lang="pt-BR" sz="4000" dirty="0">
              <a:latin typeface="Tw Cen MT" panose="020B0602020104020603" pitchFamily="34" charset="0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81C8D358-E28A-F759-250E-633BD417C1B3}"/>
              </a:ext>
            </a:extLst>
          </p:cNvPr>
          <p:cNvSpPr txBox="1">
            <a:spLocks/>
          </p:cNvSpPr>
          <p:nvPr/>
        </p:nvSpPr>
        <p:spPr>
          <a:xfrm>
            <a:off x="838200" y="4711605"/>
            <a:ext cx="10784840" cy="132215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1800" cap="all" dirty="0">
                <a:latin typeface="Tw Cen MT" panose="020B0602020104020603" pitchFamily="34" charset="0"/>
              </a:rPr>
              <a:t>Pactuação alcançada</a:t>
            </a:r>
          </a:p>
          <a:p>
            <a:pPr>
              <a:lnSpc>
                <a:spcPct val="120000"/>
              </a:lnSpc>
            </a:pPr>
            <a:r>
              <a:rPr lang="pt-BR" sz="1800" cap="all" dirty="0">
                <a:latin typeface="Tw Cen MT" panose="020B0602020104020603" pitchFamily="34" charset="0"/>
              </a:rPr>
              <a:t>Apesar de LEVE CRESCIMENTO, O INDICADOR VEM SOFRENDO QUEDAS BRUSCAS AO LONGO DOS ANOS</a:t>
            </a:r>
          </a:p>
          <a:p>
            <a:pPr>
              <a:lnSpc>
                <a:spcPct val="120000"/>
              </a:lnSpc>
            </a:pPr>
            <a:r>
              <a:rPr lang="pt-BR" sz="1800" cap="all" dirty="0">
                <a:latin typeface="Tw Cen MT" panose="020B0602020104020603" pitchFamily="34" charset="0"/>
              </a:rPr>
              <a:t> principal razão: RESTRIÇÕES DAS BOLSAS DE ESPECIALISTA VISITANTE DO PROGRAMA PCI (?)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9FDA19D7-7311-3816-8E8D-FF4C0B024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220551"/>
              </p:ext>
            </p:extLst>
          </p:nvPr>
        </p:nvGraphicFramePr>
        <p:xfrm>
          <a:off x="2883332" y="1270000"/>
          <a:ext cx="6751309" cy="321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376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08BE9B04-BB8C-C5BD-C413-14AE13048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029551"/>
              </p:ext>
            </p:extLst>
          </p:nvPr>
        </p:nvGraphicFramePr>
        <p:xfrm>
          <a:off x="5589926" y="3221860"/>
          <a:ext cx="6489938" cy="249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C7DAFC5F-91FC-F69D-B22F-16FE063D1695}"/>
              </a:ext>
            </a:extLst>
          </p:cNvPr>
          <p:cNvSpPr txBox="1">
            <a:spLocks/>
          </p:cNvSpPr>
          <p:nvPr/>
        </p:nvSpPr>
        <p:spPr>
          <a:xfrm>
            <a:off x="330630" y="379071"/>
            <a:ext cx="11546738" cy="10067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z="3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18. PRPT - Participação Relativa de Pessoal Terceirizado</a:t>
            </a:r>
            <a:endParaRPr lang="pt-BR" sz="3400" dirty="0">
              <a:latin typeface="Tw Cen MT" panose="020B0602020104020603" pitchFamily="34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A2B06DE8-3C79-F4F8-9BE6-A521603A2009}"/>
              </a:ext>
            </a:extLst>
          </p:cNvPr>
          <p:cNvSpPr txBox="1">
            <a:spLocks/>
          </p:cNvSpPr>
          <p:nvPr/>
        </p:nvSpPr>
        <p:spPr>
          <a:xfrm>
            <a:off x="404322" y="4250964"/>
            <a:ext cx="5290751" cy="14713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latin typeface="Tw Cen MT" panose="020B0602020104020603" pitchFamily="34" charset="0"/>
              </a:rPr>
              <a:t>RECORDE DE 57% EM 2022. REDUÇÃO DE SERVIDORES E AUMENTO DE TERCEIRIZADOS</a:t>
            </a:r>
          </a:p>
          <a:p>
            <a:r>
              <a:rPr lang="pt-BR" sz="1400" dirty="0">
                <a:latin typeface="Tw Cen MT" panose="020B0602020104020603" pitchFamily="34" charset="0"/>
              </a:rPr>
              <a:t>FORAM 5 APOSENTADOS EM 2022, 1 MOVIMENTAÇÃO PARA O MCTI</a:t>
            </a:r>
          </a:p>
          <a:p>
            <a:r>
              <a:rPr lang="pt-BR" sz="1400" dirty="0">
                <a:latin typeface="Tw Cen MT" panose="020B0602020104020603" pitchFamily="34" charset="0"/>
              </a:rPr>
              <a:t>38 SERVIDORES (36%) ESTAVAM EM CONDIÇÕES DE APOSENTAR EM 2022, SOMA-SE A ISSO MAIS 3 EM 2023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5BEC497-633A-DA6A-14C9-2132537143B6}"/>
              </a:ext>
            </a:extLst>
          </p:cNvPr>
          <p:cNvSpPr/>
          <p:nvPr/>
        </p:nvSpPr>
        <p:spPr>
          <a:xfrm>
            <a:off x="7595969" y="1232240"/>
            <a:ext cx="3538148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dirty="0">
                <a:latin typeface="Tw Cen MT" panose="020B06020201040206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PRPT = [ NPT / (NPT + NTS) ] * 100</a:t>
            </a:r>
            <a:endParaRPr lang="pt-BR" sz="2400" dirty="0"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4CB036D-FA2E-2449-5282-D396E8C6E4FC}"/>
              </a:ext>
            </a:extLst>
          </p:cNvPr>
          <p:cNvSpPr txBox="1"/>
          <p:nvPr/>
        </p:nvSpPr>
        <p:spPr>
          <a:xfrm>
            <a:off x="6740146" y="1987974"/>
            <a:ext cx="52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w Cen MT" panose="020B0602020104020603" pitchFamily="34" charset="0"/>
              </a:rPr>
              <a:t>42% DOS SERVIDORES DA CASA TÊM POSSIBILIDADE DE APOSENTADORIA IMEDIATA ATÉ DEZEMBRO DE 2022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A98F6E4C-1753-F225-762D-564038160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277857"/>
              </p:ext>
            </p:extLst>
          </p:nvPr>
        </p:nvGraphicFramePr>
        <p:xfrm>
          <a:off x="330630" y="1137230"/>
          <a:ext cx="5803265" cy="266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59F5E3F-49E7-AF21-BC41-7494653C4D08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59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Padrão do plano de fundo">
            <a:extLst>
              <a:ext uri="{FF2B5EF4-FFF2-40B4-BE49-F238E27FC236}">
                <a16:creationId xmlns:a16="http://schemas.microsoft.com/office/drawing/2014/main" xmlns="" id="{A90BF77E-7BA0-5280-FCA8-4A57F16CB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" y="0"/>
            <a:ext cx="12128625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B9F39E0-4FC4-68FC-F9A8-E6A58DD973CE}"/>
              </a:ext>
            </a:extLst>
          </p:cNvPr>
          <p:cNvSpPr txBox="1">
            <a:spLocks/>
          </p:cNvSpPr>
          <p:nvPr/>
        </p:nvSpPr>
        <p:spPr>
          <a:xfrm>
            <a:off x="2396488" y="2928053"/>
            <a:ext cx="7399024" cy="7271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16808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37486ACE-8A76-5778-1E0B-524CED335F3B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3" name="Retângulo 3">
              <a:extLst>
                <a:ext uri="{FF2B5EF4-FFF2-40B4-BE49-F238E27FC236}">
                  <a16:creationId xmlns:a16="http://schemas.microsoft.com/office/drawing/2014/main" xmlns="" id="{CBA967DC-AC25-48C3-1351-81DD3D837BC8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Retângulo 4">
              <a:extLst>
                <a:ext uri="{FF2B5EF4-FFF2-40B4-BE49-F238E27FC236}">
                  <a16:creationId xmlns:a16="http://schemas.microsoft.com/office/drawing/2014/main" xmlns="" id="{E346D143-54F0-3EC2-31CF-7F769AEE0237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5">
              <a:extLst>
                <a:ext uri="{FF2B5EF4-FFF2-40B4-BE49-F238E27FC236}">
                  <a16:creationId xmlns:a16="http://schemas.microsoft.com/office/drawing/2014/main" xmlns="" id="{8F9E2C83-5315-42BA-DB35-358441327C11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8DD81AA-8E32-4057-A6FD-314E03FDD52D}"/>
              </a:ext>
            </a:extLst>
          </p:cNvPr>
          <p:cNvSpPr txBox="1">
            <a:spLocks/>
          </p:cNvSpPr>
          <p:nvPr/>
        </p:nvSpPr>
        <p:spPr>
          <a:xfrm>
            <a:off x="913774" y="702230"/>
            <a:ext cx="6941751" cy="1596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PERSPECTIVAS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CE1A0C8D-E5CF-1129-2AFB-9AF138C0F4DA}"/>
              </a:ext>
            </a:extLst>
          </p:cNvPr>
          <p:cNvSpPr txBox="1">
            <a:spLocks/>
          </p:cNvSpPr>
          <p:nvPr/>
        </p:nvSpPr>
        <p:spPr>
          <a:xfrm>
            <a:off x="913774" y="1999921"/>
            <a:ext cx="6418051" cy="2994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Tw Cen MT" panose="020B0602020104020603" pitchFamily="34" charset="0"/>
              </a:rPr>
              <a:t>Novo PDU</a:t>
            </a:r>
          </a:p>
          <a:p>
            <a:r>
              <a:rPr lang="pt-BR" sz="2400" dirty="0">
                <a:latin typeface="Tw Cen MT" panose="020B0602020104020603" pitchFamily="34" charset="0"/>
              </a:rPr>
              <a:t>Mapeamento e formalização das cooperações nacionais e internacionais</a:t>
            </a:r>
          </a:p>
          <a:p>
            <a:r>
              <a:rPr lang="pt-BR" sz="2400" dirty="0">
                <a:latin typeface="Tw Cen MT" panose="020B0602020104020603" pitchFamily="34" charset="0"/>
              </a:rPr>
              <a:t>Revisão dos indicadores</a:t>
            </a:r>
          </a:p>
          <a:p>
            <a:endParaRPr lang="pt-BR" sz="2400" dirty="0">
              <a:latin typeface="Tw Cen MT" panose="020B0602020104020603" pitchFamily="34" charset="0"/>
            </a:endParaRPr>
          </a:p>
          <a:p>
            <a:r>
              <a:rPr lang="pt-BR" sz="2400" dirty="0">
                <a:latin typeface="Tw Cen MT" panose="020B0602020104020603" pitchFamily="34" charset="0"/>
              </a:rPr>
              <a:t>Objetivo é manter o conceito Excelente com nota 10 no relatório de 2023.</a:t>
            </a:r>
          </a:p>
          <a:p>
            <a:endParaRPr lang="pt-BR" sz="2400" dirty="0">
              <a:latin typeface="Tw Cen MT" panose="020B06020201040206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8C6714A-E9FB-CC5D-03E1-0DBF605C184E}"/>
              </a:ext>
            </a:extLst>
          </p:cNvPr>
          <p:cNvSpPr txBox="1"/>
          <p:nvPr/>
        </p:nvSpPr>
        <p:spPr>
          <a:xfrm>
            <a:off x="2423530" y="5601330"/>
            <a:ext cx="469855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Tw Cen MT" panose="020B0602020104020603" pitchFamily="34" charset="0"/>
              </a:rPr>
              <a:t>Laboratório de Tecnologias Quânticas</a:t>
            </a:r>
          </a:p>
          <a:p>
            <a:pPr algn="r"/>
            <a:r>
              <a:rPr lang="pt-BR" dirty="0">
                <a:latin typeface="Tw Cen MT" panose="020B0602020104020603" pitchFamily="34" charset="0"/>
              </a:rPr>
              <a:t>Projeto </a:t>
            </a:r>
            <a:r>
              <a:rPr lang="pt-BR" dirty="0" err="1">
                <a:latin typeface="Tw Cen MT" panose="020B0602020104020603" pitchFamily="34" charset="0"/>
              </a:rPr>
              <a:t>RedeRio</a:t>
            </a:r>
            <a:r>
              <a:rPr lang="pt-BR" dirty="0">
                <a:latin typeface="Tw Cen MT" panose="020B0602020104020603" pitchFamily="34" charset="0"/>
              </a:rPr>
              <a:t> Quântica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AD9AE70-818B-FD2E-C2AE-9C1D889B9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29" y="2561280"/>
            <a:ext cx="2915879" cy="3887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 descr="Telhado de uma casa&#10;&#10;Descrição gerada automaticamente com confiança baixa">
            <a:extLst>
              <a:ext uri="{FF2B5EF4-FFF2-40B4-BE49-F238E27FC236}">
                <a16:creationId xmlns:a16="http://schemas.microsoft.com/office/drawing/2014/main" xmlns="" id="{F32E7437-99F0-F196-3371-7013F42C7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40" y="124418"/>
            <a:ext cx="2813255" cy="3751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196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F5061A6B-2ED3-9963-EA0F-DC6C8422EF04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5C22A4FC-0383-7B5C-E23C-57AB9CADE0AD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EB1F0C40-B2EC-08D6-B357-81B05DF87ADA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5F14ABC5-E80D-AC0F-3845-F04875B46C05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BED7F4D2-5746-6BE2-EC81-AF927BE68A82}"/>
              </a:ext>
            </a:extLst>
          </p:cNvPr>
          <p:cNvSpPr txBox="1">
            <a:spLocks/>
          </p:cNvSpPr>
          <p:nvPr/>
        </p:nvSpPr>
        <p:spPr>
          <a:xfrm>
            <a:off x="1057433" y="366161"/>
            <a:ext cx="10077133" cy="811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latin typeface="Tw Cen MT" panose="020B0602020104020603" pitchFamily="34" charset="0"/>
              </a:rPr>
              <a:t>O QUE É RELATÓRIO TCG?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AE6441AB-BA28-D9E9-75FD-9A1E69EEA2CE}"/>
              </a:ext>
            </a:extLst>
          </p:cNvPr>
          <p:cNvSpPr txBox="1">
            <a:spLocks/>
          </p:cNvSpPr>
          <p:nvPr/>
        </p:nvSpPr>
        <p:spPr>
          <a:xfrm>
            <a:off x="1057433" y="3898944"/>
            <a:ext cx="10077133" cy="1988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67 páginas de análises, gráficos, figuras, tabelas, considerações</a:t>
            </a:r>
          </a:p>
          <a:p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76 páginas de Dados Comprobatórios</a:t>
            </a:r>
          </a:p>
          <a:p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36 páginas de Clipping – notícias e redes sociais</a:t>
            </a:r>
          </a:p>
          <a:p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19 páginas de Metas Plano Diretor e justificativas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xmlns="" id="{50D721C3-FBF1-8C88-76D5-27CC78B440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2687" y="1546729"/>
                <a:ext cx="10077133" cy="21536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 anchorCtr="0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pt-BR" sz="2400" dirty="0">
                    <a:solidFill>
                      <a:schemeClr val="accent6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• RELATÓRIO INSTITUCIONAL ANUAL</a:t>
                </a:r>
              </a:p>
              <a:p>
                <a:r>
                  <a:rPr lang="pt-BR" sz="2400" dirty="0">
                    <a:solidFill>
                      <a:schemeClr val="accent6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INDICADORES DE DESEMPENHO</a:t>
                </a:r>
              </a:p>
              <a:p>
                <a:r>
                  <a:rPr lang="pt-BR" sz="2400" dirty="0">
                    <a:solidFill>
                      <a:schemeClr val="accent6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PACTUAÇÃO CBPF </a:t>
                </a:r>
                <a14:m>
                  <m:oMath xmlns:m="http://schemas.openxmlformats.org/officeDocument/2006/math">
                    <m:r>
                      <a:rPr lang="pt-BR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pt-BR" sz="2400" dirty="0">
                    <a:solidFill>
                      <a:schemeClr val="accent6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 MCTI</a:t>
                </a:r>
              </a:p>
              <a:p>
                <a:r>
                  <a:rPr lang="pt-BR" sz="2400" dirty="0">
                    <a:solidFill>
                      <a:schemeClr val="accent6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CONSONÂNCIA COM O PDU</a:t>
                </a:r>
              </a:p>
            </p:txBody>
          </p:sp>
        </mc:Choice>
        <mc:Fallback xmlns="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50D721C3-FBF1-8C88-76D5-27CC78B4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87" y="1546729"/>
                <a:ext cx="10077133" cy="21536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70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1C1528A7-53F2-FC30-F54B-0D20365FB393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3" name="Retângulo 3">
              <a:extLst>
                <a:ext uri="{FF2B5EF4-FFF2-40B4-BE49-F238E27FC236}">
                  <a16:creationId xmlns:a16="http://schemas.microsoft.com/office/drawing/2014/main" xmlns="" id="{72114BEB-FEDB-48A6-039C-B5F751CA7393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Retângulo 4">
              <a:extLst>
                <a:ext uri="{FF2B5EF4-FFF2-40B4-BE49-F238E27FC236}">
                  <a16:creationId xmlns:a16="http://schemas.microsoft.com/office/drawing/2014/main" xmlns="" id="{41E722FD-FDF9-0437-7662-AD693F2D37E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5">
              <a:extLst>
                <a:ext uri="{FF2B5EF4-FFF2-40B4-BE49-F238E27FC236}">
                  <a16:creationId xmlns:a16="http://schemas.microsoft.com/office/drawing/2014/main" xmlns="" id="{66010D57-0EF4-3582-2D1B-716BE6E9E96C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3F782CE-18CF-B934-42A1-9619575E677C}"/>
              </a:ext>
            </a:extLst>
          </p:cNvPr>
          <p:cNvSpPr txBox="1">
            <a:spLocks/>
          </p:cNvSpPr>
          <p:nvPr/>
        </p:nvSpPr>
        <p:spPr>
          <a:xfrm>
            <a:off x="923607" y="618517"/>
            <a:ext cx="10364451" cy="1596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Tw Cen MT" panose="020B0602020104020603" pitchFamily="34" charset="0"/>
              </a:rPr>
              <a:t>NÚCLEO DE RELAÇÕES INSTITUCIONAIS - NRI 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37B189C2-280A-B5BC-CBA8-1A37BF73E40A}"/>
              </a:ext>
            </a:extLst>
          </p:cNvPr>
          <p:cNvSpPr txBox="1">
            <a:spLocks/>
          </p:cNvSpPr>
          <p:nvPr/>
        </p:nvSpPr>
        <p:spPr>
          <a:xfrm>
            <a:off x="844016" y="2214694"/>
            <a:ext cx="10363826" cy="342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latin typeface="Tw Cen MT" panose="020B0602020104020603" pitchFamily="34" charset="0"/>
            </a:endParaRPr>
          </a:p>
          <a:p>
            <a:r>
              <a:rPr lang="pt-BR" sz="2400" dirty="0">
                <a:latin typeface="Tw Cen MT" panose="020B0602020104020603" pitchFamily="34" charset="0"/>
              </a:rPr>
              <a:t>ALINE CORREA DANTAS </a:t>
            </a:r>
          </a:p>
          <a:p>
            <a:r>
              <a:rPr lang="pt-BR" sz="2400" dirty="0">
                <a:latin typeface="Tw Cen MT" panose="020B0602020104020603" pitchFamily="34" charset="0"/>
              </a:rPr>
              <a:t>NATÁLIA LUZ FIGUEIRA BARBOSA</a:t>
            </a:r>
          </a:p>
          <a:p>
            <a:r>
              <a:rPr lang="pt-BR" sz="2400" dirty="0">
                <a:latin typeface="Tw Cen MT" panose="020B0602020104020603" pitchFamily="34" charset="0"/>
              </a:rPr>
              <a:t>SAMILLA R. C. DA COSTA </a:t>
            </a:r>
          </a:p>
          <a:p>
            <a:r>
              <a:rPr lang="pt-BR" sz="2400" dirty="0">
                <a:latin typeface="Tw Cen MT" panose="020B0602020104020603" pitchFamily="34" charset="0"/>
              </a:rPr>
              <a:t>SANDRA PRISCILLA O. VENANCIO</a:t>
            </a:r>
          </a:p>
          <a:p>
            <a:endParaRPr lang="pt-BR" sz="2400" dirty="0">
              <a:latin typeface="Tw Cen MT" panose="020B0602020104020603" pitchFamily="34" charset="0"/>
            </a:endParaRPr>
          </a:p>
          <a:p>
            <a:r>
              <a:rPr lang="pt-BR" sz="2400" dirty="0">
                <a:latin typeface="Tw Cen MT" panose="020B0602020104020603" pitchFamily="34" charset="0"/>
              </a:rPr>
              <a:t>NILTON ALVES Jr.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67FB261-6817-35CA-6E49-791EE2BDC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78" y="2733340"/>
            <a:ext cx="978794" cy="1452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F1EE937-81E3-1A9E-C817-AB443D1DD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019" y="2711237"/>
            <a:ext cx="1107583" cy="1459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3028676-7E5C-155E-7F5B-92A6FD8CA1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7"/>
          <a:stretch/>
        </p:blipFill>
        <p:spPr>
          <a:xfrm>
            <a:off x="9832951" y="2711237"/>
            <a:ext cx="1179001" cy="145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85A587EE-FF10-6336-A4E1-3F281D0A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21" y="2733340"/>
            <a:ext cx="1213449" cy="14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274C90E0-4739-9660-0B52-D75FD3D2D7A5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772F7398-517C-E072-434F-AC7890D2B738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AE4C95D4-5216-4ED9-7736-5A5C702438CD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49AC99FB-8AF9-DB51-915F-E185482005F0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B050CA74-2E59-CC0E-0C62-9A2BB22F5201}"/>
              </a:ext>
            </a:extLst>
          </p:cNvPr>
          <p:cNvSpPr txBox="1">
            <a:spLocks/>
          </p:cNvSpPr>
          <p:nvPr/>
        </p:nvSpPr>
        <p:spPr>
          <a:xfrm>
            <a:off x="814187" y="255087"/>
            <a:ext cx="10364451" cy="782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METODOLOGIA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3BB0E78E-6AD8-CE5B-55C2-436D4417D40A}"/>
              </a:ext>
            </a:extLst>
          </p:cNvPr>
          <p:cNvSpPr txBox="1">
            <a:spLocks/>
          </p:cNvSpPr>
          <p:nvPr/>
        </p:nvSpPr>
        <p:spPr>
          <a:xfrm>
            <a:off x="305992" y="2807921"/>
            <a:ext cx="4716747" cy="3494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b="1" dirty="0"/>
              <a:t>COLETA DE DADOS: </a:t>
            </a:r>
          </a:p>
          <a:p>
            <a:r>
              <a:rPr lang="pt-BR" sz="1600" dirty="0"/>
              <a:t>Relatórios das Coordenações</a:t>
            </a:r>
          </a:p>
          <a:p>
            <a:r>
              <a:rPr lang="pt-BR" sz="1600" dirty="0"/>
              <a:t>Relatórios de Setores (NIT, FACC, ...)</a:t>
            </a:r>
          </a:p>
          <a:p>
            <a:r>
              <a:rPr lang="pt-BR" sz="1600" dirty="0"/>
              <a:t>Relatórios da Diretoria</a:t>
            </a:r>
          </a:p>
          <a:p>
            <a:r>
              <a:rPr lang="pt-BR" sz="1600" dirty="0"/>
              <a:t>Relatórios Financeiros (SIOP, Gestão, ...)</a:t>
            </a:r>
          </a:p>
          <a:p>
            <a:r>
              <a:rPr lang="pt-BR" sz="1600" dirty="0"/>
              <a:t>Relatórios Individuais Pesquisadores e Tecnologistas</a:t>
            </a:r>
          </a:p>
          <a:p>
            <a:r>
              <a:rPr lang="pt-BR" sz="1600" dirty="0"/>
              <a:t>Lattes de Pesquisadores e Tecnologistas</a:t>
            </a:r>
          </a:p>
          <a:p>
            <a:r>
              <a:rPr lang="pt-BR" sz="1600" dirty="0"/>
              <a:t>Web </a:t>
            </a:r>
            <a:r>
              <a:rPr lang="pt-BR" sz="1600" dirty="0" err="1"/>
              <a:t>of</a:t>
            </a:r>
            <a:r>
              <a:rPr lang="pt-BR" sz="1600" dirty="0"/>
              <a:t> Science, SCOPUS</a:t>
            </a:r>
          </a:p>
          <a:p>
            <a:r>
              <a:rPr lang="pt-BR" sz="1600" dirty="0"/>
              <a:t>Portal do CBPF</a:t>
            </a:r>
          </a:p>
          <a:p>
            <a:r>
              <a:rPr lang="pt-BR" sz="1600" dirty="0"/>
              <a:t>Anotações NRI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C69A7EB-9050-7D77-7564-8E88AA195FE3}"/>
              </a:ext>
            </a:extLst>
          </p:cNvPr>
          <p:cNvSpPr txBox="1"/>
          <p:nvPr/>
        </p:nvSpPr>
        <p:spPr>
          <a:xfrm>
            <a:off x="305992" y="1027716"/>
            <a:ext cx="4716747" cy="147732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latin typeface="Tw Cen MT" panose="020B0602020104020603" pitchFamily="34" charset="0"/>
              </a:rPr>
              <a:t>O Relatório Anual do TCG é composto de indicadores de desempenho com suas respectivas metas pactuadas anualmente em consonância com seu PDU. Cada indicador tem sua nota que, unindo às notas dos outros indicadores e dividindo por seus pesos, ao final é atribuída uma nota global da instituição. 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xmlns="" id="{08C36A5B-D247-F93F-BD13-AAA4CD91F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49237"/>
              </p:ext>
            </p:extLst>
          </p:nvPr>
        </p:nvGraphicFramePr>
        <p:xfrm>
          <a:off x="7451900" y="4420120"/>
          <a:ext cx="2957830" cy="16256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73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Pontuação global (Nota)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Conceito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De 9,6 a 10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041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 dirty="0">
                          <a:effectLst/>
                        </a:rPr>
                        <a:t>A - EXCELENTE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De 9,0 a 9,5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041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B - MUITO BOM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De 8,0 a 8,9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041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C - BOM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De 6,0 a 7,9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041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D - SATISFATÓRIO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De 4,0 a 5,9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041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E - FRACO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>
                          <a:effectLst/>
                        </a:rPr>
                        <a:t>&lt; que 4,0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041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8620" algn="ctr"/>
                          <a:tab pos="5628640" algn="r"/>
                        </a:tabLst>
                      </a:pPr>
                      <a:r>
                        <a:rPr lang="pt-BR" sz="1000" cap="small" dirty="0">
                          <a:effectLst/>
                        </a:rPr>
                        <a:t>F - INSUFICIENTE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66BE4457-41FA-F66A-BB11-7933B6D72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295225"/>
              </p:ext>
            </p:extLst>
          </p:nvPr>
        </p:nvGraphicFramePr>
        <p:xfrm>
          <a:off x="5348858" y="1042217"/>
          <a:ext cx="6590905" cy="330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27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2" name="Espaço Reservado para Conteúdo 3">
            <a:extLst>
              <a:ext uri="{FF2B5EF4-FFF2-40B4-BE49-F238E27FC236}">
                <a16:creationId xmlns:a16="http://schemas.microsoft.com/office/drawing/2014/main" xmlns="" id="{B72BFE06-3BF4-22CB-8C35-F48A33818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706966"/>
              </p:ext>
            </p:extLst>
          </p:nvPr>
        </p:nvGraphicFramePr>
        <p:xfrm>
          <a:off x="1150376" y="800058"/>
          <a:ext cx="9888206" cy="574305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000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3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8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Indicadores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Pesos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Pactuado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kern="12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pt-BR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Realizado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kern="12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pt-BR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Promoção da Pesquisa Científica Básica e Tecnológica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1. IPUB - Índice de Publicações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3,52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4,29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2.</a:t>
                      </a:r>
                      <a:r>
                        <a:rPr lang="pt-BR" sz="900" baseline="0" dirty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IGPUB - Índice Geral de Publicações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3,90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4,77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3. PPCI - Programas e Projetos de Cooperação Internacional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4. PPCN - Programas e Projetos de Cooperação Nacional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5. PPBD - Índice de Projetos de Pesquisa Básica Desenvolvidos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1,11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6. PV - Nº de Pesquisadores Visitantes no ano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Formação, Atração e Fixação de Recursos Humanos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3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7. IODT - Índice de Orientação de Dissertações e Teses Defendidas no ano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0,85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0,98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0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8. TPTD - Índice de Trabalhos Publicados por Tese Defendida por ano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1,55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1,63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9. PD - Nº de Pós-</a:t>
                      </a:r>
                      <a:r>
                        <a:rPr lang="pt-BR" sz="900" dirty="0" err="1">
                          <a:effectLst/>
                        </a:rPr>
                        <a:t>Docs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0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10. PRB - Participação Relativa de Bolsistas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11. IPCI - Índice de bolsistas PCI em relação ao total de bolsistas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-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12. IEPCI - Índice de execução dos recursos PCI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pt-BR" sz="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Promoção da Inovação Tecnológica nas Empresas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13. </a:t>
                      </a:r>
                      <a:r>
                        <a:rPr lang="pt-BR" sz="900" dirty="0" err="1">
                          <a:effectLst/>
                        </a:rPr>
                        <a:t>PcTD</a:t>
                      </a:r>
                      <a:r>
                        <a:rPr lang="pt-BR" sz="900" dirty="0">
                          <a:effectLst/>
                        </a:rPr>
                        <a:t> - Índice de Processos e Técnicas Desenvolvidos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0,52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1,04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Ciência e Tecnologia Social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14. ETCO - Nº de Eventos Técnico-Científicos Organizados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02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15. PPDS - Programas e Projetos Diretos para a Sociedade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Administrativo-Financeiros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16. RREO - Índice de Relação entre Receitas </a:t>
                      </a:r>
                      <a:r>
                        <a:rPr lang="pt-BR" sz="900" dirty="0" err="1">
                          <a:effectLst/>
                        </a:rPr>
                        <a:t>Extraorçamentárias</a:t>
                      </a:r>
                      <a:r>
                        <a:rPr lang="pt-BR" sz="900" dirty="0">
                          <a:effectLst/>
                        </a:rPr>
                        <a:t> e Orçamentárias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29,65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59,10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17. IEO - Índice de Execução Orçamentária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t-BR" sz="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pt-BR" sz="900" dirty="0">
                          <a:effectLst/>
                        </a:rPr>
                        <a:t>18. PRPT - Participação Relativa de Pessoal Terceirizado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Total de pesos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31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Nota global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kern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84" marR="3798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769C9B6D-A55E-7A28-0726-223C1CAF34F3}"/>
              </a:ext>
            </a:extLst>
          </p:cNvPr>
          <p:cNvSpPr txBox="1">
            <a:spLocks/>
          </p:cNvSpPr>
          <p:nvPr/>
        </p:nvSpPr>
        <p:spPr>
          <a:xfrm>
            <a:off x="1004664" y="183053"/>
            <a:ext cx="10182671" cy="617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INDICADORES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358002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5FD2672-98DA-BEDA-A12B-BA9AA098530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59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Padrão do plano de fundo">
            <a:extLst>
              <a:ext uri="{FF2B5EF4-FFF2-40B4-BE49-F238E27FC236}">
                <a16:creationId xmlns:a16="http://schemas.microsoft.com/office/drawing/2014/main" xmlns="" id="{73868B41-1974-AC6A-B3F5-000BF0923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3537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E27A95B-1544-2CAC-EF17-3B4A7DA6BF2E}"/>
              </a:ext>
            </a:extLst>
          </p:cNvPr>
          <p:cNvSpPr txBox="1">
            <a:spLocks/>
          </p:cNvSpPr>
          <p:nvPr/>
        </p:nvSpPr>
        <p:spPr>
          <a:xfrm>
            <a:off x="2396488" y="2928053"/>
            <a:ext cx="7399024" cy="7271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DESTAQUES</a:t>
            </a:r>
          </a:p>
        </p:txBody>
      </p:sp>
    </p:spTree>
    <p:extLst>
      <p:ext uri="{BB962C8B-B14F-4D97-AF65-F5344CB8AC3E}">
        <p14:creationId xmlns:p14="http://schemas.microsoft.com/office/powerpoint/2010/main" val="246550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CA107-6101-5282-08B4-1DD5352966A9}"/>
              </a:ext>
            </a:extLst>
          </p:cNvPr>
          <p:cNvSpPr txBox="1">
            <a:spLocks/>
          </p:cNvSpPr>
          <p:nvPr/>
        </p:nvSpPr>
        <p:spPr>
          <a:xfrm>
            <a:off x="872898" y="672895"/>
            <a:ext cx="10256734" cy="695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DESTAQUES – REALIZAÇÕES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52910A3-5921-AE3C-6C92-5B59259B7414}"/>
              </a:ext>
            </a:extLst>
          </p:cNvPr>
          <p:cNvSpPr txBox="1">
            <a:spLocks/>
          </p:cNvSpPr>
          <p:nvPr/>
        </p:nvSpPr>
        <p:spPr>
          <a:xfrm>
            <a:off x="913775" y="4813203"/>
            <a:ext cx="10933649" cy="946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Tw Cen MT" panose="020B0602020104020603" pitchFamily="34" charset="0"/>
              </a:rPr>
              <a:t>Inauguração “</a:t>
            </a:r>
            <a:r>
              <a:rPr lang="pt-BR" sz="2400" dirty="0" err="1">
                <a:latin typeface="Tw Cen MT" panose="020B0602020104020603" pitchFamily="34" charset="0"/>
              </a:rPr>
              <a:t>DataCenter</a:t>
            </a:r>
            <a:r>
              <a:rPr lang="pt-BR" sz="2400" dirty="0">
                <a:latin typeface="Tw Cen MT" panose="020B0602020104020603" pitchFamily="34" charset="0"/>
              </a:rPr>
              <a:t> para a Ciência do Rio de Janeiro</a:t>
            </a:r>
          </a:p>
          <a:p>
            <a:r>
              <a:rPr lang="pt-BR" sz="2400" dirty="0">
                <a:latin typeface="Tw Cen MT" panose="020B0602020104020603" pitchFamily="34" charset="0"/>
              </a:rPr>
              <a:t>30 anos de criação da Rede-Rio de Computadores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CEF3174-3A11-ED5E-6233-04042CE8FAD4}"/>
              </a:ext>
            </a:extLst>
          </p:cNvPr>
          <p:cNvSpPr txBox="1"/>
          <p:nvPr/>
        </p:nvSpPr>
        <p:spPr>
          <a:xfrm>
            <a:off x="1021492" y="5842296"/>
            <a:ext cx="995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u="sng" dirty="0">
                <a:hlinkClick r:id="rId2"/>
              </a:rPr>
              <a:t>https://www.gov.br/cbpf/pt-br/assuntos/noticias/cbpf-contribuindo-ha-73-anos-com-a-fisica-no-brasil</a:t>
            </a:r>
            <a:r>
              <a:rPr lang="pt-BR" sz="1400" dirty="0"/>
              <a:t> </a:t>
            </a:r>
            <a:endParaRPr lang="pt-BR" sz="1400" u="sng" dirty="0">
              <a:hlinkClick r:id="rId3"/>
            </a:endParaRPr>
          </a:p>
          <a:p>
            <a:pPr algn="ctr"/>
            <a:r>
              <a:rPr lang="pt-BR" sz="1400" u="sng" dirty="0">
                <a:hlinkClick r:id="rId3"/>
              </a:rPr>
              <a:t>https://www.gov.br/cbpf/pt-br/assuntos/noticias/rede-rio-faperj-celebrara-30-anos-em-evento-no-cbpf</a:t>
            </a:r>
            <a:endParaRPr lang="pt-BR" sz="1400" dirty="0"/>
          </a:p>
        </p:txBody>
      </p:sp>
      <p:pic>
        <p:nvPicPr>
          <p:cNvPr id="5" name="Imagem 4" descr="https://www2.cbpf.br/images/ultimas-noticias/2022/DESCERRAMENTODAPLACA30ANOSREDERIOFAPERJ030622.jpg">
            <a:extLst>
              <a:ext uri="{FF2B5EF4-FFF2-40B4-BE49-F238E27FC236}">
                <a16:creationId xmlns:a16="http://schemas.microsoft.com/office/drawing/2014/main" xmlns="" id="{17DE3F02-2A7C-56EA-6F9A-7C981B4168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5" y="1509414"/>
            <a:ext cx="4330930" cy="28875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61C7757-0AB8-8A5B-7F93-C8D933E21522}"/>
              </a:ext>
            </a:extLst>
          </p:cNvPr>
          <p:cNvSpPr txBox="1"/>
          <p:nvPr/>
        </p:nvSpPr>
        <p:spPr>
          <a:xfrm>
            <a:off x="7617751" y="3565155"/>
            <a:ext cx="316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w Cen MT" panose="020B0602020104020603" pitchFamily="34" charset="0"/>
              </a:rPr>
              <a:t>Figura 3 - Descerramento da placa de inauguração do “Datacenter para a ciência do Rio de Janeiro” (Foto: Priscila </a:t>
            </a:r>
            <a:r>
              <a:rPr lang="pt-BR" sz="1200" dirty="0" err="1">
                <a:latin typeface="Tw Cen MT" panose="020B0602020104020603" pitchFamily="34" charset="0"/>
              </a:rPr>
              <a:t>Arrochellas</a:t>
            </a:r>
            <a:r>
              <a:rPr lang="pt-BR" sz="1200" dirty="0">
                <a:latin typeface="Tw Cen MT" panose="020B0602020104020603" pitchFamily="34" charset="0"/>
              </a:rPr>
              <a:t> - NCS/CBPF)</a:t>
            </a:r>
          </a:p>
        </p:txBody>
      </p:sp>
    </p:spTree>
    <p:extLst>
      <p:ext uri="{BB962C8B-B14F-4D97-AF65-F5344CB8AC3E}">
        <p14:creationId xmlns:p14="http://schemas.microsoft.com/office/powerpoint/2010/main" val="389934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2C2218-4ED3-CD1B-46F9-91CB7264A352}"/>
              </a:ext>
            </a:extLst>
          </p:cNvPr>
          <p:cNvSpPr txBox="1">
            <a:spLocks/>
          </p:cNvSpPr>
          <p:nvPr/>
        </p:nvSpPr>
        <p:spPr>
          <a:xfrm>
            <a:off x="872898" y="672895"/>
            <a:ext cx="10256734" cy="695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DESTAQUES – FORMAÇÃO CIENTÍFICA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5AAF884-3015-D5EA-1A03-5FF08D28A959}"/>
              </a:ext>
            </a:extLst>
          </p:cNvPr>
          <p:cNvSpPr txBox="1">
            <a:spLocks/>
          </p:cNvSpPr>
          <p:nvPr/>
        </p:nvSpPr>
        <p:spPr>
          <a:xfrm>
            <a:off x="285135" y="1935937"/>
            <a:ext cx="6614429" cy="2724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latin typeface="Tw Cen MT" panose="020B0602020104020603" pitchFamily="34" charset="0"/>
              </a:rPr>
              <a:t>60 Anos da Pós-graduação do CBPF</a:t>
            </a:r>
          </a:p>
          <a:p>
            <a:pPr lvl="1"/>
            <a:r>
              <a:rPr lang="pt-BR" sz="2000" dirty="0">
                <a:latin typeface="Tw Cen MT" panose="020B0602020104020603" pitchFamily="34" charset="0"/>
              </a:rPr>
              <a:t>10 Doutores (497) no programa acadêmico</a:t>
            </a:r>
          </a:p>
          <a:p>
            <a:pPr lvl="1"/>
            <a:r>
              <a:rPr lang="pt-BR" sz="2000" dirty="0">
                <a:latin typeface="Tw Cen MT" panose="020B0602020104020603" pitchFamily="34" charset="0"/>
              </a:rPr>
              <a:t>6 Mestres (499) no programa acadêmico</a:t>
            </a:r>
          </a:p>
          <a:p>
            <a:pPr lvl="1"/>
            <a:r>
              <a:rPr lang="pt-BR" sz="2000" dirty="0">
                <a:latin typeface="Tw Cen MT" panose="020B0602020104020603" pitchFamily="34" charset="0"/>
              </a:rPr>
              <a:t>3 Mestres (73) no programa profissional</a:t>
            </a:r>
          </a:p>
          <a:p>
            <a:pPr lvl="1"/>
            <a:r>
              <a:rPr lang="pt-BR" sz="2000" dirty="0">
                <a:latin typeface="Tw Cen MT" panose="020B0602020104020603" pitchFamily="34" charset="0"/>
              </a:rPr>
              <a:t>1.069 Trabalhos defendidos</a:t>
            </a:r>
          </a:p>
          <a:p>
            <a:pPr lvl="1"/>
            <a:r>
              <a:rPr lang="pt-BR" sz="2000" dirty="0">
                <a:latin typeface="Tw Cen MT" panose="020B0602020104020603" pitchFamily="34" charset="0"/>
              </a:rPr>
              <a:t>Nota máxima em ambos os programas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XXIX Jornada de Iniciação Científica e Tecnológica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Jornada de Vocação Científica - PROVOC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14FBB83-A157-5A38-9C27-85F991BA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51" y="1935937"/>
            <a:ext cx="4541588" cy="30258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F8A17DD-F4F7-D746-1CFD-2A76809F2677}"/>
              </a:ext>
            </a:extLst>
          </p:cNvPr>
          <p:cNvSpPr txBox="1"/>
          <p:nvPr/>
        </p:nvSpPr>
        <p:spPr>
          <a:xfrm>
            <a:off x="7805650" y="5046840"/>
            <a:ext cx="390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Pablo Ribeiro, aluno de doutorado no Laboratório de Interfaces (Foto: NCS/CBPF)</a:t>
            </a:r>
          </a:p>
        </p:txBody>
      </p:sp>
    </p:spTree>
    <p:extLst>
      <p:ext uri="{BB962C8B-B14F-4D97-AF65-F5344CB8AC3E}">
        <p14:creationId xmlns:p14="http://schemas.microsoft.com/office/powerpoint/2010/main" val="136600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2FD610-1A93-2D84-F638-7A1DBDCBE597}"/>
              </a:ext>
            </a:extLst>
          </p:cNvPr>
          <p:cNvSpPr txBox="1">
            <a:spLocks/>
          </p:cNvSpPr>
          <p:nvPr/>
        </p:nvSpPr>
        <p:spPr>
          <a:xfrm>
            <a:off x="872898" y="289437"/>
            <a:ext cx="10256734" cy="695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DESTAQUES – CONFERÊNCIAS E ESCOLAS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8D4F8CC-6F9A-4F61-83BA-E9506B3040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9" y="984871"/>
            <a:ext cx="4361902" cy="2919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8F3EB05-73C8-B3B8-FB8E-5AB9EA20DF3E}"/>
              </a:ext>
            </a:extLst>
          </p:cNvPr>
          <p:cNvSpPr txBox="1">
            <a:spLocks/>
          </p:cNvSpPr>
          <p:nvPr/>
        </p:nvSpPr>
        <p:spPr>
          <a:xfrm>
            <a:off x="1053860" y="4164388"/>
            <a:ext cx="10440026" cy="2185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latin typeface="Tw Cen MT" panose="020B0602020104020603" pitchFamily="34" charset="0"/>
              </a:rPr>
              <a:t>18ª EDIÇÃO DA BRAZILIAN SCHOOL OF COSMOLOGY AND GRAVITATION (BSCG) 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dedicada aos 80 anos do pesquisador emérito e fundador  da BSCG, prof. Mario Novello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100</a:t>
            </a:r>
            <a:r>
              <a:rPr lang="pt-BR" sz="1800" u="sng" baseline="30000" dirty="0">
                <a:latin typeface="Tw Cen MT" panose="020B0602020104020603" pitchFamily="34" charset="0"/>
              </a:rPr>
              <a:t>o</a:t>
            </a:r>
            <a:r>
              <a:rPr lang="pt-BR" sz="1800" dirty="0">
                <a:latin typeface="Tw Cen MT" panose="020B0602020104020603" pitchFamily="34" charset="0"/>
              </a:rPr>
              <a:t> aniversário da solução cosmológica de Friedmann</a:t>
            </a:r>
          </a:p>
          <a:p>
            <a:r>
              <a:rPr lang="pt-BR" sz="1800" dirty="0">
                <a:latin typeface="Tw Cen MT" panose="020B0602020104020603" pitchFamily="34" charset="0"/>
              </a:rPr>
              <a:t>4ª OFICINA DE INSTRUMENTAÇÃO E INOVAÇÃO (O2I)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encontro voltado para profissionais, estudantes, professores e empresário  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Ciência, Desenvolvimento Tecnológico, </a:t>
            </a:r>
            <a:r>
              <a:rPr lang="pt-BR" sz="1800" dirty="0" err="1">
                <a:latin typeface="Tw Cen MT" panose="020B0602020104020603" pitchFamily="34" charset="0"/>
              </a:rPr>
              <a:t>Deep</a:t>
            </a:r>
            <a:r>
              <a:rPr lang="pt-BR" sz="1800" dirty="0">
                <a:latin typeface="Tw Cen MT" panose="020B0602020104020603" pitchFamily="34" charset="0"/>
              </a:rPr>
              <a:t> Tech e Inovação 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Física, Engenharias, Química, Saúde e Ciências afins</a:t>
            </a:r>
          </a:p>
        </p:txBody>
      </p:sp>
      <p:pic>
        <p:nvPicPr>
          <p:cNvPr id="14" name="Imagem 1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E1375163-3106-0170-4BCF-09FBE7E39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29" y="1208258"/>
            <a:ext cx="5741532" cy="2386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42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F8304EC-C78D-F650-D94C-564AE9C035D2}"/>
              </a:ext>
            </a:extLst>
          </p:cNvPr>
          <p:cNvGrpSpPr/>
          <p:nvPr/>
        </p:nvGrpSpPr>
        <p:grpSpPr>
          <a:xfrm>
            <a:off x="-20127" y="6197807"/>
            <a:ext cx="10644995" cy="691882"/>
            <a:chOff x="-20127" y="6234019"/>
            <a:chExt cx="10644995" cy="641233"/>
          </a:xfrm>
        </p:grpSpPr>
        <p:sp>
          <p:nvSpPr>
            <p:cNvPr id="7" name="Retângulo 3">
              <a:extLst>
                <a:ext uri="{FF2B5EF4-FFF2-40B4-BE49-F238E27FC236}">
                  <a16:creationId xmlns:a16="http://schemas.microsoft.com/office/drawing/2014/main" xmlns="" id="{F82897F0-A84D-5EB4-290A-93D1C5CD01A6}"/>
                </a:ext>
              </a:extLst>
            </p:cNvPr>
            <p:cNvSpPr/>
            <p:nvPr/>
          </p:nvSpPr>
          <p:spPr>
            <a:xfrm>
              <a:off x="-20127" y="6650966"/>
              <a:ext cx="10644995" cy="224286"/>
            </a:xfrm>
            <a:custGeom>
              <a:avLst/>
              <a:gdLst>
                <a:gd name="connsiteX0" fmla="*/ 0 w 9773728"/>
                <a:gd name="connsiteY0" fmla="*/ 0 h 207034"/>
                <a:gd name="connsiteX1" fmla="*/ 9773728 w 9773728"/>
                <a:gd name="connsiteY1" fmla="*/ 0 h 207034"/>
                <a:gd name="connsiteX2" fmla="*/ 9773728 w 9773728"/>
                <a:gd name="connsiteY2" fmla="*/ 207034 h 207034"/>
                <a:gd name="connsiteX3" fmla="*/ 0 w 9773728"/>
                <a:gd name="connsiteY3" fmla="*/ 207034 h 207034"/>
                <a:gd name="connsiteX4" fmla="*/ 0 w 9773728"/>
                <a:gd name="connsiteY4" fmla="*/ 0 h 207034"/>
                <a:gd name="connsiteX0" fmla="*/ 0 w 10644995"/>
                <a:gd name="connsiteY0" fmla="*/ 0 h 224286"/>
                <a:gd name="connsiteX1" fmla="*/ 9773728 w 10644995"/>
                <a:gd name="connsiteY1" fmla="*/ 0 h 224286"/>
                <a:gd name="connsiteX2" fmla="*/ 10644995 w 10644995"/>
                <a:gd name="connsiteY2" fmla="*/ 224286 h 224286"/>
                <a:gd name="connsiteX3" fmla="*/ 0 w 10644995"/>
                <a:gd name="connsiteY3" fmla="*/ 207034 h 224286"/>
                <a:gd name="connsiteX4" fmla="*/ 0 w 10644995"/>
                <a:gd name="connsiteY4" fmla="*/ 0 h 2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995" h="224286">
                  <a:moveTo>
                    <a:pt x="0" y="0"/>
                  </a:moveTo>
                  <a:lnTo>
                    <a:pt x="9773728" y="0"/>
                  </a:lnTo>
                  <a:lnTo>
                    <a:pt x="10644995" y="224286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4">
              <a:extLst>
                <a:ext uri="{FF2B5EF4-FFF2-40B4-BE49-F238E27FC236}">
                  <a16:creationId xmlns:a16="http://schemas.microsoft.com/office/drawing/2014/main" xmlns="" id="{1D40C4A9-63E6-B057-83F5-5B1865E1F8B6}"/>
                </a:ext>
              </a:extLst>
            </p:cNvPr>
            <p:cNvSpPr/>
            <p:nvPr/>
          </p:nvSpPr>
          <p:spPr>
            <a:xfrm>
              <a:off x="-20127" y="6441053"/>
              <a:ext cx="6489939" cy="207034"/>
            </a:xfrm>
            <a:custGeom>
              <a:avLst/>
              <a:gdLst>
                <a:gd name="connsiteX0" fmla="*/ 0 w 5860210"/>
                <a:gd name="connsiteY0" fmla="*/ 0 h 207034"/>
                <a:gd name="connsiteX1" fmla="*/ 5860210 w 5860210"/>
                <a:gd name="connsiteY1" fmla="*/ 0 h 207034"/>
                <a:gd name="connsiteX2" fmla="*/ 5860210 w 5860210"/>
                <a:gd name="connsiteY2" fmla="*/ 207034 h 207034"/>
                <a:gd name="connsiteX3" fmla="*/ 0 w 5860210"/>
                <a:gd name="connsiteY3" fmla="*/ 207034 h 207034"/>
                <a:gd name="connsiteX4" fmla="*/ 0 w 5860210"/>
                <a:gd name="connsiteY4" fmla="*/ 0 h 207034"/>
                <a:gd name="connsiteX0" fmla="*/ 0 w 6489939"/>
                <a:gd name="connsiteY0" fmla="*/ 0 h 207034"/>
                <a:gd name="connsiteX1" fmla="*/ 5860210 w 6489939"/>
                <a:gd name="connsiteY1" fmla="*/ 0 h 207034"/>
                <a:gd name="connsiteX2" fmla="*/ 6489939 w 6489939"/>
                <a:gd name="connsiteY2" fmla="*/ 207034 h 207034"/>
                <a:gd name="connsiteX3" fmla="*/ 0 w 6489939"/>
                <a:gd name="connsiteY3" fmla="*/ 207034 h 207034"/>
                <a:gd name="connsiteX4" fmla="*/ 0 w 6489939"/>
                <a:gd name="connsiteY4" fmla="*/ 0 h 20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939" h="207034">
                  <a:moveTo>
                    <a:pt x="0" y="0"/>
                  </a:moveTo>
                  <a:lnTo>
                    <a:pt x="5860210" y="0"/>
                  </a:lnTo>
                  <a:lnTo>
                    <a:pt x="6489939" y="20703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xmlns="" id="{B3062A46-EEBA-784E-017F-88128AEDCF8A}"/>
                </a:ext>
              </a:extLst>
            </p:cNvPr>
            <p:cNvSpPr/>
            <p:nvPr/>
          </p:nvSpPr>
          <p:spPr>
            <a:xfrm>
              <a:off x="-20127" y="6234019"/>
              <a:ext cx="2375139" cy="232914"/>
            </a:xfrm>
            <a:custGeom>
              <a:avLst/>
              <a:gdLst>
                <a:gd name="connsiteX0" fmla="*/ 0 w 1719531"/>
                <a:gd name="connsiteY0" fmla="*/ 0 h 207034"/>
                <a:gd name="connsiteX1" fmla="*/ 1719531 w 1719531"/>
                <a:gd name="connsiteY1" fmla="*/ 0 h 207034"/>
                <a:gd name="connsiteX2" fmla="*/ 1719531 w 1719531"/>
                <a:gd name="connsiteY2" fmla="*/ 207034 h 207034"/>
                <a:gd name="connsiteX3" fmla="*/ 0 w 1719531"/>
                <a:gd name="connsiteY3" fmla="*/ 207034 h 207034"/>
                <a:gd name="connsiteX4" fmla="*/ 0 w 1719531"/>
                <a:gd name="connsiteY4" fmla="*/ 0 h 207034"/>
                <a:gd name="connsiteX0" fmla="*/ 0 w 2375139"/>
                <a:gd name="connsiteY0" fmla="*/ 0 h 232914"/>
                <a:gd name="connsiteX1" fmla="*/ 1719531 w 2375139"/>
                <a:gd name="connsiteY1" fmla="*/ 0 h 232914"/>
                <a:gd name="connsiteX2" fmla="*/ 2375139 w 2375139"/>
                <a:gd name="connsiteY2" fmla="*/ 232914 h 232914"/>
                <a:gd name="connsiteX3" fmla="*/ 0 w 2375139"/>
                <a:gd name="connsiteY3" fmla="*/ 207034 h 232914"/>
                <a:gd name="connsiteX4" fmla="*/ 0 w 2375139"/>
                <a:gd name="connsiteY4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139" h="232914">
                  <a:moveTo>
                    <a:pt x="0" y="0"/>
                  </a:moveTo>
                  <a:lnTo>
                    <a:pt x="1719531" y="0"/>
                  </a:lnTo>
                  <a:lnTo>
                    <a:pt x="2375139" y="232914"/>
                  </a:lnTo>
                  <a:lnTo>
                    <a:pt x="0" y="20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91CEFE-47D1-DFE7-1040-196774E8C4B4}"/>
              </a:ext>
            </a:extLst>
          </p:cNvPr>
          <p:cNvSpPr txBox="1">
            <a:spLocks/>
          </p:cNvSpPr>
          <p:nvPr/>
        </p:nvSpPr>
        <p:spPr>
          <a:xfrm>
            <a:off x="981053" y="368095"/>
            <a:ext cx="10256734" cy="695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Tw Cen MT" panose="020B0602020104020603" pitchFamily="34" charset="0"/>
              </a:rPr>
              <a:t>DESTAQUES – DIVULGAÇÃO CIENTÍFICA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7C9D232E-14F2-4DD5-5BC3-393A39746F79}"/>
              </a:ext>
            </a:extLst>
          </p:cNvPr>
          <p:cNvSpPr txBox="1">
            <a:spLocks/>
          </p:cNvSpPr>
          <p:nvPr/>
        </p:nvSpPr>
        <p:spPr>
          <a:xfrm>
            <a:off x="872898" y="4422601"/>
            <a:ext cx="10649989" cy="1530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latin typeface="Tw Cen MT" panose="020B0602020104020603" pitchFamily="34" charset="0"/>
              </a:rPr>
              <a:t>CIÊNCIA PARA O BRASIL: RONALD CINTRA SHELLARD (1948-2021). 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Financiado pelo MCTI (Ministro Engenheiro Paulo Alvim)</a:t>
            </a:r>
          </a:p>
          <a:p>
            <a:pPr lvl="1"/>
            <a:r>
              <a:rPr lang="pt-BR" sz="1800" dirty="0">
                <a:latin typeface="Tw Cen MT" panose="020B0602020104020603" pitchFamily="34" charset="0"/>
              </a:rPr>
              <a:t>Prof. </a:t>
            </a:r>
            <a:r>
              <a:rPr lang="pt-BR" sz="1800" dirty="0" err="1">
                <a:latin typeface="Tw Cen MT" panose="020B0602020104020603" pitchFamily="34" charset="0"/>
              </a:rPr>
              <a:t>Antonio</a:t>
            </a:r>
            <a:r>
              <a:rPr lang="pt-BR" sz="1800" dirty="0">
                <a:latin typeface="Tw Cen MT" panose="020B0602020104020603" pitchFamily="34" charset="0"/>
              </a:rPr>
              <a:t> Augusto Passos Videira – UERJ (pesquisador colaborador) e jornalista Cássio Leite Vieira</a:t>
            </a:r>
          </a:p>
          <a:p>
            <a:r>
              <a:rPr lang="pt-BR" sz="1800" dirty="0">
                <a:latin typeface="Tw Cen MT" panose="020B0602020104020603" pitchFamily="34" charset="0"/>
              </a:rPr>
              <a:t>REVISTA DE DIVULGAÇÃO CIENTÍFICA CIÊNCIA E SOCIEDADE publicou 17 artigos, todos em sua homenagem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1524932-535B-3910-96C6-834AFF9D8110}"/>
              </a:ext>
            </a:extLst>
          </p:cNvPr>
          <p:cNvSpPr/>
          <p:nvPr/>
        </p:nvSpPr>
        <p:spPr>
          <a:xfrm>
            <a:off x="1167442" y="5966444"/>
            <a:ext cx="1063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u="sng" dirty="0">
                <a:hlinkClick r:id="rId2"/>
              </a:rPr>
              <a:t>https://www.gov.br/cbpf/pt-br/assuntos/noticias/mcti-e-cbpf-lancam-livro-em-homenagem-ao-fisico-ronald-cintra-shellard</a:t>
            </a:r>
            <a:r>
              <a:rPr lang="pt-BR" sz="1400" dirty="0"/>
              <a:t> </a:t>
            </a:r>
          </a:p>
        </p:txBody>
      </p:sp>
      <p:pic>
        <p:nvPicPr>
          <p:cNvPr id="13" name="Imagem 12" descr="https://www2.cbpf.br/images/mesa_de_abertura_livro_Shellard.jpeg">
            <a:extLst>
              <a:ext uri="{FF2B5EF4-FFF2-40B4-BE49-F238E27FC236}">
                <a16:creationId xmlns:a16="http://schemas.microsoft.com/office/drawing/2014/main" xmlns="" id="{5C27A1A2-B5BC-3F47-48D3-5C566126ED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65" y="1180587"/>
            <a:ext cx="4284980" cy="28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AE8E5FE-46AB-0D10-7D33-1623889D253D}"/>
              </a:ext>
            </a:extLst>
          </p:cNvPr>
          <p:cNvSpPr txBox="1"/>
          <p:nvPr/>
        </p:nvSpPr>
        <p:spPr>
          <a:xfrm>
            <a:off x="8435809" y="3578962"/>
            <a:ext cx="30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Lançamento de livro em homenagem a Ronald </a:t>
            </a:r>
            <a:r>
              <a:rPr lang="pt-BR" sz="1200" dirty="0" err="1"/>
              <a:t>Shellard</a:t>
            </a:r>
            <a:r>
              <a:rPr lang="pt-BR" sz="1200" dirty="0"/>
              <a:t>. (Foto: NCS/CBPF)</a:t>
            </a:r>
          </a:p>
        </p:txBody>
      </p:sp>
    </p:spTree>
    <p:extLst>
      <p:ext uri="{BB962C8B-B14F-4D97-AF65-F5344CB8AC3E}">
        <p14:creationId xmlns:p14="http://schemas.microsoft.com/office/powerpoint/2010/main" val="1949597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1403</Words>
  <Application>Microsoft Office PowerPoint</Application>
  <PresentationFormat>Widescreen</PresentationFormat>
  <Paragraphs>255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Natália Luz</dc:creator>
  <cp:lastModifiedBy>Conta da Microsoft</cp:lastModifiedBy>
  <cp:revision>78</cp:revision>
  <dcterms:created xsi:type="dcterms:W3CDTF">2023-03-20T17:46:28Z</dcterms:created>
  <dcterms:modified xsi:type="dcterms:W3CDTF">2023-07-18T13:43:02Z</dcterms:modified>
</cp:coreProperties>
</file>