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9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4"/>
  </p:notesMasterIdLst>
  <p:sldIdLst>
    <p:sldId id="256" r:id="rId2"/>
    <p:sldId id="328" r:id="rId3"/>
    <p:sldId id="258" r:id="rId4"/>
    <p:sldId id="330" r:id="rId5"/>
    <p:sldId id="264" r:id="rId6"/>
    <p:sldId id="271" r:id="rId7"/>
    <p:sldId id="265" r:id="rId8"/>
    <p:sldId id="272" r:id="rId9"/>
    <p:sldId id="278" r:id="rId10"/>
    <p:sldId id="306" r:id="rId11"/>
    <p:sldId id="307" r:id="rId12"/>
    <p:sldId id="308" r:id="rId13"/>
    <p:sldId id="309" r:id="rId14"/>
    <p:sldId id="311" r:id="rId15"/>
    <p:sldId id="312" r:id="rId16"/>
    <p:sldId id="313" r:id="rId17"/>
    <p:sldId id="314" r:id="rId18"/>
    <p:sldId id="316" r:id="rId19"/>
    <p:sldId id="319" r:id="rId20"/>
    <p:sldId id="322" r:id="rId21"/>
    <p:sldId id="267" r:id="rId22"/>
    <p:sldId id="326" r:id="rId23"/>
    <p:sldId id="266" r:id="rId24"/>
    <p:sldId id="282" r:id="rId25"/>
    <p:sldId id="324" r:id="rId26"/>
    <p:sldId id="291" r:id="rId27"/>
    <p:sldId id="325" r:id="rId28"/>
    <p:sldId id="303" r:id="rId29"/>
    <p:sldId id="332" r:id="rId30"/>
    <p:sldId id="305" r:id="rId31"/>
    <p:sldId id="331" r:id="rId32"/>
    <p:sldId id="25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6"/>
    <p:restoredTop sz="94694"/>
  </p:normalViewPr>
  <p:slideViewPr>
    <p:cSldViewPr snapToGrid="0">
      <p:cViewPr varScale="1">
        <p:scale>
          <a:sx n="107" d="100"/>
          <a:sy n="107" d="100"/>
        </p:scale>
        <p:origin x="18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riscilla\Desktop\NRI-organizado\2025-relatorio-TCG\2025-nota-global-2002-a-2025-17032026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historicos-e-graficos-25022026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historicos-e-graficos-03032026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historicos-e-graficos-03032026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Pessoal-feito-por-NR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historicos-e-graficos-30032026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historicos-e-graficos-30032026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historicos-e-graficos-25022026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historicos-e-graficos-05032026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historicos-e-graficos-25022026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historicos-e-graficos-03032026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scilla\Desktop\NRI-organizado\2025-relatorio-TCG\2025-historicos-e-graficos-25022026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Conceito e Nota Global</a:t>
            </a:r>
          </a:p>
        </c:rich>
      </c:tx>
      <c:layout>
        <c:manualLayout>
          <c:xMode val="edge"/>
          <c:yMode val="edge"/>
          <c:x val="0.33679646029283744"/>
          <c:y val="2.77780412990544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1342646488164533E-2"/>
          <c:y val="0.19226851851851851"/>
          <c:w val="0.95731470702367094"/>
          <c:h val="0.63728273549139691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'para relatorio'!$C$2</c:f>
              <c:strCache>
                <c:ptCount val="1"/>
                <c:pt idx="0">
                  <c:v>Nota global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48-A745-84A2-9C6EDBDBB1B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48-A745-84A2-9C6EDBDBB1B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48-A745-84A2-9C6EDBDBB1B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048-A745-84A2-9C6EDBDBB1B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048-A745-84A2-9C6EDBDBB1B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048-A745-84A2-9C6EDBDBB1B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048-A745-84A2-9C6EDBDBB1B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048-A745-84A2-9C6EDBDBB1B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048-A745-84A2-9C6EDBDBB1B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048-A745-84A2-9C6EDBDBB1B7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8048-A745-84A2-9C6EDBDBB1B7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8048-A745-84A2-9C6EDBDBB1B7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048-A745-84A2-9C6EDBDBB1B7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8048-A745-84A2-9C6EDBDBB1B7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8048-A745-84A2-9C6EDBDBB1B7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8048-A745-84A2-9C6EDBDBB1B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8048-A745-84A2-9C6EDBDBB1B7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8048-A745-84A2-9C6EDBDBB1B7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8048-A745-84A2-9C6EDBDBB1B7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8048-A745-84A2-9C6EDBDBB1B7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8048-A745-84A2-9C6EDBDBB1B7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8048-A745-84A2-9C6EDBDBB1B7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8048-A745-84A2-9C6EDBDBB1B7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8048-A745-84A2-9C6EDBDBB1B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r>
                      <a:rPr lang="en-US" b="0"/>
                      <a:t>8,8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9,1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 b="0"/>
                      <a:t>9,6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9,5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 b="0"/>
                      <a:t>9,8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9,3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9,5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9,5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r>
                      <a:rPr lang="en-US" b="0"/>
                      <a:t>8,9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r>
                      <a:rPr lang="en-US" b="0"/>
                      <a:t>8,7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r>
                      <a:rPr lang="en-US" b="0"/>
                      <a:t>8,9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9,3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9,4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 b="0"/>
                      <a:t>9,6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 b="0"/>
                      <a:t>9,1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 b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 b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 sz="1400" dirty="0"/>
                      <a:t>A</a:t>
                    </a:r>
                  </a:p>
                  <a:p>
                    <a:r>
                      <a:rPr lang="en-US" sz="1400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8048-A745-84A2-9C6EDBDBB1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/>
              <c:tx>
                <c:rich>
                  <a:bodyPr rot="0" spcFirstLastPara="1" vertOverflow="ellipsis" vert="horz" wrap="square" tIns="72000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A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 dirty="0"/>
                      <a:t>9,6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8048-A745-84A2-9C6EDBDBB1B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2"/>
              <c:layout>
                <c:manualLayout>
                  <c:x val="-1.09447561706043E-16"/>
                  <c:y val="-1.11168462236715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1703B2D5-E4FB-4687-8A00-83BAC334D512}" type="VALUE">
                      <a:rPr lang="en-US"/>
                      <a:pPr/>
                      <a:t>[VALOR]</a:t>
                    </a:fld>
                    <a:endParaRPr lang="pt-B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8048-A745-84A2-9C6EDBDBB1B7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3"/>
              <c:layout>
                <c:manualLayout>
                  <c:x val="0"/>
                  <c:y val="-1.05182580094070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1287E739-B2B3-4609-8C0A-D270D78EBC3E}" type="VALUE">
                      <a:rPr lang="en-US"/>
                      <a:pPr/>
                      <a:t>[VALOR]</a:t>
                    </a:fld>
                    <a:endParaRPr lang="pt-B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8048-A745-84A2-9C6EDBDBB1B7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'para relatorio'!$B$3:$B$26</c:f>
              <c:numCache>
                <c:formatCode>General</c:formatCode>
                <c:ptCount val="2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  <c:pt idx="23">
                  <c:v>2025</c:v>
                </c:pt>
              </c:numCache>
            </c:numRef>
          </c:cat>
          <c:val>
            <c:numRef>
              <c:f>'para relatorio'!$C$3:$C$26</c:f>
              <c:numCache>
                <c:formatCode>General</c:formatCode>
                <c:ptCount val="24"/>
                <c:pt idx="0">
                  <c:v>8.8000000000000007</c:v>
                </c:pt>
                <c:pt idx="1">
                  <c:v>9.1</c:v>
                </c:pt>
                <c:pt idx="2">
                  <c:v>9.6</c:v>
                </c:pt>
                <c:pt idx="3">
                  <c:v>9.5</c:v>
                </c:pt>
                <c:pt idx="4">
                  <c:v>9.8000000000000007</c:v>
                </c:pt>
                <c:pt idx="5">
                  <c:v>9.3000000000000007</c:v>
                </c:pt>
                <c:pt idx="6">
                  <c:v>9.5</c:v>
                </c:pt>
                <c:pt idx="7">
                  <c:v>9.5</c:v>
                </c:pt>
                <c:pt idx="8">
                  <c:v>8.9</c:v>
                </c:pt>
                <c:pt idx="9">
                  <c:v>9</c:v>
                </c:pt>
                <c:pt idx="10">
                  <c:v>8.6999999999999993</c:v>
                </c:pt>
                <c:pt idx="11">
                  <c:v>8.9</c:v>
                </c:pt>
                <c:pt idx="12">
                  <c:v>9</c:v>
                </c:pt>
                <c:pt idx="13">
                  <c:v>9.3000000000000007</c:v>
                </c:pt>
                <c:pt idx="14">
                  <c:v>9.4</c:v>
                </c:pt>
                <c:pt idx="15">
                  <c:v>9.6</c:v>
                </c:pt>
                <c:pt idx="16">
                  <c:v>9</c:v>
                </c:pt>
                <c:pt idx="17">
                  <c:v>9.1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9.6</c:v>
                </c:pt>
                <c:pt idx="22">
                  <c:v>9.6</c:v>
                </c:pt>
                <c:pt idx="23">
                  <c:v>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0-8048-A745-84A2-9C6EDBDBB1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764019248"/>
        <c:axId val="764020880"/>
      </c:barChart>
      <c:catAx>
        <c:axId val="76401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020880"/>
        <c:crosses val="autoZero"/>
        <c:auto val="1"/>
        <c:lblAlgn val="ctr"/>
        <c:lblOffset val="100"/>
        <c:noMultiLvlLbl val="0"/>
      </c:catAx>
      <c:valAx>
        <c:axId val="764020880"/>
        <c:scaling>
          <c:orientation val="minMax"/>
          <c:max val="1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6401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65000"/>
        </a:schemeClr>
      </a:solidFill>
    </a:ln>
    <a:effectLst>
      <a:outerShdw blurRad="50800" dist="38100" dir="2700000" algn="tl" rotWithShape="0">
        <a:srgbClr val="002060">
          <a:alpha val="40000"/>
        </a:srgbClr>
      </a:outerShdw>
    </a:effectLst>
  </c:spPr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184601924759406E-2"/>
          <c:y val="0.17034913255421627"/>
          <c:w val="0.94299033031412682"/>
          <c:h val="0.55626352768563225"/>
        </c:manualLayout>
      </c:layout>
      <c:lineChart>
        <c:grouping val="standard"/>
        <c:varyColors val="0"/>
        <c:ser>
          <c:idx val="0"/>
          <c:order val="0"/>
          <c:tx>
            <c:strRef>
              <c:f>'IEPCI grafico'!$M$5</c:f>
              <c:strCache>
                <c:ptCount val="1"/>
                <c:pt idx="0">
                  <c:v>IEPCI</c:v>
                </c:pt>
              </c:strCache>
            </c:strRef>
          </c:tx>
          <c:spPr>
            <a:ln w="19050" cap="rnd" cmpd="sng" algn="ctr">
              <a:solidFill>
                <a:schemeClr val="accent6">
                  <a:tint val="77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tint val="77000"/>
                </a:schemeClr>
              </a:solidFill>
              <a:ln w="6350" cap="flat" cmpd="sng" algn="ctr">
                <a:solidFill>
                  <a:schemeClr val="accent6">
                    <a:tint val="77000"/>
                  </a:schemeClr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'IEPCI grafico'!$L$6:$L$11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'IEPCI grafico'!$M$6:$M$11</c:f>
              <c:numCache>
                <c:formatCode>0.00</c:formatCode>
                <c:ptCount val="6"/>
                <c:pt idx="0">
                  <c:v>85.413470132097601</c:v>
                </c:pt>
                <c:pt idx="1">
                  <c:v>100</c:v>
                </c:pt>
                <c:pt idx="2">
                  <c:v>97.307817061303922</c:v>
                </c:pt>
                <c:pt idx="3">
                  <c:v>92.099719451682788</c:v>
                </c:pt>
                <c:pt idx="4">
                  <c:v>82.534065730664324</c:v>
                </c:pt>
                <c:pt idx="5">
                  <c:v>75.889254741919032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3D0-EE42-9C87-2EE5AB6F5294}"/>
            </c:ext>
          </c:extLst>
        </c:ser>
        <c:ser>
          <c:idx val="1"/>
          <c:order val="1"/>
          <c:tx>
            <c:strRef>
              <c:f>'IEPCI grafico'!$N$5</c:f>
              <c:strCache>
                <c:ptCount val="1"/>
                <c:pt idx="0">
                  <c:v>Meta para o ano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76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4"/>
            <c:spPr>
              <a:solidFill>
                <a:schemeClr val="accent6">
                  <a:shade val="76000"/>
                </a:schemeClr>
              </a:solidFill>
              <a:ln w="6350" cap="flat" cmpd="sng" algn="ctr">
                <a:solidFill>
                  <a:schemeClr val="accent6">
                    <a:shade val="76000"/>
                  </a:schemeClr>
                </a:solidFill>
                <a:prstDash val="solid"/>
                <a:round/>
              </a:ln>
              <a:effectLst/>
            </c:spPr>
          </c:marker>
          <c:cat>
            <c:numRef>
              <c:f>'IEPCI grafico'!$L$6:$L$11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'IEPCI grafico'!$N$6:$N$11</c:f>
              <c:numCache>
                <c:formatCode>General</c:formatCode>
                <c:ptCount val="6"/>
                <c:pt idx="1">
                  <c:v>95</c:v>
                </c:pt>
                <c:pt idx="2">
                  <c:v>95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3D0-EE42-9C87-2EE5AB6F5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4024688"/>
        <c:axId val="764015984"/>
      </c:lineChart>
      <c:catAx>
        <c:axId val="76402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015984"/>
        <c:crosses val="autoZero"/>
        <c:auto val="1"/>
        <c:lblAlgn val="ctr"/>
        <c:lblOffset val="100"/>
        <c:noMultiLvlLbl val="0"/>
      </c:catAx>
      <c:valAx>
        <c:axId val="7640159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crossAx val="76402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122156605424321"/>
          <c:y val="0.9023939195100612"/>
          <c:w val="0.62600065616797895"/>
          <c:h val="9.33603091280256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430000782837115E-2"/>
          <c:y val="0.21676523237462864"/>
          <c:w val="0.91047264874418554"/>
          <c:h val="0.51071746280027353"/>
        </c:manualLayout>
      </c:layout>
      <c:lineChart>
        <c:grouping val="standard"/>
        <c:varyColors val="0"/>
        <c:ser>
          <c:idx val="0"/>
          <c:order val="0"/>
          <c:tx>
            <c:strRef>
              <c:f>'IAL grafico (antigo RREO)'!$Q$4</c:f>
              <c:strCache>
                <c:ptCount val="1"/>
                <c:pt idx="0">
                  <c:v>IAL</c:v>
                </c:pt>
              </c:strCache>
            </c:strRef>
          </c:tx>
          <c:spPr>
            <a:ln w="19050" cap="rnd" cmpd="sng" algn="ctr">
              <a:solidFill>
                <a:schemeClr val="accent6">
                  <a:tint val="77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tint val="77000"/>
                </a:schemeClr>
              </a:solidFill>
              <a:ln w="6350" cap="flat" cmpd="sng" algn="ctr">
                <a:solidFill>
                  <a:schemeClr val="accent6">
                    <a:tint val="77000"/>
                  </a:schemeClr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'IAL grafico (antigo RREO)'!$P$5:$P$10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'IAL grafico (antigo RREO)'!$Q$5:$Q$10</c:f>
              <c:numCache>
                <c:formatCode>0.00</c:formatCode>
                <c:ptCount val="6"/>
                <c:pt idx="0">
                  <c:v>46.415363158689324</c:v>
                </c:pt>
                <c:pt idx="1">
                  <c:v>36.064619561012933</c:v>
                </c:pt>
                <c:pt idx="2">
                  <c:v>59.096093260237382</c:v>
                </c:pt>
                <c:pt idx="3">
                  <c:v>64.030513946546932</c:v>
                </c:pt>
                <c:pt idx="4">
                  <c:v>48.024724798408201</c:v>
                </c:pt>
                <c:pt idx="5">
                  <c:v>76.543632127302018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F52-2145-9FA4-82F2D6B66C50}"/>
            </c:ext>
          </c:extLst>
        </c:ser>
        <c:ser>
          <c:idx val="1"/>
          <c:order val="1"/>
          <c:tx>
            <c:strRef>
              <c:f>'IAL grafico (antigo RREO)'!$R$4</c:f>
              <c:strCache>
                <c:ptCount val="1"/>
                <c:pt idx="0">
                  <c:v>Meta para o ano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76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4"/>
            <c:spPr>
              <a:solidFill>
                <a:schemeClr val="accent6">
                  <a:shade val="76000"/>
                </a:schemeClr>
              </a:solidFill>
              <a:ln w="6350" cap="flat" cmpd="sng" algn="ctr">
                <a:solidFill>
                  <a:schemeClr val="accent6">
                    <a:shade val="76000"/>
                  </a:schemeClr>
                </a:solidFill>
                <a:prstDash val="solid"/>
                <a:round/>
              </a:ln>
              <a:effectLst/>
            </c:spPr>
          </c:marker>
          <c:cat>
            <c:numRef>
              <c:f>'IAL grafico (antigo RREO)'!$P$5:$P$10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'IAL grafico (antigo RREO)'!$R$5:$R$10</c:f>
              <c:numCache>
                <c:formatCode>General</c:formatCode>
                <c:ptCount val="6"/>
                <c:pt idx="0">
                  <c:v>32</c:v>
                </c:pt>
                <c:pt idx="1">
                  <c:v>26.07</c:v>
                </c:pt>
                <c:pt idx="2">
                  <c:v>29.65</c:v>
                </c:pt>
                <c:pt idx="3">
                  <c:v>36.01</c:v>
                </c:pt>
                <c:pt idx="4">
                  <c:v>33.85</c:v>
                </c:pt>
                <c:pt idx="5">
                  <c:v>44.82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F52-2145-9FA4-82F2D6B66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4026320"/>
        <c:axId val="764017072"/>
      </c:lineChart>
      <c:catAx>
        <c:axId val="764026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017072"/>
        <c:crosses val="autoZero"/>
        <c:auto val="1"/>
        <c:lblAlgn val="ctr"/>
        <c:lblOffset val="100"/>
        <c:noMultiLvlLbl val="0"/>
      </c:catAx>
      <c:valAx>
        <c:axId val="764017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crossAx val="76402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455489938757652"/>
          <c:y val="0.91398290338017141"/>
          <c:w val="0.70100065616797902"/>
          <c:h val="6.52201969228984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600"/>
      </a:pPr>
      <a:endParaRPr lang="pt-BR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RE/OCC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5714544989685652E-2"/>
          <c:y val="0.20512743875539341"/>
          <c:w val="0.94857091002062865"/>
          <c:h val="0.53856757380377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'IAL grafico (antigo RREO)'!$J$4</c:f>
              <c:strCache>
                <c:ptCount val="1"/>
                <c:pt idx="0">
                  <c:v>RE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'IAL grafico (antigo RREO)'!$I$5:$I$10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'IAL grafico (antigo RREO)'!$J$5:$J$10</c:f>
              <c:numCache>
                <c:formatCode>#,##0.00</c:formatCode>
                <c:ptCount val="6"/>
                <c:pt idx="0">
                  <c:v>14532975.210000001</c:v>
                </c:pt>
                <c:pt idx="1">
                  <c:v>12297730.82</c:v>
                </c:pt>
                <c:pt idx="2">
                  <c:v>28662959.300000001</c:v>
                </c:pt>
                <c:pt idx="3">
                  <c:v>39105022.189999998</c:v>
                </c:pt>
                <c:pt idx="4">
                  <c:v>22622746.859999999</c:v>
                </c:pt>
                <c:pt idx="5">
                  <c:v>70418493.189999998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62-A14D-A945-C0408EE8DBC2}"/>
            </c:ext>
          </c:extLst>
        </c:ser>
        <c:ser>
          <c:idx val="1"/>
          <c:order val="1"/>
          <c:tx>
            <c:strRef>
              <c:f>'IAL grafico (antigo RREO)'!$K$4</c:f>
              <c:strCache>
                <c:ptCount val="1"/>
                <c:pt idx="0">
                  <c:v>OCC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'IAL grafico (antigo RREO)'!$I$5:$I$10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'IAL grafico (antigo RREO)'!$K$5:$K$10</c:f>
              <c:numCache>
                <c:formatCode>#,##0.00</c:formatCode>
                <c:ptCount val="6"/>
                <c:pt idx="0">
                  <c:v>16777725</c:v>
                </c:pt>
                <c:pt idx="1">
                  <c:v>21801425</c:v>
                </c:pt>
                <c:pt idx="2">
                  <c:v>19839332</c:v>
                </c:pt>
                <c:pt idx="3">
                  <c:v>21967456.82</c:v>
                </c:pt>
                <c:pt idx="4">
                  <c:v>24483711.23</c:v>
                </c:pt>
                <c:pt idx="5">
                  <c:v>21579353.309999999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62-A14D-A945-C0408EE8DBC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3"/>
        <c:overlap val="100"/>
        <c:axId val="764017616"/>
        <c:axId val="764018160"/>
      </c:barChart>
      <c:catAx>
        <c:axId val="76401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018160"/>
        <c:crosses val="autoZero"/>
        <c:auto val="1"/>
        <c:lblAlgn val="ctr"/>
        <c:lblOffset val="100"/>
        <c:noMultiLvlLbl val="0"/>
      </c:catAx>
      <c:valAx>
        <c:axId val="76401816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64017616"/>
        <c:crosses val="autoZero"/>
        <c:crossBetween val="between"/>
      </c:valAx>
      <c:spPr>
        <a:prstGeom prst="rect">
          <a:avLst/>
        </a:prstGeom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xfrm>
      <a:off x="0" y="0"/>
      <a:ext cx="0" cy="0"/>
    </a:xfrm>
    <a:prstGeom prst="rect">
      <a:avLst/>
    </a:prstGeom>
    <a:solidFill>
      <a:schemeClr val="bg1"/>
    </a:solidFill>
    <a:ln w="9525" cap="flat" cmpd="sng" algn="ctr">
      <a:noFill/>
      <a:prstDash val="solid"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Ativos/Aposentáveis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Projeção!$C$11</c:f>
              <c:strCache>
                <c:ptCount val="1"/>
                <c:pt idx="0">
                  <c:v>Ativos em 2025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Projeção!$B$12:$B$15</c:f>
              <c:strCache>
                <c:ptCount val="4"/>
                <c:pt idx="0">
                  <c:v>Pesquisadores</c:v>
                </c:pt>
                <c:pt idx="1">
                  <c:v>Tecnologistas</c:v>
                </c:pt>
                <c:pt idx="2">
                  <c:v>Técnicos</c:v>
                </c:pt>
                <c:pt idx="3">
                  <c:v>Gestão</c:v>
                </c:pt>
              </c:strCache>
            </c:strRef>
          </c:cat>
          <c:val>
            <c:numRef>
              <c:f>Projeção!$C$12:$C$15</c:f>
              <c:numCache>
                <c:formatCode>General</c:formatCode>
                <c:ptCount val="4"/>
                <c:pt idx="0">
                  <c:v>70</c:v>
                </c:pt>
                <c:pt idx="1">
                  <c:v>20</c:v>
                </c:pt>
                <c:pt idx="2">
                  <c:v>16</c:v>
                </c:pt>
                <c:pt idx="3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C2-064C-92E1-EA85AC5BFA8B}"/>
            </c:ext>
          </c:extLst>
        </c:ser>
        <c:ser>
          <c:idx val="1"/>
          <c:order val="1"/>
          <c:tx>
            <c:strRef>
              <c:f>Projeção!$D$11</c:f>
              <c:strCache>
                <c:ptCount val="1"/>
                <c:pt idx="0">
                  <c:v>Aposentáveis até 2026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Projeção!$B$12:$B$15</c:f>
              <c:strCache>
                <c:ptCount val="4"/>
                <c:pt idx="0">
                  <c:v>Pesquisadores</c:v>
                </c:pt>
                <c:pt idx="1">
                  <c:v>Tecnologistas</c:v>
                </c:pt>
                <c:pt idx="2">
                  <c:v>Técnicos</c:v>
                </c:pt>
                <c:pt idx="3">
                  <c:v>Gestão</c:v>
                </c:pt>
              </c:strCache>
            </c:strRef>
          </c:cat>
          <c:val>
            <c:numRef>
              <c:f>Projeção!$D$12:$D$15</c:f>
              <c:numCache>
                <c:formatCode>General</c:formatCode>
                <c:ptCount val="4"/>
                <c:pt idx="0">
                  <c:v>18</c:v>
                </c:pt>
                <c:pt idx="1">
                  <c:v>4</c:v>
                </c:pt>
                <c:pt idx="2">
                  <c:v>5</c:v>
                </c:pt>
                <c:pt idx="3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C2-064C-92E1-EA85AC5BFA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764023056"/>
        <c:axId val="764025232"/>
      </c:barChart>
      <c:catAx>
        <c:axId val="76402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025232"/>
        <c:crosses val="autoZero"/>
        <c:auto val="1"/>
        <c:lblAlgn val="ctr"/>
        <c:lblOffset val="100"/>
        <c:noMultiLvlLbl val="0"/>
      </c:catAx>
      <c:valAx>
        <c:axId val="7640252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6402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65000"/>
        </a:schemeClr>
      </a:solidFill>
    </a:ln>
    <a:effectLst>
      <a:outerShdw blurRad="50800" dist="38100" dir="2700000" algn="tl" rotWithShape="0">
        <a:srgbClr val="002060">
          <a:alpha val="40000"/>
        </a:srgbClr>
      </a:outerShdw>
    </a:effectLst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975227343994982E-2"/>
          <c:y val="0.15277777777777779"/>
          <c:w val="0.98375629316326052"/>
          <c:h val="0.57846456692913384"/>
        </c:manualLayout>
      </c:layout>
      <c:lineChart>
        <c:grouping val="standard"/>
        <c:varyColors val="0"/>
        <c:ser>
          <c:idx val="0"/>
          <c:order val="0"/>
          <c:tx>
            <c:strRef>
              <c:f>'IPUB grafico'!$M$2</c:f>
              <c:strCache>
                <c:ptCount val="1"/>
                <c:pt idx="0">
                  <c:v>IPUB</c:v>
                </c:pt>
              </c:strCache>
            </c:strRef>
          </c:tx>
          <c:spPr>
            <a:ln w="19050" cap="rnd" cmpd="sng" algn="ctr">
              <a:solidFill>
                <a:schemeClr val="accent6">
                  <a:tint val="77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tint val="77000"/>
                </a:schemeClr>
              </a:solidFill>
              <a:ln w="6350" cap="flat" cmpd="sng" algn="ctr">
                <a:solidFill>
                  <a:schemeClr val="accent6">
                    <a:tint val="77000"/>
                  </a:schemeClr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'IPUB grafico'!$L$3:$L$26</c:f>
              <c:numCache>
                <c:formatCode>General</c:formatCode>
                <c:ptCount val="2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  <c:pt idx="23">
                  <c:v>2025</c:v>
                </c:pt>
              </c:numCache>
            </c:numRef>
          </c:cat>
          <c:val>
            <c:numRef>
              <c:f>'IPUB grafico'!$M$3:$M$26</c:f>
              <c:numCache>
                <c:formatCode>0.0</c:formatCode>
                <c:ptCount val="24"/>
                <c:pt idx="0">
                  <c:v>2.0121951219512195</c:v>
                </c:pt>
                <c:pt idx="1">
                  <c:v>1.7804878048780488</c:v>
                </c:pt>
                <c:pt idx="2">
                  <c:v>2.8780487804878048</c:v>
                </c:pt>
                <c:pt idx="3">
                  <c:v>2.1707317073170733</c:v>
                </c:pt>
                <c:pt idx="4">
                  <c:v>2.3571428571428572</c:v>
                </c:pt>
                <c:pt idx="5">
                  <c:v>2.3764705882352941</c:v>
                </c:pt>
                <c:pt idx="6">
                  <c:v>3.0750000000000002</c:v>
                </c:pt>
                <c:pt idx="7">
                  <c:v>2.8250000000000002</c:v>
                </c:pt>
                <c:pt idx="8">
                  <c:v>2.9487179487179489</c:v>
                </c:pt>
                <c:pt idx="9">
                  <c:v>3.5810810810810811</c:v>
                </c:pt>
                <c:pt idx="10">
                  <c:v>5.2173913043478262</c:v>
                </c:pt>
                <c:pt idx="11">
                  <c:v>4.8153846153846152</c:v>
                </c:pt>
                <c:pt idx="12">
                  <c:v>4.6857142857142859</c:v>
                </c:pt>
                <c:pt idx="13">
                  <c:v>4.7012987012987013</c:v>
                </c:pt>
                <c:pt idx="14">
                  <c:v>4.666666666666667</c:v>
                </c:pt>
                <c:pt idx="15">
                  <c:v>5.36231884057971</c:v>
                </c:pt>
                <c:pt idx="16">
                  <c:v>6.3230769230769228</c:v>
                </c:pt>
                <c:pt idx="17">
                  <c:v>5.5925925925925926</c:v>
                </c:pt>
                <c:pt idx="18" formatCode="0.00">
                  <c:v>3.290909090909091</c:v>
                </c:pt>
                <c:pt idx="19" formatCode="0.00">
                  <c:v>4.0309278350515463</c:v>
                </c:pt>
                <c:pt idx="20" formatCode="0.00">
                  <c:v>4.2934782608695654</c:v>
                </c:pt>
                <c:pt idx="21" formatCode="0.00">
                  <c:v>5.2727272727272725</c:v>
                </c:pt>
                <c:pt idx="22" formatCode="0.00">
                  <c:v>5.6202531645569618</c:v>
                </c:pt>
                <c:pt idx="23" formatCode="0.00">
                  <c:v>5.384615384615385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'IPUB grafico'!$N$2</c:f>
              <c:strCache>
                <c:ptCount val="1"/>
                <c:pt idx="0">
                  <c:v>Meta para o ano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76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4"/>
            <c:spPr>
              <a:solidFill>
                <a:schemeClr val="accent6">
                  <a:shade val="76000"/>
                </a:schemeClr>
              </a:solidFill>
              <a:ln w="6350" cap="flat" cmpd="sng" algn="ctr">
                <a:solidFill>
                  <a:schemeClr val="accent6">
                    <a:shade val="76000"/>
                  </a:schemeClr>
                </a:solidFill>
                <a:prstDash val="solid"/>
                <a:round/>
              </a:ln>
              <a:effectLst/>
            </c:spPr>
          </c:marker>
          <c:cat>
            <c:numRef>
              <c:f>'IPUB grafico'!$L$3:$L$26</c:f>
              <c:numCache>
                <c:formatCode>General</c:formatCode>
                <c:ptCount val="2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  <c:pt idx="23">
                  <c:v>2025</c:v>
                </c:pt>
              </c:numCache>
            </c:numRef>
          </c:cat>
          <c:val>
            <c:numRef>
              <c:f>'IPUB grafico'!$N$3:$N$26</c:f>
              <c:numCache>
                <c:formatCode>0.0</c:formatCode>
                <c:ptCount val="24"/>
                <c:pt idx="0" formatCode="General">
                  <c:v>2.2599999999999998</c:v>
                </c:pt>
                <c:pt idx="1">
                  <c:v>2</c:v>
                </c:pt>
                <c:pt idx="2">
                  <c:v>2</c:v>
                </c:pt>
                <c:pt idx="3" formatCode="General">
                  <c:v>2.5</c:v>
                </c:pt>
                <c:pt idx="4">
                  <c:v>2</c:v>
                </c:pt>
                <c:pt idx="5" formatCode="General">
                  <c:v>2.2000000000000002</c:v>
                </c:pt>
                <c:pt idx="6" formatCode="General">
                  <c:v>2.6</c:v>
                </c:pt>
                <c:pt idx="7" formatCode="General">
                  <c:v>2.4</c:v>
                </c:pt>
                <c:pt idx="8" formatCode="General">
                  <c:v>2.7</c:v>
                </c:pt>
                <c:pt idx="9" formatCode="General">
                  <c:v>2.7</c:v>
                </c:pt>
                <c:pt idx="10">
                  <c:v>3</c:v>
                </c:pt>
                <c:pt idx="11">
                  <c:v>4</c:v>
                </c:pt>
                <c:pt idx="12">
                  <c:v>4</c:v>
                </c:pt>
                <c:pt idx="13" formatCode="General">
                  <c:v>4.5</c:v>
                </c:pt>
                <c:pt idx="14" formatCode="General">
                  <c:v>4.3</c:v>
                </c:pt>
                <c:pt idx="15" formatCode="General">
                  <c:v>4.8</c:v>
                </c:pt>
                <c:pt idx="16" formatCode="General">
                  <c:v>5.4</c:v>
                </c:pt>
                <c:pt idx="17" formatCode="General">
                  <c:v>5.8</c:v>
                </c:pt>
                <c:pt idx="18">
                  <c:v>3</c:v>
                </c:pt>
                <c:pt idx="19" formatCode="General">
                  <c:v>3.78</c:v>
                </c:pt>
                <c:pt idx="20" formatCode="General">
                  <c:v>3.52</c:v>
                </c:pt>
                <c:pt idx="21" formatCode="General">
                  <c:v>4.22</c:v>
                </c:pt>
                <c:pt idx="22">
                  <c:v>5.19</c:v>
                </c:pt>
                <c:pt idx="23">
                  <c:v>5.0599999999999996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266096"/>
        <c:axId val="500268272"/>
      </c:lineChart>
      <c:catAx>
        <c:axId val="50026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0268272"/>
        <c:crosses val="autoZero"/>
        <c:auto val="1"/>
        <c:lblAlgn val="ctr"/>
        <c:lblOffset val="100"/>
        <c:noMultiLvlLbl val="0"/>
      </c:catAx>
      <c:valAx>
        <c:axId val="5002682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500266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5346466569383439"/>
          <c:y val="0.88387540099154271"/>
          <c:w val="0.31100695550403329"/>
          <c:h val="0.11187882764654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375536391284423E-2"/>
          <c:y val="0.13936351706036745"/>
          <c:w val="0.9781008028758309"/>
          <c:h val="0.61039734616506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'IPUB grafico'!$I$2</c:f>
              <c:strCache>
                <c:ptCount val="1"/>
                <c:pt idx="0">
                  <c:v>Publicações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'IPUB grafico'!$H$3:$H$26</c:f>
              <c:numCache>
                <c:formatCode>General</c:formatCode>
                <c:ptCount val="2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  <c:pt idx="23">
                  <c:v>2025</c:v>
                </c:pt>
              </c:numCache>
            </c:numRef>
          </c:cat>
          <c:val>
            <c:numRef>
              <c:f>'IPUB grafico'!$I$3:$I$26</c:f>
              <c:numCache>
                <c:formatCode>General</c:formatCode>
                <c:ptCount val="24"/>
                <c:pt idx="0">
                  <c:v>165</c:v>
                </c:pt>
                <c:pt idx="1">
                  <c:v>146</c:v>
                </c:pt>
                <c:pt idx="2">
                  <c:v>236</c:v>
                </c:pt>
                <c:pt idx="3">
                  <c:v>178</c:v>
                </c:pt>
                <c:pt idx="4">
                  <c:v>198</c:v>
                </c:pt>
                <c:pt idx="5">
                  <c:v>202</c:v>
                </c:pt>
                <c:pt idx="6">
                  <c:v>246</c:v>
                </c:pt>
                <c:pt idx="7">
                  <c:v>226</c:v>
                </c:pt>
                <c:pt idx="8">
                  <c:v>230</c:v>
                </c:pt>
                <c:pt idx="9">
                  <c:v>265</c:v>
                </c:pt>
                <c:pt idx="10">
                  <c:v>360</c:v>
                </c:pt>
                <c:pt idx="11">
                  <c:v>313</c:v>
                </c:pt>
                <c:pt idx="12">
                  <c:v>328</c:v>
                </c:pt>
                <c:pt idx="13">
                  <c:v>362</c:v>
                </c:pt>
                <c:pt idx="14">
                  <c:v>336</c:v>
                </c:pt>
                <c:pt idx="15">
                  <c:v>370</c:v>
                </c:pt>
                <c:pt idx="16">
                  <c:v>411</c:v>
                </c:pt>
                <c:pt idx="17">
                  <c:v>453</c:v>
                </c:pt>
                <c:pt idx="18">
                  <c:v>362</c:v>
                </c:pt>
                <c:pt idx="19">
                  <c:v>391</c:v>
                </c:pt>
                <c:pt idx="20">
                  <c:v>395</c:v>
                </c:pt>
                <c:pt idx="21">
                  <c:v>406</c:v>
                </c:pt>
                <c:pt idx="22">
                  <c:v>444</c:v>
                </c:pt>
                <c:pt idx="23">
                  <c:v>420</c:v>
                </c:pt>
              </c:numCache>
            </c:numRef>
          </c:val>
        </c:ser>
        <c:ser>
          <c:idx val="1"/>
          <c:order val="1"/>
          <c:tx>
            <c:strRef>
              <c:f>'IPUB grafico'!$J$2</c:f>
              <c:strCache>
                <c:ptCount val="1"/>
                <c:pt idx="0">
                  <c:v>Técnicos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'IPUB grafico'!$H$3:$H$26</c:f>
              <c:numCache>
                <c:formatCode>General</c:formatCode>
                <c:ptCount val="2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  <c:pt idx="23">
                  <c:v>2025</c:v>
                </c:pt>
              </c:numCache>
            </c:numRef>
          </c:cat>
          <c:val>
            <c:numRef>
              <c:f>'IPUB grafico'!$J$3:$J$26</c:f>
              <c:numCache>
                <c:formatCode>General</c:formatCode>
                <c:ptCount val="24"/>
                <c:pt idx="0">
                  <c:v>82</c:v>
                </c:pt>
                <c:pt idx="1">
                  <c:v>82</c:v>
                </c:pt>
                <c:pt idx="2">
                  <c:v>82</c:v>
                </c:pt>
                <c:pt idx="3">
                  <c:v>82</c:v>
                </c:pt>
                <c:pt idx="4">
                  <c:v>84</c:v>
                </c:pt>
                <c:pt idx="5">
                  <c:v>85</c:v>
                </c:pt>
                <c:pt idx="6">
                  <c:v>80</c:v>
                </c:pt>
                <c:pt idx="7">
                  <c:v>80</c:v>
                </c:pt>
                <c:pt idx="8">
                  <c:v>78</c:v>
                </c:pt>
                <c:pt idx="9">
                  <c:v>74</c:v>
                </c:pt>
                <c:pt idx="10">
                  <c:v>69</c:v>
                </c:pt>
                <c:pt idx="11">
                  <c:v>65</c:v>
                </c:pt>
                <c:pt idx="12">
                  <c:v>70</c:v>
                </c:pt>
                <c:pt idx="13">
                  <c:v>77</c:v>
                </c:pt>
                <c:pt idx="14">
                  <c:v>72</c:v>
                </c:pt>
                <c:pt idx="15">
                  <c:v>69</c:v>
                </c:pt>
                <c:pt idx="16">
                  <c:v>65</c:v>
                </c:pt>
                <c:pt idx="17">
                  <c:v>81</c:v>
                </c:pt>
                <c:pt idx="18">
                  <c:v>110</c:v>
                </c:pt>
                <c:pt idx="19">
                  <c:v>97</c:v>
                </c:pt>
                <c:pt idx="20">
                  <c:v>92</c:v>
                </c:pt>
                <c:pt idx="21">
                  <c:v>77</c:v>
                </c:pt>
                <c:pt idx="22">
                  <c:v>79</c:v>
                </c:pt>
                <c:pt idx="23">
                  <c:v>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axId val="676764336"/>
        <c:axId val="676761616"/>
      </c:barChart>
      <c:catAx>
        <c:axId val="676764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76761616"/>
        <c:crosses val="autoZero"/>
        <c:auto val="1"/>
        <c:lblAlgn val="ctr"/>
        <c:lblOffset val="100"/>
        <c:noMultiLvlLbl val="0"/>
      </c:catAx>
      <c:valAx>
        <c:axId val="676761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7676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7594510061242344"/>
          <c:y val="0.89313466025080201"/>
          <c:w val="0.41572156605424321"/>
          <c:h val="0.102619568387284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321741032370952E-2"/>
          <c:y val="0.15788203557888597"/>
          <c:w val="0.9408998250218723"/>
          <c:h val="0.60576771653543304"/>
        </c:manualLayout>
      </c:layout>
      <c:lineChart>
        <c:grouping val="standard"/>
        <c:varyColors val="0"/>
        <c:ser>
          <c:idx val="0"/>
          <c:order val="0"/>
          <c:tx>
            <c:strRef>
              <c:f>'PPCI grafico'!$G$2</c:f>
              <c:strCache>
                <c:ptCount val="1"/>
                <c:pt idx="0">
                  <c:v>PPCI</c:v>
                </c:pt>
              </c:strCache>
            </c:strRef>
          </c:tx>
          <c:spPr>
            <a:ln w="19050" cap="rnd" cmpd="sng" algn="ctr">
              <a:solidFill>
                <a:schemeClr val="accent6">
                  <a:tint val="77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tint val="77000"/>
                </a:schemeClr>
              </a:solidFill>
              <a:ln w="6350" cap="flat" cmpd="sng" algn="ctr">
                <a:solidFill>
                  <a:schemeClr val="accent6">
                    <a:tint val="77000"/>
                  </a:schemeClr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'PPCI grafico'!$F$3:$F$25</c:f>
              <c:numCache>
                <c:formatCode>General</c:formatCod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numCache>
            </c:numRef>
          </c:cat>
          <c:val>
            <c:numRef>
              <c:f>'PPCI grafico'!$G$3:$G$25</c:f>
              <c:numCache>
                <c:formatCode>General</c:formatCode>
                <c:ptCount val="23"/>
                <c:pt idx="0">
                  <c:v>20</c:v>
                </c:pt>
                <c:pt idx="1">
                  <c:v>28</c:v>
                </c:pt>
                <c:pt idx="2">
                  <c:v>25</c:v>
                </c:pt>
                <c:pt idx="3">
                  <c:v>30</c:v>
                </c:pt>
                <c:pt idx="4">
                  <c:v>31</c:v>
                </c:pt>
                <c:pt idx="5">
                  <c:v>28</c:v>
                </c:pt>
                <c:pt idx="6">
                  <c:v>28</c:v>
                </c:pt>
                <c:pt idx="7">
                  <c:v>32</c:v>
                </c:pt>
                <c:pt idx="8">
                  <c:v>34</c:v>
                </c:pt>
                <c:pt idx="9">
                  <c:v>35</c:v>
                </c:pt>
                <c:pt idx="10">
                  <c:v>38</c:v>
                </c:pt>
                <c:pt idx="11">
                  <c:v>41</c:v>
                </c:pt>
                <c:pt idx="12">
                  <c:v>35</c:v>
                </c:pt>
                <c:pt idx="13">
                  <c:v>36</c:v>
                </c:pt>
                <c:pt idx="14">
                  <c:v>25</c:v>
                </c:pt>
                <c:pt idx="15">
                  <c:v>20</c:v>
                </c:pt>
                <c:pt idx="16">
                  <c:v>29</c:v>
                </c:pt>
                <c:pt idx="17">
                  <c:v>36</c:v>
                </c:pt>
                <c:pt idx="18">
                  <c:v>38</c:v>
                </c:pt>
                <c:pt idx="19">
                  <c:v>41</c:v>
                </c:pt>
                <c:pt idx="20">
                  <c:v>42</c:v>
                </c:pt>
                <c:pt idx="21">
                  <c:v>50</c:v>
                </c:pt>
                <c:pt idx="22">
                  <c:v>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204-DD4B-B458-FF47DE79FCD4}"/>
            </c:ext>
          </c:extLst>
        </c:ser>
        <c:ser>
          <c:idx val="1"/>
          <c:order val="1"/>
          <c:tx>
            <c:strRef>
              <c:f>'PPCI grafico'!$H$2</c:f>
              <c:strCache>
                <c:ptCount val="1"/>
                <c:pt idx="0">
                  <c:v>Meta para o ano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76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4"/>
            <c:spPr>
              <a:solidFill>
                <a:schemeClr val="accent6">
                  <a:shade val="76000"/>
                </a:schemeClr>
              </a:solidFill>
              <a:ln w="6350" cap="flat" cmpd="sng" algn="ctr">
                <a:solidFill>
                  <a:schemeClr val="accent6">
                    <a:shade val="76000"/>
                  </a:schemeClr>
                </a:solidFill>
                <a:prstDash val="solid"/>
                <a:round/>
              </a:ln>
              <a:effectLst/>
            </c:spPr>
          </c:marker>
          <c:cat>
            <c:numRef>
              <c:f>'PPCI grafico'!$F$3:$F$25</c:f>
              <c:numCache>
                <c:formatCode>General</c:formatCod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numCache>
            </c:numRef>
          </c:cat>
          <c:val>
            <c:numRef>
              <c:f>'PPCI grafico'!$H$3:$H$25</c:f>
              <c:numCache>
                <c:formatCode>General</c:formatCode>
                <c:ptCount val="23"/>
                <c:pt idx="0">
                  <c:v>22</c:v>
                </c:pt>
                <c:pt idx="1">
                  <c:v>20</c:v>
                </c:pt>
                <c:pt idx="2">
                  <c:v>25</c:v>
                </c:pt>
                <c:pt idx="3">
                  <c:v>20</c:v>
                </c:pt>
                <c:pt idx="4">
                  <c:v>25</c:v>
                </c:pt>
                <c:pt idx="5">
                  <c:v>27</c:v>
                </c:pt>
                <c:pt idx="6">
                  <c:v>28</c:v>
                </c:pt>
                <c:pt idx="7">
                  <c:v>28</c:v>
                </c:pt>
                <c:pt idx="8">
                  <c:v>30</c:v>
                </c:pt>
                <c:pt idx="9">
                  <c:v>33</c:v>
                </c:pt>
                <c:pt idx="10">
                  <c:v>35</c:v>
                </c:pt>
                <c:pt idx="11">
                  <c:v>38</c:v>
                </c:pt>
                <c:pt idx="12">
                  <c:v>38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  <c:pt idx="16">
                  <c:v>20</c:v>
                </c:pt>
                <c:pt idx="17">
                  <c:v>20</c:v>
                </c:pt>
                <c:pt idx="18">
                  <c:v>34</c:v>
                </c:pt>
                <c:pt idx="19">
                  <c:v>34</c:v>
                </c:pt>
                <c:pt idx="20">
                  <c:v>34</c:v>
                </c:pt>
                <c:pt idx="21">
                  <c:v>42</c:v>
                </c:pt>
                <c:pt idx="22">
                  <c:v>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204-DD4B-B458-FF47DE79FC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4019792"/>
        <c:axId val="764016528"/>
      </c:lineChart>
      <c:catAx>
        <c:axId val="76401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016528"/>
        <c:crosses val="autoZero"/>
        <c:auto val="1"/>
        <c:lblAlgn val="ctr"/>
        <c:lblOffset val="100"/>
        <c:noMultiLvlLbl val="0"/>
      </c:catAx>
      <c:valAx>
        <c:axId val="7640165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76401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23999343832021"/>
          <c:y val="0.89776428988043167"/>
          <c:w val="0.5593339895013123"/>
          <c:h val="9.7989938757655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988407699037615E-2"/>
          <c:y val="0.12084499854184894"/>
          <c:w val="0.92423315835520559"/>
          <c:h val="0.60576771653543304"/>
        </c:manualLayout>
      </c:layout>
      <c:lineChart>
        <c:grouping val="standard"/>
        <c:varyColors val="0"/>
        <c:ser>
          <c:idx val="0"/>
          <c:order val="0"/>
          <c:tx>
            <c:strRef>
              <c:f>'PPCN grafico'!$G$2</c:f>
              <c:strCache>
                <c:ptCount val="1"/>
                <c:pt idx="0">
                  <c:v>PPCN</c:v>
                </c:pt>
              </c:strCache>
            </c:strRef>
          </c:tx>
          <c:spPr>
            <a:ln w="19050" cap="rnd" cmpd="sng" algn="ctr">
              <a:solidFill>
                <a:schemeClr val="accent6">
                  <a:tint val="77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tint val="77000"/>
                </a:schemeClr>
              </a:solidFill>
              <a:ln w="6350" cap="flat" cmpd="sng" algn="ctr">
                <a:solidFill>
                  <a:schemeClr val="accent6">
                    <a:tint val="77000"/>
                  </a:schemeClr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'PPCN grafico'!$F$3:$F$25</c:f>
              <c:numCache>
                <c:formatCode>General</c:formatCod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numCache>
            </c:numRef>
          </c:cat>
          <c:val>
            <c:numRef>
              <c:f>'PPCN grafico'!$G$3:$G$25</c:f>
              <c:numCache>
                <c:formatCode>General</c:formatCode>
                <c:ptCount val="23"/>
                <c:pt idx="0">
                  <c:v>19</c:v>
                </c:pt>
                <c:pt idx="1">
                  <c:v>22</c:v>
                </c:pt>
                <c:pt idx="2">
                  <c:v>32</c:v>
                </c:pt>
                <c:pt idx="3">
                  <c:v>34</c:v>
                </c:pt>
                <c:pt idx="4">
                  <c:v>34</c:v>
                </c:pt>
                <c:pt idx="5">
                  <c:v>32</c:v>
                </c:pt>
                <c:pt idx="6">
                  <c:v>34</c:v>
                </c:pt>
                <c:pt idx="7">
                  <c:v>38</c:v>
                </c:pt>
                <c:pt idx="8">
                  <c:v>40</c:v>
                </c:pt>
                <c:pt idx="9">
                  <c:v>40</c:v>
                </c:pt>
                <c:pt idx="10">
                  <c:v>42</c:v>
                </c:pt>
                <c:pt idx="11">
                  <c:v>43</c:v>
                </c:pt>
                <c:pt idx="12">
                  <c:v>45</c:v>
                </c:pt>
                <c:pt idx="13">
                  <c:v>42</c:v>
                </c:pt>
                <c:pt idx="14">
                  <c:v>28</c:v>
                </c:pt>
                <c:pt idx="15">
                  <c:v>26</c:v>
                </c:pt>
                <c:pt idx="16">
                  <c:v>41</c:v>
                </c:pt>
                <c:pt idx="17">
                  <c:v>43</c:v>
                </c:pt>
                <c:pt idx="18">
                  <c:v>48</c:v>
                </c:pt>
                <c:pt idx="19">
                  <c:v>49</c:v>
                </c:pt>
                <c:pt idx="20">
                  <c:v>57</c:v>
                </c:pt>
                <c:pt idx="21">
                  <c:v>76</c:v>
                </c:pt>
                <c:pt idx="22">
                  <c:v>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683-204A-B67E-90F804AFA925}"/>
            </c:ext>
          </c:extLst>
        </c:ser>
        <c:ser>
          <c:idx val="1"/>
          <c:order val="1"/>
          <c:tx>
            <c:strRef>
              <c:f>'PPCN grafico'!$H$2</c:f>
              <c:strCache>
                <c:ptCount val="1"/>
                <c:pt idx="0">
                  <c:v>Meta para o ano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76000"/>
                </a:schemeClr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4"/>
            <c:spPr>
              <a:solidFill>
                <a:schemeClr val="accent6">
                  <a:shade val="76000"/>
                </a:schemeClr>
              </a:solidFill>
              <a:ln w="6350" cap="flat" cmpd="sng" algn="ctr">
                <a:solidFill>
                  <a:schemeClr val="accent6">
                    <a:shade val="76000"/>
                  </a:schemeClr>
                </a:solidFill>
                <a:prstDash val="solid"/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numRef>
              <c:f>'PPCN grafico'!$F$3:$F$25</c:f>
              <c:numCache>
                <c:formatCode>General</c:formatCod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numCache>
            </c:numRef>
          </c:cat>
          <c:val>
            <c:numRef>
              <c:f>'PPCN grafico'!$H$3:$H$25</c:f>
              <c:numCache>
                <c:formatCode>General</c:formatCode>
                <c:ptCount val="23"/>
                <c:pt idx="0">
                  <c:v>15</c:v>
                </c:pt>
                <c:pt idx="1">
                  <c:v>20</c:v>
                </c:pt>
                <c:pt idx="2">
                  <c:v>22</c:v>
                </c:pt>
                <c:pt idx="3">
                  <c:v>25</c:v>
                </c:pt>
                <c:pt idx="4">
                  <c:v>28</c:v>
                </c:pt>
                <c:pt idx="5">
                  <c:v>32</c:v>
                </c:pt>
                <c:pt idx="6">
                  <c:v>30</c:v>
                </c:pt>
                <c:pt idx="7">
                  <c:v>32</c:v>
                </c:pt>
                <c:pt idx="8">
                  <c:v>34</c:v>
                </c:pt>
                <c:pt idx="9">
                  <c:v>36</c:v>
                </c:pt>
                <c:pt idx="10">
                  <c:v>40</c:v>
                </c:pt>
                <c:pt idx="11">
                  <c:v>40</c:v>
                </c:pt>
                <c:pt idx="12">
                  <c:v>40</c:v>
                </c:pt>
                <c:pt idx="13">
                  <c:v>38</c:v>
                </c:pt>
                <c:pt idx="14">
                  <c:v>35</c:v>
                </c:pt>
                <c:pt idx="15">
                  <c:v>28</c:v>
                </c:pt>
                <c:pt idx="16">
                  <c:v>26</c:v>
                </c:pt>
                <c:pt idx="17">
                  <c:v>25</c:v>
                </c:pt>
                <c:pt idx="18">
                  <c:v>40</c:v>
                </c:pt>
                <c:pt idx="19">
                  <c:v>40</c:v>
                </c:pt>
                <c:pt idx="20">
                  <c:v>44</c:v>
                </c:pt>
                <c:pt idx="21">
                  <c:v>50</c:v>
                </c:pt>
                <c:pt idx="22">
                  <c:v>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683-204A-B67E-90F804AFA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4021424"/>
        <c:axId val="764020336"/>
      </c:lineChart>
      <c:catAx>
        <c:axId val="764021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020336"/>
        <c:crosses val="autoZero"/>
        <c:auto val="1"/>
        <c:lblAlgn val="ctr"/>
        <c:lblOffset val="100"/>
        <c:noMultiLvlLbl val="0"/>
      </c:catAx>
      <c:valAx>
        <c:axId val="7640203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76402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122156605424321"/>
          <c:y val="0.87924577136191306"/>
          <c:w val="0.70377843394575679"/>
          <c:h val="9.7989938757655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/>
      </a:pPr>
      <a:endParaRPr lang="pt-BR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526959200742295E-2"/>
          <c:y val="0.14883604244227325"/>
          <c:w val="0.91625013600846106"/>
          <c:h val="0.6017150721205351"/>
        </c:manualLayout>
      </c:layout>
      <c:lineChart>
        <c:grouping val="standard"/>
        <c:varyColors val="0"/>
        <c:ser>
          <c:idx val="0"/>
          <c:order val="0"/>
          <c:tx>
            <c:strRef>
              <c:f>'PV grafico'!$I$2</c:f>
              <c:strCache>
                <c:ptCount val="1"/>
                <c:pt idx="0">
                  <c:v>PV</c:v>
                </c:pt>
              </c:strCache>
            </c:strRef>
          </c:tx>
          <c:spPr>
            <a:ln w="19050" cap="rnd" cmpd="sng" algn="ctr">
              <a:solidFill>
                <a:schemeClr val="accent6">
                  <a:tint val="77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tint val="77000"/>
                </a:schemeClr>
              </a:solidFill>
              <a:ln w="6350" cap="flat" cmpd="sng" algn="ctr">
                <a:solidFill>
                  <a:schemeClr val="accent6">
                    <a:tint val="77000"/>
                  </a:schemeClr>
                </a:solidFill>
                <a:prstDash val="solid"/>
                <a:round/>
              </a:ln>
              <a:effectLst/>
            </c:spPr>
          </c:marker>
          <c:dLbls>
            <c:dLbl>
              <c:idx val="18"/>
              <c:layout>
                <c:manualLayout>
                  <c:x val="-2.7041629491809938E-2"/>
                  <c:y val="-4.647568372429516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41B-A341-91AD-71E30BF79B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8.1348999941926164E-3"/>
                  <c:y val="-7.024575313822695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41B-A341-91AD-71E30BF79B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'PV grafico'!$H$3:$H$25</c:f>
              <c:numCache>
                <c:formatCode>General</c:formatCod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numCache>
            </c:numRef>
          </c:cat>
          <c:val>
            <c:numRef>
              <c:f>'PV grafico'!$I$3:$I$25</c:f>
              <c:numCache>
                <c:formatCode>0</c:formatCode>
                <c:ptCount val="23"/>
                <c:pt idx="0">
                  <c:v>78</c:v>
                </c:pt>
                <c:pt idx="1">
                  <c:v>80</c:v>
                </c:pt>
                <c:pt idx="2">
                  <c:v>64</c:v>
                </c:pt>
                <c:pt idx="3">
                  <c:v>89</c:v>
                </c:pt>
                <c:pt idx="4">
                  <c:v>77</c:v>
                </c:pt>
                <c:pt idx="5">
                  <c:v>93</c:v>
                </c:pt>
                <c:pt idx="6">
                  <c:v>86</c:v>
                </c:pt>
                <c:pt idx="7">
                  <c:v>105</c:v>
                </c:pt>
                <c:pt idx="8">
                  <c:v>90</c:v>
                </c:pt>
                <c:pt idx="9">
                  <c:v>96</c:v>
                </c:pt>
                <c:pt idx="10">
                  <c:v>90</c:v>
                </c:pt>
                <c:pt idx="11">
                  <c:v>80</c:v>
                </c:pt>
                <c:pt idx="12">
                  <c:v>71</c:v>
                </c:pt>
                <c:pt idx="13">
                  <c:v>70</c:v>
                </c:pt>
                <c:pt idx="14">
                  <c:v>57</c:v>
                </c:pt>
                <c:pt idx="15">
                  <c:v>25</c:v>
                </c:pt>
                <c:pt idx="16">
                  <c:v>38</c:v>
                </c:pt>
                <c:pt idx="17">
                  <c:v>18</c:v>
                </c:pt>
                <c:pt idx="18">
                  <c:v>13</c:v>
                </c:pt>
                <c:pt idx="19">
                  <c:v>18</c:v>
                </c:pt>
                <c:pt idx="20">
                  <c:v>26</c:v>
                </c:pt>
                <c:pt idx="21">
                  <c:v>27</c:v>
                </c:pt>
                <c:pt idx="22">
                  <c:v>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41B-A341-91AD-71E30BF79BE0}"/>
            </c:ext>
          </c:extLst>
        </c:ser>
        <c:ser>
          <c:idx val="1"/>
          <c:order val="1"/>
          <c:tx>
            <c:strRef>
              <c:f>'PV grafico'!$J$2</c:f>
              <c:strCache>
                <c:ptCount val="1"/>
                <c:pt idx="0">
                  <c:v>Meta para o ano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76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4"/>
            <c:spPr>
              <a:solidFill>
                <a:schemeClr val="accent6">
                  <a:shade val="76000"/>
                </a:schemeClr>
              </a:solidFill>
              <a:ln w="6350" cap="flat" cmpd="sng" algn="ctr">
                <a:solidFill>
                  <a:schemeClr val="accent6">
                    <a:shade val="76000"/>
                  </a:schemeClr>
                </a:solidFill>
                <a:prstDash val="solid"/>
                <a:round/>
              </a:ln>
              <a:effectLst/>
            </c:spPr>
          </c:marker>
          <c:cat>
            <c:numRef>
              <c:f>'PV grafico'!$H$3:$H$25</c:f>
              <c:numCache>
                <c:formatCode>General</c:formatCod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numCache>
            </c:numRef>
          </c:cat>
          <c:val>
            <c:numRef>
              <c:f>'PV grafico'!$J$3:$J$25</c:f>
              <c:numCache>
                <c:formatCode>General</c:formatCode>
                <c:ptCount val="23"/>
                <c:pt idx="0">
                  <c:v>65</c:v>
                </c:pt>
                <c:pt idx="1">
                  <c:v>80</c:v>
                </c:pt>
                <c:pt idx="2">
                  <c:v>60</c:v>
                </c:pt>
                <c:pt idx="3">
                  <c:v>65</c:v>
                </c:pt>
                <c:pt idx="4">
                  <c:v>65</c:v>
                </c:pt>
                <c:pt idx="5">
                  <c:v>65</c:v>
                </c:pt>
                <c:pt idx="6">
                  <c:v>75</c:v>
                </c:pt>
                <c:pt idx="7">
                  <c:v>85</c:v>
                </c:pt>
                <c:pt idx="8">
                  <c:v>90</c:v>
                </c:pt>
                <c:pt idx="9">
                  <c:v>95</c:v>
                </c:pt>
                <c:pt idx="10">
                  <c:v>95</c:v>
                </c:pt>
                <c:pt idx="11">
                  <c:v>90</c:v>
                </c:pt>
                <c:pt idx="12">
                  <c:v>65</c:v>
                </c:pt>
                <c:pt idx="13">
                  <c:v>70</c:v>
                </c:pt>
                <c:pt idx="14">
                  <c:v>65</c:v>
                </c:pt>
                <c:pt idx="15">
                  <c:v>50</c:v>
                </c:pt>
                <c:pt idx="16">
                  <c:v>50</c:v>
                </c:pt>
                <c:pt idx="17">
                  <c:v>9</c:v>
                </c:pt>
                <c:pt idx="18">
                  <c:v>10</c:v>
                </c:pt>
                <c:pt idx="19">
                  <c:v>18</c:v>
                </c:pt>
                <c:pt idx="20">
                  <c:v>23</c:v>
                </c:pt>
                <c:pt idx="21">
                  <c:v>35</c:v>
                </c:pt>
                <c:pt idx="22">
                  <c:v>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41B-A341-91AD-71E30BF79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4024144"/>
        <c:axId val="764025776"/>
      </c:lineChart>
      <c:catAx>
        <c:axId val="764024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025776"/>
        <c:crosses val="autoZero"/>
        <c:auto val="1"/>
        <c:lblAlgn val="ctr"/>
        <c:lblOffset val="100"/>
        <c:noMultiLvlLbl val="0"/>
      </c:catAx>
      <c:valAx>
        <c:axId val="7640257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6402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9622156605424316"/>
          <c:y val="0.90046687941019188"/>
          <c:w val="0.46488954505686791"/>
          <c:h val="8.447702483961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/>
      </a:pPr>
      <a:endParaRPr lang="pt-BR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555555555555558E-3"/>
          <c:y val="0.16666666666666666"/>
          <c:w val="0.96464895013123364"/>
          <c:h val="0.57846456692913384"/>
        </c:manualLayout>
      </c:layout>
      <c:lineChart>
        <c:grouping val="standard"/>
        <c:varyColors val="0"/>
        <c:ser>
          <c:idx val="0"/>
          <c:order val="0"/>
          <c:tx>
            <c:strRef>
              <c:f>'ETCO grafico (recalculado)'!$J$2</c:f>
              <c:strCache>
                <c:ptCount val="1"/>
                <c:pt idx="0">
                  <c:v>ETCO</c:v>
                </c:pt>
              </c:strCache>
            </c:strRef>
          </c:tx>
          <c:spPr>
            <a:ln w="19050" cap="rnd" cmpd="sng" algn="ctr">
              <a:solidFill>
                <a:schemeClr val="accent6">
                  <a:tint val="77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tint val="77000"/>
                </a:schemeClr>
              </a:solidFill>
              <a:ln w="6350" cap="flat" cmpd="sng" algn="ctr">
                <a:solidFill>
                  <a:schemeClr val="accent6">
                    <a:tint val="77000"/>
                  </a:schemeClr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'ETCO grafico (recalculado)'!$I$3:$I$24</c:f>
              <c:numCache>
                <c:formatCode>General</c:formatCode>
                <c:ptCount val="2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  <c:pt idx="21">
                  <c:v>2025</c:v>
                </c:pt>
              </c:numCache>
            </c:numRef>
          </c:cat>
          <c:val>
            <c:numRef>
              <c:f>'ETCO grafico (recalculado)'!$J$3:$J$24</c:f>
              <c:numCache>
                <c:formatCode>General</c:formatCode>
                <c:ptCount val="22"/>
                <c:pt idx="0">
                  <c:v>24</c:v>
                </c:pt>
                <c:pt idx="1">
                  <c:v>40</c:v>
                </c:pt>
                <c:pt idx="2">
                  <c:v>36</c:v>
                </c:pt>
                <c:pt idx="3">
                  <c:v>32</c:v>
                </c:pt>
                <c:pt idx="4">
                  <c:v>44</c:v>
                </c:pt>
                <c:pt idx="5">
                  <c:v>36</c:v>
                </c:pt>
                <c:pt idx="6">
                  <c:v>30</c:v>
                </c:pt>
                <c:pt idx="7">
                  <c:v>52</c:v>
                </c:pt>
                <c:pt idx="8">
                  <c:v>43</c:v>
                </c:pt>
                <c:pt idx="9">
                  <c:v>54</c:v>
                </c:pt>
                <c:pt idx="10">
                  <c:v>33</c:v>
                </c:pt>
                <c:pt idx="11">
                  <c:v>30</c:v>
                </c:pt>
                <c:pt idx="12">
                  <c:v>25</c:v>
                </c:pt>
                <c:pt idx="13">
                  <c:v>35</c:v>
                </c:pt>
                <c:pt idx="14">
                  <c:v>30</c:v>
                </c:pt>
                <c:pt idx="15">
                  <c:v>49</c:v>
                </c:pt>
                <c:pt idx="16">
                  <c:v>34</c:v>
                </c:pt>
                <c:pt idx="17">
                  <c:v>49</c:v>
                </c:pt>
                <c:pt idx="18">
                  <c:v>53</c:v>
                </c:pt>
                <c:pt idx="19">
                  <c:v>92</c:v>
                </c:pt>
                <c:pt idx="20">
                  <c:v>73</c:v>
                </c:pt>
                <c:pt idx="21">
                  <c:v>139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C38-314D-83E6-C5A69C637420}"/>
            </c:ext>
          </c:extLst>
        </c:ser>
        <c:ser>
          <c:idx val="1"/>
          <c:order val="1"/>
          <c:tx>
            <c:strRef>
              <c:f>'ETCO grafico (recalculado)'!$K$2</c:f>
              <c:strCache>
                <c:ptCount val="1"/>
                <c:pt idx="0">
                  <c:v>Meta para o ano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76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4"/>
            <c:spPr>
              <a:solidFill>
                <a:schemeClr val="accent6">
                  <a:shade val="76000"/>
                </a:schemeClr>
              </a:solidFill>
              <a:ln w="6350" cap="flat" cmpd="sng" algn="ctr">
                <a:solidFill>
                  <a:schemeClr val="accent6">
                    <a:shade val="76000"/>
                  </a:schemeClr>
                </a:solidFill>
                <a:prstDash val="solid"/>
                <a:round/>
              </a:ln>
              <a:effectLst/>
            </c:spPr>
          </c:marker>
          <c:cat>
            <c:numRef>
              <c:f>'ETCO grafico (recalculado)'!$I$3:$I$24</c:f>
              <c:numCache>
                <c:formatCode>General</c:formatCode>
                <c:ptCount val="2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  <c:pt idx="21">
                  <c:v>2025</c:v>
                </c:pt>
              </c:numCache>
            </c:numRef>
          </c:cat>
          <c:val>
            <c:numRef>
              <c:f>'ETCO grafico (recalculado)'!$K$3:$K$24</c:f>
              <c:numCache>
                <c:formatCode>General</c:formatCode>
                <c:ptCount val="22"/>
                <c:pt idx="19">
                  <c:v>47</c:v>
                </c:pt>
                <c:pt idx="20">
                  <c:v>54</c:v>
                </c:pt>
                <c:pt idx="21">
                  <c:v>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C38-314D-83E6-C5A69C637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4029584"/>
        <c:axId val="764030672"/>
      </c:lineChart>
      <c:catAx>
        <c:axId val="76402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030672"/>
        <c:crosses val="autoZero"/>
        <c:auto val="1"/>
        <c:lblAlgn val="ctr"/>
        <c:lblOffset val="100"/>
        <c:noMultiLvlLbl val="0"/>
      </c:catAx>
      <c:valAx>
        <c:axId val="764030672"/>
        <c:scaling>
          <c:orientation val="minMax"/>
        </c:scaling>
        <c:delete val="1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76402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101104549431321"/>
          <c:y val="0.9023939195100612"/>
          <c:w val="0.65377843394575663"/>
          <c:h val="8.41010498687663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bg1">
          <a:lumMod val="65000"/>
        </a:schemeClr>
      </a:solidFill>
      <a:prstDash val="solid"/>
      <a:miter lim="800000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400"/>
      </a:pPr>
      <a:endParaRPr lang="pt-BR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179999999999998E-2"/>
          <c:y val="4.7480000000000001E-2"/>
          <c:w val="0.95548999999999995"/>
          <c:h val="0.689220000000000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'IEPCI grafico'!$I$5</c:f>
              <c:strCache>
                <c:ptCount val="1"/>
                <c:pt idx="0">
                  <c:v>Aportado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'IEPCI grafico'!$H$6:$H$11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'IEPCI grafico'!$I$6:$I$11</c:f>
              <c:numCache>
                <c:formatCode>#,##0</c:formatCode>
                <c:ptCount val="6"/>
                <c:pt idx="0">
                  <c:v>1935690</c:v>
                </c:pt>
                <c:pt idx="1">
                  <c:v>1595360</c:v>
                </c:pt>
                <c:pt idx="2">
                  <c:v>1849800</c:v>
                </c:pt>
                <c:pt idx="3">
                  <c:v>2003220</c:v>
                </c:pt>
                <c:pt idx="4">
                  <c:v>1836890</c:v>
                </c:pt>
                <c:pt idx="5">
                  <c:v>862520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42-BE4E-9869-C3BAD6BE1CA8}"/>
            </c:ext>
          </c:extLst>
        </c:ser>
        <c:ser>
          <c:idx val="1"/>
          <c:order val="1"/>
          <c:tx>
            <c:strRef>
              <c:f>'IEPCI grafico'!$J$5</c:f>
              <c:strCache>
                <c:ptCount val="1"/>
                <c:pt idx="0">
                  <c:v>Executado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'IEPCI grafico'!$H$6:$H$11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'IEPCI grafico'!$J$6:$J$11</c:f>
              <c:numCache>
                <c:formatCode>#,##0</c:formatCode>
                <c:ptCount val="6"/>
                <c:pt idx="0">
                  <c:v>1653340</c:v>
                </c:pt>
                <c:pt idx="1">
                  <c:v>1595360</c:v>
                </c:pt>
                <c:pt idx="2">
                  <c:v>1800000</c:v>
                </c:pt>
                <c:pt idx="3">
                  <c:v>1844960</c:v>
                </c:pt>
                <c:pt idx="4">
                  <c:v>1516060</c:v>
                </c:pt>
                <c:pt idx="5">
                  <c:v>654560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42-BE4E-9869-C3BAD6BE1CA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3"/>
        <c:overlap val="100"/>
        <c:axId val="764029040"/>
        <c:axId val="764031216"/>
      </c:barChart>
      <c:catAx>
        <c:axId val="764029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031216"/>
        <c:crosses val="autoZero"/>
        <c:auto val="1"/>
        <c:lblAlgn val="ctr"/>
        <c:lblOffset val="100"/>
        <c:noMultiLvlLbl val="0"/>
      </c:catAx>
      <c:valAx>
        <c:axId val="7640312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76402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2243463297939309"/>
          <c:y val="0.88001739425021819"/>
          <c:w val="0.57416323918244005"/>
          <c:h val="8.41009151197598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400"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0.45128</cdr:x>
      <cdr:y>0.02361</cdr:y>
    </cdr:from>
    <cdr:to>
      <cdr:x>0.55752</cdr:x>
      <cdr:y>0.14583</cdr:y>
    </cdr:to>
    <cdr:sp macro="" textlink="">
      <cdr:nvSpPr>
        <cdr:cNvPr id="2" name="CaixaDeTexto 1"/>
        <cdr:cNvSpPr txBox="1"/>
      </cdr:nvSpPr>
      <cdr:spPr bwMode="auto">
        <a:xfrm xmlns:a="http://schemas.openxmlformats.org/drawingml/2006/main">
          <a:off x="2761869" y="71364"/>
          <a:ext cx="650198" cy="369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r>
            <a:rPr lang="pt-BR" sz="1600" b="0">
              <a:solidFill>
                <a:schemeClr val="accent3">
                  <a:lumMod val="50000"/>
                </a:schemeClr>
              </a:solidFill>
            </a:rPr>
            <a:t>IPUB</a:t>
          </a:r>
          <a:endParaRPr b="0">
            <a:solidFill>
              <a:schemeClr val="accent3">
                <a:lumMod val="5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0.31423</cdr:x>
      <cdr:y>0.04017</cdr:y>
    </cdr:from>
    <cdr:to>
      <cdr:x>0.6668</cdr:x>
      <cdr:y>0.17073</cdr:y>
    </cdr:to>
    <cdr:sp macro="" textlink="">
      <cdr:nvSpPr>
        <cdr:cNvPr id="2" name="CaixaDeTexto 1"/>
        <cdr:cNvSpPr txBox="1"/>
      </cdr:nvSpPr>
      <cdr:spPr bwMode="auto">
        <a:xfrm xmlns:a="http://schemas.openxmlformats.org/drawingml/2006/main">
          <a:off x="1923158" y="124810"/>
          <a:ext cx="2157775" cy="405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r>
            <a:rPr lang="pt-BR" sz="1600" b="0">
              <a:solidFill>
                <a:schemeClr val="accent3">
                  <a:lumMod val="50000"/>
                </a:schemeClr>
              </a:solidFill>
            </a:rPr>
            <a:t>Publicações / Técnicos</a:t>
          </a:r>
          <a:endParaRPr b="0">
            <a:solidFill>
              <a:schemeClr val="accent3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0.39861</cdr:x>
      <cdr:y>0.01747</cdr:y>
    </cdr:from>
    <cdr:to>
      <cdr:x>0.6204</cdr:x>
      <cdr:y>0.13285</cdr:y>
    </cdr:to>
    <cdr:sp macro="" textlink="">
      <cdr:nvSpPr>
        <cdr:cNvPr id="2" name="CaixaDeTexto 1"/>
        <cdr:cNvSpPr txBox="1"/>
      </cdr:nvSpPr>
      <cdr:spPr bwMode="auto">
        <a:xfrm xmlns:a="http://schemas.openxmlformats.org/drawingml/2006/main">
          <a:off x="2466414" y="48709"/>
          <a:ext cx="1372324" cy="3217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r>
            <a:rPr lang="pt-BR" sz="1600" b="0" dirty="0">
              <a:solidFill>
                <a:schemeClr val="accent6">
                  <a:lumMod val="50000"/>
                </a:schemeClr>
              </a:solidFill>
            </a:rPr>
            <a:t>PPCI</a:t>
          </a:r>
          <a:endParaRPr b="0" dirty="0">
            <a:solidFill>
              <a:schemeClr val="accent6">
                <a:lumMod val="50000"/>
              </a:schemeClr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0.4122</cdr:x>
      <cdr:y>0.00695</cdr:y>
    </cdr:from>
    <cdr:to>
      <cdr:x>0.60054</cdr:x>
      <cdr:y>0.12639</cdr:y>
    </cdr:to>
    <cdr:sp macro="" textlink="">
      <cdr:nvSpPr>
        <cdr:cNvPr id="2" name="CaixaDeTexto 1"/>
        <cdr:cNvSpPr txBox="1"/>
      </cdr:nvSpPr>
      <cdr:spPr bwMode="auto">
        <a:xfrm xmlns:a="http://schemas.openxmlformats.org/drawingml/2006/main">
          <a:off x="2230102" y="19059"/>
          <a:ext cx="1018957" cy="327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r>
            <a:rPr lang="pt-BR" sz="1600" b="0">
              <a:solidFill>
                <a:schemeClr val="accent3">
                  <a:lumMod val="50000"/>
                </a:schemeClr>
              </a:solidFill>
            </a:rPr>
            <a:t>PPCN</a:t>
          </a:r>
          <a:endParaRPr b="0">
            <a:solidFill>
              <a:schemeClr val="accent3">
                <a:lumMod val="50000"/>
              </a:schemeClr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0.46743</cdr:x>
      <cdr:y>0.02369</cdr:y>
    </cdr:from>
    <cdr:to>
      <cdr:x>0.56525</cdr:x>
      <cdr:y>0.11316</cdr:y>
    </cdr:to>
    <cdr:sp macro="" textlink="">
      <cdr:nvSpPr>
        <cdr:cNvPr id="2" name="CaixaDeTexto 1"/>
        <cdr:cNvSpPr txBox="1"/>
      </cdr:nvSpPr>
      <cdr:spPr bwMode="auto">
        <a:xfrm xmlns:a="http://schemas.openxmlformats.org/drawingml/2006/main">
          <a:off x="2564688" y="78929"/>
          <a:ext cx="536713" cy="298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r>
            <a:rPr lang="pt-BR" sz="1600" b="0">
              <a:solidFill>
                <a:schemeClr val="accent3">
                  <a:lumMod val="50000"/>
                </a:schemeClr>
              </a:solidFill>
            </a:rPr>
            <a:t>PV</a:t>
          </a:r>
          <a:endParaRPr b="0">
            <a:solidFill>
              <a:schemeClr val="accent3">
                <a:lumMod val="50000"/>
              </a:scheme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0.4261</cdr:x>
      <cdr:y>0.02117</cdr:y>
    </cdr:from>
    <cdr:to>
      <cdr:x>0.5761</cdr:x>
      <cdr:y>0.14306</cdr:y>
    </cdr:to>
    <cdr:sp macro="" textlink="">
      <cdr:nvSpPr>
        <cdr:cNvPr id="2" name="CaixaDeTexto 1"/>
        <cdr:cNvSpPr txBox="1"/>
      </cdr:nvSpPr>
      <cdr:spPr bwMode="auto">
        <a:xfrm xmlns:a="http://schemas.openxmlformats.org/drawingml/2006/main">
          <a:off x="3435207" y="55815"/>
          <a:ext cx="1209294" cy="321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r>
            <a:rPr lang="pt-BR" sz="1600" b="0">
              <a:solidFill>
                <a:schemeClr val="accent3">
                  <a:lumMod val="50000"/>
                </a:schemeClr>
              </a:solidFill>
            </a:rPr>
            <a:t>ETCO</a:t>
          </a:r>
          <a:endParaRPr b="0">
            <a:solidFill>
              <a:schemeClr val="accent3">
                <a:lumMod val="50000"/>
              </a:schemeClr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0.20305</cdr:x>
      <cdr:y>0.02362</cdr:y>
    </cdr:from>
    <cdr:to>
      <cdr:x>0.79945</cdr:x>
      <cdr:y>0.1444</cdr:y>
    </cdr:to>
    <cdr:sp macro="" textlink="">
      <cdr:nvSpPr>
        <cdr:cNvPr id="2" name="CaixaDeTexto 1"/>
        <cdr:cNvSpPr txBox="1"/>
      </cdr:nvSpPr>
      <cdr:spPr bwMode="auto">
        <a:xfrm xmlns:a="http://schemas.openxmlformats.org/drawingml/2006/main">
          <a:off x="868099" y="65368"/>
          <a:ext cx="2549750" cy="334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r>
            <a:rPr lang="pt-BR" sz="1600" b="0" dirty="0">
              <a:solidFill>
                <a:schemeClr val="accent6">
                  <a:lumMod val="50000"/>
                </a:schemeClr>
              </a:solidFill>
            </a:rPr>
            <a:t>Executado/Aportado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0.44759</cdr:x>
      <cdr:y>0.0028</cdr:y>
    </cdr:from>
    <cdr:to>
      <cdr:x>0.56426</cdr:x>
      <cdr:y>0.12265</cdr:y>
    </cdr:to>
    <cdr:sp macro="" textlink="">
      <cdr:nvSpPr>
        <cdr:cNvPr id="2" name="CaixaDeTexto 1"/>
        <cdr:cNvSpPr txBox="1"/>
      </cdr:nvSpPr>
      <cdr:spPr bwMode="auto">
        <a:xfrm xmlns:a="http://schemas.openxmlformats.org/drawingml/2006/main">
          <a:off x="2506823" y="7690"/>
          <a:ext cx="653434" cy="3293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r>
            <a:rPr lang="pt-BR" sz="1600" b="0" dirty="0">
              <a:solidFill>
                <a:schemeClr val="accent6">
                  <a:lumMod val="50000"/>
                </a:schemeClr>
              </a:solidFill>
            </a:rPr>
            <a:t>IEPCI</a:t>
          </a:r>
          <a:endParaRPr b="0" dirty="0">
            <a:solidFill>
              <a:schemeClr val="accent6">
                <a:lumMod val="50000"/>
              </a:schemeClr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0.43167</cdr:x>
      <cdr:y>0.02639</cdr:y>
    </cdr:from>
    <cdr:to>
      <cdr:x>0.595</cdr:x>
      <cdr:y>0.13472</cdr:y>
    </cdr:to>
    <cdr:sp macro="" textlink="">
      <cdr:nvSpPr>
        <cdr:cNvPr id="2" name="CaixaDeTexto 1"/>
        <cdr:cNvSpPr txBox="1"/>
      </cdr:nvSpPr>
      <cdr:spPr bwMode="auto">
        <a:xfrm xmlns:a="http://schemas.openxmlformats.org/drawingml/2006/main">
          <a:off x="1973580" y="72390"/>
          <a:ext cx="746760" cy="2971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r>
            <a:rPr lang="pt-BR" sz="1600" b="0">
              <a:solidFill>
                <a:schemeClr val="accent3">
                  <a:lumMod val="50000"/>
                </a:schemeClr>
              </a:solidFill>
            </a:rPr>
            <a:t>IAL</a:t>
          </a:r>
          <a:endParaRPr b="0">
            <a:solidFill>
              <a:schemeClr val="accent3">
                <a:lumMod val="5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9199A-2402-0846-9DA0-218983B68075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C307B-9BC4-A241-A9C5-779D118E7D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824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8C8-DFCA-7940-9413-41F7487D8214}" type="datetime1">
              <a:rPr lang="pt-BR" smtClean="0"/>
              <a:t>01/04/2026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763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C38F-27BF-3F40-B324-72331547F1D9}" type="datetime1">
              <a:rPr lang="pt-BR" smtClean="0"/>
              <a:t>01/04/2026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08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71F-0FAA-5347-AC62-981DC0432784}" type="datetime1">
              <a:rPr lang="pt-BR" smtClean="0"/>
              <a:t>01/04/2026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0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13380-0D6C-094F-B445-23D68AD9A94E}" type="datetime1">
              <a:rPr lang="pt-BR" smtClean="0"/>
              <a:t>01/04/2026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82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12F3-0CFA-B94E-AF00-944036466250}" type="datetime1">
              <a:rPr lang="pt-BR" smtClean="0"/>
              <a:t>01/04/2026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28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73A7-EEE9-9741-A1B3-66D5A8294C1D}" type="datetime1">
              <a:rPr lang="pt-BR" smtClean="0"/>
              <a:t>01/04/2026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42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8A1D-C8D4-054E-A3C5-2F9520E8DF61}" type="datetime1">
              <a:rPr lang="pt-BR" smtClean="0"/>
              <a:t>01/04/2026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60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F96-8BDE-A745-9CC3-E99D10F4BE96}" type="datetime1">
              <a:rPr lang="pt-BR" smtClean="0"/>
              <a:t>01/04/2026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61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D8853-FDB1-2043-88C8-D867CDE7437E}" type="datetime1">
              <a:rPr lang="pt-BR" smtClean="0"/>
              <a:t>01/04/2026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19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5A4DD-8CC5-8440-9042-CED82B5E0236}" type="datetime1">
              <a:rPr lang="pt-BR" smtClean="0"/>
              <a:t>01/04/2026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058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AB8E-51DC-AF4C-BBAC-3E269B308022}" type="datetime1">
              <a:rPr lang="pt-BR" smtClean="0"/>
              <a:t>01/04/2026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670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8939A-026A-FB48-9FFD-9A246DFBD8E9}" type="datetime1">
              <a:rPr lang="pt-BR" smtClean="0"/>
              <a:t>01/04/2026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DEE49-1A5B-2C49-AD82-ED51084CD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02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5CC8471-AE6C-29C5-86FE-6C54554BD54F}"/>
              </a:ext>
            </a:extLst>
          </p:cNvPr>
          <p:cNvSpPr txBox="1"/>
          <p:nvPr/>
        </p:nvSpPr>
        <p:spPr>
          <a:xfrm>
            <a:off x="3877774" y="2784039"/>
            <a:ext cx="8060787" cy="37548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002060"/>
                </a:solidFill>
              </a:rPr>
              <a:t>RI – Relatório Institucional 2025</a:t>
            </a:r>
          </a:p>
          <a:p>
            <a:pPr algn="r"/>
            <a:r>
              <a:rPr lang="pt-BR" sz="3600" dirty="0">
                <a:solidFill>
                  <a:srgbClr val="002060"/>
                </a:solidFill>
              </a:rPr>
              <a:t>TCG – Termo de Compromisso de Gestão</a:t>
            </a:r>
          </a:p>
          <a:p>
            <a:pPr algn="r"/>
            <a:endParaRPr lang="pt-BR" sz="3200" dirty="0">
              <a:solidFill>
                <a:srgbClr val="002060"/>
              </a:solidFill>
            </a:endParaRPr>
          </a:p>
          <a:p>
            <a:pPr algn="r"/>
            <a:endParaRPr lang="pt-BR" sz="3200" dirty="0">
              <a:solidFill>
                <a:srgbClr val="002060"/>
              </a:solidFill>
            </a:endParaRPr>
          </a:p>
          <a:p>
            <a:pPr algn="r"/>
            <a:r>
              <a:rPr lang="pt-BR" sz="2800" dirty="0">
                <a:solidFill>
                  <a:srgbClr val="002060"/>
                </a:solidFill>
              </a:rPr>
              <a:t>Núcleo de Relações Institucionais – NRI</a:t>
            </a:r>
          </a:p>
          <a:p>
            <a:pPr algn="r"/>
            <a:r>
              <a:rPr lang="pt-BR" sz="2800" dirty="0">
                <a:solidFill>
                  <a:srgbClr val="002060"/>
                </a:solidFill>
              </a:rPr>
              <a:t>Núcleo de Informação C&amp;T e Biblioteca – NIB</a:t>
            </a:r>
          </a:p>
          <a:p>
            <a:pPr algn="r"/>
            <a:r>
              <a:rPr lang="pt-BR" sz="2800" dirty="0">
                <a:solidFill>
                  <a:srgbClr val="002060"/>
                </a:solidFill>
              </a:rPr>
              <a:t>Coordenação de Ações Institucionais – COINS</a:t>
            </a:r>
          </a:p>
          <a:p>
            <a:pPr algn="r"/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1D61C17-14E7-BF71-AC04-DFB053BBC86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731"/>
          <a:stretch>
            <a:fillRect/>
          </a:stretch>
        </p:blipFill>
        <p:spPr bwMode="auto">
          <a:xfrm>
            <a:off x="112761" y="2784039"/>
            <a:ext cx="3468639" cy="3754873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34F5252-C4F1-445E-6096-ED10B36C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1</a:t>
            </a:fld>
            <a:endParaRPr lang="pt-BR"/>
          </a:p>
        </p:txBody>
      </p:sp>
      <p:pic>
        <p:nvPicPr>
          <p:cNvPr id="16" name="Imagem 15" descr="Placa preta com letras brancas&#10;&#10;O conteúdo gerado por IA pode estar incorreto.">
            <a:extLst>
              <a:ext uri="{FF2B5EF4-FFF2-40B4-BE49-F238E27FC236}">
                <a16:creationId xmlns:a16="http://schemas.microsoft.com/office/drawing/2014/main" xmlns="" id="{9EA00B9D-6F28-0F68-194B-88808E59A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993" y="225085"/>
            <a:ext cx="5296486" cy="23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82623" y="497758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Rede e-Ciência da RNP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77133" y="2413338"/>
            <a:ext cx="43435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CBPF atualmente integra a </a:t>
            </a:r>
            <a:r>
              <a:rPr lang="pt-BR" dirty="0">
                <a:solidFill>
                  <a:srgbClr val="C00000"/>
                </a:solidFill>
              </a:rPr>
              <a:t>Rede e-Ciência da Rede Nacional de Ensino e Pesquisa (RNP)</a:t>
            </a:r>
            <a:r>
              <a:rPr lang="pt-BR" dirty="0"/>
              <a:t>, ampliando conectividade para um ecossistema de aproximadamente </a:t>
            </a:r>
            <a:r>
              <a:rPr lang="pt-BR" dirty="0">
                <a:solidFill>
                  <a:srgbClr val="C00000"/>
                </a:solidFill>
              </a:rPr>
              <a:t>190 instituições.</a:t>
            </a:r>
            <a:r>
              <a:rPr lang="pt-BR" dirty="0"/>
              <a:t> Assinaram o Acordo Iara Machado, diretora de Pesquisa, Desenvolvimento e Inovação, responsável pela Rede de e-Ciência na RNP, e o diretor do CBPF, Márcio Portes Albuquerque.</a:t>
            </a:r>
          </a:p>
        </p:txBody>
      </p:sp>
      <p:pic>
        <p:nvPicPr>
          <p:cNvPr id="6145" name="Imagem 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09" y="2144676"/>
            <a:ext cx="4632325" cy="30861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584781" y="5230776"/>
            <a:ext cx="450857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43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 Visita ao Rio Science Datacenter - Crédito: NCS/CBPF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622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70706" y="521820"/>
            <a:ext cx="10911546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Acordo de Cooperação Técnica com o </a:t>
            </a:r>
            <a:r>
              <a:rPr lang="pt-BR" sz="3600" dirty="0" err="1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Ibict</a:t>
            </a:r>
            <a:endParaRPr lang="pt-BR" sz="3600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138745" y="2543967"/>
            <a:ext cx="43435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Em 4 de julho, o CBPF consolidou mais uma cooperação institucional ao assinar um </a:t>
            </a:r>
            <a:r>
              <a:rPr lang="pt-BR" dirty="0">
                <a:solidFill>
                  <a:srgbClr val="C00000"/>
                </a:solidFill>
              </a:rPr>
              <a:t>Acordo de Cooperação Técnica com o Instituto Brasileiro de Informação em Ciência e Tecnologia (</a:t>
            </a:r>
            <a:r>
              <a:rPr lang="pt-BR" dirty="0" err="1">
                <a:solidFill>
                  <a:srgbClr val="C00000"/>
                </a:solidFill>
              </a:rPr>
              <a:t>Ibict</a:t>
            </a:r>
            <a:r>
              <a:rPr lang="pt-BR" dirty="0">
                <a:solidFill>
                  <a:srgbClr val="C00000"/>
                </a:solidFill>
              </a:rPr>
              <a:t>), no âmbito do Programa Ciência Aberta</a:t>
            </a:r>
            <a:r>
              <a:rPr lang="pt-BR" dirty="0"/>
              <a:t>, que contempla projetos de pesquisa e desenvolvimento voltados à transferência de conhecimento e à incubação de </a:t>
            </a:r>
            <a:r>
              <a:rPr lang="pt-BR" dirty="0">
                <a:solidFill>
                  <a:srgbClr val="C00000"/>
                </a:solidFill>
              </a:rPr>
              <a:t>repositórios de dados científicos</a:t>
            </a:r>
            <a:r>
              <a:rPr lang="pt-BR" dirty="0"/>
              <a:t>.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121" name="Imagem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33" y="2330416"/>
            <a:ext cx="4968875" cy="3306763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0038" y="5693850"/>
            <a:ext cx="52708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44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6: Assinatura do Acordo de Cooperação - Crédito: NCS/CBPF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56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98664" y="449631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Programa Ciência Pioneira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77133" y="2413338"/>
            <a:ext cx="43435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programa Ciência Pioneira, voltado para o incentivo a pesquisas com potencial </a:t>
            </a:r>
            <a:r>
              <a:rPr lang="pt-BR" dirty="0" err="1"/>
              <a:t>disruptivo</a:t>
            </a:r>
            <a:r>
              <a:rPr lang="pt-BR" dirty="0"/>
              <a:t> na área da saúde e para a promoção da ciência de fronteira, anunciou em 7 de dezembro a seleção de </a:t>
            </a:r>
            <a:r>
              <a:rPr lang="pt-BR" dirty="0">
                <a:solidFill>
                  <a:srgbClr val="C00000"/>
                </a:solidFill>
              </a:rPr>
              <a:t>15 jovens cientistas</a:t>
            </a:r>
            <a:r>
              <a:rPr lang="pt-BR" dirty="0"/>
              <a:t> que receberão apoio financeiro de R$ 160 mil ao longo de três anos. Entre os contemplados está a pesquisadora recém-integrada ao Centro Brasileiro de Pesquisas Físicas (CBPF), </a:t>
            </a:r>
            <a:r>
              <a:rPr lang="pt-BR" dirty="0">
                <a:solidFill>
                  <a:srgbClr val="C00000"/>
                </a:solidFill>
              </a:rPr>
              <a:t>Carmem </a:t>
            </a:r>
            <a:r>
              <a:rPr lang="pt-BR" dirty="0" err="1">
                <a:solidFill>
                  <a:srgbClr val="C00000"/>
                </a:solidFill>
              </a:rPr>
              <a:t>Gilardoni</a:t>
            </a:r>
            <a:r>
              <a:rPr lang="pt-BR" dirty="0"/>
              <a:t>. </a:t>
            </a:r>
          </a:p>
        </p:txBody>
      </p:sp>
      <p:pic>
        <p:nvPicPr>
          <p:cNvPr id="4097" name="Imagem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4"/>
          <a:stretch>
            <a:fillRect/>
          </a:stretch>
        </p:blipFill>
        <p:spPr bwMode="auto">
          <a:xfrm>
            <a:off x="5959871" y="1920540"/>
            <a:ext cx="4732338" cy="333692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96344" y="5275660"/>
            <a:ext cx="61330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45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7: Carmem </a:t>
            </a:r>
            <a:r>
              <a:rPr kumimoji="0" lang="pt-BR" altLang="pt-BR" sz="1000" b="0" i="0" u="none" strike="noStrike" cap="none" normalizeH="0" baseline="0" dirty="0" err="1" bmk="_Toc224747845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Gilardoni</a:t>
            </a:r>
            <a:r>
              <a:rPr kumimoji="0" lang="pt-BR" altLang="pt-BR" sz="1000" b="0" i="0" u="none" strike="noStrike" cap="none" normalizeH="0" baseline="0" dirty="0" bmk="_Toc224747845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integra o quadro de pesquisadores </a:t>
            </a:r>
            <a:endParaRPr kumimoji="0" lang="pt-BR" altLang="pt-BR" sz="1000" b="0" i="0" u="none" strike="noStrike" cap="none" normalizeH="0" baseline="0" dirty="0" smtClean="0" bmk="_Toc224747845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 smtClean="0" bmk="_Toc224747845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pt-BR" altLang="pt-BR" sz="1000" dirty="0" smtClean="0" bmk="_Toc224747845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COMAN</a:t>
            </a:r>
            <a:r>
              <a:rPr kumimoji="0" lang="pt-BR" altLang="pt-BR" sz="1000" b="0" i="0" u="none" strike="noStrike" cap="none" normalizeH="0" baseline="0" dirty="0" smtClean="0" bmk="_Toc224747845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000" b="0" i="0" u="none" strike="noStrike" cap="none" normalizeH="0" baseline="0" dirty="0" bmk="_Toc224747845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Crédito: Ciência Pioneira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980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18455" y="552549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12ª Reunião da Colaboração SWGO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012180" y="1481851"/>
            <a:ext cx="521218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12ª Reunião da Colaboração Southern </a:t>
            </a:r>
            <a:r>
              <a:rPr lang="pt-BR" dirty="0" err="1"/>
              <a:t>Wide</a:t>
            </a:r>
            <a:r>
              <a:rPr lang="pt-BR" dirty="0"/>
              <a:t>-Field </a:t>
            </a:r>
            <a:r>
              <a:rPr lang="pt-BR" dirty="0" err="1"/>
              <a:t>Gamma-ray</a:t>
            </a:r>
            <a:r>
              <a:rPr lang="pt-BR" dirty="0"/>
              <a:t> </a:t>
            </a:r>
            <a:r>
              <a:rPr lang="pt-BR" dirty="0" err="1"/>
              <a:t>Observatory</a:t>
            </a:r>
            <a:r>
              <a:rPr lang="pt-BR" dirty="0"/>
              <a:t> (SWGO), realizada em maio de 2025 em San Pedro de Atacama, Chile, reuniu cerca de 70 representantes de 16 países membros para discutir os próximos passos rumo à construção do observatório. Localizado no Parque Astronômico do Atacama (AAP), o </a:t>
            </a:r>
            <a:r>
              <a:rPr lang="pt-BR" dirty="0">
                <a:solidFill>
                  <a:srgbClr val="C00000"/>
                </a:solidFill>
              </a:rPr>
              <a:t>SWGO será o maior e mais sensível observatório de raios gama de </a:t>
            </a:r>
            <a:r>
              <a:rPr lang="pt-BR" dirty="0" err="1">
                <a:solidFill>
                  <a:srgbClr val="C00000"/>
                </a:solidFill>
              </a:rPr>
              <a:t>ultra-alta</a:t>
            </a:r>
            <a:r>
              <a:rPr lang="pt-BR" dirty="0">
                <a:solidFill>
                  <a:srgbClr val="C00000"/>
                </a:solidFill>
              </a:rPr>
              <a:t> energia do mundo</a:t>
            </a:r>
            <a:r>
              <a:rPr lang="pt-BR" dirty="0"/>
              <a:t> e o primeiro instalado no Hemisfério Sul, com 1 km² de extensão, situado a 4.770 metros de altitude e equipado com aproximadamente 5 mil detectores Cherenkov de água. O Centro Brasileiro de Pesquisas Físicas, como instituição fundadora e líder mundial no projeto, já sediou reuniões anteriores da colaboração e desempenha papel central na consolidação dessa iniciativa científica de grande relevância internacional.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169" name="Imagem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8"/>
          <a:stretch>
            <a:fillRect/>
          </a:stretch>
        </p:blipFill>
        <p:spPr bwMode="auto">
          <a:xfrm>
            <a:off x="967633" y="1809206"/>
            <a:ext cx="4373563" cy="328453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94094" y="5123619"/>
            <a:ext cx="51206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4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8: Protótipos dos tanques Cherenkov desenvolvidos pelo CBPF. </a:t>
            </a:r>
            <a:r>
              <a:rPr kumimoji="0" lang="pt-BR" altLang="pt-BR" sz="1000" b="0" i="0" u="none" strike="noStrike" cap="none" normalizeH="0" baseline="0" dirty="0" smtClean="0" bmk="_Toc22474784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Presentes </a:t>
            </a:r>
            <a:r>
              <a:rPr kumimoji="0" lang="pt-BR" altLang="pt-BR" sz="1000" b="0" i="0" u="none" strike="noStrike" cap="none" normalizeH="0" baseline="0" dirty="0" bmk="_Toc22474784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endParaRPr kumimoji="0" lang="pt-BR" altLang="pt-BR" sz="1000" b="0" i="0" u="none" strike="noStrike" cap="none" normalizeH="0" baseline="0" dirty="0" smtClean="0" bmk="_Toc224747846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 smtClean="0" bmk="_Toc22474784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Drs</a:t>
            </a:r>
            <a:r>
              <a:rPr kumimoji="0" lang="pt-BR" altLang="pt-BR" sz="1000" b="0" i="0" u="none" strike="noStrike" cap="none" normalizeH="0" baseline="0" dirty="0" bmk="_Toc22474784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Alberto Reis e Ulisses Barres - Crédito: Colaboração SWGO.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663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74602" y="497305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Doutorado Sanduíche Nota 10 – 2025/2026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83664" y="1999349"/>
            <a:ext cx="52121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Promovido pela Fundação Carlos Chagas Filho de Amparo à Pesquisa do Estado do Rio de Janeiro (</a:t>
            </a:r>
            <a:r>
              <a:rPr lang="pt-BR" dirty="0" err="1"/>
              <a:t>Faperj</a:t>
            </a:r>
            <a:r>
              <a:rPr lang="pt-BR" dirty="0"/>
              <a:t>), o Programa de Mobilidade Internacional de Doutorado Sanduíche Nota 10 – 2025/2026 divulgou o resultado final de seus selecionados, contemplando os alunos </a:t>
            </a:r>
            <a:r>
              <a:rPr lang="pt-BR" dirty="0" err="1">
                <a:solidFill>
                  <a:srgbClr val="C00000"/>
                </a:solidFill>
              </a:rPr>
              <a:t>Edine</a:t>
            </a:r>
            <a:r>
              <a:rPr lang="pt-BR" dirty="0">
                <a:solidFill>
                  <a:srgbClr val="C00000"/>
                </a:solidFill>
              </a:rPr>
              <a:t> Silva dos Santos e Felipe </a:t>
            </a:r>
            <a:r>
              <a:rPr lang="pt-BR" dirty="0" err="1">
                <a:solidFill>
                  <a:srgbClr val="C00000"/>
                </a:solidFill>
              </a:rPr>
              <a:t>Sobrero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Sorage</a:t>
            </a:r>
            <a:r>
              <a:rPr lang="pt-BR" dirty="0">
                <a:solidFill>
                  <a:srgbClr val="C00000"/>
                </a:solidFill>
              </a:rPr>
              <a:t> Marques</a:t>
            </a:r>
            <a:r>
              <a:rPr lang="pt-BR" dirty="0"/>
              <a:t>, ambos do Centro Brasileiro de Pesquisas Físicas (CBPF). A iniciativa reforça a importância da internacionalização na formação acadêmica, oferecendo aos doutorandos a oportunidade de ampliar suas experiências científicas em instituições estrangeiras de excelência e fortalecer a inserção da pesquisa brasileira no cenário global.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8194" name="Imagem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2011135"/>
            <a:ext cx="2671354" cy="35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Imagem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17" y="2011135"/>
            <a:ext cx="2565615" cy="356180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668384" y="5572940"/>
            <a:ext cx="45632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48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10: </a:t>
            </a:r>
            <a:r>
              <a:rPr kumimoji="0" lang="pt-BR" altLang="pt-BR" sz="1000" b="0" i="0" u="none" strike="noStrike" cap="none" normalizeH="0" baseline="0" dirty="0" err="1" bmk="_Toc224747848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Edine</a:t>
            </a:r>
            <a:r>
              <a:rPr kumimoji="0" lang="pt-BR" altLang="pt-BR" sz="1000" b="0" i="0" u="none" strike="noStrike" cap="none" normalizeH="0" baseline="0" dirty="0" bmk="_Toc224747848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Santos e Felipe </a:t>
            </a:r>
            <a:r>
              <a:rPr kumimoji="0" lang="pt-BR" altLang="pt-BR" sz="1000" b="0" i="0" u="none" strike="noStrike" cap="none" normalizeH="0" baseline="0" dirty="0" err="1" bmk="_Toc224747848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Sobrero</a:t>
            </a:r>
            <a:r>
              <a:rPr kumimoji="0" lang="pt-BR" altLang="pt-BR" sz="1000" b="0" i="0" u="none" strike="noStrike" cap="none" normalizeH="0" baseline="0" dirty="0" bmk="_Toc224747848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Crédito: NCS/CBPF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513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26476" y="464271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XV Escola do CBPF 2025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84657" y="5011360"/>
            <a:ext cx="108226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No Ano Internacional da Ciência e Tecnologias Quânticas, o Centro Brasileiro de Pesquisas Físicas (CBPF) lançou mais uma edição do Programa de Formação Continuada de Educadores em Física Moderna e Contemporânea (PROFCEM), integrado à XV Escola do CBPF 2025. A iniciativa buscou aproximar o conhecimento científico mais atual do ambiente escolar, especialmente no Ensino Médio, apoiando diretamente professores e professoras que desempenham papel central na transmissão do saber. Em um contexto marcado pela aceleração digital e pelo desafio de despertar o interesse dos jovens por leitura, atualidades e ciência, o </a:t>
            </a:r>
            <a:r>
              <a:rPr lang="pt-BR" sz="1400" dirty="0">
                <a:solidFill>
                  <a:srgbClr val="C00000"/>
                </a:solidFill>
              </a:rPr>
              <a:t>PROFCEM reafirma o compromisso do CBPF </a:t>
            </a:r>
            <a:r>
              <a:rPr lang="pt-BR" sz="1400" dirty="0"/>
              <a:t>em fortalecer a educação e ampliar o acesso ao conhecimento de fronteira.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241" name="Imagem 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009" y="1777063"/>
            <a:ext cx="4020201" cy="267579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987454" y="4477817"/>
            <a:ext cx="55713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5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12: Curso Introdução a Fenômenos e </a:t>
            </a:r>
            <a:r>
              <a:rPr kumimoji="0" lang="pt-BR" altLang="pt-BR" sz="1000" b="0" i="0" u="none" strike="noStrike" cap="none" normalizeH="0" baseline="0" dirty="0" smtClean="0" bmk="_Toc22474785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Aplicações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 smtClean="0" bmk="_Toc22474785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Quânticas </a:t>
            </a:r>
            <a:r>
              <a:rPr kumimoji="0" lang="pt-BR" altLang="pt-BR" sz="1000" b="0" i="0" u="none" strike="noStrike" cap="none" normalizeH="0" baseline="0" dirty="0" bmk="_Toc22474785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Crédito: NCS/CBPF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244" name="Imagem 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94" y="1765612"/>
            <a:ext cx="3899263" cy="259990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98130" y="4405312"/>
            <a:ext cx="529698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5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13: Sessão de pôsteres na XV Escola do CBPF - Crédito: NCS/CBPF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192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62570" y="457200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8ª edição da </a:t>
            </a:r>
            <a:r>
              <a:rPr lang="pt-BR" sz="3600" dirty="0" err="1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EAFExp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11474" y="2047564"/>
            <a:ext cx="52121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8ª edição da Escola Avançada de Física Experimental (</a:t>
            </a:r>
            <a:r>
              <a:rPr lang="pt-BR" dirty="0" err="1"/>
              <a:t>EAFExp</a:t>
            </a:r>
            <a:r>
              <a:rPr lang="pt-BR" dirty="0"/>
              <a:t>) teve início em 3 de janeiro, no Centro Brasileiro de Pesquisas Físicas (CBPF), no Rio de Janeiro, e seguirá até 14 de fevereiro, reunindo 96 alunos provenientes de diferentes regiões do Brasil e da América Latina em uma imersão de 80 horas dedicadas à experimentação científica. </a:t>
            </a:r>
          </a:p>
          <a:p>
            <a:endParaRPr lang="pt-BR" dirty="0"/>
          </a:p>
          <a:p>
            <a:r>
              <a:rPr lang="pt-BR" dirty="0"/>
              <a:t>O evento reafirma o compromisso do CBPF com a </a:t>
            </a:r>
            <a:r>
              <a:rPr lang="pt-BR" dirty="0">
                <a:solidFill>
                  <a:srgbClr val="C00000"/>
                </a:solidFill>
              </a:rPr>
              <a:t>formação de jovens pesquisadores e a promoção de práticas avançadas em física experimental</a:t>
            </a:r>
            <a:r>
              <a:rPr lang="pt-BR" dirty="0"/>
              <a:t>, fortalecendo a integração acadêmica e o desenvolvimento científico na região.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1265" name="Imagem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923753"/>
            <a:ext cx="5692775" cy="3916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334169" y="5930384"/>
            <a:ext cx="53688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52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14: 8ª </a:t>
            </a:r>
            <a:r>
              <a:rPr kumimoji="0" lang="pt-BR" altLang="pt-BR" sz="1000" b="0" i="0" u="none" strike="noStrike" cap="none" normalizeH="0" baseline="0" dirty="0" err="1" bmk="_Toc224747852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EAFExp</a:t>
            </a:r>
            <a:r>
              <a:rPr kumimoji="0" lang="pt-BR" altLang="pt-BR" sz="1000" b="0" i="0" u="none" strike="noStrike" cap="none" normalizeH="0" baseline="0" dirty="0" bmk="_Toc224747852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Foto: NCS/CBPF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807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18454" y="462249"/>
            <a:ext cx="1135270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Workshop </a:t>
            </a:r>
            <a:r>
              <a:rPr lang="pt-BR" sz="3600" dirty="0" err="1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Magnificent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pt-BR" sz="3600" dirty="0" err="1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CEvNS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 - visita técnica ao CONNIE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537853" y="1858167"/>
            <a:ext cx="52121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Em junho o CBPF sediou a sétima edição do Workshop </a:t>
            </a:r>
            <a:r>
              <a:rPr lang="pt-BR" dirty="0" err="1"/>
              <a:t>Magnificent</a:t>
            </a:r>
            <a:r>
              <a:rPr lang="pt-BR" dirty="0"/>
              <a:t> </a:t>
            </a:r>
            <a:r>
              <a:rPr lang="pt-BR" dirty="0" err="1"/>
              <a:t>CEvNS</a:t>
            </a:r>
            <a:r>
              <a:rPr lang="pt-BR" dirty="0"/>
              <a:t>, encerrado com uma visita técnica ao experimento CONNIE (</a:t>
            </a:r>
            <a:r>
              <a:rPr lang="pt-BR" dirty="0" err="1"/>
              <a:t>Coherent</a:t>
            </a:r>
            <a:r>
              <a:rPr lang="pt-BR" dirty="0"/>
              <a:t> Neutrino-</a:t>
            </a:r>
            <a:r>
              <a:rPr lang="pt-BR" dirty="0" err="1"/>
              <a:t>Nucleus</a:t>
            </a:r>
            <a:r>
              <a:rPr lang="pt-BR" dirty="0"/>
              <a:t> </a:t>
            </a:r>
            <a:r>
              <a:rPr lang="pt-BR" dirty="0" err="1"/>
              <a:t>Interaction</a:t>
            </a:r>
            <a:r>
              <a:rPr lang="pt-BR" dirty="0"/>
              <a:t> </a:t>
            </a:r>
            <a:r>
              <a:rPr lang="pt-BR" dirty="0" err="1"/>
              <a:t>Experiment</a:t>
            </a:r>
            <a:r>
              <a:rPr lang="pt-BR" dirty="0"/>
              <a:t>), instalado na usina nuclear de Angra 2. Utilizando tecnologia de ponta, </a:t>
            </a:r>
            <a:r>
              <a:rPr lang="pt-BR" dirty="0">
                <a:solidFill>
                  <a:srgbClr val="C00000"/>
                </a:solidFill>
              </a:rPr>
              <a:t>o CONNIE detecta neutrinos produzidos pelo reator</a:t>
            </a:r>
            <a:r>
              <a:rPr lang="pt-BR" dirty="0"/>
              <a:t>, com o objetivo de investigar suas interações com núcleos atômicos e testar aspectos fundamentais das teorias da matéria. Segundo a pesquisadora </a:t>
            </a:r>
            <a:r>
              <a:rPr lang="pt-BR" dirty="0">
                <a:solidFill>
                  <a:srgbClr val="C00000"/>
                </a:solidFill>
              </a:rPr>
              <a:t>Carla </a:t>
            </a:r>
            <a:r>
              <a:rPr lang="pt-BR" dirty="0" err="1">
                <a:solidFill>
                  <a:srgbClr val="C00000"/>
                </a:solidFill>
              </a:rPr>
              <a:t>Bonifazi</a:t>
            </a:r>
            <a:r>
              <a:rPr lang="pt-BR" dirty="0">
                <a:solidFill>
                  <a:srgbClr val="C00000"/>
                </a:solidFill>
              </a:rPr>
              <a:t>, </a:t>
            </a:r>
            <a:r>
              <a:rPr lang="pt-BR" i="1" dirty="0" err="1">
                <a:solidFill>
                  <a:srgbClr val="C00000"/>
                </a:solidFill>
              </a:rPr>
              <a:t>co-chair</a:t>
            </a:r>
            <a:r>
              <a:rPr lang="pt-BR" dirty="0">
                <a:solidFill>
                  <a:srgbClr val="C00000"/>
                </a:solidFill>
              </a:rPr>
              <a:t> do evento</a:t>
            </a:r>
            <a:r>
              <a:rPr lang="pt-BR" dirty="0"/>
              <a:t>, a visita proporcionou uma compreensão aprofundada sobre o funcionamento da usina, estimulou trocas científicas e ofereceu a rara oportunidade de conhecer de perto um reator nuclear.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2289" name="Imagem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" y="1814961"/>
            <a:ext cx="5638800" cy="37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11395" y="5582264"/>
            <a:ext cx="369025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53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15: Visita ao experimento CONNIE. Crédito: NCS/CBPF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464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58558" y="457200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 err="1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Hackathon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 de IA para Óleo &amp; Gás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677648" y="1768790"/>
            <a:ext cx="52121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</a:t>
            </a:r>
            <a:r>
              <a:rPr lang="pt-BR" dirty="0" err="1"/>
              <a:t>Hackathon</a:t>
            </a:r>
            <a:r>
              <a:rPr lang="pt-BR" dirty="0"/>
              <a:t> de IA para Óleo &amp; Gás, realizado de 10 a 14 de novembro pelo Centro Brasileiro de Pesquisas Físicas (CBPF) em parceria com a Petrobras, encerrou-se durante a </a:t>
            </a:r>
            <a:r>
              <a:rPr lang="pt-BR" dirty="0" err="1"/>
              <a:t>SBGf</a:t>
            </a:r>
            <a:r>
              <a:rPr lang="pt-BR" dirty="0"/>
              <a:t> </a:t>
            </a:r>
            <a:r>
              <a:rPr lang="pt-BR" dirty="0" err="1"/>
              <a:t>Conference</a:t>
            </a:r>
            <a:r>
              <a:rPr lang="pt-BR" dirty="0"/>
              <a:t>, no Rio de Janeiro. Ao longo de cinco dias, os 25 participantes </a:t>
            </a:r>
            <a:r>
              <a:rPr lang="pt-BR" dirty="0">
                <a:solidFill>
                  <a:srgbClr val="C00000"/>
                </a:solidFill>
              </a:rPr>
              <a:t>desenvolveram modelos de inteligência artificial aplicados à análise de dados do setor de óleo e gás</a:t>
            </a:r>
            <a:r>
              <a:rPr lang="pt-BR" dirty="0"/>
              <a:t>, promovendo a integração entre academia, indústria e centros de pesquisa. No dia 20 de novembro, os cinco grupos apresentaram suas propostas para dois desafios selecionados, e a banca avaliadora premiou os projetos classificados em 1º, 2º e 3º lugares, considerando critérios de complexidade, precisão e desenvolvimento, </a:t>
            </a:r>
            <a:r>
              <a:rPr lang="pt-BR" dirty="0">
                <a:solidFill>
                  <a:srgbClr val="C00000"/>
                </a:solidFill>
              </a:rPr>
              <a:t>consolidando o evento como um marco de inovação e colaboração científica e tecnológica.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4337" name="Imagem 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2"/>
          <a:stretch>
            <a:fillRect/>
          </a:stretch>
        </p:blipFill>
        <p:spPr bwMode="auto">
          <a:xfrm>
            <a:off x="500382" y="1842351"/>
            <a:ext cx="5668963" cy="3627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36779" y="5489724"/>
            <a:ext cx="58325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5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18: Marcelo Albuquerque; Grupo Minerva (da esq. para a </a:t>
            </a:r>
            <a:r>
              <a:rPr kumimoji="0" lang="pt-BR" altLang="pt-BR" sz="1000" b="0" i="0" u="none" strike="noStrike" cap="none" normalizeH="0" baseline="0" dirty="0" err="1" bmk="_Toc22474785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</a:t>
            </a:r>
            <a:r>
              <a:rPr kumimoji="0" lang="pt-BR" altLang="pt-BR" sz="1000" b="0" i="0" u="none" strike="noStrike" cap="none" normalizeH="0" baseline="0" dirty="0" bmk="_Toc22474785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Juan </a:t>
            </a:r>
            <a:r>
              <a:rPr kumimoji="0" lang="pt-BR" altLang="pt-BR" sz="1000" b="0" i="0" u="none" strike="noStrike" cap="none" normalizeH="0" baseline="0" dirty="0" err="1" bmk="_Toc22474785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Perri</a:t>
            </a:r>
            <a:r>
              <a:rPr kumimoji="0" lang="pt-BR" altLang="pt-BR" sz="1000" b="0" i="0" u="none" strike="noStrike" cap="none" normalizeH="0" baseline="0" dirty="0" bmk="_Toc22474785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Márcio </a:t>
            </a:r>
            <a:r>
              <a:rPr kumimoji="0" lang="pt-BR" altLang="pt-BR" sz="1000" b="0" i="0" u="none" strike="noStrike" cap="none" normalizeH="0" baseline="0" dirty="0" err="1" bmk="_Toc22474785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Tadei</a:t>
            </a:r>
            <a:r>
              <a:rPr kumimoji="0" lang="pt-BR" altLang="pt-BR" sz="1000" b="0" i="0" u="none" strike="noStrike" cap="none" normalizeH="0" baseline="0" dirty="0" bmk="_Toc22474785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kumimoji="0" lang="pt-BR" altLang="pt-BR" sz="1000" b="0" i="0" u="none" strike="noStrike" cap="none" normalizeH="0" baseline="0" dirty="0" smtClean="0" bmk="_Toc224747856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 err="1" smtClean="0" bmk="_Toc22474785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Arick</a:t>
            </a:r>
            <a:r>
              <a:rPr kumimoji="0" lang="pt-BR" altLang="pt-BR" sz="1000" b="0" i="0" u="none" strike="noStrike" cap="none" normalizeH="0" baseline="0" dirty="0" smtClean="0" bmk="_Toc22474785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000" b="0" i="0" u="none" strike="noStrike" cap="none" normalizeH="0" baseline="0" dirty="0" bmk="_Toc22474785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Reis; Lucas Camisão; e o diretor Márcio P. Albuquerque - Crédito: NCS/CBPF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99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61958" y="466258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Pavilhão Mário de Almeida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78138" y="1302006"/>
            <a:ext cx="52121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Pavilhão Mário de Almeida, primeira sede do Centro Brasileiro de Pesquisas Físicas (CBPF), iniciou um novo capítulo de sua trajetória com um ato simbólico que reafirmou o compromisso da instituição e consolidou a parceria entre a </a:t>
            </a:r>
            <a:r>
              <a:rPr lang="pt-BR" dirty="0">
                <a:solidFill>
                  <a:srgbClr val="C00000"/>
                </a:solidFill>
              </a:rPr>
              <a:t>Universidade Federal do Rio de Janeiro (UFRJ), o Ministério da Ciência, Tecnologia e Inovação (MCTI) e a Financiadora de Estudos e Projetos (Finep) para preservar esse patrimônio e transformá-lo em um espaço vivo de memória, educação e difusão científica. </a:t>
            </a:r>
            <a:r>
              <a:rPr lang="pt-BR" dirty="0"/>
              <a:t>Inserida no movimento de revitalização do Campus da Praia Vermelha da UFRJ, a iniciativa foi formalizada pelo Contrato de Cessão de Uso Oneroso nº 205/2025, assinado entre a UFRJ e o CBPF, garantindo não apenas a restauração do edifício, mas também sua revitalização como sede do </a:t>
            </a:r>
            <a:r>
              <a:rPr lang="pt-BR" dirty="0">
                <a:solidFill>
                  <a:srgbClr val="C00000"/>
                </a:solidFill>
              </a:rPr>
              <a:t>Centro Nacional de Memória da Física – Cesar Lattes</a:t>
            </a:r>
            <a:r>
              <a:rPr lang="pt-BR" dirty="0"/>
              <a:t>, aberto ao público para atividades científicas e culturais.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7409" name="Imagem 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43" y="1565030"/>
            <a:ext cx="5857712" cy="3957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690325" y="5548163"/>
            <a:ext cx="6096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Figura 26: Colaboradores se reuniram para celebrar o ato simbólico - Créditos: NCS/CBPF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38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6885A-5A1A-007C-5DC8-A2BB566D1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9B5D897E-BB25-FE9A-F913-9D9430C2716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ltUpDiag">
            <a:fgClr>
              <a:schemeClr val="accent6">
                <a:lumMod val="40000"/>
                <a:lumOff val="60000"/>
              </a:schemeClr>
            </a:fgClr>
            <a:bgClr>
              <a:schemeClr val="accent6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88FD6F0-4F95-FC7A-2E38-FA370BE0E739}"/>
              </a:ext>
            </a:extLst>
          </p:cNvPr>
          <p:cNvSpPr txBox="1">
            <a:spLocks/>
          </p:cNvSpPr>
          <p:nvPr/>
        </p:nvSpPr>
        <p:spPr>
          <a:xfrm>
            <a:off x="2396488" y="2928053"/>
            <a:ext cx="7399024" cy="72719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4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METODOLOGIA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8714313-4C88-E70E-77FC-544E0FD893B7}"/>
              </a:ext>
            </a:extLst>
          </p:cNvPr>
          <p:cNvSpPr/>
          <p:nvPr/>
        </p:nvSpPr>
        <p:spPr>
          <a:xfrm>
            <a:off x="1" y="1917032"/>
            <a:ext cx="10403305" cy="16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29A209E-E09B-D331-6049-6DF982623006}"/>
              </a:ext>
            </a:extLst>
          </p:cNvPr>
          <p:cNvSpPr/>
          <p:nvPr/>
        </p:nvSpPr>
        <p:spPr>
          <a:xfrm>
            <a:off x="2486525" y="4786292"/>
            <a:ext cx="10403305" cy="1695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966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68871" y="457200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Rede </a:t>
            </a:r>
            <a:r>
              <a:rPr lang="pt-BR" sz="3600" dirty="0" err="1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NanoSaúde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 e </a:t>
            </a:r>
            <a:r>
              <a:rPr lang="pt-BR" sz="3600" i="1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startups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566880" y="1702030"/>
            <a:ext cx="52121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Centro Brasileiro de Pesquisas Físicas (CBPF) recebeu a </a:t>
            </a:r>
            <a:r>
              <a:rPr lang="pt-BR" dirty="0">
                <a:solidFill>
                  <a:srgbClr val="C00000"/>
                </a:solidFill>
              </a:rPr>
              <a:t>Rede </a:t>
            </a:r>
            <a:r>
              <a:rPr lang="pt-BR" dirty="0" err="1">
                <a:solidFill>
                  <a:srgbClr val="C00000"/>
                </a:solidFill>
              </a:rPr>
              <a:t>NanoSaúde</a:t>
            </a:r>
            <a:r>
              <a:rPr lang="pt-BR" dirty="0">
                <a:solidFill>
                  <a:srgbClr val="C00000"/>
                </a:solidFill>
              </a:rPr>
              <a:t> e </a:t>
            </a:r>
            <a:r>
              <a:rPr lang="pt-BR" i="1" dirty="0">
                <a:solidFill>
                  <a:srgbClr val="C00000"/>
                </a:solidFill>
              </a:rPr>
              <a:t>startups</a:t>
            </a:r>
            <a:r>
              <a:rPr lang="pt-BR" dirty="0">
                <a:solidFill>
                  <a:srgbClr val="C00000"/>
                </a:solidFill>
              </a:rPr>
              <a:t> parceiras </a:t>
            </a:r>
            <a:r>
              <a:rPr lang="pt-BR" dirty="0"/>
              <a:t>em um encontro voltado a fortalecer conexões e debater como a infraestrutura científica pode impulsionar o desenvolvimento empresarial. Segundo o coordenador da Rede, Alexandre Rossi, a iniciativa representou uma oportunidade de aproximação entre os setores, permitindo compreender de que forma o instituto pode contribuir para diferentes indicadores técnicos e aspectos regulatórios. Com sólida trajetória em Nanotecnologia, </a:t>
            </a:r>
            <a:r>
              <a:rPr lang="pt-BR" dirty="0">
                <a:solidFill>
                  <a:srgbClr val="C00000"/>
                </a:solidFill>
              </a:rPr>
              <a:t>Rossi destacou que o espaço foi concebido para ouvir as demandas das empresas e apresentar novos caminhos, reforçando o papel estratégico do CBPF na integração entre ciência, inovação e empreendedorismo.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2529" name="Imagem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56" y="1828799"/>
            <a:ext cx="5532438" cy="36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562129" y="5516562"/>
            <a:ext cx="781927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6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29: Encontro da Rede </a:t>
            </a:r>
            <a:r>
              <a:rPr kumimoji="0" lang="pt-BR" altLang="pt-BR" sz="1000" b="0" i="0" u="none" strike="noStrike" cap="none" normalizeH="0" baseline="0" dirty="0" err="1" bmk="_Toc22474786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NanoSaúde</a:t>
            </a:r>
            <a:r>
              <a:rPr kumimoji="0" lang="pt-BR" altLang="pt-BR" sz="1000" b="0" i="0" u="none" strike="noStrike" cap="none" normalizeH="0" baseline="0" dirty="0" bmk="_Toc22474786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Startups - Crédito: NCS/CBPF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617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5FD2672-98DA-BEDA-A12B-BA9AA098530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ltUpDiag">
            <a:fgClr>
              <a:schemeClr val="accent6">
                <a:lumMod val="20000"/>
                <a:lumOff val="80000"/>
              </a:schemeClr>
            </a:fgClr>
            <a:bgClr>
              <a:schemeClr val="accent6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8E27A95B-1544-2CAC-EF17-3B4A7DA6BF2E}"/>
              </a:ext>
            </a:extLst>
          </p:cNvPr>
          <p:cNvSpPr txBox="1">
            <a:spLocks/>
          </p:cNvSpPr>
          <p:nvPr/>
        </p:nvSpPr>
        <p:spPr>
          <a:xfrm>
            <a:off x="2396488" y="2928053"/>
            <a:ext cx="7399024" cy="72719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4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INDICADORES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1" y="1917032"/>
            <a:ext cx="10403305" cy="16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486525" y="4786292"/>
            <a:ext cx="10403305" cy="1695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5853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ço Reservado para Conteúdo 3">
            <a:extLst>
              <a:ext uri="{FF2B5EF4-FFF2-40B4-BE49-F238E27FC236}">
                <a16:creationId xmlns:a16="http://schemas.microsoft.com/office/drawing/2014/main" xmlns="" id="{B72BFE06-3BF4-22CB-8C35-F48A33818A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064711"/>
              </p:ext>
            </p:extLst>
          </p:nvPr>
        </p:nvGraphicFramePr>
        <p:xfrm>
          <a:off x="467055" y="1328395"/>
          <a:ext cx="8661870" cy="506462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267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94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89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56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4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>
                          <a:effectLst/>
                        </a:rPr>
                        <a:t>Indicadores</a:t>
                      </a:r>
                      <a:endParaRPr lang="pt-BR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>
                          <a:effectLst/>
                        </a:rPr>
                        <a:t>Pesos</a:t>
                      </a:r>
                      <a:endParaRPr lang="pt-BR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>
                          <a:effectLst/>
                        </a:rPr>
                        <a:t>Pactuado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>
                          <a:effectLst/>
                        </a:rPr>
                        <a:t>Realizado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Promoção da Pesquisa Científica Básica e Tecnológica</a:t>
                      </a:r>
                      <a:endParaRPr lang="pt-BR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effectLst/>
                        </a:rPr>
                        <a:t> </a:t>
                      </a:r>
                      <a:endParaRPr lang="pt-BR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effectLst/>
                        </a:rPr>
                        <a:t> </a:t>
                      </a:r>
                      <a:endParaRPr lang="pt-BR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1. IPUB - Índice de Publicações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3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5,06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5,38</a:t>
                      </a: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2.</a:t>
                      </a:r>
                      <a:r>
                        <a:rPr lang="pt-BR" sz="900" baseline="0" dirty="0">
                          <a:effectLst/>
                        </a:rPr>
                        <a:t> </a:t>
                      </a:r>
                      <a:r>
                        <a:rPr lang="pt-BR" sz="900" dirty="0">
                          <a:effectLst/>
                        </a:rPr>
                        <a:t>IGPUB - Índice Geral de Publicações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2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5,17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5,73</a:t>
                      </a: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3. PPCI - Programas e Projetos de Cooperação Internacional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4. PPCN - Programas e Projetos de Cooperação Nacional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3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5. PPBD - Índice de Projetos de Pesquisa Básica Desenvolvidos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3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1,20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1,58</a:t>
                      </a: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6. PV - Nº de Pesquisadores Visitantes no ano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2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Formação, Atração e Fixação de Recursos Humanos</a:t>
                      </a:r>
                      <a:endParaRPr lang="pt-BR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026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7. IODT - Índice de Orientação de Dissertações e Teses Defendidas no ano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2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1,33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1,64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419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8. TPTD - Índice de Trabalhos Publicados por Tese Defendida por ano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1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1,25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1,58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9. PD - Nº de Pós-</a:t>
                      </a:r>
                      <a:r>
                        <a:rPr lang="pt-BR" sz="900" dirty="0" err="1">
                          <a:effectLst/>
                        </a:rPr>
                        <a:t>Docs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3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10. IEPCI - Índice de execução dos recursos PCI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75,89%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Promoção da Inovação Tecnológica nas Empresas</a:t>
                      </a:r>
                      <a:endParaRPr lang="pt-BR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11. </a:t>
                      </a:r>
                      <a:r>
                        <a:rPr lang="pt-BR" sz="900" dirty="0" err="1">
                          <a:effectLst/>
                        </a:rPr>
                        <a:t>PcTD</a:t>
                      </a:r>
                      <a:r>
                        <a:rPr lang="pt-BR" sz="900" dirty="0">
                          <a:effectLst/>
                        </a:rPr>
                        <a:t> - Índice de Processos e Técnicas Desenvolvidos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0,60</a:t>
                      </a: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Ciência e Tecnologia Social</a:t>
                      </a:r>
                      <a:endParaRPr lang="pt-BR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12. ETCO - Nº de Eventos Técnico-Científicos Organizados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2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139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644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13. PIS – Programas e Projetos na Área de Inclusão Social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Administrativo-Financeiros</a:t>
                      </a:r>
                      <a:endParaRPr lang="pt-BR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0616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14. IAL - Índice de Alavancagem de Recursos Orçamentários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44,82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76,54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15. IEO - Índice de Execução Orçamentária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3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929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900" dirty="0">
                          <a:effectLst/>
                        </a:rPr>
                        <a:t>16. ICT – Índice de Capacitação e Treinamento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95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effectLst/>
                        </a:rPr>
                        <a:t>Total de pesos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effectLst/>
                        </a:rPr>
                        <a:t>35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261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Nota global</a:t>
                      </a:r>
                      <a:endParaRPr lang="pt-BR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 </a:t>
                      </a:r>
                      <a:endParaRPr lang="pt-BR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9,6</a:t>
                      </a:r>
                    </a:p>
                  </a:txBody>
                  <a:tcPr marL="37984" marR="37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769C9B6D-A55E-7A28-0726-223C1CAF34F3}"/>
              </a:ext>
            </a:extLst>
          </p:cNvPr>
          <p:cNvSpPr txBox="1">
            <a:spLocks/>
          </p:cNvSpPr>
          <p:nvPr/>
        </p:nvSpPr>
        <p:spPr>
          <a:xfrm>
            <a:off x="-1377589" y="459178"/>
            <a:ext cx="10182671" cy="617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INDICADORES DE DESEMPENHO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191325" y="5746689"/>
            <a:ext cx="285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Em amarelo os indicadores que não atingiram as metas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8988" y="1131366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0023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35DCB9-1D51-9CA2-1943-A8FC93DF62F7}"/>
              </a:ext>
            </a:extLst>
          </p:cNvPr>
          <p:cNvSpPr txBox="1">
            <a:spLocks/>
          </p:cNvSpPr>
          <p:nvPr/>
        </p:nvSpPr>
        <p:spPr>
          <a:xfrm>
            <a:off x="534496" y="505737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1. IPUB – Índice de Publicações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15FD658-6AF7-1102-2037-65ADE493C747}"/>
              </a:ext>
            </a:extLst>
          </p:cNvPr>
          <p:cNvSpPr/>
          <p:nvPr/>
        </p:nvSpPr>
        <p:spPr>
          <a:xfrm>
            <a:off x="7954095" y="3256922"/>
            <a:ext cx="262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dirty="0"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IPUB = NPUB / TNSE-IPUB</a:t>
            </a:r>
            <a:endParaRPr lang="pt-BR" dirty="0">
              <a:effectLst/>
              <a:latin typeface="Tw Cen MT" panose="020B06020201040206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4A1F088-1A42-7E40-857E-773B973B4C43}"/>
              </a:ext>
            </a:extLst>
          </p:cNvPr>
          <p:cNvSpPr txBox="1"/>
          <p:nvPr/>
        </p:nvSpPr>
        <p:spPr>
          <a:xfrm>
            <a:off x="7256680" y="1872580"/>
            <a:ext cx="4590074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420 </a:t>
            </a:r>
            <a:r>
              <a:rPr lang="pt-BR" dirty="0"/>
              <a:t>artigos publicados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252 </a:t>
            </a:r>
            <a:r>
              <a:rPr lang="pt-BR" dirty="0"/>
              <a:t>em revistas Qualis 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79</a:t>
            </a:r>
            <a:r>
              <a:rPr lang="pt-BR" dirty="0" smtClean="0"/>
              <a:t> </a:t>
            </a:r>
            <a:r>
              <a:rPr lang="pt-BR" dirty="0"/>
              <a:t>em revistas Qualis A2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89</a:t>
            </a:r>
            <a:r>
              <a:rPr lang="pt-BR" dirty="0" smtClean="0"/>
              <a:t> </a:t>
            </a:r>
            <a:r>
              <a:rPr lang="pt-BR" dirty="0"/>
              <a:t>artigos em revistas </a:t>
            </a:r>
            <a:r>
              <a:rPr lang="pt-BR" dirty="0" err="1"/>
              <a:t>Qualis</a:t>
            </a:r>
            <a:r>
              <a:rPr lang="pt-BR" dirty="0"/>
              <a:t> A3 a B2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71630526-28D7-54BD-9C54-8D079553F7F6}"/>
              </a:ext>
            </a:extLst>
          </p:cNvPr>
          <p:cNvSpPr txBox="1"/>
          <p:nvPr/>
        </p:nvSpPr>
        <p:spPr>
          <a:xfrm flipH="1">
            <a:off x="11172115" y="1872580"/>
            <a:ext cx="828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36142"/>
              </p:ext>
            </p:extLst>
          </p:nvPr>
        </p:nvGraphicFramePr>
        <p:xfrm>
          <a:off x="1329565" y="4597992"/>
          <a:ext cx="2828098" cy="206806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538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42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2652"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 err="1">
                          <a:effectLst/>
                        </a:rPr>
                        <a:t>Qualis</a:t>
                      </a:r>
                      <a:r>
                        <a:rPr lang="pt-BR" sz="1800" b="0" dirty="0">
                          <a:effectLst/>
                        </a:rPr>
                        <a:t> Capes</a:t>
                      </a:r>
                      <a:endParaRPr lang="pt-BR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</a:rPr>
                        <a:t>Artigos</a:t>
                      </a:r>
                      <a:endParaRPr lang="pt-BR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252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2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2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A3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43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A4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37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2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B1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2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B2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2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Total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420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3656004243"/>
              </p:ext>
            </p:extLst>
          </p:nvPr>
        </p:nvGraphicFramePr>
        <p:xfrm>
          <a:off x="5442636" y="3669044"/>
          <a:ext cx="6120130" cy="302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979470272"/>
              </p:ext>
            </p:extLst>
          </p:nvPr>
        </p:nvGraphicFramePr>
        <p:xfrm>
          <a:off x="280150" y="1383691"/>
          <a:ext cx="6120130" cy="310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59676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C7DAFC5F-91FC-F69D-B22F-16FE063D1695}"/>
              </a:ext>
            </a:extLst>
          </p:cNvPr>
          <p:cNvSpPr txBox="1">
            <a:spLocks/>
          </p:cNvSpPr>
          <p:nvPr/>
        </p:nvSpPr>
        <p:spPr>
          <a:xfrm>
            <a:off x="569540" y="510770"/>
            <a:ext cx="11522388" cy="7530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cap="all" dirty="0">
                <a:solidFill>
                  <a:schemeClr val="accent6">
                    <a:lumMod val="50000"/>
                  </a:schemeClr>
                </a:solidFill>
                <a:latin typeface="Tw Cen MT" panose="020B0602020104020603"/>
              </a:rPr>
              <a:t>3</a:t>
            </a:r>
            <a:r>
              <a:rPr kumimoji="0" lang="pt-BR" sz="3600" b="0" i="0" u="none" strike="noStrike" kern="1200" cap="all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w Cen MT" panose="020B0602020104020603"/>
              </a:rPr>
              <a:t>. 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PPCI – Programas e Projetos de Cooperação Internacional</a:t>
            </a:r>
            <a:b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</a:br>
            <a:endParaRPr lang="pt-BR" sz="3600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xmlns="" id="{81C8D358-E28A-F759-250E-633BD417C1B3}"/>
              </a:ext>
            </a:extLst>
          </p:cNvPr>
          <p:cNvSpPr txBox="1">
            <a:spLocks/>
          </p:cNvSpPr>
          <p:nvPr/>
        </p:nvSpPr>
        <p:spPr>
          <a:xfrm>
            <a:off x="838200" y="4533480"/>
            <a:ext cx="10784840" cy="167840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t-BR" sz="1800" cap="all" dirty="0"/>
              <a:t>Meta = 41</a:t>
            </a:r>
          </a:p>
          <a:p>
            <a:pPr>
              <a:lnSpc>
                <a:spcPct val="120000"/>
              </a:lnSpc>
            </a:pPr>
            <a:r>
              <a:rPr lang="pt-BR" sz="1800" cap="all" dirty="0"/>
              <a:t>realizado = 39</a:t>
            </a:r>
          </a:p>
          <a:p>
            <a:pPr>
              <a:lnSpc>
                <a:spcPct val="120000"/>
              </a:lnSpc>
            </a:pPr>
            <a:r>
              <a:rPr lang="pt-BR" sz="1800" dirty="0"/>
              <a:t>O indicador PPCI teve uma queda em relação ao ano de 2024 (Gráfico 7) e ficou dois pontos abaixo da meta pactuada em 2025. Ainda é crítica a situação das formalizações dos acordos.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738147509"/>
              </p:ext>
            </p:extLst>
          </p:nvPr>
        </p:nvGraphicFramePr>
        <p:xfrm>
          <a:off x="2696625" y="1493740"/>
          <a:ext cx="7067990" cy="329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3761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C7DAFC5F-91FC-F69D-B22F-16FE063D1695}"/>
              </a:ext>
            </a:extLst>
          </p:cNvPr>
          <p:cNvSpPr txBox="1">
            <a:spLocks/>
          </p:cNvSpPr>
          <p:nvPr/>
        </p:nvSpPr>
        <p:spPr>
          <a:xfrm>
            <a:off x="553498" y="539638"/>
            <a:ext cx="11515131" cy="7530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cap="all" noProof="0" dirty="0">
                <a:solidFill>
                  <a:schemeClr val="accent6">
                    <a:lumMod val="50000"/>
                  </a:schemeClr>
                </a:solidFill>
                <a:latin typeface="Tw Cen MT" panose="020B0602020104020603"/>
              </a:rPr>
              <a:t>4</a:t>
            </a:r>
            <a:r>
              <a:rPr kumimoji="0" lang="pt-BR" sz="3600" b="0" i="0" u="none" strike="noStrike" kern="1200" cap="all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w Cen MT" panose="020B0602020104020603"/>
              </a:rPr>
              <a:t>. 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PPCN - Programas e Projetos de Cooperação Nacional</a:t>
            </a:r>
            <a:b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</a:br>
            <a:endParaRPr lang="pt-BR" sz="3600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xmlns="" id="{81C8D358-E28A-F759-250E-633BD417C1B3}"/>
              </a:ext>
            </a:extLst>
          </p:cNvPr>
          <p:cNvSpPr txBox="1">
            <a:spLocks/>
          </p:cNvSpPr>
          <p:nvPr/>
        </p:nvSpPr>
        <p:spPr>
          <a:xfrm>
            <a:off x="838200" y="4556224"/>
            <a:ext cx="10784840" cy="176150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t-BR" sz="1800" cap="all" dirty="0"/>
              <a:t>Meta = 55</a:t>
            </a:r>
          </a:p>
          <a:p>
            <a:pPr>
              <a:lnSpc>
                <a:spcPct val="120000"/>
              </a:lnSpc>
            </a:pPr>
            <a:r>
              <a:rPr lang="pt-BR" sz="1800" cap="all" dirty="0"/>
              <a:t>realizado = 89</a:t>
            </a:r>
          </a:p>
          <a:p>
            <a:r>
              <a:rPr lang="pt-BR" sz="1800" dirty="0"/>
              <a:t>O indicador PPCN em 2025, como mostra o Gráfico 8, demonstra um crescimento em relação aos anos anteriores e a meta acordada para o ano foi atingida. Neste ano, muitos acordos foram fechados, o que também pode ser notado no indicador número 14, Índice de Alavancagem de Recursos Orçamentários (IAL).</a:t>
            </a: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618733055"/>
              </p:ext>
            </p:extLst>
          </p:nvPr>
        </p:nvGraphicFramePr>
        <p:xfrm>
          <a:off x="2769968" y="1378414"/>
          <a:ext cx="6921304" cy="3601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ângulo 5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236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C7DAFC5F-91FC-F69D-B22F-16FE063D1695}"/>
              </a:ext>
            </a:extLst>
          </p:cNvPr>
          <p:cNvSpPr txBox="1">
            <a:spLocks/>
          </p:cNvSpPr>
          <p:nvPr/>
        </p:nvSpPr>
        <p:spPr>
          <a:xfrm>
            <a:off x="645262" y="531471"/>
            <a:ext cx="11546738" cy="10067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cap="all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6. 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PV - Nº de Pesquisadores Visitantes no ano</a:t>
            </a:r>
          </a:p>
          <a:p>
            <a:endParaRPr lang="pt-BR" sz="3600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xmlns="" id="{A2B06DE8-3C79-F4F8-9BE6-A521603A2009}"/>
              </a:ext>
            </a:extLst>
          </p:cNvPr>
          <p:cNvSpPr txBox="1">
            <a:spLocks/>
          </p:cNvSpPr>
          <p:nvPr/>
        </p:nvSpPr>
        <p:spPr>
          <a:xfrm>
            <a:off x="9208948" y="4003380"/>
            <a:ext cx="2388713" cy="12080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Meta = 20</a:t>
            </a:r>
          </a:p>
          <a:p>
            <a:r>
              <a:rPr lang="pt-BR" sz="1800" dirty="0"/>
              <a:t>Realizado = 25</a:t>
            </a:r>
          </a:p>
          <a:p>
            <a:r>
              <a:rPr lang="pt-BR" sz="1800" dirty="0"/>
              <a:t>Acertamos a meta.</a:t>
            </a: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181955267"/>
              </p:ext>
            </p:extLst>
          </p:nvPr>
        </p:nvGraphicFramePr>
        <p:xfrm>
          <a:off x="588327" y="1538193"/>
          <a:ext cx="7988350" cy="4106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/>
          <p:cNvSpPr/>
          <p:nvPr/>
        </p:nvSpPr>
        <p:spPr>
          <a:xfrm>
            <a:off x="9783625" y="2516871"/>
            <a:ext cx="1052789" cy="507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PV = </a:t>
            </a:r>
            <a:r>
              <a:rPr lang="pt-BR" dirty="0"/>
              <a:t>NPV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9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C7DAFC5F-91FC-F69D-B22F-16FE063D1695}"/>
              </a:ext>
            </a:extLst>
          </p:cNvPr>
          <p:cNvSpPr txBox="1">
            <a:spLocks/>
          </p:cNvSpPr>
          <p:nvPr/>
        </p:nvSpPr>
        <p:spPr>
          <a:xfrm>
            <a:off x="563241" y="504541"/>
            <a:ext cx="11546738" cy="10067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z="3600" i="0" u="none" strike="noStrike" kern="1200" cap="all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12. 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ETCO - Nº de Eventos Técnico-Científicos Organizados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xmlns="" id="{A2B06DE8-3C79-F4F8-9BE6-A521603A2009}"/>
              </a:ext>
            </a:extLst>
          </p:cNvPr>
          <p:cNvSpPr txBox="1">
            <a:spLocks/>
          </p:cNvSpPr>
          <p:nvPr/>
        </p:nvSpPr>
        <p:spPr>
          <a:xfrm>
            <a:off x="1267142" y="5473586"/>
            <a:ext cx="3138284" cy="14713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/>
              <a:t>Meta = 61</a:t>
            </a:r>
          </a:p>
          <a:p>
            <a:r>
              <a:rPr lang="pt-BR" sz="2000" dirty="0"/>
              <a:t>Realizado = 139 (228%)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5BEC497-633A-DA6A-14C9-2132537143B6}"/>
              </a:ext>
            </a:extLst>
          </p:cNvPr>
          <p:cNvSpPr/>
          <p:nvPr/>
        </p:nvSpPr>
        <p:spPr>
          <a:xfrm>
            <a:off x="5763193" y="5358485"/>
            <a:ext cx="5962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ETCO = Nº de congressos, palestras, simpósios, cursos, seminários, oficinas, palestras e congêneres ofertados no ano de vigência do TCG, por meios remotos ou presenciais.</a:t>
            </a:r>
          </a:p>
          <a:p>
            <a:r>
              <a:rPr lang="pt-BR" dirty="0"/>
              <a:t> 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093353504"/>
              </p:ext>
            </p:extLst>
          </p:nvPr>
        </p:nvGraphicFramePr>
        <p:xfrm>
          <a:off x="2286689" y="1511263"/>
          <a:ext cx="7427300" cy="3576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ângulo 5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56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C7DAFC5F-91FC-F69D-B22F-16FE063D1695}"/>
              </a:ext>
            </a:extLst>
          </p:cNvPr>
          <p:cNvSpPr txBox="1">
            <a:spLocks/>
          </p:cNvSpPr>
          <p:nvPr/>
        </p:nvSpPr>
        <p:spPr>
          <a:xfrm>
            <a:off x="491299" y="481373"/>
            <a:ext cx="11546738" cy="10067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z="3600" i="0" u="none" strike="noStrike" kern="1200" cap="all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10. 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IEPCI – Índice de execução dos recursos PCI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xmlns="" id="{A2B06DE8-3C79-F4F8-9BE6-A521603A2009}"/>
              </a:ext>
            </a:extLst>
          </p:cNvPr>
          <p:cNvSpPr txBox="1">
            <a:spLocks/>
          </p:cNvSpPr>
          <p:nvPr/>
        </p:nvSpPr>
        <p:spPr>
          <a:xfrm>
            <a:off x="330630" y="4991192"/>
            <a:ext cx="5290751" cy="14713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Meta = 100%</a:t>
            </a:r>
          </a:p>
          <a:p>
            <a:r>
              <a:rPr lang="pt-BR" sz="1800" dirty="0"/>
              <a:t>MCTI pactua 100% apesar de tentarmos </a:t>
            </a:r>
            <a:r>
              <a:rPr lang="pt-BR" sz="1800" dirty="0" smtClean="0"/>
              <a:t>que não</a:t>
            </a:r>
            <a:endParaRPr lang="pt-BR" sz="1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5BEC497-633A-DA6A-14C9-2132537143B6}"/>
              </a:ext>
            </a:extLst>
          </p:cNvPr>
          <p:cNvSpPr/>
          <p:nvPr/>
        </p:nvSpPr>
        <p:spPr>
          <a:xfrm>
            <a:off x="7538819" y="1577383"/>
            <a:ext cx="3701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IEPCI = Valor dos recursos PCI executados no ano / valores dos recursos PCI aportados no ano * 100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674189"/>
              </p:ext>
            </p:extLst>
          </p:nvPr>
        </p:nvGraphicFramePr>
        <p:xfrm>
          <a:off x="7834679" y="2604751"/>
          <a:ext cx="2754120" cy="83728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754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9004">
                <a:tc>
                  <a:txBody>
                    <a:bodyPr/>
                    <a:lstStyle/>
                    <a:p>
                      <a:pPr marL="449580" lvl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chemeClr val="tx1"/>
                          </a:solidFill>
                          <a:effectLst/>
                        </a:rPr>
                        <a:t>Resultado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3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 b="0" dirty="0" smtClean="0">
                          <a:solidFill>
                            <a:schemeClr val="tx1"/>
                          </a:solidFill>
                          <a:effectLst/>
                        </a:rPr>
                        <a:t>IEPCI = </a:t>
                      </a:r>
                      <a:r>
                        <a:rPr lang="pt-BR" sz="1100" b="0" dirty="0" smtClean="0">
                          <a:solidFill>
                            <a:schemeClr val="tx1"/>
                          </a:solidFill>
                          <a:effectLst/>
                        </a:rPr>
                        <a:t>(R$ 854.560,00 / R$ 862.520,00) * 100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0" dirty="0" smtClean="0">
                          <a:solidFill>
                            <a:schemeClr val="tx1"/>
                          </a:solidFill>
                          <a:effectLst/>
                        </a:rPr>
                        <a:t>IEPCI = 75,89%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626451949"/>
              </p:ext>
            </p:extLst>
          </p:nvPr>
        </p:nvGraphicFramePr>
        <p:xfrm>
          <a:off x="299136" y="1405807"/>
          <a:ext cx="5806440" cy="3030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955491599"/>
              </p:ext>
            </p:extLst>
          </p:nvPr>
        </p:nvGraphicFramePr>
        <p:xfrm>
          <a:off x="6336937" y="3617369"/>
          <a:ext cx="5600065" cy="27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tângulo 9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010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070B984-4314-D067-9C11-E7AD4748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DBC813D-809B-CEC0-12F2-F9E7E9CA56E7}"/>
              </a:ext>
            </a:extLst>
          </p:cNvPr>
          <p:cNvSpPr txBox="1">
            <a:spLocks/>
          </p:cNvSpPr>
          <p:nvPr/>
        </p:nvSpPr>
        <p:spPr>
          <a:xfrm>
            <a:off x="491299" y="481373"/>
            <a:ext cx="11546738" cy="10067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z="3600" i="0" u="none" strike="noStrike" kern="1200" cap="all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14. </a:t>
            </a:r>
            <a:r>
              <a:rPr kumimoji="0" lang="pt-BR" sz="3600" i="0" u="none" strike="noStrike" kern="1200" cap="all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Í</a:t>
            </a:r>
            <a:r>
              <a:rPr lang="pt-BR" sz="3600" dirty="0" err="1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ndice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 de Alavancagem de Recursos Orçamentários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45CD950B-ABC7-822E-7CD0-E3675EBFBA41}"/>
              </a:ext>
            </a:extLst>
          </p:cNvPr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4A776F14-1835-DEED-DCB5-98EA3A7020E0}"/>
              </a:ext>
            </a:extLst>
          </p:cNvPr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42D9708E-623F-49B7-860B-B83987E9F89F}"/>
              </a:ext>
            </a:extLst>
          </p:cNvPr>
          <p:cNvSpPr/>
          <p:nvPr/>
        </p:nvSpPr>
        <p:spPr>
          <a:xfrm>
            <a:off x="6722332" y="1692481"/>
            <a:ext cx="5257009" cy="14003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IAL=[RE/(RE+OCC)]*100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IAL = [70.418.493,19/ (70.418.493,19 + 21.579.353,31)] * 100</a:t>
            </a:r>
            <a:endParaRPr lang="pt-B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pt-B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IAL = 76,54%</a:t>
            </a:r>
            <a:endParaRPr lang="pt-BR" sz="1600" dirty="0"/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F71662FC-08B9-005D-2B9B-9D06CA627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8509484"/>
              </p:ext>
            </p:extLst>
          </p:nvPr>
        </p:nvGraphicFramePr>
        <p:xfrm>
          <a:off x="6368519" y="3545093"/>
          <a:ext cx="5669518" cy="287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CF3E4FC2-4C3E-87FC-8AD3-552684856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8087008"/>
              </p:ext>
            </p:extLst>
          </p:nvPr>
        </p:nvGraphicFramePr>
        <p:xfrm>
          <a:off x="153963" y="1432564"/>
          <a:ext cx="6339706" cy="283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8D52B178-CBCE-1C92-F898-C882B180AC14}"/>
              </a:ext>
            </a:extLst>
          </p:cNvPr>
          <p:cNvSpPr/>
          <p:nvPr/>
        </p:nvSpPr>
        <p:spPr>
          <a:xfrm>
            <a:off x="154894" y="4635120"/>
            <a:ext cx="5460094" cy="14619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 = Receita extraorçamentária (Convênios; Fundos Setoriais; Fontes de Apoio à Pesquisa, Fundações de Apoio; prestação de serviços) .</a:t>
            </a:r>
            <a:endParaRPr lang="pt-B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OCC = Dotação orçamentária aprovada na LOA, compreendendo recursos em custeio e capital oriundos do Tesouro Nacional.</a:t>
            </a:r>
            <a:endParaRPr lang="pt-B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76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A9D5B32-AC88-C0FC-B5FA-88DACDB5F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4B34A9F-D13A-9B9D-C67E-3423DD0F5525}"/>
              </a:ext>
            </a:extLst>
          </p:cNvPr>
          <p:cNvSpPr txBox="1"/>
          <p:nvPr/>
        </p:nvSpPr>
        <p:spPr>
          <a:xfrm>
            <a:off x="254393" y="136525"/>
            <a:ext cx="9030285" cy="29854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002060"/>
                </a:solidFill>
              </a:rPr>
              <a:t>O que é?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</a:rPr>
              <a:t>Relatório TCG é composto de indicadores de desempenho, seus pesos, seus dados comprobatórios e suas respectivas metas pactuadas em consonância com o PDU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</a:rPr>
              <a:t>Relatório Institucional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</a:rPr>
              <a:t>Pactuação</a:t>
            </a:r>
          </a:p>
          <a:p>
            <a:pPr algn="just"/>
            <a:endParaRPr lang="pt-BR" sz="2000" dirty="0">
              <a:solidFill>
                <a:srgbClr val="002060"/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35775DB-A13E-F939-F8C6-239F3AD2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3</a:t>
            </a:fld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FE168A64-21FA-7D61-12FA-E3E5B0BEEDEA}"/>
              </a:ext>
            </a:extLst>
          </p:cNvPr>
          <p:cNvSpPr txBox="1"/>
          <p:nvPr/>
        </p:nvSpPr>
        <p:spPr>
          <a:xfrm>
            <a:off x="4445390" y="1827828"/>
            <a:ext cx="7492217" cy="48936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002060"/>
                </a:solidFill>
              </a:rPr>
              <a:t>Coleta de Dados: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400" dirty="0">
                <a:solidFill>
                  <a:srgbClr val="002060"/>
                </a:solidFill>
              </a:rPr>
              <a:t>Relatórios Individuais de Pesquisadores e Tecnologistas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400" dirty="0">
                <a:solidFill>
                  <a:srgbClr val="002060"/>
                </a:solidFill>
              </a:rPr>
              <a:t>Relatório das Coordenações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400" dirty="0">
                <a:solidFill>
                  <a:srgbClr val="002060"/>
                </a:solidFill>
              </a:rPr>
              <a:t>Relatório de Setores (NIT, FACC, ...)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400" dirty="0">
                <a:solidFill>
                  <a:srgbClr val="002060"/>
                </a:solidFill>
              </a:rPr>
              <a:t>Relatórios da Diretoria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400" dirty="0">
                <a:solidFill>
                  <a:srgbClr val="002060"/>
                </a:solidFill>
              </a:rPr>
              <a:t>Relatórios Financeiros (SIOP, Gestão, ...)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400" dirty="0">
                <a:solidFill>
                  <a:srgbClr val="002060"/>
                </a:solidFill>
              </a:rPr>
              <a:t>CV Lattes de Pesquisadores e Tecnologistas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400" dirty="0">
                <a:solidFill>
                  <a:srgbClr val="002060"/>
                </a:solidFill>
              </a:rPr>
              <a:t>Web </a:t>
            </a:r>
            <a:r>
              <a:rPr lang="pt-BR" sz="2400" dirty="0" err="1">
                <a:solidFill>
                  <a:srgbClr val="002060"/>
                </a:solidFill>
              </a:rPr>
              <a:t>of</a:t>
            </a:r>
            <a:r>
              <a:rPr lang="pt-BR" sz="2400" dirty="0">
                <a:solidFill>
                  <a:srgbClr val="002060"/>
                </a:solidFill>
              </a:rPr>
              <a:t> Science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400" dirty="0">
                <a:solidFill>
                  <a:srgbClr val="002060"/>
                </a:solidFill>
              </a:rPr>
              <a:t>Portal do CBPF, </a:t>
            </a:r>
            <a:r>
              <a:rPr lang="pt-BR" sz="2400" dirty="0" err="1">
                <a:solidFill>
                  <a:srgbClr val="002060"/>
                </a:solidFill>
              </a:rPr>
              <a:t>CBPFindex</a:t>
            </a:r>
            <a:endParaRPr lang="pt-BR" sz="2400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400" dirty="0">
                <a:solidFill>
                  <a:srgbClr val="002060"/>
                </a:solidFill>
              </a:rPr>
              <a:t>Anotações do NRI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pt-BR" sz="2400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84p Análises, gráficos, figuras, tabelas, considerações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144p Dados Comprobatórios</a:t>
            </a:r>
          </a:p>
        </p:txBody>
      </p:sp>
    </p:spTree>
    <p:extLst>
      <p:ext uri="{BB962C8B-B14F-4D97-AF65-F5344CB8AC3E}">
        <p14:creationId xmlns:p14="http://schemas.microsoft.com/office/powerpoint/2010/main" val="2216834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C7DAFC5F-91FC-F69D-B22F-16FE063D1695}"/>
              </a:ext>
            </a:extLst>
          </p:cNvPr>
          <p:cNvSpPr txBox="1">
            <a:spLocks/>
          </p:cNvSpPr>
          <p:nvPr/>
        </p:nvSpPr>
        <p:spPr>
          <a:xfrm>
            <a:off x="512238" y="523434"/>
            <a:ext cx="11546738" cy="10067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z="3600" i="0" u="none" strike="noStrike" kern="1200" cap="all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16. 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ICT – Índice de Capacitação e Treinamento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xmlns="" id="{A2B06DE8-3C79-F4F8-9BE6-A521603A2009}"/>
              </a:ext>
            </a:extLst>
          </p:cNvPr>
          <p:cNvSpPr txBox="1">
            <a:spLocks/>
          </p:cNvSpPr>
          <p:nvPr/>
        </p:nvSpPr>
        <p:spPr>
          <a:xfrm>
            <a:off x="6768225" y="3684906"/>
            <a:ext cx="5290751" cy="27231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/>
              <a:t>O indicador ICT foi pactuado em 2023. A fórmula do índice se refere à porcentagem do instrumento Plano de Desenvolvimento de Pessoas (PDP) que foi cumprida durante o ano. Em 2025 não foi realizado nenhum </a:t>
            </a:r>
            <a:r>
              <a:rPr lang="pt-BR" sz="1400" dirty="0" smtClean="0"/>
              <a:t>por cento </a:t>
            </a:r>
            <a:r>
              <a:rPr lang="pt-BR" sz="1400" dirty="0"/>
              <a:t>das necessidades pactuadas no Plano. Com apenas três anos de utilização, o indicador ainda não possui série histórica suficiente para gráfico.</a:t>
            </a:r>
          </a:p>
          <a:p>
            <a:r>
              <a:rPr lang="pt-BR" sz="1400" dirty="0"/>
              <a:t>O indicador necessita de esforços de toda a instituição, sua gestão de pessoas e suas coordenações, para que seja feita uma projeção das capacitações de seus servidores durante o ano. Observa-se que as capacitações promovidas pela instituição ainda não foram incorporadas ao PDP, o que impede sua utilização como evidência para o indicador.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289375"/>
              </p:ext>
            </p:extLst>
          </p:nvPr>
        </p:nvGraphicFramePr>
        <p:xfrm>
          <a:off x="7862641" y="2660330"/>
          <a:ext cx="2754120" cy="8229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754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Resultado</a:t>
                      </a:r>
                      <a:endParaRPr lang="pt-BR" sz="12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 = 0%</a:t>
                      </a:r>
                    </a:p>
                    <a:p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Pactuado: 44</a:t>
                      </a:r>
                    </a:p>
                    <a:p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Realizado: 0</a:t>
                      </a:r>
                      <a:endParaRPr lang="pt-BR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7295620" y="1381484"/>
            <a:ext cx="4054352" cy="11079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PERC = percentual de cumprimento do Plano de Desenvolvimento de Pessoas (PDP)</a:t>
            </a: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Unidade: % com duas casas decimais</a:t>
            </a:r>
            <a:endParaRPr lang="pt-BR" sz="12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654086"/>
              </p:ext>
            </p:extLst>
          </p:nvPr>
        </p:nvGraphicFramePr>
        <p:xfrm>
          <a:off x="185655" y="1385793"/>
          <a:ext cx="6400962" cy="511454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42818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30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5380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ICT - Índice de Capacitação e Treinamento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Necessidade Pactuada</a:t>
                      </a:r>
                      <a:endParaRPr lang="pt-BR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Quantidade Pactuada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Servidores Capacitados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Preparar servidores para utilizar o planejamento estratégico ágil, utilizando os principais ciclos do planejamento no contexto da administração pública para obter melhores resultados na gestão pública.</a:t>
                      </a:r>
                      <a:endParaRPr lang="pt-BR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Transformar ideias em projetos que ajudem na mudança da sua organização.</a:t>
                      </a:r>
                      <a:endParaRPr lang="pt-BR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Reconhecer identidade de liderança enquanto mulher negra, a partir de trajetórias de sucesso e autoconhecimento, superando as barreiras de gênero e raça que prejudicam a ascensão no serviço público.</a:t>
                      </a:r>
                      <a:endParaRPr lang="pt-BR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Aprender sobre os códigos e resoluções que regem a Comissão de Ética Pública e entender sua importância no ambiente de trabalho.</a:t>
                      </a:r>
                      <a:endParaRPr lang="pt-BR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6</a:t>
                      </a:r>
                      <a:endParaRPr lang="pt-BR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Valorizar as relações interpessoais e a utilizar as competências individuais no trabalho em equipe.</a:t>
                      </a:r>
                      <a:endParaRPr lang="pt-BR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6</a:t>
                      </a:r>
                      <a:endParaRPr lang="pt-BR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Desenvolver uma comunicação mais empática, persuasiva e comprometida com a dinâmica produtiva de </a:t>
                      </a:r>
                      <a:r>
                        <a:rPr lang="pt-BR" sz="1000" b="0" dirty="0" err="1">
                          <a:effectLst/>
                        </a:rPr>
                        <a:t>interções</a:t>
                      </a:r>
                      <a:r>
                        <a:rPr lang="pt-BR" sz="1000" b="0" dirty="0">
                          <a:effectLst/>
                        </a:rPr>
                        <a:t> no ambiente de trabalho. </a:t>
                      </a:r>
                      <a:endParaRPr lang="pt-BR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6</a:t>
                      </a:r>
                      <a:endParaRPr lang="pt-BR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</a:t>
                      </a:r>
                      <a:endParaRPr lang="pt-BR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0" dirty="0">
                          <a:effectLst/>
                        </a:rPr>
                        <a:t>Propor soluções para desafios identificados no setor público, com eficiência, eficácia e efetividade, por meio do pensamento crítico e estratégico.</a:t>
                      </a:r>
                      <a:endParaRPr lang="pt-BR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</a:t>
                      </a:r>
                      <a:endParaRPr lang="pt-BR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 b="0" dirty="0">
                          <a:effectLst/>
                        </a:rPr>
                        <a:t>Aprender técnicas de facilitação gráfica que irão auxiliar no registro de informações de maneira eficiente.</a:t>
                      </a:r>
                      <a:endParaRPr lang="pt-BR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</a:t>
                      </a:r>
                      <a:endParaRPr lang="pt-BR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 b="0" dirty="0">
                          <a:effectLst/>
                        </a:rPr>
                        <a:t>Total</a:t>
                      </a:r>
                      <a:endParaRPr lang="pt-BR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44</a:t>
                      </a:r>
                      <a:endParaRPr lang="pt-BR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</a:t>
                      </a:r>
                      <a:endParaRPr lang="pt-BR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40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04BFB55-C92F-CEA0-3731-53F5E573E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E27498B5-F7A6-A197-E9C6-A971872475A7}"/>
              </a:ext>
            </a:extLst>
          </p:cNvPr>
          <p:cNvSpPr txBox="1">
            <a:spLocks/>
          </p:cNvSpPr>
          <p:nvPr/>
        </p:nvSpPr>
        <p:spPr>
          <a:xfrm>
            <a:off x="563241" y="504541"/>
            <a:ext cx="11546738" cy="10067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z="3600" i="0" u="none" strike="noStrike" kern="1200" cap="all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Desenvolvimento e Evolução</a:t>
            </a:r>
            <a:endParaRPr lang="pt-BR" sz="3600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3BF4AEEA-4EAC-F7AF-D035-7667F9AE2882}"/>
              </a:ext>
            </a:extLst>
          </p:cNvPr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A3AF6E1A-08C6-E802-3051-EE6FB7EAB25C}"/>
              </a:ext>
            </a:extLst>
          </p:cNvPr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2CB8A8C-6195-5134-D07A-E88BBF40EC96}"/>
              </a:ext>
            </a:extLst>
          </p:cNvPr>
          <p:cNvSpPr txBox="1"/>
          <p:nvPr/>
        </p:nvSpPr>
        <p:spPr>
          <a:xfrm>
            <a:off x="1235149" y="1738960"/>
            <a:ext cx="9030285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Atualização de indicadores e parâmetros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Compatibilização com o novo PDU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Considerar novos pesquisadores/tecnologistas</a:t>
            </a:r>
          </a:p>
          <a:p>
            <a:pPr marL="342900" indent="-342900" algn="just">
              <a:buFont typeface="Wingdings" pitchFamily="2" charset="2"/>
              <a:buChar char="§"/>
            </a:pPr>
            <a:endParaRPr lang="pt-BR" sz="2400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Estabelecer metodologias mais automatizadas e atuais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Aproximação das coordenações e setores – coleta de dados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Desenvolver/Adotar novos sistemas de gestão</a:t>
            </a:r>
          </a:p>
          <a:p>
            <a:pPr marL="342900" indent="-342900" algn="just">
              <a:buFont typeface="Wingdings" pitchFamily="2" charset="2"/>
              <a:buChar char="§"/>
            </a:pPr>
            <a:endParaRPr lang="pt-BR" sz="2400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Interação mais direta com outras </a:t>
            </a:r>
            <a:r>
              <a:rPr lang="pt-BR" sz="2400" dirty="0" err="1">
                <a:solidFill>
                  <a:srgbClr val="002060"/>
                </a:solidFill>
              </a:rPr>
              <a:t>UPs</a:t>
            </a:r>
            <a:r>
              <a:rPr lang="pt-BR" sz="2400" dirty="0">
                <a:solidFill>
                  <a:srgbClr val="002060"/>
                </a:solidFill>
              </a:rPr>
              <a:t> e o MCTI</a:t>
            </a:r>
          </a:p>
          <a:p>
            <a:pPr marL="342900" indent="-342900" algn="just">
              <a:buFont typeface="Wingdings" pitchFamily="2" charset="2"/>
              <a:buChar char="§"/>
            </a:pPr>
            <a:endParaRPr lang="pt-BR" sz="2400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Sedimentar e otimizar a dinâmica NRI/NIB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>
                <a:solidFill>
                  <a:srgbClr val="002060"/>
                </a:solidFill>
              </a:rPr>
              <a:t>Estimular a participação e o compromisso de todos</a:t>
            </a:r>
          </a:p>
        </p:txBody>
      </p:sp>
    </p:spTree>
    <p:extLst>
      <p:ext uri="{BB962C8B-B14F-4D97-AF65-F5344CB8AC3E}">
        <p14:creationId xmlns:p14="http://schemas.microsoft.com/office/powerpoint/2010/main" val="811905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47770C3-B133-3DCE-BF98-5BEB97A1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C6C63F6-4D5C-8A80-E518-78476164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EE49-1A5B-2C49-AD82-ED51084CD0D8}" type="slidenum">
              <a:rPr lang="pt-BR" smtClean="0"/>
              <a:t>32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4B1B2A5-2FC9-6674-C8BB-82B5CFDCA35D}"/>
              </a:ext>
            </a:extLst>
          </p:cNvPr>
          <p:cNvSpPr txBox="1"/>
          <p:nvPr/>
        </p:nvSpPr>
        <p:spPr>
          <a:xfrm>
            <a:off x="549813" y="336261"/>
            <a:ext cx="9030285" cy="31085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2060"/>
                </a:solidFill>
              </a:rPr>
              <a:t>Aline Correa Dantas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2060"/>
                </a:solidFill>
              </a:rPr>
              <a:t>Ana Cláudia M. S. Ramos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2060"/>
                </a:solidFill>
              </a:rPr>
              <a:t>Sandra Priscilla O. Venâncio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2060"/>
                </a:solidFill>
              </a:rPr>
              <a:t>Nilton Alves Jr.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CC0C93D-3660-6E92-5562-0C3A9FD0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603" y="733312"/>
            <a:ext cx="1050928" cy="1559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DA8530C-BAF1-AB64-C951-0733F1216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7"/>
          <a:stretch/>
        </p:blipFill>
        <p:spPr>
          <a:xfrm>
            <a:off x="8083793" y="729215"/>
            <a:ext cx="1265645" cy="1563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xmlns="" id="{36654C88-1D71-F2DE-2F0D-F45015234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282" y="2869109"/>
            <a:ext cx="2743200" cy="3652630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CFD0E4E0-8795-8ABE-E57B-27090B492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365" y="729215"/>
            <a:ext cx="1171643" cy="1563819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9117BA9C-586F-E2B1-26C0-0CA869DFA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4590" y="3590978"/>
            <a:ext cx="6306429" cy="2837893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787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AF9F363-96C2-AD7A-462F-94078C58B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618895-1CE0-1175-4C7A-D0E16C9DA7FE}"/>
              </a:ext>
            </a:extLst>
          </p:cNvPr>
          <p:cNvSpPr txBox="1">
            <a:spLocks/>
          </p:cNvSpPr>
          <p:nvPr/>
        </p:nvSpPr>
        <p:spPr>
          <a:xfrm>
            <a:off x="598025" y="467634"/>
            <a:ext cx="11088649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base"/>
            <a:r>
              <a:rPr lang="pt-BR" sz="3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Série Histórica do Conceito e Nota Globais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9A981CA9-DFED-7219-6EF6-37CBFBC0B3FC}"/>
              </a:ext>
            </a:extLst>
          </p:cNvPr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5676AC1E-68C9-1A93-F13F-79E160219EB6}"/>
              </a:ext>
            </a:extLst>
          </p:cNvPr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CADD3656-E078-3A5B-28EB-233E296E8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932483"/>
              </p:ext>
            </p:extLst>
          </p:nvPr>
        </p:nvGraphicFramePr>
        <p:xfrm>
          <a:off x="247358" y="1740239"/>
          <a:ext cx="7748336" cy="4295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479B270C-0FDB-4479-325C-E5CB834AD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153102"/>
              </p:ext>
            </p:extLst>
          </p:nvPr>
        </p:nvGraphicFramePr>
        <p:xfrm>
          <a:off x="8348539" y="3920733"/>
          <a:ext cx="3552727" cy="208350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002060">
                      <a:alpha val="40000"/>
                    </a:srgbClr>
                  </a:outerShdw>
                </a:effectLst>
                <a:tableStyleId>{E8B1032C-EA38-4F05-BA0D-38AFFFC7BED3}</a:tableStyleId>
              </a:tblPr>
              <a:tblGrid>
                <a:gridCol w="2130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9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 dirty="0">
                          <a:effectLst/>
                        </a:rPr>
                        <a:t>Pontuação global (Nota)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>
                          <a:effectLst/>
                        </a:rPr>
                        <a:t>Conceito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>
                          <a:effectLst/>
                        </a:rPr>
                        <a:t>De 9,6 a 10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0414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 dirty="0">
                          <a:effectLst/>
                        </a:rPr>
                        <a:t>A - EXCELENTE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>
                          <a:effectLst/>
                        </a:rPr>
                        <a:t>De 9,0 a 9,5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0414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 dirty="0">
                          <a:effectLst/>
                        </a:rPr>
                        <a:t>B - MUITO BOM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 dirty="0">
                          <a:effectLst/>
                        </a:rPr>
                        <a:t>De 8,0 a 8,9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0414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 dirty="0">
                          <a:effectLst/>
                        </a:rPr>
                        <a:t>C - BOM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8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>
                          <a:effectLst/>
                        </a:rPr>
                        <a:t>De 6,0 a 7,9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0414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>
                          <a:effectLst/>
                        </a:rPr>
                        <a:t>D - SATISFATÓRIO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8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>
                          <a:effectLst/>
                        </a:rPr>
                        <a:t>De 4,0 a 5,9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0414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>
                          <a:effectLst/>
                        </a:rPr>
                        <a:t>E - FRACO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6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>
                          <a:effectLst/>
                        </a:rPr>
                        <a:t>&lt; que 4,0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0414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28620" algn="ctr"/>
                          <a:tab pos="5628640" algn="r"/>
                        </a:tabLst>
                      </a:pPr>
                      <a:r>
                        <a:rPr lang="pt-BR" sz="1400" cap="small" dirty="0">
                          <a:effectLst/>
                        </a:rPr>
                        <a:t>F - INSUFICIENTE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5FD2672-98DA-BEDA-A12B-BA9AA098530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ltUpDiag">
            <a:fgClr>
              <a:schemeClr val="accent6">
                <a:lumMod val="40000"/>
                <a:lumOff val="60000"/>
              </a:schemeClr>
            </a:fgClr>
            <a:bgClr>
              <a:schemeClr val="accent6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8E27A95B-1544-2CAC-EF17-3B4A7DA6BF2E}"/>
              </a:ext>
            </a:extLst>
          </p:cNvPr>
          <p:cNvSpPr txBox="1">
            <a:spLocks/>
          </p:cNvSpPr>
          <p:nvPr/>
        </p:nvSpPr>
        <p:spPr>
          <a:xfrm>
            <a:off x="2396488" y="2928053"/>
            <a:ext cx="7399024" cy="72719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4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DESTAQUES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" y="1917032"/>
            <a:ext cx="10403305" cy="16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2486525" y="4786292"/>
            <a:ext cx="10403305" cy="1695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50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Homem falando no microfone&#10;&#10;O conteúdo gerado por IA pode estar incorreto.">
            <a:extLst>
              <a:ext uri="{FF2B5EF4-FFF2-40B4-BE49-F238E27FC236}">
                <a16:creationId xmlns:a16="http://schemas.microsoft.com/office/drawing/2014/main" xmlns="" id="{5AA8A053-A36D-8191-698B-5ADD9D4EC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603"/>
          <a:stretch>
            <a:fillRect/>
          </a:stretch>
        </p:blipFill>
        <p:spPr>
          <a:xfrm>
            <a:off x="2983717" y="3196268"/>
            <a:ext cx="3619501" cy="3203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BCA107-6101-5282-08B4-1DD5352966A9}"/>
              </a:ext>
            </a:extLst>
          </p:cNvPr>
          <p:cNvSpPr txBox="1">
            <a:spLocks/>
          </p:cNvSpPr>
          <p:nvPr/>
        </p:nvSpPr>
        <p:spPr>
          <a:xfrm>
            <a:off x="598025" y="467634"/>
            <a:ext cx="11088649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base"/>
            <a:r>
              <a:rPr lang="pt-BR" sz="3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Ano Internacional da Ciência e Tecnologia Quânticas (IYQ 2025)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25839" y="109074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25" name="Image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1515573"/>
            <a:ext cx="5151438" cy="343303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EABCA107-6101-5282-08B4-1DD5352966A9}"/>
              </a:ext>
            </a:extLst>
          </p:cNvPr>
          <p:cNvSpPr txBox="1">
            <a:spLocks/>
          </p:cNvSpPr>
          <p:nvPr/>
        </p:nvSpPr>
        <p:spPr>
          <a:xfrm>
            <a:off x="256736" y="1751292"/>
            <a:ext cx="6499273" cy="1351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2000" dirty="0"/>
              <a:t>O Laboratório de Tecnologias Quânticas do CBPF integra as três principais áreas: Computação Quântica, Comunicação Quântica e Sensores Quânticos</a:t>
            </a:r>
          </a:p>
          <a:p>
            <a:pPr lvl="0"/>
            <a:r>
              <a:rPr lang="pt-BR" sz="2000" dirty="0"/>
              <a:t>FINEP, FAPERJ, FAPESP, CNPQ E PETROBRAS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34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2C2218-4ED3-CD1B-46F9-91CB7264A352}"/>
              </a:ext>
            </a:extLst>
          </p:cNvPr>
          <p:cNvSpPr txBox="1">
            <a:spLocks/>
          </p:cNvSpPr>
          <p:nvPr/>
        </p:nvSpPr>
        <p:spPr>
          <a:xfrm>
            <a:off x="587830" y="450074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Novos servidores</a:t>
            </a:r>
          </a:p>
          <a:p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 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43" y="1557169"/>
            <a:ext cx="4364990" cy="2258695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6" name="Imagem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8" b="12052"/>
          <a:stretch/>
        </p:blipFill>
        <p:spPr bwMode="auto">
          <a:xfrm>
            <a:off x="7543070" y="4124984"/>
            <a:ext cx="4407535" cy="20789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322943" y="6221949"/>
            <a:ext cx="26917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Figura 31: Novos servidores - Crédito: NCS/CBPF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178944368"/>
              </p:ext>
            </p:extLst>
          </p:nvPr>
        </p:nvGraphicFramePr>
        <p:xfrm>
          <a:off x="1439630" y="4437609"/>
          <a:ext cx="4304714" cy="193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382995"/>
              </p:ext>
            </p:extLst>
          </p:nvPr>
        </p:nvGraphicFramePr>
        <p:xfrm>
          <a:off x="262667" y="1377545"/>
          <a:ext cx="6795125" cy="289960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srgbClr val="002060">
                      <a:alpha val="40000"/>
                    </a:srgbClr>
                  </a:outerShdw>
                </a:effectLst>
                <a:tableStyleId>{93296810-A885-4BE3-A3E7-6D5BEEA58F35}</a:tableStyleId>
              </a:tblPr>
              <a:tblGrid>
                <a:gridCol w="1907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40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40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97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76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Carreira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35255" indent="-13525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Quantitativo</a:t>
                      </a:r>
                      <a:r>
                        <a:rPr lang="en-US" sz="1400" b="0" dirty="0">
                          <a:effectLst/>
                        </a:rPr>
                        <a:t> 2024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Quantitativo</a:t>
                      </a:r>
                      <a:r>
                        <a:rPr lang="en-US" sz="1400" b="0" dirty="0">
                          <a:effectLst/>
                        </a:rPr>
                        <a:t> 2025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Aposentáveis</a:t>
                      </a:r>
                      <a:r>
                        <a:rPr lang="en-US" sz="1400" b="0" dirty="0">
                          <a:effectLst/>
                        </a:rPr>
                        <a:t> </a:t>
                      </a:r>
                      <a:r>
                        <a:rPr lang="en-US" sz="1400" b="0" dirty="0" err="1">
                          <a:effectLst/>
                        </a:rPr>
                        <a:t>até</a:t>
                      </a:r>
                      <a:r>
                        <a:rPr lang="en-US" sz="1400" b="0" dirty="0">
                          <a:effectLst/>
                        </a:rPr>
                        <a:t> 2026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83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Pesquisadores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18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3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Tecnologistas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76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Técnicos</a:t>
                      </a:r>
                      <a:r>
                        <a:rPr lang="en-US" sz="1400" b="0" dirty="0">
                          <a:effectLst/>
                        </a:rPr>
                        <a:t> de </a:t>
                      </a:r>
                      <a:r>
                        <a:rPr lang="en-US" sz="1400" b="0" dirty="0" err="1">
                          <a:effectLst/>
                        </a:rPr>
                        <a:t>Nível</a:t>
                      </a:r>
                      <a:r>
                        <a:rPr lang="en-US" sz="1400" b="0" dirty="0">
                          <a:effectLst/>
                        </a:rPr>
                        <a:t> </a:t>
                      </a:r>
                      <a:r>
                        <a:rPr lang="en-US" sz="1400" b="0" dirty="0" err="1">
                          <a:effectLst/>
                        </a:rPr>
                        <a:t>Médio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83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Gestão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22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3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Movimentados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83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Total</a:t>
                      </a:r>
                      <a:endParaRPr lang="pt-BR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86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128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005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2FD610-1A93-2D84-F638-7A1DBDCBE597}"/>
              </a:ext>
            </a:extLst>
          </p:cNvPr>
          <p:cNvSpPr txBox="1">
            <a:spLocks/>
          </p:cNvSpPr>
          <p:nvPr/>
        </p:nvSpPr>
        <p:spPr>
          <a:xfrm>
            <a:off x="542517" y="469842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Publicações </a:t>
            </a:r>
          </a:p>
        </p:txBody>
      </p:sp>
      <p:sp>
        <p:nvSpPr>
          <p:cNvPr id="4" name="Retângulo 3"/>
          <p:cNvSpPr/>
          <p:nvPr/>
        </p:nvSpPr>
        <p:spPr>
          <a:xfrm>
            <a:off x="816428" y="1976766"/>
            <a:ext cx="52447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Em 2025, pesquisas conduzidas com participação do CBPF se destacaram em periódicos internacionais, como o artigo científico que demonstra resultado em </a:t>
            </a:r>
            <a:r>
              <a:rPr lang="pt-BR" dirty="0" err="1"/>
              <a:t>spintrônica</a:t>
            </a:r>
            <a:r>
              <a:rPr lang="pt-BR" dirty="0"/>
              <a:t>, com conversão de spin em carga em </a:t>
            </a:r>
            <a:r>
              <a:rPr lang="pt-BR" dirty="0" err="1"/>
              <a:t>MoS</a:t>
            </a:r>
            <a:r>
              <a:rPr lang="pt-BR" dirty="0"/>
              <a:t>₂, publicado na </a:t>
            </a:r>
            <a:r>
              <a:rPr lang="pt-BR" dirty="0" err="1">
                <a:solidFill>
                  <a:srgbClr val="C00000"/>
                </a:solidFill>
              </a:rPr>
              <a:t>Nature</a:t>
            </a:r>
            <a:r>
              <a:rPr lang="pt-BR" dirty="0">
                <a:solidFill>
                  <a:srgbClr val="C00000"/>
                </a:solidFill>
              </a:rPr>
              <a:t> Communications </a:t>
            </a:r>
            <a:r>
              <a:rPr lang="pt-BR" dirty="0"/>
              <a:t>como resultado principal da tese de doutoramento de </a:t>
            </a:r>
            <a:r>
              <a:rPr lang="pt-BR" dirty="0">
                <a:solidFill>
                  <a:srgbClr val="C00000"/>
                </a:solidFill>
              </a:rPr>
              <a:t>Rodrigo Torrão Victor (CBPF), orientada por Flávio Garcia (CBPF) e Luiz C. Sampaio (CBPF), </a:t>
            </a:r>
            <a:r>
              <a:rPr lang="pt-BR" dirty="0"/>
              <a:t>ainda contando com a colaboração de </a:t>
            </a:r>
            <a:r>
              <a:rPr lang="pt-BR" dirty="0" err="1"/>
              <a:t>Syed</a:t>
            </a:r>
            <a:r>
              <a:rPr lang="pt-BR" dirty="0"/>
              <a:t> </a:t>
            </a:r>
            <a:r>
              <a:rPr lang="pt-BR" dirty="0" err="1"/>
              <a:t>Hamza</a:t>
            </a:r>
            <a:r>
              <a:rPr lang="pt-BR" dirty="0"/>
              <a:t> (CBPF), </a:t>
            </a:r>
            <a:r>
              <a:rPr lang="pt-BR" dirty="0" err="1"/>
              <a:t>Jhon</a:t>
            </a:r>
            <a:r>
              <a:rPr lang="pt-BR" dirty="0"/>
              <a:t> </a:t>
            </a:r>
            <a:r>
              <a:rPr lang="pt-BR" dirty="0" err="1"/>
              <a:t>Marroquin</a:t>
            </a:r>
            <a:r>
              <a:rPr lang="pt-BR" dirty="0"/>
              <a:t> (UnB), </a:t>
            </a:r>
            <a:r>
              <a:rPr lang="pt-BR" dirty="0" err="1"/>
              <a:t>Jorlandio</a:t>
            </a:r>
            <a:r>
              <a:rPr lang="pt-BR" dirty="0"/>
              <a:t> Felix (UnB), Victor </a:t>
            </a:r>
            <a:r>
              <a:rPr lang="pt-BR" dirty="0" err="1"/>
              <a:t>Carozo</a:t>
            </a:r>
            <a:r>
              <a:rPr lang="pt-BR" dirty="0"/>
              <a:t> (PUC-Rio) e Márcio Costa (UFF).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049" name="Imagem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 b="4872"/>
          <a:stretch>
            <a:fillRect/>
          </a:stretch>
        </p:blipFill>
        <p:spPr bwMode="auto">
          <a:xfrm>
            <a:off x="6714966" y="2122095"/>
            <a:ext cx="4419600" cy="29718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60834" y="5116087"/>
            <a:ext cx="41278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4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kumimoji="0" lang="pt-BR" altLang="pt-BR" sz="1000" b="0" i="0" u="none" strike="noStrike" cap="none" normalizeH="0" baseline="0" dirty="0" err="1" bmk="_Toc22474784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Graphical</a:t>
            </a:r>
            <a:r>
              <a:rPr kumimoji="0" lang="pt-BR" altLang="pt-BR" sz="1000" b="0" i="0" u="none" strike="noStrike" cap="none" normalizeH="0" baseline="0" dirty="0" bmk="_Toc22474784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Abstract publicado na </a:t>
            </a:r>
            <a:r>
              <a:rPr kumimoji="0" lang="pt-BR" altLang="pt-BR" sz="1000" b="0" u="none" strike="noStrike" cap="none" normalizeH="0" baseline="0" dirty="0" err="1" bmk="_Toc22474784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kumimoji="0" lang="pt-BR" altLang="pt-BR" sz="1000" b="0" u="none" strike="noStrike" cap="none" normalizeH="0" baseline="0" dirty="0" bmk="_Toc22474784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Communications </a:t>
            </a:r>
            <a:r>
              <a:rPr kumimoji="0" lang="pt-BR" altLang="pt-BR" sz="1000" b="0" i="0" u="none" strike="noStrike" cap="none" normalizeH="0" baseline="0" dirty="0" bmk="_Toc22474784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Crédito: </a:t>
            </a:r>
            <a:r>
              <a:rPr kumimoji="0" lang="pt-BR" altLang="pt-BR" sz="1000" b="0" i="0" u="none" strike="noStrike" cap="none" normalizeH="0" baseline="0" dirty="0" err="1" bmk="_Toc22474784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Steffany</a:t>
            </a:r>
            <a:r>
              <a:rPr kumimoji="0" lang="pt-BR" altLang="pt-BR" sz="1000" b="0" i="0" u="none" strike="noStrike" cap="none" normalizeH="0" baseline="0" dirty="0" bmk="_Toc22474784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Santos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428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AB962-2F2F-5FFB-5E28-155EE5FE6736}"/>
              </a:ext>
            </a:extLst>
          </p:cNvPr>
          <p:cNvSpPr txBox="1">
            <a:spLocks/>
          </p:cNvSpPr>
          <p:nvPr/>
        </p:nvSpPr>
        <p:spPr>
          <a:xfrm>
            <a:off x="590688" y="501315"/>
            <a:ext cx="10256734" cy="695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Acordo com o INTO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055909" y="2000025"/>
            <a:ext cx="43435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1500"/>
              </a:spcAft>
            </a:pPr>
            <a:r>
              <a:rPr lang="pt-BR" dirty="0"/>
              <a:t>Nacionalmente, o CBPF assinou acordo com o Instituto Nacional de Traumatologia e Ortopedia (INTO) para desenvolvimento de </a:t>
            </a:r>
            <a:r>
              <a:rPr lang="pt-BR" dirty="0" err="1">
                <a:solidFill>
                  <a:srgbClr val="C00000"/>
                </a:solidFill>
              </a:rPr>
              <a:t>biomateriais</a:t>
            </a:r>
            <a:r>
              <a:rPr lang="pt-BR" dirty="0">
                <a:solidFill>
                  <a:srgbClr val="C00000"/>
                </a:solidFill>
              </a:rPr>
              <a:t> aplicados à regeneração óssea</a:t>
            </a:r>
            <a:r>
              <a:rPr lang="pt-BR" dirty="0"/>
              <a:t>, empregando nanotecnologia com potencial de reduzir o tempo de recuperação de pacientes do SUS de um ano para quatro meses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3" name="Imagem 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33" y="1947351"/>
            <a:ext cx="4457700" cy="2963863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185263" y="4973263"/>
            <a:ext cx="51206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pt-BR" altLang="pt-BR" sz="1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igura </a:t>
            </a:r>
            <a:r>
              <a:rPr kumimoji="0" lang="pt-BR" altLang="pt-BR" sz="1000" b="0" i="0" u="none" strike="noStrike" cap="none" normalizeH="0" baseline="0" dirty="0" bmk="_Toc224747842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 Visita ao Laboratório de </a:t>
            </a:r>
            <a:r>
              <a:rPr kumimoji="0" lang="pt-BR" altLang="pt-BR" sz="1000" b="0" i="0" u="none" strike="noStrike" cap="none" normalizeH="0" baseline="0" dirty="0" err="1" bmk="_Toc224747842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Biomateriais</a:t>
            </a:r>
            <a:r>
              <a:rPr kumimoji="0" lang="pt-BR" altLang="pt-BR" sz="1000" b="0" i="0" u="none" strike="noStrike" cap="none" normalizeH="0" baseline="0" dirty="0" bmk="_Toc224747842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Crédito: NCS/CBPF</a:t>
            </a: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513095"/>
            <a:ext cx="1113456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1228319"/>
            <a:ext cx="10403305" cy="48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8232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2355</TotalTime>
  <Words>3008</Words>
  <Application>Microsoft Office PowerPoint</Application>
  <PresentationFormat>Widescreen</PresentationFormat>
  <Paragraphs>391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Times New Roman</vt:lpstr>
      <vt:lpstr>Tw Cen MT</vt:lpstr>
      <vt:lpstr>Wingdings</vt:lpstr>
      <vt:lpstr>Tema do Office 2013 - 2022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Matteus Alves</dc:creator>
  <cp:lastModifiedBy>Priscilla</cp:lastModifiedBy>
  <cp:revision>14</cp:revision>
  <dcterms:created xsi:type="dcterms:W3CDTF">2026-03-19T13:23:50Z</dcterms:created>
  <dcterms:modified xsi:type="dcterms:W3CDTF">2026-04-01T14:35:34Z</dcterms:modified>
</cp:coreProperties>
</file>