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6858000" cy="9144000" type="screen4x3"/>
  <p:notesSz cx="6681788" cy="98123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336600"/>
    <a:srgbClr val="006666"/>
    <a:srgbClr val="0099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2532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64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31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84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1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2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91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5921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84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47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701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26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3E3A3-A1DB-40ED-A59B-50ADBE309A2A}" type="datetimeFigureOut">
              <a:rPr lang="pt-BR" smtClean="0"/>
              <a:t>06/11/2015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560FB-DBB6-4075-8D26-2F15B9CE9B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51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>
            <a:off x="0" y="8307591"/>
            <a:ext cx="6858000" cy="656897"/>
            <a:chOff x="0" y="8388424"/>
            <a:chExt cx="6858000" cy="656897"/>
          </a:xfrm>
        </p:grpSpPr>
        <p:sp>
          <p:nvSpPr>
            <p:cNvPr id="2" name="Retângulo 1"/>
            <p:cNvSpPr/>
            <p:nvPr/>
          </p:nvSpPr>
          <p:spPr>
            <a:xfrm>
              <a:off x="0" y="8388424"/>
              <a:ext cx="6858000" cy="656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129" y="8388424"/>
              <a:ext cx="3609975" cy="609600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152" y="8388424"/>
              <a:ext cx="1809750" cy="6477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25054"/>
            <a:ext cx="6857999" cy="669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de cantos arredondados 4"/>
          <p:cNvSpPr/>
          <p:nvPr/>
        </p:nvSpPr>
        <p:spPr>
          <a:xfrm>
            <a:off x="116632" y="7668344"/>
            <a:ext cx="6490270" cy="504056"/>
          </a:xfrm>
          <a:prstGeom prst="roundRect">
            <a:avLst/>
          </a:prstGeom>
          <a:solidFill>
            <a:schemeClr val="bg1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b="1" dirty="0" smtClean="0">
                <a:solidFill>
                  <a:srgbClr val="003300"/>
                </a:solidFill>
              </a:rPr>
              <a:t>Local: </a:t>
            </a:r>
            <a:r>
              <a:rPr lang="pt-BR" sz="1100" dirty="0" smtClean="0">
                <a:solidFill>
                  <a:srgbClr val="003300"/>
                </a:solidFill>
              </a:rPr>
              <a:t>Auditório da Sede da Anvisa</a:t>
            </a:r>
          </a:p>
          <a:p>
            <a:pPr algn="just"/>
            <a:r>
              <a:rPr lang="pt-BR" sz="1100" b="1" dirty="0">
                <a:solidFill>
                  <a:srgbClr val="003300"/>
                </a:solidFill>
              </a:rPr>
              <a:t>Endereço</a:t>
            </a:r>
            <a:r>
              <a:rPr lang="pt-BR" sz="1100" b="1" dirty="0" smtClean="0">
                <a:solidFill>
                  <a:srgbClr val="003300"/>
                </a:solidFill>
              </a:rPr>
              <a:t>:  </a:t>
            </a:r>
            <a:r>
              <a:rPr lang="pt-BR" sz="1100" dirty="0" smtClean="0">
                <a:solidFill>
                  <a:srgbClr val="003300"/>
                </a:solidFill>
              </a:rPr>
              <a:t>Setor </a:t>
            </a:r>
            <a:r>
              <a:rPr lang="pt-BR" sz="1100" dirty="0">
                <a:solidFill>
                  <a:srgbClr val="003300"/>
                </a:solidFill>
              </a:rPr>
              <a:t>de Indústria e Abastecimento (SIA) - Trecho 5, Área Especial 57, Brasília (DF</a:t>
            </a:r>
            <a:r>
              <a:rPr lang="pt-BR" sz="1100" dirty="0" smtClean="0">
                <a:solidFill>
                  <a:srgbClr val="003300"/>
                </a:solidFill>
              </a:rPr>
              <a:t>)</a:t>
            </a:r>
            <a:r>
              <a:rPr lang="pt-BR" dirty="0" smtClean="0">
                <a:solidFill>
                  <a:srgbClr val="003300"/>
                </a:solidFill>
              </a:rPr>
              <a:t> </a:t>
            </a:r>
            <a:endParaRPr lang="pt-BR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9"/>
          <p:cNvSpPr/>
          <p:nvPr/>
        </p:nvSpPr>
        <p:spPr>
          <a:xfrm>
            <a:off x="142661" y="2195736"/>
            <a:ext cx="6525343" cy="115212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 b="1" u="sng" dirty="0" smtClean="0">
                <a:solidFill>
                  <a:srgbClr val="003300"/>
                </a:solidFill>
              </a:rPr>
              <a:t>24 de novembro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pt-BR" sz="800" b="1" u="sng" dirty="0" smtClean="0">
              <a:solidFill>
                <a:srgbClr val="003300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9:00 </a:t>
            </a:r>
            <a:r>
              <a:rPr lang="pt-BR" sz="1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Abertura do Seminário</a:t>
            </a:r>
            <a:endParaRPr lang="pt-BR" sz="140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9:20 </a:t>
            </a:r>
            <a:r>
              <a:rPr lang="pt-BR" sz="1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Lançamento do Relatório da Agenda Regulatória da Anvisa Biênio 2015-2016</a:t>
            </a:r>
          </a:p>
          <a:p>
            <a:pPr algn="just">
              <a:spcAft>
                <a:spcPts val="0"/>
              </a:spcAft>
            </a:pPr>
            <a:endParaRPr lang="pt-BR" sz="11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44015" y="3491881"/>
            <a:ext cx="6525343" cy="4608511"/>
          </a:xfrm>
          <a:prstGeom prst="roundRect">
            <a:avLst>
              <a:gd name="adj" fmla="val 485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40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9:40</a:t>
            </a:r>
            <a:r>
              <a:rPr lang="pt-BR" sz="105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</a:t>
            </a:r>
            <a:r>
              <a:rPr lang="pt-BR" sz="140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Mesa Redonda 1: Como construir um ambiente para regulação de qualidade?</a:t>
            </a:r>
            <a:endParaRPr lang="pt-BR" sz="1200" b="1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u="sng" dirty="0" smtClean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Moderadora</a:t>
            </a:r>
            <a:r>
              <a:rPr lang="pt-BR" sz="1200" u="sng" dirty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:</a:t>
            </a:r>
            <a:r>
              <a:rPr lang="pt-BR" sz="1200" dirty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 Cristina Marinho – Superintendente-Substituta de Boas Práticas Regulatórias e Acompanhamento de </a:t>
            </a:r>
            <a:r>
              <a:rPr lang="pt-BR" sz="1200" dirty="0">
                <a:solidFill>
                  <a:srgbClr val="000000"/>
                </a:solidFill>
                <a:ea typeface="Calibri"/>
                <a:cs typeface="Times New Roman"/>
              </a:rPr>
              <a:t>Mercados – SUREG/ANVISA</a:t>
            </a:r>
            <a:endParaRPr lang="pt-BR" sz="1200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/>
                <a:cs typeface="Times New Roman"/>
              </a:rPr>
              <a:t> </a:t>
            </a:r>
            <a:endParaRPr lang="pt-BR" sz="1200" dirty="0">
              <a:effectLst/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/>
                <a:cs typeface="Times New Roman"/>
              </a:rPr>
              <a:t>9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/>
                <a:cs typeface="Times New Roman"/>
              </a:rPr>
              <a:t>: 40 </a:t>
            </a: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/>
                <a:cs typeface="Times New Roman"/>
              </a:rPr>
              <a:t> Governança Regulatória: desafios e avanços</a:t>
            </a:r>
            <a:endParaRPr lang="pt-BR" sz="1200" b="1" dirty="0">
              <a:effectLst/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dirty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Jadir Dias Proença – Coordenador Técnico do Programa de Fortalecimento da Capacidade Institucional para Gestão em Regulação - PRO-REG/Casa Civil/Presidência da República</a:t>
            </a:r>
            <a:endParaRPr lang="pt-BR" sz="1200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1200" dirty="0" smtClean="0">
              <a:ln>
                <a:noFill/>
              </a:ln>
              <a:solidFill>
                <a:srgbClr val="0033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10:10 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Ferramentas para uma regulação de qualidade: experiência da </a:t>
            </a:r>
            <a:r>
              <a:rPr lang="pt-BR" sz="1200" b="1" i="1" dirty="0" err="1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Comisión</a:t>
            </a:r>
            <a:r>
              <a:rPr lang="pt-BR" sz="1200" b="1" i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Federal para </a:t>
            </a:r>
            <a:r>
              <a:rPr lang="pt-BR" sz="1200" b="1" i="1" dirty="0" err="1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la</a:t>
            </a:r>
            <a:r>
              <a:rPr lang="pt-BR" sz="1200" b="1" i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</a:t>
            </a:r>
            <a:r>
              <a:rPr lang="pt-BR" sz="1200" b="1" i="1" dirty="0" err="1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Protección</a:t>
            </a:r>
            <a:r>
              <a:rPr lang="pt-BR" sz="1200" b="1" i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contra </a:t>
            </a:r>
            <a:r>
              <a:rPr lang="pt-BR" sz="1200" b="1" i="1" dirty="0" err="1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Riesgos</a:t>
            </a:r>
            <a:r>
              <a:rPr lang="pt-BR" sz="1200" b="1" i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Sanitarios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 </a:t>
            </a:r>
            <a:r>
              <a:rPr lang="pt-BR" sz="1200" dirty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(COFEPRIS, México)</a:t>
            </a:r>
            <a:endParaRPr lang="pt-BR" sz="1200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dirty="0" err="1"/>
              <a:t>Michell</a:t>
            </a:r>
            <a:r>
              <a:rPr lang="pt-BR" sz="1200" dirty="0"/>
              <a:t> </a:t>
            </a:r>
            <a:r>
              <a:rPr lang="pt-BR" sz="1200" dirty="0" err="1"/>
              <a:t>Castillo</a:t>
            </a:r>
            <a:r>
              <a:rPr lang="pt-BR" sz="1200" dirty="0"/>
              <a:t>  - </a:t>
            </a:r>
            <a:r>
              <a:rPr lang="pt-BR" sz="1200" dirty="0">
                <a:solidFill>
                  <a:srgbClr val="000000"/>
                </a:solidFill>
                <a:ea typeface="Calibri"/>
                <a:cs typeface="Times New Roman"/>
              </a:rPr>
              <a:t>Subdiretora Executiva de Normatividade – Coordenação Geral Jurídica e Consultiva - </a:t>
            </a:r>
            <a:r>
              <a:rPr lang="pt-BR" sz="1200" dirty="0"/>
              <a:t>COFEPRIS, </a:t>
            </a:r>
            <a:r>
              <a:rPr lang="pt-BR" sz="1200" dirty="0" smtClean="0"/>
              <a:t>México</a:t>
            </a:r>
            <a:endParaRPr lang="pt-BR" sz="1200" dirty="0" smtClean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1200" dirty="0" smtClean="0">
              <a:ln>
                <a:noFill/>
              </a:ln>
              <a:solidFill>
                <a:srgbClr val="0033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10:50 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a typeface="Calibri"/>
                <a:cs typeface="Times New Roman"/>
              </a:rPr>
              <a:t>Ferramentas para uma regulação de qualidade: experiência da Agência Nacional de Vigilância Sanitária</a:t>
            </a:r>
            <a:endParaRPr lang="pt-BR" sz="1200" b="1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dirty="0">
                <a:ln>
                  <a:noFill/>
                </a:ln>
                <a:solidFill>
                  <a:srgbClr val="000000"/>
                </a:solidFill>
                <a:ea typeface="Calibri"/>
                <a:cs typeface="Times New Roman"/>
              </a:rPr>
              <a:t>Cristina </a:t>
            </a:r>
            <a:r>
              <a:rPr lang="pt-BR" sz="1200" dirty="0">
                <a:solidFill>
                  <a:srgbClr val="000000"/>
                </a:solidFill>
                <a:ea typeface="Calibri"/>
                <a:cs typeface="Times New Roman"/>
              </a:rPr>
              <a:t>Marinho – SUREG/ANVISA</a:t>
            </a:r>
            <a:endParaRPr lang="pt-BR" sz="1200" dirty="0" smtClean="0">
              <a:ln>
                <a:noFill/>
              </a:ln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/>
            <a:endParaRPr lang="pt-BR" sz="1200" dirty="0">
              <a:ea typeface="Calibri"/>
              <a:cs typeface="Times New Roman"/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2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Calibri"/>
                <a:cs typeface="Times New Roman"/>
              </a:rPr>
              <a:t> </a:t>
            </a: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11:10 Intervalo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 </a:t>
            </a: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11:25 Debate</a:t>
            </a:r>
            <a:r>
              <a:rPr lang="pt-BR" sz="1200" b="1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 </a:t>
            </a: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200" b="1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12:00 </a:t>
            </a:r>
            <a:r>
              <a:rPr lang="pt-BR" sz="1200" b="1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Almoço</a:t>
            </a: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060849" y="141673"/>
            <a:ext cx="4607156" cy="19056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Seminário de Boas Práticas Regulatórias:</a:t>
            </a:r>
            <a:endParaRPr lang="pt-BR" sz="1700" dirty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 Elementos para uma regulação de qualidade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Brasília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, 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24 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e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25 </a:t>
            </a:r>
            <a:r>
              <a:rPr lang="pt-BR" sz="1600" b="1" dirty="0">
                <a:solidFill>
                  <a:srgbClr val="003300"/>
                </a:solidFill>
              </a:rPr>
              <a:t>de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 novembro de 2015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PROGRAMAÇÃO</a:t>
            </a:r>
            <a:endParaRPr lang="pt-BR" sz="1600" b="1" dirty="0">
              <a:solidFill>
                <a:srgbClr val="003300"/>
              </a:solidFill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endParaRPr lang="pt-BR" sz="1100" b="1" dirty="0">
              <a:solidFill>
                <a:srgbClr val="003300"/>
              </a:solidFill>
              <a:effectLst/>
              <a:ea typeface="Calibri"/>
              <a:cs typeface="Times New Roman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0" y="8307591"/>
            <a:ext cx="6858000" cy="656897"/>
            <a:chOff x="0" y="8388424"/>
            <a:chExt cx="6858000" cy="656897"/>
          </a:xfrm>
        </p:grpSpPr>
        <p:sp>
          <p:nvSpPr>
            <p:cNvPr id="21" name="Retângulo 20"/>
            <p:cNvSpPr/>
            <p:nvPr/>
          </p:nvSpPr>
          <p:spPr>
            <a:xfrm>
              <a:off x="0" y="8388424"/>
              <a:ext cx="6858000" cy="656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129" y="8388424"/>
              <a:ext cx="3609975" cy="609600"/>
            </a:xfrm>
            <a:prstGeom prst="rect">
              <a:avLst/>
            </a:prstGeom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152" y="8388424"/>
              <a:ext cx="1809750" cy="647700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4" y="141674"/>
            <a:ext cx="1851476" cy="1905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32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144015" y="2267744"/>
            <a:ext cx="6525343" cy="5904656"/>
          </a:xfrm>
          <a:prstGeom prst="roundRect">
            <a:avLst>
              <a:gd name="adj" fmla="val 485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400" b="1" dirty="0">
                <a:solidFill>
                  <a:srgbClr val="003300"/>
                </a:solidFill>
                <a:ea typeface="Calibri"/>
                <a:cs typeface="Times New Roman"/>
              </a:rPr>
              <a:t>14:00 Mesa Redonda 2: Regulação baseada em evidência </a:t>
            </a:r>
            <a:r>
              <a:rPr lang="pt-BR" sz="1400" b="1" dirty="0" smtClean="0">
                <a:solidFill>
                  <a:srgbClr val="003300"/>
                </a:solidFill>
                <a:ea typeface="Calibri"/>
                <a:cs typeface="Times New Roman"/>
              </a:rPr>
              <a:t>e ferramentas de apoio à </a:t>
            </a:r>
            <a:r>
              <a:rPr lang="pt-BR" sz="1400" b="1" dirty="0">
                <a:solidFill>
                  <a:srgbClr val="003300"/>
                </a:solidFill>
                <a:ea typeface="Calibri"/>
                <a:cs typeface="Times New Roman"/>
              </a:rPr>
              <a:t>tomada de decisão</a:t>
            </a:r>
          </a:p>
          <a:p>
            <a:r>
              <a:rPr lang="pt-BR" sz="1200" u="sng" dirty="0" smtClean="0"/>
              <a:t>Moderador</a:t>
            </a:r>
            <a:r>
              <a:rPr lang="pt-BR" sz="1200" u="sng" dirty="0"/>
              <a:t>:</a:t>
            </a:r>
            <a:r>
              <a:rPr lang="pt-BR" sz="1200" dirty="0"/>
              <a:t> Gustavo Vasconcellos – Gerente-Geral de Análise de Impacto Regulatório e Acompanhamento de Mercados – </a:t>
            </a:r>
            <a:r>
              <a:rPr lang="pt-BR" sz="1200" dirty="0" smtClean="0"/>
              <a:t>GGAIR/ANVISA</a:t>
            </a:r>
            <a:endParaRPr lang="pt-BR" sz="1200" dirty="0"/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 smtClean="0">
                <a:solidFill>
                  <a:srgbClr val="003300"/>
                </a:solidFill>
              </a:rPr>
              <a:t>14:00 Análise </a:t>
            </a:r>
            <a:r>
              <a:rPr lang="pt-BR" sz="1200" b="1" dirty="0">
                <a:solidFill>
                  <a:srgbClr val="003300"/>
                </a:solidFill>
              </a:rPr>
              <a:t>de Impacto Regulatório: </a:t>
            </a:r>
            <a:r>
              <a:rPr lang="pt-BR" sz="1200" b="1" dirty="0" smtClean="0">
                <a:solidFill>
                  <a:srgbClr val="003300"/>
                </a:solidFill>
              </a:rPr>
              <a:t>buscando evidências para a escolha da melhor medida</a:t>
            </a:r>
            <a:endParaRPr lang="pt-BR" sz="1200" b="1" dirty="0">
              <a:solidFill>
                <a:srgbClr val="003300"/>
              </a:solidFill>
            </a:endParaRPr>
          </a:p>
          <a:p>
            <a:r>
              <a:rPr lang="pt-BR" sz="1200" dirty="0"/>
              <a:t>Lúcia Helena Salgado e Silva - Coordenadora de Estudos de Regulação e Mercados do Instituto de Pesquisa Econômica Aplicada - IPEA</a:t>
            </a:r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>
                <a:solidFill>
                  <a:srgbClr val="003300"/>
                </a:solidFill>
              </a:rPr>
              <a:t>14:40 </a:t>
            </a:r>
            <a:r>
              <a:rPr lang="pt-BR" sz="1200" b="1" dirty="0" smtClean="0">
                <a:solidFill>
                  <a:srgbClr val="003300"/>
                </a:solidFill>
              </a:rPr>
              <a:t>Análise </a:t>
            </a:r>
            <a:r>
              <a:rPr lang="pt-BR" sz="1200" b="1" dirty="0">
                <a:solidFill>
                  <a:srgbClr val="003300"/>
                </a:solidFill>
              </a:rPr>
              <a:t>de Impacto Regulatório </a:t>
            </a:r>
            <a:r>
              <a:rPr lang="pt-BR" sz="1200" b="1" dirty="0" smtClean="0">
                <a:solidFill>
                  <a:srgbClr val="003300"/>
                </a:solidFill>
              </a:rPr>
              <a:t>na perspectiva </a:t>
            </a:r>
            <a:r>
              <a:rPr lang="pt-BR" sz="1200" b="1" dirty="0">
                <a:solidFill>
                  <a:srgbClr val="003300"/>
                </a:solidFill>
              </a:rPr>
              <a:t>dos </a:t>
            </a:r>
            <a:r>
              <a:rPr lang="pt-BR" sz="1200" b="1" dirty="0" smtClean="0">
                <a:solidFill>
                  <a:srgbClr val="003300"/>
                </a:solidFill>
              </a:rPr>
              <a:t>consumidores</a:t>
            </a:r>
          </a:p>
          <a:p>
            <a:r>
              <a:rPr lang="pt-BR" sz="1200" dirty="0" smtClean="0"/>
              <a:t>Igor </a:t>
            </a:r>
            <a:r>
              <a:rPr lang="pt-BR" sz="1200" dirty="0"/>
              <a:t>Rodrigues Britto - Coordenador Geral de Estudos e Monitoramento de Mercado/Secretaria Nacional do </a:t>
            </a:r>
            <a:r>
              <a:rPr lang="pt-BR" sz="1200" dirty="0" smtClean="0"/>
              <a:t>Consumidor - SENACON/MJ</a:t>
            </a:r>
          </a:p>
          <a:p>
            <a:r>
              <a:rPr lang="pt-BR" sz="1200" dirty="0" smtClean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 smtClean="0"/>
          </a:p>
          <a:p>
            <a:r>
              <a:rPr lang="pt-BR" sz="1200" b="1" dirty="0" smtClean="0">
                <a:solidFill>
                  <a:srgbClr val="003300"/>
                </a:solidFill>
              </a:rPr>
              <a:t>15:00 Aplicação da Gestão do Risco no Sistema Regulatório do INMETRO</a:t>
            </a:r>
          </a:p>
          <a:p>
            <a:r>
              <a:rPr lang="pt-BR" sz="1200" dirty="0"/>
              <a:t>Gustavo Kuster  - Chefe da Divisão de Articulação Externa e Desenvolvimento de Projetos Especiais </a:t>
            </a:r>
            <a:r>
              <a:rPr lang="pt-BR" sz="1200" dirty="0" smtClean="0"/>
              <a:t> do  Instituto Nacional de Metrologia, Qualidade </a:t>
            </a:r>
            <a:r>
              <a:rPr lang="pt-BR" sz="1200" dirty="0"/>
              <a:t>e Tecnologia - INMETRO</a:t>
            </a:r>
            <a:endParaRPr lang="pt-BR" sz="1200" dirty="0" smtClean="0"/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pPr algn="just"/>
            <a:r>
              <a:rPr lang="pt-BR" sz="1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15:40 </a:t>
            </a:r>
            <a:r>
              <a:rPr lang="pt-BR" sz="1200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Coffee</a:t>
            </a:r>
            <a:r>
              <a:rPr lang="pt-BR" sz="1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1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break</a:t>
            </a:r>
          </a:p>
          <a:p>
            <a:pPr algn="just"/>
            <a:endParaRPr lang="pt-BR" sz="12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200" b="1" dirty="0" smtClean="0">
                <a:solidFill>
                  <a:srgbClr val="003300"/>
                </a:solidFill>
              </a:rPr>
              <a:t>16;00 Estabelecimento de </a:t>
            </a:r>
            <a:r>
              <a:rPr lang="pt-BR" sz="1200" b="1" dirty="0">
                <a:solidFill>
                  <a:srgbClr val="003300"/>
                </a:solidFill>
              </a:rPr>
              <a:t>estrutura de processos de trabalho na tomada de decisão: Como a sistematização dos processos garantem as Boas Práticas </a:t>
            </a:r>
            <a:r>
              <a:rPr lang="pt-BR" sz="1200" b="1" dirty="0" smtClean="0">
                <a:solidFill>
                  <a:srgbClr val="003300"/>
                </a:solidFill>
              </a:rPr>
              <a:t>Regulatórias</a:t>
            </a:r>
          </a:p>
          <a:p>
            <a:pPr algn="just"/>
            <a:r>
              <a:rPr lang="pt-BR" sz="1200" dirty="0" smtClean="0"/>
              <a:t>Lawrence </a:t>
            </a:r>
            <a:r>
              <a:rPr lang="pt-BR" sz="1200" dirty="0" err="1" smtClean="0"/>
              <a:t>Liberti</a:t>
            </a:r>
            <a:r>
              <a:rPr lang="pt-BR" sz="1200" dirty="0" smtClean="0"/>
              <a:t> – Diretor-Executivo </a:t>
            </a:r>
            <a:r>
              <a:rPr lang="en-US" sz="1200" dirty="0"/>
              <a:t>do </a:t>
            </a:r>
            <a:r>
              <a:rPr lang="en-US" sz="1200" i="1" dirty="0"/>
              <a:t>Centre for Innovation in Regulatory Science</a:t>
            </a:r>
            <a:r>
              <a:rPr lang="en-US" sz="1200" dirty="0"/>
              <a:t> </a:t>
            </a:r>
            <a:r>
              <a:rPr lang="en-US" sz="1200" dirty="0" smtClean="0"/>
              <a:t>- CIRS</a:t>
            </a:r>
          </a:p>
          <a:p>
            <a:pPr algn="just"/>
            <a:r>
              <a:rPr lang="en-US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 smtClean="0">
                <a:solidFill>
                  <a:srgbClr val="003300"/>
                </a:solidFill>
              </a:rPr>
              <a:t>16:40 Experiência </a:t>
            </a:r>
            <a:r>
              <a:rPr lang="pt-BR" sz="1200" b="1" dirty="0">
                <a:solidFill>
                  <a:srgbClr val="003300"/>
                </a:solidFill>
              </a:rPr>
              <a:t>da Anvisa no Desenvolvimento de Análises de Impacto </a:t>
            </a:r>
            <a:r>
              <a:rPr lang="pt-BR" sz="1200" b="1" dirty="0" smtClean="0">
                <a:solidFill>
                  <a:srgbClr val="003300"/>
                </a:solidFill>
              </a:rPr>
              <a:t>Regulatório</a:t>
            </a:r>
            <a:endParaRPr lang="pt-BR" sz="1200" b="1" dirty="0">
              <a:solidFill>
                <a:srgbClr val="003300"/>
              </a:solidFill>
            </a:endParaRPr>
          </a:p>
          <a:p>
            <a:r>
              <a:rPr lang="pt-BR" sz="1200" dirty="0"/>
              <a:t>Gustavo Vasconcellos –  GGAIR/ANVISA</a:t>
            </a:r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17:00 Debate</a:t>
            </a:r>
          </a:p>
          <a:p>
            <a:endParaRPr lang="pt-BR" sz="7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r>
              <a:rPr lang="pt-BR" sz="1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17:30 Encerramento do dia</a:t>
            </a:r>
            <a:endParaRPr lang="pt-BR" sz="11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2060849" y="141673"/>
            <a:ext cx="4607156" cy="19056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Seminário de Boas Práticas Regulatórias:</a:t>
            </a:r>
            <a:endParaRPr lang="pt-BR" sz="1700" dirty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 Elementos para uma regulação de qualidade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Brasília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, 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24 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e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25 </a:t>
            </a:r>
            <a:r>
              <a:rPr lang="pt-BR" sz="1600" b="1" dirty="0">
                <a:solidFill>
                  <a:srgbClr val="003300"/>
                </a:solidFill>
              </a:rPr>
              <a:t>de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 novembro de 2015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PROGRAMAÇÃO</a:t>
            </a:r>
            <a:endParaRPr lang="pt-BR" sz="1600" b="1" dirty="0">
              <a:solidFill>
                <a:srgbClr val="003300"/>
              </a:solidFill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endParaRPr lang="pt-BR" sz="1100" b="1" dirty="0">
              <a:solidFill>
                <a:srgbClr val="003300"/>
              </a:solidFill>
              <a:effectLst/>
              <a:ea typeface="Calibri"/>
              <a:cs typeface="Times New Roman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0" y="8307591"/>
            <a:ext cx="6858000" cy="656897"/>
            <a:chOff x="0" y="8388424"/>
            <a:chExt cx="6858000" cy="656897"/>
          </a:xfrm>
        </p:grpSpPr>
        <p:sp>
          <p:nvSpPr>
            <p:cNvPr id="16" name="Retângulo 15"/>
            <p:cNvSpPr/>
            <p:nvPr/>
          </p:nvSpPr>
          <p:spPr>
            <a:xfrm>
              <a:off x="0" y="8388424"/>
              <a:ext cx="6858000" cy="656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129" y="8388424"/>
              <a:ext cx="3609975" cy="609600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152" y="8388424"/>
              <a:ext cx="1809750" cy="647700"/>
            </a:xfrm>
            <a:prstGeom prst="rect">
              <a:avLst/>
            </a:prstGeom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4" y="141674"/>
            <a:ext cx="1851476" cy="1905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5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144014" y="2267744"/>
            <a:ext cx="6525343" cy="4752528"/>
          </a:xfrm>
          <a:prstGeom prst="roundRect">
            <a:avLst>
              <a:gd name="adj" fmla="val 485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pt-BR" sz="1400" b="1" u="sng" dirty="0" smtClean="0">
                <a:solidFill>
                  <a:srgbClr val="003300"/>
                </a:solidFill>
                <a:ea typeface="Calibri"/>
                <a:cs typeface="Times New Roman"/>
              </a:rPr>
              <a:t>25 de novembro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pt-BR" sz="1400" b="1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r>
              <a:rPr lang="pt-BR" sz="1400" b="1" dirty="0">
                <a:solidFill>
                  <a:srgbClr val="003300"/>
                </a:solidFill>
              </a:rPr>
              <a:t>9:00 Mesa Redonda 3: Gestão, Avaliação e Simplificação do Estoque Regulatório</a:t>
            </a:r>
            <a:endParaRPr lang="pt-BR" sz="1400" dirty="0">
              <a:solidFill>
                <a:srgbClr val="003300"/>
              </a:solidFill>
            </a:endParaRPr>
          </a:p>
          <a:p>
            <a:r>
              <a:rPr lang="pt-BR" sz="1200" u="sng" dirty="0" smtClean="0"/>
              <a:t>Moderadora</a:t>
            </a:r>
            <a:r>
              <a:rPr lang="pt-BR" sz="1200" u="sng" dirty="0"/>
              <a:t>:</a:t>
            </a:r>
            <a:r>
              <a:rPr lang="pt-BR" sz="1200" dirty="0"/>
              <a:t> </a:t>
            </a:r>
            <a:r>
              <a:rPr lang="pt-BR" sz="1200" dirty="0" smtClean="0"/>
              <a:t>Gerente-Geral de </a:t>
            </a:r>
            <a:r>
              <a:rPr lang="pt-BR" sz="1200" dirty="0"/>
              <a:t>Regulamentação e Boas Práticas </a:t>
            </a:r>
            <a:r>
              <a:rPr lang="pt-BR" sz="1200" dirty="0" smtClean="0"/>
              <a:t>Regulatórias - GGREG/ANVISA</a:t>
            </a:r>
            <a:endParaRPr lang="pt-BR" sz="1200" dirty="0"/>
          </a:p>
          <a:p>
            <a:r>
              <a:rPr lang="pt-BR" sz="1200" dirty="0"/>
              <a:t> </a:t>
            </a:r>
          </a:p>
          <a:p>
            <a:r>
              <a:rPr lang="pt-BR" sz="1200" b="1" dirty="0" smtClean="0">
                <a:solidFill>
                  <a:srgbClr val="003300"/>
                </a:solidFill>
              </a:rPr>
              <a:t>9</a:t>
            </a:r>
            <a:r>
              <a:rPr lang="pt-BR" sz="1200" b="1" dirty="0">
                <a:solidFill>
                  <a:srgbClr val="003300"/>
                </a:solidFill>
              </a:rPr>
              <a:t>: 00 </a:t>
            </a:r>
            <a:r>
              <a:rPr lang="pt-BR" sz="1200" b="1" dirty="0" smtClean="0">
                <a:solidFill>
                  <a:srgbClr val="003300"/>
                </a:solidFill>
              </a:rPr>
              <a:t>Simplificação </a:t>
            </a:r>
            <a:r>
              <a:rPr lang="pt-BR" sz="1200" b="1" dirty="0">
                <a:solidFill>
                  <a:srgbClr val="003300"/>
                </a:solidFill>
              </a:rPr>
              <a:t>administrativa na </a:t>
            </a:r>
            <a:r>
              <a:rPr lang="pt-BR" sz="1200" b="1" dirty="0" smtClean="0">
                <a:solidFill>
                  <a:srgbClr val="003300"/>
                </a:solidFill>
              </a:rPr>
              <a:t>regulação: ganhos sociais </a:t>
            </a:r>
            <a:r>
              <a:rPr lang="pt-BR" sz="1200" b="1" dirty="0">
                <a:solidFill>
                  <a:srgbClr val="003300"/>
                </a:solidFill>
              </a:rPr>
              <a:t>e econômicos </a:t>
            </a:r>
            <a:endParaRPr lang="pt-BR" sz="1200" b="1" dirty="0" smtClean="0">
              <a:solidFill>
                <a:srgbClr val="003300"/>
              </a:solidFill>
            </a:endParaRPr>
          </a:p>
          <a:p>
            <a:r>
              <a:rPr lang="pt-BR" sz="1200" dirty="0" smtClean="0">
                <a:solidFill>
                  <a:srgbClr val="FF0000"/>
                </a:solidFill>
              </a:rPr>
              <a:t>(A </a:t>
            </a:r>
            <a:r>
              <a:rPr lang="pt-BR" sz="1200" dirty="0">
                <a:solidFill>
                  <a:srgbClr val="FF0000"/>
                </a:solidFill>
              </a:rPr>
              <a:t>CONFIRMAR)</a:t>
            </a:r>
            <a:endParaRPr lang="pt-BR" sz="1200" dirty="0"/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10:00 Gestão do estoque regulatório: inciativas para melhoria da adesão das indústrias ao marco regulatório</a:t>
            </a:r>
            <a:endParaRPr lang="pt-BR" sz="1200" b="1" dirty="0">
              <a:solidFill>
                <a:srgbClr val="003300"/>
              </a:solidFill>
            </a:endParaRPr>
          </a:p>
          <a:p>
            <a:r>
              <a:rPr lang="pt-BR" sz="1200" dirty="0" smtClean="0"/>
              <a:t>Pablo Cesário </a:t>
            </a:r>
            <a:r>
              <a:rPr lang="pt-BR" sz="1200" dirty="0"/>
              <a:t>– Gerente Executivo de Relacionamento com o Poder </a:t>
            </a:r>
            <a:r>
              <a:rPr lang="pt-BR" sz="1200" dirty="0" smtClean="0"/>
              <a:t>Executivo da Confederação Nacional das Indústrias - CNI </a:t>
            </a:r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10:30 Estratégias e benefícios na divulgação do estoque regulatório específico a micro e pequenas empresas</a:t>
            </a:r>
            <a:endParaRPr lang="pt-BR" sz="1200" b="1" dirty="0">
              <a:solidFill>
                <a:srgbClr val="003300"/>
              </a:solidFill>
            </a:endParaRPr>
          </a:p>
          <a:p>
            <a:r>
              <a:rPr lang="pt-BR" sz="1200" dirty="0" smtClean="0"/>
              <a:t>Helena Rego  - representante  da Unidade de Políticas Públicas e Desenvolvimento Territorial - SEBRAE/Nacional</a:t>
            </a:r>
            <a:endParaRPr lang="pt-BR" sz="1200" dirty="0"/>
          </a:p>
          <a:p>
            <a:r>
              <a:rPr lang="pt-BR" sz="1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/>
          </a:p>
          <a:p>
            <a:r>
              <a:rPr lang="pt-BR" sz="1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11:00 Intervalo</a:t>
            </a:r>
          </a:p>
          <a:p>
            <a:r>
              <a:rPr lang="pt-BR" sz="1200" b="1" dirty="0">
                <a:solidFill>
                  <a:srgbClr val="003300"/>
                </a:solidFill>
              </a:rPr>
              <a:t> </a:t>
            </a:r>
            <a:endParaRPr lang="pt-BR" sz="1200" dirty="0">
              <a:solidFill>
                <a:srgbClr val="003300"/>
              </a:solidFill>
            </a:endParaRPr>
          </a:p>
          <a:p>
            <a:r>
              <a:rPr lang="pt-BR" sz="1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11:15 Debate</a:t>
            </a:r>
          </a:p>
          <a:p>
            <a:r>
              <a:rPr lang="pt-BR" sz="1200" dirty="0">
                <a:solidFill>
                  <a:srgbClr val="0033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 </a:t>
            </a:r>
            <a:endParaRPr lang="pt-BR" sz="1200" dirty="0">
              <a:solidFill>
                <a:srgbClr val="003300"/>
              </a:solidFill>
            </a:endParaRPr>
          </a:p>
          <a:p>
            <a:r>
              <a:rPr lang="pt-BR" sz="12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12:00 Encerramento do Seminário</a:t>
            </a:r>
            <a:endParaRPr lang="pt-BR" sz="120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060849" y="141673"/>
            <a:ext cx="4607156" cy="19056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Seminário de Boas Práticas Regulatórias:</a:t>
            </a:r>
            <a:endParaRPr lang="pt-BR" sz="1700" dirty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700" b="1" dirty="0">
                <a:solidFill>
                  <a:srgbClr val="003300"/>
                </a:solidFill>
                <a:latin typeface="Calibri" pitchFamily="34" charset="0"/>
              </a:rPr>
              <a:t> Elementos para uma regulação de qualidade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Brasília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, 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24 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e </a:t>
            </a:r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25 </a:t>
            </a:r>
            <a:r>
              <a:rPr lang="pt-BR" sz="1600" b="1" dirty="0">
                <a:solidFill>
                  <a:srgbClr val="003300"/>
                </a:solidFill>
              </a:rPr>
              <a:t>de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 novembro de 2015</a:t>
            </a:r>
          </a:p>
          <a:p>
            <a:pPr algn="ctr"/>
            <a:endParaRPr lang="pt-BR" sz="1600" b="1" dirty="0" smtClean="0">
              <a:solidFill>
                <a:srgbClr val="003300"/>
              </a:solidFill>
              <a:latin typeface="Calibri" pitchFamily="34" charset="0"/>
            </a:endParaRPr>
          </a:p>
          <a:p>
            <a:pPr algn="ctr"/>
            <a:r>
              <a:rPr lang="pt-BR" sz="1600" b="1" dirty="0" smtClean="0">
                <a:solidFill>
                  <a:srgbClr val="003300"/>
                </a:solidFill>
                <a:latin typeface="Calibri" pitchFamily="34" charset="0"/>
              </a:rPr>
              <a:t>PROGRAMAÇÃO  </a:t>
            </a:r>
            <a:r>
              <a:rPr lang="pt-BR" sz="1600" b="1" dirty="0">
                <a:solidFill>
                  <a:srgbClr val="003300"/>
                </a:solidFill>
                <a:latin typeface="Calibri" pitchFamily="34" charset="0"/>
              </a:rPr>
              <a:t>PRELIMINAR</a:t>
            </a:r>
          </a:p>
          <a:p>
            <a:pPr algn="just">
              <a:spcAft>
                <a:spcPts val="0"/>
              </a:spcAft>
            </a:pPr>
            <a:endParaRPr lang="pt-BR" sz="1100" b="1" dirty="0">
              <a:solidFill>
                <a:srgbClr val="003300"/>
              </a:solidFill>
              <a:effectLst/>
              <a:ea typeface="Calibri"/>
              <a:cs typeface="Times New Roman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0" y="8307591"/>
            <a:ext cx="6858000" cy="656897"/>
            <a:chOff x="0" y="8388424"/>
            <a:chExt cx="6858000" cy="656897"/>
          </a:xfrm>
        </p:grpSpPr>
        <p:sp>
          <p:nvSpPr>
            <p:cNvPr id="12" name="Retângulo 11"/>
            <p:cNvSpPr/>
            <p:nvPr/>
          </p:nvSpPr>
          <p:spPr>
            <a:xfrm>
              <a:off x="0" y="8388424"/>
              <a:ext cx="6858000" cy="656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129" y="8388424"/>
              <a:ext cx="3609975" cy="60960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7152" y="8388424"/>
              <a:ext cx="1809750" cy="647700"/>
            </a:xfrm>
            <a:prstGeom prst="rect">
              <a:avLst/>
            </a:prstGeom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4" y="141674"/>
            <a:ext cx="1851476" cy="1905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de cantos arredondados 9"/>
          <p:cNvSpPr/>
          <p:nvPr/>
        </p:nvSpPr>
        <p:spPr>
          <a:xfrm>
            <a:off x="109364" y="7308304"/>
            <a:ext cx="6490270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b="1" dirty="0" smtClean="0">
                <a:solidFill>
                  <a:srgbClr val="003300"/>
                </a:solidFill>
              </a:rPr>
              <a:t>Local: </a:t>
            </a:r>
            <a:r>
              <a:rPr lang="pt-BR" sz="1100" dirty="0" smtClean="0">
                <a:solidFill>
                  <a:srgbClr val="003300"/>
                </a:solidFill>
              </a:rPr>
              <a:t>Auditório da Sede da Anvisa</a:t>
            </a:r>
          </a:p>
          <a:p>
            <a:pPr algn="just"/>
            <a:r>
              <a:rPr lang="pt-BR" sz="1100" b="1" dirty="0">
                <a:solidFill>
                  <a:srgbClr val="003300"/>
                </a:solidFill>
              </a:rPr>
              <a:t>Endereço</a:t>
            </a:r>
            <a:r>
              <a:rPr lang="pt-BR" sz="1100" b="1" dirty="0" smtClean="0">
                <a:solidFill>
                  <a:srgbClr val="003300"/>
                </a:solidFill>
              </a:rPr>
              <a:t>:  </a:t>
            </a:r>
            <a:r>
              <a:rPr lang="pt-BR" sz="1100" dirty="0" smtClean="0">
                <a:solidFill>
                  <a:srgbClr val="003300"/>
                </a:solidFill>
              </a:rPr>
              <a:t>Setor </a:t>
            </a:r>
            <a:r>
              <a:rPr lang="pt-BR" sz="1100" dirty="0">
                <a:solidFill>
                  <a:srgbClr val="003300"/>
                </a:solidFill>
              </a:rPr>
              <a:t>de Indústria e Abastecimento (SIA) - Trecho 5, Área Especial 57, Brasília (</a:t>
            </a:r>
            <a:r>
              <a:rPr lang="pt-BR" sz="1100" dirty="0" smtClean="0">
                <a:solidFill>
                  <a:srgbClr val="003300"/>
                </a:solidFill>
              </a:rPr>
              <a:t>DF)</a:t>
            </a:r>
          </a:p>
          <a:p>
            <a:pPr algn="just"/>
            <a:r>
              <a:rPr lang="pt-BR" sz="1100" b="1" dirty="0" smtClean="0">
                <a:solidFill>
                  <a:srgbClr val="003300"/>
                </a:solidFill>
              </a:rPr>
              <a:t>Inscrições</a:t>
            </a:r>
            <a:r>
              <a:rPr lang="pt-BR" sz="1100" b="1" dirty="0">
                <a:solidFill>
                  <a:srgbClr val="003300"/>
                </a:solidFill>
              </a:rPr>
              <a:t>:</a:t>
            </a:r>
            <a:r>
              <a:rPr lang="pt-BR" sz="1100" dirty="0">
                <a:solidFill>
                  <a:srgbClr val="003300"/>
                </a:solidFill>
              </a:rPr>
              <a:t> http://formsus.datasus.gov.br/site/formulario.php?id_aplicacao=23179</a:t>
            </a:r>
            <a:r>
              <a:rPr lang="pt-BR" dirty="0" smtClean="0">
                <a:solidFill>
                  <a:srgbClr val="003300"/>
                </a:solidFill>
              </a:rPr>
              <a:t> </a:t>
            </a:r>
            <a:endParaRPr lang="pt-BR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35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242</Words>
  <Application>Microsoft Office PowerPoint</Application>
  <PresentationFormat>Apresentação na tela (4:3)</PresentationFormat>
  <Paragraphs>84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telma.caldeira</dc:creator>
  <cp:lastModifiedBy>Dacir Cezar</cp:lastModifiedBy>
  <cp:revision>39</cp:revision>
  <cp:lastPrinted>2015-10-09T12:29:25Z</cp:lastPrinted>
  <dcterms:created xsi:type="dcterms:W3CDTF">2015-09-28T21:41:43Z</dcterms:created>
  <dcterms:modified xsi:type="dcterms:W3CDTF">2015-11-06T16:58:33Z</dcterms:modified>
</cp:coreProperties>
</file>