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6" r:id="rId2"/>
    <p:sldId id="329" r:id="rId3"/>
    <p:sldId id="326" r:id="rId4"/>
    <p:sldId id="336" r:id="rId5"/>
    <p:sldId id="338" r:id="rId6"/>
    <p:sldId id="333" r:id="rId7"/>
    <p:sldId id="330" r:id="rId8"/>
    <p:sldId id="339" r:id="rId9"/>
    <p:sldId id="331" r:id="rId10"/>
    <p:sldId id="332" r:id="rId11"/>
    <p:sldId id="341" r:id="rId12"/>
    <p:sldId id="322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0033CC"/>
    <a:srgbClr val="0000FF"/>
    <a:srgbClr val="666699"/>
    <a:srgbClr val="00FF00"/>
    <a:srgbClr val="9A0E6B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125E5076-3810-47DD-B79F-674D7AD40C01}" styleName="Estilo Escuro 1 - Ênfas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5253" autoAdjust="0"/>
  </p:normalViewPr>
  <p:slideViewPr>
    <p:cSldViewPr snapToGrid="0">
      <p:cViewPr varScale="1">
        <p:scale>
          <a:sx n="114" d="100"/>
          <a:sy n="114" d="100"/>
        </p:scale>
        <p:origin x="468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ucianag\AppData\Local\Microsoft\Windows\INetCache\Content.Outlook\9QSR8ESN\Simula&#231;&#227;o%20PAEGP%20VF9c%20(sem%20notas%201%20e%202%20Quadrienal%202021)%20Cen&#225;rios%20-%2025_10_2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'Gráf Faixas'!$A$6:$A$17</c:f>
              <c:strCache>
                <c:ptCount val="12"/>
                <c:pt idx="0">
                  <c:v>Piso de R$ 60 mil</c:v>
                </c:pt>
                <c:pt idx="1">
                  <c:v>Piso de R$ 70 mil</c:v>
                </c:pt>
                <c:pt idx="2">
                  <c:v>Piso de R$ 80 mil</c:v>
                </c:pt>
                <c:pt idx="3">
                  <c:v>R$ 80 mil - R$ 100 mil</c:v>
                </c:pt>
                <c:pt idx="4">
                  <c:v>R$ 100 mil - R$ 250 mil</c:v>
                </c:pt>
                <c:pt idx="5">
                  <c:v>R$ 250 mil - R$ 500 mil</c:v>
                </c:pt>
                <c:pt idx="6">
                  <c:v>R$ 500 mil - R$ 750 mil</c:v>
                </c:pt>
                <c:pt idx="7">
                  <c:v>R$ 750 mil - R$ 1 MI</c:v>
                </c:pt>
                <c:pt idx="8">
                  <c:v>R$ 1 MI - R$ 1,25 MI</c:v>
                </c:pt>
                <c:pt idx="9">
                  <c:v>R$ 1,25 MI - R$ 1,50 MI</c:v>
                </c:pt>
                <c:pt idx="10">
                  <c:v>R$ 1,50 MI - R$ 1,75 MI</c:v>
                </c:pt>
                <c:pt idx="11">
                  <c:v>R$ 1,75 MI - R$ 2 MI</c:v>
                </c:pt>
              </c:strCache>
            </c:strRef>
          </c:cat>
          <c:val>
            <c:numRef>
              <c:f>'Gráf Faixas'!$C$6:$C$17</c:f>
              <c:numCache>
                <c:formatCode>0.0%</c:formatCode>
                <c:ptCount val="12"/>
                <c:pt idx="0">
                  <c:v>5.6994818652849742E-2</c:v>
                </c:pt>
                <c:pt idx="1">
                  <c:v>6.2176165803108807E-2</c:v>
                </c:pt>
                <c:pt idx="2">
                  <c:v>0.11917098445595854</c:v>
                </c:pt>
                <c:pt idx="3">
                  <c:v>9.3264248704663211E-2</c:v>
                </c:pt>
                <c:pt idx="4">
                  <c:v>0.27461139896373055</c:v>
                </c:pt>
                <c:pt idx="5">
                  <c:v>0.17616580310880828</c:v>
                </c:pt>
                <c:pt idx="6">
                  <c:v>8.8082901554404139E-2</c:v>
                </c:pt>
                <c:pt idx="7">
                  <c:v>6.7357512953367879E-2</c:v>
                </c:pt>
                <c:pt idx="8">
                  <c:v>3.6269430051813469E-2</c:v>
                </c:pt>
                <c:pt idx="9">
                  <c:v>1.0362694300518135E-2</c:v>
                </c:pt>
                <c:pt idx="10">
                  <c:v>1.0362694300518135E-2</c:v>
                </c:pt>
                <c:pt idx="11">
                  <c:v>5.1813471502590676E-3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5F-4CAE-84C0-448F300945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axId val="1218144208"/>
        <c:axId val="1218150192"/>
      </c:barChart>
      <c:catAx>
        <c:axId val="1218144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8150192"/>
        <c:crosses val="autoZero"/>
        <c:auto val="1"/>
        <c:lblAlgn val="ctr"/>
        <c:lblOffset val="100"/>
        <c:noMultiLvlLbl val="0"/>
      </c:catAx>
      <c:valAx>
        <c:axId val="1218150192"/>
        <c:scaling>
          <c:orientation val="minMax"/>
        </c:scaling>
        <c:delete val="1"/>
        <c:axPos val="t"/>
        <c:numFmt formatCode="0.0%" sourceLinked="1"/>
        <c:majorTickMark val="none"/>
        <c:minorTickMark val="none"/>
        <c:tickLblPos val="nextTo"/>
        <c:crossAx val="121814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Graf'!$A$3:$A$7</c:f>
              <c:strCache>
                <c:ptCount val="5"/>
                <c:pt idx="0">
                  <c:v>Centro-Oeste</c:v>
                </c:pt>
                <c:pt idx="1">
                  <c:v>Nordeste</c:v>
                </c:pt>
                <c:pt idx="2">
                  <c:v>Norte</c:v>
                </c:pt>
                <c:pt idx="3">
                  <c:v>Sudeste</c:v>
                </c:pt>
                <c:pt idx="4">
                  <c:v>Sul</c:v>
                </c:pt>
              </c:strCache>
            </c:strRef>
          </c:cat>
          <c:val>
            <c:numRef>
              <c:f>'Tab e Graf'!$C$3:$C$7</c:f>
              <c:numCache>
                <c:formatCode>_("R$"* #,##0.00_);_("R$"* \(#,##0.00\);_("R$"* "-"??_);_(@_)</c:formatCode>
                <c:ptCount val="5"/>
                <c:pt idx="0">
                  <c:v>6337024.9999999991</c:v>
                </c:pt>
                <c:pt idx="1">
                  <c:v>15680024.999999998</c:v>
                </c:pt>
                <c:pt idx="2">
                  <c:v>5000749.9999999991</c:v>
                </c:pt>
                <c:pt idx="3">
                  <c:v>23548600</c:v>
                </c:pt>
                <c:pt idx="4">
                  <c:v>13194949.999999998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65-4847-95DB-C04C8F5CA61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1218151824"/>
        <c:axId val="1218152368"/>
      </c:barChart>
      <c:catAx>
        <c:axId val="121815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8152368"/>
        <c:crosses val="autoZero"/>
        <c:auto val="1"/>
        <c:lblAlgn val="ctr"/>
        <c:lblOffset val="100"/>
        <c:noMultiLvlLbl val="0"/>
      </c:catAx>
      <c:valAx>
        <c:axId val="121815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Milhões</a:t>
                </a:r>
              </a:p>
            </c:rich>
          </c:tx>
          <c:layout>
            <c:manualLayout>
              <c:xMode val="edge"/>
              <c:yMode val="edge"/>
              <c:x val="2.3619724664683601E-2"/>
              <c:y val="4.041446311748345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18151824"/>
        <c:crosses val="autoZero"/>
        <c:crossBetween val="between"/>
        <c:dispUnits>
          <c:builtInUnit val="millions"/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Graf'!$A$3:$A$7</c:f>
              <c:strCache>
                <c:ptCount val="5"/>
                <c:pt idx="0">
                  <c:v>Centro-Oeste</c:v>
                </c:pt>
                <c:pt idx="1">
                  <c:v>Nordeste</c:v>
                </c:pt>
                <c:pt idx="2">
                  <c:v>Norte</c:v>
                </c:pt>
                <c:pt idx="3">
                  <c:v>Sudeste</c:v>
                </c:pt>
                <c:pt idx="4">
                  <c:v>Sul</c:v>
                </c:pt>
              </c:strCache>
            </c:strRef>
          </c:cat>
          <c:val>
            <c:numRef>
              <c:f>'Tab e Graf'!$B$3:$B$7</c:f>
              <c:numCache>
                <c:formatCode>General</c:formatCode>
                <c:ptCount val="5"/>
                <c:pt idx="0">
                  <c:v>22</c:v>
                </c:pt>
                <c:pt idx="1">
                  <c:v>49</c:v>
                </c:pt>
                <c:pt idx="2">
                  <c:v>19</c:v>
                </c:pt>
                <c:pt idx="3">
                  <c:v>63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54-44F6-A0FE-13BC76CC7F4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1127502864"/>
        <c:axId val="1127503952"/>
      </c:barChart>
      <c:catAx>
        <c:axId val="1127502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27503952"/>
        <c:crosses val="autoZero"/>
        <c:auto val="1"/>
        <c:lblAlgn val="ctr"/>
        <c:lblOffset val="100"/>
        <c:noMultiLvlLbl val="0"/>
      </c:catAx>
      <c:valAx>
        <c:axId val="1127503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27502864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0"/>
              <a:lstStyle/>
              <a:p>
                <a:pPr algn="ctr">
                  <a:defRPr lang="en-US"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Graf'!$E$18:$E$33</c:f>
              <c:strCache>
                <c:ptCount val="16"/>
                <c:pt idx="0">
                  <c:v>SP</c:v>
                </c:pt>
                <c:pt idx="1">
                  <c:v>RJ</c:v>
                </c:pt>
                <c:pt idx="2">
                  <c:v>MG</c:v>
                </c:pt>
                <c:pt idx="3">
                  <c:v>PR</c:v>
                </c:pt>
                <c:pt idx="4">
                  <c:v>RS</c:v>
                </c:pt>
                <c:pt idx="5">
                  <c:v>BA</c:v>
                </c:pt>
                <c:pt idx="6">
                  <c:v>SC</c:v>
                </c:pt>
                <c:pt idx="7">
                  <c:v>PE</c:v>
                </c:pt>
                <c:pt idx="8">
                  <c:v>PA</c:v>
                </c:pt>
                <c:pt idx="9">
                  <c:v>CE</c:v>
                </c:pt>
                <c:pt idx="10">
                  <c:v>GO</c:v>
                </c:pt>
                <c:pt idx="11">
                  <c:v>PB</c:v>
                </c:pt>
                <c:pt idx="12">
                  <c:v>RN</c:v>
                </c:pt>
                <c:pt idx="13">
                  <c:v>DF</c:v>
                </c:pt>
                <c:pt idx="14">
                  <c:v>MS</c:v>
                </c:pt>
                <c:pt idx="15">
                  <c:v>Demais</c:v>
                </c:pt>
              </c:strCache>
            </c:strRef>
          </c:cat>
          <c:val>
            <c:numRef>
              <c:f>'Tab e Graf'!$G$18:$G$33</c:f>
              <c:numCache>
                <c:formatCode>_("R$"* #,##0.00_);_("R$"* \(#,##0.00\);_("R$"* "-"??_);_(@_)</c:formatCode>
                <c:ptCount val="16"/>
                <c:pt idx="0">
                  <c:v>9307075</c:v>
                </c:pt>
                <c:pt idx="1">
                  <c:v>6607149.9999999991</c:v>
                </c:pt>
                <c:pt idx="2">
                  <c:v>6586324.9999999991</c:v>
                </c:pt>
                <c:pt idx="3">
                  <c:v>5277224.9999999991</c:v>
                </c:pt>
                <c:pt idx="4">
                  <c:v>5266049.9999999991</c:v>
                </c:pt>
                <c:pt idx="5">
                  <c:v>3430824.9999999991</c:v>
                </c:pt>
                <c:pt idx="6">
                  <c:v>2651674.9999999995</c:v>
                </c:pt>
                <c:pt idx="7">
                  <c:v>2567149.9999999995</c:v>
                </c:pt>
                <c:pt idx="8">
                  <c:v>2372450</c:v>
                </c:pt>
                <c:pt idx="9">
                  <c:v>2268824.9999999995</c:v>
                </c:pt>
                <c:pt idx="10">
                  <c:v>2203674.9999999995</c:v>
                </c:pt>
                <c:pt idx="11">
                  <c:v>1868799.9999999995</c:v>
                </c:pt>
                <c:pt idx="12">
                  <c:v>1837349.9999999995</c:v>
                </c:pt>
                <c:pt idx="13">
                  <c:v>1572749.9999999998</c:v>
                </c:pt>
                <c:pt idx="14">
                  <c:v>1420449.9999999995</c:v>
                </c:pt>
                <c:pt idx="15">
                  <c:v>8523574.9999999981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F6-4324-A834-0DC1201D79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1127491440"/>
        <c:axId val="1127164256"/>
      </c:barChart>
      <c:catAx>
        <c:axId val="1127491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27164256"/>
        <c:crosses val="autoZero"/>
        <c:auto val="1"/>
        <c:lblAlgn val="ctr"/>
        <c:lblOffset val="100"/>
        <c:noMultiLvlLbl val="0"/>
      </c:catAx>
      <c:valAx>
        <c:axId val="1127164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27491440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 algn="ctr">
                  <a:defRPr lang="pt-BR"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lang="en-US" sz="1600" b="1" i="0" u="none" strike="noStrike" kern="1200" baseline="0">
          <a:solidFill>
            <a:schemeClr val="tx1"/>
          </a:solidFill>
          <a:latin typeface="+mn-lt"/>
          <a:ea typeface="+mn-ea"/>
          <a:cs typeface="+mn-cs"/>
        </a:defRPr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Graf'!$E$18:$E$33</c:f>
              <c:strCache>
                <c:ptCount val="16"/>
                <c:pt idx="0">
                  <c:v>SP</c:v>
                </c:pt>
                <c:pt idx="1">
                  <c:v>RJ</c:v>
                </c:pt>
                <c:pt idx="2">
                  <c:v>MG</c:v>
                </c:pt>
                <c:pt idx="3">
                  <c:v>PR</c:v>
                </c:pt>
                <c:pt idx="4">
                  <c:v>RS</c:v>
                </c:pt>
                <c:pt idx="5">
                  <c:v>BA</c:v>
                </c:pt>
                <c:pt idx="6">
                  <c:v>SC</c:v>
                </c:pt>
                <c:pt idx="7">
                  <c:v>PE</c:v>
                </c:pt>
                <c:pt idx="8">
                  <c:v>PA</c:v>
                </c:pt>
                <c:pt idx="9">
                  <c:v>CE</c:v>
                </c:pt>
                <c:pt idx="10">
                  <c:v>GO</c:v>
                </c:pt>
                <c:pt idx="11">
                  <c:v>PB</c:v>
                </c:pt>
                <c:pt idx="12">
                  <c:v>RN</c:v>
                </c:pt>
                <c:pt idx="13">
                  <c:v>DF</c:v>
                </c:pt>
                <c:pt idx="14">
                  <c:v>MS</c:v>
                </c:pt>
                <c:pt idx="15">
                  <c:v>Demais</c:v>
                </c:pt>
              </c:strCache>
            </c:strRef>
          </c:cat>
          <c:val>
            <c:numRef>
              <c:f>'Tab e Graf'!$F$18:$F$33</c:f>
              <c:numCache>
                <c:formatCode>General</c:formatCode>
                <c:ptCount val="16"/>
                <c:pt idx="0">
                  <c:v>29</c:v>
                </c:pt>
                <c:pt idx="1">
                  <c:v>14</c:v>
                </c:pt>
                <c:pt idx="2">
                  <c:v>18</c:v>
                </c:pt>
                <c:pt idx="3">
                  <c:v>11</c:v>
                </c:pt>
                <c:pt idx="4">
                  <c:v>19</c:v>
                </c:pt>
                <c:pt idx="5">
                  <c:v>13</c:v>
                </c:pt>
                <c:pt idx="6">
                  <c:v>10</c:v>
                </c:pt>
                <c:pt idx="7">
                  <c:v>9</c:v>
                </c:pt>
                <c:pt idx="8">
                  <c:v>9</c:v>
                </c:pt>
                <c:pt idx="9">
                  <c:v>8</c:v>
                </c:pt>
                <c:pt idx="10">
                  <c:v>9</c:v>
                </c:pt>
                <c:pt idx="11">
                  <c:v>4</c:v>
                </c:pt>
                <c:pt idx="12">
                  <c:v>4</c:v>
                </c:pt>
                <c:pt idx="13">
                  <c:v>5</c:v>
                </c:pt>
                <c:pt idx="14">
                  <c:v>4</c:v>
                </c:pt>
                <c:pt idx="15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20-4A96-ACFA-269666031A1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-27"/>
        <c:axId val="1262901568"/>
        <c:axId val="1262912992"/>
      </c:barChart>
      <c:catAx>
        <c:axId val="1262901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12992"/>
        <c:crosses val="autoZero"/>
        <c:auto val="1"/>
        <c:lblAlgn val="ctr"/>
        <c:lblOffset val="100"/>
        <c:noMultiLvlLbl val="0"/>
      </c:catAx>
      <c:valAx>
        <c:axId val="1262912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01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en-US"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Graf'!$A$53:$A$62</c:f>
              <c:strCache>
                <c:ptCount val="10"/>
                <c:pt idx="0">
                  <c:v>Grupo 1</c:v>
                </c:pt>
                <c:pt idx="1">
                  <c:v>Grupo 2</c:v>
                </c:pt>
                <c:pt idx="2">
                  <c:v>Grupo 3</c:v>
                </c:pt>
                <c:pt idx="3">
                  <c:v>Grupo 4</c:v>
                </c:pt>
                <c:pt idx="4">
                  <c:v>Grupo 5</c:v>
                </c:pt>
                <c:pt idx="5">
                  <c:v>Grupo 6</c:v>
                </c:pt>
                <c:pt idx="6">
                  <c:v>Grupo 7</c:v>
                </c:pt>
                <c:pt idx="7">
                  <c:v>Grupo 8</c:v>
                </c:pt>
                <c:pt idx="8">
                  <c:v>Grupo 9</c:v>
                </c:pt>
                <c:pt idx="9">
                  <c:v>Grupo 10</c:v>
                </c:pt>
              </c:strCache>
            </c:strRef>
          </c:cat>
          <c:val>
            <c:numRef>
              <c:f>'Tab e Graf'!$C$53:$C$62</c:f>
              <c:numCache>
                <c:formatCode>_("R$"* #,##0.00_);_("R$"* \(#,##0.00\);_("R$"* "-"??_);_(@_)</c:formatCode>
                <c:ptCount val="10"/>
                <c:pt idx="0">
                  <c:v>187000</c:v>
                </c:pt>
                <c:pt idx="1">
                  <c:v>842449.99999999988</c:v>
                </c:pt>
                <c:pt idx="2">
                  <c:v>4389450</c:v>
                </c:pt>
                <c:pt idx="3">
                  <c:v>5238124.9999999991</c:v>
                </c:pt>
                <c:pt idx="4">
                  <c:v>5927999.9999999991</c:v>
                </c:pt>
                <c:pt idx="5">
                  <c:v>8899749.9999999981</c:v>
                </c:pt>
                <c:pt idx="6">
                  <c:v>9781549.9999999981</c:v>
                </c:pt>
                <c:pt idx="7">
                  <c:v>6247674.9999999991</c:v>
                </c:pt>
                <c:pt idx="8">
                  <c:v>11238699.999999998</c:v>
                </c:pt>
                <c:pt idx="9">
                  <c:v>11008650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2D-4E17-92B9-4823751E98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262901024"/>
        <c:axId val="1262913536"/>
      </c:barChart>
      <c:catAx>
        <c:axId val="1262901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13536"/>
        <c:crosses val="autoZero"/>
        <c:auto val="1"/>
        <c:lblAlgn val="ctr"/>
        <c:lblOffset val="100"/>
        <c:noMultiLvlLbl val="0"/>
      </c:catAx>
      <c:valAx>
        <c:axId val="1262913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0102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Graf'!$A$53:$A$62</c:f>
              <c:strCache>
                <c:ptCount val="10"/>
                <c:pt idx="0">
                  <c:v>Grupo 1</c:v>
                </c:pt>
                <c:pt idx="1">
                  <c:v>Grupo 2</c:v>
                </c:pt>
                <c:pt idx="2">
                  <c:v>Grupo 3</c:v>
                </c:pt>
                <c:pt idx="3">
                  <c:v>Grupo 4</c:v>
                </c:pt>
                <c:pt idx="4">
                  <c:v>Grupo 5</c:v>
                </c:pt>
                <c:pt idx="5">
                  <c:v>Grupo 6</c:v>
                </c:pt>
                <c:pt idx="6">
                  <c:v>Grupo 7</c:v>
                </c:pt>
                <c:pt idx="7">
                  <c:v>Grupo 8</c:v>
                </c:pt>
                <c:pt idx="8">
                  <c:v>Grupo 9</c:v>
                </c:pt>
                <c:pt idx="9">
                  <c:v>Grupo 10</c:v>
                </c:pt>
              </c:strCache>
            </c:strRef>
          </c:cat>
          <c:val>
            <c:numRef>
              <c:f>'Tab e Graf'!$B$53:$B$62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5</c:v>
                </c:pt>
                <c:pt idx="3">
                  <c:v>7</c:v>
                </c:pt>
                <c:pt idx="4">
                  <c:v>11</c:v>
                </c:pt>
                <c:pt idx="5">
                  <c:v>24</c:v>
                </c:pt>
                <c:pt idx="6">
                  <c:v>18</c:v>
                </c:pt>
                <c:pt idx="7">
                  <c:v>23</c:v>
                </c:pt>
                <c:pt idx="8">
                  <c:v>33</c:v>
                </c:pt>
                <c:pt idx="9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EA-4DFC-9EE9-387E218F0B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262905376"/>
        <c:axId val="1262899392"/>
      </c:barChart>
      <c:catAx>
        <c:axId val="1262905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899392"/>
        <c:crosses val="autoZero"/>
        <c:auto val="1"/>
        <c:lblAlgn val="ctr"/>
        <c:lblOffset val="100"/>
        <c:noMultiLvlLbl val="0"/>
      </c:catAx>
      <c:valAx>
        <c:axId val="12628993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05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Graf'!$A$44:$A$48</c:f>
              <c:strCache>
                <c:ptCount val="5"/>
                <c:pt idx="0">
                  <c:v>PÚBLICA FEDERAL</c:v>
                </c:pt>
                <c:pt idx="1">
                  <c:v>PÚBLICA ESTADUAL</c:v>
                </c:pt>
                <c:pt idx="2">
                  <c:v>COMUNITÁRIA</c:v>
                </c:pt>
                <c:pt idx="3">
                  <c:v>PRIVADA SEM FINS LUCRATIVOS</c:v>
                </c:pt>
                <c:pt idx="4">
                  <c:v>PÚBLICA MUNICIPAL</c:v>
                </c:pt>
              </c:strCache>
            </c:strRef>
          </c:cat>
          <c:val>
            <c:numRef>
              <c:f>'Tab e Graf'!$C$44:$C$48</c:f>
              <c:numCache>
                <c:formatCode>_("R$"* #,##0.00_);_("R$"* \(#,##0.00\);_("R$"* "-"??_);_(@_)</c:formatCode>
                <c:ptCount val="5"/>
                <c:pt idx="0">
                  <c:v>41698374.999999993</c:v>
                </c:pt>
                <c:pt idx="1">
                  <c:v>13773299.999999998</c:v>
                </c:pt>
                <c:pt idx="2">
                  <c:v>5172924.9999999991</c:v>
                </c:pt>
                <c:pt idx="3">
                  <c:v>2587024.9999999995</c:v>
                </c:pt>
                <c:pt idx="4">
                  <c:v>529724.99999999988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BC-4B63-A0F1-23C94CD035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262904288"/>
        <c:axId val="1262910272"/>
      </c:barChart>
      <c:catAx>
        <c:axId val="126290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10272"/>
        <c:crosses val="autoZero"/>
        <c:auto val="1"/>
        <c:lblAlgn val="ctr"/>
        <c:lblOffset val="100"/>
        <c:noMultiLvlLbl val="0"/>
      </c:catAx>
      <c:valAx>
        <c:axId val="1262910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04288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 e Graf'!$A$44:$A$48</c:f>
              <c:strCache>
                <c:ptCount val="5"/>
                <c:pt idx="0">
                  <c:v>PÚBLICA FEDERAL</c:v>
                </c:pt>
                <c:pt idx="1">
                  <c:v>PÚBLICA ESTADUAL</c:v>
                </c:pt>
                <c:pt idx="2">
                  <c:v>COMUNITÁRIA</c:v>
                </c:pt>
                <c:pt idx="3">
                  <c:v>PRIVADA SEM FINS LUCRATIVOS</c:v>
                </c:pt>
                <c:pt idx="4">
                  <c:v>PÚBLICA MUNICIPAL</c:v>
                </c:pt>
              </c:strCache>
            </c:strRef>
          </c:cat>
          <c:val>
            <c:numRef>
              <c:f>'Tab e Graf'!$B$44:$B$48</c:f>
              <c:numCache>
                <c:formatCode>General</c:formatCode>
                <c:ptCount val="5"/>
                <c:pt idx="0">
                  <c:v>93</c:v>
                </c:pt>
                <c:pt idx="1">
                  <c:v>34</c:v>
                </c:pt>
                <c:pt idx="2">
                  <c:v>36</c:v>
                </c:pt>
                <c:pt idx="3">
                  <c:v>26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AC-43D6-A010-65590CBEF5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262903744"/>
        <c:axId val="1262914080"/>
      </c:barChart>
      <c:catAx>
        <c:axId val="1262903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14080"/>
        <c:crosses val="autoZero"/>
        <c:auto val="1"/>
        <c:lblAlgn val="ctr"/>
        <c:lblOffset val="100"/>
        <c:noMultiLvlLbl val="0"/>
      </c:catAx>
      <c:valAx>
        <c:axId val="1262914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262903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600" b="1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D1B66-7877-4861-9ADB-BBA9F9C29938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103B901C-DE2E-4320-88BD-296F6E00D0BE}">
      <dgm:prSet phldrT="[Texto]" custT="1"/>
      <dgm:spPr/>
      <dgm:t>
        <a:bodyPr/>
        <a:lstStyle/>
        <a:p>
          <a:r>
            <a:rPr lang="pt-BR" sz="2400" b="1" dirty="0"/>
            <a:t>Submissão da proposta</a:t>
          </a:r>
        </a:p>
      </dgm:t>
    </dgm:pt>
    <dgm:pt modelId="{A71D2392-C21B-4C58-A6EB-32BF4616D3B3}" type="parTrans" cxnId="{32FCCB5B-EB98-45B5-8B15-B8F82C44E09C}">
      <dgm:prSet/>
      <dgm:spPr/>
      <dgm:t>
        <a:bodyPr/>
        <a:lstStyle/>
        <a:p>
          <a:endParaRPr lang="pt-BR" sz="1800" b="1"/>
        </a:p>
      </dgm:t>
    </dgm:pt>
    <dgm:pt modelId="{EC0554E7-59A5-4684-8F07-739C515CE669}" type="sibTrans" cxnId="{32FCCB5B-EB98-45B5-8B15-B8F82C44E09C}">
      <dgm:prSet custT="1"/>
      <dgm:spPr/>
      <dgm:t>
        <a:bodyPr/>
        <a:lstStyle/>
        <a:p>
          <a:endParaRPr lang="pt-BR" sz="2800" b="1"/>
        </a:p>
      </dgm:t>
    </dgm:pt>
    <dgm:pt modelId="{AB3FA087-5BD6-4577-A768-573A021DF406}">
      <dgm:prSet phldrT="[Texto]" custT="1"/>
      <dgm:spPr/>
      <dgm:t>
        <a:bodyPr/>
        <a:lstStyle/>
        <a:p>
          <a:r>
            <a:rPr lang="pt-BR" sz="2400" b="1" dirty="0"/>
            <a:t>Análise Técnica</a:t>
          </a:r>
        </a:p>
      </dgm:t>
    </dgm:pt>
    <dgm:pt modelId="{FC2C1DFB-E385-4573-A414-B45A7A4793CA}" type="parTrans" cxnId="{0A7AD459-6B7C-4799-8F12-6F4454DAF541}">
      <dgm:prSet/>
      <dgm:spPr/>
      <dgm:t>
        <a:bodyPr/>
        <a:lstStyle/>
        <a:p>
          <a:endParaRPr lang="pt-BR" sz="1800" b="1"/>
        </a:p>
      </dgm:t>
    </dgm:pt>
    <dgm:pt modelId="{74E4C12D-81AD-4E13-85F4-C412061BA582}" type="sibTrans" cxnId="{0A7AD459-6B7C-4799-8F12-6F4454DAF541}">
      <dgm:prSet custT="1"/>
      <dgm:spPr/>
      <dgm:t>
        <a:bodyPr/>
        <a:lstStyle/>
        <a:p>
          <a:endParaRPr lang="pt-BR" sz="2800" b="1"/>
        </a:p>
      </dgm:t>
    </dgm:pt>
    <dgm:pt modelId="{D9E56117-A95A-41E6-9922-24692BBBCDA1}">
      <dgm:prSet phldrT="[Texto]" custT="1"/>
      <dgm:spPr/>
      <dgm:t>
        <a:bodyPr/>
        <a:lstStyle/>
        <a:p>
          <a:pPr algn="ctr"/>
          <a:r>
            <a:rPr lang="pt-BR" sz="2400" b="1" dirty="0"/>
            <a:t>Implementação das propostas</a:t>
          </a:r>
        </a:p>
      </dgm:t>
    </dgm:pt>
    <dgm:pt modelId="{AA3330C4-BAC9-42C8-8693-93C8B696F1BF}" type="parTrans" cxnId="{B092F16B-3038-45A8-A56E-FD9A4962DEB6}">
      <dgm:prSet/>
      <dgm:spPr/>
      <dgm:t>
        <a:bodyPr/>
        <a:lstStyle/>
        <a:p>
          <a:endParaRPr lang="pt-BR" sz="1800" b="1"/>
        </a:p>
      </dgm:t>
    </dgm:pt>
    <dgm:pt modelId="{8A1A8074-2B7D-413B-A1E2-B19C5EE4A522}" type="sibTrans" cxnId="{B092F16B-3038-45A8-A56E-FD9A4962DEB6}">
      <dgm:prSet/>
      <dgm:spPr/>
      <dgm:t>
        <a:bodyPr/>
        <a:lstStyle/>
        <a:p>
          <a:endParaRPr lang="pt-BR" sz="1800" b="1"/>
        </a:p>
      </dgm:t>
    </dgm:pt>
    <dgm:pt modelId="{D8AEB0C0-C94F-4771-816D-FF71B045888D}">
      <dgm:prSet custT="1"/>
      <dgm:spPr/>
      <dgm:t>
        <a:bodyPr/>
        <a:lstStyle/>
        <a:p>
          <a:r>
            <a:rPr lang="pt-BR" sz="1800" b="0" dirty="0"/>
            <a:t>Pelo Coordenador indicado pelo(a) Pró-Reitor(a) de Pesquisa e Pós-Graduação.</a:t>
          </a:r>
        </a:p>
      </dgm:t>
    </dgm:pt>
    <dgm:pt modelId="{574E6ED1-8A0C-421B-BAA7-C06603EC83D0}" type="parTrans" cxnId="{FF7D8852-11FE-4040-A4F5-80F292FE8D60}">
      <dgm:prSet/>
      <dgm:spPr/>
      <dgm:t>
        <a:bodyPr/>
        <a:lstStyle/>
        <a:p>
          <a:endParaRPr lang="pt-BR" sz="1800" b="1"/>
        </a:p>
      </dgm:t>
    </dgm:pt>
    <dgm:pt modelId="{03B6822C-FD63-410E-A7ED-678143DC9EC4}" type="sibTrans" cxnId="{FF7D8852-11FE-4040-A4F5-80F292FE8D60}">
      <dgm:prSet/>
      <dgm:spPr/>
      <dgm:t>
        <a:bodyPr/>
        <a:lstStyle/>
        <a:p>
          <a:endParaRPr lang="pt-BR" sz="1800" b="1"/>
        </a:p>
      </dgm:t>
    </dgm:pt>
    <dgm:pt modelId="{EABD43AC-53C3-4DD9-B011-D87AED8B0C7B}">
      <dgm:prSet custT="1"/>
      <dgm:spPr/>
      <dgm:t>
        <a:bodyPr/>
        <a:lstStyle/>
        <a:p>
          <a:r>
            <a:rPr lang="pt-BR" sz="1800" b="0" dirty="0"/>
            <a:t>1 proposta por IES</a:t>
          </a:r>
        </a:p>
      </dgm:t>
    </dgm:pt>
    <dgm:pt modelId="{CDD520C8-1711-4EDC-A36A-0A856D8865C0}" type="parTrans" cxnId="{441D8BB1-C169-4451-956D-35A15A95255A}">
      <dgm:prSet/>
      <dgm:spPr/>
      <dgm:t>
        <a:bodyPr/>
        <a:lstStyle/>
        <a:p>
          <a:endParaRPr lang="pt-BR" sz="1800" b="1"/>
        </a:p>
      </dgm:t>
    </dgm:pt>
    <dgm:pt modelId="{BA47DB1F-0FCF-4B16-A3A0-D4CFECA1BBEA}" type="sibTrans" cxnId="{441D8BB1-C169-4451-956D-35A15A95255A}">
      <dgm:prSet/>
      <dgm:spPr/>
      <dgm:t>
        <a:bodyPr/>
        <a:lstStyle/>
        <a:p>
          <a:endParaRPr lang="pt-BR" sz="1800" b="1"/>
        </a:p>
      </dgm:t>
    </dgm:pt>
    <dgm:pt modelId="{61EC33C7-3333-466E-AE18-95395AAD4280}">
      <dgm:prSet custT="1"/>
      <dgm:spPr/>
      <dgm:t>
        <a:bodyPr/>
        <a:lstStyle/>
        <a:p>
          <a:r>
            <a:rPr lang="pt-BR" sz="1800" b="0" dirty="0"/>
            <a:t>Formulário específico disponibilizado.</a:t>
          </a:r>
        </a:p>
      </dgm:t>
    </dgm:pt>
    <dgm:pt modelId="{EFF5AE2D-6E25-4DD3-AC20-E88B4BC0D535}" type="parTrans" cxnId="{6E1A4729-3D54-457C-99A4-F0A9CB4B4B30}">
      <dgm:prSet/>
      <dgm:spPr/>
      <dgm:t>
        <a:bodyPr/>
        <a:lstStyle/>
        <a:p>
          <a:endParaRPr lang="pt-BR" sz="1800" b="1"/>
        </a:p>
      </dgm:t>
    </dgm:pt>
    <dgm:pt modelId="{BB2A18DB-C532-4B62-B011-3641BD6D268E}" type="sibTrans" cxnId="{6E1A4729-3D54-457C-99A4-F0A9CB4B4B30}">
      <dgm:prSet/>
      <dgm:spPr/>
      <dgm:t>
        <a:bodyPr/>
        <a:lstStyle/>
        <a:p>
          <a:endParaRPr lang="pt-BR" sz="1800" b="1"/>
        </a:p>
      </dgm:t>
    </dgm:pt>
    <dgm:pt modelId="{05C2BCD1-6653-40C5-89CC-2E339888DD17}">
      <dgm:prSet custT="1"/>
      <dgm:spPr/>
      <dgm:t>
        <a:bodyPr/>
        <a:lstStyle/>
        <a:p>
          <a:r>
            <a:rPr lang="pt-BR" sz="1800" b="0" dirty="0"/>
            <a:t>Proposições deverão conter informações da proposta de ações de extensão da pós-graduação, equipe envolvida, orçamento, e parcerias.</a:t>
          </a:r>
        </a:p>
      </dgm:t>
    </dgm:pt>
    <dgm:pt modelId="{4C69B414-8953-4409-9596-BC863D9FC344}" type="parTrans" cxnId="{3E8BCD01-3759-449A-BAEC-B2A86B0B6F6D}">
      <dgm:prSet/>
      <dgm:spPr/>
      <dgm:t>
        <a:bodyPr/>
        <a:lstStyle/>
        <a:p>
          <a:endParaRPr lang="pt-BR" sz="1800" b="1"/>
        </a:p>
      </dgm:t>
    </dgm:pt>
    <dgm:pt modelId="{A0F1D02A-9649-44AD-B50A-7CC55FAAD9A5}" type="sibTrans" cxnId="{3E8BCD01-3759-449A-BAEC-B2A86B0B6F6D}">
      <dgm:prSet/>
      <dgm:spPr/>
      <dgm:t>
        <a:bodyPr/>
        <a:lstStyle/>
        <a:p>
          <a:endParaRPr lang="pt-BR" sz="1800" b="1"/>
        </a:p>
      </dgm:t>
    </dgm:pt>
    <dgm:pt modelId="{79C404B8-1FBB-4671-BD43-7805258135A3}">
      <dgm:prSet custT="1"/>
      <dgm:spPr/>
      <dgm:t>
        <a:bodyPr/>
        <a:lstStyle/>
        <a:p>
          <a:r>
            <a:rPr lang="pt-BR" sz="1800" b="0" dirty="0"/>
            <a:t>Realizada pela DPB.</a:t>
          </a:r>
          <a:endParaRPr lang="pt-BR" sz="6600" b="0" dirty="0"/>
        </a:p>
      </dgm:t>
    </dgm:pt>
    <dgm:pt modelId="{0F0FBE0A-930A-4688-BE75-F200D6E9F028}" type="parTrans" cxnId="{1238A43D-F408-467C-8F29-FE26616BC992}">
      <dgm:prSet/>
      <dgm:spPr/>
      <dgm:t>
        <a:bodyPr/>
        <a:lstStyle/>
        <a:p>
          <a:endParaRPr lang="pt-BR" sz="1800" b="1"/>
        </a:p>
      </dgm:t>
    </dgm:pt>
    <dgm:pt modelId="{853551BE-8C17-43E4-ADBE-EC0084C626D3}" type="sibTrans" cxnId="{1238A43D-F408-467C-8F29-FE26616BC992}">
      <dgm:prSet/>
      <dgm:spPr/>
      <dgm:t>
        <a:bodyPr/>
        <a:lstStyle/>
        <a:p>
          <a:endParaRPr lang="pt-BR" sz="1800" b="1"/>
        </a:p>
      </dgm:t>
    </dgm:pt>
    <dgm:pt modelId="{521599C0-4ADC-48BA-A2E5-C469660857DD}">
      <dgm:prSet custT="1"/>
      <dgm:spPr/>
      <dgm:t>
        <a:bodyPr/>
        <a:lstStyle/>
        <a:p>
          <a:r>
            <a:rPr lang="pt-BR" sz="1800" b="0" dirty="0"/>
            <a:t>Observará os seguintes parâmetros:</a:t>
          </a:r>
        </a:p>
      </dgm:t>
    </dgm:pt>
    <dgm:pt modelId="{BE912897-2625-4119-9F1A-0279F62737D4}" type="parTrans" cxnId="{9638D28D-5A15-45B2-B64F-7AC75B9E8AA8}">
      <dgm:prSet/>
      <dgm:spPr/>
      <dgm:t>
        <a:bodyPr/>
        <a:lstStyle/>
        <a:p>
          <a:endParaRPr lang="pt-BR" sz="1800" b="1"/>
        </a:p>
      </dgm:t>
    </dgm:pt>
    <dgm:pt modelId="{817FE39B-705D-4EAE-B01A-1BA6A69062E3}" type="sibTrans" cxnId="{9638D28D-5A15-45B2-B64F-7AC75B9E8AA8}">
      <dgm:prSet/>
      <dgm:spPr/>
      <dgm:t>
        <a:bodyPr/>
        <a:lstStyle/>
        <a:p>
          <a:endParaRPr lang="pt-BR" sz="1800" b="1"/>
        </a:p>
      </dgm:t>
    </dgm:pt>
    <dgm:pt modelId="{66ED07F6-5169-420A-A605-F3554BD8E122}">
      <dgm:prSet custT="1"/>
      <dgm:spPr/>
      <dgm:t>
        <a:bodyPr/>
        <a:lstStyle/>
        <a:p>
          <a:r>
            <a:rPr lang="pt-BR" sz="1800" b="0" dirty="0"/>
            <a:t>Adequação das informações e documentação.</a:t>
          </a:r>
        </a:p>
      </dgm:t>
    </dgm:pt>
    <dgm:pt modelId="{E1AA29A0-7E69-48E4-912D-AC77DDC8E47F}" type="parTrans" cxnId="{66673DAB-0507-4032-8778-522ABFE59D8B}">
      <dgm:prSet/>
      <dgm:spPr/>
      <dgm:t>
        <a:bodyPr/>
        <a:lstStyle/>
        <a:p>
          <a:endParaRPr lang="pt-BR" sz="1800" b="1"/>
        </a:p>
      </dgm:t>
    </dgm:pt>
    <dgm:pt modelId="{1DC41503-0706-4F17-B42B-4D4D1A9C0DAA}" type="sibTrans" cxnId="{66673DAB-0507-4032-8778-522ABFE59D8B}">
      <dgm:prSet/>
      <dgm:spPr/>
      <dgm:t>
        <a:bodyPr/>
        <a:lstStyle/>
        <a:p>
          <a:endParaRPr lang="pt-BR" sz="1800" b="1"/>
        </a:p>
      </dgm:t>
    </dgm:pt>
    <dgm:pt modelId="{D339F1D2-271E-47D0-B51D-6460C012EF8D}">
      <dgm:prSet custT="1"/>
      <dgm:spPr/>
      <dgm:t>
        <a:bodyPr/>
        <a:lstStyle/>
        <a:p>
          <a:r>
            <a:rPr lang="pt-BR" sz="1800" b="0" dirty="0"/>
            <a:t>Elegibilidade do proponente.</a:t>
          </a:r>
        </a:p>
      </dgm:t>
    </dgm:pt>
    <dgm:pt modelId="{F754BDD6-B8BA-4B54-83E6-886718CD6370}" type="sibTrans" cxnId="{39B12312-3B8A-4408-B0A9-195563F5E141}">
      <dgm:prSet/>
      <dgm:spPr/>
      <dgm:t>
        <a:bodyPr/>
        <a:lstStyle/>
        <a:p>
          <a:endParaRPr lang="pt-BR" sz="1800" b="1"/>
        </a:p>
      </dgm:t>
    </dgm:pt>
    <dgm:pt modelId="{799CDB27-60D1-4DD4-9A14-B9202CBCDB23}" type="parTrans" cxnId="{39B12312-3B8A-4408-B0A9-195563F5E141}">
      <dgm:prSet/>
      <dgm:spPr/>
      <dgm:t>
        <a:bodyPr/>
        <a:lstStyle/>
        <a:p>
          <a:endParaRPr lang="pt-BR" sz="1800" b="1"/>
        </a:p>
      </dgm:t>
    </dgm:pt>
    <dgm:pt modelId="{800EB364-74AC-4FFD-A499-4011B6BBC74F}">
      <dgm:prSet phldrT="[Texto]" custT="1"/>
      <dgm:spPr/>
      <dgm:t>
        <a:bodyPr/>
        <a:lstStyle/>
        <a:p>
          <a:pPr algn="l"/>
          <a:r>
            <a:rPr lang="pt-BR" sz="1800" b="0" dirty="0"/>
            <a:t>Concessão dos recursos (custeio) será realizada aos coordenadores da proposta indicados pelo(a) Pró-Reitor(a) de Pesquisa e Pós-Graduação, por meio de AUXPE.</a:t>
          </a:r>
        </a:p>
      </dgm:t>
    </dgm:pt>
    <dgm:pt modelId="{581D2DB0-A7FB-424E-ABC3-F71F543607AB}" type="parTrans" cxnId="{9CFD8D94-525F-4F21-A230-374B235ECD8C}">
      <dgm:prSet/>
      <dgm:spPr/>
      <dgm:t>
        <a:bodyPr/>
        <a:lstStyle/>
        <a:p>
          <a:endParaRPr lang="pt-BR"/>
        </a:p>
      </dgm:t>
    </dgm:pt>
    <dgm:pt modelId="{1375195B-28EA-4BD1-9623-E09366F816B8}" type="sibTrans" cxnId="{9CFD8D94-525F-4F21-A230-374B235ECD8C}">
      <dgm:prSet/>
      <dgm:spPr/>
      <dgm:t>
        <a:bodyPr/>
        <a:lstStyle/>
        <a:p>
          <a:endParaRPr lang="pt-BR"/>
        </a:p>
      </dgm:t>
    </dgm:pt>
    <dgm:pt modelId="{F3EAA7EC-3889-44E7-87C1-60DB85667D3C}">
      <dgm:prSet phldrT="[Texto]" custT="1"/>
      <dgm:spPr/>
      <dgm:t>
        <a:bodyPr/>
        <a:lstStyle/>
        <a:p>
          <a:pPr algn="l"/>
          <a:r>
            <a:rPr lang="pt-BR" sz="1800" b="0" dirty="0"/>
            <a:t>Vigência de 36 meses a partir da publicação.</a:t>
          </a:r>
        </a:p>
      </dgm:t>
    </dgm:pt>
    <dgm:pt modelId="{1516CE05-8885-4C91-A35B-0C143CBF2D5B}" type="parTrans" cxnId="{38AE09EA-7E81-422E-8D83-EBB7AC43972F}">
      <dgm:prSet/>
      <dgm:spPr/>
      <dgm:t>
        <a:bodyPr/>
        <a:lstStyle/>
        <a:p>
          <a:endParaRPr lang="pt-BR"/>
        </a:p>
      </dgm:t>
    </dgm:pt>
    <dgm:pt modelId="{129AF179-226F-441C-A155-D371C6A14E19}" type="sibTrans" cxnId="{38AE09EA-7E81-422E-8D83-EBB7AC43972F}">
      <dgm:prSet/>
      <dgm:spPr/>
      <dgm:t>
        <a:bodyPr/>
        <a:lstStyle/>
        <a:p>
          <a:endParaRPr lang="pt-BR"/>
        </a:p>
      </dgm:t>
    </dgm:pt>
    <dgm:pt modelId="{4ABA1498-D5A9-46B6-B91C-205B7FE4BBD8}">
      <dgm:prSet phldrT="[Texto]" custT="1"/>
      <dgm:spPr/>
      <dgm:t>
        <a:bodyPr/>
        <a:lstStyle/>
        <a:p>
          <a:pPr algn="ctr"/>
          <a:r>
            <a:rPr lang="pt-BR" sz="2400" b="1" dirty="0"/>
            <a:t>Prestação de Contas</a:t>
          </a:r>
        </a:p>
      </dgm:t>
    </dgm:pt>
    <dgm:pt modelId="{CE64E6A4-53DB-4EFE-8388-35C50AAAFA1E}" type="parTrans" cxnId="{9299FAB5-FBBB-4D8C-8E27-9B2FF5F71632}">
      <dgm:prSet/>
      <dgm:spPr/>
      <dgm:t>
        <a:bodyPr/>
        <a:lstStyle/>
        <a:p>
          <a:endParaRPr lang="pt-BR"/>
        </a:p>
      </dgm:t>
    </dgm:pt>
    <dgm:pt modelId="{E95AA570-3732-467A-8F9F-D1BE9008AFD4}" type="sibTrans" cxnId="{9299FAB5-FBBB-4D8C-8E27-9B2FF5F71632}">
      <dgm:prSet/>
      <dgm:spPr/>
      <dgm:t>
        <a:bodyPr/>
        <a:lstStyle/>
        <a:p>
          <a:endParaRPr lang="pt-BR"/>
        </a:p>
      </dgm:t>
    </dgm:pt>
    <dgm:pt modelId="{161A9A75-2223-47BB-8BDA-A3A616CCE966}">
      <dgm:prSet phldrT="[Texto]" custT="1"/>
      <dgm:spPr/>
      <dgm:t>
        <a:bodyPr/>
        <a:lstStyle/>
        <a:p>
          <a:pPr algn="l"/>
          <a:r>
            <a:rPr lang="pt-BR" sz="1800" b="0" dirty="0"/>
            <a:t>Prestação de contas das despesas por meio do SIPREC em até 60 dias do término da vigência.</a:t>
          </a:r>
        </a:p>
      </dgm:t>
    </dgm:pt>
    <dgm:pt modelId="{8AD6AAC1-9914-4999-8A63-E2C4FC23B063}" type="parTrans" cxnId="{44053697-D0A2-4448-8B85-577883AB46A3}">
      <dgm:prSet/>
      <dgm:spPr/>
      <dgm:t>
        <a:bodyPr/>
        <a:lstStyle/>
        <a:p>
          <a:endParaRPr lang="pt-BR"/>
        </a:p>
      </dgm:t>
    </dgm:pt>
    <dgm:pt modelId="{4BE616C7-5194-4C65-BC8D-D80712C73A59}" type="sibTrans" cxnId="{44053697-D0A2-4448-8B85-577883AB46A3}">
      <dgm:prSet/>
      <dgm:spPr/>
      <dgm:t>
        <a:bodyPr/>
        <a:lstStyle/>
        <a:p>
          <a:endParaRPr lang="pt-BR"/>
        </a:p>
      </dgm:t>
    </dgm:pt>
    <dgm:pt modelId="{2A25EADB-16F3-4CC2-8417-6EC4B9B507A6}" type="pres">
      <dgm:prSet presAssocID="{95BD1B66-7877-4861-9ADB-BBA9F9C29938}" presName="CompostProcess" presStyleCnt="0">
        <dgm:presLayoutVars>
          <dgm:dir/>
          <dgm:resizeHandles val="exact"/>
        </dgm:presLayoutVars>
      </dgm:prSet>
      <dgm:spPr/>
    </dgm:pt>
    <dgm:pt modelId="{E801C255-642D-4CE5-B005-F5E63CE615FE}" type="pres">
      <dgm:prSet presAssocID="{95BD1B66-7877-4861-9ADB-BBA9F9C29938}" presName="arrow" presStyleLbl="bgShp" presStyleIdx="0" presStyleCnt="1"/>
      <dgm:spPr/>
    </dgm:pt>
    <dgm:pt modelId="{64DEAD44-B216-4730-A24B-25167B094404}" type="pres">
      <dgm:prSet presAssocID="{95BD1B66-7877-4861-9ADB-BBA9F9C29938}" presName="linearProcess" presStyleCnt="0"/>
      <dgm:spPr/>
    </dgm:pt>
    <dgm:pt modelId="{D5384AE7-C561-4CC3-B7ED-C5295CA359E7}" type="pres">
      <dgm:prSet presAssocID="{103B901C-DE2E-4320-88BD-296F6E00D0BE}" presName="textNode" presStyleLbl="node1" presStyleIdx="0" presStyleCnt="4" custScaleX="104779" custScaleY="213636">
        <dgm:presLayoutVars>
          <dgm:bulletEnabled val="1"/>
        </dgm:presLayoutVars>
      </dgm:prSet>
      <dgm:spPr/>
    </dgm:pt>
    <dgm:pt modelId="{D60C8B52-36A9-4724-A357-67AF050850F8}" type="pres">
      <dgm:prSet presAssocID="{EC0554E7-59A5-4684-8F07-739C515CE669}" presName="sibTrans" presStyleCnt="0"/>
      <dgm:spPr/>
    </dgm:pt>
    <dgm:pt modelId="{B00FEB5C-20B5-4486-8C58-03DA76AF7682}" type="pres">
      <dgm:prSet presAssocID="{AB3FA087-5BD6-4577-A768-573A021DF406}" presName="textNode" presStyleLbl="node1" presStyleIdx="1" presStyleCnt="4" custScaleY="145960">
        <dgm:presLayoutVars>
          <dgm:bulletEnabled val="1"/>
        </dgm:presLayoutVars>
      </dgm:prSet>
      <dgm:spPr/>
    </dgm:pt>
    <dgm:pt modelId="{FB58A551-DA28-4550-B313-FEC02866457B}" type="pres">
      <dgm:prSet presAssocID="{74E4C12D-81AD-4E13-85F4-C412061BA582}" presName="sibTrans" presStyleCnt="0"/>
      <dgm:spPr/>
    </dgm:pt>
    <dgm:pt modelId="{09F8046C-B813-4F87-B8C3-990B765BA21D}" type="pres">
      <dgm:prSet presAssocID="{D9E56117-A95A-41E6-9922-24692BBBCDA1}" presName="textNode" presStyleLbl="node1" presStyleIdx="2" presStyleCnt="4" custScaleX="96314" custScaleY="187198">
        <dgm:presLayoutVars>
          <dgm:bulletEnabled val="1"/>
        </dgm:presLayoutVars>
      </dgm:prSet>
      <dgm:spPr/>
    </dgm:pt>
    <dgm:pt modelId="{3A5A41C6-FE3A-4AC6-BAF2-153A4C571D81}" type="pres">
      <dgm:prSet presAssocID="{8A1A8074-2B7D-413B-A1E2-B19C5EE4A522}" presName="sibTrans" presStyleCnt="0"/>
      <dgm:spPr/>
    </dgm:pt>
    <dgm:pt modelId="{226412B5-8F48-4ACE-99B6-66AE68EF39BD}" type="pres">
      <dgm:prSet presAssocID="{4ABA1498-D5A9-46B6-B91C-205B7FE4BBD8}" presName="textNode" presStyleLbl="node1" presStyleIdx="3" presStyleCnt="4" custScaleY="117677">
        <dgm:presLayoutVars>
          <dgm:bulletEnabled val="1"/>
        </dgm:presLayoutVars>
      </dgm:prSet>
      <dgm:spPr/>
    </dgm:pt>
  </dgm:ptLst>
  <dgm:cxnLst>
    <dgm:cxn modelId="{3E8BCD01-3759-449A-BAEC-B2A86B0B6F6D}" srcId="{103B901C-DE2E-4320-88BD-296F6E00D0BE}" destId="{05C2BCD1-6653-40C5-89CC-2E339888DD17}" srcOrd="3" destOrd="0" parTransId="{4C69B414-8953-4409-9596-BC863D9FC344}" sibTransId="{A0F1D02A-9649-44AD-B50A-7CC55FAAD9A5}"/>
    <dgm:cxn modelId="{7B0A8304-ECE2-4F58-A890-D45A467C005F}" type="presOf" srcId="{79C404B8-1FBB-4671-BD43-7805258135A3}" destId="{B00FEB5C-20B5-4486-8C58-03DA76AF7682}" srcOrd="0" destOrd="1" presId="urn:microsoft.com/office/officeart/2005/8/layout/hProcess9"/>
    <dgm:cxn modelId="{81BCC30F-48AA-4C76-B2F3-51BE135F7932}" type="presOf" srcId="{66ED07F6-5169-420A-A605-F3554BD8E122}" destId="{B00FEB5C-20B5-4486-8C58-03DA76AF7682}" srcOrd="0" destOrd="4" presId="urn:microsoft.com/office/officeart/2005/8/layout/hProcess9"/>
    <dgm:cxn modelId="{39B12312-3B8A-4408-B0A9-195563F5E141}" srcId="{521599C0-4ADC-48BA-A2E5-C469660857DD}" destId="{D339F1D2-271E-47D0-B51D-6460C012EF8D}" srcOrd="0" destOrd="0" parTransId="{799CDB27-60D1-4DD4-9A14-B9202CBCDB23}" sibTransId="{F754BDD6-B8BA-4B54-83E6-886718CD6370}"/>
    <dgm:cxn modelId="{D02B5519-49B7-46AC-AD68-51838F0AF2E9}" type="presOf" srcId="{D8AEB0C0-C94F-4771-816D-FF71B045888D}" destId="{D5384AE7-C561-4CC3-B7ED-C5295CA359E7}" srcOrd="0" destOrd="1" presId="urn:microsoft.com/office/officeart/2005/8/layout/hProcess9"/>
    <dgm:cxn modelId="{88768722-123D-4E48-A35E-3EE8B90C4CC7}" type="presOf" srcId="{D339F1D2-271E-47D0-B51D-6460C012EF8D}" destId="{B00FEB5C-20B5-4486-8C58-03DA76AF7682}" srcOrd="0" destOrd="3" presId="urn:microsoft.com/office/officeart/2005/8/layout/hProcess9"/>
    <dgm:cxn modelId="{6E1A4729-3D54-457C-99A4-F0A9CB4B4B30}" srcId="{103B901C-DE2E-4320-88BD-296F6E00D0BE}" destId="{61EC33C7-3333-466E-AE18-95395AAD4280}" srcOrd="2" destOrd="0" parTransId="{EFF5AE2D-6E25-4DD3-AC20-E88B4BC0D535}" sibTransId="{BB2A18DB-C532-4B62-B011-3641BD6D268E}"/>
    <dgm:cxn modelId="{8C69CF2A-4B94-4D11-AFC8-66138C1A6A53}" type="presOf" srcId="{D9E56117-A95A-41E6-9922-24692BBBCDA1}" destId="{09F8046C-B813-4F87-B8C3-990B765BA21D}" srcOrd="0" destOrd="0" presId="urn:microsoft.com/office/officeart/2005/8/layout/hProcess9"/>
    <dgm:cxn modelId="{AF7E892F-419A-4DF1-BBB0-03D4F66241F3}" type="presOf" srcId="{103B901C-DE2E-4320-88BD-296F6E00D0BE}" destId="{D5384AE7-C561-4CC3-B7ED-C5295CA359E7}" srcOrd="0" destOrd="0" presId="urn:microsoft.com/office/officeart/2005/8/layout/hProcess9"/>
    <dgm:cxn modelId="{1238A43D-F408-467C-8F29-FE26616BC992}" srcId="{AB3FA087-5BD6-4577-A768-573A021DF406}" destId="{79C404B8-1FBB-4671-BD43-7805258135A3}" srcOrd="0" destOrd="0" parTransId="{0F0FBE0A-930A-4688-BE75-F200D6E9F028}" sibTransId="{853551BE-8C17-43E4-ADBE-EC0084C626D3}"/>
    <dgm:cxn modelId="{32FCCB5B-EB98-45B5-8B15-B8F82C44E09C}" srcId="{95BD1B66-7877-4861-9ADB-BBA9F9C29938}" destId="{103B901C-DE2E-4320-88BD-296F6E00D0BE}" srcOrd="0" destOrd="0" parTransId="{A71D2392-C21B-4C58-A6EB-32BF4616D3B3}" sibTransId="{EC0554E7-59A5-4684-8F07-739C515CE669}"/>
    <dgm:cxn modelId="{E59D5941-AC3D-4B1F-BB41-94C479C0CCDB}" type="presOf" srcId="{4ABA1498-D5A9-46B6-B91C-205B7FE4BBD8}" destId="{226412B5-8F48-4ACE-99B6-66AE68EF39BD}" srcOrd="0" destOrd="0" presId="urn:microsoft.com/office/officeart/2005/8/layout/hProcess9"/>
    <dgm:cxn modelId="{5E1D4D62-0D31-44B2-84B3-F2921BB98181}" type="presOf" srcId="{EABD43AC-53C3-4DD9-B011-D87AED8B0C7B}" destId="{D5384AE7-C561-4CC3-B7ED-C5295CA359E7}" srcOrd="0" destOrd="2" presId="urn:microsoft.com/office/officeart/2005/8/layout/hProcess9"/>
    <dgm:cxn modelId="{BC425666-C49C-4036-9A63-BF40D7BD0CAC}" type="presOf" srcId="{61EC33C7-3333-466E-AE18-95395AAD4280}" destId="{D5384AE7-C561-4CC3-B7ED-C5295CA359E7}" srcOrd="0" destOrd="3" presId="urn:microsoft.com/office/officeart/2005/8/layout/hProcess9"/>
    <dgm:cxn modelId="{B092F16B-3038-45A8-A56E-FD9A4962DEB6}" srcId="{95BD1B66-7877-4861-9ADB-BBA9F9C29938}" destId="{D9E56117-A95A-41E6-9922-24692BBBCDA1}" srcOrd="2" destOrd="0" parTransId="{AA3330C4-BAC9-42C8-8693-93C8B696F1BF}" sibTransId="{8A1A8074-2B7D-413B-A1E2-B19C5EE4A522}"/>
    <dgm:cxn modelId="{A0CCBB4D-259B-4E13-80FD-87E9F7B4E3CF}" type="presOf" srcId="{05C2BCD1-6653-40C5-89CC-2E339888DD17}" destId="{D5384AE7-C561-4CC3-B7ED-C5295CA359E7}" srcOrd="0" destOrd="4" presId="urn:microsoft.com/office/officeart/2005/8/layout/hProcess9"/>
    <dgm:cxn modelId="{3D729E6F-7CE2-4518-B489-1655D56CA930}" type="presOf" srcId="{F3EAA7EC-3889-44E7-87C1-60DB85667D3C}" destId="{09F8046C-B813-4F87-B8C3-990B765BA21D}" srcOrd="0" destOrd="2" presId="urn:microsoft.com/office/officeart/2005/8/layout/hProcess9"/>
    <dgm:cxn modelId="{FF7D8852-11FE-4040-A4F5-80F292FE8D60}" srcId="{103B901C-DE2E-4320-88BD-296F6E00D0BE}" destId="{D8AEB0C0-C94F-4771-816D-FF71B045888D}" srcOrd="0" destOrd="0" parTransId="{574E6ED1-8A0C-421B-BAA7-C06603EC83D0}" sibTransId="{03B6822C-FD63-410E-A7ED-678143DC9EC4}"/>
    <dgm:cxn modelId="{94150B73-E903-400E-B078-9415671CB78B}" type="presOf" srcId="{AB3FA087-5BD6-4577-A768-573A021DF406}" destId="{B00FEB5C-20B5-4486-8C58-03DA76AF7682}" srcOrd="0" destOrd="0" presId="urn:microsoft.com/office/officeart/2005/8/layout/hProcess9"/>
    <dgm:cxn modelId="{0A7AD459-6B7C-4799-8F12-6F4454DAF541}" srcId="{95BD1B66-7877-4861-9ADB-BBA9F9C29938}" destId="{AB3FA087-5BD6-4577-A768-573A021DF406}" srcOrd="1" destOrd="0" parTransId="{FC2C1DFB-E385-4573-A414-B45A7A4793CA}" sibTransId="{74E4C12D-81AD-4E13-85F4-C412061BA582}"/>
    <dgm:cxn modelId="{9638D28D-5A15-45B2-B64F-7AC75B9E8AA8}" srcId="{AB3FA087-5BD6-4577-A768-573A021DF406}" destId="{521599C0-4ADC-48BA-A2E5-C469660857DD}" srcOrd="1" destOrd="0" parTransId="{BE912897-2625-4119-9F1A-0279F62737D4}" sibTransId="{817FE39B-705D-4EAE-B01A-1BA6A69062E3}"/>
    <dgm:cxn modelId="{9CFD8D94-525F-4F21-A230-374B235ECD8C}" srcId="{D9E56117-A95A-41E6-9922-24692BBBCDA1}" destId="{800EB364-74AC-4FFD-A499-4011B6BBC74F}" srcOrd="0" destOrd="0" parTransId="{581D2DB0-A7FB-424E-ABC3-F71F543607AB}" sibTransId="{1375195B-28EA-4BD1-9623-E09366F816B8}"/>
    <dgm:cxn modelId="{44053697-D0A2-4448-8B85-577883AB46A3}" srcId="{4ABA1498-D5A9-46B6-B91C-205B7FE4BBD8}" destId="{161A9A75-2223-47BB-8BDA-A3A616CCE966}" srcOrd="0" destOrd="0" parTransId="{8AD6AAC1-9914-4999-8A63-E2C4FC23B063}" sibTransId="{4BE616C7-5194-4C65-BC8D-D80712C73A59}"/>
    <dgm:cxn modelId="{66673DAB-0507-4032-8778-522ABFE59D8B}" srcId="{521599C0-4ADC-48BA-A2E5-C469660857DD}" destId="{66ED07F6-5169-420A-A605-F3554BD8E122}" srcOrd="1" destOrd="0" parTransId="{E1AA29A0-7E69-48E4-912D-AC77DDC8E47F}" sibTransId="{1DC41503-0706-4F17-B42B-4D4D1A9C0DAA}"/>
    <dgm:cxn modelId="{441D8BB1-C169-4451-956D-35A15A95255A}" srcId="{103B901C-DE2E-4320-88BD-296F6E00D0BE}" destId="{EABD43AC-53C3-4DD9-B011-D87AED8B0C7B}" srcOrd="1" destOrd="0" parTransId="{CDD520C8-1711-4EDC-A36A-0A856D8865C0}" sibTransId="{BA47DB1F-0FCF-4B16-A3A0-D4CFECA1BBEA}"/>
    <dgm:cxn modelId="{9299FAB5-FBBB-4D8C-8E27-9B2FF5F71632}" srcId="{95BD1B66-7877-4861-9ADB-BBA9F9C29938}" destId="{4ABA1498-D5A9-46B6-B91C-205B7FE4BBD8}" srcOrd="3" destOrd="0" parTransId="{CE64E6A4-53DB-4EFE-8388-35C50AAAFA1E}" sibTransId="{E95AA570-3732-467A-8F9F-D1BE9008AFD4}"/>
    <dgm:cxn modelId="{41A4BAC4-E050-4E58-8A0C-5941D5E2DB59}" type="presOf" srcId="{95BD1B66-7877-4861-9ADB-BBA9F9C29938}" destId="{2A25EADB-16F3-4CC2-8417-6EC4B9B507A6}" srcOrd="0" destOrd="0" presId="urn:microsoft.com/office/officeart/2005/8/layout/hProcess9"/>
    <dgm:cxn modelId="{D289ABD4-3596-4F24-B1CC-6F2BE38F520F}" type="presOf" srcId="{800EB364-74AC-4FFD-A499-4011B6BBC74F}" destId="{09F8046C-B813-4F87-B8C3-990B765BA21D}" srcOrd="0" destOrd="1" presId="urn:microsoft.com/office/officeart/2005/8/layout/hProcess9"/>
    <dgm:cxn modelId="{D692EFD5-3BFA-4456-A9A2-B7C4EAF970B2}" type="presOf" srcId="{161A9A75-2223-47BB-8BDA-A3A616CCE966}" destId="{226412B5-8F48-4ACE-99B6-66AE68EF39BD}" srcOrd="0" destOrd="1" presId="urn:microsoft.com/office/officeart/2005/8/layout/hProcess9"/>
    <dgm:cxn modelId="{38AE09EA-7E81-422E-8D83-EBB7AC43972F}" srcId="{D9E56117-A95A-41E6-9922-24692BBBCDA1}" destId="{F3EAA7EC-3889-44E7-87C1-60DB85667D3C}" srcOrd="1" destOrd="0" parTransId="{1516CE05-8885-4C91-A35B-0C143CBF2D5B}" sibTransId="{129AF179-226F-441C-A155-D371C6A14E19}"/>
    <dgm:cxn modelId="{3401E6F3-2993-42D3-82F1-1D39C612BC14}" type="presOf" srcId="{521599C0-4ADC-48BA-A2E5-C469660857DD}" destId="{B00FEB5C-20B5-4486-8C58-03DA76AF7682}" srcOrd="0" destOrd="2" presId="urn:microsoft.com/office/officeart/2005/8/layout/hProcess9"/>
    <dgm:cxn modelId="{89BBB1BD-C37E-47F6-9FAB-B3F8EAA59FDA}" type="presParOf" srcId="{2A25EADB-16F3-4CC2-8417-6EC4B9B507A6}" destId="{E801C255-642D-4CE5-B005-F5E63CE615FE}" srcOrd="0" destOrd="0" presId="urn:microsoft.com/office/officeart/2005/8/layout/hProcess9"/>
    <dgm:cxn modelId="{EC2656B4-5A56-4A12-8F6C-8F49D17EF9BD}" type="presParOf" srcId="{2A25EADB-16F3-4CC2-8417-6EC4B9B507A6}" destId="{64DEAD44-B216-4730-A24B-25167B094404}" srcOrd="1" destOrd="0" presId="urn:microsoft.com/office/officeart/2005/8/layout/hProcess9"/>
    <dgm:cxn modelId="{E9E78163-D33E-4A7D-BF71-0C1CFD5E5B71}" type="presParOf" srcId="{64DEAD44-B216-4730-A24B-25167B094404}" destId="{D5384AE7-C561-4CC3-B7ED-C5295CA359E7}" srcOrd="0" destOrd="0" presId="urn:microsoft.com/office/officeart/2005/8/layout/hProcess9"/>
    <dgm:cxn modelId="{73AB8621-A02C-471D-BCF2-1E086C344CA4}" type="presParOf" srcId="{64DEAD44-B216-4730-A24B-25167B094404}" destId="{D60C8B52-36A9-4724-A357-67AF050850F8}" srcOrd="1" destOrd="0" presId="urn:microsoft.com/office/officeart/2005/8/layout/hProcess9"/>
    <dgm:cxn modelId="{FC22887B-0B8F-4D19-95D9-EBDB9BD1B661}" type="presParOf" srcId="{64DEAD44-B216-4730-A24B-25167B094404}" destId="{B00FEB5C-20B5-4486-8C58-03DA76AF7682}" srcOrd="2" destOrd="0" presId="urn:microsoft.com/office/officeart/2005/8/layout/hProcess9"/>
    <dgm:cxn modelId="{B7B7334E-7C7D-46C5-8BDF-519755045C8D}" type="presParOf" srcId="{64DEAD44-B216-4730-A24B-25167B094404}" destId="{FB58A551-DA28-4550-B313-FEC02866457B}" srcOrd="3" destOrd="0" presId="urn:microsoft.com/office/officeart/2005/8/layout/hProcess9"/>
    <dgm:cxn modelId="{E6D7500B-368F-410B-824B-D0A54AEF52FE}" type="presParOf" srcId="{64DEAD44-B216-4730-A24B-25167B094404}" destId="{09F8046C-B813-4F87-B8C3-990B765BA21D}" srcOrd="4" destOrd="0" presId="urn:microsoft.com/office/officeart/2005/8/layout/hProcess9"/>
    <dgm:cxn modelId="{5328C637-E7AA-42C8-B416-93A72365DCC7}" type="presParOf" srcId="{64DEAD44-B216-4730-A24B-25167B094404}" destId="{3A5A41C6-FE3A-4AC6-BAF2-153A4C571D81}" srcOrd="5" destOrd="0" presId="urn:microsoft.com/office/officeart/2005/8/layout/hProcess9"/>
    <dgm:cxn modelId="{F5646AB8-5435-4C9B-8EE5-27A3FFF3057F}" type="presParOf" srcId="{64DEAD44-B216-4730-A24B-25167B094404}" destId="{226412B5-8F48-4ACE-99B6-66AE68EF39BD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1C255-642D-4CE5-B005-F5E63CE615FE}">
      <dsp:nvSpPr>
        <dsp:cNvPr id="0" name=""/>
        <dsp:cNvSpPr/>
      </dsp:nvSpPr>
      <dsp:spPr>
        <a:xfrm>
          <a:off x="866365" y="0"/>
          <a:ext cx="9818809" cy="565785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384AE7-C561-4CC3-B7ED-C5295CA359E7}">
      <dsp:nvSpPr>
        <dsp:cNvPr id="0" name=""/>
        <dsp:cNvSpPr/>
      </dsp:nvSpPr>
      <dsp:spPr>
        <a:xfrm>
          <a:off x="129403" y="411484"/>
          <a:ext cx="2687913" cy="48348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Submissão da proposta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Pelo Coordenador indicado pelo(a) Pró-Reitor(a) de Pesquisa e Pós-Graduação.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1 proposta por IES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Formulário específico disponibilizado.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Proposições deverão conter informações da proposta de ações de extensão da pós-graduação, equipe envolvida, orçamento, e parcerias.</a:t>
          </a:r>
        </a:p>
      </dsp:txBody>
      <dsp:txXfrm>
        <a:off x="260616" y="542697"/>
        <a:ext cx="2425487" cy="4572455"/>
      </dsp:txXfrm>
    </dsp:sp>
    <dsp:sp modelId="{B00FEB5C-20B5-4486-8C58-03DA76AF7682}">
      <dsp:nvSpPr>
        <dsp:cNvPr id="0" name=""/>
        <dsp:cNvSpPr/>
      </dsp:nvSpPr>
      <dsp:spPr>
        <a:xfrm>
          <a:off x="3151792" y="1177285"/>
          <a:ext cx="2565316" cy="33032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Análise Técnica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Realizada pela DPB.</a:t>
          </a:r>
          <a:endParaRPr lang="pt-BR" sz="6600" b="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Observará os seguintes parâmetros: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Elegibilidade do proponente.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Adequação das informações e documentação.</a:t>
          </a:r>
        </a:p>
      </dsp:txBody>
      <dsp:txXfrm>
        <a:off x="3277020" y="1302513"/>
        <a:ext cx="2314860" cy="3052823"/>
      </dsp:txXfrm>
    </dsp:sp>
    <dsp:sp modelId="{09F8046C-B813-4F87-B8C3-990B765BA21D}">
      <dsp:nvSpPr>
        <dsp:cNvPr id="0" name=""/>
        <dsp:cNvSpPr/>
      </dsp:nvSpPr>
      <dsp:spPr>
        <a:xfrm>
          <a:off x="6051584" y="710648"/>
          <a:ext cx="2470759" cy="4236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Implementação das propostas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Concessão dos recursos (custeio) será realizada aos coordenadores da proposta indicados pelo(a) Pró-Reitor(a) de Pesquisa e Pós-Graduação, por meio de AUXPE.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Vigência de 36 meses a partir da publicação.</a:t>
          </a:r>
        </a:p>
      </dsp:txBody>
      <dsp:txXfrm>
        <a:off x="6172197" y="831261"/>
        <a:ext cx="2229533" cy="3995326"/>
      </dsp:txXfrm>
    </dsp:sp>
    <dsp:sp modelId="{226412B5-8F48-4ACE-99B6-66AE68EF39BD}">
      <dsp:nvSpPr>
        <dsp:cNvPr id="0" name=""/>
        <dsp:cNvSpPr/>
      </dsp:nvSpPr>
      <dsp:spPr>
        <a:xfrm>
          <a:off x="8856819" y="1497327"/>
          <a:ext cx="2565316" cy="26631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b="1" kern="1200" dirty="0"/>
            <a:t>Prestação de Contas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800" b="0" kern="1200" dirty="0"/>
            <a:t>Prestação de contas das despesas por meio do SIPREC em até 60 dias do término da vigência.</a:t>
          </a:r>
        </a:p>
      </dsp:txBody>
      <dsp:txXfrm>
        <a:off x="8982047" y="1622555"/>
        <a:ext cx="2314860" cy="24127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635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5308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2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1353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286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170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854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737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255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485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pt-BR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8843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C641F4F7-C6BC-4988-963F-D2371CF2B9F3}" type="datetimeFigureOut">
              <a:rPr lang="pt-BR" smtClean="0"/>
              <a:t>08/11/2023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6EF72E-9002-45FE-8554-54740790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6439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roext-pg@capes.gov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9224" y="1033513"/>
            <a:ext cx="11025034" cy="3077093"/>
          </a:xfrm>
        </p:spPr>
        <p:txBody>
          <a:bodyPr/>
          <a:lstStyle/>
          <a:p>
            <a:r>
              <a:rPr lang="pt-BR" sz="6600" b="1" dirty="0"/>
              <a:t>Programa de Extensão</a:t>
            </a:r>
            <a:br>
              <a:rPr lang="pt-BR" sz="6600" b="1" dirty="0"/>
            </a:br>
            <a:r>
              <a:rPr lang="pt-BR" sz="6600" b="1" dirty="0"/>
              <a:t>Universitária da Pós-Graduação</a:t>
            </a:r>
            <a:br>
              <a:rPr lang="pt-BR" sz="6600" b="1" dirty="0"/>
            </a:br>
            <a:r>
              <a:rPr lang="pt-BR" sz="6600" b="1" dirty="0"/>
              <a:t>(PROEXT-PG) </a:t>
            </a:r>
            <a:br>
              <a:rPr lang="pt-BR" sz="6600" b="1" dirty="0"/>
            </a:br>
            <a:br>
              <a:rPr lang="pt-BR" sz="6600" b="1" dirty="0"/>
            </a:br>
            <a:r>
              <a:rPr lang="pt-BR" sz="3600" b="1" dirty="0"/>
              <a:t>Portaria Conjunta CAPES/SESU Nº 1, de 8 de Novembro de 2023.</a:t>
            </a:r>
            <a:endParaRPr lang="pt-BR" sz="6600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587564" y="5567960"/>
            <a:ext cx="7465039" cy="1091021"/>
          </a:xfrm>
        </p:spPr>
        <p:txBody>
          <a:bodyPr>
            <a:noAutofit/>
          </a:bodyPr>
          <a:lstStyle/>
          <a:p>
            <a:r>
              <a:rPr lang="pt-BR" sz="1800" b="1" dirty="0"/>
              <a:t>Diretoria de Programas e Bolsas no País </a:t>
            </a:r>
          </a:p>
          <a:p>
            <a:r>
              <a:rPr lang="pt-BR" sz="1800" b="1" dirty="0"/>
              <a:t>Coordenação-Geral de Fomento e Ações Estratégicas </a:t>
            </a:r>
          </a:p>
          <a:p>
            <a:r>
              <a:rPr lang="pt-BR" sz="1800" b="1" dirty="0"/>
              <a:t>Coordenação-Geral de Planejamento, Monitoramento e Avaliação de Programas</a:t>
            </a:r>
          </a:p>
        </p:txBody>
      </p:sp>
      <p:cxnSp>
        <p:nvCxnSpPr>
          <p:cNvPr id="17" name="Conector reto 16"/>
          <p:cNvCxnSpPr/>
          <p:nvPr/>
        </p:nvCxnSpPr>
        <p:spPr>
          <a:xfrm>
            <a:off x="4433762" y="5555287"/>
            <a:ext cx="0" cy="1114817"/>
          </a:xfrm>
          <a:prstGeom prst="line">
            <a:avLst/>
          </a:prstGeom>
          <a:ln w="28575">
            <a:solidFill>
              <a:schemeClr val="bg1">
                <a:alpha val="56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m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04" r="200" b="39300"/>
          <a:stretch/>
        </p:blipFill>
        <p:spPr>
          <a:xfrm>
            <a:off x="611646" y="5749434"/>
            <a:ext cx="3668315" cy="75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3975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2769398" y="925676"/>
            <a:ext cx="121278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Valor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8405536" y="925676"/>
            <a:ext cx="1883792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IES Beneficiadas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676275" y="76198"/>
            <a:ext cx="10772775" cy="602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Valor concedido e IES beneficiadas por status jurídico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B9F34810-B8E6-498E-7BD3-D05BEB1468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435267"/>
              </p:ext>
            </p:extLst>
          </p:nvPr>
        </p:nvGraphicFramePr>
        <p:xfrm>
          <a:off x="-1" y="1639748"/>
          <a:ext cx="6382327" cy="481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014B33F-4E2B-22AD-378C-C2A5D82DEF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621258"/>
              </p:ext>
            </p:extLst>
          </p:nvPr>
        </p:nvGraphicFramePr>
        <p:xfrm>
          <a:off x="6292614" y="1639748"/>
          <a:ext cx="5940000" cy="475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855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612" y="1004655"/>
            <a:ext cx="10772775" cy="700617"/>
          </a:xfrm>
        </p:spPr>
        <p:txBody>
          <a:bodyPr>
            <a:noAutofit/>
          </a:bodyPr>
          <a:lstStyle/>
          <a:p>
            <a:pPr algn="ctr"/>
            <a:r>
              <a:rPr lang="pt-BR" sz="4000" b="1" dirty="0"/>
              <a:t>Fluxo do Programa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281807"/>
              </p:ext>
            </p:extLst>
          </p:nvPr>
        </p:nvGraphicFramePr>
        <p:xfrm>
          <a:off x="392076" y="1487158"/>
          <a:ext cx="11551540" cy="56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ítulo 1">
            <a:extLst>
              <a:ext uri="{FF2B5EF4-FFF2-40B4-BE49-F238E27FC236}">
                <a16:creationId xmlns:a16="http://schemas.microsoft.com/office/drawing/2014/main" id="{4721C2B5-EE8A-0448-B786-D6DD8F61047B}"/>
              </a:ext>
            </a:extLst>
          </p:cNvPr>
          <p:cNvSpPr txBox="1">
            <a:spLocks/>
          </p:cNvSpPr>
          <p:nvPr/>
        </p:nvSpPr>
        <p:spPr>
          <a:xfrm>
            <a:off x="676275" y="76198"/>
            <a:ext cx="10772775" cy="602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Implementação e Execução</a:t>
            </a:r>
          </a:p>
        </p:txBody>
      </p:sp>
    </p:spTree>
    <p:extLst>
      <p:ext uri="{BB962C8B-B14F-4D97-AF65-F5344CB8AC3E}">
        <p14:creationId xmlns:p14="http://schemas.microsoft.com/office/powerpoint/2010/main" val="4065779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0" y="2813023"/>
            <a:ext cx="12087142" cy="1176047"/>
          </a:xfrm>
        </p:spPr>
        <p:txBody>
          <a:bodyPr>
            <a:noAutofit/>
          </a:bodyPr>
          <a:lstStyle/>
          <a:p>
            <a:pPr algn="ctr"/>
            <a:r>
              <a:rPr lang="pt-BR" sz="2000" b="1" dirty="0"/>
              <a:t>Diretoria de Programas e Bolsas no País </a:t>
            </a:r>
          </a:p>
          <a:p>
            <a:pPr algn="ctr"/>
            <a:r>
              <a:rPr lang="pt-BR" sz="2000" b="1" dirty="0"/>
              <a:t>Coordenação-Geral de Fomento e Ações Estratégicas </a:t>
            </a:r>
          </a:p>
          <a:p>
            <a:pPr algn="ctr"/>
            <a:r>
              <a:rPr lang="pt-BR" sz="2000" b="1" dirty="0"/>
              <a:t>Coordenação-Geral de Planejamento, Monitoramento e Avaliação de Programas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204" r="200" b="39300"/>
          <a:stretch/>
        </p:blipFill>
        <p:spPr>
          <a:xfrm>
            <a:off x="3572016" y="1494868"/>
            <a:ext cx="4634724" cy="94957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0" y="4431715"/>
            <a:ext cx="1219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>
                <a:solidFill>
                  <a:schemeClr val="bg1"/>
                </a:solidFill>
                <a:latin typeface="+mj-lt"/>
              </a:rPr>
              <a:t>St. Bancário Norte Q 2 Edifício Capes Lote 06, 10º andar</a:t>
            </a:r>
          </a:p>
          <a:p>
            <a:pPr algn="ctr"/>
            <a:r>
              <a:rPr lang="pt-BR" dirty="0">
                <a:solidFill>
                  <a:schemeClr val="bg1"/>
                </a:solidFill>
                <a:latin typeface="+mj-lt"/>
              </a:rPr>
              <a:t>Asa Norte, Brasília - DF, 70040-020</a:t>
            </a:r>
          </a:p>
          <a:p>
            <a:pPr algn="ctr"/>
            <a:r>
              <a:rPr lang="pt-BR" dirty="0">
                <a:solidFill>
                  <a:schemeClr val="bg1"/>
                </a:solidFill>
                <a:latin typeface="+mj-lt"/>
              </a:rPr>
              <a:t>Telefone:  (61) 2022-6342/ (61) 2022-6310</a:t>
            </a:r>
          </a:p>
          <a:p>
            <a:pPr algn="ctr"/>
            <a:r>
              <a:rPr lang="pt-BR" dirty="0">
                <a:solidFill>
                  <a:schemeClr val="bg1"/>
                </a:solidFill>
                <a:latin typeface="+mj-lt"/>
              </a:rPr>
              <a:t>E-mail: </a:t>
            </a:r>
            <a:r>
              <a:rPr lang="pt-BR" dirty="0">
                <a:solidFill>
                  <a:schemeClr val="bg1"/>
                </a:solidFill>
                <a:latin typeface="+mj-lt"/>
                <a:hlinkClick r:id="rId3"/>
              </a:rPr>
              <a:t>proext-pg@capes.gov.br</a:t>
            </a:r>
            <a:r>
              <a:rPr lang="pt-BR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4805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3788" y="332316"/>
            <a:ext cx="10772775" cy="771495"/>
          </a:xfrm>
        </p:spPr>
        <p:txBody>
          <a:bodyPr>
            <a:normAutofit/>
          </a:bodyPr>
          <a:lstStyle/>
          <a:p>
            <a:r>
              <a:rPr lang="pt-BR" sz="4800" b="1" dirty="0"/>
              <a:t>Requisitos para participação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49358" y="1463040"/>
            <a:ext cx="11137205" cy="4930140"/>
          </a:xfrm>
        </p:spPr>
        <p:txBody>
          <a:bodyPr>
            <a:noAutofit/>
          </a:bodyPr>
          <a:lstStyle/>
          <a:p>
            <a:pPr marL="728663" lvl="2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200" i="0" dirty="0"/>
              <a:t>Com vistas a reforçar os princípios e objetivos gerais do PROEXT-PG, notadamente aquele relacionado à redução de assimetrias existentes no âmbito do Sistema Nacional de Pós-Graduação (SNPG), foram criados critérios de participação diferentes entre as diversas macrorregiões do Brasil:</a:t>
            </a:r>
          </a:p>
          <a:p>
            <a:pPr marL="728663" lvl="2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pt-BR" sz="2200" i="0" dirty="0"/>
          </a:p>
          <a:p>
            <a:pPr marL="1348740" lvl="4" indent="-342900" algn="just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pt-BR" sz="2000" b="1" i="0" dirty="0">
                <a:solidFill>
                  <a:schemeClr val="tx1"/>
                </a:solidFill>
              </a:rPr>
              <a:t>Norte, Nordeste </a:t>
            </a:r>
            <a:r>
              <a:rPr lang="pt-BR" sz="2000" i="0" dirty="0">
                <a:solidFill>
                  <a:schemeClr val="tx1"/>
                </a:solidFill>
              </a:rPr>
              <a:t>e</a:t>
            </a:r>
            <a:r>
              <a:rPr lang="pt-BR" sz="2000" b="1" i="0" dirty="0">
                <a:solidFill>
                  <a:schemeClr val="tx1"/>
                </a:solidFill>
              </a:rPr>
              <a:t> Centro-Oeste: </a:t>
            </a:r>
            <a:r>
              <a:rPr lang="pt-BR" sz="2000" i="0" dirty="0">
                <a:solidFill>
                  <a:schemeClr val="tx1"/>
                </a:solidFill>
              </a:rPr>
              <a:t>IES com </a:t>
            </a:r>
            <a:r>
              <a:rPr lang="pt-BR" sz="2000" b="1" i="0" dirty="0">
                <a:solidFill>
                  <a:schemeClr val="tx1"/>
                </a:solidFill>
              </a:rPr>
              <a:t>dois (02) ou mais Programas de Pós-Graduação (</a:t>
            </a:r>
            <a:r>
              <a:rPr lang="pt-BR" sz="2000" b="1" dirty="0">
                <a:solidFill>
                  <a:schemeClr val="tx1"/>
                </a:solidFill>
              </a:rPr>
              <a:t>P</a:t>
            </a:r>
            <a:r>
              <a:rPr lang="pt-BR" sz="2000" b="1" i="0" dirty="0">
                <a:solidFill>
                  <a:schemeClr val="tx1"/>
                </a:solidFill>
              </a:rPr>
              <a:t>PG) em funcionamento</a:t>
            </a:r>
            <a:r>
              <a:rPr lang="pt-BR" sz="2000" i="0" dirty="0">
                <a:solidFill>
                  <a:schemeClr val="tx1"/>
                </a:solidFill>
              </a:rPr>
              <a:t>.</a:t>
            </a:r>
          </a:p>
          <a:p>
            <a:pPr marL="1005840" lvl="4" indent="0" algn="just">
              <a:lnSpc>
                <a:spcPct val="125000"/>
              </a:lnSpc>
              <a:buNone/>
            </a:pPr>
            <a:endParaRPr lang="pt-BR" sz="2000" i="0" dirty="0">
              <a:solidFill>
                <a:schemeClr val="tx1"/>
              </a:solidFill>
            </a:endParaRPr>
          </a:p>
          <a:p>
            <a:pPr marL="1348740" lvl="4" indent="-342900" algn="just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pt-BR" sz="2000" b="1" i="0" dirty="0">
                <a:solidFill>
                  <a:schemeClr val="tx1"/>
                </a:solidFill>
              </a:rPr>
              <a:t>Sul </a:t>
            </a:r>
            <a:r>
              <a:rPr lang="pt-BR" sz="2000" i="0" dirty="0">
                <a:solidFill>
                  <a:schemeClr val="tx1"/>
                </a:solidFill>
              </a:rPr>
              <a:t>e </a:t>
            </a:r>
            <a:r>
              <a:rPr lang="pt-BR" sz="2000" b="1" i="0" dirty="0">
                <a:solidFill>
                  <a:schemeClr val="tx1"/>
                </a:solidFill>
              </a:rPr>
              <a:t>Sudeste: </a:t>
            </a:r>
            <a:r>
              <a:rPr lang="pt-BR" sz="2000" i="0" dirty="0">
                <a:solidFill>
                  <a:schemeClr val="tx1"/>
                </a:solidFill>
              </a:rPr>
              <a:t>IES com </a:t>
            </a:r>
            <a:r>
              <a:rPr lang="pt-BR" sz="2000" b="1" i="0" dirty="0">
                <a:solidFill>
                  <a:schemeClr val="tx1"/>
                </a:solidFill>
              </a:rPr>
              <a:t>quatro (04) ou mais PPG em funcionamento</a:t>
            </a:r>
            <a:r>
              <a:rPr lang="pt-BR" sz="2000" i="0" dirty="0">
                <a:solidFill>
                  <a:schemeClr val="tx1"/>
                </a:solidFill>
              </a:rPr>
              <a:t>.</a:t>
            </a:r>
            <a:endParaRPr lang="pt-BR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478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3788" y="160866"/>
            <a:ext cx="10772775" cy="771495"/>
          </a:xfrm>
        </p:spPr>
        <p:txBody>
          <a:bodyPr>
            <a:normAutofit/>
          </a:bodyPr>
          <a:lstStyle/>
          <a:p>
            <a:r>
              <a:rPr lang="pt-BR" sz="4800" b="1" dirty="0"/>
              <a:t>Índice de Consolidação das IES (IC-IES)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6304" y="1095138"/>
            <a:ext cx="6421696" cy="5416189"/>
          </a:xfrm>
        </p:spPr>
        <p:txBody>
          <a:bodyPr>
            <a:noAutofit/>
          </a:bodyPr>
          <a:lstStyle/>
          <a:p>
            <a:pPr marL="527495" lvl="1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100" dirty="0"/>
              <a:t>Utilizou-se como parâmetro básico de distribuição dos recursos o Índice de Consolidação das Instituições de Ensino Superior (IC-IES), calculado a partir do resultado da Avaliação Quadrienal 2017-2020 para os PPG pertencentes às IES elegíveis.</a:t>
            </a:r>
          </a:p>
          <a:p>
            <a:pPr marL="527495" lvl="1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100" dirty="0"/>
              <a:t>O IC-IES foi calculado dividindo-se o somatório de PPG com Nota 5, 6 ou 7 pelo somatório de PPG da IES com nota igual ou maior que 3 </a:t>
            </a:r>
            <a:r>
              <a:rPr lang="pt-BR" sz="2000" dirty="0"/>
              <a:t>e Aprovados (A), em funcionamento.</a:t>
            </a:r>
            <a:r>
              <a:rPr lang="pt-BR" sz="2100" dirty="0"/>
              <a:t> Calculado o resultado do IC-IES, as IES foram enquadradas em 10 grupos, conforme demonstrado na tabela 1. </a:t>
            </a:r>
            <a:r>
              <a:rPr lang="pt-BR" sz="2100" b="1" dirty="0"/>
              <a:t>Quanto menor o grau de consolidação, maior o fator multiplicador no cálculo dos recursos.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6790118"/>
              </p:ext>
            </p:extLst>
          </p:nvPr>
        </p:nvGraphicFramePr>
        <p:xfrm>
          <a:off x="7366105" y="3152705"/>
          <a:ext cx="4432359" cy="3177075"/>
        </p:xfrm>
        <a:graphic>
          <a:graphicData uri="http://schemas.openxmlformats.org/drawingml/2006/table">
            <a:tbl>
              <a:tblPr>
                <a:tableStyleId>{125E5076-3810-47DD-B79F-674D7AD40C01}</a:tableStyleId>
              </a:tblPr>
              <a:tblGrid>
                <a:gridCol w="11305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5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59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08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Grupo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Faixa IC-IES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Fator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1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x &gt; 90%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1,00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2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80% &lt; x ≤ 90%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1,15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3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70% &lt; x ≤ 80%</a:t>
                      </a:r>
                      <a:endParaRPr lang="pt-BR" sz="1600" b="1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1,30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4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60% &lt; x ≤ 70%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1,45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5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50% &lt; x ≤ 60%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1,60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6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40% &lt; x ≤ 50%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1,75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7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30% &lt; x ≤ 40%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1,90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8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20% &lt; x ≤ 30%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2,05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9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10% &lt; x ≤ 20%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>
                          <a:effectLst/>
                        </a:rPr>
                        <a:t>2,20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1599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</a:rPr>
                        <a:t>Grupo 10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</a:rPr>
                        <a:t>x ≤ 10%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>
                          <a:effectLst/>
                        </a:rPr>
                        <a:t>2,35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7286095" y="2787517"/>
            <a:ext cx="39394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Tabela 1 – Índice de Consolidação e grupos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86D721A8-74BA-54F6-B390-763F23D95803}"/>
              </a:ext>
            </a:extLst>
          </p:cNvPr>
          <p:cNvSpPr/>
          <p:nvPr/>
        </p:nvSpPr>
        <p:spPr>
          <a:xfrm>
            <a:off x="7410495" y="1349406"/>
            <a:ext cx="4432359" cy="10564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E5400692-6E2E-386D-0D40-92F66694E031}"/>
              </a:ext>
            </a:extLst>
          </p:cNvPr>
          <p:cNvGrpSpPr/>
          <p:nvPr/>
        </p:nvGrpSpPr>
        <p:grpSpPr>
          <a:xfrm>
            <a:off x="7500569" y="1443077"/>
            <a:ext cx="4430707" cy="857630"/>
            <a:chOff x="7642128" y="1416932"/>
            <a:chExt cx="4430707" cy="857630"/>
          </a:xfrm>
        </p:grpSpPr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4D5FEBAB-8470-D6B9-9BC9-0F2337B10F05}"/>
                </a:ext>
              </a:extLst>
            </p:cNvPr>
            <p:cNvSpPr txBox="1"/>
            <p:nvPr/>
          </p:nvSpPr>
          <p:spPr>
            <a:xfrm>
              <a:off x="7642128" y="1652735"/>
              <a:ext cx="1103764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100" b="1" dirty="0">
                  <a:solidFill>
                    <a:schemeClr val="bg1"/>
                  </a:solidFill>
                </a:rPr>
                <a:t>ICE-IES =</a:t>
              </a:r>
              <a:endParaRPr lang="pt-BR" sz="2100" dirty="0"/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68A3DE52-5A20-C9EC-66FE-13061255FECA}"/>
                </a:ext>
              </a:extLst>
            </p:cNvPr>
            <p:cNvSpPr txBox="1"/>
            <p:nvPr/>
          </p:nvSpPr>
          <p:spPr>
            <a:xfrm>
              <a:off x="9022139" y="1859064"/>
              <a:ext cx="2951834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100" b="1" dirty="0">
                  <a:solidFill>
                    <a:schemeClr val="bg1"/>
                  </a:solidFill>
                </a:rPr>
                <a:t>∑(Nº total de PPG da IES)*</a:t>
              </a:r>
            </a:p>
          </p:txBody>
        </p:sp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741266C4-AE74-9B34-E52E-2485705C91C5}"/>
                </a:ext>
              </a:extLst>
            </p:cNvPr>
            <p:cNvSpPr txBox="1"/>
            <p:nvPr/>
          </p:nvSpPr>
          <p:spPr>
            <a:xfrm>
              <a:off x="8571748" y="1416932"/>
              <a:ext cx="3501087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100" b="1" dirty="0">
                  <a:solidFill>
                    <a:schemeClr val="bg1"/>
                  </a:solidFill>
                </a:rPr>
                <a:t>∑(Nº PPG da IES Nota 5, 6 ou 7)</a:t>
              </a:r>
            </a:p>
          </p:txBody>
        </p:sp>
        <p:cxnSp>
          <p:nvCxnSpPr>
            <p:cNvPr id="17" name="Conector reto 16">
              <a:extLst>
                <a:ext uri="{FF2B5EF4-FFF2-40B4-BE49-F238E27FC236}">
                  <a16:creationId xmlns:a16="http://schemas.microsoft.com/office/drawing/2014/main" id="{D2CA26F8-62A4-6C98-A6FB-082FAD0C946F}"/>
                </a:ext>
              </a:extLst>
            </p:cNvPr>
            <p:cNvCxnSpPr>
              <a:cxnSpLocks/>
            </p:cNvCxnSpPr>
            <p:nvPr/>
          </p:nvCxnSpPr>
          <p:spPr>
            <a:xfrm>
              <a:off x="8704636" y="1859064"/>
              <a:ext cx="3240000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B97BF476-8287-DE31-1CCF-E4B0642B6037}"/>
              </a:ext>
            </a:extLst>
          </p:cNvPr>
          <p:cNvSpPr txBox="1"/>
          <p:nvPr/>
        </p:nvSpPr>
        <p:spPr>
          <a:xfrm>
            <a:off x="7366105" y="2394317"/>
            <a:ext cx="477727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/>
              <a:t>* Somatório dos PPG da IES com nota igual ou maior que 3 e Aprovados (A) em funcionamento.</a:t>
            </a:r>
          </a:p>
        </p:txBody>
      </p:sp>
    </p:spTree>
    <p:extLst>
      <p:ext uri="{BB962C8B-B14F-4D97-AF65-F5344CB8AC3E}">
        <p14:creationId xmlns:p14="http://schemas.microsoft.com/office/powerpoint/2010/main" val="41699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3787" y="309901"/>
            <a:ext cx="10772775" cy="771495"/>
          </a:xfrm>
        </p:spPr>
        <p:txBody>
          <a:bodyPr>
            <a:normAutofit/>
          </a:bodyPr>
          <a:lstStyle/>
          <a:p>
            <a:r>
              <a:rPr lang="pt-BR" sz="4800" b="1" dirty="0"/>
              <a:t>Cálculo dos recursos por IES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62035" y="1550089"/>
            <a:ext cx="11137205" cy="1118870"/>
          </a:xfrm>
        </p:spPr>
        <p:txBody>
          <a:bodyPr>
            <a:noAutofit/>
          </a:bodyPr>
          <a:lstStyle/>
          <a:p>
            <a:pPr marL="728663" lvl="2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200" i="0" dirty="0"/>
              <a:t>O valor máximo a ser concedido a cada instituição foi calculado a partir da multiplicação do fator do IC-IES pelo valor unitário de </a:t>
            </a:r>
            <a:r>
              <a:rPr lang="pt-BR" sz="2200" b="1" i="0" dirty="0"/>
              <a:t>R$ 8.500 por PPG </a:t>
            </a:r>
            <a:r>
              <a:rPr lang="pt-BR" sz="2200" i="0" dirty="0"/>
              <a:t>em funcionamento.</a:t>
            </a:r>
            <a:endParaRPr lang="pt-BR" sz="22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68232" y="3121892"/>
            <a:ext cx="7828618" cy="461665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pt-BR" sz="2400" b="1" dirty="0">
                <a:solidFill>
                  <a:schemeClr val="bg1"/>
                </a:solidFill>
              </a:rPr>
              <a:t>Valor concedido (em R$) = Nº PPG x R$ 8.500,00 x Fator (IC-IES)</a:t>
            </a:r>
          </a:p>
        </p:txBody>
      </p:sp>
      <p:sp>
        <p:nvSpPr>
          <p:cNvPr id="6" name="Retângulo 5"/>
          <p:cNvSpPr/>
          <p:nvPr/>
        </p:nvSpPr>
        <p:spPr>
          <a:xfrm>
            <a:off x="562035" y="3909637"/>
            <a:ext cx="10894012" cy="2600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8663" lvl="2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200" dirty="0"/>
              <a:t>Limites:</a:t>
            </a:r>
          </a:p>
          <a:p>
            <a:pPr marL="118586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200" b="1" dirty="0"/>
              <a:t>Pisos</a:t>
            </a:r>
            <a:r>
              <a:rPr lang="pt-BR" sz="2200" dirty="0"/>
              <a:t> (com base no Nº de PPG em funcionamento):</a:t>
            </a:r>
          </a:p>
          <a:p>
            <a:pPr marL="1714500" lvl="4" indent="-342900" algn="just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pt-BR" sz="2200" dirty="0"/>
              <a:t>R$ 60 mil para IES com dois (02) PPG;</a:t>
            </a:r>
          </a:p>
          <a:p>
            <a:pPr marL="1714500" lvl="4" indent="-342900" algn="just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pt-BR" sz="2200" dirty="0"/>
              <a:t>R$ 70 mil para IES com três (03) PPG; e</a:t>
            </a:r>
          </a:p>
          <a:p>
            <a:pPr marL="1714500" lvl="4" indent="-342900" algn="just">
              <a:lnSpc>
                <a:spcPct val="125000"/>
              </a:lnSpc>
              <a:buFont typeface="Wingdings" panose="05000000000000000000" pitchFamily="2" charset="2"/>
              <a:buChar char="ü"/>
            </a:pPr>
            <a:r>
              <a:rPr lang="pt-BR" sz="2200" dirty="0"/>
              <a:t>R$ 80 mil para IES com quatro (04) ou mais PPG.</a:t>
            </a:r>
          </a:p>
          <a:p>
            <a:pPr marL="118586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200" b="1" dirty="0"/>
              <a:t>Teto:</a:t>
            </a:r>
            <a:r>
              <a:rPr lang="pt-BR" sz="2200" dirty="0"/>
              <a:t> R$ 2 milhões.</a:t>
            </a:r>
          </a:p>
        </p:txBody>
      </p:sp>
    </p:spTree>
    <p:extLst>
      <p:ext uri="{BB962C8B-B14F-4D97-AF65-F5344CB8AC3E}">
        <p14:creationId xmlns:p14="http://schemas.microsoft.com/office/powerpoint/2010/main" val="1785230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3787" y="309901"/>
            <a:ext cx="10772775" cy="771495"/>
          </a:xfrm>
        </p:spPr>
        <p:txBody>
          <a:bodyPr>
            <a:normAutofit/>
          </a:bodyPr>
          <a:lstStyle/>
          <a:p>
            <a:r>
              <a:rPr lang="pt-BR" sz="4800" b="1" dirty="0"/>
              <a:t>Cálculo dos recursos por IES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7397" y="1222288"/>
            <a:ext cx="11137205" cy="5547627"/>
          </a:xfrm>
        </p:spPr>
        <p:txBody>
          <a:bodyPr>
            <a:noAutofit/>
          </a:bodyPr>
          <a:lstStyle/>
          <a:p>
            <a:pPr marL="728663" lvl="2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chemeClr val="accent1"/>
                </a:solidFill>
              </a:rPr>
              <a:t>Exemplo 1: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IES da região Sudeste com 100 PPG em funcionamento.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50 PPG com nota superior a 5. (IC-IES de 50% - </a:t>
            </a:r>
            <a:r>
              <a:rPr lang="pt-BR" sz="2000" b="1" dirty="0"/>
              <a:t>Grupo 6</a:t>
            </a:r>
            <a:r>
              <a:rPr lang="pt-BR" sz="2000" dirty="0"/>
              <a:t>).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Valor concedido = 100 PPG x R$ 8.500 x 1,75 (fator IC-IES) =  R$ 1.487.500,00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Valor médio/PPG: </a:t>
            </a:r>
            <a:r>
              <a:rPr lang="pt-BR" sz="2000" b="1" dirty="0"/>
              <a:t>R$ 14.875,00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endParaRPr lang="pt-BR" sz="2000" dirty="0"/>
          </a:p>
          <a:p>
            <a:pPr marL="728663" lvl="2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b="1" i="0" dirty="0">
                <a:solidFill>
                  <a:schemeClr val="accent1"/>
                </a:solidFill>
              </a:rPr>
              <a:t>Exemplo 2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IES da região Nordeste com 3 PPG em funcionamento (&gt;1, logo elegível).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Nenhum PPG com nota superior a 5 (IC-IES = 0% - </a:t>
            </a:r>
            <a:r>
              <a:rPr lang="pt-BR" sz="2000" b="1" dirty="0"/>
              <a:t>Grupo 10</a:t>
            </a:r>
            <a:r>
              <a:rPr lang="pt-BR" sz="2000" dirty="0"/>
              <a:t>)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Valor calculado = 3 PPG x R$ 8.500 x 2,35 (fator IC-IES) =  R$ 59.925,00 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Valor concedido = R$ 70.000,00 (</a:t>
            </a:r>
            <a:r>
              <a:rPr lang="pt-BR" sz="2000" b="1" dirty="0"/>
              <a:t>Piso</a:t>
            </a:r>
            <a:r>
              <a:rPr lang="pt-BR" sz="2000" dirty="0"/>
              <a:t> para IES com 3 PPG)</a:t>
            </a:r>
          </a:p>
          <a:p>
            <a:pPr marL="1002983" lvl="3" indent="-271463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Valor médio/PPG: </a:t>
            </a:r>
            <a:r>
              <a:rPr lang="pt-BR" sz="2000" b="1" dirty="0"/>
              <a:t>R$ 23.333,33</a:t>
            </a:r>
          </a:p>
        </p:txBody>
      </p:sp>
    </p:spTree>
    <p:extLst>
      <p:ext uri="{BB962C8B-B14F-4D97-AF65-F5344CB8AC3E}">
        <p14:creationId xmlns:p14="http://schemas.microsoft.com/office/powerpoint/2010/main" val="2640162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31812" y="104687"/>
            <a:ext cx="10772775" cy="771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/>
              <a:t>Planejamento físico-financeiro</a:t>
            </a:r>
          </a:p>
        </p:txBody>
      </p:sp>
      <p:sp>
        <p:nvSpPr>
          <p:cNvPr id="2" name="Elipse 1"/>
          <p:cNvSpPr/>
          <p:nvPr/>
        </p:nvSpPr>
        <p:spPr>
          <a:xfrm>
            <a:off x="171450" y="1008059"/>
            <a:ext cx="2343956" cy="22924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400" b="1" dirty="0"/>
              <a:t>Valor total estimado</a:t>
            </a:r>
          </a:p>
          <a:p>
            <a:pPr lvl="0" algn="ctr"/>
            <a:r>
              <a:rPr lang="pt-BR" sz="2400" b="1" dirty="0"/>
              <a:t>R$ 63,8 milhões </a:t>
            </a:r>
          </a:p>
        </p:txBody>
      </p:sp>
      <p:sp>
        <p:nvSpPr>
          <p:cNvPr id="8" name="Elipse 7"/>
          <p:cNvSpPr/>
          <p:nvPr/>
        </p:nvSpPr>
        <p:spPr>
          <a:xfrm>
            <a:off x="2555116" y="2482128"/>
            <a:ext cx="2423376" cy="2444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/>
              <a:t>193 IES Beneficiadas</a:t>
            </a:r>
          </a:p>
        </p:txBody>
      </p:sp>
      <p:sp>
        <p:nvSpPr>
          <p:cNvPr id="9" name="Elipse 8"/>
          <p:cNvSpPr/>
          <p:nvPr/>
        </p:nvSpPr>
        <p:spPr>
          <a:xfrm>
            <a:off x="131740" y="4108604"/>
            <a:ext cx="2423376" cy="24448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400" b="1" dirty="0"/>
              <a:t>Média de </a:t>
            </a:r>
          </a:p>
          <a:p>
            <a:pPr lvl="0" algn="ctr"/>
            <a:r>
              <a:rPr lang="pt-BR" sz="2400" b="1" dirty="0"/>
              <a:t>R$ 330 mil por IES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5666703" y="1081601"/>
            <a:ext cx="63235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Graf. Percentual das IES beneficiadas por faixa de valor conc.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68A4D9C6-6815-4C56-0A6E-B4632CE8D4F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4706856"/>
              </p:ext>
            </p:extLst>
          </p:nvPr>
        </p:nvGraphicFramePr>
        <p:xfrm>
          <a:off x="5508654" y="1482913"/>
          <a:ext cx="6285600" cy="527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502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676275" y="76198"/>
            <a:ext cx="10772775" cy="602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Valor concedido e IES beneficiadas por Região Geográfica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2405413" y="939117"/>
            <a:ext cx="121278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Valor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8405536" y="925676"/>
            <a:ext cx="1883792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IES Beneficiadas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7F0C10F8-4DC6-9BAD-FC6A-AAC0850288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9660063"/>
              </p:ext>
            </p:extLst>
          </p:nvPr>
        </p:nvGraphicFramePr>
        <p:xfrm>
          <a:off x="302662" y="1599985"/>
          <a:ext cx="576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E8C24613-6735-0A21-8C77-4277DFF34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3731555"/>
              </p:ext>
            </p:extLst>
          </p:nvPr>
        </p:nvGraphicFramePr>
        <p:xfrm>
          <a:off x="6234545" y="1599985"/>
          <a:ext cx="576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8402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/>
          <p:cNvSpPr txBox="1"/>
          <p:nvPr/>
        </p:nvSpPr>
        <p:spPr>
          <a:xfrm>
            <a:off x="2405413" y="939117"/>
            <a:ext cx="121278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Valor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8405536" y="925676"/>
            <a:ext cx="1883792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IES Beneficiadas</a:t>
            </a: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76275" y="76198"/>
            <a:ext cx="10772775" cy="602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Valor concedido e IES beneficiadas por Unidade da Federação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C17EE898-A727-4586-3528-5F9767FC42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5868006"/>
              </p:ext>
            </p:extLst>
          </p:nvPr>
        </p:nvGraphicFramePr>
        <p:xfrm>
          <a:off x="-25209" y="1606280"/>
          <a:ext cx="6300000" cy="471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964DF964-87C9-E7C6-879B-1E44C562F1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2873172"/>
              </p:ext>
            </p:extLst>
          </p:nvPr>
        </p:nvGraphicFramePr>
        <p:xfrm>
          <a:off x="6322290" y="1606280"/>
          <a:ext cx="5760000" cy="471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53772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2405413" y="939117"/>
            <a:ext cx="1212783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Valor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8405536" y="925676"/>
            <a:ext cx="1883792" cy="40011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IES Beneficiadas</a:t>
            </a:r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676275" y="76198"/>
            <a:ext cx="10772775" cy="602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5400" kern="1200" spc="-12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000" b="1" dirty="0"/>
              <a:t>Valor concedido e IES beneficiadas por grupo IC-IES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735FDB0-79C5-4637-8F25-2D43BD34C69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860859"/>
              </p:ext>
            </p:extLst>
          </p:nvPr>
        </p:nvGraphicFramePr>
        <p:xfrm>
          <a:off x="-173945" y="1498734"/>
          <a:ext cx="6361681" cy="4902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C0AF93CA-7F9D-4263-ACAE-5419D4513A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859433"/>
              </p:ext>
            </p:extLst>
          </p:nvPr>
        </p:nvGraphicFramePr>
        <p:xfrm>
          <a:off x="6080177" y="1497449"/>
          <a:ext cx="6120000" cy="475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95666863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o">
  <a:themeElements>
    <a:clrScheme name="Metropolitano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TM03457491[[fn=Metropolitano]]</Template>
  <TotalTime>28678</TotalTime>
  <Words>936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Metropolitano</vt:lpstr>
      <vt:lpstr>Programa de Extensão Universitária da Pós-Graduação (PROEXT-PG)   Portaria Conjunta CAPES/SESU Nº 1, de 8 de Novembro de 2023.</vt:lpstr>
      <vt:lpstr>Requisitos para participação</vt:lpstr>
      <vt:lpstr>Índice de Consolidação das IES (IC-IES)</vt:lpstr>
      <vt:lpstr>Cálculo dos recursos por IES</vt:lpstr>
      <vt:lpstr>Cálculo dos recursos por IES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Fluxo do Programa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 Augusto Pimenta Kreismann</dc:creator>
  <cp:lastModifiedBy>Márcio Moura de Castro</cp:lastModifiedBy>
  <cp:revision>195</cp:revision>
  <dcterms:created xsi:type="dcterms:W3CDTF">2022-11-24T12:55:57Z</dcterms:created>
  <dcterms:modified xsi:type="dcterms:W3CDTF">2023-11-08T22:26:53Z</dcterms:modified>
</cp:coreProperties>
</file>