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258" r:id="rId5"/>
    <p:sldId id="286" r:id="rId6"/>
    <p:sldId id="287" r:id="rId7"/>
    <p:sldId id="288" r:id="rId8"/>
    <p:sldId id="289" r:id="rId9"/>
    <p:sldId id="298" r:id="rId10"/>
    <p:sldId id="283" r:id="rId11"/>
    <p:sldId id="292" r:id="rId12"/>
    <p:sldId id="290" r:id="rId13"/>
    <p:sldId id="291" r:id="rId14"/>
    <p:sldId id="309" r:id="rId15"/>
    <p:sldId id="310" r:id="rId16"/>
    <p:sldId id="261" r:id="rId17"/>
    <p:sldId id="262" r:id="rId18"/>
    <p:sldId id="311" r:id="rId19"/>
    <p:sldId id="312" r:id="rId20"/>
    <p:sldId id="265" r:id="rId21"/>
    <p:sldId id="266" r:id="rId22"/>
    <p:sldId id="313" r:id="rId23"/>
    <p:sldId id="267" r:id="rId24"/>
    <p:sldId id="268" r:id="rId25"/>
    <p:sldId id="269" r:id="rId26"/>
    <p:sldId id="270" r:id="rId27"/>
    <p:sldId id="314" r:id="rId28"/>
    <p:sldId id="315" r:id="rId29"/>
    <p:sldId id="273" r:id="rId30"/>
    <p:sldId id="318" r:id="rId31"/>
    <p:sldId id="321" r:id="rId32"/>
    <p:sldId id="322" r:id="rId33"/>
    <p:sldId id="324" r:id="rId34"/>
    <p:sldId id="325" r:id="rId35"/>
    <p:sldId id="326" r:id="rId36"/>
    <p:sldId id="305" r:id="rId37"/>
    <p:sldId id="323" r:id="rId38"/>
    <p:sldId id="299" r:id="rId39"/>
    <p:sldId id="301" r:id="rId40"/>
    <p:sldId id="303" r:id="rId41"/>
    <p:sldId id="281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14E226-49B1-4D00-86F2-163B2EC60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1D184B-57A4-4481-8671-7E8E8A26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E418551-7BDB-4171-B206-0FF4885C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0EECD17-28FA-40D7-A674-DFF28751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8086D1D-9B10-4647-B82F-92FC1E7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15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FD3FD1-446B-4D07-A463-9C198A7D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6EAACA0-524D-4E2A-9F7F-9DCD5F276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D72F9E2-3E4F-4B45-A6AC-5BF108BD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17BA577-6017-4BD6-828C-C890C302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7DD49AC-E35B-4B06-B946-B4426AC1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4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7B610B-3BFF-4C13-9236-BF56B2310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D749832-63EC-4C1D-9C03-0F33AD1C9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932251B-DF4E-4419-A8B5-39284AD3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10F662E-6F96-4500-AB66-C55294A8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52E5ACD-1784-4FE8-B290-4891068B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03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224B19-8F81-4FB7-B628-EE30919C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6AE74AF-5088-45A0-8BEA-709B4CF2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ADF4D18-D2BF-4C75-AF17-56A1AE2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C75E1AD-FA90-4F7F-A187-3E6F9B0D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D5D8A4F-9A36-49B5-8F3E-FB52C578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48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2382B4-E2F8-4166-A4F9-3CEB789D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4AE5B07-8FC6-4EBD-B5A6-D05E4D00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F7B6657-99FA-4E51-A039-D713A1BA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46B6700-CEF3-4E3B-97DA-24ACCD70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9E37D60-6B62-423F-8658-3DFCBB18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9EB72C-E1D1-49CA-9489-03DE7C4B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5839604-2E87-4917-B2E2-D43E95C73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E87E5E5-1EA6-4E77-8628-27E1047F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25C64FE-216A-4F51-9AC5-7B801057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3EDD84E-2CAB-4069-BFB9-33ADE0F0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5DE1C79-FE1B-4BE7-B1C7-5730D3C7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82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BC1FE6-346D-4176-B1FC-1DAB6427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23643A7-76D6-49C6-845C-895DB842F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192E7AD-105B-4335-AD85-26D4235C5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706E998-41DA-4BC6-BCCA-E1AC33DE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A20E2D4-BF93-4627-951C-D01360EC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FBD334D-E478-43E7-98B1-8EDAE407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E220C16-4311-4B33-BF29-E6ABD485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B81D67D-C254-4E50-BA66-9AFFB05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57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81D5A9-D1DE-436D-A4FB-7F7FAEC2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1C76676-C59E-443E-853C-338594A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B5E3662-473B-4779-9E3D-96785D9F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C3D2975-C3D9-4484-A7BF-05609307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53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935FA14-FC15-4366-AE47-5FAF3485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BB6E605-D07F-4FB6-8BF6-732475EA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62A3BC7-B221-4AC3-8019-6726E023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37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9E6B8C-E935-4BB0-A143-FF29D7B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87624DA-9A69-4793-8A08-848C6E47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21562B0-0785-4404-9583-A7CC429FC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F832DE9-228F-445B-9599-5CA08FD2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25F0AC5-067E-4E28-87E5-F79C0BA2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C977CC7-3740-48BE-9FFA-CF1F1DC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87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51BC47-3473-45AD-B761-99696F63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DC4B678-3A14-4462-9760-5E73DCBC6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34944AF-AE7C-4401-B755-0767728D6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2D32A7D-B0A9-4B2F-9D0E-CCABD504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5EC6B25-262F-4951-91D1-23EB6315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E627C77-D6F5-4A50-BC8E-ED587BDE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7F038C6-E42A-4ABC-BE8B-6746CD3D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64961EA-2B07-4D80-BF99-91F34BDDF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FD13EA4-F369-4127-B553-C40A616E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AD760-5016-4E6E-91C0-7EFC8D646EE3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852E7CA-F6F4-4E43-8139-BB5777188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01BA7AC-AA9F-4BE2-B1A9-147299FC0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0FFB-A0CF-40EA-9665-D0EEB58E7B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7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capes/pt-br/centrais-de-conteudo/portaria-059-2013-anexovi-termoentregarecebimento-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gpca@capes.gov.br" TargetMode="External"/><Relationship Id="rId2" Type="http://schemas.openxmlformats.org/officeDocument/2006/relationships/hyperlink" Target="mailto:cpc@capes.gov.br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AB2CDA-04DE-4364-9AF4-4EC11CD9B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000" dirty="0"/>
              <a:t/>
            </a:r>
            <a:br>
              <a:rPr lang="pt-BR" sz="8000" dirty="0"/>
            </a:br>
            <a:endParaRPr lang="pt-BR" sz="8000" dirty="0"/>
          </a:p>
        </p:txBody>
      </p:sp>
      <p:pic>
        <p:nvPicPr>
          <p:cNvPr id="4" name="Picture 16" descr="prestacao-de-contas-fundo">
            <a:extLst>
              <a:ext uri="{FF2B5EF4-FFF2-40B4-BE49-F238E27FC236}">
                <a16:creationId xmlns:a16="http://schemas.microsoft.com/office/drawing/2014/main" xmlns="" id="{8D3D4326-DB01-419E-9FC1-C4EA259E4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86" y="1122363"/>
            <a:ext cx="65357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5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E95E070-5B1C-4516-A4CB-1D15207AB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14" y="0"/>
            <a:ext cx="6729267" cy="6666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77EF6442-AF66-4251-9BCC-0753B7546D2E}"/>
              </a:ext>
            </a:extLst>
          </p:cNvPr>
          <p:cNvSpPr/>
          <p:nvPr/>
        </p:nvSpPr>
        <p:spPr>
          <a:xfrm>
            <a:off x="7205281" y="1348524"/>
            <a:ext cx="4688579" cy="3969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Anexo modelo A- </a:t>
            </a:r>
            <a:r>
              <a:rPr lang="pt-BR" sz="2800" dirty="0"/>
              <a:t>utilizados para comprovação de pagamentos de Diárias, Reembolso e Pagamento de Serviços de terceiros</a:t>
            </a:r>
          </a:p>
        </p:txBody>
      </p:sp>
    </p:spTree>
    <p:extLst>
      <p:ext uri="{BB962C8B-B14F-4D97-AF65-F5344CB8AC3E}">
        <p14:creationId xmlns:p14="http://schemas.microsoft.com/office/powerpoint/2010/main" val="362632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Cotação de Preço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7308" y="1690688"/>
            <a:ext cx="10515600" cy="4351338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BR" dirty="0"/>
              <a:t>E necessário a apresentação de pesquisa de preço para aquisição de </a:t>
            </a:r>
            <a:r>
              <a:rPr lang="pt-BR" b="1" dirty="0"/>
              <a:t>equipamentos ou serviços </a:t>
            </a:r>
            <a:r>
              <a:rPr lang="pt-BR" dirty="0"/>
              <a:t>que ultrapassa o valor estabelecido em legislação federal -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23-II-“a” da Lei 8.666; e Art. 1º-II-“a” do Decreto 9.412 de 18/06/2018;</a:t>
            </a:r>
          </a:p>
          <a:p>
            <a:pPr marL="685800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 de 18/06/2018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acima de R$ 17.600,00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0" lvl="1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pesquisa de preço deve ser de 3 estabelecimento distintos, ao qual a escolha será pela melhor oferta apresentada. </a:t>
            </a:r>
          </a:p>
          <a:p>
            <a:pPr marL="685800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548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PASSAGENS 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756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Caso esteja previsto no projeto o financiamento de passagens aéreas, essas deverão ser comprovadas com a apresentação dos documentos abaixo:</a:t>
            </a:r>
          </a:p>
          <a:p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E-ticket, nota fiscal ou recibo demostrando os valores, itinerários e passageiros;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Bilhetes eletrônicos;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Em caso de reembolso da compra da passagem, será necessário o envio do recibo modelo A.</a:t>
            </a:r>
          </a:p>
        </p:txBody>
      </p:sp>
    </p:spTree>
    <p:extLst>
      <p:ext uri="{BB962C8B-B14F-4D97-AF65-F5344CB8AC3E}">
        <p14:creationId xmlns:p14="http://schemas.microsoft.com/office/powerpoint/2010/main" val="381573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760" y="2344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Anexo VI – Termo de Entrega e Recebimento de bens adquirido o âmbito do AUXPE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6760" y="2113008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Utilizado em caso de aquisição de equipamentos de capital;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Deverá ser preenchido os campos com os dados do projeto, Outorgante (beneficiário do auxílio) e Receptor do Bem (Representante legal da Instituição indicado no Termo de Auxílio ao qual está vinculado o projeto);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Link para acesso: </a:t>
            </a:r>
            <a:r>
              <a:rPr lang="pt-BR" dirty="0">
                <a:hlinkClick r:id="rId2"/>
              </a:rPr>
              <a:t>https://www.gov.br/capes/pt-br/centrais-de-conteudo/portaria-059-2013-anexovi-termoentregarecebimento-doc</a:t>
            </a:r>
            <a:r>
              <a:rPr lang="pt-BR" dirty="0"/>
              <a:t>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90754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925022"/>
            <a:ext cx="10993582" cy="531968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88373" y="353291"/>
            <a:ext cx="1071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LINK DE ACESSO AO SISTEMA: </a:t>
            </a:r>
            <a:r>
              <a:rPr lang="pt-BR" b="1" dirty="0">
                <a:solidFill>
                  <a:srgbClr val="0000FF"/>
                </a:solidFill>
              </a:rPr>
              <a:t>SIPREC.CAPES.GOV.BR</a:t>
            </a:r>
          </a:p>
        </p:txBody>
      </p:sp>
      <p:sp>
        <p:nvSpPr>
          <p:cNvPr id="2" name="Retângulo 1"/>
          <p:cNvSpPr/>
          <p:nvPr/>
        </p:nvSpPr>
        <p:spPr>
          <a:xfrm>
            <a:off x="7858125" y="3571875"/>
            <a:ext cx="828675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59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0" r="626" b="1491"/>
          <a:stretch/>
        </p:blipFill>
        <p:spPr>
          <a:xfrm>
            <a:off x="1818409" y="1109663"/>
            <a:ext cx="8416637" cy="29427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4563" y="4327824"/>
            <a:ext cx="773373" cy="68276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57936" y="4567670"/>
            <a:ext cx="832311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 senha  de acesso e a mesma utilizada para o acesso de outros sistemas da CAPES.</a:t>
            </a:r>
          </a:p>
        </p:txBody>
      </p:sp>
    </p:spTree>
    <p:extLst>
      <p:ext uri="{BB962C8B-B14F-4D97-AF65-F5344CB8AC3E}">
        <p14:creationId xmlns:p14="http://schemas.microsoft.com/office/powerpoint/2010/main" val="137668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3334F9C-B3F6-4E24-818D-881B1249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291548"/>
            <a:ext cx="10495722" cy="60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4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A528BAD-89C5-4077-A2F2-F6C3BDAA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0"/>
            <a:ext cx="11171583" cy="66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61" y="678873"/>
            <a:ext cx="10833390" cy="580997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892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09254" y="6061088"/>
            <a:ext cx="936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Aba exclusiva para cadastramento dos comprovantes de despesa ( NF, Recibos e/ou Faturas 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4" y="746343"/>
            <a:ext cx="9476509" cy="51755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309255" y="145472"/>
            <a:ext cx="947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PRESTAÇÃO DE CONTAS – ADICIONAR LANÇAMENTO</a:t>
            </a:r>
          </a:p>
        </p:txBody>
      </p:sp>
    </p:spTree>
    <p:extLst>
      <p:ext uri="{BB962C8B-B14F-4D97-AF65-F5344CB8AC3E}">
        <p14:creationId xmlns:p14="http://schemas.microsoft.com/office/powerpoint/2010/main" val="270893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E3CFF2D-147D-4709-B7A5-3E4FD6D1C3BC}"/>
              </a:ext>
            </a:extLst>
          </p:cNvPr>
          <p:cNvSpPr txBox="1"/>
          <p:nvPr/>
        </p:nvSpPr>
        <p:spPr>
          <a:xfrm>
            <a:off x="1586812" y="1057257"/>
            <a:ext cx="812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Introdução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A932A2-9D1B-43C6-904D-9FEF5199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7" y="1010915"/>
            <a:ext cx="1224136" cy="6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D2C7A1A-F61A-4F8A-8038-627BFDE20457}"/>
              </a:ext>
            </a:extLst>
          </p:cNvPr>
          <p:cNvSpPr/>
          <p:nvPr/>
        </p:nvSpPr>
        <p:spPr>
          <a:xfrm>
            <a:off x="208086" y="1871186"/>
            <a:ext cx="11698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SIPREC - É um sistema de prestação de contas, onde o beneficiário contemplado com auxílio Financeiro a Projeto Educacional ou de Pesquisa (AUXPE) da CAPES comprovará o que foi feito com os recursos recebidos oriundos dos programas da CAPES e do cumprimento do objeto do processo.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BC46649-B8FD-405D-9AFE-7D2D5FB37CAD}"/>
              </a:ext>
            </a:extLst>
          </p:cNvPr>
          <p:cNvSpPr/>
          <p:nvPr/>
        </p:nvSpPr>
        <p:spPr>
          <a:xfrm>
            <a:off x="208085" y="2908988"/>
            <a:ext cx="11698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prestação de contas dos processos AUXPE pelo </a:t>
            </a:r>
            <a:r>
              <a:rPr lang="pt-BR" b="1" dirty="0"/>
              <a:t>SIPREC</a:t>
            </a:r>
            <a:r>
              <a:rPr lang="pt-BR" dirty="0"/>
              <a:t>, </a:t>
            </a:r>
            <a:r>
              <a:rPr lang="pt-BR" b="1" dirty="0"/>
              <a:t>É OBRIGATÓRIA</a:t>
            </a:r>
            <a:r>
              <a:rPr lang="pt-BR" dirty="0"/>
              <a:t>, conforme publicação, em maio de 2013, da </a:t>
            </a:r>
            <a:r>
              <a:rPr lang="pt-BR" b="1" dirty="0"/>
              <a:t>Portaria nº 059/2013 </a:t>
            </a:r>
            <a:r>
              <a:rPr lang="pt-BR" dirty="0"/>
              <a:t>que regulamenta o </a:t>
            </a:r>
            <a:r>
              <a:rPr lang="pt-BR" dirty="0" err="1"/>
              <a:t>Siprec</a:t>
            </a:r>
            <a:r>
              <a:rPr lang="pt-BR" dirty="0"/>
              <a:t>. Diante disto, as regras implementadas e todo o comportamento do sistema estão de acordo com as disposições desta portaria e seus anexos de I a VI.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8179A5C-BB8A-4024-A0DE-7EBE94E8B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893" y="4179007"/>
            <a:ext cx="2666548" cy="16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736286C-239F-4C31-80DF-5F88AB91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4" y="182883"/>
            <a:ext cx="11234057" cy="64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3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4FC6CB4-9D96-4E4D-B133-4B8E657E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06018"/>
            <a:ext cx="11807687" cy="67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7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6" y="542925"/>
            <a:ext cx="8820149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85926" y="76200"/>
            <a:ext cx="858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CHECKLIST  DE FINALIZAÇÃO/ ENVIO DA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356691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51007" y="2471351"/>
            <a:ext cx="9531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PRESTAÇÃO DE CONTAS DILIGENCIADA</a:t>
            </a:r>
          </a:p>
        </p:txBody>
      </p:sp>
    </p:spTree>
    <p:extLst>
      <p:ext uri="{BB962C8B-B14F-4D97-AF65-F5344CB8AC3E}">
        <p14:creationId xmlns:p14="http://schemas.microsoft.com/office/powerpoint/2010/main" val="186103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8F6965D-C741-4671-BDFF-276DEE90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85530"/>
            <a:ext cx="11145079" cy="667246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0685721" y="5284381"/>
            <a:ext cx="329609" cy="170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70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76225"/>
            <a:ext cx="9410700" cy="615315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857500" y="2486025"/>
            <a:ext cx="164782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60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0"/>
            <a:ext cx="10328564" cy="6858000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405245" y="872837"/>
            <a:ext cx="498764" cy="176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909204" y="696191"/>
            <a:ext cx="971551" cy="26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423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76225"/>
            <a:ext cx="9498590" cy="63055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899064" y="1496291"/>
            <a:ext cx="966354" cy="3948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926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27" y="446810"/>
            <a:ext cx="10266217" cy="57968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148445" y="1652155"/>
            <a:ext cx="1111828" cy="446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976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28" y="350253"/>
            <a:ext cx="9406943" cy="615749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324725" y="2505075"/>
            <a:ext cx="1914525" cy="447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2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92282" y="592283"/>
            <a:ext cx="1117022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prstClr val="black"/>
                </a:solidFill>
              </a:rPr>
              <a:t>UTILIZAÇÃO DO RECURSO: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sz="2400" dirty="0">
                <a:solidFill>
                  <a:prstClr val="black"/>
                </a:solidFill>
              </a:rPr>
              <a:t>O beneficiário ao receber recurso deverá atentar-se as legislações:</a:t>
            </a:r>
          </a:p>
          <a:p>
            <a:endParaRPr lang="pt-BR" sz="2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</a:rPr>
              <a:t>Portaria n° 59 de 14 de maio de 2013 e seus respectivos anexo I e II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Anexo I – Manual de Utilização de recurso de Auxilio Financeiro a Projeto Educacional e de Pesquisa (AUXPE);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</a:rPr>
              <a:t>Anexo II – Manual de Prestação de Contas Online do Sistema </a:t>
            </a:r>
            <a:r>
              <a:rPr lang="pt-BR" sz="2400" dirty="0" err="1">
                <a:solidFill>
                  <a:prstClr val="black"/>
                </a:solidFill>
              </a:rPr>
              <a:t>Siprec</a:t>
            </a:r>
            <a:r>
              <a:rPr lang="pt-BR" sz="2400" dirty="0">
                <a:solidFill>
                  <a:prstClr val="black"/>
                </a:solidFill>
              </a:rPr>
              <a:t>.</a:t>
            </a:r>
          </a:p>
          <a:p>
            <a:pPr lvl="1"/>
            <a:endParaRPr lang="pt-BR" sz="2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</a:rPr>
              <a:t>Edital de Regulamentação do Projeto;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</a:rPr>
              <a:t>Portaria STN 448 de 13 de Setembro de 2002 – Classificação de despesas.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98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6" y="542925"/>
            <a:ext cx="8820149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85926" y="76200"/>
            <a:ext cx="858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CHECKLIST  DE FINALIZAÇÃO/ ENVIO DA PRESTAÇÃO DE CONTAS</a:t>
            </a:r>
          </a:p>
        </p:txBody>
      </p:sp>
      <p:sp>
        <p:nvSpPr>
          <p:cNvPr id="4" name="Elipse 3"/>
          <p:cNvSpPr/>
          <p:nvPr/>
        </p:nvSpPr>
        <p:spPr>
          <a:xfrm>
            <a:off x="5705475" y="6067425"/>
            <a:ext cx="9525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563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763829-C0A7-423F-81D8-D67B444B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73" y="1449858"/>
            <a:ext cx="11440983" cy="52063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/>
              <a:t>Objetivo geral: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Apoiar projetos voltados à formação de recursos humanos altamente qualificados e ao desenvolvimento de investigação acadêmico-científica, no âmbito dos Programas de Pós-Graduação (</a:t>
            </a:r>
            <a:r>
              <a:rPr lang="pt-BR" sz="2400" dirty="0" err="1"/>
              <a:t>PPGs</a:t>
            </a:r>
            <a:r>
              <a:rPr lang="pt-BR" sz="2400" dirty="0"/>
              <a:t>) stricto sensu acadêmicos, com foco em pesquisas que possam contribuir efetivamente para estudos sobre prevenção, mitigação e resposta para situações decorrentes de emergências climáticas, ou analisar o impacto do evento ambiental extremo que ocasionou estado de calamidade pública, enchentes e deslizamentos, em unidades federativas do Brasil, entre 2021 e 2022.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b="0" i="0" u="none" strike="noStrike" baseline="0" dirty="0"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EC61BEB-49EB-4BC9-ABE6-7997EF5D7CE4}"/>
              </a:ext>
            </a:extLst>
          </p:cNvPr>
          <p:cNvSpPr txBox="1">
            <a:spLocks/>
          </p:cNvSpPr>
          <p:nvPr/>
        </p:nvSpPr>
        <p:spPr>
          <a:xfrm>
            <a:off x="306173" y="100857"/>
            <a:ext cx="11706965" cy="938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pt-BR" sz="3600" b="1" dirty="0" smtClean="0">
                <a:latin typeface="+mn-lt"/>
                <a:ea typeface="+mn-ea"/>
                <a:cs typeface="+mn-cs"/>
              </a:rPr>
            </a:br>
            <a:r>
              <a:rPr lang="pt-BR" b="1" dirty="0" smtClean="0"/>
              <a:t>Edital 15/2022 – PDPG Emergências Climáticas</a:t>
            </a:r>
            <a:r>
              <a:rPr lang="pt-BR" sz="4000" b="1" dirty="0" smtClean="0">
                <a:latin typeface="+mn-lt"/>
              </a:rPr>
              <a:t/>
            </a:r>
            <a:br>
              <a:rPr lang="pt-BR" sz="4000" b="1" dirty="0" smtClean="0">
                <a:latin typeface="+mn-lt"/>
              </a:rPr>
            </a:b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763829-C0A7-423F-81D8-D67B444B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73" y="1039092"/>
            <a:ext cx="11440983" cy="56170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200" b="1" dirty="0" smtClean="0"/>
              <a:t>Objetivos específicos: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I - formar recursos humanos por meio de projetos de investigação acadêmico-científica interdisciplinar a serem desenvolvidos no âmbito dos </a:t>
            </a:r>
            <a:r>
              <a:rPr lang="pt-BR" sz="2200" dirty="0" err="1"/>
              <a:t>PPGs</a:t>
            </a:r>
            <a:r>
              <a:rPr lang="pt-BR" sz="2200" dirty="0"/>
              <a:t> stricto sensu acadêmicos, nas áreas temáticas elencadas no item 4; </a:t>
            </a:r>
            <a:endParaRPr lang="pt-BR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 smtClean="0"/>
              <a:t>II </a:t>
            </a:r>
            <a:r>
              <a:rPr lang="pt-BR" sz="2200" dirty="0"/>
              <a:t>- apoiar, </a:t>
            </a:r>
            <a:r>
              <a:rPr lang="pt-BR" sz="2200" b="1" dirty="0">
                <a:solidFill>
                  <a:srgbClr val="FF0000"/>
                </a:solidFill>
              </a:rPr>
              <a:t>com recursos de custeio e bolsas</a:t>
            </a:r>
            <a:r>
              <a:rPr lang="pt-BR" sz="2200" dirty="0"/>
              <a:t>, projetos de formação de recursos humanos de alto nível e de investigação acadêmico-científica a serem desenvolvidos no âmbito dos programas de </a:t>
            </a:r>
            <a:r>
              <a:rPr lang="pt-BR" sz="2200" dirty="0" err="1"/>
              <a:t>pósgraduação</a:t>
            </a:r>
            <a:r>
              <a:rPr lang="pt-BR" sz="2200" dirty="0"/>
              <a:t> stricto sensu acadêmicos, que possam contribuir efetivamente para estudos sobre a prevenção, mitigação e resposta a graves enchentes e deslizamentos ocorridos nas unidades federativas do Brasil entre 2021 e 2022; </a:t>
            </a:r>
            <a:endParaRPr lang="pt-BR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 smtClean="0"/>
              <a:t>III </a:t>
            </a:r>
            <a:r>
              <a:rPr lang="pt-BR" sz="2200" dirty="0"/>
              <a:t>- estimular iniciativas em áreas temáticas relacionadas, promovendo o desenvolvimento de produtos, processos, serviços e sistemas sustentáveis que contribuam para a solução de problemas diretos e indiretos gerados por Emergências Climáticas, Eventos Extremos e Acidentes Ambientais</a:t>
            </a:r>
            <a:r>
              <a:rPr lang="pt-BR" sz="22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IV - promover, nas áreas contempladas neste edital, o desenvolvimento de projetos que potencializem a transferência de conhecimento da academia para a sociedade, por meio de produção de pesquisa aplicada à realidade local e regional das unidades federativas afetadas pelo acidente ambiental.</a:t>
            </a:r>
            <a:endParaRPr lang="pt-BR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b="0" i="0" u="none" strike="noStrike" baseline="0" dirty="0"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EC61BEB-49EB-4BC9-ABE6-7997EF5D7CE4}"/>
              </a:ext>
            </a:extLst>
          </p:cNvPr>
          <p:cNvSpPr txBox="1">
            <a:spLocks/>
          </p:cNvSpPr>
          <p:nvPr/>
        </p:nvSpPr>
        <p:spPr>
          <a:xfrm>
            <a:off x="306173" y="100857"/>
            <a:ext cx="11706965" cy="938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pt-BR" sz="3600" b="1" dirty="0" smtClean="0">
                <a:latin typeface="+mn-lt"/>
                <a:ea typeface="+mn-ea"/>
                <a:cs typeface="+mn-cs"/>
              </a:rPr>
            </a:br>
            <a:r>
              <a:rPr lang="pt-BR" sz="4000" b="1" dirty="0" smtClean="0"/>
              <a:t>Edital 15/2022 – PDPG Emergências Climáticas</a:t>
            </a:r>
            <a:r>
              <a:rPr lang="pt-BR" sz="3600" b="1" dirty="0" smtClean="0">
                <a:latin typeface="+mn-lt"/>
              </a:rPr>
              <a:t/>
            </a:r>
            <a:br>
              <a:rPr lang="pt-BR" sz="3600" b="1" dirty="0" smtClean="0">
                <a:latin typeface="+mn-lt"/>
              </a:rPr>
            </a:b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015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C61BEB-49EB-4BC9-ABE6-7997EF5D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74728"/>
            <a:ext cx="12046527" cy="9382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latin typeface="+mn-lt"/>
                <a:ea typeface="+mn-ea"/>
                <a:cs typeface="+mn-cs"/>
              </a:rPr>
              <a:t/>
            </a:r>
            <a:br>
              <a:rPr lang="pt-BR" sz="3600" b="1" dirty="0">
                <a:latin typeface="+mn-lt"/>
                <a:ea typeface="+mn-ea"/>
                <a:cs typeface="+mn-cs"/>
              </a:rPr>
            </a:br>
            <a:r>
              <a:rPr lang="pt-BR" sz="4000" b="1" dirty="0"/>
              <a:t>Edital </a:t>
            </a:r>
            <a:r>
              <a:rPr lang="pt-BR" sz="4000" b="1" dirty="0" smtClean="0"/>
              <a:t>28/2022 – PDPG Vulnerabilidade Social </a:t>
            </a:r>
            <a:br>
              <a:rPr lang="pt-BR" sz="4000" b="1" dirty="0" smtClean="0"/>
            </a:br>
            <a:r>
              <a:rPr lang="pt-BR" sz="4000" b="1" dirty="0" smtClean="0"/>
              <a:t>e Direitos Humanos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763829-C0A7-423F-81D8-D67B444B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73" y="1449858"/>
            <a:ext cx="11440983" cy="52063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/>
              <a:t>Objetivo geral: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Estimular e apoiar projetos de formação de recursos humanos de alto nível com foco em investigação acadêmico-científica voltada para o desenvolvimento de políticas e projetos de prevenção, mitigação e resposta a situações de vulnerabilidade social decorrentes de emergências climáticas, tais como enchentes, deslizamentos, incêndios e seca, no Brasil, entre 2020 e 2022. </a:t>
            </a: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b="0" i="0" u="none" strike="noStrike" baseline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94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C61BEB-49EB-4BC9-ABE6-7997EF5D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74728"/>
            <a:ext cx="12046527" cy="9382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latin typeface="+mn-lt"/>
                <a:ea typeface="+mn-ea"/>
                <a:cs typeface="+mn-cs"/>
              </a:rPr>
              <a:t/>
            </a:r>
            <a:br>
              <a:rPr lang="pt-BR" sz="3600" b="1" dirty="0">
                <a:latin typeface="+mn-lt"/>
                <a:ea typeface="+mn-ea"/>
                <a:cs typeface="+mn-cs"/>
              </a:rPr>
            </a:br>
            <a:r>
              <a:rPr lang="pt-BR" sz="4000" b="1" dirty="0"/>
              <a:t>Edital </a:t>
            </a:r>
            <a:r>
              <a:rPr lang="pt-BR" sz="4000" b="1" dirty="0" smtClean="0"/>
              <a:t>28/2022 – PDPG Vulnerabilidade Social </a:t>
            </a:r>
            <a:br>
              <a:rPr lang="pt-BR" sz="4000" b="1" dirty="0" smtClean="0"/>
            </a:br>
            <a:r>
              <a:rPr lang="pt-BR" sz="4000" b="1" dirty="0" smtClean="0"/>
              <a:t>e Direitos Humanos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763829-C0A7-423F-81D8-D67B444B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73" y="1449858"/>
            <a:ext cx="11440983" cy="52063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/>
              <a:t>Objetivos específicos: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I - Formar recursos humanos de alto nível aplicados aos eixos estratégicos elencados, por meio de projetos de investigação acadêmico-científica interdisciplinar a serem desenvolvidos no âmbito dos </a:t>
            </a:r>
            <a:r>
              <a:rPr lang="pt-BR" sz="2400" dirty="0" err="1"/>
              <a:t>PPGs</a:t>
            </a:r>
            <a:r>
              <a:rPr lang="pt-BR" sz="2400" dirty="0"/>
              <a:t> stricto sensu acadêmicos, nos eixos temáticos elencados no item 5;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II </a:t>
            </a:r>
            <a:r>
              <a:rPr lang="pt-BR" sz="2400" dirty="0"/>
              <a:t>- Apoiar, com recursos de custeio e bolsas, projetos de formação de recursos humanos de alto nível e de investigação acadêmico-científica a serem desenvolvidos no âmbito dos Programas de Pós-Graduação stricto sensu acadêmicos, que possam contribuir efetivamente para os estudos sobre a prevenção, mitigação e superação à situação de vulnerabilidade social de populações locais submetidas a evento ambiental extremo em unidades federativas do Brasil, entre 2020 e 2022;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0" i="0" u="none" strike="noStrike" baseline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57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C61BEB-49EB-4BC9-ABE6-7997EF5D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74728"/>
            <a:ext cx="12046527" cy="9382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latin typeface="+mn-lt"/>
                <a:ea typeface="+mn-ea"/>
                <a:cs typeface="+mn-cs"/>
              </a:rPr>
              <a:t/>
            </a:r>
            <a:br>
              <a:rPr lang="pt-BR" sz="3600" b="1" dirty="0">
                <a:latin typeface="+mn-lt"/>
                <a:ea typeface="+mn-ea"/>
                <a:cs typeface="+mn-cs"/>
              </a:rPr>
            </a:br>
            <a:r>
              <a:rPr lang="pt-BR" sz="4000" b="1" dirty="0"/>
              <a:t>Edital </a:t>
            </a:r>
            <a:r>
              <a:rPr lang="pt-BR" sz="4000" b="1" dirty="0" smtClean="0"/>
              <a:t>28/2022 – PDPG Vulnerabilidade Social </a:t>
            </a:r>
            <a:br>
              <a:rPr lang="pt-BR" sz="4000" b="1" dirty="0" smtClean="0"/>
            </a:br>
            <a:r>
              <a:rPr lang="pt-BR" sz="4000" b="1" dirty="0" smtClean="0"/>
              <a:t>e Direitos Humanos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763829-C0A7-423F-81D8-D67B444B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73" y="1449858"/>
            <a:ext cx="11440983" cy="52063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/>
              <a:t>Objetivos específicos: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III </a:t>
            </a:r>
            <a:r>
              <a:rPr lang="pt-BR" sz="2400" dirty="0"/>
              <a:t>- Estimular iniciativas em eixos temáticos relacionados, promovendo o desenvolvimento de produtos, processos, políticas públicas e sistemas sustentáveis que contribuam para a solução de problemas gerados nas populações que se encontram em vulnerabilidade e risco devido a eventos extremos e acidentes ambientais;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IV </a:t>
            </a:r>
            <a:r>
              <a:rPr lang="pt-BR" sz="2400" dirty="0"/>
              <a:t>- Contribuir, à luz dos Direitos Humanos, para as políticas públicas e institucionais por meio da investigação acadêmico-científica aplicada à realidade local e regional da população em vulnerabilidade social das unidades federativas afetadas por acidente ambiental ou evento extremo.</a:t>
            </a:r>
            <a:endParaRPr lang="pt-BR" sz="24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0" i="0" u="none" strike="noStrike" baseline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76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763829-C0A7-423F-81D8-D67B444B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5" y="1039092"/>
            <a:ext cx="11836493" cy="52063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200" b="1" dirty="0"/>
              <a:t>DA UTILIZAÇÃO DOS RECURSOS FINANCEIROS </a:t>
            </a:r>
            <a:endParaRPr lang="pt-BR" sz="22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utilização dos recursos financeiros deverá ocorrer no período de vigência do auxílio, cuja duração será de 40 (quarenta) meses, constante no extrato de concessão publicado no DOU.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São </a:t>
            </a:r>
            <a:r>
              <a:rPr lang="pt-BR" sz="2400" dirty="0"/>
              <a:t>considerados </a:t>
            </a:r>
            <a:r>
              <a:rPr lang="pt-BR" sz="2400" b="1" dirty="0">
                <a:solidFill>
                  <a:srgbClr val="FF0000"/>
                </a:solidFill>
              </a:rPr>
              <a:t>exemplos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b="1" dirty="0"/>
              <a:t>de despesas de custeio</a:t>
            </a:r>
            <a:r>
              <a:rPr lang="pt-BR" sz="2400" dirty="0"/>
              <a:t>: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a</a:t>
            </a:r>
            <a:r>
              <a:rPr lang="pt-BR" sz="2400" dirty="0"/>
              <a:t>) </a:t>
            </a:r>
            <a:r>
              <a:rPr lang="pt-BR" sz="2400" b="1" dirty="0"/>
              <a:t>Material de consumo e Serviços de terceiros (pessoa física e jurídica): </a:t>
            </a:r>
            <a:r>
              <a:rPr lang="pt-BR" sz="2400" dirty="0"/>
              <a:t>Serviços </a:t>
            </a:r>
            <a:r>
              <a:rPr lang="pt-BR" sz="2400" dirty="0" smtClean="0"/>
              <a:t>	de terceiros </a:t>
            </a:r>
            <a:r>
              <a:rPr lang="pt-BR" sz="2400" dirty="0"/>
              <a:t>– pagamento integral ou parcial de contratos de manutenção e serviços </a:t>
            </a:r>
            <a:r>
              <a:rPr lang="pt-BR" sz="2400" dirty="0" smtClean="0"/>
              <a:t>	de terceiros</a:t>
            </a:r>
            <a:r>
              <a:rPr lang="pt-BR" sz="2400" dirty="0"/>
              <a:t>, pessoa física ou jurídica, de caráter eventual; Material de consumo, </a:t>
            </a:r>
            <a:r>
              <a:rPr lang="pt-BR" sz="2400" dirty="0" smtClean="0"/>
              <a:t>	componentes </a:t>
            </a:r>
            <a:r>
              <a:rPr lang="pt-BR" sz="2400" dirty="0"/>
              <a:t>e/ou peças de reposição de equipamentos, instalação, recuperação e </a:t>
            </a:r>
            <a:r>
              <a:rPr lang="pt-BR" sz="2400" dirty="0" smtClean="0"/>
              <a:t>	manutenção </a:t>
            </a:r>
            <a:r>
              <a:rPr lang="pt-BR" sz="2400" dirty="0"/>
              <a:t>de </a:t>
            </a:r>
            <a:r>
              <a:rPr lang="pt-BR" sz="2400" dirty="0" smtClean="0"/>
              <a:t>equipamentos;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b</a:t>
            </a:r>
            <a:r>
              <a:rPr lang="pt-BR" sz="2400" dirty="0"/>
              <a:t>) </a:t>
            </a:r>
            <a:r>
              <a:rPr lang="pt-BR" sz="2400" b="1" dirty="0"/>
              <a:t>Passagens nacionais e diárias: </a:t>
            </a:r>
            <a:r>
              <a:rPr lang="pt-BR" sz="2400" dirty="0"/>
              <a:t>Missões relacionadas ao desenvolvimento do </a:t>
            </a:r>
            <a:r>
              <a:rPr lang="pt-BR" sz="2400" dirty="0" smtClean="0"/>
              <a:t>	projeto</a:t>
            </a:r>
            <a:r>
              <a:rPr lang="pt-BR" sz="2400" dirty="0"/>
              <a:t>; Participação em bancas de dissertações e teses, exclusivamente </a:t>
            </a:r>
            <a:r>
              <a:rPr lang="pt-BR" sz="2400" dirty="0" smtClean="0"/>
              <a:t>	relacionadas 	ao </a:t>
            </a:r>
            <a:r>
              <a:rPr lang="pt-BR" sz="2400" dirty="0"/>
              <a:t>projeto aprovado. </a:t>
            </a:r>
            <a:endParaRPr lang="pt-BR" sz="2400" dirty="0" smtClean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EC61BEB-49EB-4BC9-ABE6-7997EF5D7CE4}"/>
              </a:ext>
            </a:extLst>
          </p:cNvPr>
          <p:cNvSpPr txBox="1">
            <a:spLocks/>
          </p:cNvSpPr>
          <p:nvPr/>
        </p:nvSpPr>
        <p:spPr>
          <a:xfrm>
            <a:off x="306173" y="100857"/>
            <a:ext cx="11706965" cy="938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pt-BR" sz="3600" b="1" dirty="0" smtClean="0">
                <a:latin typeface="+mn-lt"/>
                <a:ea typeface="+mn-ea"/>
                <a:cs typeface="+mn-cs"/>
              </a:rPr>
            </a:br>
            <a:r>
              <a:rPr lang="pt-BR" sz="4000" b="1" dirty="0" smtClean="0"/>
              <a:t>Editais 15/2022 e 28/2022</a:t>
            </a:r>
            <a:r>
              <a:rPr lang="pt-BR" sz="3600" b="1" dirty="0" smtClean="0">
                <a:latin typeface="+mn-lt"/>
              </a:rPr>
              <a:t/>
            </a:r>
            <a:br>
              <a:rPr lang="pt-BR" sz="3600" b="1" dirty="0" smtClean="0">
                <a:latin typeface="+mn-lt"/>
              </a:rPr>
            </a:b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483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763829-C0A7-423F-81D8-D67B444B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73" y="1449858"/>
            <a:ext cx="11440983" cy="5206315"/>
          </a:xfrm>
        </p:spPr>
        <p:txBody>
          <a:bodyPr>
            <a:noAutofit/>
          </a:bodyPr>
          <a:lstStyle/>
          <a:p>
            <a:r>
              <a:rPr lang="pt-BR" sz="2400" b="1" dirty="0"/>
              <a:t>Despesas vedadas: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/>
              <a:t>O </a:t>
            </a:r>
            <a:r>
              <a:rPr lang="pt-BR" dirty="0"/>
              <a:t>financiamento de atividades sociais ou turísticas, e o pagamento de pró-labore, de salário e de bolsa de estudo. </a:t>
            </a:r>
            <a:endParaRPr lang="pt-BR" dirty="0" smtClean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/>
              <a:t>gastos devem ser efetuados conforme a legislação vigente aplicável ao instrumento AUXPE, observando o estabelecido no Anexo I da Portaria CAPES nº 59/2013 e na Portaria nº 448/2002 da Secretaria do Tesouro Nacional.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Todo </a:t>
            </a:r>
            <a:r>
              <a:rPr lang="pt-BR" sz="2400" dirty="0"/>
              <a:t>e qualquer material produzido no âmbito dos </a:t>
            </a:r>
            <a:r>
              <a:rPr lang="pt-BR" sz="2400" dirty="0" smtClean="0"/>
              <a:t>projetos apoiados </a:t>
            </a:r>
            <a:r>
              <a:rPr lang="pt-BR" sz="2400" dirty="0"/>
              <a:t>deverá, obrigatoriamente, fazer referência à CAPES, conforme Portaria nº 206, de 4 de setembro de 2018. 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b="0" i="0" u="none" strike="noStrike" baseline="0" dirty="0"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EC61BEB-49EB-4BC9-ABE6-7997EF5D7CE4}"/>
              </a:ext>
            </a:extLst>
          </p:cNvPr>
          <p:cNvSpPr txBox="1">
            <a:spLocks/>
          </p:cNvSpPr>
          <p:nvPr/>
        </p:nvSpPr>
        <p:spPr>
          <a:xfrm>
            <a:off x="306173" y="100857"/>
            <a:ext cx="11706965" cy="938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pt-BR" sz="3600" b="1" dirty="0" smtClean="0">
                <a:latin typeface="+mn-lt"/>
                <a:ea typeface="+mn-ea"/>
                <a:cs typeface="+mn-cs"/>
              </a:rPr>
            </a:br>
            <a:r>
              <a:rPr lang="pt-BR" sz="4000" b="1" dirty="0" smtClean="0"/>
              <a:t>Editais 15/2022 e 28/2022</a:t>
            </a:r>
            <a:r>
              <a:rPr lang="pt-BR" sz="3600" b="1" dirty="0" smtClean="0">
                <a:latin typeface="+mn-lt"/>
              </a:rPr>
              <a:t/>
            </a:r>
            <a:br>
              <a:rPr lang="pt-BR" sz="3600" b="1" dirty="0" smtClean="0">
                <a:latin typeface="+mn-lt"/>
              </a:rPr>
            </a:b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846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26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Diligências recorrentes nas Análises Técnica e Financeira: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4312" y="862171"/>
            <a:ext cx="10743376" cy="569102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600" b="1" dirty="0"/>
              <a:t>Ausência do Relatório Final de Cumprimento do Objeto </a:t>
            </a:r>
            <a:r>
              <a:rPr lang="pt-BR" sz="2600" dirty="0"/>
              <a:t>(assinado e completo).</a:t>
            </a:r>
          </a:p>
          <a:p>
            <a:pPr lvl="1" algn="just"/>
            <a:r>
              <a:rPr lang="pt-BR" sz="2600" dirty="0"/>
              <a:t>Detalhar todas as informações sobre o projeto, bem como o atingimento das metas propostas e informações sobre o seu produto resultante (caso esteja previsto) como publicações, formação de recursos humanos, divulgações ou outros.</a:t>
            </a:r>
            <a:endParaRPr lang="pt-BR" sz="2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b="1" dirty="0"/>
              <a:t>Ausência da Declaração de Cumprimento do Objeto</a:t>
            </a:r>
            <a:r>
              <a:rPr lang="pt-BR" sz="2600" dirty="0"/>
              <a:t> (n° do processo/n° do auxílio, valor </a:t>
            </a:r>
            <a:r>
              <a:rPr lang="pt-BR" sz="2600" u="sng" dirty="0"/>
              <a:t>total</a:t>
            </a:r>
            <a:r>
              <a:rPr lang="pt-BR" sz="2600" dirty="0"/>
              <a:t> recebido da Capes, e assinada).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b="1" dirty="0"/>
              <a:t>Lista de nomes final de treinados ou capacitados/beneficiários:</a:t>
            </a:r>
          </a:p>
          <a:p>
            <a:pPr lvl="1" algn="just"/>
            <a:r>
              <a:rPr lang="pt-BR" sz="2600" dirty="0"/>
              <a:t>Esclarecer vínculo dos beneficiários com o projeto bem como informar suas contribuições.</a:t>
            </a:r>
          </a:p>
          <a:p>
            <a:pPr marL="228600" lvl="1" algn="just">
              <a:buFont typeface="Wingdings" panose="05000000000000000000" pitchFamily="2" charset="2"/>
              <a:buChar char="Ø"/>
            </a:pPr>
            <a:r>
              <a:rPr lang="pt-BR" sz="2600" b="1" dirty="0"/>
              <a:t>Preenchimento incorreto, ou sua falta, do termo de identificação do serviço prestado (Recibo Modelos A ou B) – </a:t>
            </a:r>
            <a:r>
              <a:rPr lang="pt-BR" sz="2600" dirty="0"/>
              <a:t>pagamento de serviços diretamente à pessoa física.</a:t>
            </a:r>
          </a:p>
          <a:p>
            <a:pPr marL="228600" lvl="1" algn="just">
              <a:buFont typeface="Wingdings" panose="05000000000000000000" pitchFamily="2" charset="2"/>
              <a:buChar char="Ø"/>
            </a:pPr>
            <a:endParaRPr lang="pt-BR" sz="2600" b="1" dirty="0"/>
          </a:p>
          <a:p>
            <a:pPr lvl="1" algn="just"/>
            <a:endParaRPr lang="pt-BR" sz="26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600" dirty="0"/>
          </a:p>
          <a:p>
            <a:pPr marL="0" indent="0" algn="just">
              <a:buNone/>
            </a:pP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272479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760" y="-71120"/>
            <a:ext cx="10515600" cy="11028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/>
              <a:t>Diligências recorrentes nas Análises Técnica e Financeira: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6760" y="834029"/>
            <a:ext cx="10515600" cy="529245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600" b="1" dirty="0"/>
              <a:t>Relação dos serviços prestados por pessoas físicas.</a:t>
            </a:r>
          </a:p>
          <a:p>
            <a:pPr marL="228600" lvl="1" algn="just">
              <a:buFont typeface="Wingdings" panose="05000000000000000000" pitchFamily="2" charset="2"/>
              <a:buChar char="Ø"/>
            </a:pPr>
            <a:r>
              <a:rPr lang="pt-BR" sz="2500" b="1" dirty="0"/>
              <a:t>Sobreposição entre diárias e hospedagem:</a:t>
            </a:r>
          </a:p>
          <a:p>
            <a:pPr marL="722313" lvl="2" algn="just"/>
            <a:r>
              <a:rPr lang="pt-BR" sz="2500" dirty="0"/>
              <a:t>Recebimento de metade da diária quando a União custear, por meio diverso, as despesas de hospedagem.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b="1" dirty="0"/>
              <a:t>Não envio dos comprovantes de compra de passagens aéreas, cartões de embarque ou restituição da passagem:</a:t>
            </a:r>
          </a:p>
          <a:p>
            <a:pPr lvl="1" algn="just"/>
            <a:r>
              <a:rPr lang="pt-BR" sz="2600" dirty="0"/>
              <a:t> Detalhamento de passagens, diárias e/ou hospedagens.</a:t>
            </a:r>
          </a:p>
          <a:p>
            <a:pPr lvl="1" algn="just"/>
            <a:r>
              <a:rPr lang="pt-BR" sz="2600" dirty="0"/>
              <a:t> Nome dos beneficiários.</a:t>
            </a:r>
          </a:p>
          <a:p>
            <a:pPr lvl="1" algn="just"/>
            <a:r>
              <a:rPr lang="pt-BR" sz="2600" dirty="0"/>
              <a:t> Objetivo da viagem relacionada ao projeto.</a:t>
            </a:r>
          </a:p>
          <a:p>
            <a:pPr lvl="1" algn="just"/>
            <a:r>
              <a:rPr lang="pt-BR" sz="2600" dirty="0"/>
              <a:t>GRU constatando a devolução, quando cabível.</a:t>
            </a:r>
          </a:p>
          <a:p>
            <a:pPr marL="269875"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500" b="1" dirty="0"/>
              <a:t>Auxílio diário (Portaria CAPES nº 132/2016) não é acumulativo com diárias (metade ou completa):</a:t>
            </a:r>
          </a:p>
          <a:p>
            <a:pPr marL="722313" lvl="2" algn="just">
              <a:lnSpc>
                <a:spcPct val="100000"/>
              </a:lnSpc>
              <a:spcBef>
                <a:spcPts val="0"/>
              </a:spcBef>
            </a:pPr>
            <a:r>
              <a:rPr lang="pt-BR" sz="2500" dirty="0"/>
              <a:t>Não há previsão de pagamento de meio auxílio diário e custeio de despesas de hospedagem para o mesmo beneficiário.</a:t>
            </a:r>
          </a:p>
          <a:p>
            <a:pPr lvl="1" algn="just"/>
            <a:endParaRPr lang="pt-BR" sz="26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42586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B5AAD69-AD29-49D4-89FC-0458BC3D0DB0}"/>
              </a:ext>
            </a:extLst>
          </p:cNvPr>
          <p:cNvSpPr/>
          <p:nvPr/>
        </p:nvSpPr>
        <p:spPr>
          <a:xfrm>
            <a:off x="527015" y="326842"/>
            <a:ext cx="7315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latin typeface="+mj-lt"/>
                <a:ea typeface="+mj-ea"/>
                <a:cs typeface="+mj-cs"/>
              </a:rPr>
              <a:t>Portaria CAPES nº 59/2013 - AUXPE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A943126-239D-49D0-AC07-4290E6D9670E}"/>
              </a:ext>
            </a:extLst>
          </p:cNvPr>
          <p:cNvSpPr txBox="1"/>
          <p:nvPr/>
        </p:nvSpPr>
        <p:spPr>
          <a:xfrm>
            <a:off x="601362" y="1096283"/>
            <a:ext cx="1103906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u="sng" dirty="0"/>
          </a:p>
          <a:p>
            <a:r>
              <a:rPr lang="pt-BR" sz="2000" b="1" u="sng" dirty="0"/>
              <a:t>Sobre o AUXPE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Instrumento de transferência de recursos financeiros consignados no orçamento da Capes ao docente ou pesquisador responsável pela execução de projeto educacional e/ou de pesquisa, individual ou coletivo, ou evento afim, aprovado pela instituição à cuja execução e acompanhamento estará vinculada, e pela Capes, com vistas ao desenvolvimento de ação abrangida por programa desta Fundação ou da instituição parceira, para a qual seja demonstrada a necessidade da gestão individual dos recursos;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sz="2000" b="1" u="sng" dirty="0"/>
              <a:t>Sobre o Beneficiário:</a:t>
            </a:r>
          </a:p>
          <a:p>
            <a:endParaRPr lang="pt-BR" sz="2000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A CAPES não concede Auxílio Financeiro a quem esteja em situação de inadimplência perante a CAPES ou conste em quaisquer cadastros de inadimplentes mantidos por órgãos da Administração Pública Federal;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O BENEFICIÁRIO compromete-se a dedicar-se às atividades pertinentes ao projeto aprovado, parte integrante do TERMO DE SOLICITAÇÃO E CONCESSÃO DE APOIO FINANCEIRO A PROJETO, este termo é apresentado ao beneficiário na fase de concessão do processo.</a:t>
            </a:r>
          </a:p>
        </p:txBody>
      </p:sp>
    </p:spTree>
    <p:extLst>
      <p:ext uri="{BB962C8B-B14F-4D97-AF65-F5344CB8AC3E}">
        <p14:creationId xmlns:p14="http://schemas.microsoft.com/office/powerpoint/2010/main" val="4146379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150" y="0"/>
            <a:ext cx="10751206" cy="110648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Diligências recorrentes nas Análises Técnicas e Financeiras: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316" y="878889"/>
            <a:ext cx="10999367" cy="58059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Auxílio diário nacional acima do limite permitido (R$ 320,00).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Ausência de documentos comprobatórios do uso da logomarca da Capes: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Conforme disposto no item 6.2, do Anexo l, da Portaria CAPES n° 59/2013: “Material de divulgação de eventos, impressos em geral, publicações e a publicidade relativa a eles deverão trazer a sua logomarca em lugar visível, de fácil identificação e em escala e tamanho proporcionais à área de leitura.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Notas fiscais ilegíveis ou sem o nome do Projeto.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Falta da pesquisa de preço, tanto para bens quanto para serviços adquiridos.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Dados do lançamento não correspondem com os documentos anexados.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Lançamento com anexo repetido de um outro lançamento, ou anexo é um documento em branco.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Ausência do comprovante de devolução (GRU) do saldo remanescente.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767412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33DBABE-AF8D-49BC-A4CD-796DFA916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760448"/>
            <a:ext cx="10796154" cy="368458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Coordenação-Geral de Prestação de </a:t>
            </a:r>
            <a:r>
              <a:rPr lang="pt-BR" dirty="0" smtClean="0"/>
              <a:t>Contas e Cobrança Administrativa (CGPCA)</a:t>
            </a:r>
            <a:endParaRPr lang="pt-BR" dirty="0"/>
          </a:p>
          <a:p>
            <a:pPr marL="0" indent="0">
              <a:buNone/>
            </a:pPr>
            <a:endParaRPr lang="pt-BR" dirty="0"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E-mail: </a:t>
            </a:r>
            <a:r>
              <a:rPr lang="pt-BR" dirty="0" smtClean="0">
                <a:hlinkClick r:id="rId3"/>
              </a:rPr>
              <a:t>cgpca@capes.gov.br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Telefones: (61) </a:t>
            </a:r>
            <a:r>
              <a:rPr lang="pt-BR" dirty="0" smtClean="0"/>
              <a:t>2022-6612/ 6244 </a:t>
            </a:r>
            <a:r>
              <a:rPr lang="pt-BR" dirty="0"/>
              <a:t>/ 6532 / 6820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73859" y="1359242"/>
            <a:ext cx="57417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latin typeface="+mj-lt"/>
                <a:ea typeface="+mj-ea"/>
                <a:cs typeface="+mj-cs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94938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Vedado ao Beneficiário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551" y="1690688"/>
            <a:ext cx="11127083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Item 1.6 do anexo I – Manual de Utilização de Recurso AUXPE:</a:t>
            </a:r>
          </a:p>
          <a:p>
            <a:pPr marL="0" indent="0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Utilizar o recurso financeiro para fins distintos dos aprovados no projeto, conforme estabelecido nas normas de bolsas e auxílios individuais da CAPES, convênios e/ou editais;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Executar despesas em </a:t>
            </a:r>
            <a:r>
              <a:rPr lang="pt-BR" sz="2400" b="1" dirty="0"/>
              <a:t>data anterior ou posterior</a:t>
            </a:r>
            <a:r>
              <a:rPr lang="pt-BR" sz="2400" dirty="0"/>
              <a:t> ao prazo de vigência do Termo de Concessão. Despesas realizadas fora do prazo de vigência do Termo de Concessão serão glosadas na forma da legislação vigente;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Efetuar remanejamento de despesas de</a:t>
            </a:r>
            <a:r>
              <a:rPr lang="pt-BR" sz="2400" b="1" dirty="0"/>
              <a:t> Custeio </a:t>
            </a:r>
            <a:r>
              <a:rPr lang="pt-BR" sz="2400" dirty="0"/>
              <a:t>para </a:t>
            </a:r>
            <a:r>
              <a:rPr lang="pt-BR" sz="2400" b="1" dirty="0"/>
              <a:t>Capital</a:t>
            </a:r>
            <a:r>
              <a:rPr lang="pt-BR" sz="2400" dirty="0"/>
              <a:t> e </a:t>
            </a:r>
            <a:r>
              <a:rPr lang="pt-BR" sz="2400" b="1" dirty="0"/>
              <a:t>vice-versa</a:t>
            </a:r>
            <a:r>
              <a:rPr lang="pt-BR" sz="2400" dirty="0"/>
              <a:t>, sem prévia autorização da Capes.</a:t>
            </a:r>
          </a:p>
        </p:txBody>
      </p:sp>
    </p:spTree>
    <p:extLst>
      <p:ext uri="{BB962C8B-B14F-4D97-AF65-F5344CB8AC3E}">
        <p14:creationId xmlns:p14="http://schemas.microsoft.com/office/powerpoint/2010/main" val="215532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754" y="0"/>
            <a:ext cx="10515600" cy="1325563"/>
          </a:xfrm>
        </p:spPr>
        <p:txBody>
          <a:bodyPr/>
          <a:lstStyle/>
          <a:p>
            <a:r>
              <a:rPr lang="pt-BR" b="1" dirty="0"/>
              <a:t>Prestação de Contas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754" y="1325562"/>
            <a:ext cx="10683240" cy="49837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Item 8 do anexo II – Manual de utilização de Recurso - AUXPE: Documentos Obrigatórios:</a:t>
            </a:r>
          </a:p>
          <a:p>
            <a:endParaRPr lang="pt-B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DOCUMENTOS TÉCNICOS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Relatório Final de Cumprimento do Objeto;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Declaração de Realização dos Objetivos do Instrumento (AUXPE).</a:t>
            </a:r>
          </a:p>
          <a:p>
            <a:pPr marL="457200" lvl="1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DOCUMENTOS FINANCEIROS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Comprovantes de despesas;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Extratos da conta pesquisador ou demonstrativo da fatura do cartão pesquisador;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Comprovante de encerramento da conta pesquisador ou encerramento do cartão.</a:t>
            </a:r>
          </a:p>
        </p:txBody>
      </p:sp>
    </p:spTree>
    <p:extLst>
      <p:ext uri="{BB962C8B-B14F-4D97-AF65-F5344CB8AC3E}">
        <p14:creationId xmlns:p14="http://schemas.microsoft.com/office/powerpoint/2010/main" val="300588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Comprovantes de Despesas 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32" y="1690688"/>
            <a:ext cx="11121082" cy="45288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Devem estar com a data de emissão dentro da vigência do projeto;</a:t>
            </a:r>
          </a:p>
          <a:p>
            <a:pPr marL="0" indent="0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Deverão ser emitidos em nome do </a:t>
            </a:r>
            <a:r>
              <a:rPr lang="pt-BR" b="1" dirty="0"/>
              <a:t>beneficiário</a:t>
            </a:r>
            <a:r>
              <a:rPr lang="pt-BR" dirty="0"/>
              <a:t> e conter, obrigatoriamente, o </a:t>
            </a:r>
            <a:r>
              <a:rPr lang="pt-BR" b="1" dirty="0"/>
              <a:t>nome do Programa da CAPES </a:t>
            </a:r>
            <a:r>
              <a:rPr lang="pt-BR" dirty="0"/>
              <a:t>da concessão dos recursos, </a:t>
            </a:r>
            <a:r>
              <a:rPr lang="pt-BR" b="1" dirty="0"/>
              <a:t>data de emissão</a:t>
            </a:r>
            <a:r>
              <a:rPr lang="pt-BR" dirty="0"/>
              <a:t>, </a:t>
            </a:r>
            <a:r>
              <a:rPr lang="pt-BR" b="1" dirty="0"/>
              <a:t>descrição detalhada </a:t>
            </a:r>
            <a:r>
              <a:rPr lang="pt-BR" dirty="0"/>
              <a:t>dos materiais, bens ou serviços adquiridos/contratados;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Recibos modelo A e  B: </a:t>
            </a:r>
            <a:r>
              <a:rPr lang="pt-BR" dirty="0"/>
              <a:t>com o preenchimento de todos os campos e com ambas assinaturas. </a:t>
            </a:r>
          </a:p>
        </p:txBody>
      </p:sp>
    </p:spTree>
    <p:extLst>
      <p:ext uri="{BB962C8B-B14F-4D97-AF65-F5344CB8AC3E}">
        <p14:creationId xmlns:p14="http://schemas.microsoft.com/office/powerpoint/2010/main" val="376809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1517693"/>
          </a:xfrm>
        </p:spPr>
        <p:txBody>
          <a:bodyPr/>
          <a:lstStyle/>
          <a:p>
            <a:r>
              <a:rPr lang="pt-BR" b="1" dirty="0"/>
              <a:t>Diárias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3719" y="1599790"/>
            <a:ext cx="10359082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Para pagamento de diárias, deverão ser obedecidos os tetos praticados pela Administração Pública Federal, conforme Decreto nº 5.992/2006 e Decreto nº 71.733/1973, alterados pelo Decreto nº 6.907/2009; bem como normas da CAPES específicas para este fim;</a:t>
            </a:r>
          </a:p>
          <a:p>
            <a:pPr marL="0" indent="0" algn="just">
              <a:buNone/>
            </a:pPr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As diárias são destinadas a gastos com hospedagem, alimentação e deslocamento.</a:t>
            </a:r>
          </a:p>
          <a:p>
            <a:pPr marL="0" indent="0" algn="just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98898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1517693"/>
          </a:xfrm>
        </p:spPr>
        <p:txBody>
          <a:bodyPr/>
          <a:lstStyle/>
          <a:p>
            <a:r>
              <a:rPr lang="pt-BR" b="1" dirty="0"/>
              <a:t>Auxílio Diário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670" y="1525650"/>
            <a:ext cx="10515600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Portaria CAPES nº 132/2016: Estabelece o Auxílio Diário para viagens no País e no exterior aos beneficiários dos Programas da Capes e seus convidados;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 comprovação do pagamento de diárias ou auxílio diário será mediante a apresentação do recibo modelo A e B, o modelo B e utilizado para pagamento ao próprio beneficiário do auxilio ( documento presente modelos de documentos no menu ajuda do SIPREC).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681225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2126</Words>
  <Application>Microsoft Office PowerPoint</Application>
  <PresentationFormat>Widescreen</PresentationFormat>
  <Paragraphs>167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Tema do Office</vt:lpstr>
      <vt:lpstr> </vt:lpstr>
      <vt:lpstr>Apresentação do PowerPoint</vt:lpstr>
      <vt:lpstr>Apresentação do PowerPoint</vt:lpstr>
      <vt:lpstr>Apresentação do PowerPoint</vt:lpstr>
      <vt:lpstr>Vedado ao Beneficiário</vt:lpstr>
      <vt:lpstr>Prestação de Contas </vt:lpstr>
      <vt:lpstr>Comprovantes de Despesas  </vt:lpstr>
      <vt:lpstr>Diárias </vt:lpstr>
      <vt:lpstr>Auxílio Diário</vt:lpstr>
      <vt:lpstr>Apresentação do PowerPoint</vt:lpstr>
      <vt:lpstr>Cotação de Preço </vt:lpstr>
      <vt:lpstr>PASSAGENS  </vt:lpstr>
      <vt:lpstr> Anexo VI – Termo de Entrega e Recebimento de bens adquirido o âmbito do AUXPE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Edital 28/2022 – PDPG Vulnerabilidade Social  e Direitos Humanos</vt:lpstr>
      <vt:lpstr> Edital 28/2022 – PDPG Vulnerabilidade Social  e Direitos Humanos</vt:lpstr>
      <vt:lpstr> Edital 28/2022 – PDPG Vulnerabilidade Social  e Direitos Humanos</vt:lpstr>
      <vt:lpstr>Apresentação do PowerPoint</vt:lpstr>
      <vt:lpstr>Apresentação do PowerPoint</vt:lpstr>
      <vt:lpstr>Diligências recorrentes nas Análises Técnica e Financeira:</vt:lpstr>
      <vt:lpstr>Diligências recorrentes nas Análises Técnica e Financeira:</vt:lpstr>
      <vt:lpstr>Diligências recorrentes nas Análises Técnicas e Financeiras: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</dc:creator>
  <cp:lastModifiedBy>Amanda Olímpio de Menezes</cp:lastModifiedBy>
  <cp:revision>67</cp:revision>
  <dcterms:created xsi:type="dcterms:W3CDTF">2021-01-28T11:00:58Z</dcterms:created>
  <dcterms:modified xsi:type="dcterms:W3CDTF">2023-04-04T22:04:55Z</dcterms:modified>
</cp:coreProperties>
</file>