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5" r:id="rId3"/>
    <p:sldId id="30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93" r:id="rId33"/>
    <p:sldId id="296" r:id="rId34"/>
    <p:sldId id="288" r:id="rId35"/>
    <p:sldId id="289" r:id="rId36"/>
    <p:sldId id="290" r:id="rId37"/>
    <p:sldId id="291" r:id="rId38"/>
    <p:sldId id="294" r:id="rId39"/>
    <p:sldId id="297" r:id="rId40"/>
    <p:sldId id="295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8" r:id="rId49"/>
    <p:sldId id="309" r:id="rId50"/>
    <p:sldId id="307" r:id="rId51"/>
  </p:sldIdLst>
  <p:sldSz cx="9144000" cy="6858000" type="screen4x3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AF638-75A6-4DD3-834E-7E4DBC47F334}" type="datetimeFigureOut">
              <a:rPr lang="pt-BR" smtClean="0"/>
              <a:pPr/>
              <a:t>11/01/2018</a:t>
            </a:fld>
            <a:endParaRPr lang="pt-BR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0039D-7C6F-4BF1-8217-63112A10BC0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mailto:pesquisa.estudantes@capes.gov.br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1logo capes.gif"/>
          <p:cNvPicPr>
            <a:picLocks noChangeAspect="1"/>
          </p:cNvPicPr>
          <p:nvPr/>
        </p:nvPicPr>
        <p:blipFill>
          <a:blip r:embed="rId2" cstate="print"/>
          <a:srcRect r="47115"/>
          <a:stretch>
            <a:fillRect/>
          </a:stretch>
        </p:blipFill>
        <p:spPr>
          <a:xfrm>
            <a:off x="3352227" y="785566"/>
            <a:ext cx="1939853" cy="1131266"/>
          </a:xfrm>
          <a:prstGeom prst="rect">
            <a:avLst/>
          </a:prstGeom>
        </p:spPr>
      </p:pic>
      <p:pic>
        <p:nvPicPr>
          <p:cNvPr id="7" name="Imagem 6" descr="ufa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476673"/>
            <a:ext cx="1036314" cy="129614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" y="257942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1"/>
                </a:solidFill>
              </a:rPr>
              <a:t>Boletim Informativo dos Resultados</a:t>
            </a:r>
          </a:p>
          <a:p>
            <a:pPr algn="ctr"/>
            <a:r>
              <a:rPr lang="pt-BR" sz="3200" b="1" dirty="0" smtClean="0">
                <a:solidFill>
                  <a:schemeClr val="accent1"/>
                </a:solidFill>
              </a:rPr>
              <a:t>da Pesquisa com os Estudantes</a:t>
            </a:r>
          </a:p>
          <a:p>
            <a:pPr algn="ctr"/>
            <a:r>
              <a:rPr lang="pt-BR" sz="3200" b="1" dirty="0" smtClean="0">
                <a:solidFill>
                  <a:schemeClr val="accent1"/>
                </a:solidFill>
              </a:rPr>
              <a:t>do Sistema UAB</a:t>
            </a:r>
            <a:endParaRPr lang="pt-BR" sz="3200" b="1" dirty="0">
              <a:solidFill>
                <a:schemeClr val="accent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608400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2017</a:t>
            </a:r>
            <a:endParaRPr lang="pt-BR" dirty="0"/>
          </a:p>
        </p:txBody>
      </p:sp>
      <p:pic>
        <p:nvPicPr>
          <p:cNvPr id="10" name="Imagem 9" descr="logo-original-fundo-cla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404664"/>
            <a:ext cx="1488286" cy="1484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963" t="2118" r="2695"/>
          <a:stretch>
            <a:fillRect/>
          </a:stretch>
        </p:blipFill>
        <p:spPr bwMode="auto">
          <a:xfrm>
            <a:off x="251520" y="908720"/>
            <a:ext cx="8592953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238402" y="18345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9 - Fatores que precisam ser melhorados </a:t>
            </a:r>
            <a:r>
              <a:rPr lang="pt-BR" b="1" dirty="0" smtClean="0"/>
              <a:t>no curso.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51521" y="5589240"/>
            <a:ext cx="8592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 gráfico </a:t>
            </a:r>
            <a:r>
              <a:rPr lang="pt-BR" dirty="0" smtClean="0"/>
              <a:t>apresenta o </a:t>
            </a:r>
            <a:r>
              <a:rPr lang="pt-BR" dirty="0" err="1" smtClean="0"/>
              <a:t>ranqueamento</a:t>
            </a:r>
            <a:r>
              <a:rPr lang="pt-BR" dirty="0" smtClean="0"/>
              <a:t> dos </a:t>
            </a:r>
            <a:r>
              <a:rPr lang="pt-BR" dirty="0" smtClean="0"/>
              <a:t>fatores com maiores frequências </a:t>
            </a:r>
            <a:r>
              <a:rPr lang="pt-BR" dirty="0" smtClean="0"/>
              <a:t>de marcações.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2" y="1297253"/>
            <a:ext cx="8899503" cy="443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144462" y="188640"/>
            <a:ext cx="872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9 - Fatores que precisam ser melhorados </a:t>
            </a:r>
            <a:r>
              <a:rPr lang="pt-BR" b="1" dirty="0" smtClean="0"/>
              <a:t>no curso.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116632"/>
            <a:ext cx="3360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10 - A qualidade do material didático disponibilizado pela Instituição de Ensino </a:t>
            </a:r>
            <a:r>
              <a:rPr lang="pt-BR" b="1" dirty="0" smtClean="0"/>
              <a:t>é/foi:</a:t>
            </a:r>
            <a:endParaRPr lang="pt-B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 l="4709" t="2604" r="2689"/>
          <a:stretch>
            <a:fillRect/>
          </a:stretch>
        </p:blipFill>
        <p:spPr bwMode="auto">
          <a:xfrm>
            <a:off x="3611904" y="56663"/>
            <a:ext cx="533835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573016"/>
            <a:ext cx="897255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59074" y="1429326"/>
            <a:ext cx="43347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 76,9% </a:t>
            </a:r>
            <a:r>
              <a:rPr lang="pt-BR" dirty="0" smtClean="0"/>
              <a:t>dos estudantes, a </a:t>
            </a:r>
            <a:r>
              <a:rPr lang="pt-BR" dirty="0" smtClean="0"/>
              <a:t>qualidade</a:t>
            </a:r>
          </a:p>
          <a:p>
            <a:r>
              <a:rPr lang="pt-BR" dirty="0" smtClean="0"/>
              <a:t>do material didático </a:t>
            </a:r>
            <a:r>
              <a:rPr lang="pt-BR" dirty="0" smtClean="0"/>
              <a:t>ofertado </a:t>
            </a:r>
            <a:r>
              <a:rPr lang="pt-BR" dirty="0" smtClean="0"/>
              <a:t>pela IES </a:t>
            </a:r>
            <a:r>
              <a:rPr lang="pt-BR" dirty="0" smtClean="0"/>
              <a:t>foi considerada ‘Ótima/Boa’. </a:t>
            </a:r>
            <a:r>
              <a:rPr lang="pt-BR" dirty="0" smtClean="0"/>
              <a:t>As Regiões Sul (33,5%) e  </a:t>
            </a:r>
            <a:r>
              <a:rPr lang="pt-BR" dirty="0" smtClean="0"/>
              <a:t>Sudeste </a:t>
            </a:r>
            <a:r>
              <a:rPr lang="pt-BR" dirty="0" smtClean="0"/>
              <a:t>(30</a:t>
            </a:r>
            <a:r>
              <a:rPr lang="pt-BR" dirty="0" smtClean="0"/>
              <a:t>%) </a:t>
            </a:r>
            <a:r>
              <a:rPr lang="pt-BR" dirty="0" smtClean="0"/>
              <a:t>alcançaram </a:t>
            </a:r>
            <a:r>
              <a:rPr lang="pt-BR" dirty="0" smtClean="0"/>
              <a:t>taxas acima </a:t>
            </a:r>
            <a:r>
              <a:rPr lang="pt-BR" dirty="0" smtClean="0"/>
              <a:t>da média nacional de 27,9</a:t>
            </a:r>
            <a:r>
              <a:rPr lang="pt-BR" dirty="0" smtClean="0"/>
              <a:t>%, na classificação ‘Ótima’. 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37295" y="5767746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As regiões </a:t>
            </a:r>
            <a:r>
              <a:rPr lang="pt-BR" dirty="0" smtClean="0"/>
              <a:t>Centro-Oeste (26%), </a:t>
            </a:r>
            <a:r>
              <a:rPr lang="pt-BR" dirty="0" smtClean="0"/>
              <a:t>Norte </a:t>
            </a:r>
            <a:r>
              <a:rPr lang="pt-BR" dirty="0" smtClean="0"/>
              <a:t>(27,8%) e Nordeste (21,4</a:t>
            </a:r>
            <a:r>
              <a:rPr lang="pt-BR" dirty="0" smtClean="0"/>
              <a:t>%) </a:t>
            </a:r>
            <a:r>
              <a:rPr lang="pt-BR" dirty="0" smtClean="0"/>
              <a:t>registraram </a:t>
            </a:r>
            <a:r>
              <a:rPr lang="pt-BR" dirty="0" smtClean="0"/>
              <a:t>as </a:t>
            </a:r>
            <a:r>
              <a:rPr lang="pt-BR" dirty="0" smtClean="0"/>
              <a:t>menores </a:t>
            </a:r>
            <a:r>
              <a:rPr lang="pt-BR" dirty="0" smtClean="0"/>
              <a:t>taxas, </a:t>
            </a:r>
            <a:r>
              <a:rPr lang="pt-BR" dirty="0" smtClean="0"/>
              <a:t>ficando abaixo </a:t>
            </a:r>
            <a:r>
              <a:rPr lang="pt-BR" dirty="0" smtClean="0"/>
              <a:t>da </a:t>
            </a:r>
            <a:r>
              <a:rPr lang="pt-BR" dirty="0" smtClean="0"/>
              <a:t>média </a:t>
            </a:r>
            <a:r>
              <a:rPr lang="pt-BR" dirty="0" smtClean="0"/>
              <a:t>nacional no quesito de ótimos materiais didáticos. 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13199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11 - Em quais formatos os materiais didáticos do curso são/foram </a:t>
            </a:r>
            <a:r>
              <a:rPr lang="pt-BR" b="1" dirty="0" smtClean="0"/>
              <a:t>entregues?</a:t>
            </a:r>
            <a:endParaRPr lang="pt-B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3139" t="5208" r="2689"/>
          <a:stretch>
            <a:fillRect/>
          </a:stretch>
        </p:blipFill>
        <p:spPr bwMode="auto">
          <a:xfrm>
            <a:off x="4499992" y="576064"/>
            <a:ext cx="4227351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773388"/>
            <a:ext cx="66770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51520" y="896508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De acordo com as </a:t>
            </a:r>
            <a:r>
              <a:rPr lang="pt-BR" dirty="0" smtClean="0"/>
              <a:t>respostas, PDF </a:t>
            </a:r>
            <a:r>
              <a:rPr lang="pt-BR" dirty="0" smtClean="0"/>
              <a:t>para leitura no AVA (59,2%) e</a:t>
            </a:r>
          </a:p>
          <a:p>
            <a:r>
              <a:rPr lang="pt-BR" dirty="0" smtClean="0"/>
              <a:t>impressos pelos próprios alunos (48,8</a:t>
            </a:r>
            <a:r>
              <a:rPr lang="pt-BR" dirty="0" smtClean="0"/>
              <a:t>%) registraram </a:t>
            </a:r>
            <a:r>
              <a:rPr lang="pt-BR" dirty="0" smtClean="0"/>
              <a:t>as maiores frequências.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51519" y="2211157"/>
            <a:ext cx="3965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As regiões Norte (62%) e Sudeste (60,2%) obtiveram </a:t>
            </a:r>
            <a:r>
              <a:rPr lang="pt-BR" dirty="0" smtClean="0"/>
              <a:t>as </a:t>
            </a:r>
            <a:r>
              <a:rPr lang="pt-BR" dirty="0" smtClean="0"/>
              <a:t>maiores taxas de acesso </a:t>
            </a:r>
            <a:r>
              <a:rPr lang="pt-BR" dirty="0" smtClean="0"/>
              <a:t>para </a:t>
            </a:r>
            <a:r>
              <a:rPr lang="pt-BR" dirty="0" smtClean="0"/>
              <a:t>leitura </a:t>
            </a:r>
            <a:r>
              <a:rPr lang="pt-BR" dirty="0" smtClean="0"/>
              <a:t>no </a:t>
            </a:r>
            <a:r>
              <a:rPr lang="pt-BR" dirty="0" smtClean="0"/>
              <a:t>AVA.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85712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12 - Se </a:t>
            </a:r>
            <a:r>
              <a:rPr lang="pt-BR" b="1" dirty="0" smtClean="0"/>
              <a:t>a adequação </a:t>
            </a:r>
            <a:r>
              <a:rPr lang="pt-BR" b="1" dirty="0" smtClean="0"/>
              <a:t>do conteúdo do material didático, disponibilizado pela Instituição de Ensino, atende as necessidades de formação do </a:t>
            </a:r>
            <a:r>
              <a:rPr lang="pt-BR" b="1" dirty="0" smtClean="0"/>
              <a:t>curso:</a:t>
            </a:r>
            <a:endParaRPr lang="pt-B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914" t="3016" r="2914"/>
          <a:stretch>
            <a:fillRect/>
          </a:stretch>
        </p:blipFill>
        <p:spPr bwMode="auto">
          <a:xfrm>
            <a:off x="3923928" y="260648"/>
            <a:ext cx="4752528" cy="295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2939" y="3429000"/>
            <a:ext cx="61055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302679" y="1750099"/>
            <a:ext cx="22322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</a:t>
            </a:r>
            <a:r>
              <a:rPr lang="pt-BR" dirty="0" smtClean="0"/>
              <a:t>92,2% dos estudantes a adequação </a:t>
            </a:r>
            <a:r>
              <a:rPr lang="pt-BR" dirty="0" smtClean="0"/>
              <a:t>entre</a:t>
            </a:r>
          </a:p>
          <a:p>
            <a:r>
              <a:rPr lang="pt-BR" dirty="0" smtClean="0"/>
              <a:t>conteúdo e </a:t>
            </a:r>
            <a:r>
              <a:rPr lang="pt-BR" dirty="0" smtClean="0"/>
              <a:t> necessidades </a:t>
            </a:r>
            <a:r>
              <a:rPr lang="pt-BR" dirty="0" smtClean="0"/>
              <a:t>das </a:t>
            </a:r>
          </a:p>
          <a:p>
            <a:r>
              <a:rPr lang="pt-BR" dirty="0" smtClean="0"/>
              <a:t>atividades atende </a:t>
            </a:r>
          </a:p>
          <a:p>
            <a:r>
              <a:rPr lang="pt-BR" dirty="0" smtClean="0"/>
              <a:t>totalmente (47,1%) </a:t>
            </a:r>
          </a:p>
          <a:p>
            <a:r>
              <a:rPr lang="pt-BR" dirty="0" smtClean="0"/>
              <a:t>ou parcialmente (45,1%). As taxas de não atendimento ficaram em 3,1%. As regiões Nordeste (4,3%) e Norte (3,6%)  registraram taxas de não atendimento acima da média nacional</a:t>
            </a:r>
            <a:r>
              <a:rPr lang="pt-BR" dirty="0" smtClean="0"/>
              <a:t>.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9512" y="181121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13 - A atualidade dos temas abordados </a:t>
            </a:r>
            <a:r>
              <a:rPr lang="pt-BR" b="1" dirty="0" smtClean="0"/>
              <a:t>é/foi: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484" t="3016" r="4484"/>
          <a:stretch>
            <a:fillRect/>
          </a:stretch>
        </p:blipFill>
        <p:spPr bwMode="auto">
          <a:xfrm>
            <a:off x="3779912" y="332656"/>
            <a:ext cx="4896544" cy="3144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774" y="3927674"/>
            <a:ext cx="8843714" cy="2093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179512" y="916909"/>
            <a:ext cx="35283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84,5% das </a:t>
            </a:r>
            <a:r>
              <a:rPr lang="pt-BR" dirty="0" smtClean="0"/>
              <a:t>respostas indicaram </a:t>
            </a:r>
            <a:r>
              <a:rPr lang="pt-BR" dirty="0" smtClean="0"/>
              <a:t>que </a:t>
            </a:r>
            <a:r>
              <a:rPr lang="pt-BR" dirty="0" smtClean="0"/>
              <a:t>a atualidade </a:t>
            </a:r>
            <a:r>
              <a:rPr lang="pt-BR" dirty="0" smtClean="0"/>
              <a:t>dos temas foi ótima/boa.  As regiões Sul (38,1%), Sudeste (35,1%)e Norte (34,6%) obtiveram as melhores taxas, ficando  acima da média nacional (33,9%).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345" t="3016" r="2914"/>
          <a:stretch>
            <a:fillRect/>
          </a:stretch>
        </p:blipFill>
        <p:spPr bwMode="auto">
          <a:xfrm>
            <a:off x="3563888" y="260648"/>
            <a:ext cx="5112568" cy="3121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323528" y="260648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14 - </a:t>
            </a:r>
            <a:r>
              <a:rPr lang="pt-BR" b="1" dirty="0" smtClean="0"/>
              <a:t>Quando estou em </a:t>
            </a:r>
            <a:r>
              <a:rPr lang="pt-BR" b="1" dirty="0" smtClean="0"/>
              <a:t>dificuldades </a:t>
            </a:r>
            <a:r>
              <a:rPr lang="pt-BR" b="1" dirty="0" smtClean="0"/>
              <a:t>com </a:t>
            </a:r>
            <a:r>
              <a:rPr lang="pt-BR" b="1" dirty="0" smtClean="0"/>
              <a:t>as </a:t>
            </a:r>
            <a:r>
              <a:rPr lang="pt-BR" b="1" dirty="0" smtClean="0"/>
              <a:t>disciplinas eu procuro:</a:t>
            </a:r>
            <a:endParaRPr lang="pt-B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699470"/>
            <a:ext cx="713422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323528" y="1232590"/>
            <a:ext cx="324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39,9% dos respondentes, </a:t>
            </a:r>
            <a:r>
              <a:rPr lang="pt-BR" dirty="0" smtClean="0"/>
              <a:t>nos momentos de dificuldades com as disciplinas </a:t>
            </a:r>
            <a:r>
              <a:rPr lang="pt-BR" dirty="0" smtClean="0"/>
              <a:t>procuram ou </a:t>
            </a:r>
            <a:r>
              <a:rPr lang="pt-BR" dirty="0" smtClean="0"/>
              <a:t>procuravam </a:t>
            </a:r>
            <a:r>
              <a:rPr lang="pt-BR" dirty="0" smtClean="0"/>
              <a:t>a </a:t>
            </a:r>
            <a:r>
              <a:rPr lang="pt-BR" dirty="0" smtClean="0"/>
              <a:t>‘tutoria </a:t>
            </a:r>
            <a:r>
              <a:rPr lang="pt-BR" dirty="0" smtClean="0"/>
              <a:t>a </a:t>
            </a:r>
            <a:r>
              <a:rPr lang="pt-BR" dirty="0" smtClean="0"/>
              <a:t>distância’, </a:t>
            </a:r>
            <a:r>
              <a:rPr lang="pt-BR" dirty="0" smtClean="0"/>
              <a:t>seguido de </a:t>
            </a:r>
            <a:r>
              <a:rPr lang="pt-BR" dirty="0" smtClean="0"/>
              <a:t>‘tentar </a:t>
            </a:r>
            <a:r>
              <a:rPr lang="pt-BR" dirty="0" smtClean="0"/>
              <a:t>resolver </a:t>
            </a:r>
            <a:r>
              <a:rPr lang="pt-BR" dirty="0" smtClean="0"/>
              <a:t>só’ </a:t>
            </a:r>
            <a:r>
              <a:rPr lang="pt-BR" dirty="0" smtClean="0"/>
              <a:t>(31,9%) e </a:t>
            </a:r>
            <a:r>
              <a:rPr lang="pt-BR" dirty="0" smtClean="0"/>
              <a:t>‘ajuda </a:t>
            </a:r>
            <a:r>
              <a:rPr lang="pt-BR" dirty="0" smtClean="0"/>
              <a:t>do colega de </a:t>
            </a:r>
            <a:r>
              <a:rPr lang="pt-BR" dirty="0" smtClean="0"/>
              <a:t>classe’ </a:t>
            </a:r>
            <a:r>
              <a:rPr lang="pt-BR" dirty="0" smtClean="0"/>
              <a:t>(28,6%). Para </a:t>
            </a:r>
            <a:r>
              <a:rPr lang="pt-BR" dirty="0" smtClean="0"/>
              <a:t>25,3%, não </a:t>
            </a:r>
            <a:r>
              <a:rPr lang="pt-BR" dirty="0" smtClean="0"/>
              <a:t>houve dificuldades.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116632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15 - Como você considera o seu desempenho </a:t>
            </a:r>
            <a:r>
              <a:rPr lang="pt-BR" b="1" dirty="0" smtClean="0"/>
              <a:t>acadêmico:</a:t>
            </a:r>
            <a:endParaRPr lang="pt-BR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01008"/>
            <a:ext cx="88487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/>
          <a:srcRect l="3239" t="4129" r="7233"/>
          <a:stretch/>
        </p:blipFill>
        <p:spPr>
          <a:xfrm>
            <a:off x="3968784" y="224242"/>
            <a:ext cx="4419641" cy="284471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23528" y="1052736"/>
            <a:ext cx="3645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75,5% </a:t>
            </a:r>
            <a:r>
              <a:rPr lang="pt-BR" dirty="0" smtClean="0"/>
              <a:t>consideram o próprio desempenho muito </a:t>
            </a:r>
            <a:r>
              <a:rPr lang="pt-BR" dirty="0" smtClean="0"/>
              <a:t>satisfatório ou </a:t>
            </a:r>
            <a:r>
              <a:rPr lang="pt-BR" dirty="0" smtClean="0"/>
              <a:t>satisfatório</a:t>
            </a:r>
            <a:r>
              <a:rPr lang="pt-BR" dirty="0" smtClean="0"/>
              <a:t>. As regiões </a:t>
            </a:r>
            <a:r>
              <a:rPr lang="pt-BR" dirty="0" smtClean="0"/>
              <a:t>Sudeste </a:t>
            </a:r>
            <a:r>
              <a:rPr lang="pt-BR" dirty="0" smtClean="0"/>
              <a:t>(19,4%) e Sul (19%) </a:t>
            </a:r>
            <a:r>
              <a:rPr lang="pt-BR" dirty="0" smtClean="0"/>
              <a:t>indicaram </a:t>
            </a:r>
            <a:r>
              <a:rPr lang="pt-BR" dirty="0" smtClean="0"/>
              <a:t>taxas de </a:t>
            </a:r>
            <a:r>
              <a:rPr lang="pt-BR" dirty="0" smtClean="0"/>
              <a:t>‘muito satisfatório’ </a:t>
            </a:r>
            <a:r>
              <a:rPr lang="pt-BR" dirty="0" smtClean="0"/>
              <a:t>acima da média nacional (17</a:t>
            </a:r>
            <a:r>
              <a:rPr lang="pt-BR" dirty="0" smtClean="0"/>
              <a:t>%).</a:t>
            </a:r>
            <a:endParaRPr lang="pt-BR" dirty="0" smtClean="0"/>
          </a:p>
        </p:txBody>
      </p:sp>
      <p:sp>
        <p:nvSpPr>
          <p:cNvPr id="9" name="CaixaDeTexto 8"/>
          <p:cNvSpPr txBox="1"/>
          <p:nvPr/>
        </p:nvSpPr>
        <p:spPr>
          <a:xfrm>
            <a:off x="107504" y="5951021"/>
            <a:ext cx="892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As menores taxas de </a:t>
            </a:r>
            <a:r>
              <a:rPr lang="pt-BR" dirty="0" smtClean="0"/>
              <a:t>insatisfação (</a:t>
            </a:r>
            <a:r>
              <a:rPr lang="pt-BR" dirty="0" smtClean="0"/>
              <a:t>ruim/péssimo</a:t>
            </a:r>
            <a:r>
              <a:rPr lang="pt-BR" dirty="0" smtClean="0"/>
              <a:t>) quanto </a:t>
            </a:r>
            <a:r>
              <a:rPr lang="pt-BR" dirty="0" smtClean="0"/>
              <a:t>ao </a:t>
            </a:r>
            <a:r>
              <a:rPr lang="pt-BR" dirty="0" smtClean="0"/>
              <a:t>desempenho vieram dos estudantes das regiões </a:t>
            </a:r>
            <a:r>
              <a:rPr lang="pt-BR" dirty="0" smtClean="0"/>
              <a:t>Sudeste e Nordeste.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34645" y="188640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16 - Tempo médio que você leva/levava para concluir e postar as respostas das </a:t>
            </a:r>
            <a:r>
              <a:rPr lang="pt-BR" b="1" dirty="0" smtClean="0"/>
              <a:t>atividades.</a:t>
            </a:r>
            <a:endParaRPr lang="pt-B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1345" t="2907" r="1345"/>
          <a:stretch>
            <a:fillRect/>
          </a:stretch>
        </p:blipFill>
        <p:spPr bwMode="auto">
          <a:xfrm>
            <a:off x="3516190" y="188640"/>
            <a:ext cx="516026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212976"/>
            <a:ext cx="72485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34645" y="1492478"/>
            <a:ext cx="32815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81,3% dos casos </a:t>
            </a:r>
            <a:r>
              <a:rPr lang="pt-BR" dirty="0" smtClean="0"/>
              <a:t>indicaram tempo </a:t>
            </a:r>
            <a:r>
              <a:rPr lang="pt-BR" dirty="0" smtClean="0"/>
              <a:t>médio de até 10 </a:t>
            </a:r>
            <a:r>
              <a:rPr lang="pt-BR" dirty="0" smtClean="0"/>
              <a:t>dias para </a:t>
            </a:r>
            <a:r>
              <a:rPr lang="pt-BR" dirty="0" smtClean="0"/>
              <a:t>concluir e postar as </a:t>
            </a:r>
            <a:r>
              <a:rPr lang="pt-BR" dirty="0" smtClean="0"/>
              <a:t>atividades</a:t>
            </a:r>
            <a:r>
              <a:rPr lang="pt-BR" dirty="0" smtClean="0"/>
              <a:t>.  Para  </a:t>
            </a:r>
            <a:r>
              <a:rPr lang="pt-BR" dirty="0" smtClean="0"/>
              <a:t>49%, em </a:t>
            </a:r>
            <a:r>
              <a:rPr lang="pt-BR" dirty="0" smtClean="0"/>
              <a:t>até 5 dias.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30154" y="558924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As regiões Norte (55,8%) e Sudeste (52,3</a:t>
            </a:r>
            <a:r>
              <a:rPr lang="pt-BR" dirty="0" smtClean="0"/>
              <a:t>%) registraram </a:t>
            </a:r>
            <a:r>
              <a:rPr lang="pt-BR" dirty="0" smtClean="0"/>
              <a:t>as maiores taxas de conclusão </a:t>
            </a:r>
          </a:p>
          <a:p>
            <a:r>
              <a:rPr lang="pt-BR" dirty="0" smtClean="0"/>
              <a:t>em até 5 dias, ficando acima da média nacional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17061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 17 - O papel da Instituição no que se refere a sua participação em Congressos e Seminários Científicos foi: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345" t="3016" r="2914"/>
          <a:stretch>
            <a:fillRect/>
          </a:stretch>
        </p:blipFill>
        <p:spPr bwMode="auto">
          <a:xfrm>
            <a:off x="3563888" y="188640"/>
            <a:ext cx="5040560" cy="307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597746"/>
            <a:ext cx="7991475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32290" y="1512056"/>
            <a:ext cx="32595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55,7</a:t>
            </a:r>
            <a:r>
              <a:rPr lang="pt-BR" dirty="0" smtClean="0"/>
              <a:t>% dos estudantes </a:t>
            </a:r>
            <a:r>
              <a:rPr lang="pt-BR" dirty="0" smtClean="0"/>
              <a:t>houve divulgação </a:t>
            </a:r>
            <a:r>
              <a:rPr lang="pt-BR" dirty="0" smtClean="0"/>
              <a:t>ou </a:t>
            </a:r>
            <a:r>
              <a:rPr lang="pt-BR" dirty="0" smtClean="0"/>
              <a:t>incentivo. </a:t>
            </a:r>
            <a:r>
              <a:rPr lang="pt-BR" dirty="0" smtClean="0"/>
              <a:t>Outros  </a:t>
            </a:r>
            <a:r>
              <a:rPr lang="pt-BR" dirty="0" smtClean="0"/>
              <a:t>42,3% apontam que não </a:t>
            </a:r>
            <a:r>
              <a:rPr lang="pt-BR" dirty="0" smtClean="0"/>
              <a:t>houve </a:t>
            </a:r>
            <a:r>
              <a:rPr lang="pt-BR" dirty="0" smtClean="0"/>
              <a:t>estímulo e 5,9% </a:t>
            </a:r>
            <a:r>
              <a:rPr lang="pt-BR" dirty="0" smtClean="0"/>
              <a:t>afirma que houve estímulo, </a:t>
            </a:r>
            <a:r>
              <a:rPr lang="pt-BR" dirty="0" smtClean="0"/>
              <a:t>mas não se </a:t>
            </a:r>
            <a:r>
              <a:rPr lang="pt-BR" dirty="0" smtClean="0"/>
              <a:t>interessaram.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1logo capes.gif"/>
          <p:cNvPicPr>
            <a:picLocks noChangeAspect="1"/>
          </p:cNvPicPr>
          <p:nvPr/>
        </p:nvPicPr>
        <p:blipFill>
          <a:blip r:embed="rId2" cstate="print"/>
          <a:srcRect r="41772" b="5190"/>
          <a:stretch>
            <a:fillRect/>
          </a:stretch>
        </p:blipFill>
        <p:spPr>
          <a:xfrm>
            <a:off x="4097887" y="6021288"/>
            <a:ext cx="1003749" cy="504056"/>
          </a:xfrm>
          <a:prstGeom prst="rect">
            <a:avLst/>
          </a:prstGeom>
        </p:spPr>
      </p:pic>
      <p:pic>
        <p:nvPicPr>
          <p:cNvPr id="7" name="Imagem 6" descr="ufa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39521" y="5949280"/>
            <a:ext cx="537979" cy="67286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0" y="52292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Projeto Pesquisa </a:t>
            </a:r>
          </a:p>
          <a:p>
            <a:pPr algn="ctr"/>
            <a:r>
              <a:rPr lang="pt-BR" sz="1600" b="1" dirty="0" smtClean="0"/>
              <a:t>com os Estudantes</a:t>
            </a:r>
            <a:endParaRPr lang="pt-BR" sz="16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539553" y="677302"/>
            <a:ext cx="8208912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Resultados </a:t>
            </a:r>
            <a:r>
              <a:rPr lang="pt-BR" b="1" dirty="0"/>
              <a:t>da Pesquisa com os Estudantes do Sistema UAB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 </a:t>
            </a:r>
          </a:p>
          <a:p>
            <a:r>
              <a:rPr lang="pt-BR" dirty="0"/>
              <a:t>Em janeiro de 2017, A DED/CAPES aplicou um questionário, em escala nacional, com o objetivo de obter mais informações a respeito da percepção sobre a qualidade dos cursos e o grau de expectativa dos estudantes que ingressaram no Sistema UAB. 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A partir das repostas, foi possível sistematizar alguns fatores acadêmicos, tutoriais e pessoais em relação à interação entre os alunos, tutores, coordenadores e professores e os recursos educacionais utilizados nos cursos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 smtClean="0"/>
              <a:t>Ao </a:t>
            </a:r>
            <a:r>
              <a:rPr lang="pt-BR" dirty="0"/>
              <a:t>compartilharmos os resultados por meio deste boletim informativo, queremos </a:t>
            </a:r>
            <a:r>
              <a:rPr lang="pt-BR" dirty="0" smtClean="0"/>
              <a:t>agradecer os </a:t>
            </a:r>
            <a:r>
              <a:rPr lang="pt-BR" dirty="0"/>
              <a:t>estudantes pelas considerações a nós destinadas.</a:t>
            </a:r>
          </a:p>
          <a:p>
            <a:r>
              <a:rPr lang="pt-BR" dirty="0"/>
              <a:t> </a:t>
            </a:r>
          </a:p>
          <a:p>
            <a:pPr>
              <a:lnSpc>
                <a:spcPct val="150000"/>
              </a:lnSpc>
            </a:pPr>
            <a:endParaRPr lang="pt-BR" dirty="0" smtClean="0"/>
          </a:p>
        </p:txBody>
      </p:sp>
      <p:pic>
        <p:nvPicPr>
          <p:cNvPr id="10" name="Imagem 9" descr="logo-original-fundo-cla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1636" y="5877272"/>
            <a:ext cx="766508" cy="764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0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Pergunta 18 - Formas de avaliações que o curso </a:t>
            </a:r>
            <a:r>
              <a:rPr lang="pt-BR" b="1" dirty="0" smtClean="0"/>
              <a:t>contempla/contemplou:</a:t>
            </a:r>
            <a:endParaRPr lang="pt-BR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 l="1570" t="2114" r="2689"/>
          <a:stretch>
            <a:fillRect/>
          </a:stretch>
        </p:blipFill>
        <p:spPr bwMode="auto">
          <a:xfrm>
            <a:off x="1475656" y="1124744"/>
            <a:ext cx="6048672" cy="4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0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Pergunta 18 - Formas de avaliações que o curso </a:t>
            </a:r>
            <a:r>
              <a:rPr lang="pt-BR" b="1" dirty="0" smtClean="0"/>
              <a:t>contempla/contemplou:</a:t>
            </a:r>
            <a:endParaRPr lang="pt-BR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457889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170633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19 - Avaliação sobre  o Ambiente Virtual de Ensino e Aprendizagem do </a:t>
            </a:r>
            <a:r>
              <a:rPr lang="pt-BR" b="1" dirty="0" smtClean="0"/>
              <a:t>curso: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979" t="2635" r="4547"/>
          <a:stretch>
            <a:fillRect/>
          </a:stretch>
        </p:blipFill>
        <p:spPr bwMode="auto">
          <a:xfrm>
            <a:off x="3404298" y="356464"/>
            <a:ext cx="469609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80799"/>
            <a:ext cx="82772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321715" y="1502392"/>
            <a:ext cx="2738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Com 81,5% de </a:t>
            </a:r>
            <a:r>
              <a:rPr lang="pt-BR" dirty="0" smtClean="0"/>
              <a:t> ótimo/bom’ o </a:t>
            </a:r>
            <a:r>
              <a:rPr lang="pt-BR" dirty="0" smtClean="0"/>
              <a:t>AVA indica </a:t>
            </a:r>
            <a:r>
              <a:rPr lang="pt-BR" dirty="0" smtClean="0"/>
              <a:t>que está </a:t>
            </a:r>
            <a:r>
              <a:rPr lang="pt-BR" dirty="0" smtClean="0"/>
              <a:t>bem </a:t>
            </a:r>
            <a:r>
              <a:rPr lang="pt-BR" dirty="0" smtClean="0"/>
              <a:t>avaliado</a:t>
            </a:r>
            <a:r>
              <a:rPr lang="pt-BR" dirty="0" smtClean="0"/>
              <a:t>.</a:t>
            </a:r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21715" y="5735961"/>
            <a:ext cx="8639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As regiões Sul (30,8%), Norte (29,6</a:t>
            </a:r>
            <a:r>
              <a:rPr lang="pt-BR" dirty="0" smtClean="0"/>
              <a:t>%) e </a:t>
            </a:r>
            <a:r>
              <a:rPr lang="pt-BR" dirty="0" smtClean="0"/>
              <a:t>Sudeste (28,9%) apresentaram taxas </a:t>
            </a:r>
            <a:r>
              <a:rPr lang="pt-BR" dirty="0" smtClean="0"/>
              <a:t>de ‘ótimo’ acima </a:t>
            </a:r>
            <a:r>
              <a:rPr lang="pt-BR" dirty="0" smtClean="0"/>
              <a:t>da média nacional (27,6</a:t>
            </a:r>
            <a:r>
              <a:rPr lang="pt-BR" dirty="0" smtClean="0"/>
              <a:t>%).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260648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20 - Recursos didáticos mais ofertados pela </a:t>
            </a:r>
            <a:r>
              <a:rPr lang="pt-BR" b="1" dirty="0" smtClean="0"/>
              <a:t>IES: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345" t="5619" r="2914"/>
          <a:stretch>
            <a:fillRect/>
          </a:stretch>
        </p:blipFill>
        <p:spPr bwMode="auto">
          <a:xfrm>
            <a:off x="3059832" y="371103"/>
            <a:ext cx="508974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539455"/>
            <a:ext cx="63436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9512" y="332656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21 </a:t>
            </a:r>
            <a:r>
              <a:rPr lang="pt-BR" b="1" dirty="0" smtClean="0"/>
              <a:t>– Realiza/realizou </a:t>
            </a:r>
            <a:r>
              <a:rPr lang="pt-BR" b="1" dirty="0" smtClean="0"/>
              <a:t>atividades em laboratórios pedagógicos compatíveis com as necessidades do </a:t>
            </a:r>
            <a:r>
              <a:rPr lang="pt-BR" b="1" dirty="0" smtClean="0"/>
              <a:t>curso?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139" t="2604" r="2689"/>
          <a:stretch>
            <a:fillRect/>
          </a:stretch>
        </p:blipFill>
        <p:spPr bwMode="auto">
          <a:xfrm>
            <a:off x="3707904" y="332656"/>
            <a:ext cx="4536504" cy="282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5398" y="3212976"/>
            <a:ext cx="6373279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179512" y="1746700"/>
            <a:ext cx="23762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45,9</a:t>
            </a:r>
            <a:r>
              <a:rPr lang="pt-BR" dirty="0" smtClean="0"/>
              <a:t>% dos estudantes </a:t>
            </a:r>
            <a:r>
              <a:rPr lang="pt-BR" dirty="0" smtClean="0"/>
              <a:t>não há/houve atividades</a:t>
            </a:r>
          </a:p>
          <a:p>
            <a:r>
              <a:rPr lang="pt-BR" dirty="0" smtClean="0"/>
              <a:t>em laboratórios compativeis com as necessidades do curso, outros 25,4% </a:t>
            </a:r>
          </a:p>
          <a:p>
            <a:r>
              <a:rPr lang="pt-BR" dirty="0" smtClean="0"/>
              <a:t>indicaram que </a:t>
            </a:r>
            <a:r>
              <a:rPr lang="pt-BR" dirty="0" smtClean="0"/>
              <a:t>há/houve,  </a:t>
            </a:r>
            <a:r>
              <a:rPr lang="pt-BR" dirty="0" smtClean="0"/>
              <a:t>mas de forma limitada.  Esse indicador</a:t>
            </a:r>
          </a:p>
          <a:p>
            <a:r>
              <a:rPr lang="pt-BR" dirty="0" smtClean="0"/>
              <a:t>apresenta um dos principais fatores</a:t>
            </a:r>
          </a:p>
          <a:p>
            <a:r>
              <a:rPr lang="pt-BR" dirty="0" smtClean="0"/>
              <a:t>a serem melhorados, </a:t>
            </a:r>
            <a:r>
              <a:rPr lang="pt-BR" dirty="0" smtClean="0"/>
              <a:t>na </a:t>
            </a:r>
            <a:r>
              <a:rPr lang="pt-BR" dirty="0" smtClean="0"/>
              <a:t>visão  dos 46.459 estudantes que </a:t>
            </a:r>
          </a:p>
          <a:p>
            <a:r>
              <a:rPr lang="pt-BR" dirty="0" smtClean="0"/>
              <a:t>finalizaram a pesquisa.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231023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22 - Tipos de tutoria que o curso </a:t>
            </a:r>
            <a:r>
              <a:rPr lang="pt-BR" b="1" dirty="0" smtClean="0"/>
              <a:t>contempla/contemplou.</a:t>
            </a:r>
            <a:endParaRPr lang="pt-BR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l="3139" t="2604" r="5828"/>
          <a:stretch>
            <a:fillRect/>
          </a:stretch>
        </p:blipFill>
        <p:spPr bwMode="auto">
          <a:xfrm>
            <a:off x="3312911" y="908720"/>
            <a:ext cx="5024565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365104"/>
            <a:ext cx="75819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46365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23 - Escolheu o curso por:</a:t>
            </a:r>
            <a:endParaRPr lang="pt-BR" dirty="0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356992"/>
            <a:ext cx="75914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/>
          <a:srcRect l="1953" t="5640" r="668"/>
          <a:stretch/>
        </p:blipFill>
        <p:spPr>
          <a:xfrm>
            <a:off x="3563888" y="307316"/>
            <a:ext cx="5112569" cy="297766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23528" y="571106"/>
            <a:ext cx="31683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 região Norte (10</a:t>
            </a:r>
            <a:r>
              <a:rPr lang="pt-BR" dirty="0" smtClean="0"/>
              <a:t>%) registrou </a:t>
            </a:r>
            <a:r>
              <a:rPr lang="pt-BR" dirty="0" smtClean="0"/>
              <a:t>a maior taxa </a:t>
            </a:r>
            <a:r>
              <a:rPr lang="pt-BR" dirty="0" smtClean="0"/>
              <a:t>‘falta </a:t>
            </a:r>
            <a:r>
              <a:rPr lang="pt-BR" dirty="0" smtClean="0"/>
              <a:t>de </a:t>
            </a:r>
            <a:r>
              <a:rPr lang="pt-BR" dirty="0" smtClean="0"/>
              <a:t>alternativas’, bem </a:t>
            </a:r>
            <a:r>
              <a:rPr lang="pt-BR" dirty="0" smtClean="0"/>
              <a:t>acima</a:t>
            </a:r>
          </a:p>
          <a:p>
            <a:r>
              <a:rPr lang="pt-BR" dirty="0" smtClean="0"/>
              <a:t>da </a:t>
            </a:r>
            <a:r>
              <a:rPr lang="pt-BR" dirty="0" smtClean="0"/>
              <a:t>média nacional (5,7%). </a:t>
            </a:r>
            <a:r>
              <a:rPr lang="pt-BR" dirty="0" smtClean="0"/>
              <a:t>Já </a:t>
            </a:r>
            <a:r>
              <a:rPr lang="pt-BR" dirty="0" smtClean="0"/>
              <a:t>a região Sul (43</a:t>
            </a:r>
            <a:r>
              <a:rPr lang="pt-BR" dirty="0" smtClean="0"/>
              <a:t>%) registrou maiores </a:t>
            </a:r>
            <a:r>
              <a:rPr lang="pt-BR" dirty="0" smtClean="0"/>
              <a:t>taxa de </a:t>
            </a:r>
            <a:r>
              <a:rPr lang="pt-BR" dirty="0" smtClean="0"/>
              <a:t>‘necessidade </a:t>
            </a:r>
            <a:r>
              <a:rPr lang="pt-BR" dirty="0" smtClean="0"/>
              <a:t>de formação </a:t>
            </a:r>
            <a:r>
              <a:rPr lang="pt-BR" dirty="0" smtClean="0"/>
              <a:t>na </a:t>
            </a:r>
            <a:r>
              <a:rPr lang="pt-BR" dirty="0" smtClean="0"/>
              <a:t>área que </a:t>
            </a:r>
            <a:r>
              <a:rPr lang="pt-BR" dirty="0" smtClean="0"/>
              <a:t>atua’ </a:t>
            </a:r>
            <a:r>
              <a:rPr lang="pt-BR" dirty="0" smtClean="0"/>
              <a:t>e </a:t>
            </a:r>
            <a:r>
              <a:rPr lang="pt-BR" dirty="0" smtClean="0"/>
              <a:t>‘progressão </a:t>
            </a:r>
            <a:r>
              <a:rPr lang="pt-BR" dirty="0" smtClean="0"/>
              <a:t>na </a:t>
            </a:r>
            <a:r>
              <a:rPr lang="pt-BR" dirty="0" smtClean="0"/>
              <a:t>carreira’ </a:t>
            </a:r>
            <a:r>
              <a:rPr lang="pt-BR" dirty="0" smtClean="0"/>
              <a:t>(39,7%) .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95535" y="6023029"/>
            <a:ext cx="8424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As regiões Nordeste (44,6%) e </a:t>
            </a:r>
            <a:r>
              <a:rPr lang="pt-BR" dirty="0" smtClean="0"/>
              <a:t>Sudeste (</a:t>
            </a:r>
            <a:r>
              <a:rPr lang="pt-BR" dirty="0" smtClean="0"/>
              <a:t>43,2%) registraram maiores taxas </a:t>
            </a:r>
            <a:r>
              <a:rPr lang="pt-BR" dirty="0" smtClean="0"/>
              <a:t>de afinidade/ vocação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23230" y="300839"/>
            <a:ext cx="5372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24 - Nível de motivação em relação ao </a:t>
            </a:r>
            <a:r>
              <a:rPr lang="pt-BR" b="1" dirty="0" smtClean="0"/>
              <a:t>curso.</a:t>
            </a:r>
            <a:endParaRPr lang="pt-BR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 l="1345" t="3016" r="9192"/>
          <a:stretch>
            <a:fillRect/>
          </a:stretch>
        </p:blipFill>
        <p:spPr bwMode="auto">
          <a:xfrm>
            <a:off x="3980466" y="962837"/>
            <a:ext cx="4680520" cy="3058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72" y="4365104"/>
            <a:ext cx="80200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423230" y="1466049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73,4% </a:t>
            </a:r>
            <a:r>
              <a:rPr lang="pt-BR" dirty="0" smtClean="0"/>
              <a:t>dos estudantes indicaram motivação ‘muita alta’ </a:t>
            </a:r>
            <a:r>
              <a:rPr lang="pt-BR" dirty="0" smtClean="0"/>
              <a:t>ou </a:t>
            </a:r>
            <a:r>
              <a:rPr lang="pt-BR" dirty="0" smtClean="0"/>
              <a:t>‘alta’. </a:t>
            </a:r>
            <a:r>
              <a:rPr lang="pt-BR" dirty="0" smtClean="0"/>
              <a:t>As </a:t>
            </a:r>
            <a:r>
              <a:rPr lang="pt-BR" dirty="0" smtClean="0"/>
              <a:t>maiores taxas </a:t>
            </a:r>
            <a:r>
              <a:rPr lang="pt-BR" dirty="0" smtClean="0"/>
              <a:t>de </a:t>
            </a:r>
            <a:r>
              <a:rPr lang="pt-BR" dirty="0" smtClean="0"/>
              <a:t>‘muita alta’ </a:t>
            </a:r>
            <a:r>
              <a:rPr lang="pt-BR" dirty="0" smtClean="0"/>
              <a:t>ficaram </a:t>
            </a:r>
            <a:r>
              <a:rPr lang="pt-BR" dirty="0" smtClean="0"/>
              <a:t>com </a:t>
            </a:r>
            <a:r>
              <a:rPr lang="pt-BR" dirty="0" smtClean="0"/>
              <a:t>as regiões Sudeste (27,4</a:t>
            </a:r>
            <a:r>
              <a:rPr lang="pt-BR" dirty="0" smtClean="0"/>
              <a:t>%), Sul </a:t>
            </a:r>
            <a:r>
              <a:rPr lang="pt-BR" dirty="0" smtClean="0"/>
              <a:t>(23,2%), Norte (23%), </a:t>
            </a:r>
          </a:p>
          <a:p>
            <a:r>
              <a:rPr lang="pt-BR" dirty="0" smtClean="0"/>
              <a:t>Nordeste (20,9%) e </a:t>
            </a:r>
            <a:r>
              <a:rPr lang="pt-BR" dirty="0" smtClean="0"/>
              <a:t>Centro-Oeste </a:t>
            </a:r>
            <a:r>
              <a:rPr lang="pt-BR" dirty="0" smtClean="0"/>
              <a:t>(20,6%). </a:t>
            </a:r>
            <a:r>
              <a:rPr lang="pt-BR" dirty="0" smtClean="0"/>
              <a:t>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33265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25 - Nos primeiros meses do curso, qual era o seu nível de experiência na área escolhida?</a:t>
            </a:r>
            <a:endParaRPr lang="pt-BR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l="1345" t="3016" r="7623"/>
          <a:stretch>
            <a:fillRect/>
          </a:stretch>
        </p:blipFill>
        <p:spPr bwMode="auto">
          <a:xfrm>
            <a:off x="3995936" y="476672"/>
            <a:ext cx="4824536" cy="3098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95489"/>
            <a:ext cx="862012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55826" y="1735648"/>
            <a:ext cx="383746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88,5% indicaram nível de experiência </a:t>
            </a:r>
          </a:p>
          <a:p>
            <a:r>
              <a:rPr lang="pt-BR" dirty="0" smtClean="0"/>
              <a:t>na área entre muito bom e regular, </a:t>
            </a:r>
          </a:p>
          <a:p>
            <a:r>
              <a:rPr lang="pt-BR" dirty="0" smtClean="0"/>
              <a:t>durante os primeiros meses do curso.</a:t>
            </a:r>
          </a:p>
          <a:p>
            <a:r>
              <a:rPr lang="pt-BR" dirty="0" smtClean="0"/>
              <a:t>O que indica que já  atuavam</a:t>
            </a:r>
          </a:p>
          <a:p>
            <a:r>
              <a:rPr lang="pt-BR" dirty="0" smtClean="0"/>
              <a:t>na área quando </a:t>
            </a:r>
            <a:r>
              <a:rPr lang="pt-BR" dirty="0" smtClean="0"/>
              <a:t>buscaram a </a:t>
            </a:r>
            <a:r>
              <a:rPr lang="pt-BR" dirty="0" smtClean="0"/>
              <a:t>formação.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90262" y="153886"/>
            <a:ext cx="3168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26 - Nível de habilidades com </a:t>
            </a:r>
            <a:r>
              <a:rPr lang="pt-BR" b="1" dirty="0" smtClean="0"/>
              <a:t>informática necessárias </a:t>
            </a:r>
            <a:r>
              <a:rPr lang="pt-BR" b="1" dirty="0" smtClean="0"/>
              <a:t>para utilização do Ambiente Virtual de Ensino e </a:t>
            </a:r>
            <a:r>
              <a:rPr lang="pt-BR" b="1" dirty="0" smtClean="0"/>
              <a:t>Aprendizagem </a:t>
            </a:r>
            <a:r>
              <a:rPr lang="pt-BR" b="1" dirty="0" smtClean="0"/>
              <a:t>nos 3 primeiros meses do </a:t>
            </a:r>
            <a:r>
              <a:rPr lang="pt-BR" b="1" dirty="0" smtClean="0"/>
              <a:t>curso:</a:t>
            </a:r>
            <a:endParaRPr lang="pt-BR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 l="2914" t="3016" r="4484"/>
          <a:stretch>
            <a:fillRect/>
          </a:stretch>
        </p:blipFill>
        <p:spPr bwMode="auto">
          <a:xfrm>
            <a:off x="3779912" y="360040"/>
            <a:ext cx="4904763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71" y="3744416"/>
            <a:ext cx="892492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90262" y="1915210"/>
            <a:ext cx="36183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93,8% demostraram ter</a:t>
            </a:r>
          </a:p>
          <a:p>
            <a:r>
              <a:rPr lang="pt-BR" dirty="0" smtClean="0"/>
              <a:t>habilidades com informática </a:t>
            </a:r>
          </a:p>
          <a:p>
            <a:r>
              <a:rPr lang="pt-BR" dirty="0" smtClean="0"/>
              <a:t>entre os níveis muito bom e regular.</a:t>
            </a:r>
          </a:p>
          <a:p>
            <a:r>
              <a:rPr lang="pt-BR" dirty="0" smtClean="0"/>
              <a:t>Com taxas de </a:t>
            </a:r>
            <a:r>
              <a:rPr lang="pt-BR" dirty="0" smtClean="0"/>
              <a:t>‘muito bom’ </a:t>
            </a:r>
            <a:r>
              <a:rPr lang="pt-BR" dirty="0" smtClean="0"/>
              <a:t>melhores </a:t>
            </a:r>
          </a:p>
          <a:p>
            <a:r>
              <a:rPr lang="pt-BR" dirty="0" smtClean="0"/>
              <a:t>entre as regiões Sudeste (42,4%) e</a:t>
            </a:r>
          </a:p>
          <a:p>
            <a:r>
              <a:rPr lang="pt-BR" dirty="0" smtClean="0"/>
              <a:t>Sul (35,4%). 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90262" y="6041858"/>
            <a:ext cx="6658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 região Norte (32,3%) apresentou </a:t>
            </a:r>
            <a:r>
              <a:rPr lang="pt-BR" dirty="0" smtClean="0"/>
              <a:t>a menor </a:t>
            </a:r>
            <a:r>
              <a:rPr lang="pt-BR" dirty="0" smtClean="0"/>
              <a:t>taxa de </a:t>
            </a:r>
            <a:r>
              <a:rPr lang="pt-BR" dirty="0" smtClean="0"/>
              <a:t>‘muito bom’.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2008"/>
            <a:ext cx="9144000" cy="6473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11663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27 – Dificuldades </a:t>
            </a:r>
            <a:r>
              <a:rPr lang="pt-BR" b="1" dirty="0" smtClean="0"/>
              <a:t>com o </a:t>
            </a:r>
            <a:r>
              <a:rPr lang="pt-BR" b="1" dirty="0" smtClean="0"/>
              <a:t>tempo para realização das atividades no Ambiente Virtual de Aprendizagem do curso</a:t>
            </a:r>
            <a:endParaRPr lang="pt-BR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 l="1345" t="3016" r="1345"/>
          <a:stretch>
            <a:fillRect/>
          </a:stretch>
        </p:blipFill>
        <p:spPr bwMode="auto">
          <a:xfrm>
            <a:off x="3707904" y="116632"/>
            <a:ext cx="515415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12976"/>
            <a:ext cx="84867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395536" y="1515553"/>
            <a:ext cx="3312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42,9% administrar </a:t>
            </a:r>
            <a:r>
              <a:rPr lang="pt-BR" dirty="0" smtClean="0"/>
              <a:t>trabalho </a:t>
            </a:r>
            <a:r>
              <a:rPr lang="pt-BR" dirty="0" smtClean="0"/>
              <a:t>e estudos é/foi </a:t>
            </a:r>
            <a:r>
              <a:rPr lang="pt-BR" dirty="0" smtClean="0"/>
              <a:t>o </a:t>
            </a:r>
            <a:r>
              <a:rPr lang="pt-BR" dirty="0" smtClean="0"/>
              <a:t>pricipal fator </a:t>
            </a:r>
            <a:r>
              <a:rPr lang="pt-BR" dirty="0" smtClean="0"/>
              <a:t>de dificuldade. Outros </a:t>
            </a:r>
            <a:r>
              <a:rPr lang="pt-BR" dirty="0" smtClean="0"/>
              <a:t>38,5% disseram </a:t>
            </a:r>
            <a:r>
              <a:rPr lang="pt-BR" dirty="0" smtClean="0"/>
              <a:t>que não há/houve </a:t>
            </a:r>
            <a:r>
              <a:rPr lang="pt-BR" dirty="0" smtClean="0"/>
              <a:t>dificuldades.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75287" y="5919490"/>
            <a:ext cx="8486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As regiões Sul (41,7%), Norte (40%), </a:t>
            </a:r>
            <a:r>
              <a:rPr lang="pt-BR" dirty="0" smtClean="0"/>
              <a:t>e Sudeste </a:t>
            </a:r>
            <a:r>
              <a:rPr lang="pt-BR" dirty="0" smtClean="0"/>
              <a:t>(39,1%) apresentaram taxas </a:t>
            </a:r>
            <a:r>
              <a:rPr lang="pt-BR" dirty="0" smtClean="0"/>
              <a:t>sem </a:t>
            </a:r>
            <a:r>
              <a:rPr lang="pt-BR" dirty="0" smtClean="0"/>
              <a:t>dificuldades acima da média nacional.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95536" y="33265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28 - Média horas de estudos semanais </a:t>
            </a:r>
            <a:r>
              <a:rPr lang="pt-BR" b="1" dirty="0" smtClean="0"/>
              <a:t>que são/foram </a:t>
            </a:r>
            <a:r>
              <a:rPr lang="pt-BR" b="1" dirty="0" smtClean="0"/>
              <a:t>dedicadas ao curso a distância (EaD)</a:t>
            </a:r>
            <a:endParaRPr lang="pt-BR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 l="1570" t="5619" r="2689"/>
          <a:stretch>
            <a:fillRect/>
          </a:stretch>
        </p:blipFill>
        <p:spPr bwMode="auto">
          <a:xfrm>
            <a:off x="1763688" y="1772816"/>
            <a:ext cx="5862505" cy="3483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260648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29 - Locais em que você costuma/costumava acessar a internet para realização das atividades do </a:t>
            </a:r>
            <a:r>
              <a:rPr lang="pt-BR" b="1" dirty="0" smtClean="0"/>
              <a:t>curso.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412" t="1097" r="4547"/>
          <a:stretch>
            <a:fillRect/>
          </a:stretch>
        </p:blipFill>
        <p:spPr bwMode="auto">
          <a:xfrm>
            <a:off x="4067944" y="548680"/>
            <a:ext cx="4536504" cy="5666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51520" y="1772816"/>
            <a:ext cx="31154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Casa (78,3%), trabalho (14,5%)</a:t>
            </a:r>
          </a:p>
          <a:p>
            <a:r>
              <a:rPr lang="pt-BR" dirty="0" smtClean="0"/>
              <a:t>e internet móvel (14,4%) foram</a:t>
            </a:r>
          </a:p>
          <a:p>
            <a:r>
              <a:rPr lang="pt-BR" dirty="0" smtClean="0"/>
              <a:t>os locais mais acessados para </a:t>
            </a:r>
          </a:p>
          <a:p>
            <a:r>
              <a:rPr lang="pt-BR" dirty="0" smtClean="0"/>
              <a:t>realização das atividades.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07504" y="306522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29 - Locais em que você costuma/costumava acessar a internet para realização das atividades do curso</a:t>
            </a:r>
            <a:endParaRPr lang="pt-B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03696"/>
            <a:ext cx="6260674" cy="6049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95536" y="33265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30 - A </a:t>
            </a:r>
            <a:r>
              <a:rPr lang="pt-BR" b="1" dirty="0" smtClean="0"/>
              <a:t>qualidade da conexão </a:t>
            </a:r>
            <a:r>
              <a:rPr lang="pt-BR" b="1" dirty="0" smtClean="0"/>
              <a:t>à</a:t>
            </a:r>
            <a:r>
              <a:rPr lang="pt-BR" b="1" dirty="0" smtClean="0"/>
              <a:t> </a:t>
            </a:r>
            <a:r>
              <a:rPr lang="pt-BR" b="1" dirty="0" smtClean="0"/>
              <a:t>internet mais utilizada é/foi:</a:t>
            </a:r>
            <a:br>
              <a:rPr lang="pt-BR" b="1" dirty="0" smtClean="0"/>
            </a:br>
            <a:endParaRPr lang="pt-BR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 l="3139" t="2604" r="13676"/>
          <a:stretch>
            <a:fillRect/>
          </a:stretch>
        </p:blipFill>
        <p:spPr bwMode="auto">
          <a:xfrm>
            <a:off x="3995936" y="260648"/>
            <a:ext cx="4536504" cy="3201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155" y="3867497"/>
            <a:ext cx="869632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393346" y="1412776"/>
            <a:ext cx="353058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69,3% </a:t>
            </a:r>
            <a:r>
              <a:rPr lang="pt-BR" dirty="0" smtClean="0"/>
              <a:t>classificaram a </a:t>
            </a:r>
            <a:r>
              <a:rPr lang="pt-BR" dirty="0" smtClean="0"/>
              <a:t>internet</a:t>
            </a:r>
          </a:p>
          <a:p>
            <a:r>
              <a:rPr lang="pt-BR" dirty="0" smtClean="0"/>
              <a:t>mais utilizada para acesso as</a:t>
            </a:r>
          </a:p>
          <a:p>
            <a:r>
              <a:rPr lang="pt-BR" dirty="0" smtClean="0"/>
              <a:t>atividades  como Excelente/boa.</a:t>
            </a:r>
          </a:p>
          <a:p>
            <a:r>
              <a:rPr lang="pt-BR" dirty="0" smtClean="0"/>
              <a:t>No quadro abaixo pode-se observar</a:t>
            </a:r>
          </a:p>
          <a:p>
            <a:r>
              <a:rPr lang="pt-BR" dirty="0" smtClean="0"/>
              <a:t>que as regiões Norte e Nordeste </a:t>
            </a:r>
          </a:p>
          <a:p>
            <a:r>
              <a:rPr lang="pt-BR" dirty="0" smtClean="0"/>
              <a:t>apresentam maiores dificuldades</a:t>
            </a:r>
          </a:p>
          <a:p>
            <a:r>
              <a:rPr lang="pt-BR" dirty="0" smtClean="0"/>
              <a:t>com a conexão.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95536" y="332656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31 </a:t>
            </a:r>
            <a:r>
              <a:rPr lang="pt-BR" b="1" dirty="0" smtClean="0"/>
              <a:t>– Sobre a interação </a:t>
            </a:r>
            <a:r>
              <a:rPr lang="pt-BR" b="1" dirty="0" smtClean="0"/>
              <a:t>com tutores via Ambiente Virtual de </a:t>
            </a:r>
            <a:r>
              <a:rPr lang="pt-BR" b="1" dirty="0" smtClean="0"/>
              <a:t>Aprendizagem.</a:t>
            </a:r>
            <a:r>
              <a:rPr lang="pt-BR" b="1" dirty="0" smtClean="0"/>
              <a:t/>
            </a:r>
            <a:br>
              <a:rPr lang="pt-BR" b="1" dirty="0" smtClean="0"/>
            </a:br>
            <a:endParaRPr lang="pt-BR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 l="3139" t="3874" r="2689" b="7389"/>
          <a:stretch>
            <a:fillRect/>
          </a:stretch>
        </p:blipFill>
        <p:spPr bwMode="auto">
          <a:xfrm>
            <a:off x="3851920" y="1052736"/>
            <a:ext cx="468052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395536" y="1537961"/>
            <a:ext cx="33123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52,3% indicam que houve </a:t>
            </a:r>
          </a:p>
          <a:p>
            <a:r>
              <a:rPr lang="pt-BR" dirty="0" smtClean="0"/>
              <a:t>interação </a:t>
            </a:r>
            <a:r>
              <a:rPr lang="pt-BR" dirty="0" smtClean="0"/>
              <a:t>de maneira boa </a:t>
            </a:r>
          </a:p>
          <a:p>
            <a:r>
              <a:rPr lang="pt-BR" dirty="0" smtClean="0"/>
              <a:t>ou </a:t>
            </a:r>
            <a:r>
              <a:rPr lang="pt-BR" dirty="0" smtClean="0"/>
              <a:t>regular, </a:t>
            </a:r>
            <a:r>
              <a:rPr lang="pt-BR" dirty="0" smtClean="0"/>
              <a:t>mas que precisa</a:t>
            </a:r>
          </a:p>
          <a:p>
            <a:r>
              <a:rPr lang="pt-BR" dirty="0" smtClean="0"/>
              <a:t>melhorar o aproveitamento </a:t>
            </a:r>
          </a:p>
          <a:p>
            <a:r>
              <a:rPr lang="pt-BR" dirty="0" smtClean="0"/>
              <a:t>dos contatos. Outros 37% </a:t>
            </a:r>
          </a:p>
          <a:p>
            <a:r>
              <a:rPr lang="pt-BR" dirty="0" smtClean="0"/>
              <a:t>apontaram ser/ter sido </a:t>
            </a:r>
            <a:r>
              <a:rPr lang="pt-BR" dirty="0" smtClean="0"/>
              <a:t>ótima a interação, com </a:t>
            </a:r>
            <a:r>
              <a:rPr lang="pt-BR" dirty="0" smtClean="0"/>
              <a:t>muita regularidade e </a:t>
            </a:r>
            <a:r>
              <a:rPr lang="pt-BR" dirty="0" smtClean="0"/>
              <a:t> aproveitamento</a:t>
            </a:r>
            <a:r>
              <a:rPr lang="pt-BR" dirty="0" smtClean="0"/>
              <a:t>.  </a:t>
            </a:r>
            <a:r>
              <a:rPr lang="pt-BR" dirty="0" smtClean="0"/>
              <a:t>A interação com os tutores foi Ruim/péssima para </a:t>
            </a:r>
            <a:r>
              <a:rPr lang="pt-BR" dirty="0" smtClean="0"/>
              <a:t>apenas 5,5</a:t>
            </a:r>
            <a:r>
              <a:rPr lang="pt-BR" dirty="0" smtClean="0"/>
              <a:t>% dos estudantes.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95536" y="332656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31 </a:t>
            </a:r>
            <a:r>
              <a:rPr lang="pt-BR" b="1" dirty="0" smtClean="0"/>
              <a:t>– Sobre a interação </a:t>
            </a:r>
            <a:r>
              <a:rPr lang="pt-BR" b="1" dirty="0" smtClean="0"/>
              <a:t>com tutores via Ambiente Virtual de </a:t>
            </a:r>
            <a:r>
              <a:rPr lang="pt-BR" b="1" dirty="0" smtClean="0"/>
              <a:t>Aprendizagem</a:t>
            </a:r>
            <a:endParaRPr lang="pt-BR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46" y="1921892"/>
            <a:ext cx="7465762" cy="2947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260648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32 - Principais insatisfações quanto ao processo de tutoria via Ambiente Virtual de </a:t>
            </a:r>
            <a:r>
              <a:rPr lang="pt-BR" b="1" dirty="0" smtClean="0"/>
              <a:t>Aprendizagem. </a:t>
            </a:r>
            <a:r>
              <a:rPr lang="pt-BR" b="1" dirty="0" smtClean="0"/>
              <a:t/>
            </a:r>
            <a:br>
              <a:rPr lang="pt-BR" b="1" dirty="0" smtClean="0"/>
            </a:br>
            <a:endParaRPr lang="pt-BR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 l="2140" t="5619" r="2140"/>
          <a:stretch>
            <a:fillRect/>
          </a:stretch>
        </p:blipFill>
        <p:spPr bwMode="auto">
          <a:xfrm>
            <a:off x="3372440" y="948584"/>
            <a:ext cx="5377837" cy="3143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351955"/>
            <a:ext cx="6505522" cy="213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323528" y="1233521"/>
            <a:ext cx="26642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34,3% não há/houve</a:t>
            </a:r>
          </a:p>
          <a:p>
            <a:r>
              <a:rPr lang="pt-BR" dirty="0"/>
              <a:t>i</a:t>
            </a:r>
            <a:r>
              <a:rPr lang="pt-BR" dirty="0" smtClean="0"/>
              <a:t>nsatisfações</a:t>
            </a:r>
            <a:r>
              <a:rPr lang="pt-BR" dirty="0" smtClean="0"/>
              <a:t>. As maiores </a:t>
            </a:r>
            <a:r>
              <a:rPr lang="pt-BR" dirty="0" smtClean="0"/>
              <a:t>taxas de satisfação </a:t>
            </a:r>
            <a:r>
              <a:rPr lang="pt-BR" dirty="0" smtClean="0"/>
              <a:t>foram para </a:t>
            </a:r>
            <a:r>
              <a:rPr lang="pt-BR" dirty="0" smtClean="0"/>
              <a:t>as </a:t>
            </a:r>
            <a:r>
              <a:rPr lang="pt-BR" dirty="0" smtClean="0"/>
              <a:t>regiões Sul (40,6%) e </a:t>
            </a:r>
            <a:r>
              <a:rPr lang="pt-BR" dirty="0" smtClean="0"/>
              <a:t> Sudeste </a:t>
            </a:r>
            <a:r>
              <a:rPr lang="pt-BR" dirty="0" smtClean="0"/>
              <a:t>(35,8%), </a:t>
            </a:r>
            <a:r>
              <a:rPr lang="pt-BR" dirty="0" smtClean="0"/>
              <a:t>ficando acima </a:t>
            </a:r>
            <a:r>
              <a:rPr lang="pt-BR" dirty="0" smtClean="0"/>
              <a:t>da média nacional.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23528" y="3833172"/>
            <a:ext cx="21602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Os fatores tempos das respostas </a:t>
            </a:r>
            <a:r>
              <a:rPr lang="pt-BR" dirty="0" smtClean="0"/>
              <a:t>(33,4</a:t>
            </a:r>
            <a:r>
              <a:rPr lang="pt-BR" dirty="0" smtClean="0"/>
              <a:t>%), forma </a:t>
            </a:r>
            <a:r>
              <a:rPr lang="pt-BR" dirty="0" smtClean="0"/>
              <a:t>de </a:t>
            </a:r>
            <a:r>
              <a:rPr lang="pt-BR" dirty="0" smtClean="0"/>
              <a:t>interação (</a:t>
            </a:r>
            <a:r>
              <a:rPr lang="pt-BR" dirty="0" smtClean="0"/>
              <a:t>24,1%) e qualidade </a:t>
            </a:r>
            <a:r>
              <a:rPr lang="pt-BR" dirty="0" smtClean="0"/>
              <a:t>das </a:t>
            </a:r>
            <a:r>
              <a:rPr lang="pt-BR" dirty="0" smtClean="0"/>
              <a:t>respostas  (22,2%)</a:t>
            </a:r>
          </a:p>
          <a:p>
            <a:r>
              <a:rPr lang="pt-BR" dirty="0" smtClean="0"/>
              <a:t>apresentaram as </a:t>
            </a:r>
            <a:r>
              <a:rPr lang="pt-BR" dirty="0" smtClean="0"/>
              <a:t>maiores insatisfações</a:t>
            </a:r>
            <a:r>
              <a:rPr lang="pt-BR" dirty="0" smtClean="0"/>
              <a:t>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9512" y="188640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33 - Formas de comunicação com os </a:t>
            </a:r>
            <a:r>
              <a:rPr lang="pt-BR" b="1" dirty="0" smtClean="0"/>
              <a:t>tutores: </a:t>
            </a:r>
            <a:r>
              <a:rPr lang="pt-BR" b="1" dirty="0" smtClean="0"/>
              <a:t/>
            </a:r>
            <a:br>
              <a:rPr lang="pt-BR" b="1" dirty="0" smtClean="0"/>
            </a:b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/>
          <a:srcRect l="1310" t="1880" r="1310"/>
          <a:stretch/>
        </p:blipFill>
        <p:spPr>
          <a:xfrm>
            <a:off x="3059832" y="1054779"/>
            <a:ext cx="5040560" cy="547056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1" y="1052736"/>
            <a:ext cx="30963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Fóruns, e-mails, chats</a:t>
            </a:r>
          </a:p>
          <a:p>
            <a:r>
              <a:rPr lang="pt-BR" dirty="0" smtClean="0"/>
              <a:t>e encontros </a:t>
            </a:r>
            <a:r>
              <a:rPr lang="pt-BR" dirty="0" smtClean="0"/>
              <a:t>presenciais </a:t>
            </a:r>
            <a:endParaRPr lang="pt-BR" dirty="0" smtClean="0"/>
          </a:p>
          <a:p>
            <a:r>
              <a:rPr lang="pt-BR" dirty="0" smtClean="0"/>
              <a:t>aparecem, nesta ordem, como as formas de comunicação </a:t>
            </a:r>
            <a:r>
              <a:rPr lang="pt-BR" dirty="0" smtClean="0"/>
              <a:t>mais frequentes </a:t>
            </a:r>
            <a:r>
              <a:rPr lang="pt-BR" dirty="0" smtClean="0"/>
              <a:t>entre </a:t>
            </a:r>
            <a:r>
              <a:rPr lang="pt-BR" dirty="0" smtClean="0"/>
              <a:t>estudantes </a:t>
            </a:r>
            <a:r>
              <a:rPr lang="pt-BR" dirty="0" smtClean="0"/>
              <a:t>e </a:t>
            </a:r>
            <a:r>
              <a:rPr lang="pt-BR" dirty="0" smtClean="0"/>
              <a:t>tutores.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212447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33 - Formas de comunicação com os </a:t>
            </a:r>
            <a:r>
              <a:rPr lang="pt-BR" b="1" dirty="0" smtClean="0"/>
              <a:t>tutores: </a:t>
            </a:r>
            <a:r>
              <a:rPr lang="pt-BR" b="1" dirty="0" smtClean="0"/>
              <a:t/>
            </a:r>
            <a:br>
              <a:rPr lang="pt-BR" b="1" dirty="0" smtClean="0"/>
            </a:b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7981" y="620688"/>
            <a:ext cx="6192688" cy="597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0" y="26238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Pergunta  3 - Atua como professor </a:t>
            </a:r>
            <a:r>
              <a:rPr lang="pt-BR" b="1" dirty="0" smtClean="0"/>
              <a:t>da </a:t>
            </a:r>
            <a:r>
              <a:rPr lang="pt-BR" b="1" dirty="0" smtClean="0"/>
              <a:t>Educação Básica?</a:t>
            </a:r>
            <a:br>
              <a:rPr lang="pt-BR" b="1" dirty="0" smtClean="0"/>
            </a:br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7246" y="1037238"/>
            <a:ext cx="54292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9192" t="3016" r="15470"/>
          <a:stretch>
            <a:fillRect/>
          </a:stretch>
        </p:blipFill>
        <p:spPr bwMode="auto">
          <a:xfrm>
            <a:off x="99365" y="764704"/>
            <a:ext cx="343352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aixaDeTexto 11"/>
          <p:cNvSpPr txBox="1"/>
          <p:nvPr/>
        </p:nvSpPr>
        <p:spPr>
          <a:xfrm>
            <a:off x="251520" y="3796005"/>
            <a:ext cx="8568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Conforme ilustrado no gráfico acima, apenas 1,8% dos pesquisados que finalizaram o questionário não informaram se </a:t>
            </a:r>
            <a:r>
              <a:rPr lang="pt-BR" dirty="0" smtClean="0"/>
              <a:t>atuam </a:t>
            </a:r>
            <a:r>
              <a:rPr lang="pt-BR" dirty="0" smtClean="0"/>
              <a:t>ou não como professores da Educação Básica. Dos que informaram, 17.832 (38,4%) disseram atuar. Estudo comparativo entre os dados da tabela 1 pode-se observar que a região Sul (42,2%) foi </a:t>
            </a:r>
            <a:r>
              <a:rPr lang="pt-BR" dirty="0" smtClean="0"/>
              <a:t>onde registrou-se </a:t>
            </a:r>
            <a:r>
              <a:rPr lang="pt-BR" dirty="0" smtClean="0"/>
              <a:t>o maior percentual atuando como professores, seguido do Nordeste (40,4%), Norte (38,2%), Sudeste (35%) e Centro-Oeste (34,4%). Essas três últimas regiões do país ficaram abaixo da média </a:t>
            </a:r>
            <a:r>
              <a:rPr lang="pt-BR" dirty="0" smtClean="0"/>
              <a:t>nacional, </a:t>
            </a:r>
            <a:r>
              <a:rPr lang="pt-BR" dirty="0" smtClean="0"/>
              <a:t>aferida em 38,4%. Nas colunas constantes na tabela 1 é possível acompanhar a distribuição dos que atuam nas redes públicas, privada ou em ambas.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287422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 34 - Orientações que recebe/recebeu dos </a:t>
            </a:r>
            <a:r>
              <a:rPr lang="pt-BR" b="1" dirty="0" smtClean="0"/>
              <a:t>tutores: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4547" t="3016" r="2979"/>
          <a:stretch>
            <a:fillRect/>
          </a:stretch>
        </p:blipFill>
        <p:spPr bwMode="auto">
          <a:xfrm>
            <a:off x="3543565" y="483121"/>
            <a:ext cx="5132891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83521"/>
            <a:ext cx="804862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365013" y="1268760"/>
            <a:ext cx="33428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Em relação </a:t>
            </a:r>
            <a:r>
              <a:rPr lang="pt-BR" dirty="0"/>
              <a:t>à</a:t>
            </a:r>
            <a:r>
              <a:rPr lang="pt-BR" dirty="0" smtClean="0"/>
              <a:t>s </a:t>
            </a:r>
            <a:r>
              <a:rPr lang="pt-BR" dirty="0" smtClean="0"/>
              <a:t>orientações </a:t>
            </a:r>
            <a:r>
              <a:rPr lang="pt-BR" dirty="0" smtClean="0"/>
              <a:t>dos tutores, </a:t>
            </a:r>
            <a:r>
              <a:rPr lang="pt-BR" dirty="0" smtClean="0"/>
              <a:t>73,1% </a:t>
            </a:r>
            <a:r>
              <a:rPr lang="pt-BR" dirty="0" smtClean="0"/>
              <a:t>indicaram serem ótimas </a:t>
            </a:r>
            <a:r>
              <a:rPr lang="pt-BR" dirty="0" smtClean="0"/>
              <a:t>ou </a:t>
            </a:r>
            <a:r>
              <a:rPr lang="pt-BR" dirty="0" smtClean="0"/>
              <a:t>boas. </a:t>
            </a:r>
            <a:r>
              <a:rPr lang="pt-BR" dirty="0" smtClean="0"/>
              <a:t>As </a:t>
            </a:r>
            <a:r>
              <a:rPr lang="pt-BR" dirty="0" smtClean="0"/>
              <a:t>regiões Sul </a:t>
            </a:r>
            <a:r>
              <a:rPr lang="pt-BR" dirty="0" smtClean="0"/>
              <a:t>(26,2%), Norte (24,9%) e </a:t>
            </a:r>
            <a:r>
              <a:rPr lang="pt-BR" dirty="0" smtClean="0"/>
              <a:t>Sudeste </a:t>
            </a:r>
            <a:r>
              <a:rPr lang="pt-BR" dirty="0" smtClean="0"/>
              <a:t>(23,9%) obtiveram </a:t>
            </a:r>
            <a:r>
              <a:rPr lang="pt-BR" dirty="0" smtClean="0"/>
              <a:t>percentuais ótimos acima da </a:t>
            </a:r>
            <a:r>
              <a:rPr lang="pt-BR" dirty="0" smtClean="0"/>
              <a:t>média nacional.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232477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 35 - Tempo médio que o tutor leva/levava para concluir e postar as respostas das </a:t>
            </a:r>
            <a:r>
              <a:rPr lang="pt-BR" b="1" dirty="0" smtClean="0"/>
              <a:t>atividades.</a:t>
            </a:r>
            <a:endParaRPr lang="pt-B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778" y="3949030"/>
            <a:ext cx="8219686" cy="214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/>
          <a:srcRect l="2254" t="2728" r="3381"/>
          <a:stretch/>
        </p:blipFill>
        <p:spPr>
          <a:xfrm>
            <a:off x="3779912" y="502865"/>
            <a:ext cx="4896544" cy="2910161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73967" y="1510927"/>
            <a:ext cx="29738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76,2% indicaram até 10 dias </a:t>
            </a:r>
            <a:r>
              <a:rPr lang="pt-BR" dirty="0" smtClean="0"/>
              <a:t>para o </a:t>
            </a:r>
            <a:r>
              <a:rPr lang="pt-BR" dirty="0" smtClean="0"/>
              <a:t>tutor </a:t>
            </a:r>
            <a:r>
              <a:rPr lang="pt-BR" dirty="0" smtClean="0"/>
              <a:t>postar </a:t>
            </a:r>
            <a:r>
              <a:rPr lang="pt-BR" dirty="0" smtClean="0"/>
              <a:t>as respostas. </a:t>
            </a:r>
            <a:r>
              <a:rPr lang="pt-BR" dirty="0" smtClean="0"/>
              <a:t>As </a:t>
            </a:r>
            <a:r>
              <a:rPr lang="pt-BR" dirty="0" smtClean="0"/>
              <a:t>regiões Norte (57,4%), </a:t>
            </a:r>
            <a:r>
              <a:rPr lang="pt-BR" dirty="0" smtClean="0"/>
              <a:t>Sul </a:t>
            </a:r>
            <a:r>
              <a:rPr lang="pt-BR" dirty="0" smtClean="0"/>
              <a:t>(53,9%) e Sudeste (52,8%) </a:t>
            </a:r>
            <a:r>
              <a:rPr lang="pt-BR" dirty="0" smtClean="0"/>
              <a:t>registraram </a:t>
            </a:r>
            <a:r>
              <a:rPr lang="pt-BR" dirty="0" smtClean="0"/>
              <a:t>os </a:t>
            </a:r>
            <a:r>
              <a:rPr lang="pt-BR" dirty="0" smtClean="0"/>
              <a:t>melhores índices de </a:t>
            </a:r>
            <a:r>
              <a:rPr lang="pt-BR" dirty="0" smtClean="0"/>
              <a:t>respostas em até 5 dias.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9512" y="260648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36 -  Avaliação do processo de correção das atividades pelo </a:t>
            </a:r>
            <a:r>
              <a:rPr lang="pt-BR" b="1" dirty="0" smtClean="0"/>
              <a:t>tutor.</a:t>
            </a:r>
            <a:endParaRPr lang="pt-B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l="4547" t="2907" r="1412" b="4452"/>
          <a:stretch>
            <a:fillRect/>
          </a:stretch>
        </p:blipFill>
        <p:spPr bwMode="auto">
          <a:xfrm>
            <a:off x="3826704" y="116632"/>
            <a:ext cx="5065776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284984"/>
            <a:ext cx="75057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51520" y="1314634"/>
            <a:ext cx="33123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37,2% o processo de </a:t>
            </a:r>
          </a:p>
          <a:p>
            <a:r>
              <a:rPr lang="pt-BR" dirty="0" smtClean="0"/>
              <a:t>avaliãção foi rápido e muito </a:t>
            </a:r>
          </a:p>
          <a:p>
            <a:r>
              <a:rPr lang="pt-BR" dirty="0" smtClean="0"/>
              <a:t>esclarecedor. Outros 24,3</a:t>
            </a:r>
            <a:r>
              <a:rPr lang="pt-BR" dirty="0" smtClean="0"/>
              <a:t>% indicaram com </a:t>
            </a:r>
            <a:r>
              <a:rPr lang="pt-BR" dirty="0" smtClean="0"/>
              <a:t>demora, mas com </a:t>
            </a:r>
            <a:r>
              <a:rPr lang="pt-BR" dirty="0" smtClean="0"/>
              <a:t>valor, significando </a:t>
            </a:r>
            <a:r>
              <a:rPr lang="pt-BR" dirty="0" smtClean="0"/>
              <a:t>uma taxa de 61,5% de aceitação.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67544" y="5913834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As regiões Norte (41,6%), Sul (40,4%) </a:t>
            </a:r>
            <a:r>
              <a:rPr lang="pt-BR" dirty="0" smtClean="0"/>
              <a:t>e Sudeste </a:t>
            </a:r>
            <a:r>
              <a:rPr lang="pt-BR" dirty="0" smtClean="0"/>
              <a:t>(37,9%) apresentaram melhor </a:t>
            </a:r>
            <a:r>
              <a:rPr lang="pt-BR" dirty="0" smtClean="0"/>
              <a:t>desempenho</a:t>
            </a:r>
            <a:r>
              <a:rPr lang="pt-BR" dirty="0" smtClean="0"/>
              <a:t>, ficando acima da média nacional.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9512" y="260648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37 - Quanto ao tutor a distância, o domínio do conteúdo é/foi:</a:t>
            </a:r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4547" t="3016" r="4547"/>
          <a:stretch>
            <a:fillRect/>
          </a:stretch>
        </p:blipFill>
        <p:spPr bwMode="auto">
          <a:xfrm>
            <a:off x="3923928" y="483121"/>
            <a:ext cx="4896544" cy="3144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67497"/>
            <a:ext cx="850582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179512" y="1301443"/>
            <a:ext cx="34641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77,1% o domínio </a:t>
            </a:r>
            <a:r>
              <a:rPr lang="pt-BR" dirty="0" smtClean="0"/>
              <a:t>de conteúdo </a:t>
            </a:r>
            <a:r>
              <a:rPr lang="pt-BR" dirty="0" smtClean="0"/>
              <a:t>do tutor a distância</a:t>
            </a:r>
          </a:p>
          <a:p>
            <a:r>
              <a:rPr lang="pt-BR" dirty="0" smtClean="0"/>
              <a:t>foi ótimo ou bom. </a:t>
            </a:r>
            <a:r>
              <a:rPr lang="pt-BR" dirty="0" smtClean="0"/>
              <a:t>As avaliações ótimas foram mais predominantes nas </a:t>
            </a:r>
            <a:r>
              <a:rPr lang="pt-BR" dirty="0" smtClean="0"/>
              <a:t>regiões Sul (30,5%) e Norte (28,4</a:t>
            </a:r>
            <a:r>
              <a:rPr lang="pt-BR" dirty="0" smtClean="0"/>
              <a:t>%), ficando </a:t>
            </a:r>
            <a:r>
              <a:rPr lang="pt-BR" dirty="0" smtClean="0"/>
              <a:t>acima da média nacional  (27,3%).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3305" y="279358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38 - Quanto ao tutor a distância, a didática e a metodologia de ensino praticadas são/foram:</a:t>
            </a:r>
            <a:endParaRPr lang="pt-B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6269" t="2604" r="4391"/>
          <a:stretch>
            <a:fillRect/>
          </a:stretch>
        </p:blipFill>
        <p:spPr bwMode="auto">
          <a:xfrm>
            <a:off x="3995936" y="393214"/>
            <a:ext cx="4680520" cy="307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719" y="4077072"/>
            <a:ext cx="8328646" cy="2309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177721" y="1495415"/>
            <a:ext cx="3962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Em relação a </a:t>
            </a:r>
            <a:r>
              <a:rPr lang="pt-BR" dirty="0" smtClean="0"/>
              <a:t>metodologia </a:t>
            </a:r>
            <a:r>
              <a:rPr lang="pt-BR" dirty="0" smtClean="0"/>
              <a:t>de ensino </a:t>
            </a:r>
            <a:r>
              <a:rPr lang="pt-BR" dirty="0" smtClean="0"/>
              <a:t>do </a:t>
            </a:r>
            <a:r>
              <a:rPr lang="pt-BR" dirty="0" smtClean="0"/>
              <a:t>tutor a distância, para 88% foram satisfatórias </a:t>
            </a:r>
            <a:r>
              <a:rPr lang="pt-BR" dirty="0" smtClean="0"/>
              <a:t>ou </a:t>
            </a:r>
            <a:r>
              <a:rPr lang="pt-BR" dirty="0" smtClean="0"/>
              <a:t>regulares. As maiores taxas de satisfação </a:t>
            </a:r>
            <a:r>
              <a:rPr lang="pt-BR" dirty="0" smtClean="0"/>
              <a:t>foram nas </a:t>
            </a:r>
            <a:r>
              <a:rPr lang="pt-BR" dirty="0" smtClean="0"/>
              <a:t>regiões  Sul (60,9%), Norte e </a:t>
            </a:r>
            <a:r>
              <a:rPr lang="pt-BR" dirty="0" smtClean="0"/>
              <a:t>Sudeste </a:t>
            </a:r>
            <a:r>
              <a:rPr lang="pt-BR" dirty="0" smtClean="0"/>
              <a:t>(54,3%) e Centro-Oeste (54%). </a:t>
            </a:r>
            <a:r>
              <a:rPr lang="pt-BR" dirty="0" smtClean="0"/>
              <a:t>Somente </a:t>
            </a:r>
            <a:r>
              <a:rPr lang="pt-BR" dirty="0" smtClean="0"/>
              <a:t>a região Nordeste (48</a:t>
            </a:r>
            <a:r>
              <a:rPr lang="pt-BR" dirty="0" smtClean="0"/>
              <a:t>%) ficou </a:t>
            </a:r>
            <a:r>
              <a:rPr lang="pt-BR" dirty="0" smtClean="0"/>
              <a:t>abaixo da média nacional.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7057" y="260648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39 - Quanto ao tutor presencial, o domínio do conteúdo é/foi:</a:t>
            </a:r>
            <a:endParaRPr lang="pt-B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4547" t="3016" r="4547"/>
          <a:stretch>
            <a:fillRect/>
          </a:stretch>
        </p:blipFill>
        <p:spPr bwMode="auto">
          <a:xfrm>
            <a:off x="3923928" y="548679"/>
            <a:ext cx="4824536" cy="3098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3949030"/>
            <a:ext cx="89916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179512" y="1541691"/>
            <a:ext cx="380835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Para 65,3% o domínio de </a:t>
            </a:r>
          </a:p>
          <a:p>
            <a:r>
              <a:rPr lang="pt-BR" dirty="0" smtClean="0"/>
              <a:t>conteúdo do tutor presencial</a:t>
            </a:r>
          </a:p>
          <a:p>
            <a:r>
              <a:rPr lang="pt-BR" dirty="0" smtClean="0"/>
              <a:t>foi ótimo ou bom.  As melhores </a:t>
            </a:r>
          </a:p>
          <a:p>
            <a:r>
              <a:rPr lang="pt-BR" dirty="0" smtClean="0"/>
              <a:t>avaliações de ótimo foram para</a:t>
            </a:r>
          </a:p>
          <a:p>
            <a:r>
              <a:rPr lang="pt-BR" dirty="0" smtClean="0"/>
              <a:t>as regiões Sul (29,1%) e Norte (28,4%),</a:t>
            </a:r>
          </a:p>
          <a:p>
            <a:r>
              <a:rPr lang="pt-BR" dirty="0" smtClean="0"/>
              <a:t>quando ficaram acima da média </a:t>
            </a:r>
          </a:p>
          <a:p>
            <a:r>
              <a:rPr lang="pt-BR" dirty="0" smtClean="0"/>
              <a:t>nacional (28,1%).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9511" y="476672"/>
            <a:ext cx="3788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40 - Quanto ao tutor presencial, a didática e </a:t>
            </a:r>
            <a:r>
              <a:rPr lang="pt-BR" b="1" dirty="0" smtClean="0"/>
              <a:t>a metodologia </a:t>
            </a:r>
            <a:r>
              <a:rPr lang="pt-BR" b="1" dirty="0" smtClean="0"/>
              <a:t>de ensino praticadas são/foram:</a:t>
            </a:r>
            <a:endParaRPr lang="pt-B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135" t="2604" r="4391"/>
          <a:stretch>
            <a:fillRect/>
          </a:stretch>
        </p:blipFill>
        <p:spPr bwMode="auto">
          <a:xfrm>
            <a:off x="3933025" y="495059"/>
            <a:ext cx="4997613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5838" y="3867497"/>
            <a:ext cx="7514156" cy="2297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183305" y="1628800"/>
            <a:ext cx="41550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Em relação a </a:t>
            </a:r>
            <a:r>
              <a:rPr lang="pt-BR" dirty="0" smtClean="0"/>
              <a:t>metodologia </a:t>
            </a:r>
            <a:r>
              <a:rPr lang="pt-BR" dirty="0" smtClean="0"/>
              <a:t>de ensino </a:t>
            </a:r>
          </a:p>
          <a:p>
            <a:r>
              <a:rPr lang="pt-BR" dirty="0" smtClean="0"/>
              <a:t>do tutor presencial, para 76,5% </a:t>
            </a:r>
            <a:r>
              <a:rPr lang="pt-BR" dirty="0" smtClean="0"/>
              <a:t>foi </a:t>
            </a:r>
            <a:endParaRPr lang="pt-BR" dirty="0" smtClean="0"/>
          </a:p>
          <a:p>
            <a:r>
              <a:rPr lang="pt-BR" dirty="0" smtClean="0"/>
              <a:t>satisfatória ou regular. </a:t>
            </a:r>
            <a:r>
              <a:rPr lang="pt-BR" dirty="0" smtClean="0"/>
              <a:t>As maiores </a:t>
            </a:r>
          </a:p>
          <a:p>
            <a:r>
              <a:rPr lang="pt-BR" dirty="0" smtClean="0"/>
              <a:t>taxas de satisfação </a:t>
            </a:r>
            <a:r>
              <a:rPr lang="pt-BR" dirty="0" smtClean="0"/>
              <a:t>foram </a:t>
            </a:r>
            <a:r>
              <a:rPr lang="pt-BR" dirty="0" smtClean="0"/>
              <a:t>para as regiões  </a:t>
            </a:r>
          </a:p>
          <a:p>
            <a:r>
              <a:rPr lang="pt-BR" dirty="0" smtClean="0"/>
              <a:t>Sul (55,7%), Centro-Oeste (55%) e</a:t>
            </a:r>
          </a:p>
          <a:p>
            <a:r>
              <a:rPr lang="pt-BR" dirty="0" smtClean="0"/>
              <a:t>Norte (51,8%), ficando acima da </a:t>
            </a:r>
          </a:p>
          <a:p>
            <a:r>
              <a:rPr lang="pt-BR" dirty="0" smtClean="0"/>
              <a:t>média nacional (50,8%).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9512" y="296065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41 - Interação com os professores das </a:t>
            </a:r>
            <a:r>
              <a:rPr lang="pt-BR" b="1" dirty="0" smtClean="0"/>
              <a:t>disciplinas.</a:t>
            </a:r>
            <a:endParaRPr lang="pt-B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2979" t="3016" r="6114"/>
          <a:stretch>
            <a:fillRect/>
          </a:stretch>
        </p:blipFill>
        <p:spPr bwMode="auto">
          <a:xfrm>
            <a:off x="3491880" y="339621"/>
            <a:ext cx="5045893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20" y="4071133"/>
            <a:ext cx="8927976" cy="1806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51520" y="1203717"/>
            <a:ext cx="31683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63,2% disseram ter </a:t>
            </a:r>
            <a:r>
              <a:rPr lang="pt-BR" dirty="0" smtClean="0"/>
              <a:t>tido ótima </a:t>
            </a:r>
            <a:r>
              <a:rPr lang="pt-BR" dirty="0" smtClean="0"/>
              <a:t>ou boa interação </a:t>
            </a:r>
            <a:r>
              <a:rPr lang="pt-BR" dirty="0" smtClean="0"/>
              <a:t>com </a:t>
            </a:r>
            <a:r>
              <a:rPr lang="pt-BR" dirty="0" smtClean="0"/>
              <a:t>o professores das </a:t>
            </a:r>
            <a:r>
              <a:rPr lang="pt-BR" dirty="0" smtClean="0"/>
              <a:t>disciplinas</a:t>
            </a:r>
            <a:r>
              <a:rPr lang="pt-BR" dirty="0" smtClean="0"/>
              <a:t>. As </a:t>
            </a:r>
            <a:r>
              <a:rPr lang="pt-BR" dirty="0" smtClean="0"/>
              <a:t>melhores ocorrências foram para </a:t>
            </a:r>
            <a:r>
              <a:rPr lang="pt-BR" dirty="0" smtClean="0"/>
              <a:t>as </a:t>
            </a:r>
            <a:r>
              <a:rPr lang="pt-BR" dirty="0" smtClean="0"/>
              <a:t>regiões Norte </a:t>
            </a:r>
            <a:r>
              <a:rPr lang="pt-BR" dirty="0" smtClean="0"/>
              <a:t>(22,8%), Sul (21,7%) e </a:t>
            </a:r>
            <a:r>
              <a:rPr lang="pt-BR" dirty="0" smtClean="0"/>
              <a:t>Centro-Oeste </a:t>
            </a:r>
            <a:r>
              <a:rPr lang="pt-BR" dirty="0" smtClean="0"/>
              <a:t>(21,5%), que </a:t>
            </a:r>
            <a:r>
              <a:rPr lang="pt-BR" dirty="0" smtClean="0"/>
              <a:t>ficaram </a:t>
            </a:r>
            <a:r>
              <a:rPr lang="pt-BR" dirty="0" smtClean="0"/>
              <a:t>acima da média </a:t>
            </a:r>
            <a:r>
              <a:rPr lang="pt-BR" dirty="0" smtClean="0"/>
              <a:t>nacional </a:t>
            </a:r>
            <a:r>
              <a:rPr lang="pt-BR" dirty="0" smtClean="0"/>
              <a:t>(19,9%).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9512" y="411629"/>
            <a:ext cx="32403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Considerações </a:t>
            </a:r>
            <a:r>
              <a:rPr lang="pt-BR" b="1" dirty="0" smtClean="0"/>
              <a:t>finais</a:t>
            </a:r>
          </a:p>
          <a:p>
            <a:endParaRPr lang="pt-BR" b="1" dirty="0" smtClean="0"/>
          </a:p>
          <a:p>
            <a:r>
              <a:rPr lang="pt-BR" dirty="0" smtClean="0"/>
              <a:t>De um modo geral, o </a:t>
            </a:r>
            <a:r>
              <a:rPr lang="pt-BR" dirty="0" smtClean="0"/>
              <a:t>Sistema </a:t>
            </a:r>
            <a:r>
              <a:rPr lang="pt-BR" dirty="0" smtClean="0"/>
              <a:t>UAB foi bem avaliado pelos estudantes pesquisados e, considerando a distribuição geográfica </a:t>
            </a:r>
            <a:r>
              <a:rPr lang="pt-BR" dirty="0" smtClean="0"/>
              <a:t>das ofertas, </a:t>
            </a:r>
            <a:r>
              <a:rPr lang="pt-BR" dirty="0" smtClean="0"/>
              <a:t>em muitos indicadores </a:t>
            </a:r>
            <a:r>
              <a:rPr lang="pt-BR" dirty="0" smtClean="0"/>
              <a:t>houve convergências </a:t>
            </a:r>
            <a:r>
              <a:rPr lang="pt-BR" dirty="0" smtClean="0"/>
              <a:t>de equidades entre as regiões. </a:t>
            </a:r>
            <a:endParaRPr lang="pt-BR" dirty="0" smtClean="0"/>
          </a:p>
          <a:p>
            <a:r>
              <a:rPr lang="pt-BR" dirty="0" smtClean="0"/>
              <a:t>No </a:t>
            </a:r>
            <a:r>
              <a:rPr lang="pt-BR" dirty="0" smtClean="0"/>
              <a:t>quadro a seguir destacam-se os principais indicadores, classificando os percentuais de frequências, de maiores para menores, de acordo com os fatores abordados.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3555" y="1"/>
            <a:ext cx="4476838" cy="681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60648"/>
            <a:ext cx="4835492" cy="6254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345" t="8223" r="2914"/>
          <a:stretch>
            <a:fillRect/>
          </a:stretch>
        </p:blipFill>
        <p:spPr bwMode="auto">
          <a:xfrm>
            <a:off x="340739" y="624429"/>
            <a:ext cx="4231261" cy="244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660522"/>
            <a:ext cx="744242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246038" y="129406"/>
            <a:ext cx="5838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4 - Situação atual </a:t>
            </a:r>
            <a:r>
              <a:rPr lang="pt-BR" b="1" dirty="0" smtClean="0"/>
              <a:t>no curso da UAB:</a:t>
            </a:r>
            <a:r>
              <a:rPr lang="pt-BR" b="1" dirty="0" smtClean="0"/>
              <a:t/>
            </a:r>
            <a:br>
              <a:rPr lang="pt-BR" b="1" dirty="0" smtClean="0"/>
            </a:b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4788024" y="845021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/>
              <a:t>Nota-se que 34</a:t>
            </a:r>
            <a:r>
              <a:rPr lang="pt-BR" dirty="0" smtClean="0"/>
              <a:t>% </a:t>
            </a:r>
            <a:r>
              <a:rPr lang="pt-BR" dirty="0" smtClean="0"/>
              <a:t>dos estudantes estavam cursando em agosto </a:t>
            </a:r>
            <a:r>
              <a:rPr lang="pt-BR" dirty="0" smtClean="0"/>
              <a:t>de 2017, </a:t>
            </a:r>
            <a:r>
              <a:rPr lang="pt-BR" dirty="0" smtClean="0"/>
              <a:t>enquanto 48,3</a:t>
            </a:r>
            <a:r>
              <a:rPr lang="pt-BR" dirty="0" smtClean="0"/>
              <a:t>% já </a:t>
            </a:r>
            <a:r>
              <a:rPr lang="pt-BR" dirty="0"/>
              <a:t>e</a:t>
            </a:r>
            <a:r>
              <a:rPr lang="pt-BR" dirty="0" smtClean="0"/>
              <a:t>stavam formados; </a:t>
            </a:r>
            <a:r>
              <a:rPr lang="pt-BR" dirty="0" smtClean="0"/>
              <a:t>10</a:t>
            </a:r>
            <a:r>
              <a:rPr lang="pt-BR" dirty="0" smtClean="0"/>
              <a:t>%, </a:t>
            </a:r>
            <a:r>
              <a:rPr lang="pt-BR" dirty="0" smtClean="0"/>
              <a:t>evadidos (</a:t>
            </a:r>
            <a:r>
              <a:rPr lang="pt-BR" dirty="0" smtClean="0"/>
              <a:t>abandono do </a:t>
            </a:r>
            <a:r>
              <a:rPr lang="pt-BR" dirty="0" smtClean="0"/>
              <a:t>curso</a:t>
            </a:r>
            <a:r>
              <a:rPr lang="pt-BR" dirty="0" smtClean="0"/>
              <a:t>); </a:t>
            </a:r>
            <a:r>
              <a:rPr lang="pt-BR" dirty="0" smtClean="0"/>
              <a:t>2,9</a:t>
            </a:r>
            <a:r>
              <a:rPr lang="pt-BR" dirty="0" smtClean="0"/>
              <a:t>%, </a:t>
            </a:r>
            <a:r>
              <a:rPr lang="pt-BR" dirty="0" smtClean="0"/>
              <a:t>com matrícula trancada e 4,8% não </a:t>
            </a:r>
            <a:r>
              <a:rPr lang="pt-BR" dirty="0"/>
              <a:t>responderam</a:t>
            </a:r>
            <a:r>
              <a:rPr lang="pt-BR" dirty="0" smtClean="0"/>
              <a:t> sobre a situação atual. Isso significa que 82,3% da amostra </a:t>
            </a:r>
            <a:r>
              <a:rPr lang="pt-BR" dirty="0" smtClean="0"/>
              <a:t>estava </a:t>
            </a:r>
            <a:r>
              <a:rPr lang="pt-BR" dirty="0" smtClean="0"/>
              <a:t>cursando ou já </a:t>
            </a:r>
            <a:r>
              <a:rPr lang="pt-BR" dirty="0" smtClean="0"/>
              <a:t>havia se formado. </a:t>
            </a:r>
            <a:endParaRPr lang="pt-BR" dirty="0" smtClean="0"/>
          </a:p>
        </p:txBody>
      </p:sp>
      <p:sp>
        <p:nvSpPr>
          <p:cNvPr id="9" name="CaixaDeTexto 8"/>
          <p:cNvSpPr txBox="1"/>
          <p:nvPr/>
        </p:nvSpPr>
        <p:spPr>
          <a:xfrm>
            <a:off x="161119" y="5818038"/>
            <a:ext cx="47709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Maior evasão: Região Centro-Oeste (11,4%)</a:t>
            </a:r>
          </a:p>
          <a:p>
            <a:r>
              <a:rPr lang="pt-BR" dirty="0" smtClean="0"/>
              <a:t>Maior conclusão: Região Sul (57,5%)</a:t>
            </a:r>
          </a:p>
          <a:p>
            <a:r>
              <a:rPr lang="pt-BR" dirty="0" smtClean="0"/>
              <a:t>Maior % em atividade: Região Nordeste (38,4%) 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" y="764704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1"/>
                </a:solidFill>
              </a:rPr>
              <a:t>Esses foram os resultados. </a:t>
            </a:r>
          </a:p>
          <a:p>
            <a:pPr algn="ctr"/>
            <a:r>
              <a:rPr lang="pt-BR" sz="3200" b="1" dirty="0" smtClean="0">
                <a:solidFill>
                  <a:schemeClr val="accent1"/>
                </a:solidFill>
              </a:rPr>
              <a:t>Agradecemos sua participação. Para</a:t>
            </a:r>
          </a:p>
          <a:p>
            <a:pPr algn="ctr"/>
            <a:r>
              <a:rPr lang="pt-BR" sz="3200" b="1" dirty="0" smtClean="0">
                <a:solidFill>
                  <a:schemeClr val="accent1"/>
                </a:solidFill>
              </a:rPr>
              <a:t>maiores esclarecimentos, novas informações </a:t>
            </a:r>
          </a:p>
          <a:p>
            <a:pPr algn="ctr"/>
            <a:r>
              <a:rPr lang="pt-BR" sz="3200" b="1" dirty="0" smtClean="0">
                <a:solidFill>
                  <a:schemeClr val="accent1"/>
                </a:solidFill>
              </a:rPr>
              <a:t>ou sugestões, utilize o canal de comunicação</a:t>
            </a:r>
          </a:p>
          <a:p>
            <a:pPr algn="ctr"/>
            <a:r>
              <a:rPr lang="pt-BR" sz="3200" b="1" dirty="0" smtClean="0">
                <a:solidFill>
                  <a:schemeClr val="accent1"/>
                </a:solidFill>
              </a:rPr>
              <a:t>estabelecido através do e-mail</a:t>
            </a:r>
          </a:p>
          <a:p>
            <a:pPr algn="ctr"/>
            <a:r>
              <a:rPr lang="pt-BR" sz="3200" b="1" dirty="0" smtClean="0">
                <a:solidFill>
                  <a:schemeClr val="accent1"/>
                </a:solidFill>
                <a:hlinkClick r:id="rId2"/>
              </a:rPr>
              <a:t>pesquisa.estudantes@capes.gov.br</a:t>
            </a:r>
            <a:r>
              <a:rPr lang="pt-BR" sz="3200" b="1" dirty="0" smtClean="0">
                <a:solidFill>
                  <a:schemeClr val="accent1"/>
                </a:solidFill>
              </a:rPr>
              <a:t> </a:t>
            </a:r>
            <a:endParaRPr lang="pt-BR" sz="3200" b="1" dirty="0" smtClean="0">
              <a:solidFill>
                <a:schemeClr val="accent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41624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Brasília/DF, Novembro de 2017</a:t>
            </a:r>
            <a:endParaRPr lang="pt-BR" dirty="0"/>
          </a:p>
        </p:txBody>
      </p:sp>
      <p:pic>
        <p:nvPicPr>
          <p:cNvPr id="4" name="Imagem 3" descr="1logo capes.gif"/>
          <p:cNvPicPr>
            <a:picLocks noChangeAspect="1"/>
          </p:cNvPicPr>
          <p:nvPr/>
        </p:nvPicPr>
        <p:blipFill>
          <a:blip r:embed="rId3" cstate="print"/>
          <a:srcRect r="41772" b="5190"/>
          <a:stretch>
            <a:fillRect/>
          </a:stretch>
        </p:blipFill>
        <p:spPr>
          <a:xfrm>
            <a:off x="4097887" y="6021288"/>
            <a:ext cx="1003749" cy="504056"/>
          </a:xfrm>
          <a:prstGeom prst="rect">
            <a:avLst/>
          </a:prstGeom>
        </p:spPr>
      </p:pic>
      <p:pic>
        <p:nvPicPr>
          <p:cNvPr id="5" name="Imagem 4" descr="ufa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39521" y="5949280"/>
            <a:ext cx="537979" cy="67286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0" y="52292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Projeto Pesquisa </a:t>
            </a:r>
          </a:p>
          <a:p>
            <a:pPr algn="ctr"/>
            <a:r>
              <a:rPr lang="pt-BR" sz="1600" b="1" dirty="0" smtClean="0"/>
              <a:t>com os Estudantes</a:t>
            </a:r>
            <a:endParaRPr lang="pt-BR" sz="1600" b="1" dirty="0"/>
          </a:p>
        </p:txBody>
      </p:sp>
      <p:pic>
        <p:nvPicPr>
          <p:cNvPr id="7" name="Imagem 6" descr="logo-original-fundo-clar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01636" y="5877272"/>
            <a:ext cx="766508" cy="764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0" y="1886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Pergunta 5 - Nota atribuída (sendo 1 muito insatisfeito e 5 muito satisfeito)</a:t>
            </a:r>
          </a:p>
          <a:p>
            <a:pPr algn="ctr"/>
            <a:r>
              <a:rPr lang="pt-BR" b="1" dirty="0" smtClean="0"/>
              <a:t> para o desempenho pessoal </a:t>
            </a:r>
            <a:r>
              <a:rPr lang="pt-BR" b="1" dirty="0" smtClean="0"/>
              <a:t>no curso</a:t>
            </a:r>
            <a:r>
              <a:rPr lang="pt-BR" b="1" dirty="0" smtClean="0"/>
              <a:t>:</a:t>
            </a:r>
            <a:br>
              <a:rPr lang="pt-BR" b="1" dirty="0" smtClean="0"/>
            </a:b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t="3735" r="1592"/>
          <a:stretch/>
        </p:blipFill>
        <p:spPr bwMode="auto">
          <a:xfrm>
            <a:off x="2195736" y="1052736"/>
            <a:ext cx="479848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83568" y="5013176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Como pode-se observar no gráfico acima, numa escala de 1 a 5, a maior média de satisfação, em relação ao desempenho pessoal no curso, ficou com a Região Sul (4,22) e a menor, com a Região Nordeste (4,03), a única abaixo da média nacional aferida em 4,14.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11560" y="118373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6 - Recomenda o curso a alguém?</a:t>
            </a:r>
            <a:br>
              <a:rPr lang="pt-BR" b="1" dirty="0" smtClean="0"/>
            </a:br>
            <a:endParaRPr lang="pt-B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9192" t="3016" r="9192"/>
          <a:stretch>
            <a:fillRect/>
          </a:stretch>
        </p:blipFill>
        <p:spPr bwMode="auto">
          <a:xfrm>
            <a:off x="539552" y="620688"/>
            <a:ext cx="4608512" cy="3300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365104"/>
            <a:ext cx="6750665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5796136" y="116632"/>
            <a:ext cx="29410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82% disseram que sim e 13,3% que sim, mas com ressalvas.  As maiores taxas de recomendações foram para as Regiões Sul (84,1%), </a:t>
            </a:r>
          </a:p>
          <a:p>
            <a:r>
              <a:rPr lang="pt-BR" dirty="0" smtClean="0"/>
              <a:t>Centro-Oeste (83,9%), Norte (83,8%), Sudeste (81,7%) e Nordeste (80,4%). E as </a:t>
            </a:r>
          </a:p>
          <a:p>
            <a:r>
              <a:rPr lang="pt-BR" dirty="0" smtClean="0"/>
              <a:t>maiores taxas de ressalvas para as Regiões Nordeste (14,5%), Sudeste (14,2%), </a:t>
            </a:r>
          </a:p>
          <a:p>
            <a:r>
              <a:rPr lang="pt-BR" dirty="0" smtClean="0"/>
              <a:t>Sul (11,4%), Centro-Oeste (11,1%) e Norte (10,9%).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 l="2677" t="2220" r="2293"/>
          <a:stretch>
            <a:fillRect/>
          </a:stretch>
        </p:blipFill>
        <p:spPr bwMode="auto">
          <a:xfrm>
            <a:off x="4020614" y="188640"/>
            <a:ext cx="429580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98388" y="129406"/>
            <a:ext cx="34655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Pergunta 7 - Sobre o desempenho </a:t>
            </a:r>
          </a:p>
          <a:p>
            <a:r>
              <a:rPr lang="pt-BR" b="1" dirty="0" smtClean="0"/>
              <a:t>do curso que </a:t>
            </a:r>
            <a:r>
              <a:rPr lang="pt-BR" b="1" dirty="0" smtClean="0"/>
              <a:t>escolheu.</a:t>
            </a:r>
            <a:r>
              <a:rPr lang="pt-BR" b="1" dirty="0" smtClean="0"/>
              <a:t/>
            </a:r>
            <a:br>
              <a:rPr lang="pt-BR" b="1" dirty="0" smtClean="0"/>
            </a:b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07504" y="764704"/>
            <a:ext cx="4104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83,6</a:t>
            </a:r>
            <a:r>
              <a:rPr lang="pt-BR" dirty="0" smtClean="0"/>
              <a:t>% dos estudantes, </a:t>
            </a:r>
            <a:r>
              <a:rPr lang="pt-BR" dirty="0" smtClean="0"/>
              <a:t>o curso esteve acima do esperado ou cumpriu bem as expectativas. As melhores avaliações  (além do esperado) ficaram com as Regiões  Sudeste (18%),  Sul (17,6%), Centro-Oeste (14,5%), Norte (13,2%) </a:t>
            </a:r>
            <a:r>
              <a:rPr lang="pt-BR" dirty="0" smtClean="0"/>
              <a:t>e </a:t>
            </a:r>
            <a:r>
              <a:rPr lang="pt-BR" dirty="0" smtClean="0"/>
              <a:t>Nordeste (12%). 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1381" y="3033219"/>
            <a:ext cx="7529092" cy="2439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aixaDeTexto 9"/>
          <p:cNvSpPr txBox="1"/>
          <p:nvPr/>
        </p:nvSpPr>
        <p:spPr>
          <a:xfrm>
            <a:off x="307801" y="5709798"/>
            <a:ext cx="8496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67,8% </a:t>
            </a:r>
            <a:r>
              <a:rPr lang="pt-BR" dirty="0" smtClean="0"/>
              <a:t>dos estudantes disseram </a:t>
            </a:r>
            <a:r>
              <a:rPr lang="pt-BR" dirty="0" smtClean="0"/>
              <a:t>que </a:t>
            </a:r>
            <a:r>
              <a:rPr lang="pt-BR" dirty="0" smtClean="0"/>
              <a:t>o curso cumpriu </a:t>
            </a:r>
            <a:r>
              <a:rPr lang="pt-BR" dirty="0" smtClean="0"/>
              <a:t>bem as expectativas. </a:t>
            </a:r>
            <a:r>
              <a:rPr lang="pt-BR" dirty="0" smtClean="0"/>
              <a:t>Observa-se equidade nas taxas entre </a:t>
            </a:r>
            <a:r>
              <a:rPr lang="pt-BR" dirty="0" smtClean="0"/>
              <a:t>as regiões</a:t>
            </a:r>
            <a:r>
              <a:rPr lang="pt-BR" dirty="0" smtClean="0"/>
              <a:t>.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59" t="2968" r="2376"/>
          <a:stretch>
            <a:fillRect/>
          </a:stretch>
        </p:blipFill>
        <p:spPr bwMode="auto">
          <a:xfrm>
            <a:off x="1979712" y="188640"/>
            <a:ext cx="6777559" cy="335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323528" y="188640"/>
            <a:ext cx="2304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Pergunta 8 - Fatores que poderiam contribuir ou contribuíram para </a:t>
            </a:r>
            <a:r>
              <a:rPr lang="pt-BR" b="1" dirty="0" smtClean="0"/>
              <a:t>a desistência.</a:t>
            </a:r>
            <a:endParaRPr lang="pt-B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9144000" cy="2038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0" y="5674603"/>
            <a:ext cx="9144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700" dirty="0" smtClean="0"/>
              <a:t>Os principais fatores que poderiam contribuir ou contribuíram para sua desistência </a:t>
            </a:r>
            <a:r>
              <a:rPr lang="pt-BR" sz="1700" dirty="0" smtClean="0"/>
              <a:t>foram: </a:t>
            </a:r>
            <a:r>
              <a:rPr lang="pt-BR" sz="1700" dirty="0" smtClean="0"/>
              <a:t>conciliar trabalho/estudo (40,7</a:t>
            </a:r>
            <a:r>
              <a:rPr lang="pt-BR" sz="1700" dirty="0" smtClean="0"/>
              <a:t>%), </a:t>
            </a:r>
            <a:r>
              <a:rPr lang="pt-BR" sz="1700" dirty="0" smtClean="0"/>
              <a:t>organização do tempo (26,9%), distância do </a:t>
            </a:r>
            <a:r>
              <a:rPr lang="pt-BR" sz="1700" dirty="0" smtClean="0"/>
              <a:t>polo </a:t>
            </a:r>
            <a:r>
              <a:rPr lang="pt-BR" sz="1700" dirty="0" smtClean="0"/>
              <a:t>(21,7%) e interação com tutoria (19,5</a:t>
            </a:r>
            <a:r>
              <a:rPr lang="pt-BR" sz="1700" dirty="0" smtClean="0"/>
              <a:t>%). Outros fatores com </a:t>
            </a:r>
            <a:r>
              <a:rPr lang="pt-BR" sz="1700" dirty="0" smtClean="0"/>
              <a:t>menores percentuais de </a:t>
            </a:r>
            <a:r>
              <a:rPr lang="pt-BR" sz="1700" dirty="0" smtClean="0"/>
              <a:t>frequências estão ilustrados </a:t>
            </a:r>
            <a:r>
              <a:rPr lang="pt-BR" sz="1700" dirty="0" smtClean="0"/>
              <a:t>no gráfico acima. O quadro por regiões </a:t>
            </a:r>
            <a:r>
              <a:rPr lang="pt-BR" sz="1700" dirty="0" smtClean="0"/>
              <a:t>permite </a:t>
            </a:r>
            <a:r>
              <a:rPr lang="pt-BR" sz="1700" dirty="0" smtClean="0"/>
              <a:t>outras análises comparativas entre os fatores.</a:t>
            </a:r>
            <a:endParaRPr lang="pt-BR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4176</TotalTime>
  <Words>2490</Words>
  <Application>Microsoft Office PowerPoint</Application>
  <PresentationFormat>Apresentação na tela (4:3)</PresentationFormat>
  <Paragraphs>183</Paragraphs>
  <Slides>50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3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Ralph</dc:creator>
  <cp:lastModifiedBy>Silvia Helena Rodrigues</cp:lastModifiedBy>
  <cp:revision>154</cp:revision>
  <cp:lastPrinted>2017-11-24T12:41:05Z</cp:lastPrinted>
  <dcterms:created xsi:type="dcterms:W3CDTF">2017-09-22T19:16:33Z</dcterms:created>
  <dcterms:modified xsi:type="dcterms:W3CDTF">2018-01-11T21:32:17Z</dcterms:modified>
</cp:coreProperties>
</file>