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827" r:id="rId3"/>
    <p:sldId id="826" r:id="rId4"/>
    <p:sldId id="746" r:id="rId5"/>
    <p:sldId id="808" r:id="rId6"/>
    <p:sldId id="777" r:id="rId7"/>
    <p:sldId id="828" r:id="rId8"/>
    <p:sldId id="809" r:id="rId9"/>
    <p:sldId id="824" r:id="rId10"/>
    <p:sldId id="825" r:id="rId11"/>
    <p:sldId id="810" r:id="rId12"/>
    <p:sldId id="811" r:id="rId13"/>
    <p:sldId id="812" r:id="rId14"/>
    <p:sldId id="814" r:id="rId15"/>
    <p:sldId id="813" r:id="rId16"/>
    <p:sldId id="815" r:id="rId17"/>
    <p:sldId id="816" r:id="rId18"/>
    <p:sldId id="833" r:id="rId19"/>
    <p:sldId id="818" r:id="rId20"/>
    <p:sldId id="819" r:id="rId21"/>
    <p:sldId id="780" r:id="rId22"/>
    <p:sldId id="757" r:id="rId23"/>
    <p:sldId id="758" r:id="rId24"/>
    <p:sldId id="778" r:id="rId25"/>
    <p:sldId id="782" r:id="rId26"/>
    <p:sldId id="803" r:id="rId27"/>
    <p:sldId id="806" r:id="rId28"/>
    <p:sldId id="807" r:id="rId29"/>
    <p:sldId id="801" r:id="rId30"/>
    <p:sldId id="829" r:id="rId31"/>
    <p:sldId id="830" r:id="rId32"/>
    <p:sldId id="781" r:id="rId33"/>
    <p:sldId id="802" r:id="rId34"/>
    <p:sldId id="804" r:id="rId35"/>
    <p:sldId id="805" r:id="rId36"/>
    <p:sldId id="745" r:id="rId37"/>
    <p:sldId id="832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DF9"/>
    <a:srgbClr val="B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anise%20Rizzatti\Documents\&#193;rea%20de%20trabalho%202020\ENSINO%202022_2026\SMT\46.%20ENSIN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65656826568748E-2"/>
          <c:y val="7.9709475685326908E-2"/>
          <c:w val="0.92613271104897299"/>
          <c:h val="0.84233392836703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MA</c:v>
                </c:pt>
                <c:pt idx="1">
                  <c:v>DA</c:v>
                </c:pt>
                <c:pt idx="2">
                  <c:v>MP</c:v>
                </c:pt>
                <c:pt idx="3">
                  <c:v>DP</c:v>
                </c:pt>
              </c:strCache>
            </c:strRef>
          </c:cat>
          <c:val>
            <c:numRef>
              <c:f>Planilha1!$B$2:$E$2</c:f>
              <c:numCache>
                <c:formatCode>General</c:formatCode>
                <c:ptCount val="4"/>
                <c:pt idx="0">
                  <c:v>1227</c:v>
                </c:pt>
                <c:pt idx="1">
                  <c:v>392</c:v>
                </c:pt>
                <c:pt idx="2">
                  <c:v>1844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7-46DA-94E2-84AFFF12894C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MA</c:v>
                </c:pt>
                <c:pt idx="1">
                  <c:v>DA</c:v>
                </c:pt>
                <c:pt idx="2">
                  <c:v>MP</c:v>
                </c:pt>
                <c:pt idx="3">
                  <c:v>DP</c:v>
                </c:pt>
              </c:strCache>
            </c:strRef>
          </c:cat>
          <c:val>
            <c:numRef>
              <c:f>Planilha1!$B$3:$E$3</c:f>
              <c:numCache>
                <c:formatCode>General</c:formatCode>
                <c:ptCount val="4"/>
                <c:pt idx="0">
                  <c:v>1257</c:v>
                </c:pt>
                <c:pt idx="1">
                  <c:v>458</c:v>
                </c:pt>
                <c:pt idx="2">
                  <c:v>1628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7-46DA-94E2-84AFFF1289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00746560"/>
        <c:axId val="1648532112"/>
      </c:barChart>
      <c:catAx>
        <c:axId val="190074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8532112"/>
        <c:crosses val="autoZero"/>
        <c:auto val="1"/>
        <c:lblAlgn val="ctr"/>
        <c:lblOffset val="100"/>
        <c:noMultiLvlLbl val="0"/>
      </c:catAx>
      <c:valAx>
        <c:axId val="164853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074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Mestrado</c:v>
                </c:pt>
                <c:pt idx="1">
                  <c:v>Doutorado</c:v>
                </c:pt>
                <c:pt idx="2">
                  <c:v>Mestrado Prof.</c:v>
                </c:pt>
                <c:pt idx="3">
                  <c:v>Doutorado Prof.</c:v>
                </c:pt>
              </c:strCache>
            </c:strRef>
          </c:cat>
          <c:val>
            <c:numRef>
              <c:f>Planilha1!$B$2:$E$2</c:f>
              <c:numCache>
                <c:formatCode>General</c:formatCode>
                <c:ptCount val="4"/>
                <c:pt idx="0">
                  <c:v>1687</c:v>
                </c:pt>
                <c:pt idx="1">
                  <c:v>518</c:v>
                </c:pt>
                <c:pt idx="2">
                  <c:v>2395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B-4D16-9E17-3F15033DC30D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Mestrado</c:v>
                </c:pt>
                <c:pt idx="1">
                  <c:v>Doutorado</c:v>
                </c:pt>
                <c:pt idx="2">
                  <c:v>Mestrado Prof.</c:v>
                </c:pt>
                <c:pt idx="3">
                  <c:v>Doutorado Prof.</c:v>
                </c:pt>
              </c:strCache>
            </c:strRef>
          </c:cat>
          <c:val>
            <c:numRef>
              <c:f>Planilha1!$B$3:$E$3</c:f>
              <c:numCache>
                <c:formatCode>General</c:formatCode>
                <c:ptCount val="4"/>
                <c:pt idx="0">
                  <c:v>796</c:v>
                </c:pt>
                <c:pt idx="1">
                  <c:v>332</c:v>
                </c:pt>
                <c:pt idx="2">
                  <c:v>1077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0B-4D16-9E17-3F15033DC3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2723168"/>
        <c:axId val="181850611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Planilha1!$A$4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Planilha1!$B$1:$E$1</c15:sqref>
                        </c15:formulaRef>
                      </c:ext>
                    </c:extLst>
                    <c:strCache>
                      <c:ptCount val="4"/>
                      <c:pt idx="0">
                        <c:v>Mestrado</c:v>
                      </c:pt>
                      <c:pt idx="1">
                        <c:v>Doutorado</c:v>
                      </c:pt>
                      <c:pt idx="2">
                        <c:v>Mestrado Prof.</c:v>
                      </c:pt>
                      <c:pt idx="3">
                        <c:v>Doutorado Prof.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Planilha1!$B$4:$E$4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50B-4D16-9E17-3F15033DC30D}"/>
                  </c:ext>
                </c:extLst>
              </c15:ser>
            </c15:filteredBarSeries>
          </c:ext>
        </c:extLst>
      </c:barChart>
      <c:catAx>
        <c:axId val="181272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8506112"/>
        <c:crosses val="autoZero"/>
        <c:auto val="1"/>
        <c:lblAlgn val="ctr"/>
        <c:lblOffset val="100"/>
        <c:noMultiLvlLbl val="0"/>
      </c:catAx>
      <c:valAx>
        <c:axId val="181850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272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E37FFD5-BDF1-11AB-AF25-0131CF48B5B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E80D5E-D7DE-9A9F-74FB-E786B49950C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4F0A12A-3B74-4C52-849C-A3533B3EE165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F3E5736-D490-A645-C273-18747C68E5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63C1F9D-1807-6A80-4EF8-D8385188DCD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9C526B-F120-C27B-F1E5-CB6C48777D7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CCE4E6-FA5B-CC01-E33F-1918672BEB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CCBC10E-BEFF-4431-86AF-41F12EFB080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0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3CCBC10E-BEFF-4431-86AF-41F12EFB080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78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2709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3CCBC10E-BEFF-4431-86AF-41F12EFB080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57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3CCBC10E-BEFF-4431-86AF-41F12EFB0808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91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3A4B-E1DE-156C-E06E-49C5FACBE0C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A1B26-7E27-A1D4-85C2-0DD715E951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0D7DE-BD63-2291-E78D-15D365EEF4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5E2BFB-C73C-453A-A7E3-439AA39A515C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36A3-51D7-7E88-4B83-95AF8EDA63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F0CCE-7D8F-BA71-4F59-7E11F3D10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A4D2F-1FD6-4901-BF52-7AAA3F4E8F4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872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115F-51AF-B32B-16F5-75ABE0350D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3DAE6-5FE3-5B61-F377-E8A385A7F43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A2BE-51C8-47D7-5FA4-1BF8F49736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4F3D15-9F2C-4B13-B5A2-AB77FDA5EA57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DDC4-8D01-1748-D72E-E5744156A7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A1796-3EE3-D966-081F-6A70189D9E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4DA354-D902-4088-976E-AB8DEA3C673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9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8851A-3F84-68AB-018A-F86F8F8A08B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C2AFF-353F-ADFB-F752-72FC859FB31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73753-FF50-E928-C9EC-BDEC3FACE5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58D51A-1E22-4B38-B38E-BFAC66E6B6A9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E4D31-746C-0532-A5FE-FC5BCBFF07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90C8E-ACC3-FDBA-5A75-703B548032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90A392-CB50-4019-9D75-A2140905AFE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50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5B08-0D65-308C-818B-DC3FE16039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44631-0E6F-9F98-B386-136BB468AFA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EB7B3-BCFC-FCC4-9909-0D8AF566DD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4DE682-9BEC-477D-A235-08E74FB3232A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23EB-1AD9-4382-3075-4CC1C8DA71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8264B-6ADB-3D68-3EC0-D6E1CA4772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06F2C6-43FF-45EC-8182-CF143075D39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24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9A97-05C0-ED8F-F1AB-B265034F8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D3683-D375-CAD2-2C36-9B637BEA5A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EC57-CBD4-D649-5E72-4948102786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E13D5B-C62F-4336-8FE2-E915D1A80241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B19D-2E1B-5EC9-9554-CFB0CE6F27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F28B9-2DF9-17AE-9E30-9833CC62DA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8C64F-8DB5-43B1-B44D-535592085EA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22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5504-39C7-9478-6D73-4823AA87C6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50C17-BF3C-F96D-8A9C-B5496FA307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0FA67-A6DA-EEE4-ED06-AFAD5722703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AD777-F8D7-1D44-A590-B7C712A242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F251FC-D653-4FB5-BA9B-E767754EAF5F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57439-A528-23A9-8AC8-5C292E6F6E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81B14-DDD5-8E3F-A161-2C9378A33B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B1D56-FFC5-4D1D-A7F0-6E28B9C2D5C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3582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58D7-6426-FC42-6E8F-0275253F5D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8349E-2A49-8F91-43C2-C288FB5228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F1FD8-94F6-0F53-7665-655F279B6EA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4CA88-A330-A72B-428E-9BE2035FBF2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A5BDA-AB79-837C-5780-0D683B8656E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D553A-B343-8389-4BE3-6EC1C10F34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63CE3-7A13-4DB0-B7DB-71B0879BC2FD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BD22F-73C7-7243-8F32-1D8FD183B0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BD8E9-E1A5-9DEE-E918-FFB33E4AF0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60CCE-F7EF-424E-BE6F-E9C35A5B909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4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3251-74A6-64E8-185B-4A59C39B54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CA296-6218-4C5A-85AB-2A95DC08CC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E36EE-E8CC-48FB-B15F-C15E16322724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1D9CB-22C2-7C54-CC50-C10EA8DD32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7D80B-C78B-9D93-BBA4-24CDAAC4D2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2CA85E-6CF6-4DB3-BBBE-501D258BAC8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32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21FEA-F637-7958-9362-1033AA780B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7E57C-F161-442F-908F-9A472243B8C9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3176C-623F-2100-8575-5844EA59CC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B7AFD-C997-80AB-9466-52ADA81B5E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FBAB65-C155-4CD4-A922-CE7B77B3493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16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7A-BE0D-1DC3-536D-A7E66A6F8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38FFD-CF7A-67D9-EC99-E0C1DC662A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DB247-B028-D110-9ECD-6CD4EAA292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289D5-F9B6-B97D-DBBB-5A0814350B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4B9B43-8D76-41CC-97A2-CEF2570769C7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27576-B120-9598-CB62-BA05A1FC0D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EAE9C-171A-C049-EF75-7DAADE233F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A4CE3-8F12-444D-9030-BE100C4C766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54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C480-685C-61BC-CBA9-E8B99085DD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5F6A0-2847-3E83-CDB1-4AFC79EA17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C7E8F-3380-F8F3-A44F-D3793A1BB36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16CCD-991D-113D-16AF-9545235EAA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8B78F-3F52-46E5-9C64-8627CA0904B8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676EA-F456-AED0-5388-A0A4BE3A33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08042-24F0-3863-956A-09BE55D0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E8C272-2A70-44D8-9383-B379B049137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14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128EA7-E193-F208-E26D-5D3CD887DC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E8D31-51C4-DBAE-5544-D6D1C07FAB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D87E3-68FB-7294-FF19-2FD1815B8BD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BFDFAF9-EBE2-4599-976D-E39B675C1FB3}" type="datetime1">
              <a:rPr lang="pt-BR"/>
              <a:pPr lvl="0"/>
              <a:t>21/11/2023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55C5C-96F5-5EB9-75CE-CEBA4B99C4C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2BEFE-8DBB-4D01-04DF-7E4024EF776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5C3B75A-D1AD-4E73-B19E-52758CDF4D82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t-B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28D63C89-FD02-BDC7-2F41-1DA8F6B3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 de Texto 1">
            <a:extLst>
              <a:ext uri="{FF2B5EF4-FFF2-40B4-BE49-F238E27FC236}">
                <a16:creationId xmlns:a16="http://schemas.microsoft.com/office/drawing/2014/main" id="{F1157018-EF20-7FDD-601B-F375AA7F9B15}"/>
              </a:ext>
            </a:extLst>
          </p:cNvPr>
          <p:cNvSpPr txBox="1"/>
          <p:nvPr/>
        </p:nvSpPr>
        <p:spPr>
          <a:xfrm>
            <a:off x="436443" y="2064196"/>
            <a:ext cx="8271113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b="0" i="0" u="none" strike="noStrike" kern="1200" cap="none" spc="0" baseline="0" dirty="0">
                <a:solidFill>
                  <a:srgbClr val="FF0000"/>
                </a:solidFill>
                <a:uFillTx/>
                <a:latin typeface="Modern Love" pitchFamily="82"/>
              </a:rPr>
              <a:t>Seminário de </a:t>
            </a:r>
            <a:r>
              <a:rPr lang="pt-BR" sz="4800" dirty="0">
                <a:solidFill>
                  <a:srgbClr val="FF0000"/>
                </a:solidFill>
                <a:latin typeface="Modern Love" pitchFamily="82"/>
              </a:rPr>
              <a:t>Meio-termo</a:t>
            </a:r>
            <a:r>
              <a:rPr lang="pt-BR" sz="4800" b="0" i="0" u="none" strike="noStrike" kern="1200" cap="none" spc="0" baseline="0" dirty="0">
                <a:solidFill>
                  <a:srgbClr val="FF0000"/>
                </a:solidFill>
                <a:uFillTx/>
                <a:latin typeface="Modern Love" pitchFamily="82"/>
              </a:rPr>
              <a:t> da Área de Ensino Quadriênio (2021-2024) 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A6B0C2DB-5CCA-7779-1E94-D695A9DAF764}"/>
              </a:ext>
            </a:extLst>
          </p:cNvPr>
          <p:cNvSpPr txBox="1"/>
          <p:nvPr/>
        </p:nvSpPr>
        <p:spPr>
          <a:xfrm>
            <a:off x="1140174" y="5469620"/>
            <a:ext cx="8271113" cy="1173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Coordenadora Área: </a:t>
            </a: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Ivanise Maria Rizzatti - UFRR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Coordenadora Adjunta de Programas Acadêmicos: </a:t>
            </a: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Márcia C. de C. T. Cyrino - UEL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Coordenadora Adjunta de Programas Profissionais: </a:t>
            </a: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Giselle Rôças - IFRJ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B6F2E3FC-4D3B-6119-48F5-1D63DD653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504" y="3254450"/>
            <a:ext cx="4613495" cy="3229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2BE89198-8B65-19A9-7340-BB06C563F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72" y="27294"/>
            <a:ext cx="5838828" cy="38004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FCC4059A-E71F-CB8C-46F6-301A226AC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BC3855F-8E02-600C-2526-953876122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4" y="3855494"/>
            <a:ext cx="4742197" cy="30772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86757A2-87F7-8806-0445-1C98A8623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721" y="5838828"/>
            <a:ext cx="1819271" cy="10191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B494874-7D6E-967D-C820-7A2F5623083C}"/>
              </a:ext>
            </a:extLst>
          </p:cNvPr>
          <p:cNvSpPr/>
          <p:nvPr/>
        </p:nvSpPr>
        <p:spPr>
          <a:xfrm>
            <a:off x="5525993" y="821634"/>
            <a:ext cx="354905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Acadêmicos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A9609D6-9465-7DE7-5A45-07679C06D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59" y="596550"/>
            <a:ext cx="5553075" cy="3381375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C99850B4-63C7-4427-86D5-D633C0CDF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DE92CDE-D8D1-40D6-2774-5E6BF7EC9E0D}"/>
              </a:ext>
            </a:extLst>
          </p:cNvPr>
          <p:cNvSpPr/>
          <p:nvPr/>
        </p:nvSpPr>
        <p:spPr>
          <a:xfrm>
            <a:off x="5233868" y="1149943"/>
            <a:ext cx="3711273" cy="9233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Profissionai</a:t>
            </a:r>
            <a:r>
              <a:rPr lang="pt-BR" sz="54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05638DF-7B9C-C1F8-98D7-4662973C3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3" y="113953"/>
            <a:ext cx="4076700" cy="3048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089ADE-2412-AF1B-1D57-580B552BE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812" y="3661467"/>
            <a:ext cx="4316711" cy="301942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B01B79F-747E-438A-DB11-5F8C9F1CC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63" y="3524597"/>
            <a:ext cx="4591050" cy="32194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266DF52-B80A-DAAD-BC9C-FA2DA1819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1" y="6210300"/>
            <a:ext cx="23431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D61E387-3D61-8666-8FC9-99B78129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256" y="538786"/>
            <a:ext cx="5106572" cy="314404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8C39C7F-0BD8-D061-9A67-D2C7955F0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541" y="97596"/>
            <a:ext cx="5706677" cy="3585236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A0C617FF-A732-752A-3319-A29D48291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" y="15873"/>
            <a:ext cx="434174" cy="3920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17EBAC0-D09A-4891-84E6-E598784728DC}"/>
              </a:ext>
            </a:extLst>
          </p:cNvPr>
          <p:cNvSpPr/>
          <p:nvPr/>
        </p:nvSpPr>
        <p:spPr>
          <a:xfrm>
            <a:off x="8050406" y="-101697"/>
            <a:ext cx="102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232200-44A6-2CC2-515B-3BF210170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07486"/>
            <a:ext cx="4095750" cy="26860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13E918A-B3CA-1901-9859-1558A36B1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50" y="5980873"/>
            <a:ext cx="1543050" cy="7905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1106E2-A44E-9BF3-A86D-B2CB8DBC6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6350" y="3968197"/>
            <a:ext cx="4076700" cy="26574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02A5B5-BCAB-9387-8FF4-FCEAF4C5A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347" y="6191043"/>
            <a:ext cx="194310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A7E85E0-95BF-FE6F-2209-9D4657219327}"/>
              </a:ext>
            </a:extLst>
          </p:cNvPr>
          <p:cNvGrpSpPr/>
          <p:nvPr/>
        </p:nvGrpSpPr>
        <p:grpSpPr>
          <a:xfrm>
            <a:off x="4358100" y="767260"/>
            <a:ext cx="4857750" cy="3314700"/>
            <a:chOff x="4358100" y="676482"/>
            <a:chExt cx="4857750" cy="33147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65A245F-7236-C4C2-C90B-9BF4B99CF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8100" y="676482"/>
              <a:ext cx="4857750" cy="3314700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074A3D4-A593-A75D-05E3-95E5A0BE7870}"/>
                </a:ext>
              </a:extLst>
            </p:cNvPr>
            <p:cNvSpPr/>
            <p:nvPr/>
          </p:nvSpPr>
          <p:spPr>
            <a:xfrm>
              <a:off x="5176911" y="676482"/>
              <a:ext cx="3967089" cy="463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0688C678-C5BB-05AD-9DEE-F227691B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75" y="604910"/>
            <a:ext cx="5343844" cy="3502855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2F77C725-C786-F971-B600-7B6EA7E06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" y="15873"/>
            <a:ext cx="652261" cy="5890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094AFAE-0E19-40C2-98AE-214A3AF957FA}"/>
              </a:ext>
            </a:extLst>
          </p:cNvPr>
          <p:cNvSpPr/>
          <p:nvPr/>
        </p:nvSpPr>
        <p:spPr>
          <a:xfrm>
            <a:off x="6713443" y="-181875"/>
            <a:ext cx="2407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Sudeste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42418E-9846-E4C6-3F63-AA3EE5FFE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76" y="4248150"/>
            <a:ext cx="4162425" cy="26098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8603C2-42BA-8B42-1477-E8F451DA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851" y="4483168"/>
            <a:ext cx="1543050" cy="7905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A79413D-5124-B8B6-31D8-5C2875F2E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650" y="3879781"/>
            <a:ext cx="3562350" cy="26765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A260657-6545-9AD9-64B7-C5202BC22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563" y="6181518"/>
            <a:ext cx="194310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E49A78B-78A1-C244-F838-BA6CAE0176AB}"/>
              </a:ext>
            </a:extLst>
          </p:cNvPr>
          <p:cNvGrpSpPr/>
          <p:nvPr/>
        </p:nvGrpSpPr>
        <p:grpSpPr>
          <a:xfrm>
            <a:off x="4377151" y="657427"/>
            <a:ext cx="4733925" cy="3219450"/>
            <a:chOff x="4377151" y="630099"/>
            <a:chExt cx="4733925" cy="321945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4D28E677-B37C-A6A6-7BA6-BE336557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7151" y="630099"/>
              <a:ext cx="4733925" cy="3219450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B33B29B-9C84-03F9-3419-9C40731E8037}"/>
                </a:ext>
              </a:extLst>
            </p:cNvPr>
            <p:cNvSpPr/>
            <p:nvPr/>
          </p:nvSpPr>
          <p:spPr>
            <a:xfrm>
              <a:off x="5036234" y="630100"/>
              <a:ext cx="3953021" cy="224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EF9BAE2F-B8B4-6643-B894-FCB294E8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70" y="3904204"/>
            <a:ext cx="2794485" cy="23707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284C4D-8B46-2822-5B77-0A7F0B180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4" y="360915"/>
            <a:ext cx="5268343" cy="3488634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7619955F-F7E8-B02A-FEE7-FD61C3A4E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2" y="15873"/>
            <a:ext cx="578161" cy="5221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9CAFE1F-76F2-FE44-15AA-D1655DB85B4F}"/>
              </a:ext>
            </a:extLst>
          </p:cNvPr>
          <p:cNvSpPr/>
          <p:nvPr/>
        </p:nvSpPr>
        <p:spPr>
          <a:xfrm>
            <a:off x="7334914" y="-123138"/>
            <a:ext cx="180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DB99F3-795C-5E69-6B6F-B2A2C9125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4" y="3904204"/>
            <a:ext cx="3674116" cy="27481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D91158-C13F-1EBD-A33C-FEB83D6A7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559" y="4643333"/>
            <a:ext cx="1543050" cy="7905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785DB6-4694-4D56-67B7-1F9167FF8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563" y="6181518"/>
            <a:ext cx="194310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5E85A53-6644-6481-77B6-E947288A0490}"/>
              </a:ext>
            </a:extLst>
          </p:cNvPr>
          <p:cNvGrpSpPr/>
          <p:nvPr/>
        </p:nvGrpSpPr>
        <p:grpSpPr>
          <a:xfrm>
            <a:off x="4276515" y="718312"/>
            <a:ext cx="4791075" cy="3362325"/>
            <a:chOff x="4276515" y="718312"/>
            <a:chExt cx="4791075" cy="3362325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06BB4EC-4653-0604-401C-65AD5B05D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6515" y="718312"/>
              <a:ext cx="4791075" cy="3362325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9B318F4-09CD-6B55-A846-7929443CE49D}"/>
                </a:ext>
              </a:extLst>
            </p:cNvPr>
            <p:cNvSpPr/>
            <p:nvPr/>
          </p:nvSpPr>
          <p:spPr>
            <a:xfrm>
              <a:off x="4987788" y="718312"/>
              <a:ext cx="3973332" cy="421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DF28186-17F2-E8DC-0B0C-44161BCC4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" y="506437"/>
            <a:ext cx="5165237" cy="3518498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4F603AD4-DA37-6FEB-1457-07D6D747E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14571" cy="6453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5A7DAC8-2E58-8F6F-5510-6DA1C67C8466}"/>
              </a:ext>
            </a:extLst>
          </p:cNvPr>
          <p:cNvSpPr/>
          <p:nvPr/>
        </p:nvSpPr>
        <p:spPr>
          <a:xfrm>
            <a:off x="6372729" y="-139011"/>
            <a:ext cx="2771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Nordeste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3218B5-F933-2F36-C06F-525C7602D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15" y="4286250"/>
            <a:ext cx="3743325" cy="25717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8F3253-59D9-C31E-6C8F-37CA7055E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972" y="5226431"/>
            <a:ext cx="1524000" cy="4857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623F98-9B38-3747-6AE2-14C1C3F52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129" y="3995607"/>
            <a:ext cx="3637461" cy="28323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7A1AE75-EE21-5425-68A3-65FE72682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788" y="6181518"/>
            <a:ext cx="1943100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435B359-62F3-EA9F-AD6E-9120CF0D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525" y="721831"/>
            <a:ext cx="4248443" cy="3026288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0202B329-F38C-6314-1EEE-3AAAC10E2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9837" cy="6049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EF1931E-5B46-47C4-C834-3BD0C705D3E2}"/>
              </a:ext>
            </a:extLst>
          </p:cNvPr>
          <p:cNvSpPr/>
          <p:nvPr/>
        </p:nvSpPr>
        <p:spPr>
          <a:xfrm>
            <a:off x="5212218" y="-215566"/>
            <a:ext cx="3931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Centro-Oeste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6A64B2-572B-1D9A-80BD-F49FBB71F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1831"/>
            <a:ext cx="4933894" cy="29920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2BDD89-1621-E48B-E1C7-174305143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4192172"/>
            <a:ext cx="4355271" cy="25869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7E718C-10B8-2C7A-1F92-6DF0B50F1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206" y="4758527"/>
            <a:ext cx="1524000" cy="4857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8647B45-CBBD-BC87-BE41-C554468DB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50" y="246099"/>
            <a:ext cx="4076700" cy="304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BF29D2A-9EC8-B140-3ECF-236C2629A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563" y="3971616"/>
            <a:ext cx="3619500" cy="26860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781DA40-CC74-141C-83ED-DFA5E58323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3998" y="6171891"/>
            <a:ext cx="194310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240A2BF8-2B94-C6D1-4AEF-D946CB7F4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0" y="15873"/>
            <a:ext cx="574372" cy="5186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A7ACC99-1486-ABF3-5856-5E3A71C1F6C8}"/>
              </a:ext>
            </a:extLst>
          </p:cNvPr>
          <p:cNvSpPr/>
          <p:nvPr/>
        </p:nvSpPr>
        <p:spPr>
          <a:xfrm>
            <a:off x="486310" y="-3"/>
            <a:ext cx="8530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Panorama da Área 2021-2022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1E9346-1AAB-77FD-E4DB-47B5C90AA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176" y="3093646"/>
            <a:ext cx="2915370" cy="16287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2B0E6C-0E49-77BD-A27C-4DBC366C8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73" y="3395175"/>
            <a:ext cx="2095500" cy="10763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3D7B19-4A9E-38FC-BE32-08382157D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429" y="1329127"/>
            <a:ext cx="2219325" cy="16287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0811294-F19B-7438-2B09-F0E06FECB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167" y="1304963"/>
            <a:ext cx="2449107" cy="16287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60DF87B-AED7-3176-10EE-D29B852A61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166" y="4932938"/>
            <a:ext cx="2449107" cy="15540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810E298-2D2C-4596-C367-7E5F9DEC42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621" y="4882329"/>
            <a:ext cx="1838939" cy="16287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90F8C7E-18A7-6BB1-0697-49806559CED1}"/>
              </a:ext>
            </a:extLst>
          </p:cNvPr>
          <p:cNvSpPr txBox="1"/>
          <p:nvPr/>
        </p:nvSpPr>
        <p:spPr>
          <a:xfrm>
            <a:off x="6499349" y="3276851"/>
            <a:ext cx="2053883" cy="1246495"/>
          </a:xfrm>
          <a:prstGeom prst="rect">
            <a:avLst/>
          </a:prstGeom>
          <a:solidFill>
            <a:srgbClr val="5D8D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3478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Processo/produtos educacionais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CE40854B-8258-B984-57FC-C9A722D2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459" cy="7156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Vetores de Limite De Graduação E Diploma De Educação Ícone Vetor e mais  imagens de Diploma - iStock">
            <a:extLst>
              <a:ext uri="{FF2B5EF4-FFF2-40B4-BE49-F238E27FC236}">
                <a16:creationId xmlns:a16="http://schemas.microsoft.com/office/drawing/2014/main" id="{1D416E52-BD20-B523-DCF1-0800F27A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65" y="0"/>
            <a:ext cx="1179535" cy="11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D060821-DF8E-D329-28D3-7D1A06F89C70}"/>
              </a:ext>
            </a:extLst>
          </p:cNvPr>
          <p:cNvSpPr/>
          <p:nvPr/>
        </p:nvSpPr>
        <p:spPr>
          <a:xfrm>
            <a:off x="991637" y="595949"/>
            <a:ext cx="677364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de concluintes por ano</a:t>
            </a:r>
            <a:endParaRPr lang="pt-BR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8572B6F-5CCC-1B31-D103-8F5DF45940BA}"/>
              </a:ext>
            </a:extLst>
          </p:cNvPr>
          <p:cNvGraphicFramePr>
            <a:graphicFrameLocks/>
          </p:cNvGraphicFramePr>
          <p:nvPr/>
        </p:nvGraphicFramePr>
        <p:xfrm>
          <a:off x="991637" y="1380779"/>
          <a:ext cx="7580243" cy="533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11270E70-0FA8-E427-390A-9DC544A7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2533371-D35C-0FC6-44F7-A45B1D06DC8E}"/>
              </a:ext>
            </a:extLst>
          </p:cNvPr>
          <p:cNvSpPr/>
          <p:nvPr/>
        </p:nvSpPr>
        <p:spPr>
          <a:xfrm>
            <a:off x="1237661" y="429218"/>
            <a:ext cx="753058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de concluintes por gênero</a:t>
            </a:r>
            <a:endParaRPr lang="pt-BR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4FA6799-885D-23EC-3DE4-A6FA56BC4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282958"/>
              </p:ext>
            </p:extLst>
          </p:nvPr>
        </p:nvGraphicFramePr>
        <p:xfrm>
          <a:off x="300329" y="1349685"/>
          <a:ext cx="8467919" cy="507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28D63C89-FD02-BDC7-2F41-1DA8F6B34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D0568EC-4ADE-060C-81C5-F241B40BC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33527"/>
              </p:ext>
            </p:extLst>
          </p:nvPr>
        </p:nvGraphicFramePr>
        <p:xfrm>
          <a:off x="189914" y="228600"/>
          <a:ext cx="8764171" cy="67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434">
                  <a:extLst>
                    <a:ext uri="{9D8B030D-6E8A-4147-A177-3AD203B41FA5}">
                      <a16:colId xmlns:a16="http://schemas.microsoft.com/office/drawing/2014/main" val="1715126719"/>
                    </a:ext>
                  </a:extLst>
                </a:gridCol>
                <a:gridCol w="3601329">
                  <a:extLst>
                    <a:ext uri="{9D8B030D-6E8A-4147-A177-3AD203B41FA5}">
                      <a16:colId xmlns:a16="http://schemas.microsoft.com/office/drawing/2014/main" val="2051611429"/>
                    </a:ext>
                  </a:extLst>
                </a:gridCol>
                <a:gridCol w="910157">
                  <a:extLst>
                    <a:ext uri="{9D8B030D-6E8A-4147-A177-3AD203B41FA5}">
                      <a16:colId xmlns:a16="http://schemas.microsoft.com/office/drawing/2014/main" val="2857857361"/>
                    </a:ext>
                  </a:extLst>
                </a:gridCol>
                <a:gridCol w="3331251">
                  <a:extLst>
                    <a:ext uri="{9D8B030D-6E8A-4147-A177-3AD203B41FA5}">
                      <a16:colId xmlns:a16="http://schemas.microsoft.com/office/drawing/2014/main" val="781091928"/>
                    </a:ext>
                  </a:extLst>
                </a:gridCol>
              </a:tblGrid>
              <a:tr h="17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16/11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Atividade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17/11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Atividade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extLst>
                  <a:ext uri="{0D108BD9-81ED-4DB2-BD59-A6C34878D82A}">
                    <a16:rowId xmlns:a16="http://schemas.microsoft.com/office/drawing/2014/main" val="1768111847"/>
                  </a:ext>
                </a:extLst>
              </a:tr>
              <a:tr h="2550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09:00-09:30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Abertura do SMT pela coordenação 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08:30-10:00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00" dirty="0">
                          <a:effectLst/>
                        </a:rPr>
                        <a:t>Plenária com apresentação dos GT 4, 5 e 6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extLst>
                  <a:ext uri="{0D108BD9-81ED-4DB2-BD59-A6C34878D82A}">
                    <a16:rowId xmlns:a16="http://schemas.microsoft.com/office/drawing/2014/main" val="2233472998"/>
                  </a:ext>
                </a:extLst>
              </a:tr>
              <a:tr h="297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09:30-11:30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Ficha de Avaliação (2021-2024): Esclarecimentos, diagnósticos e discussões.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10:00-10:15</a:t>
                      </a: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Intervalo</a:t>
                      </a:r>
                    </a:p>
                  </a:txBody>
                  <a:tcPr marL="60110" marR="6011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3503"/>
                  </a:ext>
                </a:extLst>
              </a:tr>
              <a:tr h="17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11:30–13:00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Almoço</a:t>
                      </a:r>
                    </a:p>
                  </a:txBody>
                  <a:tcPr marL="60110" marR="6011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10:15-11:45</a:t>
                      </a: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00" dirty="0">
                          <a:effectLst/>
                        </a:rPr>
                        <a:t>Plenária com apresentação dos GT 7 e 8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extLst>
                  <a:ext uri="{0D108BD9-81ED-4DB2-BD59-A6C34878D82A}">
                    <a16:rowId xmlns:a16="http://schemas.microsoft.com/office/drawing/2014/main" val="1457719371"/>
                  </a:ext>
                </a:extLst>
              </a:tr>
              <a:tr h="17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13:30-15:40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00" dirty="0">
                          <a:effectLst/>
                        </a:rPr>
                        <a:t>Debate dos trios sobre os destaques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11:45–13:30</a:t>
                      </a: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Almoço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83207"/>
                  </a:ext>
                </a:extLst>
              </a:tr>
              <a:tr h="17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15:45–16:00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Intervalo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 OFICIAL</a:t>
                      </a:r>
                    </a:p>
                  </a:txBody>
                  <a:tcPr marL="60110" marR="6011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13:30–15:30</a:t>
                      </a: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Discussão da Ficha de Avaliação Quadriênio (2025-2028)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extLst>
                  <a:ext uri="{0D108BD9-81ED-4DB2-BD59-A6C34878D82A}">
                    <a16:rowId xmlns:a16="http://schemas.microsoft.com/office/drawing/2014/main" val="1674796611"/>
                  </a:ext>
                </a:extLst>
              </a:tr>
              <a:tr h="17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16:00-17:30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00" dirty="0">
                          <a:effectLst/>
                        </a:rPr>
                        <a:t>Plenária com apresentação dos GT 1, 2 e 3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15:30–16:00</a:t>
                      </a: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Intervalo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18988"/>
                  </a:ext>
                </a:extLst>
              </a:tr>
              <a:tr h="379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17:30–17:50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Apresentação dos representantes dos Fóruns Nacional e Regionais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16:00-17:00</a:t>
                      </a: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Encaminhamentos e Encerramento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extLst>
                  <a:ext uri="{0D108BD9-81ED-4DB2-BD59-A6C34878D82A}">
                    <a16:rowId xmlns:a16="http://schemas.microsoft.com/office/drawing/2014/main" val="590593750"/>
                  </a:ext>
                </a:extLst>
              </a:tr>
              <a:tr h="17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17:50-18:30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Espaço de Discussão dos Fóruns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</a:t>
                      </a: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___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extLst>
                  <a:ext uri="{0D108BD9-81ED-4DB2-BD59-A6C34878D82A}">
                    <a16:rowId xmlns:a16="http://schemas.microsoft.com/office/drawing/2014/main" val="1065811888"/>
                  </a:ext>
                </a:extLst>
              </a:tr>
              <a:tr h="17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19:00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>
                          <a:effectLst/>
                        </a:rPr>
                        <a:t>Jantar por Adesão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</a:t>
                      </a:r>
                    </a:p>
                  </a:txBody>
                  <a:tcPr marL="60110" marR="601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kern="100" dirty="0">
                          <a:effectLst/>
                        </a:rPr>
                        <a:t>___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/>
                </a:tc>
                <a:extLst>
                  <a:ext uri="{0D108BD9-81ED-4DB2-BD59-A6C34878D82A}">
                    <a16:rowId xmlns:a16="http://schemas.microsoft.com/office/drawing/2014/main" val="198451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87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8C210EFC-1070-14EB-7D3F-4944A98A7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" y="15873"/>
            <a:ext cx="667838" cy="6031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21C3E1B-B3A5-4495-456B-3203997A5F98}"/>
              </a:ext>
            </a:extLst>
          </p:cNvPr>
          <p:cNvSpPr/>
          <p:nvPr/>
        </p:nvSpPr>
        <p:spPr>
          <a:xfrm>
            <a:off x="355377" y="317425"/>
            <a:ext cx="860267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Programas em forma associativa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0C10C08-83B7-5F7D-96AA-A9CD34897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08817"/>
              </p:ext>
            </p:extLst>
          </p:nvPr>
        </p:nvGraphicFramePr>
        <p:xfrm>
          <a:off x="68953" y="1190280"/>
          <a:ext cx="8974573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405">
                  <a:extLst>
                    <a:ext uri="{9D8B030D-6E8A-4147-A177-3AD203B41FA5}">
                      <a16:colId xmlns:a16="http://schemas.microsoft.com/office/drawing/2014/main" val="2213440584"/>
                    </a:ext>
                  </a:extLst>
                </a:gridCol>
                <a:gridCol w="1530197">
                  <a:extLst>
                    <a:ext uri="{9D8B030D-6E8A-4147-A177-3AD203B41FA5}">
                      <a16:colId xmlns:a16="http://schemas.microsoft.com/office/drawing/2014/main" val="1221225471"/>
                    </a:ext>
                  </a:extLst>
                </a:gridCol>
                <a:gridCol w="953017">
                  <a:extLst>
                    <a:ext uri="{9D8B030D-6E8A-4147-A177-3AD203B41FA5}">
                      <a16:colId xmlns:a16="http://schemas.microsoft.com/office/drawing/2014/main" val="2888150753"/>
                    </a:ext>
                  </a:extLst>
                </a:gridCol>
                <a:gridCol w="1369124">
                  <a:extLst>
                    <a:ext uri="{9D8B030D-6E8A-4147-A177-3AD203B41FA5}">
                      <a16:colId xmlns:a16="http://schemas.microsoft.com/office/drawing/2014/main" val="131913177"/>
                    </a:ext>
                  </a:extLst>
                </a:gridCol>
                <a:gridCol w="759830">
                  <a:extLst>
                    <a:ext uri="{9D8B030D-6E8A-4147-A177-3AD203B41FA5}">
                      <a16:colId xmlns:a16="http://schemas.microsoft.com/office/drawing/2014/main" val="4145188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Modalidade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Grau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Nota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7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ENSINO E PROCESSOS FORMATIVOS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ACADÊMICO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UNESP-SJRP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80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ENSINO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ACADÊMICO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2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ENSINO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ACADÊMICO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IFMT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6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EDUCAÇÃO ESCOLAR INDÍGENA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PROFISSIONAL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UEPA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0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ENSINO, FILOSOFIA E HISTÓRIA DAS CIÊNCIAS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ACADÊMICO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ME/DO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UFBA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02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EDUCAÇÃO EM CIÊNCIAS QUÌMICA DA VIDA E SAÚDE ( UFSM - FURG)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ACADÊMICO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ME/DO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UFRGS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9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EDUCAÇÃO EM CIÊNCIAS E MATEMÁTICA - UFMT - UFPA - UEA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ACADÊMICO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UFPA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93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EDUCAÇÃO PROFISSIONAL E TECNOLÓGICA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PROFISSIONAL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IFES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84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ENSINO E FORMAÇÃO DOCENTE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PROFISSIONAL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UNILAB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8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REDE NORDESTE DE ENSINO - RENOEN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ACADÊMICO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FUFSE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5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ENSINO DE CIÊNCIAS E MATEMÁTICA – DP EM REDE – REDECIM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PROFISSIONAL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193038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27BD8EE-4A56-733C-75E1-59D7365D4B3B}"/>
              </a:ext>
            </a:extLst>
          </p:cNvPr>
          <p:cNvSpPr txBox="1"/>
          <p:nvPr/>
        </p:nvSpPr>
        <p:spPr>
          <a:xfrm>
            <a:off x="3413418" y="121678"/>
            <a:ext cx="55446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PORTARIA Nº 214, DE 27 DE OUTUBRO DE 2017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4FFDACB7-2A24-ACA3-E98A-9710383EB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1444174F-7EF4-DE3D-3829-9D7D63DFB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9" y="1298804"/>
            <a:ext cx="9052541" cy="376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ixaDeTexto 9">
            <a:extLst>
              <a:ext uri="{FF2B5EF4-FFF2-40B4-BE49-F238E27FC236}">
                <a16:creationId xmlns:a16="http://schemas.microsoft.com/office/drawing/2014/main" id="{DAA66961-93F3-8C96-7D91-ED4E71176580}"/>
              </a:ext>
            </a:extLst>
          </p:cNvPr>
          <p:cNvSpPr txBox="1"/>
          <p:nvPr/>
        </p:nvSpPr>
        <p:spPr>
          <a:xfrm>
            <a:off x="1590260" y="5544976"/>
            <a:ext cx="5963479" cy="477051"/>
          </a:xfrm>
          <a:prstGeom prst="rect">
            <a:avLst/>
          </a:prstGeom>
          <a:solidFill>
            <a:srgbClr val="70AD47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Acompanhamento da prática profissional!</a:t>
            </a:r>
          </a:p>
        </p:txBody>
      </p:sp>
      <p:pic>
        <p:nvPicPr>
          <p:cNvPr id="5" name="Imagem 12">
            <a:extLst>
              <a:ext uri="{FF2B5EF4-FFF2-40B4-BE49-F238E27FC236}">
                <a16:creationId xmlns:a16="http://schemas.microsoft.com/office/drawing/2014/main" id="{0E8E76FA-3341-8CA7-E5AA-F81B02E0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98" y="496354"/>
            <a:ext cx="7792105" cy="5240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2D4FC84B-0469-C6AD-25E8-B11F0C1D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D4D334-D013-45CE-33EA-4559B766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8" y="983511"/>
            <a:ext cx="8686708" cy="4744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A5FB3BA-0BBA-B63F-7E65-F3DECE0D8194}"/>
              </a:ext>
            </a:extLst>
          </p:cNvPr>
          <p:cNvSpPr txBox="1"/>
          <p:nvPr/>
        </p:nvSpPr>
        <p:spPr>
          <a:xfrm>
            <a:off x="228645" y="5903841"/>
            <a:ext cx="8686708" cy="477051"/>
          </a:xfrm>
          <a:prstGeom prst="rect">
            <a:avLst/>
          </a:prstGeom>
          <a:solidFill>
            <a:srgbClr val="70AD47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Produto Educacional - Produção Técnica e Tecnológica!!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A0A61B8D-DE70-68B8-EF6F-BC2E9A4DF81E}"/>
              </a:ext>
            </a:extLst>
          </p:cNvPr>
          <p:cNvSpPr/>
          <p:nvPr/>
        </p:nvSpPr>
        <p:spPr>
          <a:xfrm>
            <a:off x="77595" y="2230510"/>
            <a:ext cx="302108" cy="34455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46536C1-EB2B-137D-411F-2BB887D13133}"/>
              </a:ext>
            </a:extLst>
          </p:cNvPr>
          <p:cNvSpPr/>
          <p:nvPr/>
        </p:nvSpPr>
        <p:spPr>
          <a:xfrm>
            <a:off x="138697" y="3937819"/>
            <a:ext cx="302108" cy="34455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Seta: para a Direita 7">
            <a:extLst>
              <a:ext uri="{FF2B5EF4-FFF2-40B4-BE49-F238E27FC236}">
                <a16:creationId xmlns:a16="http://schemas.microsoft.com/office/drawing/2014/main" id="{3A6D6383-8720-A3A8-2B14-CFC4BFB778F2}"/>
              </a:ext>
            </a:extLst>
          </p:cNvPr>
          <p:cNvSpPr/>
          <p:nvPr/>
        </p:nvSpPr>
        <p:spPr>
          <a:xfrm>
            <a:off x="77595" y="4540526"/>
            <a:ext cx="302108" cy="34455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Seta: para a Direita 9">
            <a:extLst>
              <a:ext uri="{FF2B5EF4-FFF2-40B4-BE49-F238E27FC236}">
                <a16:creationId xmlns:a16="http://schemas.microsoft.com/office/drawing/2014/main" id="{7E9E1453-CBCD-73C3-547A-1E2264EE013E}"/>
              </a:ext>
            </a:extLst>
          </p:cNvPr>
          <p:cNvSpPr/>
          <p:nvPr/>
        </p:nvSpPr>
        <p:spPr>
          <a:xfrm>
            <a:off x="138697" y="3131477"/>
            <a:ext cx="302108" cy="3047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CaixaDeTexto 10">
            <a:extLst>
              <a:ext uri="{FF2B5EF4-FFF2-40B4-BE49-F238E27FC236}">
                <a16:creationId xmlns:a16="http://schemas.microsoft.com/office/drawing/2014/main" id="{EDAA262C-8CAC-48A8-4984-CAE38A4F615A}"/>
              </a:ext>
            </a:extLst>
          </p:cNvPr>
          <p:cNvSpPr txBox="1"/>
          <p:nvPr/>
        </p:nvSpPr>
        <p:spPr>
          <a:xfrm>
            <a:off x="561957" y="2078034"/>
            <a:ext cx="4492483" cy="646334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ACAD =&gt; 10 produções bibliográficas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PROF =&gt; 5 produções bibliográficas + 5 PE</a:t>
            </a:r>
          </a:p>
        </p:txBody>
      </p:sp>
      <p:sp>
        <p:nvSpPr>
          <p:cNvPr id="10" name="CaixaDeTexto 11">
            <a:extLst>
              <a:ext uri="{FF2B5EF4-FFF2-40B4-BE49-F238E27FC236}">
                <a16:creationId xmlns:a16="http://schemas.microsoft.com/office/drawing/2014/main" id="{1999618B-D36A-1946-810C-4F3F6C78A95A}"/>
              </a:ext>
            </a:extLst>
          </p:cNvPr>
          <p:cNvSpPr txBox="1"/>
          <p:nvPr/>
        </p:nvSpPr>
        <p:spPr>
          <a:xfrm>
            <a:off x="776792" y="3828278"/>
            <a:ext cx="4492483" cy="646334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ACAD =&gt; 4 produções bibliográficas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PROF =&gt; 2 produções bibliográficas + 2 PE</a:t>
            </a: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9D01CB04-738C-B0CB-1943-95264BC67AB0}"/>
              </a:ext>
            </a:extLst>
          </p:cNvPr>
          <p:cNvSpPr txBox="1"/>
          <p:nvPr/>
        </p:nvSpPr>
        <p:spPr>
          <a:xfrm>
            <a:off x="776792" y="3099209"/>
            <a:ext cx="4492483" cy="369332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5 egressos</a:t>
            </a:r>
            <a:r>
              <a:rPr lang="pt-BR" sz="1800" b="1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exitosos (2020-2024)</a:t>
            </a:r>
            <a:endParaRPr lang="pt-BR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201DA74C-3E55-8E68-7AF2-AF710325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14ACEBA-3B84-2E90-AFB2-A62A3DE3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1" y="1985067"/>
            <a:ext cx="8954792" cy="25032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521819C-C8B1-F16A-5DFA-2484E163EC2D}"/>
              </a:ext>
            </a:extLst>
          </p:cNvPr>
          <p:cNvSpPr txBox="1"/>
          <p:nvPr/>
        </p:nvSpPr>
        <p:spPr>
          <a:xfrm>
            <a:off x="228645" y="4525612"/>
            <a:ext cx="8686708" cy="477051"/>
          </a:xfrm>
          <a:prstGeom prst="rect">
            <a:avLst/>
          </a:prstGeom>
          <a:solidFill>
            <a:srgbClr val="70AD47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Vocação do Programa!!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E87D0A17-6136-CFC5-4D54-D57C6C24C36E}"/>
              </a:ext>
            </a:extLst>
          </p:cNvPr>
          <p:cNvSpPr txBox="1"/>
          <p:nvPr/>
        </p:nvSpPr>
        <p:spPr>
          <a:xfrm>
            <a:off x="688194" y="2190693"/>
            <a:ext cx="4492483" cy="646334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ACAD =&gt; 10 produções bibliográficas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PROF =&gt; 5 produções bibliográficas + 5 PE</a:t>
            </a: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1CB984B7-B15C-6EF7-0224-F22BD7F1EB95}"/>
              </a:ext>
            </a:extLst>
          </p:cNvPr>
          <p:cNvSpPr txBox="1"/>
          <p:nvPr/>
        </p:nvSpPr>
        <p:spPr>
          <a:xfrm>
            <a:off x="728867" y="2980163"/>
            <a:ext cx="4492483" cy="369332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6 casos de sucesso (2010-2024)</a:t>
            </a:r>
          </a:p>
        </p:txBody>
      </p:sp>
      <p:sp>
        <p:nvSpPr>
          <p:cNvPr id="7" name="Seta: para a Direita 4">
            <a:extLst>
              <a:ext uri="{FF2B5EF4-FFF2-40B4-BE49-F238E27FC236}">
                <a16:creationId xmlns:a16="http://schemas.microsoft.com/office/drawing/2014/main" id="{6784B5C5-2073-B508-1096-22FB83B1D275}"/>
              </a:ext>
            </a:extLst>
          </p:cNvPr>
          <p:cNvSpPr/>
          <p:nvPr/>
        </p:nvSpPr>
        <p:spPr>
          <a:xfrm>
            <a:off x="77591" y="2448634"/>
            <a:ext cx="302108" cy="34455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Seta: para a Direita 4">
            <a:extLst>
              <a:ext uri="{FF2B5EF4-FFF2-40B4-BE49-F238E27FC236}">
                <a16:creationId xmlns:a16="http://schemas.microsoft.com/office/drawing/2014/main" id="{4DE30ABC-B14F-1B5E-F5CD-83DDB05AC1E8}"/>
              </a:ext>
            </a:extLst>
          </p:cNvPr>
          <p:cNvSpPr/>
          <p:nvPr/>
        </p:nvSpPr>
        <p:spPr>
          <a:xfrm>
            <a:off x="109627" y="2820274"/>
            <a:ext cx="302108" cy="34455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CaixaDeTexto 10">
            <a:extLst>
              <a:ext uri="{FF2B5EF4-FFF2-40B4-BE49-F238E27FC236}">
                <a16:creationId xmlns:a16="http://schemas.microsoft.com/office/drawing/2014/main" id="{BFC0AEC3-2825-F667-25D2-FFB25498A8EB}"/>
              </a:ext>
            </a:extLst>
          </p:cNvPr>
          <p:cNvSpPr txBox="1"/>
          <p:nvPr/>
        </p:nvSpPr>
        <p:spPr>
          <a:xfrm>
            <a:off x="688194" y="3880146"/>
            <a:ext cx="4492483" cy="369332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PROF =&gt; 8</a:t>
            </a:r>
            <a:r>
              <a:rPr lang="pt-BR" sz="1800" b="1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PE</a:t>
            </a:r>
            <a:endParaRPr lang="pt-BR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eta: para a Direita 4">
            <a:extLst>
              <a:ext uri="{FF2B5EF4-FFF2-40B4-BE49-F238E27FC236}">
                <a16:creationId xmlns:a16="http://schemas.microsoft.com/office/drawing/2014/main" id="{D6FAC589-03FE-99AA-D53E-D7BAD1F322A1}"/>
              </a:ext>
            </a:extLst>
          </p:cNvPr>
          <p:cNvSpPr/>
          <p:nvPr/>
        </p:nvSpPr>
        <p:spPr>
          <a:xfrm>
            <a:off x="68954" y="3720257"/>
            <a:ext cx="302108" cy="34455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A0FDB67F-A20C-0D71-285D-C45C91ED0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98" y="0"/>
            <a:ext cx="3943349" cy="1390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675B9AD1-1D5E-3CF2-E86D-A92A8AF2D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eta: para a Direita 5">
            <a:extLst>
              <a:ext uri="{FF2B5EF4-FFF2-40B4-BE49-F238E27FC236}">
                <a16:creationId xmlns:a16="http://schemas.microsoft.com/office/drawing/2014/main" id="{B99B0A85-1B5E-D694-F4A5-C548BD8B3FA5}"/>
              </a:ext>
            </a:extLst>
          </p:cNvPr>
          <p:cNvSpPr/>
          <p:nvPr/>
        </p:nvSpPr>
        <p:spPr>
          <a:xfrm>
            <a:off x="4779221" y="517166"/>
            <a:ext cx="600504" cy="401293"/>
          </a:xfrm>
          <a:custGeom>
            <a:avLst>
              <a:gd name="f0" fmla="val 1438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E15C895A-FF71-87AE-BABF-1F5E78DB0666}"/>
              </a:ext>
            </a:extLst>
          </p:cNvPr>
          <p:cNvSpPr txBox="1"/>
          <p:nvPr/>
        </p:nvSpPr>
        <p:spPr>
          <a:xfrm>
            <a:off x="5944569" y="905530"/>
            <a:ext cx="240200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2021 - 2024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1D8EE7EA-4D59-5CEA-EC59-B19174962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974" y="200399"/>
            <a:ext cx="2181228" cy="79057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Agrupar 12">
            <a:extLst>
              <a:ext uri="{FF2B5EF4-FFF2-40B4-BE49-F238E27FC236}">
                <a16:creationId xmlns:a16="http://schemas.microsoft.com/office/drawing/2014/main" id="{496FC8A5-6CCF-9C15-5F57-4B5D73B4C192}"/>
              </a:ext>
            </a:extLst>
          </p:cNvPr>
          <p:cNvGrpSpPr/>
          <p:nvPr/>
        </p:nvGrpSpPr>
        <p:grpSpPr>
          <a:xfrm>
            <a:off x="-288996" y="1895670"/>
            <a:ext cx="6443739" cy="4445154"/>
            <a:chOff x="-288996" y="1895670"/>
            <a:chExt cx="6443739" cy="4445154"/>
          </a:xfrm>
        </p:grpSpPr>
        <p:pic>
          <p:nvPicPr>
            <p:cNvPr id="8" name="Picture 2" descr="Vetor desenho de azul e roxa a balança da justiça | Vectores de Domínio  Público">
              <a:extLst>
                <a:ext uri="{FF2B5EF4-FFF2-40B4-BE49-F238E27FC236}">
                  <a16:creationId xmlns:a16="http://schemas.microsoft.com/office/drawing/2014/main" id="{E7EC077B-7729-D686-4978-1D65FE431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7801" y="1895670"/>
              <a:ext cx="5125760" cy="444515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9" name="Retângulo 9">
              <a:extLst>
                <a:ext uri="{FF2B5EF4-FFF2-40B4-BE49-F238E27FC236}">
                  <a16:creationId xmlns:a16="http://schemas.microsoft.com/office/drawing/2014/main" id="{8174E380-AE57-5050-C948-2D40F5F84A5A}"/>
                </a:ext>
              </a:extLst>
            </p:cNvPr>
            <p:cNvSpPr/>
            <p:nvPr/>
          </p:nvSpPr>
          <p:spPr>
            <a:xfrm>
              <a:off x="-288996" y="3564248"/>
              <a:ext cx="2825084" cy="553998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3000" b="1" i="0" u="none" strike="noStrike" kern="1200" cap="none" spc="0" baseline="0">
                  <a:solidFill>
                    <a:srgbClr val="000000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Britannic Bold" pitchFamily="34"/>
                </a:rPr>
                <a:t>Qualitativa</a:t>
              </a:r>
            </a:p>
          </p:txBody>
        </p:sp>
        <p:sp>
          <p:nvSpPr>
            <p:cNvPr id="10" name="Retângulo 10">
              <a:extLst>
                <a:ext uri="{FF2B5EF4-FFF2-40B4-BE49-F238E27FC236}">
                  <a16:creationId xmlns:a16="http://schemas.microsoft.com/office/drawing/2014/main" id="{DC0D2DB7-2F49-251D-08E3-A4761D4D9863}"/>
                </a:ext>
              </a:extLst>
            </p:cNvPr>
            <p:cNvSpPr/>
            <p:nvPr/>
          </p:nvSpPr>
          <p:spPr>
            <a:xfrm>
              <a:off x="2994211" y="4352041"/>
              <a:ext cx="3160532" cy="553998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3000" b="1" i="0" u="none" strike="noStrike" kern="1200" cap="none" spc="0" baseline="0">
                  <a:solidFill>
                    <a:srgbClr val="000000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Britannic Bold" pitchFamily="34"/>
                </a:rPr>
                <a:t>Quantitativa</a:t>
              </a:r>
            </a:p>
          </p:txBody>
        </p:sp>
      </p:grp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4EC0F668-F534-22AF-06CC-8AAFDF6C9C5E}"/>
              </a:ext>
            </a:extLst>
          </p:cNvPr>
          <p:cNvSpPr txBox="1"/>
          <p:nvPr/>
        </p:nvSpPr>
        <p:spPr>
          <a:xfrm>
            <a:off x="5288240" y="1423492"/>
            <a:ext cx="3740069" cy="2923876"/>
          </a:xfrm>
          <a:prstGeom prst="rect">
            <a:avLst/>
          </a:prstGeom>
          <a:solidFill>
            <a:srgbClr val="E2F0D9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Destaques: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Dissertações/teses;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Produção discentes/egressos e docentes;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Produção do Programa;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Egressos de sucesso;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Casos de sucesso.</a:t>
            </a:r>
          </a:p>
        </p:txBody>
      </p:sp>
      <p:sp>
        <p:nvSpPr>
          <p:cNvPr id="12" name="CaixaDeTexto 13">
            <a:extLst>
              <a:ext uri="{FF2B5EF4-FFF2-40B4-BE49-F238E27FC236}">
                <a16:creationId xmlns:a16="http://schemas.microsoft.com/office/drawing/2014/main" id="{900714B2-AA8C-EFD3-EE13-F47DFED1B26A}"/>
              </a:ext>
            </a:extLst>
          </p:cNvPr>
          <p:cNvSpPr txBox="1"/>
          <p:nvPr/>
        </p:nvSpPr>
        <p:spPr>
          <a:xfrm>
            <a:off x="5079464" y="5595670"/>
            <a:ext cx="3900757" cy="830997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Bahnschrift Light" pitchFamily="34"/>
              </a:rPr>
              <a:t>Autoavaliação e planejamento estratégico!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2B804170-78CF-7295-6932-806B0377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795469-A1F5-2F69-CA7F-15D5455B64A1}"/>
              </a:ext>
            </a:extLst>
          </p:cNvPr>
          <p:cNvSpPr txBox="1"/>
          <p:nvPr/>
        </p:nvSpPr>
        <p:spPr>
          <a:xfrm>
            <a:off x="264599" y="982175"/>
            <a:ext cx="8614790" cy="48936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Análise quantitativa 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da produção destacada de </a:t>
            </a: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discentes/egressos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</a:t>
            </a: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Item 2.2.2: 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razão entre a pontuação total ponderada de artigos em periódicos, Qualis A1 a B4, publicados no quadriênio por discentes e egressos em relação ao total de titulados no quadriênio mais matriculados no último ano do PPG nesse período;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</a:t>
            </a: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Item 2.2.3 : 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razão entre a pontuação total ponderada em termos de livros, CL e TC em anais, publicados no quadriênio por discentes e egressos em relação ao total de titulados no quadriênio mais matriculados no último ano do PPG nesse período;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</a:t>
            </a: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Item 2.2.4: 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percentual da produção técnica indicada pelo PPG em estratos superiores (T1 a T3), envolvendo discentes ou egressos, em relação à produção técnica total indicada.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777D6D58-5628-BE72-5008-2CA9E554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14A40F9-BCCD-11EF-9F37-5F4CB00A1398}"/>
              </a:ext>
            </a:extLst>
          </p:cNvPr>
          <p:cNvSpPr txBox="1"/>
          <p:nvPr/>
        </p:nvSpPr>
        <p:spPr>
          <a:xfrm>
            <a:off x="264599" y="982175"/>
            <a:ext cx="8614790" cy="4154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Análise quantitativa 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da produção destacada de </a:t>
            </a: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docentes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</a:t>
            </a: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Item 2.4.2: 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razão entre a pontuação da produção indicada por docentes permanentes do PPG que está nos estratos superiores (artigos A1 a A4, livros e capítulos de livros L1 e L2 ou </a:t>
            </a:r>
            <a:r>
              <a:rPr lang="pt-BR" sz="24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PTT T1 a T3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em relação ao total de DP do PPG;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</a:t>
            </a: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Item 2.4.3 (acadêmico): 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razão entre a pontuação total de artigos em periódicos, A1 a B4, indicada pelos DP em relação ao número de DP do PPG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</a:t>
            </a: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Item 2.4.3 (profissional): </a:t>
            </a:r>
            <a:r>
              <a: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razão entre a pontuação total de PTT, T1 a T5, indicadas pelos DP em relação ao número de DP do PPG.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9EB80EA7-F50A-0C52-4B36-CCA44DD9F908}"/>
              </a:ext>
            </a:extLst>
          </p:cNvPr>
          <p:cNvGraphicFramePr>
            <a:graphicFrameLocks noGrp="1"/>
          </p:cNvGraphicFramePr>
          <p:nvPr/>
        </p:nvGraphicFramePr>
        <p:xfrm>
          <a:off x="191932" y="5137163"/>
          <a:ext cx="8760131" cy="116936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794244">
                  <a:extLst>
                    <a:ext uri="{9D8B030D-6E8A-4147-A177-3AD203B41FA5}">
                      <a16:colId xmlns:a16="http://schemas.microsoft.com/office/drawing/2014/main" val="892341703"/>
                    </a:ext>
                  </a:extLst>
                </a:gridCol>
                <a:gridCol w="1794244">
                  <a:extLst>
                    <a:ext uri="{9D8B030D-6E8A-4147-A177-3AD203B41FA5}">
                      <a16:colId xmlns:a16="http://schemas.microsoft.com/office/drawing/2014/main" val="2495877207"/>
                    </a:ext>
                  </a:extLst>
                </a:gridCol>
                <a:gridCol w="1794244">
                  <a:extLst>
                    <a:ext uri="{9D8B030D-6E8A-4147-A177-3AD203B41FA5}">
                      <a16:colId xmlns:a16="http://schemas.microsoft.com/office/drawing/2014/main" val="3723171715"/>
                    </a:ext>
                  </a:extLst>
                </a:gridCol>
                <a:gridCol w="1766437">
                  <a:extLst>
                    <a:ext uri="{9D8B030D-6E8A-4147-A177-3AD203B41FA5}">
                      <a16:colId xmlns:a16="http://schemas.microsoft.com/office/drawing/2014/main" val="2843422088"/>
                    </a:ext>
                  </a:extLst>
                </a:gridCol>
                <a:gridCol w="1610962">
                  <a:extLst>
                    <a:ext uri="{9D8B030D-6E8A-4147-A177-3AD203B41FA5}">
                      <a16:colId xmlns:a16="http://schemas.microsoft.com/office/drawing/2014/main" val="3467998128"/>
                    </a:ext>
                  </a:extLst>
                </a:gridCol>
              </a:tblGrid>
              <a:tr h="253453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MUITO BOM</a:t>
                      </a:r>
                      <a:endParaRPr lang="pt-BR" sz="200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BOM</a:t>
                      </a:r>
                      <a:endParaRPr lang="pt-BR" sz="200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REGULAR </a:t>
                      </a:r>
                      <a:endParaRPr lang="pt-BR" sz="200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FRACO </a:t>
                      </a:r>
                      <a:endParaRPr lang="pt-BR" sz="200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INSUFICIENTE</a:t>
                      </a:r>
                      <a:endParaRPr lang="pt-BR" sz="200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62308"/>
                  </a:ext>
                </a:extLst>
              </a:tr>
              <a:tr h="849825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 b="0">
                          <a:solidFill>
                            <a:srgbClr val="000000"/>
                          </a:solidFill>
                        </a:rPr>
                        <a:t>acima do p75</a:t>
                      </a:r>
                      <a:endParaRPr lang="pt-BR" sz="2000" b="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entre p50 e p75</a:t>
                      </a:r>
                      <a:endParaRPr lang="pt-BR" sz="200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entre p25 e p50</a:t>
                      </a:r>
                      <a:endParaRPr lang="pt-BR" sz="200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entre p10 e p25</a:t>
                      </a:r>
                      <a:endParaRPr lang="pt-BR" sz="200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abaixo do p10</a:t>
                      </a:r>
                      <a:endParaRPr lang="pt-BR" sz="200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44448" marR="44448" marT="9528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876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347000B-1715-0AAA-9DB1-89EF38D35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4D41EC7-9584-3EB6-CDA3-8E76458D46B8}"/>
              </a:ext>
            </a:extLst>
          </p:cNvPr>
          <p:cNvSpPr txBox="1"/>
          <p:nvPr/>
        </p:nvSpPr>
        <p:spPr>
          <a:xfrm>
            <a:off x="2259491" y="143359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Ficha de Avaliação - PTT</a:t>
            </a:r>
          </a:p>
        </p:txBody>
      </p:sp>
      <p:pic>
        <p:nvPicPr>
          <p:cNvPr id="4" name="Imagem 9">
            <a:extLst>
              <a:ext uri="{FF2B5EF4-FFF2-40B4-BE49-F238E27FC236}">
                <a16:creationId xmlns:a16="http://schemas.microsoft.com/office/drawing/2014/main" id="{F353ACB4-4438-F84D-0C8A-27BBC7241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16" y="2547728"/>
            <a:ext cx="7800974" cy="40671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11">
            <a:extLst>
              <a:ext uri="{FF2B5EF4-FFF2-40B4-BE49-F238E27FC236}">
                <a16:creationId xmlns:a16="http://schemas.microsoft.com/office/drawing/2014/main" id="{43A88C57-168A-34EE-1CBD-74D611F24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57" y="884581"/>
            <a:ext cx="7743825" cy="1600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46B5DCD-F6C3-8E71-CBB6-537986FB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E2654FB-4793-F7F3-71AF-11D5902B1B8E}"/>
              </a:ext>
            </a:extLst>
          </p:cNvPr>
          <p:cNvSpPr txBox="1"/>
          <p:nvPr/>
        </p:nvSpPr>
        <p:spPr>
          <a:xfrm>
            <a:off x="457200" y="154021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Ficha de Avaliação - PTT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69BAE8-969B-08F2-3BEB-BAEDCDD4A319}"/>
              </a:ext>
            </a:extLst>
          </p:cNvPr>
          <p:cNvSpPr txBox="1"/>
          <p:nvPr/>
        </p:nvSpPr>
        <p:spPr>
          <a:xfrm>
            <a:off x="807771" y="3982897"/>
            <a:ext cx="7216316" cy="369335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Parecer (Até 4000 caracteres com espaço)</a:t>
            </a:r>
          </a:p>
        </p:txBody>
      </p:sp>
      <p:graphicFrame>
        <p:nvGraphicFramePr>
          <p:cNvPr id="5" name="Tabela 11">
            <a:extLst>
              <a:ext uri="{FF2B5EF4-FFF2-40B4-BE49-F238E27FC236}">
                <a16:creationId xmlns:a16="http://schemas.microsoft.com/office/drawing/2014/main" id="{E67D896C-0DC7-3A84-7FB2-915061D79C9C}"/>
              </a:ext>
            </a:extLst>
          </p:cNvPr>
          <p:cNvGraphicFramePr>
            <a:graphicFrameLocks noGrp="1"/>
          </p:cNvGraphicFramePr>
          <p:nvPr/>
        </p:nvGraphicFramePr>
        <p:xfrm>
          <a:off x="624096" y="4746083"/>
          <a:ext cx="7560442" cy="18331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80221">
                  <a:extLst>
                    <a:ext uri="{9D8B030D-6E8A-4147-A177-3AD203B41FA5}">
                      <a16:colId xmlns:a16="http://schemas.microsoft.com/office/drawing/2014/main" val="3231055123"/>
                    </a:ext>
                  </a:extLst>
                </a:gridCol>
                <a:gridCol w="3780221">
                  <a:extLst>
                    <a:ext uri="{9D8B030D-6E8A-4147-A177-3AD203B41FA5}">
                      <a16:colId xmlns:a16="http://schemas.microsoft.com/office/drawing/2014/main" val="3468876952"/>
                    </a:ext>
                  </a:extLst>
                </a:gridCol>
              </a:tblGrid>
              <a:tr h="349758"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PTT 1: Material didático/instrucional</a:t>
                      </a: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PTT6: Relatório Técnico</a:t>
                      </a: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1500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/>
                        <a:t>PTT2: Curso de formação profissional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/>
                        <a:t>PTT7: Acervo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90208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/>
                        <a:t>PTT3: Tecnologia social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/>
                        <a:t>PTT8: Produto de comunicação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5419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/>
                        <a:t>PTT4: Software/Aplicativo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/>
                        <a:t>PTT9: Manual/Protocolo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31625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/>
                        <a:t>PTT5: Evento Organizado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pt-BR" sz="1800" b="1" u="none" strike="noStrike"/>
                        <a:t>PTT10: Carta, mapa ou similar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55368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7986654-3DF4-5A30-6700-4A59E5B71B30}"/>
              </a:ext>
            </a:extLst>
          </p:cNvPr>
          <p:cNvSpPr txBox="1"/>
          <p:nvPr/>
        </p:nvSpPr>
        <p:spPr>
          <a:xfrm>
            <a:off x="1356320" y="4456081"/>
            <a:ext cx="609600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* Subtipo de Produção - PTT vinculado a dissertação ou tese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Imagem 8">
            <a:extLst>
              <a:ext uri="{FF2B5EF4-FFF2-40B4-BE49-F238E27FC236}">
                <a16:creationId xmlns:a16="http://schemas.microsoft.com/office/drawing/2014/main" id="{5AE82AC8-8D95-FD28-256C-CB5C59A1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96" y="989920"/>
            <a:ext cx="7762871" cy="28479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7652CF3F-D5A9-51CD-878D-235030ED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38172ACE-EC51-7118-D030-11E49E132B81}"/>
              </a:ext>
            </a:extLst>
          </p:cNvPr>
          <p:cNvSpPr txBox="1"/>
          <p:nvPr/>
        </p:nvSpPr>
        <p:spPr>
          <a:xfrm>
            <a:off x="515072" y="2812932"/>
            <a:ext cx="8264054" cy="3046991"/>
          </a:xfrm>
          <a:prstGeom prst="rect">
            <a:avLst/>
          </a:prstGeom>
          <a:solidFill>
            <a:srgbClr val="DEEBF7"/>
          </a:solidFill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Bahnschrift SemiLight" pitchFamily="34"/>
              </a:rPr>
              <a:t>39 Cartas, mapas ou Similares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Bahnschrift SemiLight" pitchFamily="34"/>
              </a:rPr>
              <a:t>2936 Cursos de Curta Duração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Bahnschrift SemiLight" pitchFamily="34"/>
              </a:rPr>
              <a:t>254 Desenvolvimento de Aplicativo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Bahnschrift SemiLight" pitchFamily="34"/>
              </a:rPr>
              <a:t>4839 Desenvolvimento de Material Didático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Bahnschrift SemiLight" pitchFamily="34"/>
              </a:rPr>
              <a:t>2843 Desenvolvimento de Produto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Bahnschrift SemiLight" pitchFamily="34"/>
              </a:rPr>
              <a:t>235 Desenvolvimento de Técnica</a:t>
            </a:r>
          </a:p>
        </p:txBody>
      </p:sp>
      <p:sp>
        <p:nvSpPr>
          <p:cNvPr id="4" name="Retângulo 2">
            <a:extLst>
              <a:ext uri="{FF2B5EF4-FFF2-40B4-BE49-F238E27FC236}">
                <a16:creationId xmlns:a16="http://schemas.microsoft.com/office/drawing/2014/main" id="{994FA470-467A-72F9-5FC4-C29B55534441}"/>
              </a:ext>
            </a:extLst>
          </p:cNvPr>
          <p:cNvSpPr/>
          <p:nvPr/>
        </p:nvSpPr>
        <p:spPr>
          <a:xfrm>
            <a:off x="657298" y="453194"/>
            <a:ext cx="8287335" cy="1569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b="1" i="0" u="none" strike="noStrike" kern="1200" cap="none" spc="0" baseline="0">
                <a:solidFill>
                  <a:srgbClr val="000000"/>
                </a:solidFill>
                <a:effectLst>
                  <a:outerShdw dist="38095" dir="2639887">
                    <a:srgbClr val="333F50"/>
                  </a:outerShdw>
                </a:effectLst>
                <a:uFillTx/>
                <a:latin typeface="Calibri"/>
              </a:rPr>
              <a:t>Produtos Educacionais dos PPG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b="1" i="0" u="none" strike="noStrike" kern="1200" cap="none" spc="0" baseline="0">
                <a:solidFill>
                  <a:srgbClr val="000000"/>
                </a:solidFill>
                <a:effectLst>
                  <a:outerShdw dist="38095" dir="2639887">
                    <a:srgbClr val="333F50"/>
                  </a:outerShdw>
                </a:effectLst>
                <a:uFillTx/>
                <a:latin typeface="Calibri"/>
              </a:rPr>
              <a:t>Quadriênio (2017-2020)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59F3BC52-EA1C-C58F-F49A-5E8F5D7BDEBA}"/>
              </a:ext>
            </a:extLst>
          </p:cNvPr>
          <p:cNvSpPr txBox="1"/>
          <p:nvPr/>
        </p:nvSpPr>
        <p:spPr>
          <a:xfrm>
            <a:off x="242233" y="1901458"/>
            <a:ext cx="11145639" cy="7848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500" b="1" i="0" u="none" strike="noStrike" kern="1200" cap="none" spc="0" baseline="0">
                <a:solidFill>
                  <a:srgbClr val="385723"/>
                </a:solidFill>
                <a:uFillTx/>
                <a:latin typeface="Lucida Console" pitchFamily="49"/>
              </a:rPr>
              <a:t>79654 PTT =&gt; 41471 PTT</a:t>
            </a: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5F5446E4-27AB-3960-D0FB-25F45E4D4964}"/>
              </a:ext>
            </a:extLst>
          </p:cNvPr>
          <p:cNvSpPr txBox="1"/>
          <p:nvPr/>
        </p:nvSpPr>
        <p:spPr>
          <a:xfrm>
            <a:off x="3505123" y="5859923"/>
            <a:ext cx="5274003" cy="861776"/>
          </a:xfrm>
          <a:prstGeom prst="rect">
            <a:avLst/>
          </a:prstGeom>
          <a:solidFill>
            <a:srgbClr val="F4B18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000" dirty="0">
                <a:solidFill>
                  <a:srgbClr val="000000"/>
                </a:solidFill>
                <a:latin typeface="Calibri"/>
                <a:sym typeface="Symbol" panose="05050102010706020507" pitchFamily="18" charset="2"/>
              </a:rPr>
              <a:t></a:t>
            </a:r>
            <a:r>
              <a:rPr lang="pt-BR" sz="5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600 qualificados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123D60-F019-A234-DEED-B1DC3F327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62" y="2276143"/>
            <a:ext cx="5319673" cy="358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28D63C89-FD02-BDC7-2F41-1DA8F6B3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 de Texto 1">
            <a:extLst>
              <a:ext uri="{FF2B5EF4-FFF2-40B4-BE49-F238E27FC236}">
                <a16:creationId xmlns:a16="http://schemas.microsoft.com/office/drawing/2014/main" id="{F1157018-EF20-7FDD-601B-F375AA7F9B15}"/>
              </a:ext>
            </a:extLst>
          </p:cNvPr>
          <p:cNvSpPr txBox="1"/>
          <p:nvPr/>
        </p:nvSpPr>
        <p:spPr>
          <a:xfrm>
            <a:off x="515072" y="1782842"/>
            <a:ext cx="8271113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b="0" i="0" u="none" strike="noStrike" kern="1200" cap="none" spc="0" baseline="0" dirty="0">
                <a:solidFill>
                  <a:srgbClr val="FF0000"/>
                </a:solidFill>
                <a:uFillTx/>
                <a:latin typeface="Modern Love" pitchFamily="82"/>
              </a:rPr>
              <a:t>Panorama da Área de Ensino e Ficha de Avaliação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b="0" i="0" u="none" strike="noStrike" kern="1200" cap="none" spc="0" baseline="0" dirty="0">
                <a:solidFill>
                  <a:srgbClr val="FF0000"/>
                </a:solidFill>
                <a:uFillTx/>
                <a:latin typeface="Modern Love" pitchFamily="82"/>
              </a:rPr>
              <a:t>Quadriênio (2021-2024) 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A6B0C2DB-5CCA-7779-1E94-D695A9DAF764}"/>
              </a:ext>
            </a:extLst>
          </p:cNvPr>
          <p:cNvSpPr txBox="1"/>
          <p:nvPr/>
        </p:nvSpPr>
        <p:spPr>
          <a:xfrm>
            <a:off x="1140174" y="5469620"/>
            <a:ext cx="8271113" cy="1173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Coordenadora Área: </a:t>
            </a: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Ivanise Maria Rizzatti - UFRR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Coordenadora Adjunta de Programas Acadêmicos: </a:t>
            </a: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Márcia C. de C. T. Cyrino - UEL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Coordenadora Adjunta de Programas Profissionais: </a:t>
            </a: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Mincho" pitchFamily="49"/>
                <a:cs typeface="Times New Roman" pitchFamily="18"/>
              </a:rPr>
              <a:t>Giselle Rôças - IFRJ</a:t>
            </a:r>
          </a:p>
        </p:txBody>
      </p:sp>
    </p:spTree>
    <p:extLst>
      <p:ext uri="{BB962C8B-B14F-4D97-AF65-F5344CB8AC3E}">
        <p14:creationId xmlns:p14="http://schemas.microsoft.com/office/powerpoint/2010/main" val="969452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C7ED0-5630-2BA2-BF09-AAF4F1BC7A74}"/>
              </a:ext>
            </a:extLst>
          </p:cNvPr>
          <p:cNvSpPr txBox="1"/>
          <p:nvPr/>
        </p:nvSpPr>
        <p:spPr>
          <a:xfrm>
            <a:off x="457200" y="250133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Ficha de Avaliação - Livros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4C87A8-D77D-C9CF-6EB3-9968CDBB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1018A5D-EA7F-4F8B-AB27-B80041F49993}"/>
              </a:ext>
            </a:extLst>
          </p:cNvPr>
          <p:cNvGrpSpPr/>
          <p:nvPr/>
        </p:nvGrpSpPr>
        <p:grpSpPr>
          <a:xfrm>
            <a:off x="921440" y="1037849"/>
            <a:ext cx="7658171" cy="4782301"/>
            <a:chOff x="1032530" y="1021932"/>
            <a:chExt cx="7115175" cy="4486275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E4163FB-1A9F-41FA-2A77-0114C72CA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530" y="1021932"/>
              <a:ext cx="7115175" cy="381000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4A389FA9-8AF9-1FF8-8EA4-7EC5BE3D1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1105" y="4822407"/>
              <a:ext cx="70866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760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9C8AD-5D84-2B69-0AA5-B568DBCB40E5}"/>
              </a:ext>
            </a:extLst>
          </p:cNvPr>
          <p:cNvSpPr txBox="1"/>
          <p:nvPr/>
        </p:nvSpPr>
        <p:spPr>
          <a:xfrm>
            <a:off x="457200" y="216584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Ficha de Avaliação - Livros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B760D9-1B35-7FE1-7828-6DDF23163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2849241-3E18-04B5-39D3-2B0F929A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0" y="1000882"/>
            <a:ext cx="7115175" cy="3095625"/>
          </a:xfrm>
          <a:prstGeom prst="rect">
            <a:avLst/>
          </a:prstGeom>
        </p:spPr>
      </p:pic>
      <p:pic>
        <p:nvPicPr>
          <p:cNvPr id="2050" name="Picture 2" descr="Livros Empilhados Imagens – Download Grátis no Freepik">
            <a:extLst>
              <a:ext uri="{FF2B5EF4-FFF2-40B4-BE49-F238E27FC236}">
                <a16:creationId xmlns:a16="http://schemas.microsoft.com/office/drawing/2014/main" id="{5DB5C624-28B3-C63B-C553-AE8EDB681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75" y="43414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44FD409-30E6-BF89-AD44-7F7B1B3F6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178" y="4373975"/>
            <a:ext cx="3337189" cy="21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3335180A-33F8-6484-4415-40F100675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7293F111-D6AA-50AD-7B18-0EC79FE2A8F0}"/>
              </a:ext>
            </a:extLst>
          </p:cNvPr>
          <p:cNvGraphicFramePr>
            <a:graphicFrameLocks noGrp="1"/>
          </p:cNvGraphicFramePr>
          <p:nvPr/>
        </p:nvGraphicFramePr>
        <p:xfrm>
          <a:off x="839181" y="1993766"/>
          <a:ext cx="7701396" cy="356616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058963">
                  <a:extLst>
                    <a:ext uri="{9D8B030D-6E8A-4147-A177-3AD203B41FA5}">
                      <a16:colId xmlns:a16="http://schemas.microsoft.com/office/drawing/2014/main" val="2521762603"/>
                    </a:ext>
                  </a:extLst>
                </a:gridCol>
                <a:gridCol w="1880811">
                  <a:extLst>
                    <a:ext uri="{9D8B030D-6E8A-4147-A177-3AD203B41FA5}">
                      <a16:colId xmlns:a16="http://schemas.microsoft.com/office/drawing/2014/main" val="2314404892"/>
                    </a:ext>
                  </a:extLst>
                </a:gridCol>
                <a:gridCol w="1880811">
                  <a:extLst>
                    <a:ext uri="{9D8B030D-6E8A-4147-A177-3AD203B41FA5}">
                      <a16:colId xmlns:a16="http://schemas.microsoft.com/office/drawing/2014/main" val="1482307777"/>
                    </a:ext>
                  </a:extLst>
                </a:gridCol>
                <a:gridCol w="1880811">
                  <a:extLst>
                    <a:ext uri="{9D8B030D-6E8A-4147-A177-3AD203B41FA5}">
                      <a16:colId xmlns:a16="http://schemas.microsoft.com/office/drawing/2014/main" val="2317298049"/>
                    </a:ext>
                  </a:extLst>
                </a:gridCol>
              </a:tblGrid>
              <a:tr h="88148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Período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2009-2012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2013-2016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2017-2020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20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7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1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4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39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6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4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5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5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228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5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10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11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16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028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4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13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22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38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319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3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7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28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04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2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492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1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354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Total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34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67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83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9736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78FCA1FF-675E-EC1C-C027-7259C62EEE6D}"/>
              </a:ext>
            </a:extLst>
          </p:cNvPr>
          <p:cNvSpPr/>
          <p:nvPr/>
        </p:nvSpPr>
        <p:spPr>
          <a:xfrm>
            <a:off x="947949" y="987497"/>
            <a:ext cx="7701405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Comparação entre os resultados das Avaliações Quadrienais </a:t>
            </a:r>
            <a:endParaRPr lang="pt-B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2013, 2017 e 2022 – Programas Acadêmicos</a:t>
            </a:r>
            <a:endParaRPr lang="pt-B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E647F106-2A52-284A-FB02-F517DF050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3" name="Tabela 1">
            <a:extLst>
              <a:ext uri="{FF2B5EF4-FFF2-40B4-BE49-F238E27FC236}">
                <a16:creationId xmlns:a16="http://schemas.microsoft.com/office/drawing/2014/main" id="{764EA5C3-D32A-63D5-1EDD-E9E4B83ACC74}"/>
              </a:ext>
            </a:extLst>
          </p:cNvPr>
          <p:cNvGraphicFramePr>
            <a:graphicFrameLocks noGrp="1"/>
          </p:cNvGraphicFramePr>
          <p:nvPr/>
        </p:nvGraphicFramePr>
        <p:xfrm>
          <a:off x="901150" y="2127415"/>
          <a:ext cx="7665970" cy="356616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049490">
                  <a:extLst>
                    <a:ext uri="{9D8B030D-6E8A-4147-A177-3AD203B41FA5}">
                      <a16:colId xmlns:a16="http://schemas.microsoft.com/office/drawing/2014/main" val="2874916803"/>
                    </a:ext>
                  </a:extLst>
                </a:gridCol>
                <a:gridCol w="1872160">
                  <a:extLst>
                    <a:ext uri="{9D8B030D-6E8A-4147-A177-3AD203B41FA5}">
                      <a16:colId xmlns:a16="http://schemas.microsoft.com/office/drawing/2014/main" val="3451162156"/>
                    </a:ext>
                  </a:extLst>
                </a:gridCol>
                <a:gridCol w="1872160">
                  <a:extLst>
                    <a:ext uri="{9D8B030D-6E8A-4147-A177-3AD203B41FA5}">
                      <a16:colId xmlns:a16="http://schemas.microsoft.com/office/drawing/2014/main" val="3784778571"/>
                    </a:ext>
                  </a:extLst>
                </a:gridCol>
                <a:gridCol w="1872160">
                  <a:extLst>
                    <a:ext uri="{9D8B030D-6E8A-4147-A177-3AD203B41FA5}">
                      <a16:colId xmlns:a16="http://schemas.microsoft.com/office/drawing/2014/main" val="3838094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Período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2009-2012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2013-2016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2017-2020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410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7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175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6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1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5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1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10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199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4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6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14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51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09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3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22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22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31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725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2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1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832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Nota 1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0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861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Total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29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39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600"/>
                        <a:t>92</a:t>
                      </a:r>
                      <a:endParaRPr lang="pt-BR" sz="2600">
                        <a:latin typeface="Times New Roman" pitchFamily="18"/>
                        <a:ea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109463"/>
                  </a:ext>
                </a:extLst>
              </a:tr>
            </a:tbl>
          </a:graphicData>
        </a:graphic>
      </p:graphicFrame>
      <p:sp>
        <p:nvSpPr>
          <p:cNvPr id="4" name="CaixaDeTexto 5">
            <a:extLst>
              <a:ext uri="{FF2B5EF4-FFF2-40B4-BE49-F238E27FC236}">
                <a16:creationId xmlns:a16="http://schemas.microsoft.com/office/drawing/2014/main" id="{B6C17436-17B3-02DE-BF2C-A47515603240}"/>
              </a:ext>
            </a:extLst>
          </p:cNvPr>
          <p:cNvSpPr txBox="1"/>
          <p:nvPr/>
        </p:nvSpPr>
        <p:spPr>
          <a:xfrm>
            <a:off x="802166" y="1164424"/>
            <a:ext cx="7665972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Comparação entre os resultados das Avaliações Quadrienais </a:t>
            </a:r>
            <a:endParaRPr lang="pt-B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2013, 2017 e 2022 – Programas Profissionais</a:t>
            </a:r>
            <a:endParaRPr lang="pt-B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F7E7DA6-2DCB-8E56-6AE7-054855AAE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3">
            <a:extLst>
              <a:ext uri="{FF2B5EF4-FFF2-40B4-BE49-F238E27FC236}">
                <a16:creationId xmlns:a16="http://schemas.microsoft.com/office/drawing/2014/main" id="{0D402431-B467-996B-DD42-F749B47DEA62}"/>
              </a:ext>
            </a:extLst>
          </p:cNvPr>
          <p:cNvSpPr txBox="1"/>
          <p:nvPr/>
        </p:nvSpPr>
        <p:spPr>
          <a:xfrm>
            <a:off x="715619" y="317264"/>
            <a:ext cx="8428381" cy="6524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Sugestão para os destaques de PPG em Rede: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Destaque de teses/dissertações: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Um polo – indicar cinco </a:t>
            </a:r>
          </a:p>
          <a:p>
            <a:pPr marL="342900" indent="-342900" defTabSz="457200"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dirty="0">
                <a:solidFill>
                  <a:srgbClr val="000000"/>
                </a:solidFill>
                <a:latin typeface="Calibri"/>
              </a:rPr>
              <a:t>Entre 2 e cinco </a:t>
            </a: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– indicar três dissertações/teses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até cinco polos – indicar três dissertações/teses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 seis e 10 polos – indicar duas dissertações/teses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&gt;10 polos – indicar uma dissertação/tese por polo.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Destaque de produções de discentes/egressos:</a:t>
            </a:r>
          </a:p>
          <a:p>
            <a:pPr marL="342900" indent="-342900" defTabSz="457200"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Um polo – indicar cinco 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dirty="0">
                <a:solidFill>
                  <a:srgbClr val="000000"/>
                </a:solidFill>
                <a:latin typeface="Calibri"/>
              </a:rPr>
              <a:t>Entre 2 e cinco polos </a:t>
            </a: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– indicar cinco produções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 seis e 10 polos – indicar três produções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&gt;10 polo – indicar uma produção por polo.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Destaque de produções do ciclo avaliativo:</a:t>
            </a:r>
          </a:p>
          <a:p>
            <a:pPr marL="342900" indent="-342900" defTabSz="457200"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Um polo – indicar cinco 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dirty="0">
                <a:solidFill>
                  <a:srgbClr val="000000"/>
                </a:solidFill>
                <a:latin typeface="Calibri"/>
              </a:rPr>
              <a:t>Entre 2 e cinco polos </a:t>
            </a: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– indicar cinco produções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 seis e 10 polos – indicar três produções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&gt;10 polos – indicar uma produção por polo.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id="{591A6971-E2B7-246C-9865-32628BB98883}"/>
              </a:ext>
            </a:extLst>
          </p:cNvPr>
          <p:cNvSpPr txBox="1"/>
          <p:nvPr/>
        </p:nvSpPr>
        <p:spPr>
          <a:xfrm>
            <a:off x="1071383" y="209239"/>
            <a:ext cx="8203091" cy="71096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Destaque de casos exitosos de egressos:</a:t>
            </a:r>
          </a:p>
          <a:p>
            <a:pPr marL="342900" indent="-342900" defTabSz="457200"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Um polo – indicar cinco 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Entre 2 e cinco polos </a:t>
            </a: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– indicar cinco produções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 seis e 10 polos – indicar dois produções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&gt;10 polos – indicar um egresso por polo.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Destaque de casos de sucesso do PPG:</a:t>
            </a:r>
          </a:p>
          <a:p>
            <a:pPr marL="342900" indent="-342900" defTabSz="457200"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Um polo – indicar cinco 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Entre 2 e cinco polos </a:t>
            </a: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– indicar cinco produções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 seis e 10 polos – indicar dois casos de sucesso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&gt;10 polos – indicar um caso de sucesso por polo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Destaque de PTT:</a:t>
            </a:r>
          </a:p>
          <a:p>
            <a:pPr marL="342900" indent="-342900" defTabSz="457200"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Um polo – indicar cinco 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Entre 2 e cinco polos </a:t>
            </a: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– indicar cinco produções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 seis e 10 polos – indicar três produções por polo;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&gt;10 polos – indicar uma produção por polo.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0A3EB40A-CF51-CA33-2B87-56A2A2160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52834F98-C9E5-A19F-10E9-9053AB67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21C938E3-05EB-2868-B0B7-5D776C2BE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69" y="871331"/>
            <a:ext cx="3686074" cy="55291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02F74C1-169E-09F6-D8AF-23F15F4740AD}"/>
              </a:ext>
            </a:extLst>
          </p:cNvPr>
          <p:cNvSpPr txBox="1"/>
          <p:nvPr/>
        </p:nvSpPr>
        <p:spPr>
          <a:xfrm>
            <a:off x="4973051" y="1997839"/>
            <a:ext cx="3753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latin typeface="Rockwell Extra Bold" panose="02060903040505020403" pitchFamily="18" charset="0"/>
              </a:rPr>
              <a:t>Um excelente SMT para nós!!!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>
            <a:extLst>
              <a:ext uri="{FF2B5EF4-FFF2-40B4-BE49-F238E27FC236}">
                <a16:creationId xmlns:a16="http://schemas.microsoft.com/office/drawing/2014/main" id="{E1576B9A-EF6E-34AB-6FAA-A46A45A28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EE0005D-AC08-0DAE-B750-151B719EB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655484"/>
              </p:ext>
            </p:extLst>
          </p:nvPr>
        </p:nvGraphicFramePr>
        <p:xfrm>
          <a:off x="68953" y="1397000"/>
          <a:ext cx="894843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349">
                  <a:extLst>
                    <a:ext uri="{9D8B030D-6E8A-4147-A177-3AD203B41FA5}">
                      <a16:colId xmlns:a16="http://schemas.microsoft.com/office/drawing/2014/main" val="3986276396"/>
                    </a:ext>
                  </a:extLst>
                </a:gridCol>
                <a:gridCol w="3967088">
                  <a:extLst>
                    <a:ext uri="{9D8B030D-6E8A-4147-A177-3AD203B41FA5}">
                      <a16:colId xmlns:a16="http://schemas.microsoft.com/office/drawing/2014/main" val="1495438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200" dirty="0"/>
                        <a:t>Temática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4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/>
                        <a:t>Casos de sucesso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Sala C – Subsolo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67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/>
                        <a:t>Egressos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Sala C – Subsolo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9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/>
                        <a:t>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Sala C – Subsolo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39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/>
                        <a:t>Produção intelectual/dissertação/tese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Auditório – Subsolo 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0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19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C23D1C25-2870-04FE-4C68-A67168DD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59225D5D-2436-C726-0B16-3F8281374FEB}"/>
              </a:ext>
            </a:extLst>
          </p:cNvPr>
          <p:cNvSpPr txBox="1"/>
          <p:nvPr/>
        </p:nvSpPr>
        <p:spPr>
          <a:xfrm>
            <a:off x="302044" y="849422"/>
            <a:ext cx="8699482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i="0" u="none" strike="noStrike" kern="1200" cap="none" spc="0" baseline="0">
                <a:solidFill>
                  <a:srgbClr val="FF0000"/>
                </a:solidFill>
                <a:uFillTx/>
                <a:latin typeface="Aharoni" pitchFamily="2"/>
                <a:cs typeface="Aharoni" pitchFamily="2"/>
              </a:rPr>
              <a:t>Coordenação da Área de Ensino – 2022 - 2026</a:t>
            </a:r>
          </a:p>
        </p:txBody>
      </p:sp>
      <p:pic>
        <p:nvPicPr>
          <p:cNvPr id="4" name="Picture 4" descr="Foto">
            <a:extLst>
              <a:ext uri="{FF2B5EF4-FFF2-40B4-BE49-F238E27FC236}">
                <a16:creationId xmlns:a16="http://schemas.microsoft.com/office/drawing/2014/main" id="{C69A493B-FE81-7F79-17FB-4D0D6BF5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23296" y="1630018"/>
            <a:ext cx="2747461" cy="30162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ixaDeTexto 4">
            <a:extLst>
              <a:ext uri="{FF2B5EF4-FFF2-40B4-BE49-F238E27FC236}">
                <a16:creationId xmlns:a16="http://schemas.microsoft.com/office/drawing/2014/main" id="{F919008D-76BA-F013-FC8A-B6D38A4994FA}"/>
              </a:ext>
            </a:extLst>
          </p:cNvPr>
          <p:cNvSpPr txBox="1"/>
          <p:nvPr/>
        </p:nvSpPr>
        <p:spPr>
          <a:xfrm>
            <a:off x="98352" y="4574816"/>
            <a:ext cx="3424382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Ivanise Maria Rizzatti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Bacharel e licenciada em Química/UFSC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Doutora em Química/UFSC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Depto de Química/UFRR</a:t>
            </a: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2D274FF8-C0C5-9214-46BD-E68988A8C319}"/>
              </a:ext>
            </a:extLst>
          </p:cNvPr>
          <p:cNvSpPr txBox="1"/>
          <p:nvPr/>
        </p:nvSpPr>
        <p:spPr>
          <a:xfrm>
            <a:off x="3256242" y="4674083"/>
            <a:ext cx="3385758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Márcia Cristina de C. Trindade Cyrino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Licenciada em Mtm/UNESP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Doutora em Educação/USP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Depto de Matemática/UEL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7C2DA6-08EE-E505-1E97-9D44548988EC}"/>
              </a:ext>
            </a:extLst>
          </p:cNvPr>
          <p:cNvSpPr txBox="1"/>
          <p:nvPr/>
        </p:nvSpPr>
        <p:spPr>
          <a:xfrm>
            <a:off x="6223296" y="4674083"/>
            <a:ext cx="3338574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Giselle </a:t>
            </a:r>
            <a:r>
              <a:rPr lang="pt-BR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Rôças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Graduada em Ciências Biológicas/UFRJ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Doutora em Ecologia/UFRJ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Curso de Ciências Biol./IFRJ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CE7AF31-C204-6CAA-BA1B-F11DE5521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2" y="1630018"/>
            <a:ext cx="3157889" cy="30162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7E438B3-9E7B-E9DB-0991-31608E93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209" y="1643685"/>
            <a:ext cx="2615125" cy="29807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ABE42382-B0C4-D8A3-7C13-5790313B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039" y="1923705"/>
            <a:ext cx="2849883" cy="13474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7641003-4B5C-7EA2-32DE-1956AB18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02F67C60-2478-648B-D388-9DAFFD64C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7" y="821634"/>
            <a:ext cx="4208141" cy="15100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Espaço Reservado para Conteúdo 8">
            <a:extLst>
              <a:ext uri="{FF2B5EF4-FFF2-40B4-BE49-F238E27FC236}">
                <a16:creationId xmlns:a16="http://schemas.microsoft.com/office/drawing/2014/main" id="{B3F5EC24-73E1-D8A3-3992-21B9CA226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851" y="4048890"/>
            <a:ext cx="3802376" cy="16541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B128FA1E-7CEA-CC5A-DDE4-B7CC9662C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59988">
            <a:off x="1794464" y="3646581"/>
            <a:ext cx="1952628" cy="195262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Conector Angulado 18">
            <a:extLst>
              <a:ext uri="{FF2B5EF4-FFF2-40B4-BE49-F238E27FC236}">
                <a16:creationId xmlns:a16="http://schemas.microsoft.com/office/drawing/2014/main" id="{882B5772-744C-6ED8-7733-4CA2CA1D8727}"/>
              </a:ext>
            </a:extLst>
          </p:cNvPr>
          <p:cNvCxnSpPr>
            <a:stCxn id="2" idx="3"/>
          </p:cNvCxnSpPr>
          <p:nvPr/>
        </p:nvCxnSpPr>
        <p:spPr>
          <a:xfrm>
            <a:off x="7254922" y="2597435"/>
            <a:ext cx="1396362" cy="1815468"/>
          </a:xfrm>
          <a:prstGeom prst="bentConnector3">
            <a:avLst/>
          </a:prstGeom>
          <a:noFill/>
          <a:ln w="38103" cap="flat">
            <a:solidFill>
              <a:srgbClr val="92D050"/>
            </a:solidFill>
            <a:prstDash val="solid"/>
            <a:miter/>
            <a:tailEnd type="arrow"/>
          </a:ln>
        </p:spPr>
      </p:cxnSp>
      <p:cxnSp>
        <p:nvCxnSpPr>
          <p:cNvPr id="8" name="Conector de Seta Reta 8">
            <a:extLst>
              <a:ext uri="{FF2B5EF4-FFF2-40B4-BE49-F238E27FC236}">
                <a16:creationId xmlns:a16="http://schemas.microsoft.com/office/drawing/2014/main" id="{2B130DC1-C970-5A8E-9ED8-ACE751D6F461}"/>
              </a:ext>
            </a:extLst>
          </p:cNvPr>
          <p:cNvCxnSpPr/>
          <p:nvPr/>
        </p:nvCxnSpPr>
        <p:spPr>
          <a:xfrm flipH="1">
            <a:off x="3813496" y="4896456"/>
            <a:ext cx="1517007" cy="12637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9" name="Conector de Seta Reta 9">
            <a:extLst>
              <a:ext uri="{FF2B5EF4-FFF2-40B4-BE49-F238E27FC236}">
                <a16:creationId xmlns:a16="http://schemas.microsoft.com/office/drawing/2014/main" id="{09CD2107-FCD3-3B97-8C9F-A4D6FCC1530F}"/>
              </a:ext>
            </a:extLst>
          </p:cNvPr>
          <p:cNvCxnSpPr/>
          <p:nvPr/>
        </p:nvCxnSpPr>
        <p:spPr>
          <a:xfrm flipH="1">
            <a:off x="3531129" y="3210622"/>
            <a:ext cx="1189991" cy="716972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0" name="Conector de Seta Reta 10">
            <a:extLst>
              <a:ext uri="{FF2B5EF4-FFF2-40B4-BE49-F238E27FC236}">
                <a16:creationId xmlns:a16="http://schemas.microsoft.com/office/drawing/2014/main" id="{61EFD95A-647F-7C96-0CB4-5FE2268C7CCE}"/>
              </a:ext>
            </a:extLst>
          </p:cNvPr>
          <p:cNvCxnSpPr/>
          <p:nvPr/>
        </p:nvCxnSpPr>
        <p:spPr>
          <a:xfrm>
            <a:off x="2328592" y="2626934"/>
            <a:ext cx="119183" cy="878235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F4083129-A8BA-1F8E-EBE1-99C33DD950F1}"/>
              </a:ext>
            </a:extLst>
          </p:cNvPr>
          <p:cNvSpPr txBox="1"/>
          <p:nvPr/>
        </p:nvSpPr>
        <p:spPr>
          <a:xfrm>
            <a:off x="3226423" y="5636837"/>
            <a:ext cx="4208141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83 PPG Acadêmicos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92 PPG Profissionais</a:t>
            </a:r>
          </a:p>
        </p:txBody>
      </p:sp>
      <p:sp>
        <p:nvSpPr>
          <p:cNvPr id="12" name="Curvo Seta para baixo 13">
            <a:extLst>
              <a:ext uri="{FF2B5EF4-FFF2-40B4-BE49-F238E27FC236}">
                <a16:creationId xmlns:a16="http://schemas.microsoft.com/office/drawing/2014/main" id="{D3736445-3971-F68C-297F-1B20AF2617C4}"/>
              </a:ext>
            </a:extLst>
          </p:cNvPr>
          <p:cNvSpPr/>
          <p:nvPr/>
        </p:nvSpPr>
        <p:spPr>
          <a:xfrm rot="1310985">
            <a:off x="4760093" y="1245412"/>
            <a:ext cx="1714500" cy="444498"/>
          </a:xfrm>
          <a:custGeom>
            <a:avLst>
              <a:gd name="f12" fmla="val 25000"/>
              <a:gd name="f13" fmla="val 50000"/>
              <a:gd name="f14" fmla="val 25000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val 25000"/>
              <a:gd name="f13" fmla="val 50000"/>
              <a:gd name="f14" fmla="val 25000"/>
              <a:gd name="f15" fmla="+- 0 0 -360"/>
              <a:gd name="f16" fmla="+- 0 0 -180"/>
              <a:gd name="f17" fmla="+- 0 0 -90"/>
              <a:gd name="f18" fmla="abs f7"/>
              <a:gd name="f19" fmla="abs f8"/>
              <a:gd name="f20" fmla="abs f9"/>
              <a:gd name="f21" fmla="val f10"/>
              <a:gd name="f22" fmla="val f13"/>
              <a:gd name="f23" fmla="val f12"/>
              <a:gd name="f24" fmla="*/ f15 f3 1"/>
              <a:gd name="f25" fmla="*/ f16 f3 1"/>
              <a:gd name="f26" fmla="*/ f17 f3 1"/>
              <a:gd name="f27" fmla="?: f18 f7 1"/>
              <a:gd name="f28" fmla="?: f19 f8 1"/>
              <a:gd name="f29" fmla="?: f20 f9 1"/>
              <a:gd name="f30" fmla="*/ f24 1 f6"/>
              <a:gd name="f31" fmla="*/ f25 1 f6"/>
              <a:gd name="f32" fmla="*/ f26 1 f6"/>
              <a:gd name="f33" fmla="*/ f27 1 21600"/>
              <a:gd name="f34" fmla="*/ f28 1 21600"/>
              <a:gd name="f35" fmla="*/ 21600 f27 1"/>
              <a:gd name="f36" fmla="*/ 21600 f28 1"/>
              <a:gd name="f37" fmla="+- f30 0 f4"/>
              <a:gd name="f38" fmla="+- f31 0 f4"/>
              <a:gd name="f39" fmla="+- f32 0 f4"/>
              <a:gd name="f40" fmla="min f34 f33"/>
              <a:gd name="f41" fmla="*/ f35 1 f29"/>
              <a:gd name="f42" fmla="*/ f36 1 f29"/>
              <a:gd name="f43" fmla="val f41"/>
              <a:gd name="f44" fmla="val f42"/>
              <a:gd name="f45" fmla="*/ f21 f40 1"/>
              <a:gd name="f46" fmla="+- f44 0 f21"/>
              <a:gd name="f47" fmla="+- f43 0 f21"/>
              <a:gd name="f48" fmla="*/ f43 f40 1"/>
              <a:gd name="f49" fmla="*/ f44 f40 1"/>
              <a:gd name="f50" fmla="*/ f47 1 2"/>
              <a:gd name="f51" fmla="min f47 f46"/>
              <a:gd name="f52" fmla="*/ f46 f46 1"/>
              <a:gd name="f53" fmla="*/ f46 f40 1"/>
              <a:gd name="f54" fmla="*/ f51 f23 1"/>
              <a:gd name="f55" fmla="*/ f51 f22 1"/>
              <a:gd name="f56" fmla="*/ f51 f14 1"/>
              <a:gd name="f57" fmla="*/ f54 1 100000"/>
              <a:gd name="f58" fmla="*/ f55 1 100000"/>
              <a:gd name="f59" fmla="*/ f56 1 100000"/>
              <a:gd name="f60" fmla="+- f57 f58 0"/>
              <a:gd name="f61" fmla="*/ f57 f57 1"/>
              <a:gd name="f62" fmla="*/ f59 f59 1"/>
              <a:gd name="f63" fmla="+- f58 0 f57"/>
              <a:gd name="f64" fmla="*/ f58 1 2"/>
              <a:gd name="f65" fmla="+- f44 0 f59"/>
              <a:gd name="f66" fmla="+- 0 0 f59"/>
              <a:gd name="f67" fmla="*/ f57 1 2"/>
              <a:gd name="f68" fmla="*/ f60 1 4"/>
              <a:gd name="f69" fmla="+- f52 0 f62"/>
              <a:gd name="f70" fmla="*/ f63 1 2"/>
              <a:gd name="f71" fmla="+- f43 0 f64"/>
              <a:gd name="f72" fmla="+- 0 0 f66"/>
              <a:gd name="f73" fmla="+- 0 0 f67"/>
              <a:gd name="f74" fmla="*/ f65 f40 1"/>
              <a:gd name="f75" fmla="*/ f67 f40 1"/>
              <a:gd name="f76" fmla="+- f50 0 f68"/>
              <a:gd name="f77" fmla="sqrt f69"/>
              <a:gd name="f78" fmla="+- 0 0 f73"/>
              <a:gd name="f79" fmla="*/ f71 f40 1"/>
              <a:gd name="f80" fmla="*/ f76 2 1"/>
              <a:gd name="f81" fmla="+- f76 f57 0"/>
              <a:gd name="f82" fmla="*/ f77 f76 1"/>
              <a:gd name="f83" fmla="*/ f76 f40 1"/>
              <a:gd name="f84" fmla="*/ f80 f80 1"/>
              <a:gd name="f85" fmla="*/ f82 1 f46"/>
              <a:gd name="f86" fmla="+- f76 f81 0"/>
              <a:gd name="f87" fmla="*/ f81 f40 1"/>
              <a:gd name="f88" fmla="+- f84 0 f61"/>
              <a:gd name="f89" fmla="+- f76 f85 0"/>
              <a:gd name="f90" fmla="+- f81 f85 0"/>
              <a:gd name="f91" fmla="+- 0 0 f85"/>
              <a:gd name="f92" fmla="*/ f86 1 2"/>
              <a:gd name="f93" fmla="sqrt f88"/>
              <a:gd name="f94" fmla="+- f89 0 f70"/>
              <a:gd name="f95" fmla="+- f90 f70 0"/>
              <a:gd name="f96" fmla="+- 0 0 f91"/>
              <a:gd name="f97" fmla="*/ f89 f40 1"/>
              <a:gd name="f98" fmla="*/ f92 f40 1"/>
              <a:gd name="f99" fmla="*/ f93 f46 1"/>
              <a:gd name="f100" fmla="at2 f72 f96"/>
              <a:gd name="f101" fmla="*/ f94 f40 1"/>
              <a:gd name="f102" fmla="*/ f95 f40 1"/>
              <a:gd name="f103" fmla="*/ f99 1 f80"/>
              <a:gd name="f104" fmla="+- f100 f4 0"/>
              <a:gd name="f105" fmla="*/ f104 f11 1"/>
              <a:gd name="f106" fmla="+- f44 0 f103"/>
              <a:gd name="f107" fmla="+- 0 0 f103"/>
              <a:gd name="f108" fmla="*/ f105 1 f3"/>
              <a:gd name="f109" fmla="+- 0 0 f107"/>
              <a:gd name="f110" fmla="*/ f106 f40 1"/>
              <a:gd name="f111" fmla="+- 0 0 f108"/>
              <a:gd name="f112" fmla="at2 f109 f78"/>
              <a:gd name="f113" fmla="val f111"/>
              <a:gd name="f114" fmla="+- f112 f4 0"/>
              <a:gd name="f115" fmla="+- 0 0 f113"/>
              <a:gd name="f116" fmla="*/ f114 f11 1"/>
              <a:gd name="f117" fmla="*/ f115 f3 1"/>
              <a:gd name="f118" fmla="*/ f116 1 f3"/>
              <a:gd name="f119" fmla="*/ f117 1 f11"/>
              <a:gd name="f120" fmla="+- 0 0 f118"/>
              <a:gd name="f121" fmla="+- f119 0 f4"/>
              <a:gd name="f122" fmla="val f120"/>
              <a:gd name="f123" fmla="+- 0 0 f121"/>
              <a:gd name="f124" fmla="+- 0 0 f122"/>
              <a:gd name="f125" fmla="+- f5 f121 0"/>
              <a:gd name="f126" fmla="*/ f124 f3 1"/>
              <a:gd name="f127" fmla="*/ f126 1 f11"/>
              <a:gd name="f128" fmla="+- f127 0 f4"/>
              <a:gd name="f129" fmla="+- f5 0 f128"/>
              <a:gd name="f130" fmla="+- f128 0 f4"/>
              <a:gd name="f131" fmla="+- f4 f128 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98" y="f45"/>
              </a:cxn>
              <a:cxn ang="f38">
                <a:pos x="f75" y="f49"/>
              </a:cxn>
              <a:cxn ang="f38">
                <a:pos x="f101" y="f74"/>
              </a:cxn>
              <a:cxn ang="f38">
                <a:pos x="f79" y="f49"/>
              </a:cxn>
              <a:cxn ang="f39">
                <a:pos x="f102" y="f74"/>
              </a:cxn>
            </a:cxnLst>
            <a:rect l="f45" t="f45" r="f48" b="f49"/>
            <a:pathLst>
              <a:path stroke="0">
                <a:moveTo>
                  <a:pt x="f79" y="f49"/>
                </a:moveTo>
                <a:lnTo>
                  <a:pt x="f101" y="f74"/>
                </a:lnTo>
                <a:lnTo>
                  <a:pt x="f97" y="f74"/>
                </a:lnTo>
                <a:arcTo wR="f83" hR="f53" stAng="f125" swAng="f123"/>
                <a:lnTo>
                  <a:pt x="f87" y="f45"/>
                </a:lnTo>
                <a:arcTo wR="f83" hR="f53" stAng="f5" swAng="f121"/>
                <a:lnTo>
                  <a:pt x="f102" y="f74"/>
                </a:lnTo>
                <a:close/>
              </a:path>
              <a:path stroke="0">
                <a:moveTo>
                  <a:pt x="f98" y="f110"/>
                </a:moveTo>
                <a:arcTo wR="f83" hR="f53" stAng="f129" swAng="f130"/>
                <a:lnTo>
                  <a:pt x="f45" y="f49"/>
                </a:lnTo>
                <a:arcTo wR="f83" hR="f53" stAng="f3" swAng="f131"/>
                <a:close/>
              </a:path>
              <a:path fill="none">
                <a:moveTo>
                  <a:pt x="f98" y="f110"/>
                </a:moveTo>
                <a:arcTo wR="f83" hR="f53" stAng="f129" swAng="f130"/>
                <a:lnTo>
                  <a:pt x="f45" y="f49"/>
                </a:lnTo>
                <a:arcTo wR="f83" hR="f53" stAng="f3" swAng="f4"/>
                <a:lnTo>
                  <a:pt x="f87" y="f45"/>
                </a:lnTo>
                <a:arcTo wR="f83" hR="f53" stAng="f5" swAng="f121"/>
                <a:lnTo>
                  <a:pt x="f102" y="f74"/>
                </a:lnTo>
                <a:lnTo>
                  <a:pt x="f79" y="f49"/>
                </a:lnTo>
                <a:lnTo>
                  <a:pt x="f101" y="f74"/>
                </a:lnTo>
                <a:lnTo>
                  <a:pt x="f97" y="f74"/>
                </a:lnTo>
                <a:arcTo wR="f83" hR="f53" stAng="f125" swAng="f123"/>
              </a:path>
            </a:pathLst>
          </a:custGeom>
          <a:gradFill>
            <a:gsLst>
              <a:gs pos="0">
                <a:srgbClr val="F18C55"/>
              </a:gs>
              <a:gs pos="100000">
                <a:srgbClr val="F67B28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68" y="559827"/>
            <a:ext cx="1835150" cy="183515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922020" y="400050"/>
            <a:ext cx="69342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pt-BR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 DE PG </a:t>
            </a:r>
            <a:r>
              <a:rPr lang="pt-BR" altLang="en-US" sz="2800" i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STRICTO SENSU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4132581" y="916306"/>
            <a:ext cx="404495" cy="6902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7" name="Caixa de Texto 6"/>
          <p:cNvSpPr txBox="1"/>
          <p:nvPr/>
        </p:nvSpPr>
        <p:spPr>
          <a:xfrm>
            <a:off x="922020" y="1741170"/>
            <a:ext cx="6934200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pt-BR" altLang="en-US" sz="2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Área(s) de concentração</a:t>
            </a:r>
            <a:endParaRPr lang="pt-BR" altLang="en-US" sz="2600" i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eta para a esquerda e para cima 11"/>
          <p:cNvSpPr/>
          <p:nvPr/>
        </p:nvSpPr>
        <p:spPr>
          <a:xfrm rot="13620000">
            <a:off x="3926206" y="2362836"/>
            <a:ext cx="817245" cy="864235"/>
          </a:xfrm>
          <a:prstGeom prst="leftUpArrow">
            <a:avLst>
              <a:gd name="adj1" fmla="val 25000"/>
              <a:gd name="adj2" fmla="val 25000"/>
              <a:gd name="adj3" fmla="val 26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3" name="Caixa de Texto 12"/>
          <p:cNvSpPr txBox="1"/>
          <p:nvPr/>
        </p:nvSpPr>
        <p:spPr>
          <a:xfrm>
            <a:off x="1156335" y="3198495"/>
            <a:ext cx="6934200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pt-BR" altLang="en-US" sz="2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Linha(s) de pesquisa</a:t>
            </a:r>
            <a:endParaRPr lang="pt-BR" altLang="en-US" sz="2600" i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4191001" y="3830956"/>
            <a:ext cx="396875" cy="66738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5" name="Caixa de Texto 14"/>
          <p:cNvSpPr txBox="1"/>
          <p:nvPr/>
        </p:nvSpPr>
        <p:spPr>
          <a:xfrm>
            <a:off x="841224" y="44818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pt-BR" altLang="en-US" sz="2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Macroprojetos</a:t>
            </a:r>
          </a:p>
          <a:p>
            <a:pPr algn="ctr"/>
            <a:r>
              <a:rPr lang="pt-BR" altLang="en-US" sz="2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Projetos individuais</a:t>
            </a:r>
          </a:p>
        </p:txBody>
      </p:sp>
      <p:sp>
        <p:nvSpPr>
          <p:cNvPr id="24" name="Seta para cima e para baixo 23"/>
          <p:cNvSpPr/>
          <p:nvPr/>
        </p:nvSpPr>
        <p:spPr>
          <a:xfrm>
            <a:off x="4183380" y="3678556"/>
            <a:ext cx="340360" cy="813435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5" name="Seta para cima e para baixo 24"/>
          <p:cNvSpPr/>
          <p:nvPr/>
        </p:nvSpPr>
        <p:spPr>
          <a:xfrm>
            <a:off x="4182745" y="882016"/>
            <a:ext cx="340360" cy="813435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6" name="Seta para cima e para baixo 25"/>
          <p:cNvSpPr/>
          <p:nvPr/>
        </p:nvSpPr>
        <p:spPr>
          <a:xfrm>
            <a:off x="4183380" y="2155826"/>
            <a:ext cx="340360" cy="813435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8" name="Pergaminho vertical 27"/>
          <p:cNvSpPr/>
          <p:nvPr/>
        </p:nvSpPr>
        <p:spPr>
          <a:xfrm>
            <a:off x="6599583" y="4255105"/>
            <a:ext cx="2190585" cy="9801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sz="2400" b="1" dirty="0"/>
              <a:t>Docentes</a:t>
            </a:r>
          </a:p>
        </p:txBody>
      </p:sp>
      <p:sp>
        <p:nvSpPr>
          <p:cNvPr id="30" name="Listrado Seta para a direita 29"/>
          <p:cNvSpPr/>
          <p:nvPr/>
        </p:nvSpPr>
        <p:spPr>
          <a:xfrm>
            <a:off x="5551170" y="4720590"/>
            <a:ext cx="1048413" cy="2622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584" y="23193"/>
            <a:ext cx="975360" cy="881380"/>
          </a:xfrm>
          <a:prstGeom prst="rect">
            <a:avLst/>
          </a:prstGeom>
        </p:spPr>
      </p:pic>
      <p:pic>
        <p:nvPicPr>
          <p:cNvPr id="33" name="Espaço Reservado para Conteúdo 3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1947" y="3886517"/>
            <a:ext cx="2744470" cy="1993265"/>
          </a:xfrm>
          <a:prstGeom prst="rect">
            <a:avLst/>
          </a:prstGeom>
        </p:spPr>
      </p:pic>
      <p:sp>
        <p:nvSpPr>
          <p:cNvPr id="35" name="Caixa de Texto 34"/>
          <p:cNvSpPr txBox="1"/>
          <p:nvPr/>
        </p:nvSpPr>
        <p:spPr>
          <a:xfrm>
            <a:off x="146159" y="6076314"/>
            <a:ext cx="2745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 sz="1200" dirty="0"/>
              <a:t>https://posgraduando.com/quem-tem-medo-de-grupo-de-pesquisa/</a:t>
            </a:r>
          </a:p>
        </p:txBody>
      </p:sp>
      <p:sp>
        <p:nvSpPr>
          <p:cNvPr id="36" name="Listrado Seta para a direita 35"/>
          <p:cNvSpPr/>
          <p:nvPr/>
        </p:nvSpPr>
        <p:spPr>
          <a:xfrm rot="10800000">
            <a:off x="5510530" y="4405630"/>
            <a:ext cx="1048413" cy="2622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8" name="Texto explicativo retangular 37"/>
          <p:cNvSpPr/>
          <p:nvPr/>
        </p:nvSpPr>
        <p:spPr>
          <a:xfrm>
            <a:off x="71947" y="2378710"/>
            <a:ext cx="2707588" cy="817245"/>
          </a:xfrm>
          <a:prstGeom prst="wedge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en-US" sz="2000" dirty="0"/>
              <a:t>Projetos;</a:t>
            </a:r>
          </a:p>
          <a:p>
            <a:pPr algn="ctr"/>
            <a:r>
              <a:rPr lang="pt-BR" altLang="en-US" sz="2000" dirty="0">
                <a:sym typeface="+mn-ea"/>
              </a:rPr>
              <a:t>Dissertações/Teses;</a:t>
            </a:r>
          </a:p>
          <a:p>
            <a:pPr algn="ctr"/>
            <a:r>
              <a:rPr lang="pt-BR" altLang="en-US" sz="2000" dirty="0"/>
              <a:t>Produções intelectuais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122" y="2399029"/>
            <a:ext cx="3105150" cy="581025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431" y="3719196"/>
            <a:ext cx="1374775" cy="2571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155EE60-DFF6-BC02-C4EC-CEB0E024A2A3}"/>
              </a:ext>
            </a:extLst>
          </p:cNvPr>
          <p:cNvSpPr txBox="1"/>
          <p:nvPr/>
        </p:nvSpPr>
        <p:spPr>
          <a:xfrm>
            <a:off x="3519145" y="5774537"/>
            <a:ext cx="54671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highlight>
                  <a:srgbClr val="00FF00"/>
                </a:highlight>
              </a:rPr>
              <a:t>INFRAESTRUTURA E COMPROMETIMENTO INSTITUCIONAL</a:t>
            </a:r>
          </a:p>
        </p:txBody>
      </p:sp>
      <p:sp>
        <p:nvSpPr>
          <p:cNvPr id="4" name="Seta para a esquerda e para cima 11">
            <a:extLst>
              <a:ext uri="{FF2B5EF4-FFF2-40B4-BE49-F238E27FC236}">
                <a16:creationId xmlns:a16="http://schemas.microsoft.com/office/drawing/2014/main" id="{0D88F599-98E3-C282-9152-9DC20CE6D672}"/>
              </a:ext>
            </a:extLst>
          </p:cNvPr>
          <p:cNvSpPr/>
          <p:nvPr/>
        </p:nvSpPr>
        <p:spPr>
          <a:xfrm rot="13620000">
            <a:off x="3926207" y="2362837"/>
            <a:ext cx="817245" cy="864235"/>
          </a:xfrm>
          <a:prstGeom prst="leftUpArrow">
            <a:avLst>
              <a:gd name="adj1" fmla="val 25000"/>
              <a:gd name="adj2" fmla="val 25000"/>
              <a:gd name="adj3" fmla="val 26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8" name="Seta para cima e para baixo 25">
            <a:extLst>
              <a:ext uri="{FF2B5EF4-FFF2-40B4-BE49-F238E27FC236}">
                <a16:creationId xmlns:a16="http://schemas.microsoft.com/office/drawing/2014/main" id="{E491AFEF-720F-F82B-B082-C4D50B15B7D5}"/>
              </a:ext>
            </a:extLst>
          </p:cNvPr>
          <p:cNvSpPr/>
          <p:nvPr/>
        </p:nvSpPr>
        <p:spPr>
          <a:xfrm>
            <a:off x="4183381" y="2155827"/>
            <a:ext cx="340360" cy="813435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9" name="Seta para a esquerda e para cima 11">
            <a:extLst>
              <a:ext uri="{FF2B5EF4-FFF2-40B4-BE49-F238E27FC236}">
                <a16:creationId xmlns:a16="http://schemas.microsoft.com/office/drawing/2014/main" id="{CF948E73-FD38-1067-B178-18B2B280C764}"/>
              </a:ext>
            </a:extLst>
          </p:cNvPr>
          <p:cNvSpPr/>
          <p:nvPr/>
        </p:nvSpPr>
        <p:spPr>
          <a:xfrm rot="13620000">
            <a:off x="3926208" y="2362838"/>
            <a:ext cx="817245" cy="864235"/>
          </a:xfrm>
          <a:prstGeom prst="leftUpArrow">
            <a:avLst>
              <a:gd name="adj1" fmla="val 25000"/>
              <a:gd name="adj2" fmla="val 25000"/>
              <a:gd name="adj3" fmla="val 26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0" name="Seta para cima e para baixo 25">
            <a:extLst>
              <a:ext uri="{FF2B5EF4-FFF2-40B4-BE49-F238E27FC236}">
                <a16:creationId xmlns:a16="http://schemas.microsoft.com/office/drawing/2014/main" id="{73125B9D-1C50-250C-B4B8-20A314D29FC6}"/>
              </a:ext>
            </a:extLst>
          </p:cNvPr>
          <p:cNvSpPr/>
          <p:nvPr/>
        </p:nvSpPr>
        <p:spPr>
          <a:xfrm>
            <a:off x="4183382" y="2155828"/>
            <a:ext cx="340360" cy="813435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741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2" grpId="0" animBg="1"/>
      <p:bldP spid="13" grpId="0"/>
      <p:bldP spid="13" grpId="1"/>
      <p:bldP spid="14" grpId="0" animBg="1"/>
      <p:bldP spid="14" grpId="1" animBg="1"/>
      <p:bldP spid="15" grpId="0"/>
      <p:bldP spid="15" grpId="1"/>
      <p:bldP spid="24" grpId="0" animBg="1"/>
      <p:bldP spid="24" grpId="1" animBg="1"/>
      <p:bldP spid="25" grpId="0" animBg="1"/>
      <p:bldP spid="25" grpId="1" animBg="1"/>
      <p:bldP spid="26" grpId="0" animBg="1"/>
      <p:bldP spid="28" grpId="0" animBg="1"/>
      <p:bldP spid="28" grpId="1" animBg="1"/>
      <p:bldP spid="30" grpId="0" animBg="1"/>
      <p:bldP spid="30" grpId="1" animBg="1"/>
      <p:bldP spid="35" grpId="0"/>
      <p:bldP spid="36" grpId="0" animBg="1"/>
      <p:bldP spid="36" grpId="1" animBg="1"/>
      <p:bldP spid="38" grpId="0" animBg="1"/>
      <p:bldP spid="38" grpId="1" animBg="1"/>
      <p:bldP spid="2" grpId="0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2">
            <a:extLst>
              <a:ext uri="{FF2B5EF4-FFF2-40B4-BE49-F238E27FC236}">
                <a16:creationId xmlns:a16="http://schemas.microsoft.com/office/drawing/2014/main" id="{B4EA4792-9C19-1954-5593-3B6EC9F1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" y="23193"/>
            <a:ext cx="975360" cy="881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8562A30-93E6-0B7F-7DB0-866593FD9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81" y="352682"/>
            <a:ext cx="2372933" cy="237293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412847-98C1-3EF8-2030-F0E586EB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5" y="1975335"/>
            <a:ext cx="2990850" cy="390525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40CF561-A6BC-031C-0F7A-AF877E1C6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9" y="990450"/>
            <a:ext cx="3009900" cy="386715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78E6B77-E8C3-9636-350A-779DB8F0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791" y="2919262"/>
            <a:ext cx="2990850" cy="387667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AE985977-11AF-1C61-FC81-26686379080A}"/>
              </a:ext>
            </a:extLst>
          </p:cNvPr>
          <p:cNvSpPr txBox="1"/>
          <p:nvPr/>
        </p:nvSpPr>
        <p:spPr>
          <a:xfrm>
            <a:off x="3171549" y="279575"/>
            <a:ext cx="32119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latin typeface="Constantia" panose="02030602050306030303" pitchFamily="18" charset="0"/>
              </a:rPr>
              <a:t>Leitura indispensável para PG da Área 46</a:t>
            </a:r>
          </a:p>
        </p:txBody>
      </p:sp>
    </p:spTree>
    <p:extLst>
      <p:ext uri="{BB962C8B-B14F-4D97-AF65-F5344CB8AC3E}">
        <p14:creationId xmlns:p14="http://schemas.microsoft.com/office/powerpoint/2010/main" val="267491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694BBDA0-97D0-1744-E43B-B59BB5A1F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83A787F-D1CB-17EC-5363-D49CF7B7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87" y="3191292"/>
            <a:ext cx="5281812" cy="36667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387F6D9-9B55-62CE-C81D-DF6257971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" y="821634"/>
            <a:ext cx="5261421" cy="35459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4CF245-9295-4FCD-D90F-BD47F1A15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036" y="170279"/>
            <a:ext cx="6800850" cy="4667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611F3F50-59A4-B4A0-D009-33C9F8EFF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" y="15873"/>
            <a:ext cx="892244" cy="805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FBC0E71-8D08-04F0-DDF7-25FDE4EF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" y="3087325"/>
            <a:ext cx="6136099" cy="38391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BEBD1662-577C-F26D-DAFD-F7353407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1" y="4684270"/>
            <a:ext cx="2852708" cy="2088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3">
            <a:extLst>
              <a:ext uri="{FF2B5EF4-FFF2-40B4-BE49-F238E27FC236}">
                <a16:creationId xmlns:a16="http://schemas.microsoft.com/office/drawing/2014/main" id="{496BF937-1024-C467-BA25-FDA0F330C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473" y="0"/>
            <a:ext cx="5271854" cy="38391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4342</TotalTime>
  <Words>1469</Words>
  <Application>Microsoft Office PowerPoint</Application>
  <PresentationFormat>Apresentação na tela (4:3)</PresentationFormat>
  <Paragraphs>344</Paragraphs>
  <Slides>37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50" baseType="lpstr">
      <vt:lpstr>Aharoni</vt:lpstr>
      <vt:lpstr>Arial</vt:lpstr>
      <vt:lpstr>Bahnschrift Light</vt:lpstr>
      <vt:lpstr>Bahnschrift SemiLight</vt:lpstr>
      <vt:lpstr>Britannic Bold</vt:lpstr>
      <vt:lpstr>Calibri</vt:lpstr>
      <vt:lpstr>Calibri Light</vt:lpstr>
      <vt:lpstr>Constantia</vt:lpstr>
      <vt:lpstr>Lucida Console</vt:lpstr>
      <vt:lpstr>Modern Love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NR</dc:creator>
  <cp:lastModifiedBy>Avaliador</cp:lastModifiedBy>
  <cp:revision>195</cp:revision>
  <dcterms:created xsi:type="dcterms:W3CDTF">2019-08-25T21:54:00Z</dcterms:created>
  <dcterms:modified xsi:type="dcterms:W3CDTF">2023-11-21T14:42:23Z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1046-11.2.0.10114</vt:lpwstr>
  </property>
  <property fmtid="{D5CDD505-2E9C-101B-9397-08002B2CF9AE}" pid="3" name="ContentTypeId">
    <vt:lpwstr>0x010100C45366B863D7E24B90C7BD8C11008A7A</vt:lpwstr>
  </property>
</Properties>
</file>