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319" r:id="rId22"/>
    <p:sldId id="311" r:id="rId23"/>
    <p:sldId id="313" r:id="rId24"/>
    <p:sldId id="314" r:id="rId25"/>
    <p:sldId id="315" r:id="rId26"/>
    <p:sldId id="316" r:id="rId27"/>
    <p:sldId id="317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318" r:id="rId4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95939-5559-47F2-A57C-1A22ADE03229}" type="datetimeFigureOut">
              <a:rPr lang="pt-BR" smtClean="0"/>
              <a:t>10/07/2025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74031-9648-423C-ABD1-C1A700A560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357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430" y="3429127"/>
            <a:ext cx="707644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rigad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Obrigado</a:t>
            </a:r>
          </a:p>
        </p:txBody>
      </p: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Nome completo</a:t>
            </a:r>
          </a:p>
        </p:txBody>
      </p:sp>
      <p:sp>
        <p:nvSpPr>
          <p:cNvPr id="10" name="Espaço Reservado para Texto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Número do telefone</a:t>
            </a:r>
          </a:p>
        </p:txBody>
      </p:sp>
      <p:sp>
        <p:nvSpPr>
          <p:cNvPr id="11" name="Espaço Reservado para Texto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lnSpc>
                <a:spcPct val="70000"/>
              </a:lnSpc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Contato por </a:t>
            </a:r>
            <a:r>
              <a:rPr lang="pt-BR" dirty="0" err="1"/>
              <a:t>Email</a:t>
            </a:r>
            <a:r>
              <a:rPr lang="pt-BR" dirty="0"/>
              <a:t> ou Mídia Social</a:t>
            </a:r>
          </a:p>
        </p:txBody>
      </p:sp>
      <p:sp>
        <p:nvSpPr>
          <p:cNvPr id="12" name="Espaço Reservado para Texto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Site da empresa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63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pt-BR" dirty="0"/>
              <a:t>Clique para editar o título da página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t-BR" dirty="0"/>
              <a:t>Subtítulo</a:t>
            </a:r>
          </a:p>
        </p:txBody>
      </p:sp>
      <p:sp>
        <p:nvSpPr>
          <p:cNvPr id="3" name="Espaço Reservado para Comparação à Esquerd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12" name="Espaço Reservado para Comparação à Esquerd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pt-BR"/>
              <a:t>Clique para editar os estilos de texto Mestres</a:t>
            </a:r>
          </a:p>
        </p:txBody>
      </p:sp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pt-BR"/>
              <a:t>Clique para editar os estilos de texto Mestres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841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iviso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ço Reservado para Imagem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dirty="0"/>
              <a:t>Insira ou Arraste e Solte </a:t>
            </a:r>
            <a:br>
              <a:rPr lang="pt-BR" dirty="0"/>
            </a:br>
            <a:r>
              <a:rPr lang="pt-BR" dirty="0"/>
              <a:t>sua Foto Aqui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pt-BR" dirty="0"/>
              <a:t>Clique para editar o divisor de seção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 dirty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219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601" y="113792"/>
            <a:ext cx="11810796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6EC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087" y="1611325"/>
            <a:ext cx="11507825" cy="2066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70" r:id="rId7"/>
    <p:sldLayoutId id="2147483671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v.br/anvisa/pt-br%3B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cesso.gov.br/faq/_perguntasdafaq/comocadastrarCNPJnologinunico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6803347"/>
            <a:ext cx="12192000" cy="55244"/>
            <a:chOff x="0" y="6803347"/>
            <a:chExt cx="12192000" cy="55244"/>
          </a:xfrm>
        </p:grpSpPr>
        <p:sp>
          <p:nvSpPr>
            <p:cNvPr id="4" name="object 4"/>
            <p:cNvSpPr/>
            <p:nvPr/>
          </p:nvSpPr>
          <p:spPr>
            <a:xfrm>
              <a:off x="9780143" y="6803347"/>
              <a:ext cx="1979930" cy="55244"/>
            </a:xfrm>
            <a:custGeom>
              <a:avLst/>
              <a:gdLst/>
              <a:ahLst/>
              <a:cxnLst/>
              <a:rect l="l" t="t" r="r" b="b"/>
              <a:pathLst>
                <a:path w="1979929" h="55245">
                  <a:moveTo>
                    <a:pt x="1979929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1979929" y="54648"/>
                  </a:lnTo>
                  <a:lnTo>
                    <a:pt x="1979929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804021"/>
              <a:ext cx="9780270" cy="53975"/>
            </a:xfrm>
            <a:custGeom>
              <a:avLst/>
              <a:gdLst/>
              <a:ahLst/>
              <a:cxnLst/>
              <a:rect l="l" t="t" r="r" b="b"/>
              <a:pathLst>
                <a:path w="9780270" h="53975">
                  <a:moveTo>
                    <a:pt x="9780143" y="0"/>
                  </a:moveTo>
                  <a:lnTo>
                    <a:pt x="0" y="0"/>
                  </a:lnTo>
                  <a:lnTo>
                    <a:pt x="0" y="53977"/>
                  </a:lnTo>
                  <a:lnTo>
                    <a:pt x="9780143" y="53977"/>
                  </a:lnTo>
                  <a:lnTo>
                    <a:pt x="9780143" y="0"/>
                  </a:lnTo>
                  <a:close/>
                </a:path>
              </a:pathLst>
            </a:custGeom>
            <a:solidFill>
              <a:srgbClr val="E80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9945" y="6803347"/>
              <a:ext cx="432434" cy="55244"/>
            </a:xfrm>
            <a:custGeom>
              <a:avLst/>
              <a:gdLst/>
              <a:ahLst/>
              <a:cxnLst/>
              <a:rect l="l" t="t" r="r" b="b"/>
              <a:pathLst>
                <a:path w="432434" h="55245">
                  <a:moveTo>
                    <a:pt x="432003" y="0"/>
                  </a:moveTo>
                  <a:lnTo>
                    <a:pt x="0" y="0"/>
                  </a:lnTo>
                  <a:lnTo>
                    <a:pt x="0" y="54648"/>
                  </a:lnTo>
                  <a:lnTo>
                    <a:pt x="432003" y="54648"/>
                  </a:lnTo>
                  <a:lnTo>
                    <a:pt x="432003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-5"/>
            <a:ext cx="12192000" cy="6804025"/>
            <a:chOff x="0" y="-5"/>
            <a:chExt cx="12192000" cy="6804025"/>
          </a:xfrm>
        </p:grpSpPr>
        <p:sp>
          <p:nvSpPr>
            <p:cNvPr id="8" name="object 8"/>
            <p:cNvSpPr/>
            <p:nvPr/>
          </p:nvSpPr>
          <p:spPr>
            <a:xfrm>
              <a:off x="9780651" y="2698542"/>
              <a:ext cx="2411730" cy="113030"/>
            </a:xfrm>
            <a:custGeom>
              <a:avLst/>
              <a:gdLst/>
              <a:ahLst/>
              <a:cxnLst/>
              <a:rect l="l" t="t" r="r" b="b"/>
              <a:pathLst>
                <a:path w="2411729" h="113030">
                  <a:moveTo>
                    <a:pt x="2411349" y="0"/>
                  </a:moveTo>
                  <a:lnTo>
                    <a:pt x="0" y="0"/>
                  </a:lnTo>
                  <a:lnTo>
                    <a:pt x="0" y="112475"/>
                  </a:lnTo>
                  <a:lnTo>
                    <a:pt x="2411349" y="112475"/>
                  </a:lnTo>
                  <a:lnTo>
                    <a:pt x="2411349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5"/>
              <a:ext cx="9780650" cy="680402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200400" y="2811017"/>
            <a:ext cx="8991600" cy="92333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569085" algn="ctr">
              <a:lnSpc>
                <a:spcPts val="7170"/>
              </a:lnSpc>
            </a:pPr>
            <a:r>
              <a:rPr lang="pt-BR"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Manual </a:t>
            </a:r>
            <a:r>
              <a:rPr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C</a:t>
            </a:r>
            <a:r>
              <a:rPr sz="6000" b="1" spc="-515" dirty="0">
                <a:solidFill>
                  <a:srgbClr val="001F5F"/>
                </a:solidFill>
                <a:latin typeface="Trebuchet MS"/>
                <a:cs typeface="Trebuchet MS"/>
              </a:rPr>
              <a:t>adas</a:t>
            </a:r>
            <a:r>
              <a:rPr sz="6000" b="1" spc="-509" dirty="0">
                <a:solidFill>
                  <a:srgbClr val="001F5F"/>
                </a:solidFill>
                <a:latin typeface="Trebuchet MS"/>
                <a:cs typeface="Trebuchet MS"/>
              </a:rPr>
              <a:t>t</a:t>
            </a:r>
            <a:r>
              <a:rPr sz="6000" b="1" spc="-490" dirty="0">
                <a:solidFill>
                  <a:srgbClr val="001F5F"/>
                </a:solidFill>
                <a:latin typeface="Trebuchet MS"/>
                <a:cs typeface="Trebuchet MS"/>
              </a:rPr>
              <a:t>r</a:t>
            </a:r>
            <a:r>
              <a:rPr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o</a:t>
            </a:r>
            <a:r>
              <a:rPr lang="pt-BR"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6000" b="1" spc="-45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n</a:t>
            </a:r>
            <a:r>
              <a:rPr sz="6000" b="1" spc="-445" dirty="0">
                <a:solidFill>
                  <a:srgbClr val="001F5F"/>
                </a:solidFill>
                <a:latin typeface="Trebuchet MS"/>
                <a:cs typeface="Trebuchet MS"/>
              </a:rPr>
              <a:t>v</a:t>
            </a:r>
            <a:r>
              <a:rPr sz="6000" b="1" spc="-459" dirty="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r>
              <a:rPr sz="6000" b="1" spc="-470" dirty="0">
                <a:solidFill>
                  <a:srgbClr val="001F5F"/>
                </a:solidFill>
                <a:latin typeface="Trebuchet MS"/>
                <a:cs typeface="Trebuchet MS"/>
              </a:rPr>
              <a:t>s</a:t>
            </a:r>
            <a:r>
              <a:rPr sz="6000" b="1" spc="-25" dirty="0">
                <a:solidFill>
                  <a:srgbClr val="001F5F"/>
                </a:solidFill>
                <a:latin typeface="Trebuchet MS"/>
                <a:cs typeface="Trebuchet MS"/>
              </a:rPr>
              <a:t>a</a:t>
            </a:r>
            <a:endParaRPr sz="6000" dirty="0"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6190" y="6033846"/>
            <a:ext cx="1961133" cy="3695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821297"/>
            <a:ext cx="12192000" cy="5036820"/>
            <a:chOff x="0" y="1821297"/>
            <a:chExt cx="12192000" cy="5036820"/>
          </a:xfrm>
        </p:grpSpPr>
        <p:sp>
          <p:nvSpPr>
            <p:cNvPr id="8" name="object 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919" y="1821297"/>
              <a:ext cx="8056499" cy="503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4891" y="2867456"/>
              <a:ext cx="1422653" cy="442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3144" y="2867431"/>
              <a:ext cx="761644" cy="400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5900" y="555625"/>
                  </a:lnTo>
                  <a:lnTo>
                    <a:pt x="161925" y="5556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161925" y="555625"/>
                  </a:lnTo>
                  <a:lnTo>
                    <a:pt x="215900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1925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6026" y="555625"/>
                  </a:lnTo>
                  <a:lnTo>
                    <a:pt x="162051" y="555625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162051" y="555625"/>
                  </a:lnTo>
                  <a:lnTo>
                    <a:pt x="216026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2051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201277" y="2954400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201277" y="2954400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1808" y="495491"/>
            <a:ext cx="11553825" cy="4811574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6891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891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800" dirty="0">
              <a:latin typeface="Arial"/>
              <a:cs typeface="Arial"/>
            </a:endParaRPr>
          </a:p>
          <a:p>
            <a:pPr marL="351790" marR="8107680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 dirty="0">
              <a:latin typeface="Arial"/>
              <a:cs typeface="Arial"/>
            </a:endParaRPr>
          </a:p>
          <a:p>
            <a:pPr marL="334645" marR="8394065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5"/>
              </a:spcBef>
            </a:pPr>
            <a:endParaRPr sz="1800" dirty="0">
              <a:latin typeface="Arial"/>
              <a:cs typeface="Arial"/>
            </a:endParaRPr>
          </a:p>
          <a:p>
            <a:pPr marL="279400" marR="81051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  <a:tab pos="1572895" algn="l"/>
                <a:tab pos="281686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167B654-40A0-2F8A-56F2-EE8A141DE222}"/>
              </a:ext>
            </a:extLst>
          </p:cNvPr>
          <p:cNvSpPr/>
          <p:nvPr/>
        </p:nvSpPr>
        <p:spPr>
          <a:xfrm>
            <a:off x="5379004" y="194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30929" y="1875773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59391" y="186497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4495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5206" y="17901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148" y="599107"/>
            <a:ext cx="11552555" cy="202042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67640">
              <a:lnSpc>
                <a:spcPct val="100000"/>
              </a:lnSpc>
              <a:spcBef>
                <a:spcPts val="455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67640" marR="5080">
              <a:lnSpc>
                <a:spcPct val="100000"/>
              </a:lnSpc>
              <a:spcBef>
                <a:spcPts val="234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75"/>
              </a:spcBef>
            </a:pPr>
            <a:endParaRPr sz="1800" dirty="0">
              <a:latin typeface="Arial"/>
              <a:cs typeface="Arial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"/>
              <a:tabLst>
                <a:tab pos="279400" algn="l"/>
                <a:tab pos="984885" algn="l"/>
                <a:tab pos="1898014" algn="l"/>
                <a:tab pos="2573020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6153" y="2520772"/>
            <a:ext cx="102552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5661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86633" y="2810001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6153" y="2795777"/>
            <a:ext cx="125857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Preencher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número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37486" y="2529586"/>
            <a:ext cx="1708785" cy="85915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472440" indent="-460375">
              <a:lnSpc>
                <a:spcPts val="2210"/>
              </a:lnSpc>
              <a:spcBef>
                <a:spcPts val="335"/>
              </a:spcBef>
              <a:tabLst>
                <a:tab pos="11550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CPF.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253365">
              <a:lnSpc>
                <a:spcPts val="1905"/>
              </a:lnSpc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62604" y="3057525"/>
            <a:ext cx="376555" cy="6223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indent="68580">
              <a:lnSpc>
                <a:spcPts val="2290"/>
              </a:lnSpc>
              <a:spcBef>
                <a:spcPts val="270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53" y="3352927"/>
            <a:ext cx="2148205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  <a:tabLst>
                <a:tab pos="19932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3000" b="1" spc="-75" baseline="1388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adicionado.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148" y="4019169"/>
            <a:ext cx="27686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7940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30929" y="2133581"/>
            <a:ext cx="8561070" cy="4724400"/>
            <a:chOff x="3630929" y="2133581"/>
            <a:chExt cx="8561070" cy="47244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0929" y="2133581"/>
              <a:ext cx="8561070" cy="472414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407784" y="5181600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242062" y="0"/>
                  </a:moveTo>
                  <a:lnTo>
                    <a:pt x="242062" y="66802"/>
                  </a:lnTo>
                  <a:lnTo>
                    <a:pt x="0" y="66802"/>
                  </a:lnTo>
                  <a:lnTo>
                    <a:pt x="0" y="200278"/>
                  </a:lnTo>
                  <a:lnTo>
                    <a:pt x="242062" y="200278"/>
                  </a:lnTo>
                  <a:lnTo>
                    <a:pt x="242062" y="267081"/>
                  </a:lnTo>
                  <a:lnTo>
                    <a:pt x="433578" y="133477"/>
                  </a:lnTo>
                  <a:lnTo>
                    <a:pt x="242062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8469" y="3137090"/>
              <a:ext cx="929246" cy="3688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77727" y="3049625"/>
              <a:ext cx="1414272" cy="54358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778497" y="4128642"/>
              <a:ext cx="433705" cy="267335"/>
            </a:xfrm>
            <a:custGeom>
              <a:avLst/>
              <a:gdLst/>
              <a:ahLst/>
              <a:cxnLst/>
              <a:rect l="l" t="t" r="r" b="b"/>
              <a:pathLst>
                <a:path w="433704" h="267335">
                  <a:moveTo>
                    <a:pt x="191516" y="0"/>
                  </a:moveTo>
                  <a:lnTo>
                    <a:pt x="0" y="133603"/>
                  </a:lnTo>
                  <a:lnTo>
                    <a:pt x="191516" y="267080"/>
                  </a:lnTo>
                  <a:lnTo>
                    <a:pt x="191516" y="200405"/>
                  </a:lnTo>
                  <a:lnTo>
                    <a:pt x="433577" y="200405"/>
                  </a:lnTo>
                  <a:lnTo>
                    <a:pt x="433577" y="66801"/>
                  </a:lnTo>
                  <a:lnTo>
                    <a:pt x="191516" y="66801"/>
                  </a:lnTo>
                  <a:lnTo>
                    <a:pt x="1915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F41A50DE-2BF2-5F27-644E-FC7139D3649D}"/>
              </a:ext>
            </a:extLst>
          </p:cNvPr>
          <p:cNvSpPr/>
          <p:nvPr/>
        </p:nvSpPr>
        <p:spPr>
          <a:xfrm>
            <a:off x="5190645" y="224485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4155" y="202461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48204" y="3416934"/>
            <a:ext cx="713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3416934"/>
            <a:ext cx="188848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157035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“Salvar”;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4330649"/>
            <a:ext cx="321564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7804" indent="-205104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7804" algn="l"/>
                <a:tab pos="631190" algn="l"/>
                <a:tab pos="129730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2700" y="4940934"/>
            <a:ext cx="2073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264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8419" y="5245989"/>
            <a:ext cx="2032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450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72488" y="5550509"/>
            <a:ext cx="14808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4940934"/>
            <a:ext cx="107315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72707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novo inserido.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06000" y="202169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282" y="44018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4518" y="528003"/>
            <a:ext cx="11497945" cy="2621280"/>
          </a:xfrm>
          <a:prstGeom prst="rect">
            <a:avLst/>
          </a:prstGeom>
        </p:spPr>
        <p:txBody>
          <a:bodyPr vert="horz" wrap="square" lIns="0" tIns="15748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240"/>
              </a:spcBef>
            </a:pP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Adicionando</a:t>
            </a:r>
            <a:r>
              <a:rPr sz="2800" b="1" spc="-16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 dirty="0">
              <a:latin typeface="Calibri"/>
              <a:cs typeface="Calibri"/>
            </a:endParaRPr>
          </a:p>
          <a:p>
            <a:pPr marL="11303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adicionar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Anvisa,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desde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tenha</a:t>
            </a:r>
            <a:endParaRPr sz="18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72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Gov.br</a:t>
            </a:r>
            <a:r>
              <a:rPr lang="pt-BR" sz="1800" b="1" spc="-1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1800" dirty="0">
              <a:latin typeface="Arial"/>
              <a:cs typeface="Arial"/>
            </a:endParaRPr>
          </a:p>
          <a:p>
            <a:pPr marL="17145" marR="8260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	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erão</a:t>
            </a:r>
            <a:r>
              <a:rPr sz="2000" b="1" spc="3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exibidos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CPF</a:t>
            </a:r>
            <a:r>
              <a:rPr sz="2000" b="1" spc="2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nome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preenchidos;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34155" y="2209800"/>
            <a:ext cx="8658225" cy="4648200"/>
            <a:chOff x="3534155" y="2209800"/>
            <a:chExt cx="8658225" cy="464820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34155" y="2209800"/>
              <a:ext cx="8657844" cy="46481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21926" y="3197085"/>
              <a:ext cx="939749" cy="41149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61725" y="3099739"/>
              <a:ext cx="1430274" cy="60637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57150" y="0"/>
                  </a:lnTo>
                  <a:lnTo>
                    <a:pt x="57150" y="746505"/>
                  </a:lnTo>
                  <a:lnTo>
                    <a:pt x="0" y="746505"/>
                  </a:lnTo>
                  <a:lnTo>
                    <a:pt x="114300" y="860805"/>
                  </a:lnTo>
                  <a:lnTo>
                    <a:pt x="228600" y="746505"/>
                  </a:lnTo>
                  <a:lnTo>
                    <a:pt x="171450" y="746505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43800" y="4839335"/>
              <a:ext cx="228600" cy="861060"/>
            </a:xfrm>
            <a:custGeom>
              <a:avLst/>
              <a:gdLst/>
              <a:ahLst/>
              <a:cxnLst/>
              <a:rect l="l" t="t" r="r" b="b"/>
              <a:pathLst>
                <a:path w="228600" h="861060">
                  <a:moveTo>
                    <a:pt x="171450" y="0"/>
                  </a:moveTo>
                  <a:lnTo>
                    <a:pt x="171450" y="746505"/>
                  </a:lnTo>
                  <a:lnTo>
                    <a:pt x="228600" y="746505"/>
                  </a:lnTo>
                  <a:lnTo>
                    <a:pt x="114300" y="860805"/>
                  </a:lnTo>
                  <a:lnTo>
                    <a:pt x="0" y="746505"/>
                  </a:lnTo>
                  <a:lnTo>
                    <a:pt x="57150" y="746505"/>
                  </a:lnTo>
                  <a:lnTo>
                    <a:pt x="57150" y="0"/>
                  </a:lnTo>
                  <a:lnTo>
                    <a:pt x="171450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746506" y="0"/>
                  </a:moveTo>
                  <a:lnTo>
                    <a:pt x="746506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746506" y="171450"/>
                  </a:lnTo>
                  <a:lnTo>
                    <a:pt x="746506" y="228600"/>
                  </a:lnTo>
                  <a:lnTo>
                    <a:pt x="860806" y="114300"/>
                  </a:lnTo>
                  <a:lnTo>
                    <a:pt x="746506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28691" y="3969511"/>
              <a:ext cx="861060" cy="228600"/>
            </a:xfrm>
            <a:custGeom>
              <a:avLst/>
              <a:gdLst/>
              <a:ahLst/>
              <a:cxnLst/>
              <a:rect l="l" t="t" r="r" b="b"/>
              <a:pathLst>
                <a:path w="861060" h="228600">
                  <a:moveTo>
                    <a:pt x="0" y="57150"/>
                  </a:moveTo>
                  <a:lnTo>
                    <a:pt x="746506" y="57150"/>
                  </a:lnTo>
                  <a:lnTo>
                    <a:pt x="746506" y="0"/>
                  </a:lnTo>
                  <a:lnTo>
                    <a:pt x="860806" y="114300"/>
                  </a:lnTo>
                  <a:lnTo>
                    <a:pt x="746506" y="228600"/>
                  </a:lnTo>
                  <a:lnTo>
                    <a:pt x="746506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DBE1C03E-ACD8-5EDC-E8C0-EBBD4314AB74}"/>
              </a:ext>
            </a:extLst>
          </p:cNvPr>
          <p:cNvSpPr/>
          <p:nvPr/>
        </p:nvSpPr>
        <p:spPr>
          <a:xfrm>
            <a:off x="6477000" y="4032007"/>
            <a:ext cx="86106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70B0C91-7542-C7FB-A910-3F9E2589C20E}"/>
              </a:ext>
            </a:extLst>
          </p:cNvPr>
          <p:cNvSpPr/>
          <p:nvPr/>
        </p:nvSpPr>
        <p:spPr>
          <a:xfrm>
            <a:off x="6490806" y="453389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044F3A4-669A-AB06-4320-2DC1C8878022}"/>
              </a:ext>
            </a:extLst>
          </p:cNvPr>
          <p:cNvSpPr/>
          <p:nvPr/>
        </p:nvSpPr>
        <p:spPr>
          <a:xfrm>
            <a:off x="5018112" y="2329931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77708" y="25908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45791" y="3255390"/>
            <a:ext cx="690499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41985" marR="5080" indent="-62992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Atribuindo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perfis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60" dirty="0">
                <a:solidFill>
                  <a:srgbClr val="006DC0"/>
                </a:solidFill>
                <a:latin typeface="Trebuchet MS"/>
                <a:cs typeface="Trebuchet MS"/>
              </a:rPr>
              <a:t>aos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colaboradores</a:t>
            </a:r>
            <a:r>
              <a:rPr sz="3200" b="1" spc="-2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da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350" y="11938"/>
            <a:ext cx="60953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35373" y="15818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05796" y="156563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09448"/>
            <a:ext cx="1961133" cy="36954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1821297"/>
            <a:ext cx="12192000" cy="5036820"/>
            <a:chOff x="0" y="1821297"/>
            <a:chExt cx="12192000" cy="5036820"/>
          </a:xfrm>
        </p:grpSpPr>
        <p:sp>
          <p:nvSpPr>
            <p:cNvPr id="8" name="object 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0919" y="1821297"/>
              <a:ext cx="8056499" cy="5035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84891" y="2867456"/>
              <a:ext cx="1422653" cy="4425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3144" y="2867431"/>
              <a:ext cx="761644" cy="400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89247" y="5206618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5900" y="555625"/>
                  </a:lnTo>
                  <a:lnTo>
                    <a:pt x="161925" y="555625"/>
                  </a:lnTo>
                  <a:lnTo>
                    <a:pt x="1619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81800" y="4492497"/>
              <a:ext cx="215900" cy="663575"/>
            </a:xfrm>
            <a:custGeom>
              <a:avLst/>
              <a:gdLst/>
              <a:ahLst/>
              <a:cxnLst/>
              <a:rect l="l" t="t" r="r" b="b"/>
              <a:pathLst>
                <a:path w="215900" h="663575">
                  <a:moveTo>
                    <a:pt x="161925" y="0"/>
                  </a:moveTo>
                  <a:lnTo>
                    <a:pt x="161925" y="555625"/>
                  </a:lnTo>
                  <a:lnTo>
                    <a:pt x="215900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1925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555625" y="0"/>
                  </a:moveTo>
                  <a:lnTo>
                    <a:pt x="555625" y="53975"/>
                  </a:lnTo>
                  <a:lnTo>
                    <a:pt x="0" y="53975"/>
                  </a:lnTo>
                  <a:lnTo>
                    <a:pt x="0" y="161925"/>
                  </a:lnTo>
                  <a:lnTo>
                    <a:pt x="555625" y="161925"/>
                  </a:lnTo>
                  <a:lnTo>
                    <a:pt x="555625" y="215900"/>
                  </a:lnTo>
                  <a:lnTo>
                    <a:pt x="663575" y="107950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03650" y="3491229"/>
              <a:ext cx="663575" cy="215900"/>
            </a:xfrm>
            <a:custGeom>
              <a:avLst/>
              <a:gdLst/>
              <a:ahLst/>
              <a:cxnLst/>
              <a:rect l="l" t="t" r="r" b="b"/>
              <a:pathLst>
                <a:path w="663575" h="215900">
                  <a:moveTo>
                    <a:pt x="0" y="53975"/>
                  </a:moveTo>
                  <a:lnTo>
                    <a:pt x="555625" y="53975"/>
                  </a:lnTo>
                  <a:lnTo>
                    <a:pt x="555625" y="0"/>
                  </a:lnTo>
                  <a:lnTo>
                    <a:pt x="663575" y="107950"/>
                  </a:lnTo>
                  <a:lnTo>
                    <a:pt x="555625" y="215900"/>
                  </a:lnTo>
                  <a:lnTo>
                    <a:pt x="555625" y="161925"/>
                  </a:lnTo>
                  <a:lnTo>
                    <a:pt x="0" y="161925"/>
                  </a:lnTo>
                  <a:lnTo>
                    <a:pt x="0" y="53975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53975" y="0"/>
                  </a:lnTo>
                  <a:lnTo>
                    <a:pt x="53975" y="555625"/>
                  </a:lnTo>
                  <a:lnTo>
                    <a:pt x="0" y="555625"/>
                  </a:lnTo>
                  <a:lnTo>
                    <a:pt x="107950" y="663575"/>
                  </a:lnTo>
                  <a:lnTo>
                    <a:pt x="216026" y="555625"/>
                  </a:lnTo>
                  <a:lnTo>
                    <a:pt x="162051" y="555625"/>
                  </a:lnTo>
                  <a:lnTo>
                    <a:pt x="16205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756902" y="4501133"/>
              <a:ext cx="216535" cy="663575"/>
            </a:xfrm>
            <a:custGeom>
              <a:avLst/>
              <a:gdLst/>
              <a:ahLst/>
              <a:cxnLst/>
              <a:rect l="l" t="t" r="r" b="b"/>
              <a:pathLst>
                <a:path w="216534" h="663575">
                  <a:moveTo>
                    <a:pt x="162051" y="0"/>
                  </a:moveTo>
                  <a:lnTo>
                    <a:pt x="162051" y="555625"/>
                  </a:lnTo>
                  <a:lnTo>
                    <a:pt x="216026" y="555625"/>
                  </a:lnTo>
                  <a:lnTo>
                    <a:pt x="107950" y="663575"/>
                  </a:lnTo>
                  <a:lnTo>
                    <a:pt x="0" y="555625"/>
                  </a:lnTo>
                  <a:lnTo>
                    <a:pt x="53975" y="555625"/>
                  </a:lnTo>
                  <a:lnTo>
                    <a:pt x="53975" y="0"/>
                  </a:lnTo>
                  <a:lnTo>
                    <a:pt x="162051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555625" y="0"/>
                  </a:moveTo>
                  <a:lnTo>
                    <a:pt x="555625" y="54101"/>
                  </a:lnTo>
                  <a:lnTo>
                    <a:pt x="0" y="54101"/>
                  </a:lnTo>
                  <a:lnTo>
                    <a:pt x="0" y="162051"/>
                  </a:lnTo>
                  <a:lnTo>
                    <a:pt x="555625" y="162051"/>
                  </a:lnTo>
                  <a:lnTo>
                    <a:pt x="555625" y="216026"/>
                  </a:lnTo>
                  <a:lnTo>
                    <a:pt x="663575" y="108076"/>
                  </a:lnTo>
                  <a:lnTo>
                    <a:pt x="55562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03650" y="2632963"/>
              <a:ext cx="663575" cy="216535"/>
            </a:xfrm>
            <a:custGeom>
              <a:avLst/>
              <a:gdLst/>
              <a:ahLst/>
              <a:cxnLst/>
              <a:rect l="l" t="t" r="r" b="b"/>
              <a:pathLst>
                <a:path w="663575" h="216535">
                  <a:moveTo>
                    <a:pt x="0" y="54101"/>
                  </a:moveTo>
                  <a:lnTo>
                    <a:pt x="555625" y="54101"/>
                  </a:lnTo>
                  <a:lnTo>
                    <a:pt x="555625" y="0"/>
                  </a:lnTo>
                  <a:lnTo>
                    <a:pt x="663575" y="108076"/>
                  </a:lnTo>
                  <a:lnTo>
                    <a:pt x="555625" y="216026"/>
                  </a:lnTo>
                  <a:lnTo>
                    <a:pt x="555625" y="162051"/>
                  </a:lnTo>
                  <a:lnTo>
                    <a:pt x="0" y="162051"/>
                  </a:lnTo>
                  <a:lnTo>
                    <a:pt x="0" y="54101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41808" y="436309"/>
            <a:ext cx="11135360" cy="479488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18415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sz="1800">
              <a:latin typeface="Arial"/>
              <a:cs typeface="Arial"/>
            </a:endParaRPr>
          </a:p>
          <a:p>
            <a:pPr marL="351790" marR="7689215" indent="-266700">
              <a:lnSpc>
                <a:spcPct val="100000"/>
              </a:lnSpc>
              <a:buFont typeface="Wingdings"/>
              <a:buChar char=""/>
              <a:tabLst>
                <a:tab pos="35179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Colaboradores 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34645" marR="8078470" indent="-266700">
              <a:lnSpc>
                <a:spcPct val="100000"/>
              </a:lnSpc>
              <a:buFont typeface="Wingdings"/>
              <a:buChar char=""/>
              <a:tabLst>
                <a:tab pos="3346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 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1800">
              <a:latin typeface="Arial"/>
              <a:cs typeface="Arial"/>
            </a:endParaRPr>
          </a:p>
          <a:p>
            <a:pPr marL="279400" marR="9044940" indent="-266700">
              <a:lnSpc>
                <a:spcPts val="2100"/>
              </a:lnSpc>
              <a:buFont typeface="Wingdings"/>
              <a:buChar char=""/>
              <a:tabLst>
                <a:tab pos="2794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4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“Continuar”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FFC7CA3-7B4A-9676-7EFC-38AA1AC635DC}"/>
              </a:ext>
            </a:extLst>
          </p:cNvPr>
          <p:cNvSpPr/>
          <p:nvPr/>
        </p:nvSpPr>
        <p:spPr>
          <a:xfrm>
            <a:off x="5450478" y="196704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1185" y="21616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91852" y="218273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5244" y="2577211"/>
            <a:ext cx="3526790" cy="3417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Será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spc="409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Razão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Social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preenchidos;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0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18440" indent="-20574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Clique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17145" marR="5080" indent="-508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4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44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7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8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15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588" y="632379"/>
            <a:ext cx="10963275" cy="106362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62400" y="2438388"/>
            <a:ext cx="8229600" cy="4419600"/>
            <a:chOff x="3962400" y="2438388"/>
            <a:chExt cx="8229600" cy="44196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438388"/>
              <a:ext cx="8229600" cy="441934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705600" y="5562854"/>
              <a:ext cx="678180" cy="227965"/>
            </a:xfrm>
            <a:custGeom>
              <a:avLst/>
              <a:gdLst/>
              <a:ahLst/>
              <a:cxnLst/>
              <a:rect l="l" t="t" r="r" b="b"/>
              <a:pathLst>
                <a:path w="678179" h="227964">
                  <a:moveTo>
                    <a:pt x="418338" y="0"/>
                  </a:moveTo>
                  <a:lnTo>
                    <a:pt x="418338" y="56807"/>
                  </a:lnTo>
                  <a:lnTo>
                    <a:pt x="0" y="56807"/>
                  </a:lnTo>
                  <a:lnTo>
                    <a:pt x="0" y="170510"/>
                  </a:lnTo>
                  <a:lnTo>
                    <a:pt x="418338" y="170510"/>
                  </a:lnTo>
                  <a:lnTo>
                    <a:pt x="418338" y="227355"/>
                  </a:lnTo>
                  <a:lnTo>
                    <a:pt x="678052" y="113652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0284" y="3359035"/>
              <a:ext cx="893254" cy="34657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3476" y="3276955"/>
              <a:ext cx="1359534" cy="51069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096000" y="4343400"/>
              <a:ext cx="2430780" cy="750570"/>
            </a:xfrm>
            <a:custGeom>
              <a:avLst/>
              <a:gdLst/>
              <a:ahLst/>
              <a:cxnLst/>
              <a:rect l="l" t="t" r="r" b="b"/>
              <a:pathLst>
                <a:path w="2430779" h="750570">
                  <a:moveTo>
                    <a:pt x="678053" y="636524"/>
                  </a:moveTo>
                  <a:lnTo>
                    <a:pt x="418338" y="522732"/>
                  </a:lnTo>
                  <a:lnTo>
                    <a:pt x="418338" y="579628"/>
                  </a:lnTo>
                  <a:lnTo>
                    <a:pt x="0" y="579628"/>
                  </a:lnTo>
                  <a:lnTo>
                    <a:pt x="0" y="693293"/>
                  </a:lnTo>
                  <a:lnTo>
                    <a:pt x="418338" y="693293"/>
                  </a:lnTo>
                  <a:lnTo>
                    <a:pt x="418338" y="750189"/>
                  </a:lnTo>
                  <a:lnTo>
                    <a:pt x="678053" y="636524"/>
                  </a:lnTo>
                  <a:close/>
                </a:path>
                <a:path w="2430779" h="750570">
                  <a:moveTo>
                    <a:pt x="2430780" y="56896"/>
                  </a:moveTo>
                  <a:lnTo>
                    <a:pt x="2012315" y="56896"/>
                  </a:lnTo>
                  <a:lnTo>
                    <a:pt x="2012315" y="0"/>
                  </a:lnTo>
                  <a:lnTo>
                    <a:pt x="1752727" y="113665"/>
                  </a:lnTo>
                  <a:lnTo>
                    <a:pt x="2012315" y="227330"/>
                  </a:lnTo>
                  <a:lnTo>
                    <a:pt x="2012315" y="170561"/>
                  </a:lnTo>
                  <a:lnTo>
                    <a:pt x="2430780" y="170561"/>
                  </a:lnTo>
                  <a:lnTo>
                    <a:pt x="2430780" y="56896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A316C17D-694E-E55B-3C4E-1485B2A6C5BD}"/>
              </a:ext>
            </a:extLst>
          </p:cNvPr>
          <p:cNvSpPr/>
          <p:nvPr/>
        </p:nvSpPr>
        <p:spPr>
          <a:xfrm flipV="1">
            <a:off x="6816090" y="4450221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7912E6-0B6C-D899-FD02-7149B81828AE}"/>
              </a:ext>
            </a:extLst>
          </p:cNvPr>
          <p:cNvSpPr/>
          <p:nvPr/>
        </p:nvSpPr>
        <p:spPr>
          <a:xfrm>
            <a:off x="5271609" y="25130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3190" y="191781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75825" y="197521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16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46468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 err="1">
                <a:solidFill>
                  <a:srgbClr val="006DC0"/>
                </a:solidFill>
              </a:rPr>
              <a:t>Anvis</a:t>
            </a:r>
            <a:r>
              <a:rPr lang="pt-BR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351" y="632379"/>
            <a:ext cx="11036935" cy="335216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4"/>
              </a:spcBef>
            </a:pPr>
            <a:endParaRPr sz="18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Arial"/>
              <a:cs typeface="Arial"/>
            </a:endParaRPr>
          </a:p>
          <a:p>
            <a:pPr marL="17145" marR="8054340" indent="-508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2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2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Editar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para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20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33190" y="2209798"/>
            <a:ext cx="8759190" cy="4648200"/>
            <a:chOff x="3433190" y="2209798"/>
            <a:chExt cx="8759190" cy="4648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3190" y="2209798"/>
              <a:ext cx="8758809" cy="4648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45266" y="3175457"/>
              <a:ext cx="1546732" cy="4084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17226" y="3175469"/>
              <a:ext cx="828040" cy="36935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015982" y="5791200"/>
              <a:ext cx="838200" cy="234315"/>
            </a:xfrm>
            <a:custGeom>
              <a:avLst/>
              <a:gdLst/>
              <a:ahLst/>
              <a:cxnLst/>
              <a:rect l="l" t="t" r="r" b="b"/>
              <a:pathLst>
                <a:path w="838200" h="234314">
                  <a:moveTo>
                    <a:pt x="721360" y="0"/>
                  </a:moveTo>
                  <a:lnTo>
                    <a:pt x="721360" y="58432"/>
                  </a:lnTo>
                  <a:lnTo>
                    <a:pt x="0" y="58432"/>
                  </a:lnTo>
                  <a:lnTo>
                    <a:pt x="0" y="175310"/>
                  </a:lnTo>
                  <a:lnTo>
                    <a:pt x="721360" y="175310"/>
                  </a:lnTo>
                  <a:lnTo>
                    <a:pt x="721360" y="233743"/>
                  </a:lnTo>
                  <a:lnTo>
                    <a:pt x="838200" y="116865"/>
                  </a:lnTo>
                  <a:lnTo>
                    <a:pt x="72136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15982" y="5791200"/>
              <a:ext cx="838200" cy="234315"/>
            </a:xfrm>
            <a:custGeom>
              <a:avLst/>
              <a:gdLst/>
              <a:ahLst/>
              <a:cxnLst/>
              <a:rect l="l" t="t" r="r" b="b"/>
              <a:pathLst>
                <a:path w="838200" h="234314">
                  <a:moveTo>
                    <a:pt x="0" y="58432"/>
                  </a:moveTo>
                  <a:lnTo>
                    <a:pt x="721360" y="58432"/>
                  </a:lnTo>
                  <a:lnTo>
                    <a:pt x="721360" y="0"/>
                  </a:lnTo>
                  <a:lnTo>
                    <a:pt x="838200" y="116865"/>
                  </a:lnTo>
                  <a:lnTo>
                    <a:pt x="721360" y="233743"/>
                  </a:lnTo>
                  <a:lnTo>
                    <a:pt x="721360" y="175310"/>
                  </a:lnTo>
                  <a:lnTo>
                    <a:pt x="0" y="175310"/>
                  </a:lnTo>
                  <a:lnTo>
                    <a:pt x="0" y="58432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Retângulo 14">
            <a:extLst>
              <a:ext uri="{FF2B5EF4-FFF2-40B4-BE49-F238E27FC236}">
                <a16:creationId xmlns:a16="http://schemas.microsoft.com/office/drawing/2014/main" id="{3E6B4A17-7530-EBDB-F969-529C66DA6BBD}"/>
              </a:ext>
            </a:extLst>
          </p:cNvPr>
          <p:cNvSpPr/>
          <p:nvPr/>
        </p:nvSpPr>
        <p:spPr>
          <a:xfrm>
            <a:off x="4969822" y="2316428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4521" y="186408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1774698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349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5547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4856" y="2710637"/>
            <a:ext cx="109855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Wingdings"/>
              <a:buChar char=""/>
              <a:tabLst>
                <a:tab pos="25781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Estarão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funções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6397" y="2710637"/>
            <a:ext cx="245110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75704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disponíveis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1800">
              <a:latin typeface="Arial"/>
              <a:cs typeface="Arial"/>
            </a:endParaRPr>
          </a:p>
          <a:p>
            <a:pPr marR="6985" algn="r">
              <a:lnSpc>
                <a:spcPct val="100000"/>
              </a:lnSpc>
              <a:spcBef>
                <a:spcPts val="5"/>
              </a:spcBef>
              <a:tabLst>
                <a:tab pos="1961514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ativar/desativar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e/ou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1808" y="3259582"/>
            <a:ext cx="3439795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inativação;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Sistema;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56" y="4357192"/>
            <a:ext cx="36010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810" indent="-245110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57810" algn="l"/>
                <a:tab pos="1551940" algn="l"/>
                <a:tab pos="2035175" algn="l"/>
                <a:tab pos="2733040" algn="l"/>
                <a:tab pos="299847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“Adicionar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Perfil”;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236" y="5193029"/>
            <a:ext cx="363664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5080" indent="-8255" algn="just">
              <a:lnSpc>
                <a:spcPct val="100000"/>
              </a:lnSpc>
              <a:spcBef>
                <a:spcPts val="100"/>
              </a:spcBef>
              <a:buSzPct val="97222"/>
              <a:buFont typeface="Wingdings"/>
              <a:buChar char=""/>
              <a:tabLst>
                <a:tab pos="20320" algn="l"/>
                <a:tab pos="20129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Opcionalmente,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podem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removidos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clicando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ícone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4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lixeira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lado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adicionado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17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027172"/>
            <a:ext cx="12192000" cy="4824730"/>
            <a:chOff x="0" y="2027172"/>
            <a:chExt cx="12192000" cy="4824730"/>
          </a:xfrm>
        </p:grpSpPr>
        <p:sp>
          <p:nvSpPr>
            <p:cNvPr id="12" name="object 12"/>
            <p:cNvSpPr/>
            <p:nvPr/>
          </p:nvSpPr>
          <p:spPr>
            <a:xfrm>
              <a:off x="0" y="6364999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88075" y="3217036"/>
              <a:ext cx="4125595" cy="1974850"/>
            </a:xfrm>
            <a:custGeom>
              <a:avLst/>
              <a:gdLst/>
              <a:ahLst/>
              <a:cxnLst/>
              <a:rect l="l" t="t" r="r" b="b"/>
              <a:pathLst>
                <a:path w="4125595" h="1974850">
                  <a:moveTo>
                    <a:pt x="645287" y="111379"/>
                  </a:moveTo>
                  <a:lnTo>
                    <a:pt x="591185" y="0"/>
                  </a:lnTo>
                  <a:lnTo>
                    <a:pt x="84455" y="245745"/>
                  </a:lnTo>
                  <a:lnTo>
                    <a:pt x="57404" y="189992"/>
                  </a:lnTo>
                  <a:lnTo>
                    <a:pt x="0" y="355473"/>
                  </a:lnTo>
                  <a:lnTo>
                    <a:pt x="165481" y="412877"/>
                  </a:lnTo>
                  <a:lnTo>
                    <a:pt x="138430" y="357251"/>
                  </a:lnTo>
                  <a:lnTo>
                    <a:pt x="645287" y="111379"/>
                  </a:lnTo>
                  <a:close/>
                </a:path>
                <a:path w="4125595" h="1974850">
                  <a:moveTo>
                    <a:pt x="4125595" y="1795526"/>
                  </a:moveTo>
                  <a:lnTo>
                    <a:pt x="4099560" y="1674495"/>
                  </a:lnTo>
                  <a:lnTo>
                    <a:pt x="3549015" y="1793240"/>
                  </a:lnTo>
                  <a:lnTo>
                    <a:pt x="3535934" y="1732788"/>
                  </a:lnTo>
                  <a:lnTo>
                    <a:pt x="3440938" y="1879854"/>
                  </a:lnTo>
                  <a:lnTo>
                    <a:pt x="3588131" y="1974850"/>
                  </a:lnTo>
                  <a:lnTo>
                    <a:pt x="3575050" y="1914271"/>
                  </a:lnTo>
                  <a:lnTo>
                    <a:pt x="4125595" y="179552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93184" y="2027172"/>
              <a:ext cx="8298815" cy="48244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555996" y="3003549"/>
              <a:ext cx="4770120" cy="2643505"/>
            </a:xfrm>
            <a:custGeom>
              <a:avLst/>
              <a:gdLst/>
              <a:ahLst/>
              <a:cxnLst/>
              <a:rect l="l" t="t" r="r" b="b"/>
              <a:pathLst>
                <a:path w="4770120" h="2643504">
                  <a:moveTo>
                    <a:pt x="331216" y="1453261"/>
                  </a:moveTo>
                  <a:lnTo>
                    <a:pt x="325247" y="1409319"/>
                  </a:lnTo>
                  <a:lnTo>
                    <a:pt x="308610" y="1369695"/>
                  </a:lnTo>
                  <a:lnTo>
                    <a:pt x="282702" y="1336167"/>
                  </a:lnTo>
                  <a:lnTo>
                    <a:pt x="249174" y="1310259"/>
                  </a:lnTo>
                  <a:lnTo>
                    <a:pt x="209550" y="1293622"/>
                  </a:lnTo>
                  <a:lnTo>
                    <a:pt x="165608" y="1287653"/>
                  </a:lnTo>
                  <a:lnTo>
                    <a:pt x="121539" y="1293622"/>
                  </a:lnTo>
                  <a:lnTo>
                    <a:pt x="82042" y="1310259"/>
                  </a:lnTo>
                  <a:lnTo>
                    <a:pt x="48514" y="1336167"/>
                  </a:lnTo>
                  <a:lnTo>
                    <a:pt x="22606" y="1369695"/>
                  </a:lnTo>
                  <a:lnTo>
                    <a:pt x="5842" y="1409319"/>
                  </a:lnTo>
                  <a:lnTo>
                    <a:pt x="0" y="1453261"/>
                  </a:lnTo>
                  <a:lnTo>
                    <a:pt x="5842" y="1497330"/>
                  </a:lnTo>
                  <a:lnTo>
                    <a:pt x="22606" y="1536827"/>
                  </a:lnTo>
                  <a:lnTo>
                    <a:pt x="48514" y="1570355"/>
                  </a:lnTo>
                  <a:lnTo>
                    <a:pt x="82042" y="1596263"/>
                  </a:lnTo>
                  <a:lnTo>
                    <a:pt x="121539" y="1613027"/>
                  </a:lnTo>
                  <a:lnTo>
                    <a:pt x="165608" y="1618869"/>
                  </a:lnTo>
                  <a:lnTo>
                    <a:pt x="209550" y="1613027"/>
                  </a:lnTo>
                  <a:lnTo>
                    <a:pt x="249174" y="1596263"/>
                  </a:lnTo>
                  <a:lnTo>
                    <a:pt x="282702" y="1570355"/>
                  </a:lnTo>
                  <a:lnTo>
                    <a:pt x="308610" y="1536827"/>
                  </a:lnTo>
                  <a:lnTo>
                    <a:pt x="325247" y="1497330"/>
                  </a:lnTo>
                  <a:lnTo>
                    <a:pt x="331216" y="1453261"/>
                  </a:lnTo>
                  <a:close/>
                </a:path>
                <a:path w="4770120" h="2643504">
                  <a:moveTo>
                    <a:pt x="1284224" y="2218309"/>
                  </a:moveTo>
                  <a:lnTo>
                    <a:pt x="1200912" y="2126742"/>
                  </a:lnTo>
                  <a:lnTo>
                    <a:pt x="784352" y="2505710"/>
                  </a:lnTo>
                  <a:lnTo>
                    <a:pt x="742569" y="2459990"/>
                  </a:lnTo>
                  <a:lnTo>
                    <a:pt x="734314" y="2634894"/>
                  </a:lnTo>
                  <a:lnTo>
                    <a:pt x="909320" y="2643162"/>
                  </a:lnTo>
                  <a:lnTo>
                    <a:pt x="867664" y="2597353"/>
                  </a:lnTo>
                  <a:lnTo>
                    <a:pt x="1284224" y="2218309"/>
                  </a:lnTo>
                  <a:close/>
                </a:path>
                <a:path w="4770120" h="2643504">
                  <a:moveTo>
                    <a:pt x="2486533" y="61849"/>
                  </a:moveTo>
                  <a:lnTo>
                    <a:pt x="1923415" y="61849"/>
                  </a:lnTo>
                  <a:lnTo>
                    <a:pt x="1923415" y="0"/>
                  </a:lnTo>
                  <a:lnTo>
                    <a:pt x="1799463" y="123825"/>
                  </a:lnTo>
                  <a:lnTo>
                    <a:pt x="1923415" y="247650"/>
                  </a:lnTo>
                  <a:lnTo>
                    <a:pt x="1923415" y="185801"/>
                  </a:lnTo>
                  <a:lnTo>
                    <a:pt x="2486533" y="185801"/>
                  </a:lnTo>
                  <a:lnTo>
                    <a:pt x="2486533" y="61849"/>
                  </a:lnTo>
                  <a:close/>
                </a:path>
                <a:path w="4770120" h="2643504">
                  <a:moveTo>
                    <a:pt x="3063748" y="2173986"/>
                  </a:moveTo>
                  <a:lnTo>
                    <a:pt x="2978658" y="2083943"/>
                  </a:lnTo>
                  <a:lnTo>
                    <a:pt x="2569464" y="2471039"/>
                  </a:lnTo>
                  <a:lnTo>
                    <a:pt x="2526919" y="2425954"/>
                  </a:lnTo>
                  <a:lnTo>
                    <a:pt x="2522093" y="2601087"/>
                  </a:lnTo>
                  <a:lnTo>
                    <a:pt x="2697099" y="2605963"/>
                  </a:lnTo>
                  <a:lnTo>
                    <a:pt x="2654554" y="2560955"/>
                  </a:lnTo>
                  <a:lnTo>
                    <a:pt x="3063748" y="2173986"/>
                  </a:lnTo>
                  <a:close/>
                </a:path>
                <a:path w="4770120" h="2643504">
                  <a:moveTo>
                    <a:pt x="4769739" y="2113788"/>
                  </a:moveTo>
                  <a:lnTo>
                    <a:pt x="4684649" y="2023872"/>
                  </a:lnTo>
                  <a:lnTo>
                    <a:pt x="4275455" y="2410968"/>
                  </a:lnTo>
                  <a:lnTo>
                    <a:pt x="4232910" y="2365883"/>
                  </a:lnTo>
                  <a:lnTo>
                    <a:pt x="4228084" y="2541016"/>
                  </a:lnTo>
                  <a:lnTo>
                    <a:pt x="4403090" y="2545842"/>
                  </a:lnTo>
                  <a:lnTo>
                    <a:pt x="4360545" y="2500884"/>
                  </a:lnTo>
                  <a:lnTo>
                    <a:pt x="4769739" y="2113788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52008" y="4284345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538976" y="462876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9" y="5968"/>
                </a:lnTo>
                <a:lnTo>
                  <a:pt x="82042" y="22605"/>
                </a:lnTo>
                <a:lnTo>
                  <a:pt x="48514" y="48513"/>
                </a:lnTo>
                <a:lnTo>
                  <a:pt x="22605" y="82041"/>
                </a:lnTo>
                <a:lnTo>
                  <a:pt x="5969" y="121665"/>
                </a:lnTo>
                <a:lnTo>
                  <a:pt x="0" y="165734"/>
                </a:lnTo>
                <a:lnTo>
                  <a:pt x="5969" y="209803"/>
                </a:lnTo>
                <a:lnTo>
                  <a:pt x="22605" y="249300"/>
                </a:lnTo>
                <a:lnTo>
                  <a:pt x="48514" y="282828"/>
                </a:lnTo>
                <a:lnTo>
                  <a:pt x="82042" y="308736"/>
                </a:lnTo>
                <a:lnTo>
                  <a:pt x="121539" y="325373"/>
                </a:lnTo>
                <a:lnTo>
                  <a:pt x="165607" y="331342"/>
                </a:lnTo>
                <a:lnTo>
                  <a:pt x="209676" y="325373"/>
                </a:lnTo>
                <a:lnTo>
                  <a:pt x="249174" y="308736"/>
                </a:lnTo>
                <a:lnTo>
                  <a:pt x="282701" y="282828"/>
                </a:lnTo>
                <a:lnTo>
                  <a:pt x="308609" y="249300"/>
                </a:lnTo>
                <a:lnTo>
                  <a:pt x="325247" y="209803"/>
                </a:lnTo>
                <a:lnTo>
                  <a:pt x="331216" y="165734"/>
                </a:lnTo>
                <a:lnTo>
                  <a:pt x="325247" y="121665"/>
                </a:lnTo>
                <a:lnTo>
                  <a:pt x="308609" y="82041"/>
                </a:lnTo>
                <a:lnTo>
                  <a:pt x="282701" y="48513"/>
                </a:lnTo>
                <a:lnTo>
                  <a:pt x="249174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634988" y="461657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982845" y="5464555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9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1915"/>
                </a:lnTo>
                <a:lnTo>
                  <a:pt x="5968" y="121539"/>
                </a:lnTo>
                <a:lnTo>
                  <a:pt x="0" y="165595"/>
                </a:lnTo>
                <a:lnTo>
                  <a:pt x="5968" y="209626"/>
                </a:lnTo>
                <a:lnTo>
                  <a:pt x="22605" y="249199"/>
                </a:lnTo>
                <a:lnTo>
                  <a:pt x="48513" y="282714"/>
                </a:lnTo>
                <a:lnTo>
                  <a:pt x="82041" y="308622"/>
                </a:lnTo>
                <a:lnTo>
                  <a:pt x="121538" y="325323"/>
                </a:lnTo>
                <a:lnTo>
                  <a:pt x="165607" y="331241"/>
                </a:lnTo>
                <a:lnTo>
                  <a:pt x="209676" y="325323"/>
                </a:lnTo>
                <a:lnTo>
                  <a:pt x="249174" y="308622"/>
                </a:lnTo>
                <a:lnTo>
                  <a:pt x="282701" y="282714"/>
                </a:lnTo>
                <a:lnTo>
                  <a:pt x="308609" y="249199"/>
                </a:lnTo>
                <a:lnTo>
                  <a:pt x="325246" y="209626"/>
                </a:lnTo>
                <a:lnTo>
                  <a:pt x="331215" y="165595"/>
                </a:lnTo>
                <a:lnTo>
                  <a:pt x="325246" y="121539"/>
                </a:lnTo>
                <a:lnTo>
                  <a:pt x="308609" y="81915"/>
                </a:lnTo>
                <a:lnTo>
                  <a:pt x="282701" y="48514"/>
                </a:lnTo>
                <a:lnTo>
                  <a:pt x="249174" y="22606"/>
                </a:lnTo>
                <a:lnTo>
                  <a:pt x="209676" y="5969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8348" y="54523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70192" y="5455284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734" y="0"/>
                </a:moveTo>
                <a:lnTo>
                  <a:pt x="121665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665"/>
                </a:lnTo>
                <a:lnTo>
                  <a:pt x="0" y="165646"/>
                </a:lnTo>
                <a:lnTo>
                  <a:pt x="5968" y="209676"/>
                </a:lnTo>
                <a:lnTo>
                  <a:pt x="22605" y="249250"/>
                </a:lnTo>
                <a:lnTo>
                  <a:pt x="48513" y="282765"/>
                </a:lnTo>
                <a:lnTo>
                  <a:pt x="82041" y="308673"/>
                </a:lnTo>
                <a:lnTo>
                  <a:pt x="121665" y="325373"/>
                </a:lnTo>
                <a:lnTo>
                  <a:pt x="165734" y="331292"/>
                </a:lnTo>
                <a:lnTo>
                  <a:pt x="209803" y="325373"/>
                </a:lnTo>
                <a:lnTo>
                  <a:pt x="249300" y="308673"/>
                </a:lnTo>
                <a:lnTo>
                  <a:pt x="282828" y="282765"/>
                </a:lnTo>
                <a:lnTo>
                  <a:pt x="308736" y="249250"/>
                </a:lnTo>
                <a:lnTo>
                  <a:pt x="325374" y="209676"/>
                </a:lnTo>
                <a:lnTo>
                  <a:pt x="331342" y="165646"/>
                </a:lnTo>
                <a:lnTo>
                  <a:pt x="325374" y="121665"/>
                </a:lnTo>
                <a:lnTo>
                  <a:pt x="308736" y="82041"/>
                </a:lnTo>
                <a:lnTo>
                  <a:pt x="282828" y="48513"/>
                </a:lnTo>
                <a:lnTo>
                  <a:pt x="249300" y="22605"/>
                </a:lnTo>
                <a:lnTo>
                  <a:pt x="209803" y="5968"/>
                </a:lnTo>
                <a:lnTo>
                  <a:pt x="16573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966331" y="54432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066" y="546658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2042"/>
                </a:lnTo>
                <a:lnTo>
                  <a:pt x="5968" y="121602"/>
                </a:lnTo>
                <a:lnTo>
                  <a:pt x="0" y="165620"/>
                </a:lnTo>
                <a:lnTo>
                  <a:pt x="5968" y="209651"/>
                </a:lnTo>
                <a:lnTo>
                  <a:pt x="22605" y="249224"/>
                </a:lnTo>
                <a:lnTo>
                  <a:pt x="48513" y="282752"/>
                </a:lnTo>
                <a:lnTo>
                  <a:pt x="82041" y="308648"/>
                </a:lnTo>
                <a:lnTo>
                  <a:pt x="121538" y="325348"/>
                </a:lnTo>
                <a:lnTo>
                  <a:pt x="165607" y="331266"/>
                </a:lnTo>
                <a:lnTo>
                  <a:pt x="209676" y="325348"/>
                </a:lnTo>
                <a:lnTo>
                  <a:pt x="249300" y="308648"/>
                </a:lnTo>
                <a:lnTo>
                  <a:pt x="282701" y="282752"/>
                </a:lnTo>
                <a:lnTo>
                  <a:pt x="308609" y="249224"/>
                </a:lnTo>
                <a:lnTo>
                  <a:pt x="325247" y="209651"/>
                </a:lnTo>
                <a:lnTo>
                  <a:pt x="331215" y="165620"/>
                </a:lnTo>
                <a:lnTo>
                  <a:pt x="325247" y="121602"/>
                </a:lnTo>
                <a:lnTo>
                  <a:pt x="308609" y="82042"/>
                </a:lnTo>
                <a:lnTo>
                  <a:pt x="282701" y="48514"/>
                </a:lnTo>
                <a:lnTo>
                  <a:pt x="249300" y="22606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752713" y="545449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19242" y="5988418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9" y="5918"/>
                </a:lnTo>
                <a:lnTo>
                  <a:pt x="82042" y="22618"/>
                </a:lnTo>
                <a:lnTo>
                  <a:pt x="48514" y="48514"/>
                </a:lnTo>
                <a:lnTo>
                  <a:pt x="22606" y="82042"/>
                </a:lnTo>
                <a:lnTo>
                  <a:pt x="5969" y="121615"/>
                </a:lnTo>
                <a:lnTo>
                  <a:pt x="0" y="165646"/>
                </a:lnTo>
                <a:lnTo>
                  <a:pt x="5969" y="209689"/>
                </a:lnTo>
                <a:lnTo>
                  <a:pt x="22606" y="249250"/>
                </a:lnTo>
                <a:lnTo>
                  <a:pt x="48514" y="282778"/>
                </a:lnTo>
                <a:lnTo>
                  <a:pt x="82042" y="308686"/>
                </a:lnTo>
                <a:lnTo>
                  <a:pt x="121539" y="325386"/>
                </a:lnTo>
                <a:lnTo>
                  <a:pt x="165608" y="331304"/>
                </a:lnTo>
                <a:lnTo>
                  <a:pt x="209677" y="325386"/>
                </a:lnTo>
                <a:lnTo>
                  <a:pt x="249174" y="308686"/>
                </a:lnTo>
                <a:lnTo>
                  <a:pt x="282702" y="282778"/>
                </a:lnTo>
                <a:lnTo>
                  <a:pt x="308610" y="249250"/>
                </a:lnTo>
                <a:lnTo>
                  <a:pt x="325247" y="209689"/>
                </a:lnTo>
                <a:lnTo>
                  <a:pt x="331216" y="165646"/>
                </a:lnTo>
                <a:lnTo>
                  <a:pt x="325247" y="121615"/>
                </a:lnTo>
                <a:lnTo>
                  <a:pt x="308610" y="82042"/>
                </a:lnTo>
                <a:lnTo>
                  <a:pt x="282702" y="48514"/>
                </a:lnTo>
                <a:lnTo>
                  <a:pt x="249174" y="22618"/>
                </a:lnTo>
                <a:lnTo>
                  <a:pt x="209677" y="591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214873" y="597662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06997" y="6078423"/>
            <a:ext cx="687070" cy="248285"/>
          </a:xfrm>
          <a:custGeom>
            <a:avLst/>
            <a:gdLst/>
            <a:ahLst/>
            <a:cxnLst/>
            <a:rect l="l" t="t" r="r" b="b"/>
            <a:pathLst>
              <a:path w="687070" h="248285">
                <a:moveTo>
                  <a:pt x="123825" y="0"/>
                </a:moveTo>
                <a:lnTo>
                  <a:pt x="0" y="123850"/>
                </a:lnTo>
                <a:lnTo>
                  <a:pt x="123825" y="247688"/>
                </a:lnTo>
                <a:lnTo>
                  <a:pt x="123825" y="185775"/>
                </a:lnTo>
                <a:lnTo>
                  <a:pt x="687070" y="185775"/>
                </a:lnTo>
                <a:lnTo>
                  <a:pt x="687070" y="61925"/>
                </a:lnTo>
                <a:lnTo>
                  <a:pt x="123825" y="61925"/>
                </a:lnTo>
                <a:lnTo>
                  <a:pt x="12382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23303"/>
            <a:ext cx="1961260" cy="369481"/>
          </a:xfrm>
          <a:prstGeom prst="rect">
            <a:avLst/>
          </a:prstGeom>
        </p:spPr>
      </p:pic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0588" y="632379"/>
            <a:ext cx="10963275" cy="2115185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spcBef>
                <a:spcPts val="170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Etapas: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</a:pPr>
            <a:endParaRPr sz="1800" dirty="0">
              <a:latin typeface="Arial"/>
              <a:cs typeface="Arial"/>
            </a:endParaRPr>
          </a:p>
          <a:p>
            <a:pPr marL="198120" indent="-184150">
              <a:lnSpc>
                <a:spcPct val="100000"/>
              </a:lnSpc>
              <a:buSzPct val="94444"/>
              <a:buFont typeface="Wingdings"/>
              <a:buChar char=""/>
              <a:tabLst>
                <a:tab pos="19812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perfis;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9950704" y="2350935"/>
            <a:ext cx="2165350" cy="600075"/>
            <a:chOff x="9950704" y="2350935"/>
            <a:chExt cx="2165350" cy="60007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50704" y="2350935"/>
              <a:ext cx="858481" cy="48484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09097" y="2350935"/>
              <a:ext cx="1306576" cy="599655"/>
            </a:xfrm>
            <a:prstGeom prst="rect">
              <a:avLst/>
            </a:prstGeom>
          </p:spPr>
        </p:pic>
      </p:grpSp>
      <p:sp>
        <p:nvSpPr>
          <p:cNvPr id="34" name="Retângulo 33">
            <a:extLst>
              <a:ext uri="{FF2B5EF4-FFF2-40B4-BE49-F238E27FC236}">
                <a16:creationId xmlns:a16="http://schemas.microsoft.com/office/drawing/2014/main" id="{3B8AE398-CC3C-CDC2-F0B8-137AC57FB613}"/>
              </a:ext>
            </a:extLst>
          </p:cNvPr>
          <p:cNvSpPr/>
          <p:nvPr/>
        </p:nvSpPr>
        <p:spPr>
          <a:xfrm>
            <a:off x="5345248" y="211737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86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98242" y="3255390"/>
            <a:ext cx="70345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105"/>
              </a:spcBef>
            </a:pP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Atribuindo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perfis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60" dirty="0">
                <a:solidFill>
                  <a:srgbClr val="006DC0"/>
                </a:solidFill>
                <a:latin typeface="Trebuchet MS"/>
                <a:cs typeface="Trebuchet MS"/>
              </a:rPr>
              <a:t>aos</a:t>
            </a:r>
            <a:r>
              <a:rPr sz="3200" b="1" spc="-1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colaboradores</a:t>
            </a:r>
            <a:r>
              <a:rPr sz="3200" b="1" spc="-2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em </a:t>
            </a:r>
            <a:r>
              <a:rPr sz="3200" b="1" spc="-80" dirty="0">
                <a:solidFill>
                  <a:srgbClr val="006DC0"/>
                </a:solidFill>
                <a:latin typeface="Trebuchet MS"/>
                <a:cs typeface="Trebuchet MS"/>
              </a:rPr>
              <a:t>lote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29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343400" y="1774698"/>
            <a:ext cx="1984375" cy="2411730"/>
            <a:chOff x="4343400" y="1774698"/>
            <a:chExt cx="1984375" cy="2411730"/>
          </a:xfrm>
        </p:grpSpPr>
        <p:sp>
          <p:nvSpPr>
            <p:cNvPr id="3" name="object 3"/>
            <p:cNvSpPr/>
            <p:nvPr/>
          </p:nvSpPr>
          <p:spPr>
            <a:xfrm>
              <a:off x="4343400" y="1956545"/>
              <a:ext cx="1984375" cy="114935"/>
            </a:xfrm>
            <a:custGeom>
              <a:avLst/>
              <a:gdLst/>
              <a:ahLst/>
              <a:cxnLst/>
              <a:rect l="l" t="t" r="r" b="b"/>
              <a:pathLst>
                <a:path w="1984375" h="114935">
                  <a:moveTo>
                    <a:pt x="1984121" y="0"/>
                  </a:moveTo>
                  <a:lnTo>
                    <a:pt x="0" y="0"/>
                  </a:lnTo>
                  <a:lnTo>
                    <a:pt x="0" y="114824"/>
                  </a:lnTo>
                  <a:lnTo>
                    <a:pt x="1984121" y="114824"/>
                  </a:lnTo>
                  <a:lnTo>
                    <a:pt x="1984121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991852" y="195654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2054" y="3295014"/>
            <a:ext cx="1270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0835" y="2990214"/>
            <a:ext cx="36931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44320" algn="l"/>
                <a:tab pos="1890395" algn="l"/>
                <a:tab pos="2475865" algn="l"/>
                <a:tab pos="3359785" algn="l"/>
                <a:tab pos="338899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	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0835" y="3599179"/>
            <a:ext cx="1764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6226" y="3599179"/>
            <a:ext cx="1595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7560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deseja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0835" y="3903979"/>
            <a:ext cx="1390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211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9754" y="3903979"/>
            <a:ext cx="796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1985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0835" y="4209415"/>
            <a:ext cx="1310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25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3682" y="3903979"/>
            <a:ext cx="11868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089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endParaRPr sz="2000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6958" y="4209415"/>
            <a:ext cx="10604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“Atribuir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0835" y="4514215"/>
            <a:ext cx="19583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Lote”.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19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0" y="2234560"/>
            <a:ext cx="12192000" cy="4623435"/>
            <a:chOff x="0" y="2234560"/>
            <a:chExt cx="12192000" cy="4623435"/>
          </a:xfrm>
        </p:grpSpPr>
        <p:sp>
          <p:nvSpPr>
            <p:cNvPr id="18" name="object 18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5915" y="2234560"/>
              <a:ext cx="8046084" cy="462343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995914" y="3322447"/>
              <a:ext cx="248285" cy="687070"/>
            </a:xfrm>
            <a:custGeom>
              <a:avLst/>
              <a:gdLst/>
              <a:ahLst/>
              <a:cxnLst/>
              <a:rect l="l" t="t" r="r" b="b"/>
              <a:pathLst>
                <a:path w="248284" h="687070">
                  <a:moveTo>
                    <a:pt x="185800" y="0"/>
                  </a:moveTo>
                  <a:lnTo>
                    <a:pt x="61975" y="0"/>
                  </a:lnTo>
                  <a:lnTo>
                    <a:pt x="61975" y="563244"/>
                  </a:lnTo>
                  <a:lnTo>
                    <a:pt x="0" y="563244"/>
                  </a:lnTo>
                  <a:lnTo>
                    <a:pt x="123951" y="687069"/>
                  </a:lnTo>
                  <a:lnTo>
                    <a:pt x="247776" y="563244"/>
                  </a:lnTo>
                  <a:lnTo>
                    <a:pt x="185800" y="563244"/>
                  </a:lnTo>
                  <a:lnTo>
                    <a:pt x="18580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78472"/>
            <a:ext cx="1961260" cy="369481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6263" y="632379"/>
            <a:ext cx="11837035" cy="240411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em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lote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10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 dirty="0">
              <a:latin typeface="Calibri"/>
              <a:cs typeface="Calibri"/>
            </a:endParaRPr>
          </a:p>
          <a:p>
            <a:pPr marL="2730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endParaRPr sz="1800" dirty="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Etapas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000" dirty="0">
              <a:latin typeface="Arial"/>
              <a:cs typeface="Arial"/>
            </a:endParaRPr>
          </a:p>
          <a:p>
            <a:pPr marL="218440" indent="-205740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  <a:tab pos="930275" algn="l"/>
                <a:tab pos="175450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968241" y="2947670"/>
            <a:ext cx="687070" cy="248285"/>
          </a:xfrm>
          <a:custGeom>
            <a:avLst/>
            <a:gdLst/>
            <a:ahLst/>
            <a:cxnLst/>
            <a:rect l="l" t="t" r="r" b="b"/>
            <a:pathLst>
              <a:path w="687070" h="248285">
                <a:moveTo>
                  <a:pt x="563245" y="0"/>
                </a:moveTo>
                <a:lnTo>
                  <a:pt x="563245" y="61975"/>
                </a:lnTo>
                <a:lnTo>
                  <a:pt x="0" y="61975"/>
                </a:lnTo>
                <a:lnTo>
                  <a:pt x="0" y="185800"/>
                </a:lnTo>
                <a:lnTo>
                  <a:pt x="563245" y="185800"/>
                </a:lnTo>
                <a:lnTo>
                  <a:pt x="563245" y="247776"/>
                </a:lnTo>
                <a:lnTo>
                  <a:pt x="687070" y="123951"/>
                </a:lnTo>
                <a:lnTo>
                  <a:pt x="56324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934AFBE3-5300-762A-B6E5-68B981EB891E}"/>
              </a:ext>
            </a:extLst>
          </p:cNvPr>
          <p:cNvSpPr/>
          <p:nvPr/>
        </p:nvSpPr>
        <p:spPr>
          <a:xfrm>
            <a:off x="5427784" y="232476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25C6CBC5-6993-DCF3-C232-BA5F5D7CC4AD}"/>
              </a:ext>
            </a:extLst>
          </p:cNvPr>
          <p:cNvSpPr/>
          <p:nvPr/>
        </p:nvSpPr>
        <p:spPr>
          <a:xfrm>
            <a:off x="5303145" y="6389731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505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605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6189" y="67473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97676" y="74306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3995"/>
              </p:ext>
            </p:extLst>
          </p:nvPr>
        </p:nvGraphicFramePr>
        <p:xfrm>
          <a:off x="116103" y="1238307"/>
          <a:ext cx="5973445" cy="54883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3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7070">
                <a:tc>
                  <a:txBody>
                    <a:bodyPr/>
                    <a:lstStyle/>
                    <a:p>
                      <a:pPr marL="182245" algn="just">
                        <a:lnSpc>
                          <a:spcPts val="1485"/>
                        </a:lnSpc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conjunto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dados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organizações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relacionam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  <a:p>
                      <a:pPr marL="182245" marR="713105" algn="just">
                        <a:lnSpc>
                          <a:spcPts val="1600"/>
                        </a:lnSpc>
                        <a:spcBef>
                          <a:spcPts val="55"/>
                        </a:spcBef>
                      </a:pP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permitem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identificação,</a:t>
                      </a:r>
                      <a:r>
                        <a:rPr sz="1350" spc="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sendo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condição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básica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utilização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dos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informação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50">
                <a:tc>
                  <a:txBody>
                    <a:bodyPr/>
                    <a:lstStyle/>
                    <a:p>
                      <a:pPr marL="182245" marR="533400" algn="just">
                        <a:lnSpc>
                          <a:spcPct val="99600"/>
                        </a:lnSpc>
                        <a:spcBef>
                          <a:spcPts val="15"/>
                        </a:spcBef>
                      </a:pPr>
                      <a:r>
                        <a:rPr sz="1350" b="1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</a:t>
                      </a:r>
                      <a:r>
                        <a:rPr sz="1350" b="1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por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Cadastro,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autorizada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praticar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atos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nome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organização,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limites</a:t>
                      </a:r>
                      <a:r>
                        <a:rPr sz="1350" spc="-9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seu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respectivo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perfil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acesso,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nos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sistemas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182245" marR="497840" algn="just">
                        <a:lnSpc>
                          <a:spcPct val="99700"/>
                        </a:lnSpc>
                        <a:spcBef>
                          <a:spcPts val="305"/>
                        </a:spcBef>
                      </a:pP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Endereço</a:t>
                      </a:r>
                      <a:r>
                        <a:rPr lang="pt-BR"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 err="1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eletrônico</a:t>
                      </a:r>
                      <a:r>
                        <a:rPr sz="1350" b="1" spc="-1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localização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Internet,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onde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está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disponibilizado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serviço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as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organizacções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identificado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como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https://</a:t>
                      </a:r>
                      <a:r>
                        <a:rPr sz="1350" u="sng" spc="-50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www.gov.br/anvisa/pt-</a:t>
                      </a:r>
                      <a:r>
                        <a:rPr sz="1350" u="sng" spc="-25" dirty="0">
                          <a:solidFill>
                            <a:srgbClr val="23166C"/>
                          </a:solidFill>
                          <a:uFill>
                            <a:solidFill>
                              <a:srgbClr val="23166C"/>
                            </a:solidFill>
                          </a:uFill>
                          <a:latin typeface="Calibri"/>
                          <a:cs typeface="Calibri"/>
                          <a:hlinkClick r:id="rId2"/>
                        </a:rPr>
                        <a:t>br;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65">
                <a:tc>
                  <a:txBody>
                    <a:bodyPr/>
                    <a:lstStyle/>
                    <a:p>
                      <a:pPr marL="182245" marR="458470" algn="just">
                        <a:lnSpc>
                          <a:spcPts val="1580"/>
                        </a:lnSpc>
                        <a:spcBef>
                          <a:spcPts val="40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Filial</a:t>
                      </a:r>
                      <a:r>
                        <a:rPr sz="1350" b="1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qual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extensão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uma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já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existente (matriz).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51435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555">
                <a:tc>
                  <a:txBody>
                    <a:bodyPr/>
                    <a:lstStyle/>
                    <a:p>
                      <a:pPr marL="182245" marR="376555" algn="just">
                        <a:lnSpc>
                          <a:spcPts val="1580"/>
                        </a:lnSpc>
                        <a:spcBef>
                          <a:spcPts val="37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Anvisa</a:t>
                      </a:r>
                      <a:r>
                        <a:rPr sz="1350" b="1" spc="-10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servidor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atua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no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processo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Gerir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Cadastro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lotado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unidade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organizacional</a:t>
                      </a:r>
                      <a:r>
                        <a:rPr sz="1350" spc="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pela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gestão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Anvisa.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4699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182245" marR="667385" algn="just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Gestor</a:t>
                      </a:r>
                      <a:r>
                        <a:rPr sz="1350" b="1" spc="-1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b="1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Cadastro</a:t>
                      </a:r>
                      <a:r>
                        <a:rPr sz="1350" b="1" spc="-1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física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habilitada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Responsável</a:t>
                      </a:r>
                      <a:r>
                        <a:rPr sz="1350" spc="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Legal</a:t>
                      </a:r>
                      <a:r>
                        <a:rPr sz="1350" spc="-9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com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 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atribuição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cadastrar,</a:t>
                      </a:r>
                      <a:r>
                        <a:rPr sz="1350" spc="-6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bloquear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desbloquear</a:t>
                      </a:r>
                      <a:r>
                        <a:rPr sz="1350" spc="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colaboradores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organização;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6830" marB="0">
                    <a:lnR w="6350">
                      <a:solidFill>
                        <a:srgbClr val="EFEFEF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975">
                <a:tc>
                  <a:txBody>
                    <a:bodyPr/>
                    <a:lstStyle/>
                    <a:p>
                      <a:pPr marL="182245" marR="606425" algn="just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1350" spc="-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8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direito</a:t>
                      </a:r>
                      <a:r>
                        <a:rPr sz="1350" spc="-5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público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privado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provê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os recursos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necessários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para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funcionamento</a:t>
                      </a:r>
                      <a:r>
                        <a:rPr sz="1350" spc="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6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1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762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182245" marR="706755" algn="just">
                        <a:lnSpc>
                          <a:spcPts val="1580"/>
                        </a:lnSpc>
                        <a:spcBef>
                          <a:spcPts val="400"/>
                        </a:spcBef>
                      </a:pPr>
                      <a:r>
                        <a:rPr sz="1350" b="1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Mantida</a:t>
                      </a:r>
                      <a:r>
                        <a:rPr sz="1350" b="1" spc="-18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15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que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é</a:t>
                      </a:r>
                      <a:r>
                        <a:rPr sz="1350" spc="-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vinculada</a:t>
                      </a:r>
                      <a:r>
                        <a:rPr sz="1350" spc="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sustentada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financeiramente</a:t>
                      </a:r>
                      <a:r>
                        <a:rPr sz="1350" spc="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pela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organização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mantenedora.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508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8945">
                <a:tc>
                  <a:txBody>
                    <a:bodyPr/>
                    <a:lstStyle/>
                    <a:p>
                      <a:pPr marL="182245" marR="461645" algn="just">
                        <a:lnSpc>
                          <a:spcPts val="1580"/>
                        </a:lnSpc>
                        <a:spcBef>
                          <a:spcPts val="275"/>
                        </a:spcBef>
                      </a:pPr>
                      <a:r>
                        <a:rPr sz="1350" b="1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Matriz</a:t>
                      </a:r>
                      <a:r>
                        <a:rPr sz="1350" b="1" spc="-14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pessoa</a:t>
                      </a:r>
                      <a:r>
                        <a:rPr sz="1350" spc="-4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jurídica sede</a:t>
                      </a:r>
                      <a:r>
                        <a:rPr sz="1350" spc="-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proprietária</a:t>
                      </a:r>
                      <a:r>
                        <a:rPr sz="1350" spc="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outras</a:t>
                      </a:r>
                      <a:r>
                        <a:rPr sz="1350" spc="-7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3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organizações</a:t>
                      </a:r>
                      <a:r>
                        <a:rPr sz="135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que</a:t>
                      </a:r>
                      <a:r>
                        <a:rPr sz="1350" spc="-35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350" spc="-2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dela </a:t>
                      </a:r>
                      <a:r>
                        <a:rPr sz="1350" spc="-10" dirty="0">
                          <a:solidFill>
                            <a:srgbClr val="23166C"/>
                          </a:solidFill>
                          <a:latin typeface="Calibri"/>
                          <a:cs typeface="Calibri"/>
                        </a:rPr>
                        <a:t>dependem.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82346" y="755396"/>
            <a:ext cx="1554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Definições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305206"/>
            <a:ext cx="1961133" cy="369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298184" y="1219327"/>
            <a:ext cx="5387975" cy="49288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84455" algn="just">
              <a:lnSpc>
                <a:spcPct val="99600"/>
              </a:lnSpc>
              <a:spcBef>
                <a:spcPts val="110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b="1" spc="-1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Arial"/>
                <a:cs typeface="Arial"/>
              </a:rPr>
              <a:t>–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privado</a:t>
            </a:r>
            <a:r>
              <a:rPr sz="1350" spc="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oferece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bens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serviços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interesse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à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saúde,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mantenha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relacionamento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marL="12700" marR="660400" algn="just">
              <a:lnSpc>
                <a:spcPct val="100000"/>
              </a:lnSpc>
              <a:spcBef>
                <a:spcPts val="1205"/>
              </a:spcBef>
            </a:pP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b="1" spc="-114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10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nível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permissão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uso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dos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sistemas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atribuído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Responsável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pelo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Gestor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Cadastro;</a:t>
            </a:r>
            <a:endParaRPr sz="135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500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lang="pt-BR" sz="1350" b="1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 err="1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b="1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natural,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isto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é,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todo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indivíduo,</a:t>
            </a:r>
            <a:r>
              <a:rPr sz="1350" spc="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nacional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estrangeira;</a:t>
            </a:r>
            <a:endParaRPr sz="1350" dirty="0">
              <a:latin typeface="Calibri"/>
              <a:cs typeface="Calibri"/>
            </a:endParaRPr>
          </a:p>
          <a:p>
            <a:pPr marL="12700" marR="32384" algn="just">
              <a:lnSpc>
                <a:spcPct val="100000"/>
              </a:lnSpc>
              <a:spcBef>
                <a:spcPts val="1605"/>
              </a:spcBef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b="1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b="1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entidade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abstrata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existência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e</a:t>
            </a:r>
            <a:r>
              <a:rPr sz="1350" spc="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responsabilidade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como,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exemplo,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empresas,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instituições,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fundações,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associações;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podendo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público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7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direito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privado;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158115" algn="just">
              <a:lnSpc>
                <a:spcPct val="100000"/>
              </a:lnSpc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Responsável</a:t>
            </a:r>
            <a:r>
              <a:rPr sz="1350" b="1" spc="-1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Legal</a:t>
            </a:r>
            <a:r>
              <a:rPr sz="1350" b="1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investida</a:t>
            </a:r>
            <a:r>
              <a:rPr sz="1350" spc="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poderes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legais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outorgados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por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meio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contrato</a:t>
            </a:r>
            <a:r>
              <a:rPr sz="1350" spc="-7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social,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estatuto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5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procuração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praticar</a:t>
            </a:r>
            <a:r>
              <a:rPr sz="1350" spc="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atos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jurídicos,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gerir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administrar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 os</a:t>
            </a:r>
            <a:r>
              <a:rPr sz="1350" spc="-9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negócios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jurídica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âmbito</a:t>
            </a:r>
            <a:r>
              <a:rPr sz="1350" spc="-8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Anvisa;</a:t>
            </a:r>
            <a:endParaRPr sz="1350" dirty="0">
              <a:latin typeface="Calibri"/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275"/>
              </a:spcBef>
            </a:pPr>
            <a:endParaRPr sz="13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b="1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código</a:t>
            </a:r>
            <a:r>
              <a:rPr sz="1350" spc="-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informado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por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pessoa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física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vinculada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ou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não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uma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organização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para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fins</a:t>
            </a:r>
            <a:r>
              <a:rPr sz="1350" spc="4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identificação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autenticação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no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Gov.br;</a:t>
            </a:r>
            <a:endParaRPr sz="1350" dirty="0">
              <a:latin typeface="Calibri"/>
              <a:cs typeface="Calibri"/>
            </a:endParaRPr>
          </a:p>
          <a:p>
            <a:pPr marL="12700" marR="77470" algn="just">
              <a:lnSpc>
                <a:spcPct val="100000"/>
              </a:lnSpc>
              <a:spcBef>
                <a:spcPts val="1295"/>
              </a:spcBef>
            </a:pP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b="1" spc="-8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informação</a:t>
            </a:r>
            <a:r>
              <a:rPr sz="1350" b="1" spc="-1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da</a:t>
            </a:r>
            <a:r>
              <a:rPr sz="1350" b="1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b="1" spc="-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-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sistema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informatizado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que</a:t>
            </a:r>
            <a:r>
              <a:rPr sz="1350" spc="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permite</a:t>
            </a:r>
            <a:r>
              <a:rPr sz="1350" spc="2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troca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informações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Anvisa</a:t>
            </a:r>
            <a:r>
              <a:rPr sz="1350" spc="-6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organizações,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cuja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entrada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está</a:t>
            </a:r>
            <a:r>
              <a:rPr sz="1350" spc="500" dirty="0">
                <a:solidFill>
                  <a:srgbClr val="23166C"/>
                </a:solidFill>
                <a:latin typeface="Calibri"/>
                <a:cs typeface="Calibri"/>
              </a:rPr>
              <a:t> 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condicionada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ao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cadastro</a:t>
            </a:r>
            <a:r>
              <a:rPr sz="1350" spc="-1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25" dirty="0">
                <a:solidFill>
                  <a:srgbClr val="23166C"/>
                </a:solidFill>
                <a:latin typeface="Calibri"/>
                <a:cs typeface="Calibri"/>
              </a:rPr>
              <a:t>prévio,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reconhecimento</a:t>
            </a:r>
            <a:r>
              <a:rPr sz="1350" spc="1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login,</a:t>
            </a:r>
            <a:r>
              <a:rPr sz="1350" spc="-4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senha</a:t>
            </a:r>
            <a:r>
              <a:rPr sz="1350" spc="-2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3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23166C"/>
                </a:solidFill>
                <a:latin typeface="Calibri"/>
                <a:cs typeface="Calibri"/>
              </a:rPr>
              <a:t>acesso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50" dirty="0">
                <a:solidFill>
                  <a:srgbClr val="23166C"/>
                </a:solidFill>
                <a:latin typeface="Calibri"/>
                <a:cs typeface="Calibri"/>
              </a:rPr>
              <a:t>e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perfil</a:t>
            </a:r>
            <a:r>
              <a:rPr sz="1350" spc="-40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de</a:t>
            </a:r>
            <a:r>
              <a:rPr sz="1350" spc="-65" dirty="0">
                <a:solidFill>
                  <a:srgbClr val="23166C"/>
                </a:solidFill>
                <a:latin typeface="Calibri"/>
                <a:cs typeface="Calibri"/>
              </a:rPr>
              <a:t> </a:t>
            </a:r>
            <a:r>
              <a:rPr sz="1350" spc="-10" dirty="0">
                <a:solidFill>
                  <a:srgbClr val="23166C"/>
                </a:solidFill>
                <a:latin typeface="Calibri"/>
                <a:cs typeface="Calibri"/>
              </a:rPr>
              <a:t>acesso;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87265" y="1774698"/>
            <a:ext cx="1984375" cy="2411730"/>
            <a:chOff x="4787265" y="1774698"/>
            <a:chExt cx="1984375" cy="2411730"/>
          </a:xfrm>
        </p:grpSpPr>
        <p:sp>
          <p:nvSpPr>
            <p:cNvPr id="3" name="object 3"/>
            <p:cNvSpPr/>
            <p:nvPr/>
          </p:nvSpPr>
          <p:spPr>
            <a:xfrm>
              <a:off x="4787265" y="2011409"/>
              <a:ext cx="1984375" cy="114935"/>
            </a:xfrm>
            <a:custGeom>
              <a:avLst/>
              <a:gdLst/>
              <a:ahLst/>
              <a:cxnLst/>
              <a:rect l="l" t="t" r="r" b="b"/>
              <a:pathLst>
                <a:path w="1984375" h="114935">
                  <a:moveTo>
                    <a:pt x="1984120" y="0"/>
                  </a:moveTo>
                  <a:lnTo>
                    <a:pt x="0" y="0"/>
                  </a:lnTo>
                  <a:lnTo>
                    <a:pt x="0" y="114824"/>
                  </a:lnTo>
                  <a:lnTo>
                    <a:pt x="1984120" y="114824"/>
                  </a:lnTo>
                  <a:lnTo>
                    <a:pt x="198412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963022" y="2015219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687" y="3010280"/>
            <a:ext cx="44157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SzPct val="94444"/>
              <a:buFont typeface="Wingdings"/>
              <a:buChar char=""/>
              <a:tabLst>
                <a:tab pos="15240" algn="l"/>
                <a:tab pos="196215" algn="l"/>
              </a:tabLst>
            </a:pPr>
            <a:r>
              <a:rPr dirty="0"/>
              <a:t>	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Estarão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disponíveis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800" b="1" spc="35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funções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ativar/desativar</a:t>
            </a:r>
            <a:r>
              <a:rPr sz="1800" b="1" spc="4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e/ou</a:t>
            </a:r>
            <a:r>
              <a:rPr sz="1800" b="1" spc="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4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4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data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 inativação;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87" y="4107891"/>
            <a:ext cx="2769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indent="-18415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Sistema;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2735" y="4656835"/>
            <a:ext cx="438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11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5781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botão “Adicionar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Perfil”;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687" y="5480405"/>
            <a:ext cx="44126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5080" indent="-3175" algn="just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15240" algn="l"/>
                <a:tab pos="19621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Opcionalmente,</a:t>
            </a:r>
            <a:r>
              <a:rPr sz="1800" b="1" spc="17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você</a:t>
            </a:r>
            <a:r>
              <a:rPr sz="1800" b="1" spc="165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pode</a:t>
            </a:r>
            <a:r>
              <a:rPr sz="1800" b="1" spc="160" dirty="0">
                <a:solidFill>
                  <a:srgbClr val="001F5F"/>
                </a:solidFill>
                <a:latin typeface="Arial"/>
                <a:cs typeface="Arial"/>
              </a:rPr>
              <a:t> 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remover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perfis,</a:t>
            </a:r>
            <a:r>
              <a:rPr sz="1800" b="1" spc="3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clicando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4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ícone</a:t>
            </a:r>
            <a:r>
              <a:rPr sz="1800" b="1" spc="3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4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lixeira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ao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lado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perfil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adicionado.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0" y="2237228"/>
            <a:ext cx="12192000" cy="4620895"/>
            <a:chOff x="0" y="2237228"/>
            <a:chExt cx="12192000" cy="4620895"/>
          </a:xfrm>
        </p:grpSpPr>
        <p:sp>
          <p:nvSpPr>
            <p:cNvPr id="12" name="object 12"/>
            <p:cNvSpPr/>
            <p:nvPr/>
          </p:nvSpPr>
          <p:spPr>
            <a:xfrm>
              <a:off x="0" y="6371345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7265" y="2237228"/>
              <a:ext cx="7404734" cy="462076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83980" y="4718430"/>
              <a:ext cx="331470" cy="331470"/>
            </a:xfrm>
            <a:custGeom>
              <a:avLst/>
              <a:gdLst/>
              <a:ahLst/>
              <a:cxnLst/>
              <a:rect l="l" t="t" r="r" b="b"/>
              <a:pathLst>
                <a:path w="331470" h="331470">
                  <a:moveTo>
                    <a:pt x="165735" y="0"/>
                  </a:moveTo>
                  <a:lnTo>
                    <a:pt x="121666" y="5969"/>
                  </a:lnTo>
                  <a:lnTo>
                    <a:pt x="82042" y="22606"/>
                  </a:lnTo>
                  <a:lnTo>
                    <a:pt x="48514" y="48514"/>
                  </a:lnTo>
                  <a:lnTo>
                    <a:pt x="22605" y="82042"/>
                  </a:lnTo>
                  <a:lnTo>
                    <a:pt x="5969" y="121539"/>
                  </a:lnTo>
                  <a:lnTo>
                    <a:pt x="0" y="165608"/>
                  </a:lnTo>
                  <a:lnTo>
                    <a:pt x="5969" y="209677"/>
                  </a:lnTo>
                  <a:lnTo>
                    <a:pt x="22605" y="249301"/>
                  </a:lnTo>
                  <a:lnTo>
                    <a:pt x="48514" y="282829"/>
                  </a:lnTo>
                  <a:lnTo>
                    <a:pt x="82042" y="308737"/>
                  </a:lnTo>
                  <a:lnTo>
                    <a:pt x="121666" y="325374"/>
                  </a:lnTo>
                  <a:lnTo>
                    <a:pt x="165735" y="331343"/>
                  </a:lnTo>
                  <a:lnTo>
                    <a:pt x="209803" y="325374"/>
                  </a:lnTo>
                  <a:lnTo>
                    <a:pt x="249300" y="308737"/>
                  </a:lnTo>
                  <a:lnTo>
                    <a:pt x="282828" y="282829"/>
                  </a:lnTo>
                  <a:lnTo>
                    <a:pt x="308737" y="249301"/>
                  </a:lnTo>
                  <a:lnTo>
                    <a:pt x="325374" y="209677"/>
                  </a:lnTo>
                  <a:lnTo>
                    <a:pt x="331343" y="165608"/>
                  </a:lnTo>
                  <a:lnTo>
                    <a:pt x="325374" y="121539"/>
                  </a:lnTo>
                  <a:lnTo>
                    <a:pt x="308737" y="82042"/>
                  </a:lnTo>
                  <a:lnTo>
                    <a:pt x="282828" y="48514"/>
                  </a:lnTo>
                  <a:lnTo>
                    <a:pt x="249300" y="22606"/>
                  </a:lnTo>
                  <a:lnTo>
                    <a:pt x="209803" y="5969"/>
                  </a:lnTo>
                  <a:lnTo>
                    <a:pt x="165735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080754" y="470623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325994" y="4704715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734" y="0"/>
                </a:moveTo>
                <a:lnTo>
                  <a:pt x="121665" y="5968"/>
                </a:lnTo>
                <a:lnTo>
                  <a:pt x="82041" y="22606"/>
                </a:lnTo>
                <a:lnTo>
                  <a:pt x="48513" y="48514"/>
                </a:lnTo>
                <a:lnTo>
                  <a:pt x="22605" y="82042"/>
                </a:lnTo>
                <a:lnTo>
                  <a:pt x="5969" y="121539"/>
                </a:lnTo>
                <a:lnTo>
                  <a:pt x="0" y="165608"/>
                </a:lnTo>
                <a:lnTo>
                  <a:pt x="5969" y="209677"/>
                </a:lnTo>
                <a:lnTo>
                  <a:pt x="22605" y="249301"/>
                </a:lnTo>
                <a:lnTo>
                  <a:pt x="48513" y="282829"/>
                </a:lnTo>
                <a:lnTo>
                  <a:pt x="82041" y="308737"/>
                </a:lnTo>
                <a:lnTo>
                  <a:pt x="121665" y="325374"/>
                </a:lnTo>
                <a:lnTo>
                  <a:pt x="165734" y="331343"/>
                </a:lnTo>
                <a:lnTo>
                  <a:pt x="209803" y="325374"/>
                </a:lnTo>
                <a:lnTo>
                  <a:pt x="249300" y="308737"/>
                </a:lnTo>
                <a:lnTo>
                  <a:pt x="282828" y="282829"/>
                </a:lnTo>
                <a:lnTo>
                  <a:pt x="308736" y="249301"/>
                </a:lnTo>
                <a:lnTo>
                  <a:pt x="325374" y="209677"/>
                </a:lnTo>
                <a:lnTo>
                  <a:pt x="331343" y="165608"/>
                </a:lnTo>
                <a:lnTo>
                  <a:pt x="325374" y="121539"/>
                </a:lnTo>
                <a:lnTo>
                  <a:pt x="308736" y="82042"/>
                </a:lnTo>
                <a:lnTo>
                  <a:pt x="282828" y="48514"/>
                </a:lnTo>
                <a:lnTo>
                  <a:pt x="249300" y="22606"/>
                </a:lnTo>
                <a:lnTo>
                  <a:pt x="209803" y="5968"/>
                </a:lnTo>
                <a:lnTo>
                  <a:pt x="165734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422260" y="4692522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05271" y="3553333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538"/>
                </a:lnTo>
                <a:lnTo>
                  <a:pt x="0" y="165607"/>
                </a:lnTo>
                <a:lnTo>
                  <a:pt x="5968" y="209676"/>
                </a:lnTo>
                <a:lnTo>
                  <a:pt x="22605" y="249173"/>
                </a:lnTo>
                <a:lnTo>
                  <a:pt x="48513" y="282701"/>
                </a:lnTo>
                <a:lnTo>
                  <a:pt x="82041" y="308609"/>
                </a:lnTo>
                <a:lnTo>
                  <a:pt x="121538" y="325246"/>
                </a:lnTo>
                <a:lnTo>
                  <a:pt x="165607" y="331215"/>
                </a:lnTo>
                <a:lnTo>
                  <a:pt x="209676" y="325246"/>
                </a:lnTo>
                <a:lnTo>
                  <a:pt x="249300" y="308609"/>
                </a:lnTo>
                <a:lnTo>
                  <a:pt x="282701" y="282701"/>
                </a:lnTo>
                <a:lnTo>
                  <a:pt x="308610" y="249173"/>
                </a:lnTo>
                <a:lnTo>
                  <a:pt x="325247" y="209676"/>
                </a:lnTo>
                <a:lnTo>
                  <a:pt x="331215" y="165607"/>
                </a:lnTo>
                <a:lnTo>
                  <a:pt x="325247" y="121538"/>
                </a:lnTo>
                <a:lnTo>
                  <a:pt x="308610" y="82041"/>
                </a:lnTo>
                <a:lnTo>
                  <a:pt x="282701" y="48513"/>
                </a:lnTo>
                <a:lnTo>
                  <a:pt x="249300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01029" y="354037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668136" y="4751070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665"/>
                </a:lnTo>
                <a:lnTo>
                  <a:pt x="0" y="165734"/>
                </a:lnTo>
                <a:lnTo>
                  <a:pt x="5968" y="209803"/>
                </a:lnTo>
                <a:lnTo>
                  <a:pt x="22605" y="249300"/>
                </a:lnTo>
                <a:lnTo>
                  <a:pt x="48513" y="282828"/>
                </a:lnTo>
                <a:lnTo>
                  <a:pt x="82041" y="308736"/>
                </a:lnTo>
                <a:lnTo>
                  <a:pt x="121538" y="325373"/>
                </a:lnTo>
                <a:lnTo>
                  <a:pt x="165608" y="331342"/>
                </a:lnTo>
                <a:lnTo>
                  <a:pt x="209676" y="325373"/>
                </a:lnTo>
                <a:lnTo>
                  <a:pt x="249174" y="308736"/>
                </a:lnTo>
                <a:lnTo>
                  <a:pt x="282701" y="282828"/>
                </a:lnTo>
                <a:lnTo>
                  <a:pt x="308610" y="249300"/>
                </a:lnTo>
                <a:lnTo>
                  <a:pt x="325247" y="209803"/>
                </a:lnTo>
                <a:lnTo>
                  <a:pt x="331215" y="165734"/>
                </a:lnTo>
                <a:lnTo>
                  <a:pt x="325247" y="121665"/>
                </a:lnTo>
                <a:lnTo>
                  <a:pt x="308610" y="82041"/>
                </a:lnTo>
                <a:lnTo>
                  <a:pt x="282701" y="48513"/>
                </a:lnTo>
                <a:lnTo>
                  <a:pt x="249174" y="22605"/>
                </a:lnTo>
                <a:lnTo>
                  <a:pt x="209676" y="596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64148" y="4738878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73392" y="3814190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7" y="0"/>
                </a:moveTo>
                <a:lnTo>
                  <a:pt x="121538" y="5968"/>
                </a:lnTo>
                <a:lnTo>
                  <a:pt x="82041" y="22605"/>
                </a:lnTo>
                <a:lnTo>
                  <a:pt x="48513" y="48513"/>
                </a:lnTo>
                <a:lnTo>
                  <a:pt x="22605" y="82041"/>
                </a:lnTo>
                <a:lnTo>
                  <a:pt x="5968" y="121538"/>
                </a:lnTo>
                <a:lnTo>
                  <a:pt x="0" y="165607"/>
                </a:lnTo>
                <a:lnTo>
                  <a:pt x="5968" y="209676"/>
                </a:lnTo>
                <a:lnTo>
                  <a:pt x="22605" y="249173"/>
                </a:lnTo>
                <a:lnTo>
                  <a:pt x="48513" y="282701"/>
                </a:lnTo>
                <a:lnTo>
                  <a:pt x="82041" y="308609"/>
                </a:lnTo>
                <a:lnTo>
                  <a:pt x="121538" y="325246"/>
                </a:lnTo>
                <a:lnTo>
                  <a:pt x="165607" y="331215"/>
                </a:lnTo>
                <a:lnTo>
                  <a:pt x="209676" y="325246"/>
                </a:lnTo>
                <a:lnTo>
                  <a:pt x="249300" y="308609"/>
                </a:lnTo>
                <a:lnTo>
                  <a:pt x="282828" y="282701"/>
                </a:lnTo>
                <a:lnTo>
                  <a:pt x="308736" y="249173"/>
                </a:lnTo>
                <a:lnTo>
                  <a:pt x="325374" y="209676"/>
                </a:lnTo>
                <a:lnTo>
                  <a:pt x="331342" y="165607"/>
                </a:lnTo>
                <a:lnTo>
                  <a:pt x="325374" y="121538"/>
                </a:lnTo>
                <a:lnTo>
                  <a:pt x="308736" y="82041"/>
                </a:lnTo>
                <a:lnTo>
                  <a:pt x="282828" y="48513"/>
                </a:lnTo>
                <a:lnTo>
                  <a:pt x="249300" y="22605"/>
                </a:lnTo>
                <a:lnTo>
                  <a:pt x="209676" y="5968"/>
                </a:lnTo>
                <a:lnTo>
                  <a:pt x="165607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169657" y="38012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113009" y="5797219"/>
            <a:ext cx="331470" cy="331470"/>
          </a:xfrm>
          <a:custGeom>
            <a:avLst/>
            <a:gdLst/>
            <a:ahLst/>
            <a:cxnLst/>
            <a:rect l="l" t="t" r="r" b="b"/>
            <a:pathLst>
              <a:path w="331470" h="331470">
                <a:moveTo>
                  <a:pt x="165608" y="0"/>
                </a:moveTo>
                <a:lnTo>
                  <a:pt x="121539" y="5918"/>
                </a:lnTo>
                <a:lnTo>
                  <a:pt x="82042" y="22618"/>
                </a:lnTo>
                <a:lnTo>
                  <a:pt x="48514" y="48514"/>
                </a:lnTo>
                <a:lnTo>
                  <a:pt x="22606" y="82042"/>
                </a:lnTo>
                <a:lnTo>
                  <a:pt x="5969" y="121615"/>
                </a:lnTo>
                <a:lnTo>
                  <a:pt x="0" y="165658"/>
                </a:lnTo>
                <a:lnTo>
                  <a:pt x="5969" y="209689"/>
                </a:lnTo>
                <a:lnTo>
                  <a:pt x="22606" y="249262"/>
                </a:lnTo>
                <a:lnTo>
                  <a:pt x="48514" y="282790"/>
                </a:lnTo>
                <a:lnTo>
                  <a:pt x="82042" y="308686"/>
                </a:lnTo>
                <a:lnTo>
                  <a:pt x="121539" y="325386"/>
                </a:lnTo>
                <a:lnTo>
                  <a:pt x="165608" y="331304"/>
                </a:lnTo>
                <a:lnTo>
                  <a:pt x="209676" y="325386"/>
                </a:lnTo>
                <a:lnTo>
                  <a:pt x="249174" y="308686"/>
                </a:lnTo>
                <a:lnTo>
                  <a:pt x="282701" y="282790"/>
                </a:lnTo>
                <a:lnTo>
                  <a:pt x="308610" y="249262"/>
                </a:lnTo>
                <a:lnTo>
                  <a:pt x="325247" y="209689"/>
                </a:lnTo>
                <a:lnTo>
                  <a:pt x="331216" y="165658"/>
                </a:lnTo>
                <a:lnTo>
                  <a:pt x="325247" y="121615"/>
                </a:lnTo>
                <a:lnTo>
                  <a:pt x="308610" y="82042"/>
                </a:lnTo>
                <a:lnTo>
                  <a:pt x="282701" y="48514"/>
                </a:lnTo>
                <a:lnTo>
                  <a:pt x="249174" y="22618"/>
                </a:lnTo>
                <a:lnTo>
                  <a:pt x="209676" y="5918"/>
                </a:lnTo>
                <a:lnTo>
                  <a:pt x="165608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0209656" y="578551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91299"/>
            <a:ext cx="1961260" cy="369481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156768" y="208229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9687" y="632379"/>
            <a:ext cx="11873865" cy="214122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710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Atribuindo</a:t>
            </a:r>
            <a:r>
              <a:rPr sz="2800" b="1" spc="-13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perfis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em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lote</a:t>
            </a:r>
            <a:r>
              <a:rPr sz="28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aos</a:t>
            </a:r>
            <a:r>
              <a:rPr sz="2800" b="1" spc="-10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40" dirty="0">
                <a:solidFill>
                  <a:srgbClr val="7CD22A"/>
                </a:solidFill>
                <a:latin typeface="Calibri"/>
                <a:cs typeface="Calibri"/>
              </a:rPr>
              <a:t>colaboradores</a:t>
            </a:r>
            <a:r>
              <a:rPr sz="2800" b="1" spc="-15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da</a:t>
            </a:r>
            <a:r>
              <a:rPr sz="28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endParaRPr sz="2800">
              <a:latin typeface="Calibri"/>
              <a:cs typeface="Calibri"/>
            </a:endParaRPr>
          </a:p>
          <a:p>
            <a:pPr marL="64135">
              <a:lnSpc>
                <a:spcPct val="100000"/>
              </a:lnSpc>
              <a:spcBef>
                <a:spcPts val="10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Essa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atribuir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perfis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lote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aos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colaboradores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18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  <a:spcBef>
                <a:spcPts val="1895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Etapas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8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spcBef>
                <a:spcPts val="5"/>
              </a:spcBef>
              <a:buSzPct val="94444"/>
              <a:buFont typeface="Wingdings"/>
              <a:buChar char=""/>
              <a:tabLst>
                <a:tab pos="19685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perfis;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78D6F5-5F3D-0416-56DE-E75F3E5DEA1E}"/>
              </a:ext>
            </a:extLst>
          </p:cNvPr>
          <p:cNvSpPr/>
          <p:nvPr/>
        </p:nvSpPr>
        <p:spPr>
          <a:xfrm>
            <a:off x="6040098" y="236305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B8FC2-83C0-BAC4-6DED-85EB47596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A8329C9-A13A-57DB-F10E-EAE817DD5C0E}"/>
              </a:ext>
            </a:extLst>
          </p:cNvPr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89D5AC7-EAAD-36B8-808E-2297299FA5B0}"/>
              </a:ext>
            </a:extLst>
          </p:cNvPr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0898763-AE33-C5D1-0464-BDA316580320}"/>
                </a:ext>
              </a:extLst>
            </p:cNvPr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7B16B41-4A13-5BA8-BC0B-956A493B846F}"/>
                </a:ext>
              </a:extLst>
            </p:cNvPr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>
            <a:extLst>
              <a:ext uri="{FF2B5EF4-FFF2-40B4-BE49-F238E27FC236}">
                <a16:creationId xmlns:a16="http://schemas.microsoft.com/office/drawing/2014/main" id="{B2988DBC-18F1-A0FC-4AD3-155CD6F547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F16689F6-E5B8-DB01-EC3F-B2C175FDFA47}"/>
              </a:ext>
            </a:extLst>
          </p:cNvPr>
          <p:cNvSpPr/>
          <p:nvPr/>
        </p:nvSpPr>
        <p:spPr>
          <a:xfrm>
            <a:off x="27432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EE039AE-A316-A358-8780-56D19D01BBFD}"/>
              </a:ext>
            </a:extLst>
          </p:cNvPr>
          <p:cNvSpPr/>
          <p:nvPr/>
        </p:nvSpPr>
        <p:spPr>
          <a:xfrm>
            <a:off x="7848600" y="24384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>
            <a:extLst>
              <a:ext uri="{FF2B5EF4-FFF2-40B4-BE49-F238E27FC236}">
                <a16:creationId xmlns:a16="http://schemas.microsoft.com/office/drawing/2014/main" id="{55E524C4-8520-2A93-EC86-C07E1303DD93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>
            <a:extLst>
              <a:ext uri="{FF2B5EF4-FFF2-40B4-BE49-F238E27FC236}">
                <a16:creationId xmlns:a16="http://schemas.microsoft.com/office/drawing/2014/main" id="{20FD37D8-51BF-0A25-6896-9635D237CC62}"/>
              </a:ext>
            </a:extLst>
          </p:cNvPr>
          <p:cNvSpPr txBox="1"/>
          <p:nvPr/>
        </p:nvSpPr>
        <p:spPr>
          <a:xfrm>
            <a:off x="2952343" y="3074895"/>
            <a:ext cx="703453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26845" marR="5080" indent="-1414780">
              <a:lnSpc>
                <a:spcPct val="100000"/>
              </a:lnSpc>
              <a:spcBef>
                <a:spcPts val="105"/>
              </a:spcBef>
            </a:pPr>
            <a:r>
              <a:rPr lang="pt-BR"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Gerenciando “Representantes”</a:t>
            </a:r>
            <a:endParaRPr sz="32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0251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dirty="0"/>
              <a:t>Gerenciar Representante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A42D59-EAD6-4F95-84F1-32A30F05785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800" y="1008000"/>
            <a:ext cx="11339513" cy="276999"/>
          </a:xfrm>
        </p:spPr>
        <p:txBody>
          <a:bodyPr rtlCol="0"/>
          <a:lstStyle/>
          <a:p>
            <a:pPr rtl="0"/>
            <a:r>
              <a:rPr lang="pt-BR" dirty="0"/>
              <a:t>Funcionalidade que permite Adicionar ou Remover Representante no Cadastro Anvisa.</a:t>
            </a:r>
          </a:p>
        </p:txBody>
      </p:sp>
      <p:sp>
        <p:nvSpPr>
          <p:cNvPr id="12" name="Retângulo 11" descr="Bloco em destaque à esquerda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B259A0-0017-492F-A0DC-4B70C7052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442934"/>
            <a:ext cx="5472000" cy="360000"/>
          </a:xfrm>
        </p:spPr>
        <p:txBody>
          <a:bodyPr rtlCol="0"/>
          <a:lstStyle/>
          <a:p>
            <a:pPr rtl="0"/>
            <a:r>
              <a:rPr lang="pt-BR" dirty="0"/>
              <a:t>Etapas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CEEB3BAE-C0B2-447C-B8BE-96C6BD84D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950768"/>
            <a:ext cx="5472000" cy="1697432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Tx/>
              <a:buChar char="-"/>
            </a:pPr>
            <a:r>
              <a:rPr lang="pt-BR" dirty="0"/>
              <a:t>Localize o colaborador desejado e clique no botão com ícone de lápis da coluna Editar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Será aberta uma janela com as opções de Gerenciar Perfil / Desabilitar Colaborador / Atualizar Data de Inativação / Gerenciar Representante</a:t>
            </a:r>
          </a:p>
          <a:p>
            <a:pPr marL="285750" indent="-285750">
              <a:buFontTx/>
              <a:buChar char="-"/>
            </a:pPr>
            <a:endParaRPr lang="pt-BR" dirty="0"/>
          </a:p>
        </p:txBody>
      </p:sp>
      <p:cxnSp>
        <p:nvCxnSpPr>
          <p:cNvPr id="11" name="Conector reto 10" descr="Divisor de slide">
            <a:extLst>
              <a:ext uri="{FF2B5EF4-FFF2-40B4-BE49-F238E27FC236}">
                <a16:creationId xmlns:a16="http://schemas.microsoft.com/office/drawing/2014/main" id="{5A563457-1EC8-4978-BCCB-AFD88C9ED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096000" y="2363035"/>
            <a:ext cx="0" cy="24113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 descr="Barra em destaque à direita&#10;">
            <a:extLst>
              <a:ext uri="{FF2B5EF4-FFF2-40B4-BE49-F238E27FC236}">
                <a16:creationId xmlns:a16="http://schemas.microsoft.com/office/drawing/2014/main" id="{A7CD04AE-9A8B-4DED-855D-F51B510D0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pt-BR" dirty="0"/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22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B6E5961-4756-08CA-6CBB-69FE15BAA271}"/>
              </a:ext>
            </a:extLst>
          </p:cNvPr>
          <p:cNvSpPr/>
          <p:nvPr/>
        </p:nvSpPr>
        <p:spPr>
          <a:xfrm>
            <a:off x="0" y="6283354"/>
            <a:ext cx="12192000" cy="61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783960D5-5B71-43B9-F236-2E944D6E5F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05353" y="2927698"/>
            <a:ext cx="5472113" cy="22159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pt-BR" dirty="0"/>
              <a:t>Para adicionar representante, selecione o Tipo de Representante e clique no botão “Adicionar Representante”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Para remover, clique na lixeira ao lado para remover o representante desejado, confirmando a operação ao clicar na lixeira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770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4D616A9A-3412-CDF3-AF02-7A46D1542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41DCCF01-7BE4-ECAA-92D8-B62217A5D16A}"/>
              </a:ext>
            </a:extLst>
          </p:cNvPr>
          <p:cNvSpPr/>
          <p:nvPr/>
        </p:nvSpPr>
        <p:spPr>
          <a:xfrm>
            <a:off x="9987092" y="4818825"/>
            <a:ext cx="310392" cy="336774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72594FCC-2D7E-EF32-CD8F-01494CC8F07D}"/>
              </a:ext>
            </a:extLst>
          </p:cNvPr>
          <p:cNvSpPr/>
          <p:nvPr/>
        </p:nvSpPr>
        <p:spPr>
          <a:xfrm>
            <a:off x="9496578" y="4806301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83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D7A369CF-0C13-1115-AC9D-C07776C3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0D674BDE-B5AA-1EBD-1C56-F7E6DA5B7F19}"/>
              </a:ext>
            </a:extLst>
          </p:cNvPr>
          <p:cNvSpPr/>
          <p:nvPr/>
        </p:nvSpPr>
        <p:spPr>
          <a:xfrm>
            <a:off x="2660229" y="5117230"/>
            <a:ext cx="435810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32B6231-5313-0F9E-98F2-704EFB1575C0}"/>
              </a:ext>
            </a:extLst>
          </p:cNvPr>
          <p:cNvSpPr/>
          <p:nvPr/>
        </p:nvSpPr>
        <p:spPr>
          <a:xfrm>
            <a:off x="3122445" y="5054069"/>
            <a:ext cx="2142282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B88FABE-E422-0B10-94BF-2DF9A624A220}"/>
              </a:ext>
            </a:extLst>
          </p:cNvPr>
          <p:cNvSpPr/>
          <p:nvPr/>
        </p:nvSpPr>
        <p:spPr>
          <a:xfrm>
            <a:off x="1190024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292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5A616C66-7A0F-161D-168E-A5CE144F5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A129E66-E01F-5721-1EB4-15305D98BBA8}"/>
              </a:ext>
            </a:extLst>
          </p:cNvPr>
          <p:cNvSpPr/>
          <p:nvPr/>
        </p:nvSpPr>
        <p:spPr>
          <a:xfrm>
            <a:off x="6535143" y="4637570"/>
            <a:ext cx="494758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0D213-7F91-292B-ABFD-620914C9D0C5}"/>
              </a:ext>
            </a:extLst>
          </p:cNvPr>
          <p:cNvSpPr/>
          <p:nvPr/>
        </p:nvSpPr>
        <p:spPr>
          <a:xfrm>
            <a:off x="6996539" y="4574409"/>
            <a:ext cx="1473206" cy="4124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840419-2581-E3DA-E4F8-B6EB05637FFC}"/>
              </a:ext>
            </a:extLst>
          </p:cNvPr>
          <p:cNvSpPr/>
          <p:nvPr/>
        </p:nvSpPr>
        <p:spPr>
          <a:xfrm>
            <a:off x="12954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3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1501BB0-52DB-CE2E-F579-D983C364F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55F91BC8-2353-B9A4-30D0-BCEE0D15EB75}"/>
              </a:ext>
            </a:extLst>
          </p:cNvPr>
          <p:cNvSpPr/>
          <p:nvPr/>
        </p:nvSpPr>
        <p:spPr>
          <a:xfrm rot="10800000">
            <a:off x="4982286" y="5131933"/>
            <a:ext cx="385894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3DE0917-BC56-A0AE-F442-87F47CAF4296}"/>
              </a:ext>
            </a:extLst>
          </p:cNvPr>
          <p:cNvSpPr/>
          <p:nvPr/>
        </p:nvSpPr>
        <p:spPr>
          <a:xfrm>
            <a:off x="4495481" y="5110018"/>
            <a:ext cx="352337" cy="371213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BFE70BE-724D-F05B-D76A-B905A77ABC51}"/>
              </a:ext>
            </a:extLst>
          </p:cNvPr>
          <p:cNvSpPr txBox="1"/>
          <p:nvPr/>
        </p:nvSpPr>
        <p:spPr>
          <a:xfrm>
            <a:off x="5502646" y="5044972"/>
            <a:ext cx="3622881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pt-BR" sz="1400" dirty="0"/>
              <a:t>Remove o representante do tipo “Responsável Técnico” para esse colaborador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5DED5A5-376A-553E-71DC-150BA037E64A}"/>
              </a:ext>
            </a:extLst>
          </p:cNvPr>
          <p:cNvSpPr/>
          <p:nvPr/>
        </p:nvSpPr>
        <p:spPr>
          <a:xfrm>
            <a:off x="1143000" y="152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0855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87F2F1C-610F-3D40-D017-33E357E4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0BE0CE8C-4589-9819-0880-CE50C7388C16}"/>
              </a:ext>
            </a:extLst>
          </p:cNvPr>
          <p:cNvSpPr/>
          <p:nvPr/>
        </p:nvSpPr>
        <p:spPr>
          <a:xfrm>
            <a:off x="4963030" y="3940190"/>
            <a:ext cx="474213" cy="34929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2D1782-E47B-949B-C859-38A34F8238DA}"/>
              </a:ext>
            </a:extLst>
          </p:cNvPr>
          <p:cNvSpPr/>
          <p:nvPr/>
        </p:nvSpPr>
        <p:spPr>
          <a:xfrm>
            <a:off x="5551055" y="3863109"/>
            <a:ext cx="618836" cy="50346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65C1F9D-69F7-152D-E819-D13C7A85D3E0}"/>
              </a:ext>
            </a:extLst>
          </p:cNvPr>
          <p:cNvSpPr/>
          <p:nvPr/>
        </p:nvSpPr>
        <p:spPr>
          <a:xfrm>
            <a:off x="1143000" y="76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212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432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1400" y="270172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2450" marR="5080" indent="-278638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spc="-20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0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35" dirty="0">
                <a:solidFill>
                  <a:srgbClr val="006DC0"/>
                </a:solidFill>
                <a:latin typeface="Trebuchet MS"/>
                <a:cs typeface="Trebuchet MS"/>
              </a:rPr>
              <a:t>Cadastro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413" y="4892420"/>
            <a:ext cx="42322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“ADALDINO”;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Serão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apresentados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r>
              <a:rPr sz="1800" b="1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7230" y="5715711"/>
            <a:ext cx="3947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31544" algn="l"/>
                <a:tab pos="1531620" algn="l"/>
                <a:tab pos="2465070" algn="l"/>
                <a:tab pos="293878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tabela,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possui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possuem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este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32464" y="6392279"/>
            <a:ext cx="2438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5" dirty="0">
                <a:solidFill>
                  <a:srgbClr val="878787"/>
                </a:solidFill>
                <a:latin typeface="Arial"/>
                <a:cs typeface="Arial"/>
              </a:rPr>
              <a:t>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94428" y="191311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495800" y="2177917"/>
            <a:ext cx="7696200" cy="4680585"/>
            <a:chOff x="4495800" y="2177917"/>
            <a:chExt cx="7696200" cy="4680585"/>
          </a:xfrm>
        </p:grpSpPr>
        <p:sp>
          <p:nvSpPr>
            <p:cNvPr id="7" name="object 7"/>
            <p:cNvSpPr/>
            <p:nvPr/>
          </p:nvSpPr>
          <p:spPr>
            <a:xfrm>
              <a:off x="6096000" y="2363089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222"/>
                  </a:lnTo>
                </a:path>
              </a:pathLst>
            </a:custGeom>
            <a:ln w="9525">
              <a:solidFill>
                <a:srgbClr val="F0F0F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25212" y="2177917"/>
              <a:ext cx="7566786" cy="46800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495800" y="6024664"/>
              <a:ext cx="715010" cy="353695"/>
            </a:xfrm>
            <a:custGeom>
              <a:avLst/>
              <a:gdLst/>
              <a:ahLst/>
              <a:cxnLst/>
              <a:rect l="l" t="t" r="r" b="b"/>
              <a:pathLst>
                <a:path w="715010" h="353695">
                  <a:moveTo>
                    <a:pt x="538226" y="0"/>
                  </a:moveTo>
                  <a:lnTo>
                    <a:pt x="538226" y="88315"/>
                  </a:lnTo>
                  <a:lnTo>
                    <a:pt x="0" y="88315"/>
                  </a:lnTo>
                  <a:lnTo>
                    <a:pt x="0" y="264960"/>
                  </a:lnTo>
                  <a:lnTo>
                    <a:pt x="538226" y="264960"/>
                  </a:lnTo>
                  <a:lnTo>
                    <a:pt x="538226" y="353275"/>
                  </a:lnTo>
                  <a:lnTo>
                    <a:pt x="714883" y="176644"/>
                  </a:lnTo>
                  <a:lnTo>
                    <a:pt x="538226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015981" y="186167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738496" y="602386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74590" y="5537200"/>
            <a:ext cx="736600" cy="353695"/>
          </a:xfrm>
          <a:custGeom>
            <a:avLst/>
            <a:gdLst/>
            <a:ahLst/>
            <a:cxnLst/>
            <a:rect l="l" t="t" r="r" b="b"/>
            <a:pathLst>
              <a:path w="736600" h="353695">
                <a:moveTo>
                  <a:pt x="559435" y="0"/>
                </a:moveTo>
                <a:lnTo>
                  <a:pt x="559435" y="88290"/>
                </a:lnTo>
                <a:lnTo>
                  <a:pt x="0" y="88290"/>
                </a:lnTo>
                <a:lnTo>
                  <a:pt x="0" y="264934"/>
                </a:lnTo>
                <a:lnTo>
                  <a:pt x="559435" y="264934"/>
                </a:lnTo>
                <a:lnTo>
                  <a:pt x="559435" y="353250"/>
                </a:lnTo>
                <a:lnTo>
                  <a:pt x="736092" y="176618"/>
                </a:lnTo>
                <a:lnTo>
                  <a:pt x="559435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28464" y="5535269"/>
            <a:ext cx="1416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25332" y="4603877"/>
            <a:ext cx="360045" cy="895985"/>
          </a:xfrm>
          <a:custGeom>
            <a:avLst/>
            <a:gdLst/>
            <a:ahLst/>
            <a:cxnLst/>
            <a:rect l="l" t="t" r="r" b="b"/>
            <a:pathLst>
              <a:path w="360045" h="895985">
                <a:moveTo>
                  <a:pt x="270001" y="0"/>
                </a:moveTo>
                <a:lnTo>
                  <a:pt x="89916" y="0"/>
                </a:lnTo>
                <a:lnTo>
                  <a:pt x="89916" y="715518"/>
                </a:lnTo>
                <a:lnTo>
                  <a:pt x="0" y="715518"/>
                </a:lnTo>
                <a:lnTo>
                  <a:pt x="179959" y="895604"/>
                </a:lnTo>
                <a:lnTo>
                  <a:pt x="359918" y="715518"/>
                </a:lnTo>
                <a:lnTo>
                  <a:pt x="270001" y="715518"/>
                </a:lnTo>
                <a:lnTo>
                  <a:pt x="27000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236457" y="482879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839457" y="5767108"/>
            <a:ext cx="370205" cy="892810"/>
          </a:xfrm>
          <a:custGeom>
            <a:avLst/>
            <a:gdLst/>
            <a:ahLst/>
            <a:cxnLst/>
            <a:rect l="l" t="t" r="r" b="b"/>
            <a:pathLst>
              <a:path w="370204" h="892809">
                <a:moveTo>
                  <a:pt x="185039" y="0"/>
                </a:moveTo>
                <a:lnTo>
                  <a:pt x="0" y="185115"/>
                </a:lnTo>
                <a:lnTo>
                  <a:pt x="92583" y="185115"/>
                </a:lnTo>
                <a:lnTo>
                  <a:pt x="92583" y="892314"/>
                </a:lnTo>
                <a:lnTo>
                  <a:pt x="277622" y="892314"/>
                </a:lnTo>
                <a:lnTo>
                  <a:pt x="277622" y="185115"/>
                </a:lnTo>
                <a:lnTo>
                  <a:pt x="370205" y="185115"/>
                </a:lnTo>
                <a:lnTo>
                  <a:pt x="185039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955028" y="608208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66522" y="72593"/>
            <a:ext cx="609473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8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r>
              <a:rPr spc="-12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–</a:t>
            </a:r>
            <a:r>
              <a:rPr spc="-65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Gestor</a:t>
            </a:r>
            <a:r>
              <a:rPr spc="-55" dirty="0">
                <a:solidFill>
                  <a:srgbClr val="006DC0"/>
                </a:solidFill>
              </a:rPr>
              <a:t> </a:t>
            </a:r>
            <a:r>
              <a:rPr spc="-10" dirty="0">
                <a:solidFill>
                  <a:srgbClr val="006DC0"/>
                </a:solidFill>
              </a:rPr>
              <a:t>Externo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0413" y="497269"/>
            <a:ext cx="9015095" cy="4420870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1705"/>
              </a:spcBef>
            </a:pP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Pesquisando</a:t>
            </a:r>
            <a:r>
              <a:rPr sz="2800" b="1" spc="-12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5" dirty="0">
                <a:solidFill>
                  <a:srgbClr val="7CD22A"/>
                </a:solidFill>
                <a:latin typeface="Calibri"/>
                <a:cs typeface="Calibri"/>
              </a:rPr>
              <a:t>Colaborador</a:t>
            </a:r>
            <a:r>
              <a:rPr sz="2800" b="1" spc="-9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52069">
              <a:lnSpc>
                <a:spcPct val="100000"/>
              </a:lnSpc>
              <a:spcBef>
                <a:spcPts val="1035"/>
              </a:spcBef>
            </a:pP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colaborador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1800">
              <a:latin typeface="Arial"/>
              <a:cs typeface="Arial"/>
            </a:endParaRPr>
          </a:p>
          <a:p>
            <a:pPr marL="299085" marR="4815205" indent="-28702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299085" algn="l"/>
                <a:tab pos="1443355" algn="l"/>
                <a:tab pos="1829435" algn="l"/>
                <a:tab pos="247967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vinculados a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1800">
              <a:latin typeface="Arial"/>
              <a:cs typeface="Arial"/>
            </a:endParaRPr>
          </a:p>
          <a:p>
            <a:pPr marL="299085" marR="496506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Organização”,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botão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 marL="299085" marR="511683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Mudar</a:t>
            </a:r>
            <a:r>
              <a:rPr sz="18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deste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para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>
              <a:latin typeface="Arial"/>
              <a:cs typeface="Arial"/>
            </a:endParaRPr>
          </a:p>
          <a:p>
            <a:pPr marL="299085" marR="481838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opção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r>
              <a:rPr sz="18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Colaborador”;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ts val="2080"/>
              </a:lnSpc>
              <a:buFont typeface="Wingdings"/>
              <a:buChar char=""/>
              <a:tabLst>
                <a:tab pos="299085" algn="l"/>
                <a:tab pos="1390015" algn="l"/>
                <a:tab pos="1896110" algn="l"/>
                <a:tab pos="2736215" algn="l"/>
                <a:tab pos="3266440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nome,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por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exemplo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24440" y="3248799"/>
            <a:ext cx="2067559" cy="499605"/>
          </a:xfrm>
          <a:prstGeom prst="rect">
            <a:avLst/>
          </a:prstGeom>
        </p:spPr>
      </p:pic>
      <p:sp>
        <p:nvSpPr>
          <p:cNvPr id="22" name="Retângulo 21">
            <a:extLst>
              <a:ext uri="{FF2B5EF4-FFF2-40B4-BE49-F238E27FC236}">
                <a16:creationId xmlns:a16="http://schemas.microsoft.com/office/drawing/2014/main" id="{4FF3F020-7DA6-6DC4-5867-B1B749BB242F}"/>
              </a:ext>
            </a:extLst>
          </p:cNvPr>
          <p:cNvSpPr/>
          <p:nvPr/>
        </p:nvSpPr>
        <p:spPr>
          <a:xfrm>
            <a:off x="5867400" y="2295214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3941" y="968552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05600" y="97947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88695" y="5337428"/>
            <a:ext cx="11040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Atenção:</a:t>
            </a:r>
            <a:r>
              <a:rPr sz="1800" b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uso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indevido</a:t>
            </a:r>
            <a:r>
              <a:rPr sz="18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senha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Responsável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Legal,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Gestor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Cadastro</a:t>
            </a:r>
            <a:r>
              <a:rPr sz="18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dos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colaboradores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por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001F5F"/>
                </a:solidFill>
                <a:latin typeface="Calibri"/>
                <a:cs typeface="Calibri"/>
              </a:rPr>
              <a:t>terceiros</a:t>
            </a:r>
            <a:r>
              <a:rPr sz="18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18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os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prejuízosdecorrentes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da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eventualquebra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sigilo</a:t>
            </a:r>
            <a:r>
              <a:rPr sz="1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0" dirty="0">
                <a:solidFill>
                  <a:srgbClr val="001F5F"/>
                </a:solidFill>
                <a:latin typeface="Calibri"/>
                <a:cs typeface="Calibri"/>
              </a:rPr>
              <a:t>pelasua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má</a:t>
            </a:r>
            <a:r>
              <a:rPr sz="18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utilizaçãosão</a:t>
            </a:r>
            <a:r>
              <a:rPr sz="1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de</a:t>
            </a:r>
            <a:r>
              <a:rPr sz="1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exclusivaresponsabilidadeda</a:t>
            </a:r>
            <a:r>
              <a:rPr sz="1800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organização.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69113" y="5334000"/>
            <a:ext cx="293370" cy="328295"/>
            <a:chOff x="169113" y="5334000"/>
            <a:chExt cx="293370" cy="328295"/>
          </a:xfrm>
        </p:grpSpPr>
        <p:sp>
          <p:nvSpPr>
            <p:cNvPr id="19" name="object 19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140106" y="0"/>
                  </a:moveTo>
                  <a:lnTo>
                    <a:pt x="140106" y="78740"/>
                  </a:lnTo>
                  <a:lnTo>
                    <a:pt x="0" y="78740"/>
                  </a:lnTo>
                  <a:lnTo>
                    <a:pt x="0" y="236347"/>
                  </a:lnTo>
                  <a:lnTo>
                    <a:pt x="140106" y="236347"/>
                  </a:lnTo>
                  <a:lnTo>
                    <a:pt x="140106" y="315087"/>
                  </a:lnTo>
                  <a:lnTo>
                    <a:pt x="280212" y="157480"/>
                  </a:lnTo>
                  <a:lnTo>
                    <a:pt x="140106" y="0"/>
                  </a:lnTo>
                  <a:close/>
                </a:path>
              </a:pathLst>
            </a:custGeom>
            <a:solidFill>
              <a:srgbClr val="22C5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5463" y="5340349"/>
              <a:ext cx="280670" cy="315595"/>
            </a:xfrm>
            <a:custGeom>
              <a:avLst/>
              <a:gdLst/>
              <a:ahLst/>
              <a:cxnLst/>
              <a:rect l="l" t="t" r="r" b="b"/>
              <a:pathLst>
                <a:path w="280670" h="315595">
                  <a:moveTo>
                    <a:pt x="0" y="78740"/>
                  </a:moveTo>
                  <a:lnTo>
                    <a:pt x="140106" y="78740"/>
                  </a:lnTo>
                  <a:lnTo>
                    <a:pt x="140106" y="0"/>
                  </a:lnTo>
                  <a:lnTo>
                    <a:pt x="280212" y="157480"/>
                  </a:lnTo>
                  <a:lnTo>
                    <a:pt x="140106" y="315087"/>
                  </a:lnTo>
                  <a:lnTo>
                    <a:pt x="140106" y="236347"/>
                  </a:lnTo>
                  <a:lnTo>
                    <a:pt x="0" y="236347"/>
                  </a:lnTo>
                  <a:lnTo>
                    <a:pt x="0" y="78740"/>
                  </a:lnTo>
                  <a:close/>
                </a:path>
              </a:pathLst>
            </a:custGeom>
            <a:ln w="12698">
              <a:solidFill>
                <a:srgbClr val="00AD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2BD5832E-D38F-CE75-8530-872F868626B7}"/>
              </a:ext>
            </a:extLst>
          </p:cNvPr>
          <p:cNvSpPr txBox="1"/>
          <p:nvPr/>
        </p:nvSpPr>
        <p:spPr>
          <a:xfrm>
            <a:off x="351640" y="2147263"/>
            <a:ext cx="11314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poderá habilitar e desabilitar o(s) Gestor(es) de Cadastro para gerenciamento dos colaboradores e seus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Gestor de Cadastro poderá habilitar ou desabilitar colaboradores, assim como atribuir ou remover perfis de acesso aos sistemas de informação e peticionamento da Anvisa.</a:t>
            </a:r>
          </a:p>
          <a:p>
            <a:pPr algn="just"/>
            <a:endParaRPr lang="pt-BR" spc="-20" dirty="0">
              <a:solidFill>
                <a:srgbClr val="001F5F"/>
              </a:solidFill>
              <a:latin typeface="Calibri"/>
              <a:cs typeface="Calibri"/>
            </a:endParaRPr>
          </a:p>
          <a:p>
            <a:pPr algn="just"/>
            <a:r>
              <a:rPr lang="pt-BR" spc="-20" dirty="0">
                <a:solidFill>
                  <a:srgbClr val="001F5F"/>
                </a:solidFill>
                <a:latin typeface="Calibri"/>
                <a:cs typeface="Calibri"/>
              </a:rPr>
              <a:t>O Responsável Legal e/ou o Gestor de Cadastro devem manter atualizados os colaborações que acessarão os sistemas de informação e peticionamento da Anvisa, podendo, a qualquer tempo, incluir ou cancelar o acesso, conforme as necessidades da organização.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612948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605582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660142" y="3331590"/>
            <a:ext cx="709168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105"/>
              </a:spcBef>
            </a:pP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b="1" spc="-28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b="1" spc="-12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b="1" spc="-33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006DC0"/>
                </a:solidFill>
                <a:latin typeface="Trebuchet MS"/>
                <a:cs typeface="Trebuchet MS"/>
              </a:rPr>
              <a:t>por</a:t>
            </a:r>
            <a:r>
              <a:rPr sz="3200" b="1" spc="-20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006DC0"/>
                </a:solidFill>
                <a:latin typeface="Trebuchet MS"/>
                <a:cs typeface="Trebuchet MS"/>
              </a:rPr>
              <a:t>CNPJ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b="1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25951" y="184999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666" y="737361"/>
            <a:ext cx="9236075" cy="5387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0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0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CNPJ</a:t>
            </a:r>
            <a:r>
              <a:rPr sz="2800" b="1" spc="-6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no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Cadastro</a:t>
            </a:r>
            <a:r>
              <a:rPr sz="2800" b="1" spc="-7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35560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Arial"/>
              <a:cs typeface="Arial"/>
            </a:endParaRPr>
          </a:p>
          <a:p>
            <a:pPr marL="35560" marR="5601970" indent="-5080" algn="just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Acessar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1800" b="1" spc="17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180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1800" b="1" spc="17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185" dirty="0">
                <a:solidFill>
                  <a:srgbClr val="001F5F"/>
                </a:solidFill>
                <a:latin typeface="Arial"/>
                <a:cs typeface="Arial"/>
              </a:rPr>
              <a:t>   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ou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5560" marR="5624830" indent="-5080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  <a:tab pos="2409825" algn="l"/>
              </a:tabLst>
            </a:pP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	Selecionar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“Pesquisar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5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214629" indent="-184150" algn="just">
              <a:lnSpc>
                <a:spcPct val="100000"/>
              </a:lnSpc>
              <a:buSzPct val="94444"/>
              <a:buFont typeface="Wingdings"/>
              <a:buChar char=""/>
              <a:tabLst>
                <a:tab pos="214629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CNPJ;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20040" indent="-284480">
              <a:lnSpc>
                <a:spcPct val="100000"/>
              </a:lnSpc>
              <a:buSzPct val="94444"/>
              <a:buFont typeface="Wingdings"/>
              <a:buChar char=""/>
              <a:tabLst>
                <a:tab pos="32004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buClr>
                <a:srgbClr val="001F5F"/>
              </a:buClr>
              <a:buFont typeface="Wingdings"/>
              <a:buChar char=""/>
            </a:pPr>
            <a:endParaRPr sz="1800">
              <a:latin typeface="Arial"/>
              <a:cs typeface="Arial"/>
            </a:endParaRPr>
          </a:p>
          <a:p>
            <a:pPr marL="35560" marR="5723890" indent="-5080">
              <a:lnSpc>
                <a:spcPct val="100000"/>
              </a:lnSpc>
              <a:buSzPct val="94444"/>
              <a:buFont typeface="Wingdings"/>
              <a:buChar char=""/>
              <a:tabLst>
                <a:tab pos="35560" algn="l"/>
                <a:tab pos="214629" algn="l"/>
                <a:tab pos="283400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Será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	com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Razão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Social preenchidos.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12273" y="184999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92220" y="2162042"/>
            <a:ext cx="8399780" cy="4696460"/>
            <a:chOff x="3792220" y="2162042"/>
            <a:chExt cx="8399780" cy="46964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5951" y="2162042"/>
              <a:ext cx="8266049" cy="469595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2220" y="3733799"/>
              <a:ext cx="4363720" cy="1877060"/>
            </a:xfrm>
            <a:custGeom>
              <a:avLst/>
              <a:gdLst/>
              <a:ahLst/>
              <a:cxnLst/>
              <a:rect l="l" t="t" r="r" b="b"/>
              <a:pathLst>
                <a:path w="4363720" h="1877060">
                  <a:moveTo>
                    <a:pt x="639064" y="158750"/>
                  </a:moveTo>
                  <a:lnTo>
                    <a:pt x="480314" y="0"/>
                  </a:lnTo>
                  <a:lnTo>
                    <a:pt x="480314" y="79375"/>
                  </a:lnTo>
                  <a:lnTo>
                    <a:pt x="0" y="79375"/>
                  </a:lnTo>
                  <a:lnTo>
                    <a:pt x="0" y="238125"/>
                  </a:lnTo>
                  <a:lnTo>
                    <a:pt x="480314" y="238125"/>
                  </a:lnTo>
                  <a:lnTo>
                    <a:pt x="480314" y="317500"/>
                  </a:lnTo>
                  <a:lnTo>
                    <a:pt x="639064" y="158750"/>
                  </a:lnTo>
                  <a:close/>
                </a:path>
                <a:path w="4363720" h="1877060">
                  <a:moveTo>
                    <a:pt x="772795" y="1717802"/>
                  </a:moveTo>
                  <a:lnTo>
                    <a:pt x="614172" y="1559052"/>
                  </a:lnTo>
                  <a:lnTo>
                    <a:pt x="614172" y="1638427"/>
                  </a:lnTo>
                  <a:lnTo>
                    <a:pt x="133731" y="1638427"/>
                  </a:lnTo>
                  <a:lnTo>
                    <a:pt x="133731" y="1797177"/>
                  </a:lnTo>
                  <a:lnTo>
                    <a:pt x="614172" y="1797177"/>
                  </a:lnTo>
                  <a:lnTo>
                    <a:pt x="614172" y="1876513"/>
                  </a:lnTo>
                  <a:lnTo>
                    <a:pt x="772795" y="1717802"/>
                  </a:lnTo>
                  <a:close/>
                </a:path>
                <a:path w="4363720" h="1877060">
                  <a:moveTo>
                    <a:pt x="3228975" y="1386332"/>
                  </a:moveTo>
                  <a:lnTo>
                    <a:pt x="3149600" y="1386332"/>
                  </a:lnTo>
                  <a:lnTo>
                    <a:pt x="3149600" y="906018"/>
                  </a:lnTo>
                  <a:lnTo>
                    <a:pt x="2990850" y="906018"/>
                  </a:lnTo>
                  <a:lnTo>
                    <a:pt x="2990850" y="1386332"/>
                  </a:lnTo>
                  <a:lnTo>
                    <a:pt x="2911475" y="1386332"/>
                  </a:lnTo>
                  <a:lnTo>
                    <a:pt x="3070225" y="1545082"/>
                  </a:lnTo>
                  <a:lnTo>
                    <a:pt x="3228975" y="1386332"/>
                  </a:lnTo>
                  <a:close/>
                </a:path>
                <a:path w="4363720" h="1877060">
                  <a:moveTo>
                    <a:pt x="4363466" y="1386332"/>
                  </a:moveTo>
                  <a:lnTo>
                    <a:pt x="4284091" y="1386332"/>
                  </a:lnTo>
                  <a:lnTo>
                    <a:pt x="4284091" y="906018"/>
                  </a:lnTo>
                  <a:lnTo>
                    <a:pt x="4125341" y="906018"/>
                  </a:lnTo>
                  <a:lnTo>
                    <a:pt x="4125341" y="1386332"/>
                  </a:lnTo>
                  <a:lnTo>
                    <a:pt x="4045966" y="1386332"/>
                  </a:lnTo>
                  <a:lnTo>
                    <a:pt x="4204716" y="1545082"/>
                  </a:lnTo>
                  <a:lnTo>
                    <a:pt x="4363466" y="1386332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12604" y="3069348"/>
              <a:ext cx="2279396" cy="49960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15981" y="195541"/>
            <a:ext cx="1961260" cy="3694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A36BF4F-3FE0-4B8F-5F7A-B232AE33BF4F}"/>
              </a:ext>
            </a:extLst>
          </p:cNvPr>
          <p:cNvSpPr/>
          <p:nvPr/>
        </p:nvSpPr>
        <p:spPr>
          <a:xfrm>
            <a:off x="5379003" y="226781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64559" y="202969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37698" y="2033253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25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34" y="737361"/>
            <a:ext cx="9263380" cy="4378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CNPJ</a:t>
            </a:r>
            <a:endParaRPr sz="2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80"/>
              </a:spcBef>
            </a:pPr>
            <a:endParaRPr sz="1800">
              <a:latin typeface="Arial"/>
              <a:cs typeface="Arial"/>
            </a:endParaRPr>
          </a:p>
          <a:p>
            <a:pPr marL="218440" indent="-205740">
              <a:lnSpc>
                <a:spcPct val="100000"/>
              </a:lnSpc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17145" marR="6254115" indent="-5080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CNPJ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selecionada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(organização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3962400" y="2429508"/>
            <a:ext cx="8229600" cy="4419600"/>
            <a:chOff x="3962400" y="2429508"/>
            <a:chExt cx="8229600" cy="44196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2429508"/>
              <a:ext cx="8229600" cy="441934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705600" y="5553964"/>
              <a:ext cx="678180" cy="227965"/>
            </a:xfrm>
            <a:custGeom>
              <a:avLst/>
              <a:gdLst/>
              <a:ahLst/>
              <a:cxnLst/>
              <a:rect l="l" t="t" r="r" b="b"/>
              <a:pathLst>
                <a:path w="678179" h="227964">
                  <a:moveTo>
                    <a:pt x="418338" y="0"/>
                  </a:moveTo>
                  <a:lnTo>
                    <a:pt x="418338" y="56819"/>
                  </a:lnTo>
                  <a:lnTo>
                    <a:pt x="0" y="56819"/>
                  </a:lnTo>
                  <a:lnTo>
                    <a:pt x="0" y="170510"/>
                  </a:lnTo>
                  <a:lnTo>
                    <a:pt x="418338" y="170510"/>
                  </a:lnTo>
                  <a:lnTo>
                    <a:pt x="418338" y="227368"/>
                  </a:lnTo>
                  <a:lnTo>
                    <a:pt x="678052" y="113665"/>
                  </a:lnTo>
                  <a:lnTo>
                    <a:pt x="41833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00284" y="3350145"/>
              <a:ext cx="893254" cy="3465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93476" y="3268065"/>
              <a:ext cx="1359534" cy="510692"/>
            </a:xfrm>
            <a:prstGeom prst="rect">
              <a:avLst/>
            </a:prstGeom>
          </p:spPr>
        </p:pic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D49531E0-3B91-FBDD-E2AA-B4B915F7622D}"/>
              </a:ext>
            </a:extLst>
          </p:cNvPr>
          <p:cNvSpPr/>
          <p:nvPr/>
        </p:nvSpPr>
        <p:spPr>
          <a:xfrm>
            <a:off x="5273872" y="2541513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DD33ADE-0DD8-BC36-65D2-1CECF98C1273}"/>
              </a:ext>
            </a:extLst>
          </p:cNvPr>
          <p:cNvSpPr/>
          <p:nvPr/>
        </p:nvSpPr>
        <p:spPr>
          <a:xfrm>
            <a:off x="6797873" y="4445643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438400" y="2895650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284243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4235" marR="5080" indent="-2122170">
              <a:lnSpc>
                <a:spcPct val="100000"/>
              </a:lnSpc>
              <a:spcBef>
                <a:spcPts val="105"/>
              </a:spcBef>
            </a:pP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Pesquisando</a:t>
            </a:r>
            <a:r>
              <a:rPr sz="3200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spc="-12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organização</a:t>
            </a:r>
            <a:r>
              <a:rPr sz="3200" spc="-2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40" dirty="0">
                <a:solidFill>
                  <a:srgbClr val="006DC0"/>
                </a:solidFill>
                <a:latin typeface="Trebuchet MS"/>
                <a:cs typeface="Trebuchet MS"/>
              </a:rPr>
              <a:t>por</a:t>
            </a:r>
            <a:r>
              <a:rPr sz="3200" spc="-20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90" dirty="0">
                <a:solidFill>
                  <a:srgbClr val="006DC0"/>
                </a:solidFill>
                <a:latin typeface="Trebuchet MS"/>
                <a:cs typeface="Trebuchet MS"/>
              </a:rPr>
              <a:t>CNES</a:t>
            </a:r>
            <a:r>
              <a:rPr sz="3200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2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spc="-105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spc="-19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509066"/>
            <a:ext cx="9214485" cy="1062990"/>
          </a:xfrm>
          <a:prstGeom prst="rect">
            <a:avLst/>
          </a:prstGeom>
        </p:spPr>
        <p:txBody>
          <a:bodyPr vert="horz" wrap="square" lIns="0" tIns="217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10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22860">
              <a:lnSpc>
                <a:spcPct val="100000"/>
              </a:lnSpc>
              <a:spcBef>
                <a:spcPts val="10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363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54729" y="2085213"/>
            <a:ext cx="4552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084" y="2085213"/>
            <a:ext cx="348043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2155190" algn="l"/>
                <a:tab pos="223456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0385" y="2389758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8655" y="2694889"/>
            <a:ext cx="25095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CNES”;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084" y="3317239"/>
            <a:ext cx="17538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Selecionar Organização”;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8457" y="3317239"/>
            <a:ext cx="1356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“Pesquisar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607" y="4245051"/>
            <a:ext cx="3846195" cy="156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indent="-271145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8638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Informar</a:t>
            </a:r>
            <a:r>
              <a:rPr sz="2000" b="1" spc="2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botão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“Continuar”;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000">
              <a:latin typeface="Arial"/>
              <a:cs typeface="Arial"/>
            </a:endParaRPr>
          </a:p>
          <a:p>
            <a:pPr marL="216535" indent="-205104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216535" algn="l"/>
                <a:tab pos="331533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aberta</a:t>
            </a:r>
            <a:r>
              <a:rPr sz="2000" b="1" spc="2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20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janela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campo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já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preenchido.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906000" y="172502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27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35419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2793" y="154889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16" name="object 16"/>
          <p:cNvGrpSpPr/>
          <p:nvPr/>
        </p:nvGrpSpPr>
        <p:grpSpPr>
          <a:xfrm>
            <a:off x="3962908" y="2004287"/>
            <a:ext cx="8220075" cy="4766310"/>
            <a:chOff x="3962908" y="2004287"/>
            <a:chExt cx="8220075" cy="4766310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2595" y="2004287"/>
              <a:ext cx="7930260" cy="476618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115435" y="4368164"/>
              <a:ext cx="734060" cy="228600"/>
            </a:xfrm>
            <a:custGeom>
              <a:avLst/>
              <a:gdLst/>
              <a:ahLst/>
              <a:cxnLst/>
              <a:rect l="l" t="t" r="r" b="b"/>
              <a:pathLst>
                <a:path w="734060" h="228600">
                  <a:moveTo>
                    <a:pt x="477647" y="0"/>
                  </a:moveTo>
                  <a:lnTo>
                    <a:pt x="477647" y="57150"/>
                  </a:lnTo>
                  <a:lnTo>
                    <a:pt x="0" y="57150"/>
                  </a:lnTo>
                  <a:lnTo>
                    <a:pt x="0" y="171323"/>
                  </a:lnTo>
                  <a:lnTo>
                    <a:pt x="477647" y="171323"/>
                  </a:lnTo>
                  <a:lnTo>
                    <a:pt x="477647" y="228346"/>
                  </a:lnTo>
                  <a:lnTo>
                    <a:pt x="733805" y="114173"/>
                  </a:lnTo>
                  <a:lnTo>
                    <a:pt x="477647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76485" y="3171977"/>
              <a:ext cx="2164842" cy="41843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3962908" y="3555631"/>
              <a:ext cx="4283075" cy="744220"/>
            </a:xfrm>
            <a:custGeom>
              <a:avLst/>
              <a:gdLst/>
              <a:ahLst/>
              <a:cxnLst/>
              <a:rect l="l" t="t" r="r" b="b"/>
              <a:pathLst>
                <a:path w="4283075" h="744220">
                  <a:moveTo>
                    <a:pt x="737870" y="391274"/>
                  </a:moveTo>
                  <a:lnTo>
                    <a:pt x="480314" y="277101"/>
                  </a:lnTo>
                  <a:lnTo>
                    <a:pt x="480314" y="334251"/>
                  </a:lnTo>
                  <a:lnTo>
                    <a:pt x="0" y="334251"/>
                  </a:lnTo>
                  <a:lnTo>
                    <a:pt x="0" y="448424"/>
                  </a:lnTo>
                  <a:lnTo>
                    <a:pt x="480314" y="448424"/>
                  </a:lnTo>
                  <a:lnTo>
                    <a:pt x="480314" y="505447"/>
                  </a:lnTo>
                  <a:lnTo>
                    <a:pt x="737870" y="391274"/>
                  </a:lnTo>
                  <a:close/>
                </a:path>
                <a:path w="4283075" h="744220">
                  <a:moveTo>
                    <a:pt x="3207766" y="486270"/>
                  </a:moveTo>
                  <a:lnTo>
                    <a:pt x="3145155" y="486270"/>
                  </a:lnTo>
                  <a:lnTo>
                    <a:pt x="3145155" y="5956"/>
                  </a:lnTo>
                  <a:lnTo>
                    <a:pt x="3019933" y="5956"/>
                  </a:lnTo>
                  <a:lnTo>
                    <a:pt x="3019933" y="486270"/>
                  </a:lnTo>
                  <a:lnTo>
                    <a:pt x="2957322" y="486270"/>
                  </a:lnTo>
                  <a:lnTo>
                    <a:pt x="3082544" y="743826"/>
                  </a:lnTo>
                  <a:lnTo>
                    <a:pt x="3207766" y="486270"/>
                  </a:lnTo>
                  <a:close/>
                </a:path>
                <a:path w="4283075" h="744220">
                  <a:moveTo>
                    <a:pt x="4282567" y="480301"/>
                  </a:moveTo>
                  <a:lnTo>
                    <a:pt x="4219956" y="480301"/>
                  </a:lnTo>
                  <a:lnTo>
                    <a:pt x="4219956" y="0"/>
                  </a:lnTo>
                  <a:lnTo>
                    <a:pt x="4094861" y="0"/>
                  </a:lnTo>
                  <a:lnTo>
                    <a:pt x="4094861" y="480301"/>
                  </a:lnTo>
                  <a:lnTo>
                    <a:pt x="4032250" y="480301"/>
                  </a:lnTo>
                  <a:lnTo>
                    <a:pt x="4157345" y="737857"/>
                  </a:lnTo>
                  <a:lnTo>
                    <a:pt x="4282567" y="480301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1D357D-5501-4472-0EB4-58163F2499FE}"/>
              </a:ext>
            </a:extLst>
          </p:cNvPr>
          <p:cNvSpPr/>
          <p:nvPr/>
        </p:nvSpPr>
        <p:spPr>
          <a:xfrm>
            <a:off x="5584444" y="214894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0EA1FDCC-A8AE-B27A-A1A4-C044BF41F153}"/>
              </a:ext>
            </a:extLst>
          </p:cNvPr>
          <p:cNvSpPr/>
          <p:nvPr/>
        </p:nvSpPr>
        <p:spPr>
          <a:xfrm>
            <a:off x="6599335" y="4345980"/>
            <a:ext cx="838200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5636" y="18111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1490" y="694436"/>
            <a:ext cx="918400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18" y="2366518"/>
            <a:ext cx="2721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Pesquisar;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518" y="2952750"/>
            <a:ext cx="7740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4703" y="2952750"/>
            <a:ext cx="18141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r">
              <a:lnSpc>
                <a:spcPct val="100000"/>
              </a:lnSpc>
              <a:spcBef>
                <a:spcPts val="105"/>
              </a:spcBef>
              <a:tabLst>
                <a:tab pos="1284605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exibida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  <a:p>
            <a:pPr algn="r">
              <a:lnSpc>
                <a:spcPct val="100000"/>
              </a:lnSpc>
              <a:tabLst>
                <a:tab pos="1238885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090" y="3562350"/>
            <a:ext cx="24676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0787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sob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0910" y="3562350"/>
            <a:ext cx="1555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9090" y="3866515"/>
            <a:ext cx="2101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20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“1234567”.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671050" y="1753726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28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09060" y="2262120"/>
            <a:ext cx="8783320" cy="4596130"/>
            <a:chOff x="3409060" y="2262120"/>
            <a:chExt cx="8783320" cy="459613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09060" y="2262120"/>
              <a:ext cx="8782939" cy="45958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073268" y="4315967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440" y="0"/>
                  </a:moveTo>
                  <a:lnTo>
                    <a:pt x="480440" y="79374"/>
                  </a:lnTo>
                  <a:lnTo>
                    <a:pt x="0" y="79374"/>
                  </a:lnTo>
                  <a:lnTo>
                    <a:pt x="0" y="238124"/>
                  </a:lnTo>
                  <a:lnTo>
                    <a:pt x="480440" y="238124"/>
                  </a:lnTo>
                  <a:lnTo>
                    <a:pt x="480440" y="317499"/>
                  </a:lnTo>
                  <a:lnTo>
                    <a:pt x="639063" y="158749"/>
                  </a:lnTo>
                  <a:lnTo>
                    <a:pt x="480440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9" dirty="0"/>
              <a:t> </a:t>
            </a:r>
            <a:r>
              <a:rPr dirty="0"/>
              <a:t>Anvisa</a:t>
            </a:r>
            <a:endParaRPr spc="-1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4DB24BE6-66F0-3C82-6FC6-F8B7B13C020C}"/>
              </a:ext>
            </a:extLst>
          </p:cNvPr>
          <p:cNvSpPr/>
          <p:nvPr/>
        </p:nvSpPr>
        <p:spPr>
          <a:xfrm>
            <a:off x="4883492" y="2363089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4129" y="671829"/>
            <a:ext cx="9178290" cy="934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3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12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4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50996" y="185113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69767" y="2181225"/>
            <a:ext cx="542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862" y="2181225"/>
            <a:ext cx="16294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Selecionar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Organização;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862" y="3096260"/>
            <a:ext cx="32905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664845" algn="l"/>
                <a:tab pos="1362710" algn="l"/>
                <a:tab pos="1490980" algn="l"/>
                <a:tab pos="1780539" algn="l"/>
                <a:tab pos="2762250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vinculados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9083" y="3705605"/>
            <a:ext cx="5429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5320" y="3705605"/>
            <a:ext cx="3175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4434" y="3705605"/>
            <a:ext cx="158305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atualizada informações organização (organização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61464" y="4315205"/>
            <a:ext cx="14719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selecionada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4434" y="4925314"/>
            <a:ext cx="19189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75825" y="173632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29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675379" y="2129785"/>
            <a:ext cx="8516620" cy="4728210"/>
            <a:chOff x="3675379" y="2129785"/>
            <a:chExt cx="8516620" cy="472821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5379" y="2129785"/>
              <a:ext cx="8516620" cy="47282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996179" y="4866639"/>
              <a:ext cx="639445" cy="317500"/>
            </a:xfrm>
            <a:custGeom>
              <a:avLst/>
              <a:gdLst/>
              <a:ahLst/>
              <a:cxnLst/>
              <a:rect l="l" t="t" r="r" b="b"/>
              <a:pathLst>
                <a:path w="639445" h="317500">
                  <a:moveTo>
                    <a:pt x="480314" y="0"/>
                  </a:moveTo>
                  <a:lnTo>
                    <a:pt x="480314" y="79375"/>
                  </a:lnTo>
                  <a:lnTo>
                    <a:pt x="0" y="79375"/>
                  </a:lnTo>
                  <a:lnTo>
                    <a:pt x="0" y="238125"/>
                  </a:lnTo>
                  <a:lnTo>
                    <a:pt x="480314" y="238125"/>
                  </a:lnTo>
                  <a:lnTo>
                    <a:pt x="480314" y="317500"/>
                  </a:lnTo>
                  <a:lnTo>
                    <a:pt x="639064" y="158750"/>
                  </a:lnTo>
                  <a:lnTo>
                    <a:pt x="480314" y="0"/>
                  </a:lnTo>
                  <a:close/>
                </a:path>
              </a:pathLst>
            </a:custGeom>
            <a:solidFill>
              <a:srgbClr val="4F8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15981" y="174459"/>
            <a:ext cx="1961260" cy="369481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15" dirty="0"/>
              <a:t> </a:t>
            </a:r>
            <a:r>
              <a:rPr dirty="0" err="1"/>
              <a:t>Anvis</a:t>
            </a:r>
            <a:r>
              <a:rPr lang="pt-BR" dirty="0"/>
              <a:t>a</a:t>
            </a:r>
            <a:endParaRPr spc="-10" dirty="0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155A72B4-BA55-2049-AE30-A93EC4A146BC}"/>
              </a:ext>
            </a:extLst>
          </p:cNvPr>
          <p:cNvSpPr/>
          <p:nvPr/>
        </p:nvSpPr>
        <p:spPr>
          <a:xfrm>
            <a:off x="5105400" y="223983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5726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612" y="365331"/>
            <a:ext cx="9216390" cy="394652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555"/>
              </a:spcBef>
            </a:pP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Pesquisar</a:t>
            </a:r>
            <a:r>
              <a:rPr sz="2800" b="1" spc="-110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Organização</a:t>
            </a:r>
            <a:r>
              <a:rPr sz="2800" b="1" spc="-85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92D050"/>
                </a:solidFill>
                <a:latin typeface="Calibri"/>
                <a:cs typeface="Calibri"/>
              </a:rPr>
              <a:t>por</a:t>
            </a:r>
            <a:r>
              <a:rPr sz="2800" b="1" spc="-114" dirty="0">
                <a:solidFill>
                  <a:srgbClr val="92D05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92D050"/>
                </a:solidFill>
                <a:latin typeface="Calibri"/>
                <a:cs typeface="Calibri"/>
              </a:rPr>
              <a:t>CNES</a:t>
            </a:r>
            <a:endParaRPr sz="28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9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pesquisar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organizações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CNES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</a:pPr>
            <a:endParaRPr sz="1800">
              <a:latin typeface="Arial"/>
              <a:cs typeface="Arial"/>
            </a:endParaRPr>
          </a:p>
          <a:p>
            <a:pPr marL="17145" marR="6319520" indent="-5080">
              <a:lnSpc>
                <a:spcPct val="100000"/>
              </a:lnSpc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“Colaboradores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será</a:t>
            </a:r>
            <a:r>
              <a:rPr sz="20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atualizada</a:t>
            </a:r>
            <a:r>
              <a:rPr sz="2000" b="1" spc="-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as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informações</a:t>
            </a:r>
            <a:r>
              <a:rPr sz="2000" b="1" spc="-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da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organização selecionada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(organização</a:t>
            </a:r>
            <a:r>
              <a:rPr sz="20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e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colaboradores).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75825" y="1557257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30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21703"/>
            <a:ext cx="1961260" cy="36948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2793" y="60401"/>
            <a:ext cx="625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dirty="0"/>
              <a:t>Anvisa</a:t>
            </a:r>
            <a:endParaRPr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3111500" y="1828798"/>
            <a:ext cx="9080500" cy="5029200"/>
            <a:chOff x="3111500" y="1828798"/>
            <a:chExt cx="9080500" cy="50292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725" y="1828798"/>
              <a:ext cx="8796274" cy="502919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506" y="2890100"/>
              <a:ext cx="2401189" cy="40402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647700" y="0"/>
                  </a:moveTo>
                  <a:lnTo>
                    <a:pt x="6477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647700" y="171450"/>
                  </a:lnTo>
                  <a:lnTo>
                    <a:pt x="647700" y="228600"/>
                  </a:lnTo>
                  <a:lnTo>
                    <a:pt x="762000" y="114300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24200" y="4114800"/>
              <a:ext cx="762000" cy="228600"/>
            </a:xfrm>
            <a:custGeom>
              <a:avLst/>
              <a:gdLst/>
              <a:ahLst/>
              <a:cxnLst/>
              <a:rect l="l" t="t" r="r" b="b"/>
              <a:pathLst>
                <a:path w="762000" h="228600">
                  <a:moveTo>
                    <a:pt x="0" y="57150"/>
                  </a:moveTo>
                  <a:lnTo>
                    <a:pt x="647700" y="57150"/>
                  </a:lnTo>
                  <a:lnTo>
                    <a:pt x="647700" y="0"/>
                  </a:lnTo>
                  <a:lnTo>
                    <a:pt x="762000" y="114300"/>
                  </a:lnTo>
                  <a:lnTo>
                    <a:pt x="647700" y="228600"/>
                  </a:lnTo>
                  <a:lnTo>
                    <a:pt x="6477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Retângulo 13">
            <a:extLst>
              <a:ext uri="{FF2B5EF4-FFF2-40B4-BE49-F238E27FC236}">
                <a16:creationId xmlns:a16="http://schemas.microsoft.com/office/drawing/2014/main" id="{CBD88033-6CBA-F214-0A0F-D8F398358B5E}"/>
              </a:ext>
            </a:extLst>
          </p:cNvPr>
          <p:cNvSpPr/>
          <p:nvPr/>
        </p:nvSpPr>
        <p:spPr>
          <a:xfrm>
            <a:off x="4805807" y="1955425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5" name="object 5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61873" y="278130"/>
            <a:ext cx="60077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1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54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 err="1">
                <a:solidFill>
                  <a:srgbClr val="006DC0"/>
                </a:solidFill>
                <a:latin typeface="Trebuchet MS"/>
                <a:cs typeface="Trebuchet MS"/>
              </a:rPr>
              <a:t>Anvis</a:t>
            </a:r>
            <a:r>
              <a:rPr lang="pt-BR"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29916" y="259250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0" y="2639999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577845" y="3560190"/>
            <a:ext cx="72491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Realizando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Auditoria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2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1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184" y="673988"/>
            <a:ext cx="10941685" cy="9220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02252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70886" y="2171192"/>
            <a:ext cx="1475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31875" algn="l"/>
              </a:tabLst>
            </a:pP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7612" y="2171192"/>
            <a:ext cx="193802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	Acessar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“Colaboradores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0426" y="2475992"/>
            <a:ext cx="1337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vinculados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184" y="2780792"/>
            <a:ext cx="25863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CNPJ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ou</a:t>
            </a:r>
            <a:r>
              <a:rPr sz="20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CNES;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4410" y="3391027"/>
            <a:ext cx="71437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4455" marR="5080" indent="-7239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botão parte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612" y="3391027"/>
            <a:ext cx="279590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8440" indent="-20574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8440" algn="l"/>
                <a:tab pos="2005964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Localizar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  <a:tabLst>
                <a:tab pos="203962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“Auditoria”,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endParaRPr sz="2000">
              <a:latin typeface="Arial"/>
              <a:cs typeface="Arial"/>
            </a:endParaRPr>
          </a:p>
          <a:p>
            <a:pPr marL="17145">
              <a:lnSpc>
                <a:spcPct val="100000"/>
              </a:lnSpc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superior</a:t>
            </a:r>
            <a:r>
              <a:rPr sz="20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direita</a:t>
            </a:r>
            <a:r>
              <a:rPr sz="2000" b="1" spc="-1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tela.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906000" y="180605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941175" y="6385268"/>
            <a:ext cx="247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60" dirty="0">
                <a:solidFill>
                  <a:srgbClr val="878787"/>
                </a:solidFill>
                <a:latin typeface="Arial"/>
                <a:cs typeface="Arial"/>
              </a:rPr>
              <a:t>32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71345"/>
            <a:ext cx="12192000" cy="487045"/>
          </a:xfrm>
          <a:custGeom>
            <a:avLst/>
            <a:gdLst/>
            <a:ahLst/>
            <a:cxnLst/>
            <a:rect l="l" t="t" r="r" b="b"/>
            <a:pathLst>
              <a:path w="12192000" h="487045">
                <a:moveTo>
                  <a:pt x="12192000" y="0"/>
                </a:moveTo>
                <a:lnTo>
                  <a:pt x="0" y="0"/>
                </a:lnTo>
                <a:lnTo>
                  <a:pt x="0" y="486651"/>
                </a:lnTo>
                <a:lnTo>
                  <a:pt x="12192000" y="486651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286473"/>
            <a:ext cx="1961260" cy="369481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00"/>
              </a:spcBef>
            </a:pPr>
            <a:r>
              <a:rPr dirty="0"/>
              <a:t>Cadastro</a:t>
            </a:r>
            <a:r>
              <a:rPr spc="-220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3875278" y="2177511"/>
            <a:ext cx="8315325" cy="4660265"/>
            <a:chOff x="3875278" y="2177511"/>
            <a:chExt cx="8315325" cy="466026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278" y="2177511"/>
              <a:ext cx="8315071" cy="46597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0387584" y="4019930"/>
              <a:ext cx="604520" cy="257810"/>
            </a:xfrm>
            <a:custGeom>
              <a:avLst/>
              <a:gdLst/>
              <a:ahLst/>
              <a:cxnLst/>
              <a:rect l="l" t="t" r="r" b="b"/>
              <a:pathLst>
                <a:path w="604520" h="257810">
                  <a:moveTo>
                    <a:pt x="382143" y="0"/>
                  </a:moveTo>
                  <a:lnTo>
                    <a:pt x="382143" y="64389"/>
                  </a:lnTo>
                  <a:lnTo>
                    <a:pt x="0" y="64389"/>
                  </a:lnTo>
                  <a:lnTo>
                    <a:pt x="0" y="193040"/>
                  </a:lnTo>
                  <a:lnTo>
                    <a:pt x="382143" y="193040"/>
                  </a:lnTo>
                  <a:lnTo>
                    <a:pt x="382143" y="257429"/>
                  </a:lnTo>
                  <a:lnTo>
                    <a:pt x="604393" y="128651"/>
                  </a:lnTo>
                  <a:lnTo>
                    <a:pt x="382143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0153" y="3235947"/>
              <a:ext cx="2269744" cy="408698"/>
            </a:xfrm>
            <a:prstGeom prst="rect">
              <a:avLst/>
            </a:prstGeom>
          </p:spPr>
        </p:pic>
      </p:grpSp>
      <p:sp>
        <p:nvSpPr>
          <p:cNvPr id="20" name="Retângulo 19">
            <a:extLst>
              <a:ext uri="{FF2B5EF4-FFF2-40B4-BE49-F238E27FC236}">
                <a16:creationId xmlns:a16="http://schemas.microsoft.com/office/drawing/2014/main" id="{8AE08AB8-8AC9-F742-253A-8D13AA85D70B}"/>
              </a:ext>
            </a:extLst>
          </p:cNvPr>
          <p:cNvSpPr/>
          <p:nvPr/>
        </p:nvSpPr>
        <p:spPr>
          <a:xfrm>
            <a:off x="5181600" y="231147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lang="pt-BR" spc="-110" dirty="0">
                <a:solidFill>
                  <a:srgbClr val="006DC0"/>
                </a:solidFill>
              </a:rPr>
              <a:t> Anvisa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24200" y="1708581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43800" y="1649907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35300" y="2661615"/>
            <a:ext cx="646747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Cadastrando</a:t>
            </a:r>
            <a:r>
              <a:rPr sz="3200" b="1" spc="-28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o</a:t>
            </a:r>
            <a:r>
              <a:rPr sz="3200" b="1" spc="-13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Responsável</a:t>
            </a:r>
            <a:r>
              <a:rPr sz="3200" b="1" spc="-27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Legal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 </a:t>
            </a:r>
            <a:r>
              <a:rPr sz="3200" b="1" spc="-8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54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e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fazendo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dirty="0">
                <a:solidFill>
                  <a:srgbClr val="006DC0"/>
                </a:solidFill>
                <a:latin typeface="Trebuchet MS"/>
                <a:cs typeface="Trebuchet MS"/>
              </a:rPr>
              <a:t>a</a:t>
            </a:r>
            <a:r>
              <a:rPr sz="3200" b="1" spc="-15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sua</a:t>
            </a:r>
            <a:r>
              <a:rPr sz="3200" b="1" spc="-2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5" dirty="0">
                <a:solidFill>
                  <a:srgbClr val="006DC0"/>
                </a:solidFill>
                <a:latin typeface="Trebuchet MS"/>
                <a:cs typeface="Trebuchet MS"/>
              </a:rPr>
              <a:t>vinculação</a:t>
            </a:r>
            <a:r>
              <a:rPr sz="3200" b="1" spc="-3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à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Organização.</a:t>
            </a:r>
            <a:endParaRPr sz="32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0171" y="1829164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2793" y="720598"/>
            <a:ext cx="10975340" cy="435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1540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14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75"/>
              </a:spcBef>
            </a:pPr>
            <a:endParaRPr sz="18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Em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Auditoria,</a:t>
            </a:r>
            <a:r>
              <a:rPr sz="20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informar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000" b="1" spc="409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nome</a:t>
            </a:r>
            <a:r>
              <a:rPr sz="2000" b="1" spc="42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2000" b="1" spc="40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45720" marR="7924800" indent="-6350" algn="just">
              <a:lnSpc>
                <a:spcPct val="100000"/>
              </a:lnSpc>
              <a:spcBef>
                <a:spcPts val="5"/>
              </a:spcBef>
              <a:buSzPct val="95000"/>
              <a:buFont typeface="Wingdings"/>
              <a:buChar char=""/>
              <a:tabLst>
                <a:tab pos="45720" algn="l"/>
                <a:tab pos="244475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Clicar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  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campo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“Selecione</a:t>
            </a:r>
            <a:r>
              <a:rPr sz="20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3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Período”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000" b="1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escolher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um</a:t>
            </a:r>
            <a:r>
              <a:rPr sz="20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Período;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5"/>
              </a:spcBef>
              <a:buClr>
                <a:srgbClr val="001F5F"/>
              </a:buClr>
              <a:buFont typeface="Wingdings"/>
              <a:buChar char=""/>
            </a:pPr>
            <a:endParaRPr sz="2000">
              <a:latin typeface="Arial"/>
              <a:cs typeface="Arial"/>
            </a:endParaRPr>
          </a:p>
          <a:p>
            <a:pPr marL="245110" indent="-205104" algn="just">
              <a:lnSpc>
                <a:spcPct val="100000"/>
              </a:lnSpc>
              <a:buSzPct val="95000"/>
              <a:buFont typeface="Wingdings"/>
              <a:buChar char=""/>
              <a:tabLst>
                <a:tab pos="245110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Clicar</a:t>
            </a:r>
            <a:r>
              <a:rPr sz="20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em</a:t>
            </a:r>
            <a:r>
              <a:rPr sz="20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Pesquisar.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79431" y="176452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15981" y="315302"/>
            <a:ext cx="1961260" cy="3694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793" y="200990"/>
            <a:ext cx="299847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Cadastro</a:t>
            </a:r>
            <a:r>
              <a:rPr spc="-16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258439" y="2209798"/>
            <a:ext cx="8933815" cy="4648200"/>
            <a:chOff x="3258439" y="2209798"/>
            <a:chExt cx="8933815" cy="464820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00171" y="2209798"/>
              <a:ext cx="8791829" cy="46481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6111" y="3276612"/>
              <a:ext cx="2405888" cy="49960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64007" y="0"/>
                  </a:lnTo>
                  <a:lnTo>
                    <a:pt x="64007" y="557784"/>
                  </a:lnTo>
                  <a:lnTo>
                    <a:pt x="0" y="557784"/>
                  </a:lnTo>
                  <a:lnTo>
                    <a:pt x="127889" y="685800"/>
                  </a:lnTo>
                  <a:lnTo>
                    <a:pt x="255904" y="557784"/>
                  </a:lnTo>
                  <a:lnTo>
                    <a:pt x="191897" y="557784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086600" y="3462400"/>
              <a:ext cx="255904" cy="685800"/>
            </a:xfrm>
            <a:custGeom>
              <a:avLst/>
              <a:gdLst/>
              <a:ahLst/>
              <a:cxnLst/>
              <a:rect l="l" t="t" r="r" b="b"/>
              <a:pathLst>
                <a:path w="255904" h="685800">
                  <a:moveTo>
                    <a:pt x="191897" y="0"/>
                  </a:moveTo>
                  <a:lnTo>
                    <a:pt x="191897" y="557784"/>
                  </a:lnTo>
                  <a:lnTo>
                    <a:pt x="255904" y="557784"/>
                  </a:lnTo>
                  <a:lnTo>
                    <a:pt x="127889" y="685800"/>
                  </a:lnTo>
                  <a:lnTo>
                    <a:pt x="0" y="557784"/>
                  </a:lnTo>
                  <a:lnTo>
                    <a:pt x="64007" y="557784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557784" y="0"/>
                  </a:moveTo>
                  <a:lnTo>
                    <a:pt x="557784" y="64007"/>
                  </a:lnTo>
                  <a:lnTo>
                    <a:pt x="0" y="64007"/>
                  </a:lnTo>
                  <a:lnTo>
                    <a:pt x="0" y="191897"/>
                  </a:lnTo>
                  <a:lnTo>
                    <a:pt x="557784" y="191897"/>
                  </a:lnTo>
                  <a:lnTo>
                    <a:pt x="557784" y="255905"/>
                  </a:lnTo>
                  <a:lnTo>
                    <a:pt x="685800" y="127888"/>
                  </a:lnTo>
                  <a:lnTo>
                    <a:pt x="557784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71139" y="4191000"/>
              <a:ext cx="685800" cy="255904"/>
            </a:xfrm>
            <a:custGeom>
              <a:avLst/>
              <a:gdLst/>
              <a:ahLst/>
              <a:cxnLst/>
              <a:rect l="l" t="t" r="r" b="b"/>
              <a:pathLst>
                <a:path w="685800" h="255904">
                  <a:moveTo>
                    <a:pt x="0" y="64007"/>
                  </a:moveTo>
                  <a:lnTo>
                    <a:pt x="557784" y="64007"/>
                  </a:lnTo>
                  <a:lnTo>
                    <a:pt x="557784" y="0"/>
                  </a:lnTo>
                  <a:lnTo>
                    <a:pt x="685800" y="127888"/>
                  </a:lnTo>
                  <a:lnTo>
                    <a:pt x="557784" y="255905"/>
                  </a:lnTo>
                  <a:lnTo>
                    <a:pt x="557784" y="191897"/>
                  </a:lnTo>
                  <a:lnTo>
                    <a:pt x="0" y="191897"/>
                  </a:lnTo>
                  <a:lnTo>
                    <a:pt x="0" y="64007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64007" y="0"/>
                  </a:lnTo>
                  <a:lnTo>
                    <a:pt x="64007" y="481583"/>
                  </a:lnTo>
                  <a:lnTo>
                    <a:pt x="0" y="481583"/>
                  </a:lnTo>
                  <a:lnTo>
                    <a:pt x="127889" y="609600"/>
                  </a:lnTo>
                  <a:lnTo>
                    <a:pt x="255904" y="481583"/>
                  </a:lnTo>
                  <a:lnTo>
                    <a:pt x="191897" y="481583"/>
                  </a:lnTo>
                  <a:lnTo>
                    <a:pt x="19189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423527" y="3541649"/>
              <a:ext cx="255904" cy="609600"/>
            </a:xfrm>
            <a:custGeom>
              <a:avLst/>
              <a:gdLst/>
              <a:ahLst/>
              <a:cxnLst/>
              <a:rect l="l" t="t" r="r" b="b"/>
              <a:pathLst>
                <a:path w="255904" h="609600">
                  <a:moveTo>
                    <a:pt x="191897" y="0"/>
                  </a:moveTo>
                  <a:lnTo>
                    <a:pt x="191897" y="481583"/>
                  </a:lnTo>
                  <a:lnTo>
                    <a:pt x="255904" y="481583"/>
                  </a:lnTo>
                  <a:lnTo>
                    <a:pt x="127889" y="609600"/>
                  </a:lnTo>
                  <a:lnTo>
                    <a:pt x="0" y="481583"/>
                  </a:lnTo>
                  <a:lnTo>
                    <a:pt x="64007" y="481583"/>
                  </a:lnTo>
                  <a:lnTo>
                    <a:pt x="64007" y="0"/>
                  </a:lnTo>
                  <a:lnTo>
                    <a:pt x="191897" y="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E5687D9F-00F7-CC3A-8006-79C4408C930D}"/>
              </a:ext>
            </a:extLst>
          </p:cNvPr>
          <p:cNvSpPr/>
          <p:nvPr/>
        </p:nvSpPr>
        <p:spPr>
          <a:xfrm>
            <a:off x="4698977" y="23622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9525">
            <a:solidFill>
              <a:srgbClr val="F0F0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378" y="630681"/>
            <a:ext cx="10962640" cy="895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92D050"/>
                </a:solidFill>
                <a:latin typeface="Calibri"/>
                <a:cs typeface="Calibri"/>
              </a:rPr>
              <a:t>Auditoria</a:t>
            </a:r>
            <a:endParaRPr sz="2800">
              <a:latin typeface="Calibri"/>
              <a:cs typeface="Calibri"/>
            </a:endParaRPr>
          </a:p>
          <a:p>
            <a:pPr marL="32384">
              <a:lnSpc>
                <a:spcPct val="100000"/>
              </a:lnSpc>
              <a:spcBef>
                <a:spcPts val="133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Funcionalidade</a:t>
            </a:r>
            <a:r>
              <a:rPr sz="1800" b="1" spc="-1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permite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registro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logs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auditoria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ações</a:t>
            </a:r>
            <a:r>
              <a:rPr sz="18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realizadas</a:t>
            </a:r>
            <a:r>
              <a:rPr sz="18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17979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4F81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70761" y="2121788"/>
            <a:ext cx="205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27810" algn="l"/>
              </a:tabLst>
            </a:pP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mostrada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1223" y="2121788"/>
            <a:ext cx="14560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17145" algn="l"/>
                <a:tab pos="217804" algn="l"/>
                <a:tab pos="925194" algn="l"/>
              </a:tabLst>
            </a:pP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	Será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tabela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30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9298" y="2426588"/>
            <a:ext cx="15735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3234" algn="l"/>
              </a:tabLst>
            </a:pPr>
            <a:r>
              <a:rPr sz="2000" b="1" spc="-25" dirty="0">
                <a:solidFill>
                  <a:srgbClr val="001F5F"/>
                </a:solidFill>
                <a:latin typeface="Arial"/>
                <a:cs typeface="Arial"/>
              </a:rPr>
              <a:t>os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registros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795" y="2731465"/>
            <a:ext cx="319722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663064" algn="l"/>
              </a:tabLst>
            </a:pP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das</a:t>
            </a:r>
            <a:r>
              <a:rPr sz="20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operações</a:t>
            </a:r>
            <a:r>
              <a:rPr sz="2000" b="1" spc="3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realizadas </a:t>
            </a:r>
            <a:r>
              <a:rPr sz="2000" b="1" spc="-20" dirty="0">
                <a:solidFill>
                  <a:srgbClr val="001F5F"/>
                </a:solidFill>
                <a:latin typeface="Arial"/>
                <a:cs typeface="Arial"/>
              </a:rPr>
              <a:t>pelo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000" b="1" spc="-10" dirty="0">
                <a:solidFill>
                  <a:srgbClr val="001F5F"/>
                </a:solidFill>
                <a:latin typeface="Arial"/>
                <a:cs typeface="Arial"/>
              </a:rPr>
              <a:t>Colaborador </a:t>
            </a:r>
            <a:r>
              <a:rPr sz="2000" b="1" dirty="0">
                <a:solidFill>
                  <a:srgbClr val="001F5F"/>
                </a:solidFill>
                <a:latin typeface="Arial"/>
                <a:cs typeface="Arial"/>
              </a:rPr>
              <a:t>selecionado</a:t>
            </a:r>
            <a:r>
              <a:rPr sz="20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001F5F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775825" y="1785222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9BB9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1928475" y="6350914"/>
            <a:ext cx="272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solidFill>
                  <a:srgbClr val="878787"/>
                </a:solidFill>
                <a:latin typeface="Arial"/>
                <a:cs typeface="Arial"/>
              </a:rPr>
              <a:t>34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29494" y="263867"/>
            <a:ext cx="1961260" cy="36948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/>
              <a:t>Cadastro</a:t>
            </a:r>
            <a:r>
              <a:rPr spc="-235" dirty="0"/>
              <a:t> </a:t>
            </a:r>
            <a:r>
              <a:rPr spc="-10" dirty="0"/>
              <a:t>Anvisa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3320034" y="1981221"/>
            <a:ext cx="8872220" cy="4876800"/>
            <a:chOff x="3320034" y="1981221"/>
            <a:chExt cx="8872220" cy="487680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981221"/>
              <a:ext cx="8534400" cy="48767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8873" y="2998228"/>
              <a:ext cx="2413127" cy="4996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0"/>
                  </a:moveTo>
                  <a:lnTo>
                    <a:pt x="609600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609600" y="228600"/>
                  </a:lnTo>
                  <a:lnTo>
                    <a:pt x="609600" y="304800"/>
                  </a:lnTo>
                  <a:lnTo>
                    <a:pt x="762000" y="1524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32734" y="3941699"/>
              <a:ext cx="762000" cy="304800"/>
            </a:xfrm>
            <a:custGeom>
              <a:avLst/>
              <a:gdLst/>
              <a:ahLst/>
              <a:cxnLst/>
              <a:rect l="l" t="t" r="r" b="b"/>
              <a:pathLst>
                <a:path w="762000" h="304800">
                  <a:moveTo>
                    <a:pt x="609600" y="304800"/>
                  </a:moveTo>
                  <a:lnTo>
                    <a:pt x="609600" y="228600"/>
                  </a:lnTo>
                  <a:lnTo>
                    <a:pt x="0" y="228600"/>
                  </a:lnTo>
                  <a:lnTo>
                    <a:pt x="0" y="76200"/>
                  </a:lnTo>
                  <a:lnTo>
                    <a:pt x="609600" y="76200"/>
                  </a:lnTo>
                  <a:lnTo>
                    <a:pt x="609600" y="0"/>
                  </a:lnTo>
                  <a:lnTo>
                    <a:pt x="762000" y="152400"/>
                  </a:lnTo>
                  <a:lnTo>
                    <a:pt x="609600" y="3048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F6E6C185-684B-34C5-7799-7B698F670956}"/>
              </a:ext>
            </a:extLst>
          </p:cNvPr>
          <p:cNvSpPr/>
          <p:nvPr/>
        </p:nvSpPr>
        <p:spPr>
          <a:xfrm>
            <a:off x="5029200" y="2089362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D58D6700-ACEF-3A93-BFA5-D3F3C3B35B3A}"/>
              </a:ext>
            </a:extLst>
          </p:cNvPr>
          <p:cNvSpPr/>
          <p:nvPr/>
        </p:nvSpPr>
        <p:spPr>
          <a:xfrm>
            <a:off x="4237591" y="5029200"/>
            <a:ext cx="867809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E237F557-19CB-7F0F-2518-CE5578DEC31E}"/>
              </a:ext>
            </a:extLst>
          </p:cNvPr>
          <p:cNvSpPr/>
          <p:nvPr/>
        </p:nvSpPr>
        <p:spPr>
          <a:xfrm>
            <a:off x="7436403" y="5181600"/>
            <a:ext cx="976794" cy="190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906BE154-35A4-C737-5863-12ED6577855A}"/>
              </a:ext>
            </a:extLst>
          </p:cNvPr>
          <p:cNvSpPr/>
          <p:nvPr/>
        </p:nvSpPr>
        <p:spPr>
          <a:xfrm>
            <a:off x="4312204" y="5486400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8EA130F-1D9B-7C2C-3A20-BFD1313F2CFF}"/>
              </a:ext>
            </a:extLst>
          </p:cNvPr>
          <p:cNvSpPr/>
          <p:nvPr/>
        </p:nvSpPr>
        <p:spPr>
          <a:xfrm>
            <a:off x="4206971" y="5982351"/>
            <a:ext cx="974630" cy="488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E55BA3C3-F661-3744-9363-7952513E9448}"/>
              </a:ext>
            </a:extLst>
          </p:cNvPr>
          <p:cNvSpPr/>
          <p:nvPr/>
        </p:nvSpPr>
        <p:spPr>
          <a:xfrm>
            <a:off x="7342741" y="6162209"/>
            <a:ext cx="900594" cy="342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Espaço Reservado para Imagem 31" descr="mãos aplaudindo">
            <a:extLst>
              <a:ext uri="{FF2B5EF4-FFF2-40B4-BE49-F238E27FC236}">
                <a16:creationId xmlns:a16="http://schemas.microsoft.com/office/drawing/2014/main" id="{AAB6EE12-FEF8-FB41-A909-0DA61D7725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Título 13">
            <a:extLst>
              <a:ext uri="{FF2B5EF4-FFF2-40B4-BE49-F238E27FC236}">
                <a16:creationId xmlns:a16="http://schemas.microsoft.com/office/drawing/2014/main" id="{6C38D7A9-9299-4108-BB08-026F4B9CA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6200" y="5844316"/>
            <a:ext cx="3733800" cy="1013684"/>
          </a:xfrm>
        </p:spPr>
        <p:txBody>
          <a:bodyPr rtlCol="0"/>
          <a:lstStyle/>
          <a:p>
            <a:pPr rtl="0"/>
            <a:r>
              <a:rPr lang="pt-BR" dirty="0"/>
              <a:t>Obrigado</a:t>
            </a:r>
          </a:p>
        </p:txBody>
      </p:sp>
      <p:sp>
        <p:nvSpPr>
          <p:cNvPr id="12" name="Espaço Reservado para o Número do Slide 11">
            <a:extLst>
              <a:ext uri="{FF2B5EF4-FFF2-40B4-BE49-F238E27FC236}">
                <a16:creationId xmlns:a16="http://schemas.microsoft.com/office/drawing/2014/main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t-BR" smtClean="0"/>
              <a:pPr rtl="0"/>
              <a:t>42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87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0" y="2363089"/>
            <a:ext cx="0" cy="2411730"/>
          </a:xfrm>
          <a:custGeom>
            <a:avLst/>
            <a:gdLst/>
            <a:ahLst/>
            <a:cxnLst/>
            <a:rect l="l" t="t" r="r" b="b"/>
            <a:pathLst>
              <a:path h="2411729">
                <a:moveTo>
                  <a:pt x="0" y="0"/>
                </a:moveTo>
                <a:lnTo>
                  <a:pt x="0" y="2411222"/>
                </a:lnTo>
              </a:path>
            </a:pathLst>
          </a:custGeom>
          <a:ln w="6350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156" y="76686"/>
            <a:ext cx="6094730" cy="98171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pc="-100" dirty="0">
                <a:solidFill>
                  <a:srgbClr val="006DC0"/>
                </a:solidFill>
              </a:rPr>
              <a:t>Cadastro</a:t>
            </a:r>
            <a:r>
              <a:rPr spc="-590" dirty="0">
                <a:solidFill>
                  <a:srgbClr val="006DC0"/>
                </a:solidFill>
              </a:rPr>
              <a:t> </a:t>
            </a:r>
            <a:r>
              <a:rPr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Cadastrando</a:t>
            </a:r>
            <a:r>
              <a:rPr sz="2400" spc="-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spc="-6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2465" y="1393808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63690" y="139876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4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73360" y="233070"/>
            <a:ext cx="1961133" cy="36954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" algn="ctr">
              <a:lnSpc>
                <a:spcPct val="100000"/>
              </a:lnSpc>
              <a:spcBef>
                <a:spcPts val="100"/>
              </a:spcBef>
              <a:tabLst>
                <a:tab pos="9542145" algn="l"/>
              </a:tabLst>
            </a:pPr>
            <a:r>
              <a:rPr dirty="0"/>
              <a:t>O</a:t>
            </a:r>
            <a:r>
              <a:rPr spc="130" dirty="0"/>
              <a:t> </a:t>
            </a:r>
            <a:r>
              <a:rPr spc="65" dirty="0"/>
              <a:t>primeiro</a:t>
            </a:r>
            <a:r>
              <a:rPr spc="285" dirty="0"/>
              <a:t> </a:t>
            </a:r>
            <a:r>
              <a:rPr dirty="0"/>
              <a:t>passo</a:t>
            </a:r>
            <a:r>
              <a:rPr spc="-5" dirty="0"/>
              <a:t> </a:t>
            </a:r>
            <a:r>
              <a:rPr dirty="0"/>
              <a:t>para</a:t>
            </a:r>
            <a:r>
              <a:rPr spc="185" dirty="0"/>
              <a:t> </a:t>
            </a:r>
            <a:r>
              <a:rPr dirty="0"/>
              <a:t>uma</a:t>
            </a:r>
            <a:r>
              <a:rPr spc="225" dirty="0"/>
              <a:t> </a:t>
            </a:r>
            <a:r>
              <a:rPr dirty="0"/>
              <a:t>organização</a:t>
            </a:r>
            <a:r>
              <a:rPr spc="180" dirty="0"/>
              <a:t> </a:t>
            </a:r>
            <a:r>
              <a:rPr dirty="0"/>
              <a:t>abrir</a:t>
            </a:r>
            <a:r>
              <a:rPr spc="165" dirty="0"/>
              <a:t> </a:t>
            </a:r>
            <a:r>
              <a:rPr dirty="0"/>
              <a:t>a</a:t>
            </a:r>
            <a:r>
              <a:rPr spc="140" dirty="0"/>
              <a:t> </a:t>
            </a:r>
            <a:r>
              <a:rPr spc="60" dirty="0"/>
              <a:t>porta</a:t>
            </a:r>
            <a:r>
              <a:rPr spc="229" dirty="0"/>
              <a:t> </a:t>
            </a:r>
            <a:r>
              <a:rPr dirty="0"/>
              <a:t>e</a:t>
            </a:r>
            <a:r>
              <a:rPr spc="155" dirty="0"/>
              <a:t> </a:t>
            </a:r>
            <a:r>
              <a:rPr dirty="0"/>
              <a:t>ter</a:t>
            </a:r>
            <a:r>
              <a:rPr spc="335" dirty="0"/>
              <a:t> </a:t>
            </a:r>
            <a:r>
              <a:rPr dirty="0"/>
              <a:t>acesso</a:t>
            </a:r>
            <a:r>
              <a:rPr spc="25" dirty="0"/>
              <a:t> </a:t>
            </a:r>
            <a:r>
              <a:rPr dirty="0"/>
              <a:t>aos</a:t>
            </a:r>
            <a:r>
              <a:rPr spc="75" dirty="0"/>
              <a:t> </a:t>
            </a:r>
            <a:r>
              <a:rPr dirty="0"/>
              <a:t>sistemas</a:t>
            </a:r>
            <a:r>
              <a:rPr spc="80" dirty="0"/>
              <a:t> </a:t>
            </a:r>
            <a:r>
              <a:rPr dirty="0"/>
              <a:t>de</a:t>
            </a:r>
            <a:r>
              <a:rPr spc="195" dirty="0"/>
              <a:t> </a:t>
            </a:r>
            <a:r>
              <a:rPr spc="40" dirty="0"/>
              <a:t>informação</a:t>
            </a:r>
            <a:r>
              <a:rPr lang="pt-BR" spc="40" dirty="0"/>
              <a:t> </a:t>
            </a:r>
            <a:r>
              <a:rPr dirty="0"/>
              <a:t>da</a:t>
            </a:r>
            <a:r>
              <a:rPr spc="85" dirty="0"/>
              <a:t> </a:t>
            </a:r>
            <a:r>
              <a:rPr spc="-10" dirty="0"/>
              <a:t>Anvisa</a:t>
            </a:r>
          </a:p>
          <a:p>
            <a:pPr marL="41910" algn="ctr">
              <a:lnSpc>
                <a:spcPct val="100000"/>
              </a:lnSpc>
              <a:spcBef>
                <a:spcPts val="5"/>
              </a:spcBef>
            </a:pPr>
            <a:r>
              <a:rPr spc="50" dirty="0"/>
              <a:t>(peticionamentos</a:t>
            </a:r>
            <a:r>
              <a:rPr spc="335" dirty="0"/>
              <a:t> </a:t>
            </a:r>
            <a:r>
              <a:rPr spc="45" dirty="0"/>
              <a:t>eletrônico,</a:t>
            </a:r>
            <a:r>
              <a:rPr spc="229" dirty="0"/>
              <a:t> </a:t>
            </a:r>
            <a:r>
              <a:rPr spc="-10" dirty="0"/>
              <a:t>Solicita,</a:t>
            </a:r>
            <a:r>
              <a:rPr spc="30" dirty="0"/>
              <a:t> </a:t>
            </a:r>
            <a:r>
              <a:rPr dirty="0"/>
              <a:t>Notivisa,</a:t>
            </a:r>
            <a:r>
              <a:rPr spc="145" dirty="0"/>
              <a:t> </a:t>
            </a:r>
            <a:r>
              <a:rPr dirty="0"/>
              <a:t>etc)</a:t>
            </a:r>
            <a:r>
              <a:rPr spc="270" dirty="0"/>
              <a:t> </a:t>
            </a:r>
            <a:r>
              <a:rPr dirty="0"/>
              <a:t>é</a:t>
            </a:r>
            <a:r>
              <a:rPr spc="229" dirty="0"/>
              <a:t> </a:t>
            </a:r>
            <a:r>
              <a:rPr dirty="0"/>
              <a:t>cadastrar</a:t>
            </a:r>
            <a:r>
              <a:rPr spc="215" dirty="0"/>
              <a:t> </a:t>
            </a:r>
            <a:r>
              <a:rPr dirty="0"/>
              <a:t>um</a:t>
            </a:r>
            <a:r>
              <a:rPr spc="225" dirty="0"/>
              <a:t> </a:t>
            </a:r>
            <a:r>
              <a:rPr dirty="0"/>
              <a:t>Responsável</a:t>
            </a:r>
            <a:r>
              <a:rPr spc="165" dirty="0"/>
              <a:t> </a:t>
            </a:r>
            <a:r>
              <a:rPr dirty="0"/>
              <a:t>Legal</a:t>
            </a:r>
            <a:r>
              <a:rPr spc="315" dirty="0"/>
              <a:t> </a:t>
            </a:r>
            <a:r>
              <a:rPr dirty="0"/>
              <a:t>no</a:t>
            </a:r>
            <a:r>
              <a:rPr spc="235" dirty="0"/>
              <a:t> </a:t>
            </a:r>
            <a:r>
              <a:rPr spc="-10" dirty="0"/>
              <a:t>Gov.br.</a:t>
            </a:r>
          </a:p>
          <a:p>
            <a:pPr marL="29209">
              <a:lnSpc>
                <a:spcPct val="100000"/>
              </a:lnSpc>
              <a:spcBef>
                <a:spcPts val="165"/>
              </a:spcBef>
            </a:pPr>
            <a:endParaRPr spc="-10" dirty="0"/>
          </a:p>
          <a:p>
            <a:pPr marL="41910" algn="ctr">
              <a:lnSpc>
                <a:spcPct val="100000"/>
              </a:lnSpc>
            </a:pPr>
            <a:r>
              <a:rPr dirty="0"/>
              <a:t>Deverá</a:t>
            </a:r>
            <a:r>
              <a:rPr spc="-65" dirty="0"/>
              <a:t> </a:t>
            </a:r>
            <a:r>
              <a:rPr dirty="0"/>
              <a:t>ser</a:t>
            </a:r>
            <a:r>
              <a:rPr spc="-45" dirty="0"/>
              <a:t> </a:t>
            </a:r>
            <a:r>
              <a:rPr dirty="0"/>
              <a:t>cadastrado</a:t>
            </a:r>
            <a:r>
              <a:rPr spc="-70" dirty="0"/>
              <a:t> </a:t>
            </a:r>
            <a:r>
              <a:rPr dirty="0"/>
              <a:t>o</a:t>
            </a:r>
            <a:r>
              <a:rPr spc="-5" dirty="0"/>
              <a:t> </a:t>
            </a:r>
            <a:r>
              <a:rPr dirty="0"/>
              <a:t>Responsável</a:t>
            </a:r>
            <a:r>
              <a:rPr spc="-60" dirty="0"/>
              <a:t> </a:t>
            </a:r>
            <a:r>
              <a:rPr dirty="0"/>
              <a:t>Legal</a:t>
            </a:r>
            <a:r>
              <a:rPr spc="-45" dirty="0"/>
              <a:t> </a:t>
            </a:r>
            <a:r>
              <a:rPr u="sng" dirty="0"/>
              <a:t>para cada</a:t>
            </a:r>
            <a:r>
              <a:rPr spc="-25" dirty="0"/>
              <a:t> </a:t>
            </a:r>
            <a:r>
              <a:rPr dirty="0"/>
              <a:t>CNPJ/CNES</a:t>
            </a:r>
            <a:r>
              <a:rPr spc="15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spc="-20" dirty="0"/>
              <a:t>matriz/mantenedora</a:t>
            </a:r>
            <a:r>
              <a:rPr spc="-85" dirty="0"/>
              <a:t> </a:t>
            </a:r>
            <a:r>
              <a:rPr dirty="0"/>
              <a:t>ou</a:t>
            </a:r>
            <a:r>
              <a:rPr spc="-20" dirty="0"/>
              <a:t> </a:t>
            </a:r>
            <a:r>
              <a:rPr dirty="0"/>
              <a:t>da</a:t>
            </a:r>
            <a:r>
              <a:rPr spc="-30" dirty="0"/>
              <a:t> </a:t>
            </a:r>
            <a:r>
              <a:rPr dirty="0"/>
              <a:t>filial/mantida,</a:t>
            </a:r>
            <a:r>
              <a:rPr spc="-70" dirty="0"/>
              <a:t> </a:t>
            </a:r>
            <a:r>
              <a:rPr dirty="0"/>
              <a:t>se</a:t>
            </a:r>
            <a:r>
              <a:rPr spc="-20" dirty="0"/>
              <a:t> </a:t>
            </a:r>
            <a:r>
              <a:rPr spc="-10" dirty="0"/>
              <a:t>houver.</a:t>
            </a:r>
          </a:p>
          <a:p>
            <a:pPr marL="383540" indent="-285750" algn="ctr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84175" algn="l"/>
              </a:tabLst>
            </a:pPr>
            <a:r>
              <a:rPr dirty="0"/>
              <a:t>Acessar</a:t>
            </a:r>
            <a:r>
              <a:rPr spc="135" dirty="0"/>
              <a:t> </a:t>
            </a:r>
            <a:r>
              <a:rPr dirty="0"/>
              <a:t>o</a:t>
            </a:r>
            <a:r>
              <a:rPr spc="430" dirty="0"/>
              <a:t> </a:t>
            </a:r>
            <a:r>
              <a:rPr dirty="0"/>
              <a:t>endereço:</a:t>
            </a:r>
            <a:r>
              <a:rPr spc="345" dirty="0"/>
              <a:t> </a:t>
            </a:r>
            <a:r>
              <a:rPr spc="-10" dirty="0"/>
              <a:t>https://cadastro.anvisa.gov.br/</a:t>
            </a:r>
          </a:p>
          <a:p>
            <a:pPr marL="384175" indent="-286385" algn="ctr">
              <a:lnSpc>
                <a:spcPct val="100000"/>
              </a:lnSpc>
              <a:spcBef>
                <a:spcPts val="1105"/>
              </a:spcBef>
              <a:buFont typeface="Wingdings"/>
              <a:buChar char=""/>
              <a:tabLst>
                <a:tab pos="384810" algn="l"/>
              </a:tabLst>
            </a:pPr>
            <a:r>
              <a:rPr dirty="0"/>
              <a:t>Clicar</a:t>
            </a:r>
            <a:r>
              <a:rPr spc="15" dirty="0"/>
              <a:t> </a:t>
            </a:r>
            <a:r>
              <a:rPr dirty="0"/>
              <a:t>no</a:t>
            </a:r>
            <a:r>
              <a:rPr spc="85" dirty="0"/>
              <a:t> </a:t>
            </a:r>
            <a:r>
              <a:rPr spc="50" dirty="0"/>
              <a:t>botão</a:t>
            </a:r>
            <a:r>
              <a:rPr spc="215" dirty="0"/>
              <a:t> </a:t>
            </a:r>
            <a:r>
              <a:rPr spc="55" dirty="0"/>
              <a:t>“Entrar</a:t>
            </a:r>
            <a:r>
              <a:rPr spc="200" dirty="0"/>
              <a:t> </a:t>
            </a:r>
            <a:r>
              <a:rPr dirty="0"/>
              <a:t>com</a:t>
            </a:r>
            <a:r>
              <a:rPr spc="150" dirty="0"/>
              <a:t> </a:t>
            </a:r>
            <a:r>
              <a:rPr spc="-10" dirty="0"/>
              <a:t>gov.br”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322320" y="3913935"/>
            <a:ext cx="5895340" cy="2896235"/>
            <a:chOff x="3322320" y="3913935"/>
            <a:chExt cx="5895340" cy="28962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22320" y="3913935"/>
              <a:ext cx="5894958" cy="289597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606800" y="4942458"/>
              <a:ext cx="687070" cy="227329"/>
            </a:xfrm>
            <a:custGeom>
              <a:avLst/>
              <a:gdLst/>
              <a:ahLst/>
              <a:cxnLst/>
              <a:rect l="l" t="t" r="r" b="b"/>
              <a:pathLst>
                <a:path w="687070" h="227329">
                  <a:moveTo>
                    <a:pt x="563245" y="0"/>
                  </a:moveTo>
                  <a:lnTo>
                    <a:pt x="563245" y="56769"/>
                  </a:lnTo>
                  <a:lnTo>
                    <a:pt x="0" y="56769"/>
                  </a:lnTo>
                  <a:lnTo>
                    <a:pt x="0" y="170561"/>
                  </a:lnTo>
                  <a:lnTo>
                    <a:pt x="563245" y="170561"/>
                  </a:lnTo>
                  <a:lnTo>
                    <a:pt x="563245" y="227330"/>
                  </a:lnTo>
                  <a:lnTo>
                    <a:pt x="687070" y="113665"/>
                  </a:lnTo>
                  <a:lnTo>
                    <a:pt x="563245" y="0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6659" y="599572"/>
            <a:ext cx="11426825" cy="1306830"/>
          </a:xfrm>
          <a:prstGeom prst="rect">
            <a:avLst/>
          </a:prstGeom>
        </p:spPr>
        <p:txBody>
          <a:bodyPr vert="horz" wrap="square" lIns="0" tIns="1987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800" b="1" spc="-25" dirty="0">
                <a:solidFill>
                  <a:srgbClr val="7CD22A"/>
                </a:solidFill>
                <a:latin typeface="Calibri"/>
                <a:cs typeface="Calibri"/>
              </a:rPr>
              <a:t>Cadastrar</a:t>
            </a:r>
            <a:r>
              <a:rPr sz="28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30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800" b="1" spc="-114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800" b="1" spc="-11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800" b="1" spc="-14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800">
              <a:latin typeface="Calibri"/>
              <a:cs typeface="Calibri"/>
            </a:endParaRPr>
          </a:p>
          <a:p>
            <a:pPr marL="342900" marR="5080" indent="-287020">
              <a:lnSpc>
                <a:spcPct val="100000"/>
              </a:lnSpc>
              <a:spcBef>
                <a:spcPts val="940"/>
              </a:spcBef>
              <a:buFont typeface="Wingdings"/>
              <a:buChar char=""/>
              <a:tabLst>
                <a:tab pos="34290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Na</a:t>
            </a:r>
            <a:r>
              <a:rPr sz="1800" b="1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tela</a:t>
            </a:r>
            <a:r>
              <a:rPr sz="1800" b="1" spc="1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login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pessoa</a:t>
            </a:r>
            <a:r>
              <a:rPr sz="1800" b="1" spc="-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que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r>
              <a:rPr sz="18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Arial"/>
                <a:cs typeface="Arial"/>
              </a:rPr>
              <a:t>cadastrar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como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45" dirty="0">
                <a:solidFill>
                  <a:srgbClr val="001F5F"/>
                </a:solidFill>
                <a:latin typeface="Arial"/>
                <a:cs typeface="Arial"/>
              </a:rPr>
              <a:t>preencher</a:t>
            </a:r>
            <a:r>
              <a:rPr sz="1800" b="1" spc="1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001F5F"/>
                </a:solidFill>
                <a:latin typeface="Arial"/>
                <a:cs typeface="Arial"/>
              </a:rPr>
              <a:t>os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campos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as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credenciais</a:t>
            </a:r>
            <a:r>
              <a:rPr sz="1800" b="1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solicitadas.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1774698"/>
            <a:ext cx="12192000" cy="5083810"/>
            <a:chOff x="0" y="1774698"/>
            <a:chExt cx="12192000" cy="5083810"/>
          </a:xfrm>
        </p:grpSpPr>
        <p:sp>
          <p:nvSpPr>
            <p:cNvPr id="7" name="object 7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6000" y="1774698"/>
              <a:ext cx="0" cy="2411730"/>
            </a:xfrm>
            <a:custGeom>
              <a:avLst/>
              <a:gdLst/>
              <a:ahLst/>
              <a:cxnLst/>
              <a:rect l="l" t="t" r="r" b="b"/>
              <a:pathLst>
                <a:path h="2411729">
                  <a:moveTo>
                    <a:pt x="0" y="0"/>
                  </a:moveTo>
                  <a:lnTo>
                    <a:pt x="0" y="2411349"/>
                  </a:lnTo>
                </a:path>
              </a:pathLst>
            </a:custGeom>
            <a:ln w="6350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5208" y="2558437"/>
              <a:ext cx="7195693" cy="424878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841498" y="3696588"/>
              <a:ext cx="4055110" cy="1028065"/>
            </a:xfrm>
            <a:custGeom>
              <a:avLst/>
              <a:gdLst/>
              <a:ahLst/>
              <a:cxnLst/>
              <a:rect l="l" t="t" r="r" b="b"/>
              <a:pathLst>
                <a:path w="4055109" h="1028064">
                  <a:moveTo>
                    <a:pt x="631825" y="978789"/>
                  </a:moveTo>
                  <a:lnTo>
                    <a:pt x="583057" y="810514"/>
                  </a:lnTo>
                  <a:lnTo>
                    <a:pt x="553212" y="864870"/>
                  </a:lnTo>
                  <a:lnTo>
                    <a:pt x="59690" y="593344"/>
                  </a:lnTo>
                  <a:lnTo>
                    <a:pt x="0" y="701929"/>
                  </a:lnTo>
                  <a:lnTo>
                    <a:pt x="493522" y="973328"/>
                  </a:lnTo>
                  <a:lnTo>
                    <a:pt x="463677" y="1027557"/>
                  </a:lnTo>
                  <a:lnTo>
                    <a:pt x="631825" y="978789"/>
                  </a:lnTo>
                  <a:close/>
                </a:path>
                <a:path w="4055109" h="1028064">
                  <a:moveTo>
                    <a:pt x="4054729" y="433451"/>
                  </a:moveTo>
                  <a:lnTo>
                    <a:pt x="4020693" y="261747"/>
                  </a:lnTo>
                  <a:lnTo>
                    <a:pt x="3986276" y="313182"/>
                  </a:lnTo>
                  <a:lnTo>
                    <a:pt x="3518154" y="0"/>
                  </a:lnTo>
                  <a:lnTo>
                    <a:pt x="3449193" y="102997"/>
                  </a:lnTo>
                  <a:lnTo>
                    <a:pt x="3917442" y="416179"/>
                  </a:lnTo>
                  <a:lnTo>
                    <a:pt x="3883025" y="467614"/>
                  </a:lnTo>
                  <a:lnTo>
                    <a:pt x="4054729" y="433451"/>
                  </a:lnTo>
                  <a:close/>
                </a:path>
              </a:pathLst>
            </a:custGeom>
            <a:solidFill>
              <a:srgbClr val="00A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6659" y="638786"/>
            <a:ext cx="11170920" cy="121031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400" b="1" spc="-30" dirty="0">
                <a:solidFill>
                  <a:srgbClr val="7CD22A"/>
                </a:solidFill>
                <a:latin typeface="Calibri"/>
                <a:cs typeface="Calibri"/>
              </a:rPr>
              <a:t>Vincular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7CD22A"/>
                </a:solidFill>
                <a:latin typeface="Calibri"/>
                <a:cs typeface="Calibri"/>
              </a:rPr>
              <a:t>Responsável</a:t>
            </a:r>
            <a:r>
              <a:rPr sz="2400" b="1" spc="-9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Legal</a:t>
            </a:r>
            <a:r>
              <a:rPr sz="2400" b="1" spc="-8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à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40" dirty="0">
                <a:solidFill>
                  <a:srgbClr val="7CD22A"/>
                </a:solidFill>
                <a:latin typeface="Calibri"/>
                <a:cs typeface="Calibri"/>
              </a:rPr>
              <a:t>Organização</a:t>
            </a:r>
            <a:r>
              <a:rPr sz="2400" b="1" spc="-4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7CD22A"/>
                </a:solidFill>
                <a:latin typeface="Calibri"/>
                <a:cs typeface="Calibri"/>
              </a:rPr>
              <a:t>no</a:t>
            </a:r>
            <a:r>
              <a:rPr sz="2400" b="1" spc="-7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7CD22A"/>
                </a:solidFill>
                <a:latin typeface="Calibri"/>
                <a:cs typeface="Calibri"/>
              </a:rPr>
              <a:t>Gov.br</a:t>
            </a:r>
            <a:endParaRPr sz="2400">
              <a:latin typeface="Calibri"/>
              <a:cs typeface="Calibri"/>
            </a:endParaRPr>
          </a:p>
          <a:p>
            <a:pPr marL="342265" indent="-285750">
              <a:lnSpc>
                <a:spcPct val="100000"/>
              </a:lnSpc>
              <a:spcBef>
                <a:spcPts val="910"/>
              </a:spcBef>
              <a:buFont typeface="Wingdings"/>
              <a:buChar char=""/>
              <a:tabLst>
                <a:tab pos="342265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Após</a:t>
            </a:r>
            <a:r>
              <a:rPr sz="1800" b="1" spc="2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ter</a:t>
            </a:r>
            <a:r>
              <a:rPr sz="1800" b="1" spc="2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conta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criada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22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próximo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passo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é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5" dirty="0">
                <a:solidFill>
                  <a:srgbClr val="001F5F"/>
                </a:solidFill>
                <a:latin typeface="Arial"/>
                <a:cs typeface="Arial"/>
              </a:rPr>
              <a:t>realizar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50" dirty="0">
                <a:solidFill>
                  <a:srgbClr val="001F5F"/>
                </a:solidFill>
                <a:latin typeface="Arial"/>
                <a:cs typeface="Arial"/>
              </a:rPr>
              <a:t>vinculação</a:t>
            </a:r>
            <a:r>
              <a:rPr sz="1800" b="1" spc="3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do</a:t>
            </a:r>
            <a:r>
              <a:rPr sz="1800" b="1" spc="2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3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com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organização.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5208" y="202449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0" y="0"/>
                </a:moveTo>
                <a:lnTo>
                  <a:pt x="0" y="0"/>
                </a:lnTo>
                <a:lnTo>
                  <a:pt x="0" y="114824"/>
                </a:lnTo>
                <a:lnTo>
                  <a:pt x="1984120" y="114824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2208" y="2032491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>
                <a:solidFill>
                  <a:srgbClr val="006DC0"/>
                </a:solidFill>
              </a:rPr>
              <a:t>Anvisa</a:t>
            </a:r>
            <a:endParaRPr spc="-10" dirty="0">
              <a:solidFill>
                <a:srgbClr val="006DC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3719" y="2388679"/>
            <a:ext cx="4876800" cy="366572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78053" y="6226251"/>
            <a:ext cx="1132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01035" algn="l"/>
              </a:tabLst>
            </a:pP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Em</a:t>
            </a:r>
            <a:r>
              <a:rPr sz="1800" u="sng" spc="-4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caso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de</a:t>
            </a:r>
            <a:r>
              <a:rPr sz="1800" u="sng" spc="-5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dúvida 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consultar:</a:t>
            </a:r>
            <a:r>
              <a:rPr sz="1800" u="sng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	</a:t>
            </a:r>
            <a:r>
              <a:rPr sz="1800" u="sng" spc="-10" dirty="0">
                <a:solidFill>
                  <a:srgbClr val="23166C"/>
                </a:solidFill>
                <a:uFill>
                  <a:solidFill>
                    <a:srgbClr val="23166C"/>
                  </a:solidFill>
                </a:uFill>
                <a:latin typeface="Arial"/>
                <a:cs typeface="Arial"/>
                <a:hlinkClick r:id="rId4"/>
              </a:rPr>
              <a:t>https://acesso.gov.br/faq/_perguntasdafaq/comocadastrarCNPJnologinunico.html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36976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3175">
            <a:solidFill>
              <a:srgbClr val="EFE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6659" y="786511"/>
            <a:ext cx="11337290" cy="11823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Acessando</a:t>
            </a:r>
            <a:r>
              <a:rPr sz="2800" b="1" spc="-8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7CD22A"/>
                </a:solidFill>
                <a:latin typeface="Calibri"/>
                <a:cs typeface="Calibri"/>
              </a:rPr>
              <a:t>o</a:t>
            </a:r>
            <a:r>
              <a:rPr sz="2800" b="1" spc="-135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7CD22A"/>
                </a:solidFill>
                <a:latin typeface="Calibri"/>
                <a:cs typeface="Calibri"/>
              </a:rPr>
              <a:t>Cadastro</a:t>
            </a:r>
            <a:r>
              <a:rPr sz="2800" b="1" spc="-70" dirty="0">
                <a:solidFill>
                  <a:srgbClr val="7CD22A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7CD22A"/>
                </a:solidFill>
                <a:latin typeface="Calibri"/>
                <a:cs typeface="Calibri"/>
              </a:rPr>
              <a:t>Anvisa</a:t>
            </a:r>
            <a:endParaRPr sz="2800">
              <a:latin typeface="Calibri"/>
              <a:cs typeface="Calibri"/>
            </a:endParaRPr>
          </a:p>
          <a:p>
            <a:pPr marL="309880" marR="5080" indent="-287020">
              <a:lnSpc>
                <a:spcPct val="100000"/>
              </a:lnSpc>
              <a:spcBef>
                <a:spcPts val="1430"/>
              </a:spcBef>
              <a:buFont typeface="Wingdings"/>
              <a:buChar char=""/>
              <a:tabLst>
                <a:tab pos="309880" algn="l"/>
              </a:tabLst>
            </a:pP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Uma</a:t>
            </a:r>
            <a:r>
              <a:rPr sz="1800" b="1" spc="38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vez</a:t>
            </a:r>
            <a:r>
              <a:rPr sz="1800" b="1" spc="3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cadastrado</a:t>
            </a:r>
            <a:r>
              <a:rPr sz="1800" b="1" spc="40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1800" b="1" spc="2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vinculado</a:t>
            </a:r>
            <a:r>
              <a:rPr sz="1800" b="1" spc="4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à</a:t>
            </a:r>
            <a:r>
              <a:rPr sz="1800" b="1" spc="30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organização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no</a:t>
            </a:r>
            <a:r>
              <a:rPr sz="1800" b="1" spc="3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Gov.br,</a:t>
            </a:r>
            <a:r>
              <a:rPr sz="1800" b="1" spc="4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1800" b="1" spc="3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Responsável</a:t>
            </a:r>
            <a:r>
              <a:rPr sz="1800" b="1" spc="3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Legal</a:t>
            </a:r>
            <a:r>
              <a:rPr sz="1800" b="1" spc="19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deve</a:t>
            </a:r>
            <a:r>
              <a:rPr sz="1800" b="1" spc="2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acessar</a:t>
            </a:r>
            <a:r>
              <a:rPr sz="1800" b="1" spc="19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1F5F"/>
                </a:solidFill>
                <a:latin typeface="Arial"/>
                <a:cs typeface="Arial"/>
              </a:rPr>
              <a:t>o </a:t>
            </a:r>
            <a:r>
              <a:rPr sz="1800" b="1" dirty="0">
                <a:solidFill>
                  <a:srgbClr val="001F5F"/>
                </a:solidFill>
                <a:latin typeface="Arial"/>
                <a:cs typeface="Arial"/>
              </a:rPr>
              <a:t>Cadastro</a:t>
            </a:r>
            <a:r>
              <a:rPr sz="18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Arial"/>
                <a:cs typeface="Arial"/>
              </a:rPr>
              <a:t>Anvisa.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2001630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62109" y="1886695"/>
            <a:ext cx="1984375" cy="114935"/>
          </a:xfrm>
          <a:custGeom>
            <a:avLst/>
            <a:gdLst/>
            <a:ahLst/>
            <a:cxnLst/>
            <a:rect l="l" t="t" r="r" b="b"/>
            <a:pathLst>
              <a:path w="1984375" h="114935">
                <a:moveTo>
                  <a:pt x="1984121" y="0"/>
                </a:moveTo>
                <a:lnTo>
                  <a:pt x="0" y="0"/>
                </a:lnTo>
                <a:lnTo>
                  <a:pt x="0" y="114824"/>
                </a:lnTo>
                <a:lnTo>
                  <a:pt x="1984121" y="114824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7383" y="210972"/>
            <a:ext cx="1961133" cy="36954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46963" y="199466"/>
            <a:ext cx="58794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14" dirty="0">
                <a:solidFill>
                  <a:srgbClr val="006DC0"/>
                </a:solidFill>
              </a:rPr>
              <a:t>Cadastro</a:t>
            </a:r>
            <a:r>
              <a:rPr spc="-495" dirty="0">
                <a:solidFill>
                  <a:srgbClr val="006DC0"/>
                </a:solidFill>
              </a:rPr>
              <a:t> </a:t>
            </a:r>
            <a:r>
              <a:rPr spc="-80" dirty="0" err="1">
                <a:solidFill>
                  <a:srgbClr val="006DC0"/>
                </a:solidFill>
              </a:rPr>
              <a:t>Anvis</a:t>
            </a:r>
            <a:r>
              <a:rPr lang="pt-BR" spc="-80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595704" y="2122601"/>
            <a:ext cx="8839200" cy="4649470"/>
            <a:chOff x="0" y="2209036"/>
            <a:chExt cx="12192000" cy="4649470"/>
          </a:xfrm>
        </p:grpSpPr>
        <p:sp>
          <p:nvSpPr>
            <p:cNvPr id="10" name="object 10"/>
            <p:cNvSpPr/>
            <p:nvPr/>
          </p:nvSpPr>
          <p:spPr>
            <a:xfrm>
              <a:off x="9780269" y="5766599"/>
              <a:ext cx="2411730" cy="78105"/>
            </a:xfrm>
            <a:custGeom>
              <a:avLst/>
              <a:gdLst/>
              <a:ahLst/>
              <a:cxnLst/>
              <a:rect l="l" t="t" r="r" b="b"/>
              <a:pathLst>
                <a:path w="2411729" h="78104">
                  <a:moveTo>
                    <a:pt x="2411349" y="0"/>
                  </a:moveTo>
                  <a:lnTo>
                    <a:pt x="0" y="0"/>
                  </a:lnTo>
                  <a:lnTo>
                    <a:pt x="0" y="77838"/>
                  </a:lnTo>
                  <a:lnTo>
                    <a:pt x="2411349" y="77838"/>
                  </a:lnTo>
                  <a:lnTo>
                    <a:pt x="2411349" y="0"/>
                  </a:lnTo>
                  <a:close/>
                </a:path>
              </a:pathLst>
            </a:custGeom>
            <a:solidFill>
              <a:srgbClr val="23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779761" y="6821142"/>
              <a:ext cx="1979930" cy="37465"/>
            </a:xfrm>
            <a:custGeom>
              <a:avLst/>
              <a:gdLst/>
              <a:ahLst/>
              <a:cxnLst/>
              <a:rect l="l" t="t" r="r" b="b"/>
              <a:pathLst>
                <a:path w="1979929" h="37465">
                  <a:moveTo>
                    <a:pt x="1979802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1979802" y="37047"/>
                  </a:lnTo>
                  <a:lnTo>
                    <a:pt x="1979802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6821142"/>
              <a:ext cx="9780270" cy="37465"/>
            </a:xfrm>
            <a:custGeom>
              <a:avLst/>
              <a:gdLst/>
              <a:ahLst/>
              <a:cxnLst/>
              <a:rect l="l" t="t" r="r" b="b"/>
              <a:pathLst>
                <a:path w="9780270" h="37465">
                  <a:moveTo>
                    <a:pt x="9779762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9779762" y="37047"/>
                  </a:lnTo>
                  <a:lnTo>
                    <a:pt x="9779762" y="0"/>
                  </a:lnTo>
                  <a:close/>
                </a:path>
              </a:pathLst>
            </a:custGeom>
            <a:solidFill>
              <a:srgbClr val="E804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759565" y="6821142"/>
              <a:ext cx="432434" cy="37465"/>
            </a:xfrm>
            <a:custGeom>
              <a:avLst/>
              <a:gdLst/>
              <a:ahLst/>
              <a:cxnLst/>
              <a:rect l="l" t="t" r="r" b="b"/>
              <a:pathLst>
                <a:path w="432434" h="37465">
                  <a:moveTo>
                    <a:pt x="431990" y="0"/>
                  </a:moveTo>
                  <a:lnTo>
                    <a:pt x="0" y="0"/>
                  </a:lnTo>
                  <a:lnTo>
                    <a:pt x="0" y="37047"/>
                  </a:lnTo>
                  <a:lnTo>
                    <a:pt x="431990" y="37047"/>
                  </a:lnTo>
                  <a:lnTo>
                    <a:pt x="431990" y="0"/>
                  </a:lnTo>
                  <a:close/>
                </a:path>
              </a:pathLst>
            </a:custGeom>
            <a:solidFill>
              <a:srgbClr val="23C5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09036"/>
              <a:ext cx="12191618" cy="46489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02228" y="4038600"/>
              <a:ext cx="978535" cy="304800"/>
            </a:xfrm>
            <a:custGeom>
              <a:avLst/>
              <a:gdLst/>
              <a:ahLst/>
              <a:cxnLst/>
              <a:rect l="l" t="t" r="r" b="b"/>
              <a:pathLst>
                <a:path w="978535" h="304800">
                  <a:moveTo>
                    <a:pt x="826008" y="0"/>
                  </a:moveTo>
                  <a:lnTo>
                    <a:pt x="826008" y="76200"/>
                  </a:lnTo>
                  <a:lnTo>
                    <a:pt x="0" y="76200"/>
                  </a:lnTo>
                  <a:lnTo>
                    <a:pt x="0" y="228600"/>
                  </a:lnTo>
                  <a:lnTo>
                    <a:pt x="826008" y="228600"/>
                  </a:lnTo>
                  <a:lnTo>
                    <a:pt x="826008" y="304800"/>
                  </a:lnTo>
                  <a:lnTo>
                    <a:pt x="978408" y="152400"/>
                  </a:lnTo>
                  <a:lnTo>
                    <a:pt x="82600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02228" y="4038600"/>
              <a:ext cx="978535" cy="304800"/>
            </a:xfrm>
            <a:custGeom>
              <a:avLst/>
              <a:gdLst/>
              <a:ahLst/>
              <a:cxnLst/>
              <a:rect l="l" t="t" r="r" b="b"/>
              <a:pathLst>
                <a:path w="978535" h="304800">
                  <a:moveTo>
                    <a:pt x="0" y="76200"/>
                  </a:moveTo>
                  <a:lnTo>
                    <a:pt x="826008" y="76200"/>
                  </a:lnTo>
                  <a:lnTo>
                    <a:pt x="826008" y="0"/>
                  </a:lnTo>
                  <a:lnTo>
                    <a:pt x="978408" y="152400"/>
                  </a:lnTo>
                  <a:lnTo>
                    <a:pt x="826008" y="304800"/>
                  </a:lnTo>
                  <a:lnTo>
                    <a:pt x="826008" y="228600"/>
                  </a:lnTo>
                  <a:lnTo>
                    <a:pt x="0" y="228600"/>
                  </a:lnTo>
                  <a:lnTo>
                    <a:pt x="0" y="76200"/>
                  </a:lnTo>
                  <a:close/>
                </a:path>
              </a:pathLst>
            </a:custGeom>
            <a:ln w="25400">
              <a:solidFill>
                <a:srgbClr val="1C334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00E981A0-E34B-C24A-02AF-63179F3BDEAF}"/>
              </a:ext>
            </a:extLst>
          </p:cNvPr>
          <p:cNvSpPr/>
          <p:nvPr/>
        </p:nvSpPr>
        <p:spPr>
          <a:xfrm>
            <a:off x="2820987" y="2260086"/>
            <a:ext cx="1433991" cy="82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95153" y="6273862"/>
            <a:ext cx="748030" cy="36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45"/>
              </a:lnSpc>
            </a:pPr>
            <a:r>
              <a:rPr sz="2500" b="1" spc="-50" dirty="0">
                <a:solidFill>
                  <a:srgbClr val="22C5E0"/>
                </a:solidFill>
                <a:latin typeface="Trebuchet MS"/>
                <a:cs typeface="Trebuchet MS"/>
              </a:rPr>
              <a:t>TREY</a:t>
            </a:r>
            <a:endParaRPr sz="25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6368173"/>
            <a:ext cx="12192000" cy="490220"/>
            <a:chOff x="0" y="6368173"/>
            <a:chExt cx="12192000" cy="490220"/>
          </a:xfrm>
        </p:grpSpPr>
        <p:sp>
          <p:nvSpPr>
            <p:cNvPr id="4" name="object 4"/>
            <p:cNvSpPr/>
            <p:nvPr/>
          </p:nvSpPr>
          <p:spPr>
            <a:xfrm>
              <a:off x="0" y="636976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6371344"/>
              <a:ext cx="12192000" cy="487045"/>
            </a:xfrm>
            <a:custGeom>
              <a:avLst/>
              <a:gdLst/>
              <a:ahLst/>
              <a:cxnLst/>
              <a:rect l="l" t="t" r="r" b="b"/>
              <a:pathLst>
                <a:path w="12192000" h="487045">
                  <a:moveTo>
                    <a:pt x="12192000" y="0"/>
                  </a:moveTo>
                  <a:lnTo>
                    <a:pt x="0" y="0"/>
                  </a:lnTo>
                  <a:lnTo>
                    <a:pt x="0" y="486651"/>
                  </a:lnTo>
                  <a:lnTo>
                    <a:pt x="12192000" y="486651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10" dirty="0">
                <a:solidFill>
                  <a:srgbClr val="006DC0"/>
                </a:solidFill>
              </a:rPr>
              <a:t>Cadastro</a:t>
            </a:r>
            <a:r>
              <a:rPr spc="-540" dirty="0">
                <a:solidFill>
                  <a:srgbClr val="006DC0"/>
                </a:solidFill>
              </a:rPr>
              <a:t> </a:t>
            </a:r>
            <a:r>
              <a:rPr spc="-35" dirty="0" err="1">
                <a:solidFill>
                  <a:srgbClr val="006DC0"/>
                </a:solidFill>
              </a:rPr>
              <a:t>Anvis</a:t>
            </a:r>
            <a:r>
              <a:rPr lang="pt-BR" spc="-35" dirty="0">
                <a:solidFill>
                  <a:srgbClr val="006DC0"/>
                </a:solidFill>
              </a:rPr>
              <a:t>a</a:t>
            </a:r>
            <a:endParaRPr spc="-10" dirty="0">
              <a:solidFill>
                <a:srgbClr val="006DC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29916" y="2185466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0" y="0"/>
                </a:moveTo>
                <a:lnTo>
                  <a:pt x="0" y="0"/>
                </a:lnTo>
                <a:lnTo>
                  <a:pt x="0" y="204419"/>
                </a:lnTo>
                <a:lnTo>
                  <a:pt x="1984120" y="204419"/>
                </a:lnTo>
                <a:lnTo>
                  <a:pt x="1984120" y="0"/>
                </a:lnTo>
                <a:close/>
              </a:path>
            </a:pathLst>
          </a:custGeom>
          <a:solidFill>
            <a:srgbClr val="22C5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2187244"/>
            <a:ext cx="1984375" cy="204470"/>
          </a:xfrm>
          <a:custGeom>
            <a:avLst/>
            <a:gdLst/>
            <a:ahLst/>
            <a:cxnLst/>
            <a:rect l="l" t="t" r="r" b="b"/>
            <a:pathLst>
              <a:path w="1984375" h="204469">
                <a:moveTo>
                  <a:pt x="1984121" y="0"/>
                </a:moveTo>
                <a:lnTo>
                  <a:pt x="0" y="0"/>
                </a:lnTo>
                <a:lnTo>
                  <a:pt x="0" y="204419"/>
                </a:lnTo>
                <a:lnTo>
                  <a:pt x="1984121" y="204419"/>
                </a:lnTo>
                <a:lnTo>
                  <a:pt x="1984121" y="0"/>
                </a:lnTo>
                <a:close/>
              </a:path>
            </a:pathLst>
          </a:custGeom>
          <a:solidFill>
            <a:srgbClr val="A9DF6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51415" y="185572"/>
            <a:ext cx="1961133" cy="3695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93085" y="2953638"/>
            <a:ext cx="72758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925" marR="5080" indent="-22860">
              <a:lnSpc>
                <a:spcPct val="100000"/>
              </a:lnSpc>
              <a:spcBef>
                <a:spcPts val="105"/>
              </a:spcBef>
            </a:pP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Adicionando</a:t>
            </a:r>
            <a:r>
              <a:rPr sz="3200" b="1" spc="-28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colaborador</a:t>
            </a:r>
            <a:r>
              <a:rPr sz="3200" b="1" spc="-26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da</a:t>
            </a:r>
            <a:r>
              <a:rPr sz="3200" b="1" spc="-17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55" dirty="0">
                <a:solidFill>
                  <a:srgbClr val="006DC0"/>
                </a:solidFill>
                <a:latin typeface="Trebuchet MS"/>
                <a:cs typeface="Trebuchet MS"/>
              </a:rPr>
              <a:t>organização </a:t>
            </a:r>
            <a:r>
              <a:rPr sz="3200" b="1" spc="-50" dirty="0">
                <a:solidFill>
                  <a:srgbClr val="006DC0"/>
                </a:solidFill>
                <a:latin typeface="Trebuchet MS"/>
                <a:cs typeface="Trebuchet MS"/>
              </a:rPr>
              <a:t>com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75" dirty="0">
                <a:solidFill>
                  <a:srgbClr val="006DC0"/>
                </a:solidFill>
                <a:latin typeface="Trebuchet MS"/>
                <a:cs typeface="Trebuchet MS"/>
              </a:rPr>
              <a:t>conta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35" dirty="0">
                <a:solidFill>
                  <a:srgbClr val="006DC0"/>
                </a:solidFill>
                <a:latin typeface="Trebuchet MS"/>
                <a:cs typeface="Trebuchet MS"/>
              </a:rPr>
              <a:t>no</a:t>
            </a:r>
            <a:r>
              <a:rPr sz="3200" b="1" spc="-22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90" dirty="0">
                <a:solidFill>
                  <a:srgbClr val="006DC0"/>
                </a:solidFill>
                <a:latin typeface="Trebuchet MS"/>
                <a:cs typeface="Trebuchet MS"/>
              </a:rPr>
              <a:t>Gov.br</a:t>
            </a:r>
            <a:r>
              <a:rPr sz="3200" b="1" spc="-21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40" dirty="0">
                <a:solidFill>
                  <a:srgbClr val="006DC0"/>
                </a:solidFill>
                <a:latin typeface="Trebuchet MS"/>
                <a:cs typeface="Trebuchet MS"/>
              </a:rPr>
              <a:t>ao</a:t>
            </a:r>
            <a:r>
              <a:rPr sz="3200" b="1" spc="-210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0" dirty="0">
                <a:solidFill>
                  <a:srgbClr val="006DC0"/>
                </a:solidFill>
                <a:latin typeface="Trebuchet MS"/>
                <a:cs typeface="Trebuchet MS"/>
              </a:rPr>
              <a:t>Cadastro</a:t>
            </a:r>
            <a:r>
              <a:rPr sz="3200" b="1" spc="-245" dirty="0">
                <a:solidFill>
                  <a:srgbClr val="006DC0"/>
                </a:solidFill>
                <a:latin typeface="Trebuchet MS"/>
                <a:cs typeface="Trebuchet MS"/>
              </a:rPr>
              <a:t> </a:t>
            </a:r>
            <a:r>
              <a:rPr sz="3200" b="1" spc="-10" dirty="0">
                <a:solidFill>
                  <a:srgbClr val="006DC0"/>
                </a:solidFill>
                <a:latin typeface="Trebuchet MS"/>
                <a:cs typeface="Trebuchet MS"/>
              </a:rPr>
              <a:t>Anvisa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66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2157</Words>
  <Application>Microsoft Office PowerPoint</Application>
  <PresentationFormat>Widescreen</PresentationFormat>
  <Paragraphs>342</Paragraphs>
  <Slides>42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9" baseType="lpstr">
      <vt:lpstr>Aptos</vt:lpstr>
      <vt:lpstr>Arial</vt:lpstr>
      <vt:lpstr>Calibri</vt:lpstr>
      <vt:lpstr>Times New Roman</vt:lpstr>
      <vt:lpstr>Trebuchet MS</vt:lpstr>
      <vt:lpstr>Wingdings</vt:lpstr>
      <vt:lpstr>Office Theme</vt:lpstr>
      <vt:lpstr>Apresentação do PowerPoint</vt:lpstr>
      <vt:lpstr>Cadastro Anvisa</vt:lpstr>
      <vt:lpstr>Cadastro Anvisa</vt:lpstr>
      <vt:lpstr>Cadastro Anvisa</vt:lpstr>
      <vt:lpstr>Cadastro Anvisa Cadastrando o Responsável Legal no Gov.br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Gerenciar Representante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Cadastro Anvisa</vt:lpstr>
      <vt:lpstr>Cadastro Anvisa – Gestor Externo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Cadastro Anvisa</vt:lpstr>
      <vt:lpstr>Apresentação do PowerPoint</vt:lpstr>
      <vt:lpstr>Cadastro Anvisa</vt:lpstr>
      <vt:lpstr>Cadastro Anvisa</vt:lpstr>
      <vt:lpstr>Cadastro Anvisa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Josivan Ribeiro da Silva</dc:creator>
  <cp:lastModifiedBy>Lucia de Fatima Teixeira Masson</cp:lastModifiedBy>
  <cp:revision>4</cp:revision>
  <dcterms:created xsi:type="dcterms:W3CDTF">2025-07-09T20:16:55Z</dcterms:created>
  <dcterms:modified xsi:type="dcterms:W3CDTF">2025-07-10T11:55:02Z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2024-10-30T00:00:00Z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2025-07-09T00:00:00Z</vt:filetime>
  </property>
  <property fmtid="{D5CDD505-2E9C-101B-9397-08002B2CF9AE}" pid="5" name="Producer">
    <vt:lpwstr>Microsoft® PowerPoint® para Microsoft 365</vt:lpwstr>
  </property>
</Properties>
</file>