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9" r:id="rId19"/>
    <p:sldId id="311" r:id="rId20"/>
    <p:sldId id="313" r:id="rId21"/>
    <p:sldId id="314" r:id="rId22"/>
    <p:sldId id="315" r:id="rId23"/>
    <p:sldId id="316" r:id="rId24"/>
    <p:sldId id="317" r:id="rId25"/>
    <p:sldId id="276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18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79B5D-B7BE-4402-DCB6-3AFED6B75E56}" v="6" dt="2026-06-19T14:35:58.1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5939-5559-47F2-A57C-1A22ADE03229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4031-9648-423C-ABD1-C1A700A56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430" y="3429127"/>
            <a:ext cx="7076440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63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41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19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601" y="113792"/>
            <a:ext cx="1181079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087" y="1611325"/>
            <a:ext cx="11507825" cy="206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70" r:id="rId7"/>
    <p:sldLayoutId id="2147483671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v.br/anvisa/pt-br%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esso.gov.br/faq/_perguntasdafaq/comocadastrarCNPJnologinunic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803347"/>
            <a:ext cx="12192000" cy="55244"/>
            <a:chOff x="0" y="6803347"/>
            <a:chExt cx="12192000" cy="55244"/>
          </a:xfrm>
        </p:grpSpPr>
        <p:sp>
          <p:nvSpPr>
            <p:cNvPr id="4" name="object 4"/>
            <p:cNvSpPr/>
            <p:nvPr/>
          </p:nvSpPr>
          <p:spPr>
            <a:xfrm>
              <a:off x="9780143" y="6803347"/>
              <a:ext cx="1979930" cy="55244"/>
            </a:xfrm>
            <a:custGeom>
              <a:avLst/>
              <a:gdLst/>
              <a:ahLst/>
              <a:cxnLst/>
              <a:rect l="l" t="t" r="r" b="b"/>
              <a:pathLst>
                <a:path w="1979929" h="55245">
                  <a:moveTo>
                    <a:pt x="1979929" y="0"/>
                  </a:moveTo>
                  <a:lnTo>
                    <a:pt x="0" y="0"/>
                  </a:lnTo>
                  <a:lnTo>
                    <a:pt x="0" y="54648"/>
                  </a:lnTo>
                  <a:lnTo>
                    <a:pt x="1979929" y="54648"/>
                  </a:lnTo>
                  <a:lnTo>
                    <a:pt x="197992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04021"/>
              <a:ext cx="9780270" cy="53975"/>
            </a:xfrm>
            <a:custGeom>
              <a:avLst/>
              <a:gdLst/>
              <a:ahLst/>
              <a:cxnLst/>
              <a:rect l="l" t="t" r="r" b="b"/>
              <a:pathLst>
                <a:path w="9780270" h="53975">
                  <a:moveTo>
                    <a:pt x="9780143" y="0"/>
                  </a:moveTo>
                  <a:lnTo>
                    <a:pt x="0" y="0"/>
                  </a:lnTo>
                  <a:lnTo>
                    <a:pt x="0" y="53977"/>
                  </a:lnTo>
                  <a:lnTo>
                    <a:pt x="9780143" y="53977"/>
                  </a:lnTo>
                  <a:lnTo>
                    <a:pt x="9780143" y="0"/>
                  </a:lnTo>
                  <a:close/>
                </a:path>
              </a:pathLst>
            </a:custGeom>
            <a:solidFill>
              <a:srgbClr val="E80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9945" y="6803347"/>
              <a:ext cx="432434" cy="55244"/>
            </a:xfrm>
            <a:custGeom>
              <a:avLst/>
              <a:gdLst/>
              <a:ahLst/>
              <a:cxnLst/>
              <a:rect l="l" t="t" r="r" b="b"/>
              <a:pathLst>
                <a:path w="432434" h="55245">
                  <a:moveTo>
                    <a:pt x="432003" y="0"/>
                  </a:moveTo>
                  <a:lnTo>
                    <a:pt x="0" y="0"/>
                  </a:lnTo>
                  <a:lnTo>
                    <a:pt x="0" y="54648"/>
                  </a:lnTo>
                  <a:lnTo>
                    <a:pt x="432003" y="54648"/>
                  </a:lnTo>
                  <a:lnTo>
                    <a:pt x="432003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-5"/>
            <a:ext cx="12192000" cy="6804025"/>
            <a:chOff x="0" y="-5"/>
            <a:chExt cx="12192000" cy="6804025"/>
          </a:xfrm>
        </p:grpSpPr>
        <p:sp>
          <p:nvSpPr>
            <p:cNvPr id="8" name="object 8"/>
            <p:cNvSpPr/>
            <p:nvPr/>
          </p:nvSpPr>
          <p:spPr>
            <a:xfrm>
              <a:off x="9780651" y="2698542"/>
              <a:ext cx="2411730" cy="113030"/>
            </a:xfrm>
            <a:custGeom>
              <a:avLst/>
              <a:gdLst/>
              <a:ahLst/>
              <a:cxnLst/>
              <a:rect l="l" t="t" r="r" b="b"/>
              <a:pathLst>
                <a:path w="2411729" h="113030">
                  <a:moveTo>
                    <a:pt x="2411349" y="0"/>
                  </a:moveTo>
                  <a:lnTo>
                    <a:pt x="0" y="0"/>
                  </a:lnTo>
                  <a:lnTo>
                    <a:pt x="0" y="112475"/>
                  </a:lnTo>
                  <a:lnTo>
                    <a:pt x="2411349" y="112475"/>
                  </a:lnTo>
                  <a:lnTo>
                    <a:pt x="2411349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5"/>
              <a:ext cx="9780650" cy="68040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00400" y="2811017"/>
            <a:ext cx="8991600" cy="165705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 anchor="t">
            <a:spAutoFit/>
          </a:bodyPr>
          <a:lstStyle/>
          <a:p>
            <a:pPr marL="1569085" algn="ctr">
              <a:lnSpc>
                <a:spcPts val="7170"/>
              </a:lnSpc>
            </a:pPr>
            <a:r>
              <a:rPr lang="pt-BR" sz="6000" b="1" spc="-509" dirty="0">
                <a:solidFill>
                  <a:srgbClr val="001F5F"/>
                </a:solidFill>
                <a:latin typeface="Trebuchet MS"/>
                <a:cs typeface="Trebuchet MS"/>
              </a:rPr>
              <a:t>Manual </a:t>
            </a:r>
            <a:r>
              <a:rPr sz="6000" b="1" spc="-509" dirty="0" err="1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6000" b="1" spc="-515" dirty="0" err="1">
                <a:solidFill>
                  <a:srgbClr val="001F5F"/>
                </a:solidFill>
                <a:latin typeface="Trebuchet MS"/>
                <a:cs typeface="Trebuchet MS"/>
              </a:rPr>
              <a:t>adas</a:t>
            </a:r>
            <a:r>
              <a:rPr sz="6000" b="1" spc="-509" dirty="0" err="1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6000" b="1" spc="-490" dirty="0" err="1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6000" b="1" spc="-25" dirty="0" err="1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lang="pt-BR"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6000" b="1" spc="-45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6000" b="1" spc="-459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6000" b="1" spc="-44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6000" b="1" spc="-459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6000" b="1" spc="-47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</a:p>
          <a:p>
            <a:pPr marL="1569085" algn="ctr">
              <a:lnSpc>
                <a:spcPts val="7170"/>
              </a:lnSpc>
            </a:pPr>
            <a:r>
              <a:rPr lang="pt-BR" sz="1400" b="1" spc="-25">
                <a:solidFill>
                  <a:srgbClr val="FF0000"/>
                </a:solidFill>
                <a:latin typeface="Trebuchet MS"/>
                <a:cs typeface="Trebuchet MS"/>
              </a:rPr>
              <a:t>VISAS QUE POSSUEM CNPJ OU CNES PRÓPRIO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190" y="6033846"/>
            <a:ext cx="1961133" cy="3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3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50" y="11938"/>
            <a:ext cx="6095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5373" y="15818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05796" y="156563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9448"/>
            <a:ext cx="1961133" cy="36954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41808" y="495491"/>
            <a:ext cx="11553825" cy="45345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240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6891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</a:t>
            </a:r>
            <a:endParaRPr sz="1800" dirty="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800" dirty="0">
              <a:latin typeface="Arial"/>
              <a:cs typeface="Arial"/>
            </a:endParaRPr>
          </a:p>
          <a:p>
            <a:pPr marL="351790" marR="7689215" indent="-266700">
              <a:lnSpc>
                <a:spcPct val="100000"/>
              </a:lnSpc>
              <a:buFont typeface="Wingdings"/>
              <a:buChar char=""/>
              <a:tabLst>
                <a:tab pos="351790" algn="l"/>
              </a:tabLst>
            </a:pP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lang="pt-BR"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lang="pt-BR"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1800" b="1" spc="-45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lang="pt-BR"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1800" b="1" spc="-50" dirty="0">
                <a:solidFill>
                  <a:srgbClr val="001F5F"/>
                </a:solidFill>
                <a:latin typeface="Arial"/>
                <a:cs typeface="Arial"/>
              </a:rPr>
              <a:t>Colaboradores </a:t>
            </a:r>
            <a:r>
              <a:rPr lang="pt-BR" sz="1800" b="1" spc="-5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lang="pt-BR"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lang="pt-BR"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1800" b="1" spc="-30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lang="pt-BR"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1800" b="1" spc="-5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lang="pt-BR"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lang="pt-BR"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"/>
            </a:pPr>
            <a:endParaRPr sz="1800" dirty="0">
              <a:latin typeface="Arial"/>
              <a:cs typeface="Arial"/>
            </a:endParaRPr>
          </a:p>
          <a:p>
            <a:pPr marL="334645" marR="8394065" indent="-266700">
              <a:lnSpc>
                <a:spcPct val="100000"/>
              </a:lnSpc>
              <a:buFont typeface="Wingdings"/>
              <a:buChar char=""/>
              <a:tabLst>
                <a:tab pos="3346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 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lang="pt-BR"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800" dirty="0">
              <a:latin typeface="Arial"/>
              <a:cs typeface="Arial"/>
            </a:endParaRPr>
          </a:p>
          <a:p>
            <a:pPr marL="279400" marR="8105140" indent="-266700">
              <a:lnSpc>
                <a:spcPts val="2100"/>
              </a:lnSpc>
              <a:buFont typeface="Wingdings"/>
              <a:buChar char=""/>
              <a:tabLst>
                <a:tab pos="279400" algn="l"/>
                <a:tab pos="1572895" algn="l"/>
                <a:tab pos="281686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“Adicionar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167B654-40A0-2F8A-56F2-EE8A141DE222}"/>
              </a:ext>
            </a:extLst>
          </p:cNvPr>
          <p:cNvSpPr/>
          <p:nvPr/>
        </p:nvSpPr>
        <p:spPr>
          <a:xfrm>
            <a:off x="5379004" y="194147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C3B7A60-1673-35DE-8283-7665AC35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837553"/>
            <a:ext cx="8229599" cy="5038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635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0929" y="1875773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9391" y="1864978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4495"/>
            <a:ext cx="1961133" cy="369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206" y="17901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 err="1">
                <a:solidFill>
                  <a:srgbClr val="006DC0"/>
                </a:solidFill>
              </a:rPr>
              <a:t>Anvis</a:t>
            </a:r>
            <a:r>
              <a:rPr lang="pt-BR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148" y="599107"/>
            <a:ext cx="11552555" cy="20204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55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67640" marR="5080">
              <a:lnSpc>
                <a:spcPct val="100000"/>
              </a:lnSpc>
              <a:spcBef>
                <a:spcPts val="234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800" dirty="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"/>
              <a:tabLst>
                <a:tab pos="279400" algn="l"/>
                <a:tab pos="984885" algn="l"/>
                <a:tab pos="1898014" algn="l"/>
                <a:tab pos="2573020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153" y="2520772"/>
            <a:ext cx="1025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661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6633" y="2810001"/>
            <a:ext cx="155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153" y="2795777"/>
            <a:ext cx="125857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Preencher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número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7486" y="2529586"/>
            <a:ext cx="1708785" cy="8591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72440" indent="-460375">
              <a:lnSpc>
                <a:spcPts val="2210"/>
              </a:lnSpc>
              <a:spcBef>
                <a:spcPts val="335"/>
              </a:spcBef>
              <a:tabLst>
                <a:tab pos="115506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CPF.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  <a:p>
            <a:pPr marL="253365">
              <a:lnSpc>
                <a:spcPts val="1905"/>
              </a:lnSpc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CPF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2604" y="3057525"/>
            <a:ext cx="376555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indent="68580">
              <a:lnSpc>
                <a:spcPts val="2290"/>
              </a:lnSpc>
              <a:spcBef>
                <a:spcPts val="270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53" y="3352927"/>
            <a:ext cx="21482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  <a:tabLst>
                <a:tab pos="199326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3000" b="1" spc="-75" baseline="1388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adicionado.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148" y="4019169"/>
            <a:ext cx="2768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940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30929" y="2133581"/>
            <a:ext cx="8561070" cy="4724400"/>
            <a:chOff x="3630929" y="2133581"/>
            <a:chExt cx="8561070" cy="47244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0929" y="2133581"/>
              <a:ext cx="8561070" cy="47241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07784" y="5181600"/>
              <a:ext cx="433705" cy="267335"/>
            </a:xfrm>
            <a:custGeom>
              <a:avLst/>
              <a:gdLst/>
              <a:ahLst/>
              <a:cxnLst/>
              <a:rect l="l" t="t" r="r" b="b"/>
              <a:pathLst>
                <a:path w="433704" h="267335">
                  <a:moveTo>
                    <a:pt x="242062" y="0"/>
                  </a:moveTo>
                  <a:lnTo>
                    <a:pt x="242062" y="66802"/>
                  </a:lnTo>
                  <a:lnTo>
                    <a:pt x="0" y="66802"/>
                  </a:lnTo>
                  <a:lnTo>
                    <a:pt x="0" y="200278"/>
                  </a:lnTo>
                  <a:lnTo>
                    <a:pt x="242062" y="200278"/>
                  </a:lnTo>
                  <a:lnTo>
                    <a:pt x="242062" y="267081"/>
                  </a:lnTo>
                  <a:lnTo>
                    <a:pt x="433578" y="133477"/>
                  </a:lnTo>
                  <a:lnTo>
                    <a:pt x="242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8469" y="3137090"/>
              <a:ext cx="929246" cy="3688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7727" y="3049625"/>
              <a:ext cx="1414272" cy="5435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78497" y="4128642"/>
              <a:ext cx="433705" cy="267335"/>
            </a:xfrm>
            <a:custGeom>
              <a:avLst/>
              <a:gdLst/>
              <a:ahLst/>
              <a:cxnLst/>
              <a:rect l="l" t="t" r="r" b="b"/>
              <a:pathLst>
                <a:path w="433704" h="267335">
                  <a:moveTo>
                    <a:pt x="191516" y="0"/>
                  </a:moveTo>
                  <a:lnTo>
                    <a:pt x="0" y="133603"/>
                  </a:lnTo>
                  <a:lnTo>
                    <a:pt x="191516" y="267080"/>
                  </a:lnTo>
                  <a:lnTo>
                    <a:pt x="191516" y="200405"/>
                  </a:lnTo>
                  <a:lnTo>
                    <a:pt x="433577" y="200405"/>
                  </a:lnTo>
                  <a:lnTo>
                    <a:pt x="433577" y="66801"/>
                  </a:lnTo>
                  <a:lnTo>
                    <a:pt x="191516" y="66801"/>
                  </a:lnTo>
                  <a:lnTo>
                    <a:pt x="1915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F41A50DE-2BF2-5F27-644E-FC7139D3649D}"/>
              </a:ext>
            </a:extLst>
          </p:cNvPr>
          <p:cNvSpPr/>
          <p:nvPr/>
        </p:nvSpPr>
        <p:spPr>
          <a:xfrm>
            <a:off x="5190645" y="224485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4155" y="202461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8204" y="3416934"/>
            <a:ext cx="713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18" y="3416934"/>
            <a:ext cx="188848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157035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“Salvar”;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518" y="4330649"/>
            <a:ext cx="321564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7804" algn="l"/>
                <a:tab pos="631190" algn="l"/>
                <a:tab pos="1297305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2700" y="4940934"/>
            <a:ext cx="2073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2644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419" y="5245989"/>
            <a:ext cx="2032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2488" y="5550509"/>
            <a:ext cx="1480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090" y="4940934"/>
            <a:ext cx="107315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72707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novo inserido.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0" y="202169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282" y="44018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518" y="528003"/>
            <a:ext cx="11497945" cy="262128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240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1303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</a:t>
            </a:r>
            <a:endParaRPr sz="1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800" dirty="0">
              <a:latin typeface="Arial"/>
              <a:cs typeface="Arial"/>
            </a:endParaRPr>
          </a:p>
          <a:p>
            <a:pPr marL="17145" marR="826008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erão</a:t>
            </a:r>
            <a:r>
              <a:rPr sz="2000" b="1" spc="39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exibidos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campos</a:t>
            </a:r>
            <a:r>
              <a:rPr sz="2000" b="1" spc="2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CPF</a:t>
            </a:r>
            <a:r>
              <a:rPr sz="2000" b="1" spc="2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2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nome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preenchidos;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34155" y="2209800"/>
            <a:ext cx="8658225" cy="4648200"/>
            <a:chOff x="3534155" y="2209800"/>
            <a:chExt cx="8658225" cy="46482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4155" y="2209800"/>
              <a:ext cx="8657844" cy="4648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1926" y="3197085"/>
              <a:ext cx="939749" cy="4114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1725" y="3099739"/>
              <a:ext cx="1430274" cy="6063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43800" y="4839335"/>
              <a:ext cx="228600" cy="861060"/>
            </a:xfrm>
            <a:custGeom>
              <a:avLst/>
              <a:gdLst/>
              <a:ahLst/>
              <a:cxnLst/>
              <a:rect l="l" t="t" r="r" b="b"/>
              <a:pathLst>
                <a:path w="228600" h="861060">
                  <a:moveTo>
                    <a:pt x="171450" y="0"/>
                  </a:moveTo>
                  <a:lnTo>
                    <a:pt x="57150" y="0"/>
                  </a:lnTo>
                  <a:lnTo>
                    <a:pt x="57150" y="746505"/>
                  </a:lnTo>
                  <a:lnTo>
                    <a:pt x="0" y="746505"/>
                  </a:lnTo>
                  <a:lnTo>
                    <a:pt x="114300" y="860805"/>
                  </a:lnTo>
                  <a:lnTo>
                    <a:pt x="228600" y="746505"/>
                  </a:lnTo>
                  <a:lnTo>
                    <a:pt x="171450" y="74650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43800" y="4839335"/>
              <a:ext cx="228600" cy="861060"/>
            </a:xfrm>
            <a:custGeom>
              <a:avLst/>
              <a:gdLst/>
              <a:ahLst/>
              <a:cxnLst/>
              <a:rect l="l" t="t" r="r" b="b"/>
              <a:pathLst>
                <a:path w="228600" h="861060">
                  <a:moveTo>
                    <a:pt x="171450" y="0"/>
                  </a:moveTo>
                  <a:lnTo>
                    <a:pt x="171450" y="746505"/>
                  </a:lnTo>
                  <a:lnTo>
                    <a:pt x="228600" y="746505"/>
                  </a:lnTo>
                  <a:lnTo>
                    <a:pt x="114300" y="860805"/>
                  </a:lnTo>
                  <a:lnTo>
                    <a:pt x="0" y="746505"/>
                  </a:lnTo>
                  <a:lnTo>
                    <a:pt x="57150" y="746505"/>
                  </a:lnTo>
                  <a:lnTo>
                    <a:pt x="57150" y="0"/>
                  </a:lnTo>
                  <a:lnTo>
                    <a:pt x="171450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8691" y="3969511"/>
              <a:ext cx="861060" cy="228600"/>
            </a:xfrm>
            <a:custGeom>
              <a:avLst/>
              <a:gdLst/>
              <a:ahLst/>
              <a:cxnLst/>
              <a:rect l="l" t="t" r="r" b="b"/>
              <a:pathLst>
                <a:path w="861060" h="228600">
                  <a:moveTo>
                    <a:pt x="746506" y="0"/>
                  </a:moveTo>
                  <a:lnTo>
                    <a:pt x="746506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746506" y="171450"/>
                  </a:lnTo>
                  <a:lnTo>
                    <a:pt x="746506" y="228600"/>
                  </a:lnTo>
                  <a:lnTo>
                    <a:pt x="860806" y="114300"/>
                  </a:lnTo>
                  <a:lnTo>
                    <a:pt x="7465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8691" y="3969511"/>
              <a:ext cx="861060" cy="228600"/>
            </a:xfrm>
            <a:custGeom>
              <a:avLst/>
              <a:gdLst/>
              <a:ahLst/>
              <a:cxnLst/>
              <a:rect l="l" t="t" r="r" b="b"/>
              <a:pathLst>
                <a:path w="861060" h="228600">
                  <a:moveTo>
                    <a:pt x="0" y="57150"/>
                  </a:moveTo>
                  <a:lnTo>
                    <a:pt x="746506" y="57150"/>
                  </a:lnTo>
                  <a:lnTo>
                    <a:pt x="746506" y="0"/>
                  </a:lnTo>
                  <a:lnTo>
                    <a:pt x="860806" y="114300"/>
                  </a:lnTo>
                  <a:lnTo>
                    <a:pt x="746506" y="228600"/>
                  </a:lnTo>
                  <a:lnTo>
                    <a:pt x="746506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DBE1C03E-ACD8-5EDC-E8C0-EBBD4314AB74}"/>
              </a:ext>
            </a:extLst>
          </p:cNvPr>
          <p:cNvSpPr/>
          <p:nvPr/>
        </p:nvSpPr>
        <p:spPr>
          <a:xfrm>
            <a:off x="6477000" y="4032007"/>
            <a:ext cx="861060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70B0C91-7542-C7FB-A910-3F9E2589C20E}"/>
              </a:ext>
            </a:extLst>
          </p:cNvPr>
          <p:cNvSpPr/>
          <p:nvPr/>
        </p:nvSpPr>
        <p:spPr>
          <a:xfrm>
            <a:off x="6490806" y="4533898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044F3A4-669A-AB06-4320-2DC1C8878022}"/>
              </a:ext>
            </a:extLst>
          </p:cNvPr>
          <p:cNvSpPr/>
          <p:nvPr/>
        </p:nvSpPr>
        <p:spPr>
          <a:xfrm>
            <a:off x="5018112" y="2329931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5908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7708" y="25908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45791" y="3255390"/>
            <a:ext cx="69049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Atribuindo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perfis</a:t>
            </a:r>
            <a:r>
              <a:rPr sz="3200" b="1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60" dirty="0">
                <a:solidFill>
                  <a:srgbClr val="006DC0"/>
                </a:solidFill>
                <a:latin typeface="Trebuchet MS"/>
                <a:cs typeface="Trebuchet MS"/>
              </a:rPr>
              <a:t>aos</a:t>
            </a:r>
            <a:r>
              <a:rPr sz="3200" b="1" spc="-1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colaboradores</a:t>
            </a:r>
            <a:r>
              <a:rPr sz="3200" b="1" spc="-23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da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b="1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0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50" y="11938"/>
            <a:ext cx="6095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5373" y="15818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05796" y="156563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9448"/>
            <a:ext cx="1961133" cy="36954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41808" y="436309"/>
            <a:ext cx="11135360" cy="4884029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705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2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7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 dirty="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800" dirty="0">
              <a:latin typeface="Arial"/>
              <a:cs typeface="Arial"/>
            </a:endParaRPr>
          </a:p>
          <a:p>
            <a:pPr marL="351790" marR="7689215" indent="-266700">
              <a:lnSpc>
                <a:spcPct val="100000"/>
              </a:lnSpc>
              <a:buFont typeface="Wingdings"/>
              <a:buChar char=""/>
              <a:tabLst>
                <a:tab pos="35179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Colaboradores 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"/>
            </a:pPr>
            <a:endParaRPr sz="1800" dirty="0">
              <a:latin typeface="Arial"/>
              <a:cs typeface="Arial"/>
            </a:endParaRPr>
          </a:p>
          <a:p>
            <a:pPr marL="334645" marR="8078470" indent="-266700">
              <a:lnSpc>
                <a:spcPct val="100000"/>
              </a:lnSpc>
              <a:buFont typeface="Wingdings"/>
              <a:buChar char=""/>
              <a:tabLst>
                <a:tab pos="3346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 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800" dirty="0">
              <a:latin typeface="Arial"/>
              <a:cs typeface="Arial"/>
            </a:endParaRPr>
          </a:p>
          <a:p>
            <a:pPr marL="279400" marR="9044940" indent="-266700">
              <a:lnSpc>
                <a:spcPts val="2100"/>
              </a:lnSpc>
              <a:buFont typeface="Wingdings"/>
              <a:buChar char=""/>
              <a:tabLst>
                <a:tab pos="2794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4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botão 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“Continuar”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FFC7CA3-7B4A-9676-7EFC-38AA1AC635DC}"/>
              </a:ext>
            </a:extLst>
          </p:cNvPr>
          <p:cNvSpPr/>
          <p:nvPr/>
        </p:nvSpPr>
        <p:spPr>
          <a:xfrm>
            <a:off x="5450478" y="196704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57848F9-6D23-D396-20B4-D275D3B2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37553"/>
            <a:ext cx="8534399" cy="5038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185" y="21616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91852" y="218273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244" y="2167819"/>
            <a:ext cx="3526790" cy="4496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	Será</a:t>
            </a:r>
            <a:r>
              <a:rPr b="1" spc="40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b="1" spc="409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b="1" spc="40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b="1" spc="-10" dirty="0">
                <a:solidFill>
                  <a:srgbClr val="001F5F"/>
                </a:solidFill>
                <a:latin typeface="Arial"/>
                <a:cs typeface="Arial"/>
              </a:rPr>
              <a:t>janela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spc="-10" dirty="0" err="1">
                <a:solidFill>
                  <a:srgbClr val="001F5F"/>
                </a:solidFill>
                <a:latin typeface="Arial"/>
                <a:cs typeface="Arial"/>
              </a:rPr>
              <a:t>preenchido</a:t>
            </a:r>
            <a:r>
              <a:rPr b="1" spc="-10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Clr>
                <a:srgbClr val="001F5F"/>
              </a:buClr>
              <a:buFont typeface="Wingdings"/>
              <a:buChar char=""/>
            </a:pPr>
            <a:endParaRPr dirty="0">
              <a:latin typeface="Arial"/>
              <a:cs typeface="Arial"/>
            </a:endParaRPr>
          </a:p>
          <a:p>
            <a:pPr marL="218440" indent="-20574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Clique</a:t>
            </a:r>
            <a:r>
              <a:rPr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b="1" spc="-10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b="1" spc="-10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dirty="0">
              <a:latin typeface="Arial"/>
              <a:cs typeface="Arial"/>
            </a:endParaRPr>
          </a:p>
          <a:p>
            <a:pPr marL="17145" marR="5080" indent="-508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b="1" spc="4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b="1" dirty="0" err="1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b="1" spc="4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b="1" spc="4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lang="pt-BR" b="1" spc="-10" dirty="0">
                <a:solidFill>
                  <a:srgbClr val="001F5F"/>
                </a:solidFill>
                <a:latin typeface="Arial"/>
                <a:cs typeface="Arial"/>
              </a:rPr>
              <a:t>“Pesquisar Organização com</a:t>
            </a:r>
            <a:r>
              <a:rPr lang="pt-BR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b="1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lang="pt-BR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lang="pt-BR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b="1" spc="-10" dirty="0">
                <a:solidFill>
                  <a:srgbClr val="001F5F"/>
                </a:solidFill>
                <a:latin typeface="Arial"/>
                <a:cs typeface="Arial"/>
              </a:rPr>
              <a:t>atualizada e exibirá as instituições vinculadas ao CNES pesquisado.</a:t>
            </a:r>
          </a:p>
          <a:p>
            <a:pPr marL="17145" marR="5080" indent="-508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endParaRPr lang="pt-BR" b="1" spc="-10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7145" marR="5080" indent="-508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lang="pt-BR" b="1" spc="-10" dirty="0">
                <a:solidFill>
                  <a:srgbClr val="001F5F"/>
                </a:solidFill>
                <a:latin typeface="Arial"/>
                <a:cs typeface="Arial"/>
              </a:rPr>
              <a:t>Ao selecionar uma instituição a tela será atualizada para trazer os colaboradores do CNES escolhido.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588" y="632379"/>
            <a:ext cx="10963275" cy="106362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316C17D-694E-E55B-3C4E-1485B2A6C5BD}"/>
              </a:ext>
            </a:extLst>
          </p:cNvPr>
          <p:cNvSpPr/>
          <p:nvPr/>
        </p:nvSpPr>
        <p:spPr>
          <a:xfrm flipV="1">
            <a:off x="6816090" y="4450221"/>
            <a:ext cx="990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7912E6-0B6C-D899-FD02-7149B81828AE}"/>
              </a:ext>
            </a:extLst>
          </p:cNvPr>
          <p:cNvSpPr/>
          <p:nvPr/>
        </p:nvSpPr>
        <p:spPr>
          <a:xfrm>
            <a:off x="5271609" y="251301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CBDEC84-DFE1-C776-48D8-3BA9111E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2438400"/>
            <a:ext cx="8220075" cy="4419600"/>
          </a:xfrm>
          <a:prstGeom prst="rect">
            <a:avLst/>
          </a:prstGeom>
        </p:spPr>
      </p:pic>
      <p:sp>
        <p:nvSpPr>
          <p:cNvPr id="23" name="object 12">
            <a:extLst>
              <a:ext uri="{FF2B5EF4-FFF2-40B4-BE49-F238E27FC236}">
                <a16:creationId xmlns:a16="http://schemas.microsoft.com/office/drawing/2014/main" id="{DD356AD0-79F4-03ED-E21D-99920F8086AD}"/>
              </a:ext>
            </a:extLst>
          </p:cNvPr>
          <p:cNvSpPr/>
          <p:nvPr/>
        </p:nvSpPr>
        <p:spPr>
          <a:xfrm flipH="1">
            <a:off x="6865620" y="4191000"/>
            <a:ext cx="678180" cy="227965"/>
          </a:xfrm>
          <a:custGeom>
            <a:avLst/>
            <a:gdLst/>
            <a:ahLst/>
            <a:cxnLst/>
            <a:rect l="l" t="t" r="r" b="b"/>
            <a:pathLst>
              <a:path w="678179" h="227964">
                <a:moveTo>
                  <a:pt x="418338" y="0"/>
                </a:moveTo>
                <a:lnTo>
                  <a:pt x="418338" y="56807"/>
                </a:lnTo>
                <a:lnTo>
                  <a:pt x="0" y="56807"/>
                </a:lnTo>
                <a:lnTo>
                  <a:pt x="0" y="170510"/>
                </a:lnTo>
                <a:lnTo>
                  <a:pt x="418338" y="170510"/>
                </a:lnTo>
                <a:lnTo>
                  <a:pt x="418338" y="227355"/>
                </a:lnTo>
                <a:lnTo>
                  <a:pt x="678052" y="113652"/>
                </a:lnTo>
                <a:lnTo>
                  <a:pt x="41833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0D6CF05C-563A-F7F4-1309-7ACC07598E76}"/>
              </a:ext>
            </a:extLst>
          </p:cNvPr>
          <p:cNvSpPr/>
          <p:nvPr/>
        </p:nvSpPr>
        <p:spPr>
          <a:xfrm>
            <a:off x="5638800" y="4495800"/>
            <a:ext cx="678180" cy="227965"/>
          </a:xfrm>
          <a:custGeom>
            <a:avLst/>
            <a:gdLst/>
            <a:ahLst/>
            <a:cxnLst/>
            <a:rect l="l" t="t" r="r" b="b"/>
            <a:pathLst>
              <a:path w="678179" h="227964">
                <a:moveTo>
                  <a:pt x="418338" y="0"/>
                </a:moveTo>
                <a:lnTo>
                  <a:pt x="418338" y="56807"/>
                </a:lnTo>
                <a:lnTo>
                  <a:pt x="0" y="56807"/>
                </a:lnTo>
                <a:lnTo>
                  <a:pt x="0" y="170510"/>
                </a:lnTo>
                <a:lnTo>
                  <a:pt x="418338" y="170510"/>
                </a:lnTo>
                <a:lnTo>
                  <a:pt x="418338" y="227355"/>
                </a:lnTo>
                <a:lnTo>
                  <a:pt x="678052" y="113652"/>
                </a:lnTo>
                <a:lnTo>
                  <a:pt x="41833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B61B996D-E375-6B23-DA48-310B176B7FA3}"/>
              </a:ext>
            </a:extLst>
          </p:cNvPr>
          <p:cNvSpPr/>
          <p:nvPr/>
        </p:nvSpPr>
        <p:spPr>
          <a:xfrm flipH="1">
            <a:off x="9761220" y="5410835"/>
            <a:ext cx="678180" cy="227965"/>
          </a:xfrm>
          <a:custGeom>
            <a:avLst/>
            <a:gdLst/>
            <a:ahLst/>
            <a:cxnLst/>
            <a:rect l="l" t="t" r="r" b="b"/>
            <a:pathLst>
              <a:path w="678179" h="227964">
                <a:moveTo>
                  <a:pt x="418338" y="0"/>
                </a:moveTo>
                <a:lnTo>
                  <a:pt x="418338" y="56807"/>
                </a:lnTo>
                <a:lnTo>
                  <a:pt x="0" y="56807"/>
                </a:lnTo>
                <a:lnTo>
                  <a:pt x="0" y="170510"/>
                </a:lnTo>
                <a:lnTo>
                  <a:pt x="418338" y="170510"/>
                </a:lnTo>
                <a:lnTo>
                  <a:pt x="418338" y="227355"/>
                </a:lnTo>
                <a:lnTo>
                  <a:pt x="678052" y="113652"/>
                </a:lnTo>
                <a:lnTo>
                  <a:pt x="41833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3190" y="191781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5825" y="197521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46468"/>
            <a:ext cx="1961260" cy="3694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 err="1">
                <a:solidFill>
                  <a:srgbClr val="006DC0"/>
                </a:solidFill>
              </a:rPr>
              <a:t>Anvis</a:t>
            </a:r>
            <a:r>
              <a:rPr lang="pt-BR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351" y="632379"/>
            <a:ext cx="11036935" cy="3097002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 dirty="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 dirty="0">
              <a:latin typeface="Arial"/>
              <a:cs typeface="Arial"/>
            </a:endParaRPr>
          </a:p>
          <a:p>
            <a:pPr marL="17145" marR="805434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b="1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2000" b="1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Editar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para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20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20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20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6B4A17-7530-EBDB-F969-529C66DA6BBD}"/>
              </a:ext>
            </a:extLst>
          </p:cNvPr>
          <p:cNvSpPr/>
          <p:nvPr/>
        </p:nvSpPr>
        <p:spPr>
          <a:xfrm>
            <a:off x="4969822" y="2316428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11E58D8-99BD-944B-E353-67828147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09800"/>
            <a:ext cx="8763000" cy="46577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4521" y="186408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5547" y="18866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4856" y="2710637"/>
            <a:ext cx="109855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Wingdings"/>
              <a:buChar char=""/>
              <a:tabLst>
                <a:tab pos="25781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Estarão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funções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6397" y="2710637"/>
            <a:ext cx="24511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570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disponíveis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  <a:tabLst>
                <a:tab pos="1961514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ativar/desativar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e/ou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08" y="3259582"/>
            <a:ext cx="343979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inativação;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685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Sistema;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856" y="4357192"/>
            <a:ext cx="36010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257810" algn="l"/>
                <a:tab pos="1551940" algn="l"/>
                <a:tab pos="2035175" algn="l"/>
                <a:tab pos="2733040" algn="l"/>
                <a:tab pos="299847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“Adicionar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Perfil”;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236" y="5193029"/>
            <a:ext cx="36366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 algn="just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20320" algn="l"/>
                <a:tab pos="20129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Opcionalmente,</a:t>
            </a:r>
            <a:r>
              <a:rPr sz="1800" b="1" spc="29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podem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removidos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clicando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ícone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4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lixeira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lado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adicionado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2027172"/>
            <a:ext cx="12192000" cy="4824730"/>
            <a:chOff x="0" y="2027172"/>
            <a:chExt cx="12192000" cy="4824730"/>
          </a:xfrm>
        </p:grpSpPr>
        <p:sp>
          <p:nvSpPr>
            <p:cNvPr id="12" name="object 12"/>
            <p:cNvSpPr/>
            <p:nvPr/>
          </p:nvSpPr>
          <p:spPr>
            <a:xfrm>
              <a:off x="0" y="6364999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8075" y="3217036"/>
              <a:ext cx="4125595" cy="1974850"/>
            </a:xfrm>
            <a:custGeom>
              <a:avLst/>
              <a:gdLst/>
              <a:ahLst/>
              <a:cxnLst/>
              <a:rect l="l" t="t" r="r" b="b"/>
              <a:pathLst>
                <a:path w="4125595" h="1974850">
                  <a:moveTo>
                    <a:pt x="645287" y="111379"/>
                  </a:moveTo>
                  <a:lnTo>
                    <a:pt x="591185" y="0"/>
                  </a:lnTo>
                  <a:lnTo>
                    <a:pt x="84455" y="245745"/>
                  </a:lnTo>
                  <a:lnTo>
                    <a:pt x="57404" y="189992"/>
                  </a:lnTo>
                  <a:lnTo>
                    <a:pt x="0" y="355473"/>
                  </a:lnTo>
                  <a:lnTo>
                    <a:pt x="165481" y="412877"/>
                  </a:lnTo>
                  <a:lnTo>
                    <a:pt x="138430" y="357251"/>
                  </a:lnTo>
                  <a:lnTo>
                    <a:pt x="645287" y="111379"/>
                  </a:lnTo>
                  <a:close/>
                </a:path>
                <a:path w="4125595" h="1974850">
                  <a:moveTo>
                    <a:pt x="4125595" y="1795526"/>
                  </a:moveTo>
                  <a:lnTo>
                    <a:pt x="4099560" y="1674495"/>
                  </a:lnTo>
                  <a:lnTo>
                    <a:pt x="3549015" y="1793240"/>
                  </a:lnTo>
                  <a:lnTo>
                    <a:pt x="3535934" y="1732788"/>
                  </a:lnTo>
                  <a:lnTo>
                    <a:pt x="3440938" y="1879854"/>
                  </a:lnTo>
                  <a:lnTo>
                    <a:pt x="3588131" y="1974850"/>
                  </a:lnTo>
                  <a:lnTo>
                    <a:pt x="3575050" y="1914271"/>
                  </a:lnTo>
                  <a:lnTo>
                    <a:pt x="4125595" y="17955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184" y="2027172"/>
              <a:ext cx="8298815" cy="48244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55996" y="3003549"/>
              <a:ext cx="4770120" cy="2643505"/>
            </a:xfrm>
            <a:custGeom>
              <a:avLst/>
              <a:gdLst/>
              <a:ahLst/>
              <a:cxnLst/>
              <a:rect l="l" t="t" r="r" b="b"/>
              <a:pathLst>
                <a:path w="4770120" h="2643504">
                  <a:moveTo>
                    <a:pt x="331216" y="1453261"/>
                  </a:moveTo>
                  <a:lnTo>
                    <a:pt x="325247" y="1409319"/>
                  </a:lnTo>
                  <a:lnTo>
                    <a:pt x="308610" y="1369695"/>
                  </a:lnTo>
                  <a:lnTo>
                    <a:pt x="282702" y="1336167"/>
                  </a:lnTo>
                  <a:lnTo>
                    <a:pt x="249174" y="1310259"/>
                  </a:lnTo>
                  <a:lnTo>
                    <a:pt x="209550" y="1293622"/>
                  </a:lnTo>
                  <a:lnTo>
                    <a:pt x="165608" y="1287653"/>
                  </a:lnTo>
                  <a:lnTo>
                    <a:pt x="121539" y="1293622"/>
                  </a:lnTo>
                  <a:lnTo>
                    <a:pt x="82042" y="1310259"/>
                  </a:lnTo>
                  <a:lnTo>
                    <a:pt x="48514" y="1336167"/>
                  </a:lnTo>
                  <a:lnTo>
                    <a:pt x="22606" y="1369695"/>
                  </a:lnTo>
                  <a:lnTo>
                    <a:pt x="5842" y="1409319"/>
                  </a:lnTo>
                  <a:lnTo>
                    <a:pt x="0" y="1453261"/>
                  </a:lnTo>
                  <a:lnTo>
                    <a:pt x="5842" y="1497330"/>
                  </a:lnTo>
                  <a:lnTo>
                    <a:pt x="22606" y="1536827"/>
                  </a:lnTo>
                  <a:lnTo>
                    <a:pt x="48514" y="1570355"/>
                  </a:lnTo>
                  <a:lnTo>
                    <a:pt x="82042" y="1596263"/>
                  </a:lnTo>
                  <a:lnTo>
                    <a:pt x="121539" y="1613027"/>
                  </a:lnTo>
                  <a:lnTo>
                    <a:pt x="165608" y="1618869"/>
                  </a:lnTo>
                  <a:lnTo>
                    <a:pt x="209550" y="1613027"/>
                  </a:lnTo>
                  <a:lnTo>
                    <a:pt x="249174" y="1596263"/>
                  </a:lnTo>
                  <a:lnTo>
                    <a:pt x="282702" y="1570355"/>
                  </a:lnTo>
                  <a:lnTo>
                    <a:pt x="308610" y="1536827"/>
                  </a:lnTo>
                  <a:lnTo>
                    <a:pt x="325247" y="1497330"/>
                  </a:lnTo>
                  <a:lnTo>
                    <a:pt x="331216" y="1453261"/>
                  </a:lnTo>
                  <a:close/>
                </a:path>
                <a:path w="4770120" h="2643504">
                  <a:moveTo>
                    <a:pt x="1284224" y="2218309"/>
                  </a:moveTo>
                  <a:lnTo>
                    <a:pt x="1200912" y="2126742"/>
                  </a:lnTo>
                  <a:lnTo>
                    <a:pt x="784352" y="2505710"/>
                  </a:lnTo>
                  <a:lnTo>
                    <a:pt x="742569" y="2459990"/>
                  </a:lnTo>
                  <a:lnTo>
                    <a:pt x="734314" y="2634894"/>
                  </a:lnTo>
                  <a:lnTo>
                    <a:pt x="909320" y="2643162"/>
                  </a:lnTo>
                  <a:lnTo>
                    <a:pt x="867664" y="2597353"/>
                  </a:lnTo>
                  <a:lnTo>
                    <a:pt x="1284224" y="2218309"/>
                  </a:lnTo>
                  <a:close/>
                </a:path>
                <a:path w="4770120" h="2643504">
                  <a:moveTo>
                    <a:pt x="2486533" y="61849"/>
                  </a:moveTo>
                  <a:lnTo>
                    <a:pt x="1923415" y="61849"/>
                  </a:lnTo>
                  <a:lnTo>
                    <a:pt x="1923415" y="0"/>
                  </a:lnTo>
                  <a:lnTo>
                    <a:pt x="1799463" y="123825"/>
                  </a:lnTo>
                  <a:lnTo>
                    <a:pt x="1923415" y="247650"/>
                  </a:lnTo>
                  <a:lnTo>
                    <a:pt x="1923415" y="185801"/>
                  </a:lnTo>
                  <a:lnTo>
                    <a:pt x="2486533" y="185801"/>
                  </a:lnTo>
                  <a:lnTo>
                    <a:pt x="2486533" y="61849"/>
                  </a:lnTo>
                  <a:close/>
                </a:path>
                <a:path w="4770120" h="2643504">
                  <a:moveTo>
                    <a:pt x="3063748" y="2173986"/>
                  </a:moveTo>
                  <a:lnTo>
                    <a:pt x="2978658" y="2083943"/>
                  </a:lnTo>
                  <a:lnTo>
                    <a:pt x="2569464" y="2471039"/>
                  </a:lnTo>
                  <a:lnTo>
                    <a:pt x="2526919" y="2425954"/>
                  </a:lnTo>
                  <a:lnTo>
                    <a:pt x="2522093" y="2601087"/>
                  </a:lnTo>
                  <a:lnTo>
                    <a:pt x="2697099" y="2605963"/>
                  </a:lnTo>
                  <a:lnTo>
                    <a:pt x="2654554" y="2560955"/>
                  </a:lnTo>
                  <a:lnTo>
                    <a:pt x="3063748" y="2173986"/>
                  </a:lnTo>
                  <a:close/>
                </a:path>
                <a:path w="4770120" h="2643504">
                  <a:moveTo>
                    <a:pt x="4769739" y="2113788"/>
                  </a:moveTo>
                  <a:lnTo>
                    <a:pt x="4684649" y="2023872"/>
                  </a:lnTo>
                  <a:lnTo>
                    <a:pt x="4275455" y="2410968"/>
                  </a:lnTo>
                  <a:lnTo>
                    <a:pt x="4232910" y="2365883"/>
                  </a:lnTo>
                  <a:lnTo>
                    <a:pt x="4228084" y="2541016"/>
                  </a:lnTo>
                  <a:lnTo>
                    <a:pt x="4403090" y="2545842"/>
                  </a:lnTo>
                  <a:lnTo>
                    <a:pt x="4360545" y="2500884"/>
                  </a:lnTo>
                  <a:lnTo>
                    <a:pt x="4769739" y="211378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52008" y="428434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38976" y="4628769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9" y="5968"/>
                </a:lnTo>
                <a:lnTo>
                  <a:pt x="82042" y="22605"/>
                </a:lnTo>
                <a:lnTo>
                  <a:pt x="48514" y="48513"/>
                </a:lnTo>
                <a:lnTo>
                  <a:pt x="22605" y="82041"/>
                </a:lnTo>
                <a:lnTo>
                  <a:pt x="5969" y="121665"/>
                </a:lnTo>
                <a:lnTo>
                  <a:pt x="0" y="165734"/>
                </a:lnTo>
                <a:lnTo>
                  <a:pt x="5969" y="209803"/>
                </a:lnTo>
                <a:lnTo>
                  <a:pt x="22605" y="249300"/>
                </a:lnTo>
                <a:lnTo>
                  <a:pt x="48514" y="282828"/>
                </a:lnTo>
                <a:lnTo>
                  <a:pt x="82042" y="308736"/>
                </a:lnTo>
                <a:lnTo>
                  <a:pt x="121539" y="325373"/>
                </a:lnTo>
                <a:lnTo>
                  <a:pt x="165607" y="331342"/>
                </a:lnTo>
                <a:lnTo>
                  <a:pt x="209676" y="325373"/>
                </a:lnTo>
                <a:lnTo>
                  <a:pt x="249174" y="308736"/>
                </a:lnTo>
                <a:lnTo>
                  <a:pt x="282701" y="282828"/>
                </a:lnTo>
                <a:lnTo>
                  <a:pt x="308609" y="249300"/>
                </a:lnTo>
                <a:lnTo>
                  <a:pt x="325247" y="209803"/>
                </a:lnTo>
                <a:lnTo>
                  <a:pt x="331216" y="165734"/>
                </a:lnTo>
                <a:lnTo>
                  <a:pt x="325247" y="121665"/>
                </a:lnTo>
                <a:lnTo>
                  <a:pt x="308609" y="82041"/>
                </a:lnTo>
                <a:lnTo>
                  <a:pt x="282701" y="48513"/>
                </a:lnTo>
                <a:lnTo>
                  <a:pt x="249174" y="22605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34988" y="461657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2845" y="5464555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9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1915"/>
                </a:lnTo>
                <a:lnTo>
                  <a:pt x="5968" y="121539"/>
                </a:lnTo>
                <a:lnTo>
                  <a:pt x="0" y="165595"/>
                </a:lnTo>
                <a:lnTo>
                  <a:pt x="5968" y="209626"/>
                </a:lnTo>
                <a:lnTo>
                  <a:pt x="22605" y="249199"/>
                </a:lnTo>
                <a:lnTo>
                  <a:pt x="48513" y="282714"/>
                </a:lnTo>
                <a:lnTo>
                  <a:pt x="82041" y="308622"/>
                </a:lnTo>
                <a:lnTo>
                  <a:pt x="121538" y="325323"/>
                </a:lnTo>
                <a:lnTo>
                  <a:pt x="165607" y="331241"/>
                </a:lnTo>
                <a:lnTo>
                  <a:pt x="209676" y="325323"/>
                </a:lnTo>
                <a:lnTo>
                  <a:pt x="249174" y="308622"/>
                </a:lnTo>
                <a:lnTo>
                  <a:pt x="282701" y="282714"/>
                </a:lnTo>
                <a:lnTo>
                  <a:pt x="308609" y="249199"/>
                </a:lnTo>
                <a:lnTo>
                  <a:pt x="325246" y="209626"/>
                </a:lnTo>
                <a:lnTo>
                  <a:pt x="331215" y="165595"/>
                </a:lnTo>
                <a:lnTo>
                  <a:pt x="325246" y="121539"/>
                </a:lnTo>
                <a:lnTo>
                  <a:pt x="308609" y="81915"/>
                </a:lnTo>
                <a:lnTo>
                  <a:pt x="282701" y="48514"/>
                </a:lnTo>
                <a:lnTo>
                  <a:pt x="249174" y="22606"/>
                </a:lnTo>
                <a:lnTo>
                  <a:pt x="209676" y="5969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78348" y="545236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70192" y="5455284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734" y="0"/>
                </a:moveTo>
                <a:lnTo>
                  <a:pt x="121665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665"/>
                </a:lnTo>
                <a:lnTo>
                  <a:pt x="0" y="165646"/>
                </a:lnTo>
                <a:lnTo>
                  <a:pt x="5968" y="209676"/>
                </a:lnTo>
                <a:lnTo>
                  <a:pt x="22605" y="249250"/>
                </a:lnTo>
                <a:lnTo>
                  <a:pt x="48513" y="282765"/>
                </a:lnTo>
                <a:lnTo>
                  <a:pt x="82041" y="308673"/>
                </a:lnTo>
                <a:lnTo>
                  <a:pt x="121665" y="325373"/>
                </a:lnTo>
                <a:lnTo>
                  <a:pt x="165734" y="331292"/>
                </a:lnTo>
                <a:lnTo>
                  <a:pt x="209803" y="325373"/>
                </a:lnTo>
                <a:lnTo>
                  <a:pt x="249300" y="308673"/>
                </a:lnTo>
                <a:lnTo>
                  <a:pt x="282828" y="282765"/>
                </a:lnTo>
                <a:lnTo>
                  <a:pt x="308736" y="249250"/>
                </a:lnTo>
                <a:lnTo>
                  <a:pt x="325374" y="209676"/>
                </a:lnTo>
                <a:lnTo>
                  <a:pt x="331342" y="165646"/>
                </a:lnTo>
                <a:lnTo>
                  <a:pt x="325374" y="121665"/>
                </a:lnTo>
                <a:lnTo>
                  <a:pt x="308736" y="82041"/>
                </a:lnTo>
                <a:lnTo>
                  <a:pt x="282828" y="48513"/>
                </a:lnTo>
                <a:lnTo>
                  <a:pt x="249300" y="22605"/>
                </a:lnTo>
                <a:lnTo>
                  <a:pt x="209803" y="5968"/>
                </a:lnTo>
                <a:lnTo>
                  <a:pt x="16573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66331" y="54432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066" y="5466588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8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2042"/>
                </a:lnTo>
                <a:lnTo>
                  <a:pt x="5968" y="121602"/>
                </a:lnTo>
                <a:lnTo>
                  <a:pt x="0" y="165620"/>
                </a:lnTo>
                <a:lnTo>
                  <a:pt x="5968" y="209651"/>
                </a:lnTo>
                <a:lnTo>
                  <a:pt x="22605" y="249224"/>
                </a:lnTo>
                <a:lnTo>
                  <a:pt x="48513" y="282752"/>
                </a:lnTo>
                <a:lnTo>
                  <a:pt x="82041" y="308648"/>
                </a:lnTo>
                <a:lnTo>
                  <a:pt x="121538" y="325348"/>
                </a:lnTo>
                <a:lnTo>
                  <a:pt x="165607" y="331266"/>
                </a:lnTo>
                <a:lnTo>
                  <a:pt x="209676" y="325348"/>
                </a:lnTo>
                <a:lnTo>
                  <a:pt x="249300" y="308648"/>
                </a:lnTo>
                <a:lnTo>
                  <a:pt x="282701" y="282752"/>
                </a:lnTo>
                <a:lnTo>
                  <a:pt x="308609" y="249224"/>
                </a:lnTo>
                <a:lnTo>
                  <a:pt x="325247" y="209651"/>
                </a:lnTo>
                <a:lnTo>
                  <a:pt x="331215" y="165620"/>
                </a:lnTo>
                <a:lnTo>
                  <a:pt x="325247" y="121602"/>
                </a:lnTo>
                <a:lnTo>
                  <a:pt x="308609" y="82042"/>
                </a:lnTo>
                <a:lnTo>
                  <a:pt x="282701" y="48514"/>
                </a:lnTo>
                <a:lnTo>
                  <a:pt x="249300" y="22606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52713" y="54544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19242" y="5988418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8" y="0"/>
                </a:moveTo>
                <a:lnTo>
                  <a:pt x="121539" y="5918"/>
                </a:lnTo>
                <a:lnTo>
                  <a:pt x="82042" y="22618"/>
                </a:lnTo>
                <a:lnTo>
                  <a:pt x="48514" y="48514"/>
                </a:lnTo>
                <a:lnTo>
                  <a:pt x="22606" y="82042"/>
                </a:lnTo>
                <a:lnTo>
                  <a:pt x="5969" y="121615"/>
                </a:lnTo>
                <a:lnTo>
                  <a:pt x="0" y="165646"/>
                </a:lnTo>
                <a:lnTo>
                  <a:pt x="5969" y="209689"/>
                </a:lnTo>
                <a:lnTo>
                  <a:pt x="22606" y="249250"/>
                </a:lnTo>
                <a:lnTo>
                  <a:pt x="48514" y="282778"/>
                </a:lnTo>
                <a:lnTo>
                  <a:pt x="82042" y="308686"/>
                </a:lnTo>
                <a:lnTo>
                  <a:pt x="121539" y="325386"/>
                </a:lnTo>
                <a:lnTo>
                  <a:pt x="165608" y="331304"/>
                </a:lnTo>
                <a:lnTo>
                  <a:pt x="209677" y="325386"/>
                </a:lnTo>
                <a:lnTo>
                  <a:pt x="249174" y="308686"/>
                </a:lnTo>
                <a:lnTo>
                  <a:pt x="282702" y="282778"/>
                </a:lnTo>
                <a:lnTo>
                  <a:pt x="308610" y="249250"/>
                </a:lnTo>
                <a:lnTo>
                  <a:pt x="325247" y="209689"/>
                </a:lnTo>
                <a:lnTo>
                  <a:pt x="331216" y="165646"/>
                </a:lnTo>
                <a:lnTo>
                  <a:pt x="325247" y="121615"/>
                </a:lnTo>
                <a:lnTo>
                  <a:pt x="308610" y="82042"/>
                </a:lnTo>
                <a:lnTo>
                  <a:pt x="282702" y="48514"/>
                </a:lnTo>
                <a:lnTo>
                  <a:pt x="249174" y="22618"/>
                </a:lnTo>
                <a:lnTo>
                  <a:pt x="209677" y="5918"/>
                </a:lnTo>
                <a:lnTo>
                  <a:pt x="16560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14873" y="59766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06997" y="6078423"/>
            <a:ext cx="687070" cy="248285"/>
          </a:xfrm>
          <a:custGeom>
            <a:avLst/>
            <a:gdLst/>
            <a:ahLst/>
            <a:cxnLst/>
            <a:rect l="l" t="t" r="r" b="b"/>
            <a:pathLst>
              <a:path w="687070" h="248285">
                <a:moveTo>
                  <a:pt x="123825" y="0"/>
                </a:moveTo>
                <a:lnTo>
                  <a:pt x="0" y="123850"/>
                </a:lnTo>
                <a:lnTo>
                  <a:pt x="123825" y="247688"/>
                </a:lnTo>
                <a:lnTo>
                  <a:pt x="123825" y="185775"/>
                </a:lnTo>
                <a:lnTo>
                  <a:pt x="687070" y="185775"/>
                </a:lnTo>
                <a:lnTo>
                  <a:pt x="687070" y="61925"/>
                </a:lnTo>
                <a:lnTo>
                  <a:pt x="123825" y="61925"/>
                </a:lnTo>
                <a:lnTo>
                  <a:pt x="12382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323303"/>
            <a:ext cx="1961260" cy="369481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588" y="632379"/>
            <a:ext cx="10963275" cy="211518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70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Etapas: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 dirty="0">
              <a:latin typeface="Arial"/>
              <a:cs typeface="Arial"/>
            </a:endParaRPr>
          </a:p>
          <a:p>
            <a:pPr marL="19812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812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perfis;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50704" y="2350935"/>
            <a:ext cx="2165350" cy="600075"/>
            <a:chOff x="9950704" y="2350935"/>
            <a:chExt cx="2165350" cy="60007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0704" y="2350935"/>
              <a:ext cx="858481" cy="4848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097" y="2350935"/>
              <a:ext cx="1306576" cy="599655"/>
            </a:xfrm>
            <a:prstGeom prst="rect">
              <a:avLst/>
            </a:prstGeom>
          </p:spPr>
        </p:pic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3B8AE398-CC3C-CDC2-F0B8-137AC57FB613}"/>
              </a:ext>
            </a:extLst>
          </p:cNvPr>
          <p:cNvSpPr/>
          <p:nvPr/>
        </p:nvSpPr>
        <p:spPr>
          <a:xfrm>
            <a:off x="5345248" y="2117372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8FC2-83C0-BAC4-6DED-85EB4759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8329C9-A13A-57DB-F10E-EAE817DD5C0E}"/>
              </a:ext>
            </a:extLst>
          </p:cNvPr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9D5AC7-EAAD-36B8-808E-2297299FA5B0}"/>
              </a:ext>
            </a:extLst>
          </p:cNvPr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0898763-AE33-C5D1-0464-BDA316580320}"/>
                </a:ext>
              </a:extLst>
            </p:cNvPr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7B16B41-4A13-5BA8-BC0B-956A493B846F}"/>
                </a:ext>
              </a:extLst>
            </p:cNvPr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B2988DBC-18F1-A0FC-4AD3-155CD6F547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16689F6-E5B8-DB01-EC3F-B2C175FDFA47}"/>
              </a:ext>
            </a:extLst>
          </p:cNvPr>
          <p:cNvSpPr/>
          <p:nvPr/>
        </p:nvSpPr>
        <p:spPr>
          <a:xfrm>
            <a:off x="27432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EE039AE-A316-A358-8780-56D19D01BBFD}"/>
              </a:ext>
            </a:extLst>
          </p:cNvPr>
          <p:cNvSpPr/>
          <p:nvPr/>
        </p:nvSpPr>
        <p:spPr>
          <a:xfrm>
            <a:off x="78486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55E524C4-8520-2A93-EC86-C07E1303DD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20FD37D8-51BF-0A25-6896-9635D237CC62}"/>
              </a:ext>
            </a:extLst>
          </p:cNvPr>
          <p:cNvSpPr txBox="1"/>
          <p:nvPr/>
        </p:nvSpPr>
        <p:spPr>
          <a:xfrm>
            <a:off x="2952343" y="3074895"/>
            <a:ext cx="70345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6845" marR="5080" indent="-1414780">
              <a:lnSpc>
                <a:spcPct val="100000"/>
              </a:lnSpc>
              <a:spcBef>
                <a:spcPts val="105"/>
              </a:spcBef>
            </a:pPr>
            <a:r>
              <a:rPr lang="pt-BR"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Gerenciando “Representantes”</a:t>
            </a:r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025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Gerenciar Representante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276999"/>
          </a:xfrm>
        </p:spPr>
        <p:txBody>
          <a:bodyPr rtlCol="0"/>
          <a:lstStyle/>
          <a:p>
            <a:pPr rtl="0"/>
            <a:r>
              <a:rPr lang="pt-BR" dirty="0"/>
              <a:t>Funcionalidade que permite Adicionar ou Remover Representante no Cadastro Anvisa.</a:t>
            </a:r>
          </a:p>
        </p:txBody>
      </p:sp>
      <p:sp>
        <p:nvSpPr>
          <p:cNvPr id="12" name="Retângulo 11" descr="Bloco em destaque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pt-BR" dirty="0"/>
              <a:t>Etapas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169743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Localize o colaborador desejado e clique no botão com ícone de lápis da coluna Editar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Será aberta uma janela com as opções de Gerenciar Perfil / Desabilitar Colaborador / Atualizar Data de Inativação / Gerenciar Representante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cxnSp>
        <p:nvCxnSpPr>
          <p:cNvPr id="11" name="Conector reto 10" descr="Divisor de slid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 descr="Barra em destaque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19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B6E5961-4756-08CA-6CBB-69FE15BAA271}"/>
              </a:ext>
            </a:extLst>
          </p:cNvPr>
          <p:cNvSpPr/>
          <p:nvPr/>
        </p:nvSpPr>
        <p:spPr>
          <a:xfrm>
            <a:off x="0" y="6283354"/>
            <a:ext cx="12192000" cy="61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83960D5-5B71-43B9-F236-2E944D6E5F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5353" y="2927698"/>
            <a:ext cx="5472113" cy="221599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pt-BR" dirty="0"/>
              <a:t>Para adicionar representante, selecione o Tipo de Representante e clique no botão “Adicionar Representante”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Para remover, clique na lixeira ao lado para remover o representante desejado, confirmando a operação ao clicar na lixeira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70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5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189" y="67473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7676" y="74306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73995"/>
              </p:ext>
            </p:extLst>
          </p:nvPr>
        </p:nvGraphicFramePr>
        <p:xfrm>
          <a:off x="116103" y="1238307"/>
          <a:ext cx="5973445" cy="548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070">
                <a:tc>
                  <a:txBody>
                    <a:bodyPr/>
                    <a:lstStyle/>
                    <a:p>
                      <a:pPr marL="182245" algn="just">
                        <a:lnSpc>
                          <a:spcPts val="1485"/>
                        </a:lnSpc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b="1" spc="-1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b="1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conjunto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dados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organizações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relacionam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  <a:p>
                      <a:pPr marL="182245" marR="713105" algn="just">
                        <a:lnSpc>
                          <a:spcPts val="1600"/>
                        </a:lnSpc>
                        <a:spcBef>
                          <a:spcPts val="55"/>
                        </a:spcBef>
                      </a:pP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permitem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sua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identificação,</a:t>
                      </a:r>
                      <a:r>
                        <a:rPr sz="1350" spc="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sendo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condição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básica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utilização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dos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informação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Anvisa;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182245" marR="533400" algn="just">
                        <a:lnSpc>
                          <a:spcPct val="99600"/>
                        </a:lnSpc>
                        <a:spcBef>
                          <a:spcPts val="15"/>
                        </a:spcBef>
                      </a:pPr>
                      <a:r>
                        <a:rPr sz="1350" b="1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Colaborador</a:t>
                      </a:r>
                      <a:r>
                        <a:rPr sz="1350" b="1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física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habilitada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por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Cadastro,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autorizada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praticar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atos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nome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organização,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nos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limites</a:t>
                      </a:r>
                      <a:r>
                        <a:rPr sz="1350" spc="-9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seu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respectivo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perfil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acesso,</a:t>
                      </a:r>
                      <a:r>
                        <a:rPr sz="1350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nos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182245" marR="497840" algn="just">
                        <a:lnSpc>
                          <a:spcPct val="99700"/>
                        </a:lnSpc>
                        <a:spcBef>
                          <a:spcPts val="305"/>
                        </a:spcBef>
                      </a:pPr>
                      <a:r>
                        <a:rPr sz="1350" b="1" spc="-10" dirty="0" err="1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Endereço</a:t>
                      </a:r>
                      <a:r>
                        <a:rPr lang="pt-BR"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 err="1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eletrônico</a:t>
                      </a:r>
                      <a:r>
                        <a:rPr sz="1350" b="1" spc="-1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localização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Internet,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onde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está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disponibilizado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serviço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organizacções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identificado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como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https://</a:t>
                      </a:r>
                      <a:r>
                        <a:rPr sz="1350" u="sng" spc="-50" dirty="0">
                          <a:solidFill>
                            <a:srgbClr val="23166C"/>
                          </a:solidFill>
                          <a:uFill>
                            <a:solidFill>
                              <a:srgbClr val="23166C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www.gov.br/anvisa/pt-</a:t>
                      </a:r>
                      <a:r>
                        <a:rPr sz="1350" u="sng" spc="-25" dirty="0">
                          <a:solidFill>
                            <a:srgbClr val="23166C"/>
                          </a:solidFill>
                          <a:uFill>
                            <a:solidFill>
                              <a:srgbClr val="23166C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br;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2245" marR="458470" algn="just">
                        <a:lnSpc>
                          <a:spcPts val="1580"/>
                        </a:lnSpc>
                        <a:spcBef>
                          <a:spcPts val="405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Filial</a:t>
                      </a:r>
                      <a:r>
                        <a:rPr sz="1350" b="1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qual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extensão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já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existente (matriz).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82245" marR="376555" algn="just">
                        <a:lnSpc>
                          <a:spcPts val="1580"/>
                        </a:lnSpc>
                        <a:spcBef>
                          <a:spcPts val="37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b="1" spc="-1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b="1" spc="-10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servidor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atua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processo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Gerir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Cadastro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lotado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organizacional</a:t>
                      </a:r>
                      <a:r>
                        <a:rPr sz="1350" spc="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pela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gestão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Anvisa.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182245" marR="66738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b="1" spc="-1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b="1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b="1" spc="-1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física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habilitada</a:t>
                      </a:r>
                      <a:r>
                        <a:rPr sz="1350" spc="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pelo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spc="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350" spc="-9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atribuição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cadastrar,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bloquear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desbloquear</a:t>
                      </a:r>
                      <a:r>
                        <a:rPr sz="1350" spc="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350" spc="-7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colaboradores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182245" marR="60642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Mantenedora</a:t>
                      </a:r>
                      <a:r>
                        <a:rPr sz="1350" b="1" spc="-1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direito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7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privado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provê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os recursos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necessários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funcionamento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outras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dela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dependem.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182245" marR="706755" algn="just">
                        <a:lnSpc>
                          <a:spcPts val="1580"/>
                        </a:lnSpc>
                        <a:spcBef>
                          <a:spcPts val="400"/>
                        </a:spcBef>
                      </a:pP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Mantida</a:t>
                      </a:r>
                      <a:r>
                        <a:rPr sz="1350" b="1" spc="-1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vinculada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sustentada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financeiramente</a:t>
                      </a:r>
                      <a:r>
                        <a:rPr sz="1350" spc="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pela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mantenedora.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82245" marR="461645" algn="just">
                        <a:lnSpc>
                          <a:spcPts val="158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Matriz</a:t>
                      </a:r>
                      <a:r>
                        <a:rPr sz="1350" b="1" spc="-1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 sede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proprietária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outras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que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dela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dependem.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82346" y="755396"/>
            <a:ext cx="1554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Definições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305206"/>
            <a:ext cx="1961133" cy="3695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98184" y="1219327"/>
            <a:ext cx="5387975" cy="4928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4455" algn="just">
              <a:lnSpc>
                <a:spcPct val="99600"/>
              </a:lnSpc>
              <a:spcBef>
                <a:spcPts val="110"/>
              </a:spcBef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Organização</a:t>
            </a:r>
            <a:r>
              <a:rPr sz="1350" b="1" spc="-1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Arial"/>
                <a:cs typeface="Arial"/>
              </a:rPr>
              <a:t>–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privado</a:t>
            </a:r>
            <a:r>
              <a:rPr sz="1350" spc="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público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oferece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bens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serviços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interesse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à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saúde,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mantenha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relacionamento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a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Anvisa;</a:t>
            </a:r>
            <a:endParaRPr sz="1350" dirty="0">
              <a:latin typeface="Calibri"/>
              <a:cs typeface="Calibri"/>
            </a:endParaRPr>
          </a:p>
          <a:p>
            <a:pPr marL="12700" marR="660400" algn="just">
              <a:lnSpc>
                <a:spcPct val="100000"/>
              </a:lnSpc>
              <a:spcBef>
                <a:spcPts val="1205"/>
              </a:spcBef>
            </a:pP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Perfil</a:t>
            </a:r>
            <a:r>
              <a:rPr sz="1350" b="1" spc="-114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b="1" spc="-10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nível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permissão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uso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dos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sistemas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atribuído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pelo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Responsável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Legal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pelo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Gestor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Cadastro;</a:t>
            </a:r>
            <a:endParaRPr sz="13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lang="pt-BR" sz="1350" b="1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 err="1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b="1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natural,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isto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é,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todo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indivíduo,</a:t>
            </a:r>
            <a:r>
              <a:rPr sz="1350" spc="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nacional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estrangeira;</a:t>
            </a:r>
            <a:endParaRPr sz="1350" dirty="0">
              <a:latin typeface="Calibri"/>
              <a:cs typeface="Calibri"/>
            </a:endParaRPr>
          </a:p>
          <a:p>
            <a:pPr marL="12700" marR="32384" algn="just">
              <a:lnSpc>
                <a:spcPct val="100000"/>
              </a:lnSpc>
              <a:spcBef>
                <a:spcPts val="1605"/>
              </a:spcBef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b="1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b="1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entidade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abstrata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existência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e</a:t>
            </a:r>
            <a:r>
              <a:rPr sz="1350" spc="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responsabilidade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jurídica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como,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por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exemplo,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empresas,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instituições,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fundações,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associações;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podendo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ser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público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privado;</a:t>
            </a:r>
            <a:endParaRPr sz="135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158115" algn="just">
              <a:lnSpc>
                <a:spcPct val="100000"/>
              </a:lnSpc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Responsável</a:t>
            </a:r>
            <a:r>
              <a:rPr sz="1350" b="1" spc="-1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Legal</a:t>
            </a:r>
            <a:r>
              <a:rPr sz="1350" b="1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investida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poderes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legais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outorgados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por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meio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contrato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social,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estatuto</a:t>
            </a:r>
            <a:r>
              <a:rPr sz="1350" spc="-8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procuração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praticar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atos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jurídicos,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gerir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administrar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os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negócios</a:t>
            </a:r>
            <a:r>
              <a:rPr sz="1350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âmbito</a:t>
            </a:r>
            <a:r>
              <a:rPr sz="1350" spc="-8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Anvisa;</a:t>
            </a:r>
            <a:endParaRPr sz="135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Senha</a:t>
            </a:r>
            <a:r>
              <a:rPr sz="1350" b="1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código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informado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por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uma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vinculada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não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uma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organização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fins</a:t>
            </a:r>
            <a:r>
              <a:rPr sz="1350" spc="4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identificação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autenticação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no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Gov.br;</a:t>
            </a:r>
            <a:endParaRPr sz="1350" dirty="0">
              <a:latin typeface="Calibri"/>
              <a:cs typeface="Calibri"/>
            </a:endParaRPr>
          </a:p>
          <a:p>
            <a:pPr marL="12700" marR="77470" algn="just">
              <a:lnSpc>
                <a:spcPct val="100000"/>
              </a:lnSpc>
              <a:spcBef>
                <a:spcPts val="1295"/>
              </a:spcBef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Sistema</a:t>
            </a:r>
            <a:r>
              <a:rPr sz="1350" b="1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informação</a:t>
            </a:r>
            <a:r>
              <a:rPr sz="1350" b="1" spc="-1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Anvisa</a:t>
            </a:r>
            <a:r>
              <a:rPr sz="1350" b="1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sistema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informatizado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permite</a:t>
            </a:r>
            <a:r>
              <a:rPr sz="1350" spc="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troca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informações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entre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organizações,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cuja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entrada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está</a:t>
            </a:r>
            <a:r>
              <a:rPr sz="1350" spc="500" dirty="0">
                <a:solidFill>
                  <a:srgbClr val="23166C"/>
                </a:solidFill>
                <a:latin typeface="Calibri"/>
                <a:cs typeface="Calibri"/>
              </a:rPr>
              <a:t> 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condicionada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ao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cadastro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prévio,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reconhecimento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login,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senha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e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perfil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acesso;</a:t>
            </a:r>
            <a:endParaRPr sz="1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D616A9A-3412-CDF3-AF02-7A46D154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41DCCF01-7BE4-ECAA-92D8-B62217A5D16A}"/>
              </a:ext>
            </a:extLst>
          </p:cNvPr>
          <p:cNvSpPr/>
          <p:nvPr/>
        </p:nvSpPr>
        <p:spPr>
          <a:xfrm>
            <a:off x="9987092" y="4818825"/>
            <a:ext cx="310392" cy="3367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72594FCC-2D7E-EF32-CD8F-01494CC8F07D}"/>
              </a:ext>
            </a:extLst>
          </p:cNvPr>
          <p:cNvSpPr/>
          <p:nvPr/>
        </p:nvSpPr>
        <p:spPr>
          <a:xfrm>
            <a:off x="9496578" y="4806301"/>
            <a:ext cx="385894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8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7A369CF-0C13-1115-AC9D-C07776C3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0D674BDE-B5AA-1EBD-1C56-F7E6DA5B7F19}"/>
              </a:ext>
            </a:extLst>
          </p:cNvPr>
          <p:cNvSpPr/>
          <p:nvPr/>
        </p:nvSpPr>
        <p:spPr>
          <a:xfrm>
            <a:off x="2660229" y="5117230"/>
            <a:ext cx="435810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32B6231-5313-0F9E-98F2-704EFB1575C0}"/>
              </a:ext>
            </a:extLst>
          </p:cNvPr>
          <p:cNvSpPr/>
          <p:nvPr/>
        </p:nvSpPr>
        <p:spPr>
          <a:xfrm>
            <a:off x="3122445" y="5054069"/>
            <a:ext cx="2142282" cy="412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88FABE-E422-0B10-94BF-2DF9A624A220}"/>
              </a:ext>
            </a:extLst>
          </p:cNvPr>
          <p:cNvSpPr/>
          <p:nvPr/>
        </p:nvSpPr>
        <p:spPr>
          <a:xfrm>
            <a:off x="1190024" y="76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29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A616C66-7A0F-161D-168E-A5CE144F5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A129E66-E01F-5721-1EB4-15305D98BBA8}"/>
              </a:ext>
            </a:extLst>
          </p:cNvPr>
          <p:cNvSpPr/>
          <p:nvPr/>
        </p:nvSpPr>
        <p:spPr>
          <a:xfrm>
            <a:off x="6535143" y="4637570"/>
            <a:ext cx="494758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30D213-7F91-292B-ABFD-620914C9D0C5}"/>
              </a:ext>
            </a:extLst>
          </p:cNvPr>
          <p:cNvSpPr/>
          <p:nvPr/>
        </p:nvSpPr>
        <p:spPr>
          <a:xfrm>
            <a:off x="6996539" y="4574409"/>
            <a:ext cx="1473206" cy="412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A840419-2581-E3DA-E4F8-B6EB05637FFC}"/>
              </a:ext>
            </a:extLst>
          </p:cNvPr>
          <p:cNvSpPr/>
          <p:nvPr/>
        </p:nvSpPr>
        <p:spPr>
          <a:xfrm>
            <a:off x="1295400" y="152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501BB0-52DB-CE2E-F579-D983C364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5F91BC8-2353-B9A4-30D0-BCEE0D15EB75}"/>
              </a:ext>
            </a:extLst>
          </p:cNvPr>
          <p:cNvSpPr/>
          <p:nvPr/>
        </p:nvSpPr>
        <p:spPr>
          <a:xfrm rot="10800000">
            <a:off x="4982286" y="5131933"/>
            <a:ext cx="385894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DE0917-BC56-A0AE-F442-87F47CAF4296}"/>
              </a:ext>
            </a:extLst>
          </p:cNvPr>
          <p:cNvSpPr/>
          <p:nvPr/>
        </p:nvSpPr>
        <p:spPr>
          <a:xfrm>
            <a:off x="4495481" y="5110018"/>
            <a:ext cx="352337" cy="3712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BFE70BE-724D-F05B-D76A-B905A77ABC51}"/>
              </a:ext>
            </a:extLst>
          </p:cNvPr>
          <p:cNvSpPr txBox="1"/>
          <p:nvPr/>
        </p:nvSpPr>
        <p:spPr>
          <a:xfrm>
            <a:off x="5502646" y="5044972"/>
            <a:ext cx="362288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/>
              <a:t>Remove o representante do tipo “Responsável Técnico” para esse colaborador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DED5A5-376A-553E-71DC-150BA037E64A}"/>
              </a:ext>
            </a:extLst>
          </p:cNvPr>
          <p:cNvSpPr/>
          <p:nvPr/>
        </p:nvSpPr>
        <p:spPr>
          <a:xfrm>
            <a:off x="1143000" y="152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85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7F2F1C-610F-3D40-D017-33E357E4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BE0CE8C-4589-9819-0880-CE50C7388C16}"/>
              </a:ext>
            </a:extLst>
          </p:cNvPr>
          <p:cNvSpPr/>
          <p:nvPr/>
        </p:nvSpPr>
        <p:spPr>
          <a:xfrm>
            <a:off x="4963030" y="3940190"/>
            <a:ext cx="474213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F2D1782-E47B-949B-C859-38A34F8238DA}"/>
              </a:ext>
            </a:extLst>
          </p:cNvPr>
          <p:cNvSpPr/>
          <p:nvPr/>
        </p:nvSpPr>
        <p:spPr>
          <a:xfrm>
            <a:off x="5551055" y="3863109"/>
            <a:ext cx="618836" cy="503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5C1F9D-69F7-152D-E819-D13C7A85D3E0}"/>
              </a:ext>
            </a:extLst>
          </p:cNvPr>
          <p:cNvSpPr/>
          <p:nvPr/>
        </p:nvSpPr>
        <p:spPr>
          <a:xfrm>
            <a:off x="1143000" y="76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21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270172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400" y="270172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2450" marR="5080" indent="-278638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006DC0"/>
                </a:solidFill>
                <a:latin typeface="Trebuchet MS"/>
                <a:cs typeface="Trebuchet MS"/>
              </a:rPr>
              <a:t>Colaborador</a:t>
            </a:r>
            <a:r>
              <a:rPr sz="3200" spc="-20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006DC0"/>
                </a:solidFill>
                <a:latin typeface="Trebuchet MS"/>
                <a:cs typeface="Trebuchet MS"/>
              </a:rPr>
              <a:t>Cadastro </a:t>
            </a:r>
            <a:r>
              <a:rPr sz="3200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4892420"/>
            <a:ext cx="42322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“ADALDINO”;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Serão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apresentados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registros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230" y="5715711"/>
            <a:ext cx="394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1544" algn="l"/>
                <a:tab pos="1531620" algn="l"/>
                <a:tab pos="2465070" algn="l"/>
                <a:tab pos="293878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tabela,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possui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possuem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este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2464" y="6392279"/>
            <a:ext cx="2438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5" dirty="0">
                <a:solidFill>
                  <a:srgbClr val="878787"/>
                </a:solidFill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4428" y="191311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495800" y="2177917"/>
            <a:ext cx="7696200" cy="4680585"/>
            <a:chOff x="4495800" y="2177917"/>
            <a:chExt cx="7696200" cy="4680585"/>
          </a:xfrm>
        </p:grpSpPr>
        <p:sp>
          <p:nvSpPr>
            <p:cNvPr id="7" name="object 7"/>
            <p:cNvSpPr/>
            <p:nvPr/>
          </p:nvSpPr>
          <p:spPr>
            <a:xfrm>
              <a:off x="6096000" y="2363089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222"/>
                  </a:lnTo>
                </a:path>
              </a:pathLst>
            </a:custGeom>
            <a:ln w="952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5212" y="2177917"/>
              <a:ext cx="7566786" cy="46800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95800" y="6024664"/>
              <a:ext cx="715010" cy="353695"/>
            </a:xfrm>
            <a:custGeom>
              <a:avLst/>
              <a:gdLst/>
              <a:ahLst/>
              <a:cxnLst/>
              <a:rect l="l" t="t" r="r" b="b"/>
              <a:pathLst>
                <a:path w="715010" h="353695">
                  <a:moveTo>
                    <a:pt x="538226" y="0"/>
                  </a:moveTo>
                  <a:lnTo>
                    <a:pt x="538226" y="88315"/>
                  </a:lnTo>
                  <a:lnTo>
                    <a:pt x="0" y="88315"/>
                  </a:lnTo>
                  <a:lnTo>
                    <a:pt x="0" y="264960"/>
                  </a:lnTo>
                  <a:lnTo>
                    <a:pt x="538226" y="264960"/>
                  </a:lnTo>
                  <a:lnTo>
                    <a:pt x="538226" y="353275"/>
                  </a:lnTo>
                  <a:lnTo>
                    <a:pt x="714883" y="176644"/>
                  </a:lnTo>
                  <a:lnTo>
                    <a:pt x="538226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015981" y="186167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8496" y="602386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74590" y="5537200"/>
            <a:ext cx="736600" cy="353695"/>
          </a:xfrm>
          <a:custGeom>
            <a:avLst/>
            <a:gdLst/>
            <a:ahLst/>
            <a:cxnLst/>
            <a:rect l="l" t="t" r="r" b="b"/>
            <a:pathLst>
              <a:path w="736600" h="353695">
                <a:moveTo>
                  <a:pt x="559435" y="0"/>
                </a:moveTo>
                <a:lnTo>
                  <a:pt x="559435" y="88290"/>
                </a:lnTo>
                <a:lnTo>
                  <a:pt x="0" y="88290"/>
                </a:lnTo>
                <a:lnTo>
                  <a:pt x="0" y="264934"/>
                </a:lnTo>
                <a:lnTo>
                  <a:pt x="559435" y="264934"/>
                </a:lnTo>
                <a:lnTo>
                  <a:pt x="559435" y="353250"/>
                </a:lnTo>
                <a:lnTo>
                  <a:pt x="736092" y="176618"/>
                </a:lnTo>
                <a:lnTo>
                  <a:pt x="55943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28464" y="553526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25332" y="4603877"/>
            <a:ext cx="360045" cy="895985"/>
          </a:xfrm>
          <a:custGeom>
            <a:avLst/>
            <a:gdLst/>
            <a:ahLst/>
            <a:cxnLst/>
            <a:rect l="l" t="t" r="r" b="b"/>
            <a:pathLst>
              <a:path w="360045" h="895985">
                <a:moveTo>
                  <a:pt x="270001" y="0"/>
                </a:moveTo>
                <a:lnTo>
                  <a:pt x="89916" y="0"/>
                </a:lnTo>
                <a:lnTo>
                  <a:pt x="89916" y="715518"/>
                </a:lnTo>
                <a:lnTo>
                  <a:pt x="0" y="715518"/>
                </a:lnTo>
                <a:lnTo>
                  <a:pt x="179959" y="895604"/>
                </a:lnTo>
                <a:lnTo>
                  <a:pt x="359918" y="715518"/>
                </a:lnTo>
                <a:lnTo>
                  <a:pt x="270001" y="715518"/>
                </a:lnTo>
                <a:lnTo>
                  <a:pt x="27000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36457" y="482879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39457" y="5767108"/>
            <a:ext cx="370205" cy="892810"/>
          </a:xfrm>
          <a:custGeom>
            <a:avLst/>
            <a:gdLst/>
            <a:ahLst/>
            <a:cxnLst/>
            <a:rect l="l" t="t" r="r" b="b"/>
            <a:pathLst>
              <a:path w="370204" h="892809">
                <a:moveTo>
                  <a:pt x="185039" y="0"/>
                </a:moveTo>
                <a:lnTo>
                  <a:pt x="0" y="185115"/>
                </a:lnTo>
                <a:lnTo>
                  <a:pt x="92583" y="185115"/>
                </a:lnTo>
                <a:lnTo>
                  <a:pt x="92583" y="892314"/>
                </a:lnTo>
                <a:lnTo>
                  <a:pt x="277622" y="892314"/>
                </a:lnTo>
                <a:lnTo>
                  <a:pt x="277622" y="185115"/>
                </a:lnTo>
                <a:lnTo>
                  <a:pt x="370205" y="185115"/>
                </a:lnTo>
                <a:lnTo>
                  <a:pt x="185039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55028" y="608208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286473"/>
            <a:ext cx="1961260" cy="36948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6522" y="72593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r>
              <a:rPr spc="-125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–</a:t>
            </a:r>
            <a:r>
              <a:rPr spc="-65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Gestor</a:t>
            </a:r>
            <a:r>
              <a:rPr spc="-55" dirty="0">
                <a:solidFill>
                  <a:srgbClr val="006DC0"/>
                </a:solidFill>
              </a:rPr>
              <a:t> </a:t>
            </a:r>
            <a:r>
              <a:rPr spc="-10" dirty="0">
                <a:solidFill>
                  <a:srgbClr val="006DC0"/>
                </a:solidFill>
              </a:rPr>
              <a:t>Externo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0413" y="497269"/>
            <a:ext cx="9015095" cy="4183838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5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Pesquisando</a:t>
            </a:r>
            <a:r>
              <a:rPr sz="2800" b="1" spc="-12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1035"/>
              </a:spcBef>
            </a:pP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nome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 dirty="0">
              <a:latin typeface="Arial"/>
              <a:cs typeface="Arial"/>
            </a:endParaRPr>
          </a:p>
          <a:p>
            <a:pPr marL="299085" marR="481520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1443355" algn="l"/>
                <a:tab pos="1829435" algn="l"/>
                <a:tab pos="247967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vinculados a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endParaRPr sz="1800" dirty="0">
              <a:latin typeface="Arial"/>
              <a:cs typeface="Arial"/>
            </a:endParaRPr>
          </a:p>
          <a:p>
            <a:pPr marL="299085" marR="496506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botão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 dirty="0">
              <a:latin typeface="Arial"/>
              <a:cs typeface="Arial"/>
            </a:endParaRPr>
          </a:p>
          <a:p>
            <a:pPr marL="299085" marR="511683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Mudar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opção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deste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Colaborador”;</a:t>
            </a:r>
            <a:endParaRPr sz="1800" dirty="0">
              <a:latin typeface="Arial"/>
              <a:cs typeface="Arial"/>
            </a:endParaRPr>
          </a:p>
          <a:p>
            <a:pPr marL="299085" marR="48183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opção</a:t>
            </a:r>
            <a:r>
              <a:rPr sz="18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r>
              <a:rPr sz="18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Colaborador”;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ts val="2080"/>
              </a:lnSpc>
              <a:buFont typeface="Wingdings"/>
              <a:buChar char=""/>
              <a:tabLst>
                <a:tab pos="299085" algn="l"/>
                <a:tab pos="1390015" algn="l"/>
                <a:tab pos="1896110" algn="l"/>
                <a:tab pos="2736215" algn="l"/>
                <a:tab pos="326644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nome,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por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exemplo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4440" y="3248799"/>
            <a:ext cx="2067559" cy="499605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4FF3F020-7DA6-6DC4-5867-B1B749BB242F}"/>
              </a:ext>
            </a:extLst>
          </p:cNvPr>
          <p:cNvSpPr/>
          <p:nvPr/>
        </p:nvSpPr>
        <p:spPr>
          <a:xfrm>
            <a:off x="5867400" y="229521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8400" y="28956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2842437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4235" marR="5080" indent="-212217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spc="-12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spc="-2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40" dirty="0">
                <a:solidFill>
                  <a:srgbClr val="006DC0"/>
                </a:solidFill>
                <a:latin typeface="Trebuchet MS"/>
                <a:cs typeface="Trebuchet MS"/>
              </a:rPr>
              <a:t>por</a:t>
            </a:r>
            <a:r>
              <a:rPr sz="3200" spc="-20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90" dirty="0">
                <a:solidFill>
                  <a:srgbClr val="006DC0"/>
                </a:solidFill>
                <a:latin typeface="Trebuchet MS"/>
                <a:cs typeface="Trebuchet MS"/>
              </a:rPr>
              <a:t>CNES</a:t>
            </a:r>
            <a:r>
              <a:rPr sz="3200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793" y="509066"/>
            <a:ext cx="9214485" cy="106299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3630" y="172502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4729" y="2085213"/>
            <a:ext cx="455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084" y="2085213"/>
            <a:ext cx="3480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2155190" algn="l"/>
                <a:tab pos="223456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Acessar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0385" y="238975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655" y="2694889"/>
            <a:ext cx="2509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084" y="3317239"/>
            <a:ext cx="17538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Selecionar Organização”;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8457" y="3317239"/>
            <a:ext cx="1356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607" y="4245051"/>
            <a:ext cx="3846195" cy="156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114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20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Arial"/>
              <a:cs typeface="Arial"/>
            </a:endParaRPr>
          </a:p>
          <a:p>
            <a:pPr marL="216535" indent="-205104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216535" algn="l"/>
                <a:tab pos="331533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já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6000" y="172502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35419"/>
            <a:ext cx="1961260" cy="36948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2793" y="154889"/>
            <a:ext cx="625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3962908" y="2004287"/>
            <a:ext cx="8220075" cy="4766310"/>
            <a:chOff x="3962908" y="2004287"/>
            <a:chExt cx="8220075" cy="47663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2595" y="2004287"/>
              <a:ext cx="7930260" cy="476618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15435" y="4368164"/>
              <a:ext cx="734060" cy="228600"/>
            </a:xfrm>
            <a:custGeom>
              <a:avLst/>
              <a:gdLst/>
              <a:ahLst/>
              <a:cxnLst/>
              <a:rect l="l" t="t" r="r" b="b"/>
              <a:pathLst>
                <a:path w="734060" h="228600">
                  <a:moveTo>
                    <a:pt x="477647" y="0"/>
                  </a:moveTo>
                  <a:lnTo>
                    <a:pt x="477647" y="57150"/>
                  </a:lnTo>
                  <a:lnTo>
                    <a:pt x="0" y="57150"/>
                  </a:lnTo>
                  <a:lnTo>
                    <a:pt x="0" y="171323"/>
                  </a:lnTo>
                  <a:lnTo>
                    <a:pt x="477647" y="171323"/>
                  </a:lnTo>
                  <a:lnTo>
                    <a:pt x="477647" y="228346"/>
                  </a:lnTo>
                  <a:lnTo>
                    <a:pt x="733805" y="114173"/>
                  </a:lnTo>
                  <a:lnTo>
                    <a:pt x="47764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6485" y="3171977"/>
              <a:ext cx="2164842" cy="4184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62908" y="3555631"/>
              <a:ext cx="4283075" cy="744220"/>
            </a:xfrm>
            <a:custGeom>
              <a:avLst/>
              <a:gdLst/>
              <a:ahLst/>
              <a:cxnLst/>
              <a:rect l="l" t="t" r="r" b="b"/>
              <a:pathLst>
                <a:path w="4283075" h="744220">
                  <a:moveTo>
                    <a:pt x="737870" y="391274"/>
                  </a:moveTo>
                  <a:lnTo>
                    <a:pt x="480314" y="277101"/>
                  </a:lnTo>
                  <a:lnTo>
                    <a:pt x="480314" y="334251"/>
                  </a:lnTo>
                  <a:lnTo>
                    <a:pt x="0" y="334251"/>
                  </a:lnTo>
                  <a:lnTo>
                    <a:pt x="0" y="448424"/>
                  </a:lnTo>
                  <a:lnTo>
                    <a:pt x="480314" y="448424"/>
                  </a:lnTo>
                  <a:lnTo>
                    <a:pt x="480314" y="505447"/>
                  </a:lnTo>
                  <a:lnTo>
                    <a:pt x="737870" y="391274"/>
                  </a:lnTo>
                  <a:close/>
                </a:path>
                <a:path w="4283075" h="744220">
                  <a:moveTo>
                    <a:pt x="3207766" y="486270"/>
                  </a:moveTo>
                  <a:lnTo>
                    <a:pt x="3145155" y="486270"/>
                  </a:lnTo>
                  <a:lnTo>
                    <a:pt x="3145155" y="5956"/>
                  </a:lnTo>
                  <a:lnTo>
                    <a:pt x="3019933" y="5956"/>
                  </a:lnTo>
                  <a:lnTo>
                    <a:pt x="3019933" y="486270"/>
                  </a:lnTo>
                  <a:lnTo>
                    <a:pt x="2957322" y="486270"/>
                  </a:lnTo>
                  <a:lnTo>
                    <a:pt x="3082544" y="743826"/>
                  </a:lnTo>
                  <a:lnTo>
                    <a:pt x="3207766" y="486270"/>
                  </a:lnTo>
                  <a:close/>
                </a:path>
                <a:path w="4283075" h="744220">
                  <a:moveTo>
                    <a:pt x="4282567" y="480301"/>
                  </a:moveTo>
                  <a:lnTo>
                    <a:pt x="4219956" y="480301"/>
                  </a:lnTo>
                  <a:lnTo>
                    <a:pt x="4219956" y="0"/>
                  </a:lnTo>
                  <a:lnTo>
                    <a:pt x="4094861" y="0"/>
                  </a:lnTo>
                  <a:lnTo>
                    <a:pt x="4094861" y="480301"/>
                  </a:lnTo>
                  <a:lnTo>
                    <a:pt x="4032250" y="480301"/>
                  </a:lnTo>
                  <a:lnTo>
                    <a:pt x="4157345" y="737857"/>
                  </a:lnTo>
                  <a:lnTo>
                    <a:pt x="4282567" y="48030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1D357D-5501-4472-0EB4-58163F2499FE}"/>
              </a:ext>
            </a:extLst>
          </p:cNvPr>
          <p:cNvSpPr/>
          <p:nvPr/>
        </p:nvSpPr>
        <p:spPr>
          <a:xfrm>
            <a:off x="5584444" y="214894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EA1FDCC-A8AE-B27A-A1A4-C044BF41F153}"/>
              </a:ext>
            </a:extLst>
          </p:cNvPr>
          <p:cNvSpPr/>
          <p:nvPr/>
        </p:nvSpPr>
        <p:spPr>
          <a:xfrm>
            <a:off x="6599335" y="4345980"/>
            <a:ext cx="838200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5636" y="181113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490" y="694436"/>
            <a:ext cx="9184005" cy="922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18" y="2366518"/>
            <a:ext cx="2721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518" y="2952750"/>
            <a:ext cx="7740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	Será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tabela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4703" y="2952750"/>
            <a:ext cx="18141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5"/>
              </a:spcBef>
              <a:tabLst>
                <a:tab pos="128460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exibida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tabLst>
                <a:tab pos="123888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090" y="3562350"/>
            <a:ext cx="2467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787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sob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0910" y="3562350"/>
            <a:ext cx="155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090" y="3866515"/>
            <a:ext cx="2101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“1234567”.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71050" y="175372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09060" y="2262120"/>
            <a:ext cx="8783320" cy="4596130"/>
            <a:chOff x="3409060" y="2262120"/>
            <a:chExt cx="8783320" cy="459613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060" y="2262120"/>
              <a:ext cx="8782939" cy="45958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73268" y="4315967"/>
              <a:ext cx="639445" cy="317500"/>
            </a:xfrm>
            <a:custGeom>
              <a:avLst/>
              <a:gdLst/>
              <a:ahLst/>
              <a:cxnLst/>
              <a:rect l="l" t="t" r="r" b="b"/>
              <a:pathLst>
                <a:path w="639445" h="317500">
                  <a:moveTo>
                    <a:pt x="480440" y="0"/>
                  </a:moveTo>
                  <a:lnTo>
                    <a:pt x="480440" y="79374"/>
                  </a:lnTo>
                  <a:lnTo>
                    <a:pt x="0" y="79374"/>
                  </a:lnTo>
                  <a:lnTo>
                    <a:pt x="0" y="238124"/>
                  </a:lnTo>
                  <a:lnTo>
                    <a:pt x="480440" y="238124"/>
                  </a:lnTo>
                  <a:lnTo>
                    <a:pt x="480440" y="317499"/>
                  </a:lnTo>
                  <a:lnTo>
                    <a:pt x="639063" y="158749"/>
                  </a:lnTo>
                  <a:lnTo>
                    <a:pt x="48044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9" dirty="0"/>
              <a:t> </a:t>
            </a:r>
            <a:r>
              <a:rPr dirty="0"/>
              <a:t>Anvisa</a:t>
            </a:r>
            <a:endParaRPr spc="-1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DB24BE6-66F0-3C82-6FC6-F8B7B13C020C}"/>
              </a:ext>
            </a:extLst>
          </p:cNvPr>
          <p:cNvSpPr/>
          <p:nvPr/>
        </p:nvSpPr>
        <p:spPr>
          <a:xfrm>
            <a:off x="4883492" y="236308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941" y="968552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979474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8695" y="5337428"/>
            <a:ext cx="11040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Atenção:</a:t>
            </a:r>
            <a:r>
              <a:rPr sz="18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uso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indevido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senha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Responsável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Legal,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Gestor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Cadastro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dos</a:t>
            </a:r>
            <a:r>
              <a:rPr sz="1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colaboradores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terceiros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 err="1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spc="-7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spc="-70" dirty="0" err="1">
                <a:solidFill>
                  <a:srgbClr val="001F5F"/>
                </a:solidFill>
                <a:latin typeface="Calibri"/>
                <a:cs typeface="Calibri"/>
              </a:rPr>
              <a:t>rejuízos</a:t>
            </a:r>
            <a:r>
              <a:rPr lang="pt-BR" sz="1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70" dirty="0" err="1">
                <a:solidFill>
                  <a:srgbClr val="001F5F"/>
                </a:solidFill>
                <a:latin typeface="Calibri"/>
                <a:cs typeface="Calibri"/>
              </a:rPr>
              <a:t>decorrentes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eventual</a:t>
            </a:r>
            <a:r>
              <a:rPr lang="pt-BR" sz="18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0" dirty="0" err="1">
                <a:solidFill>
                  <a:srgbClr val="001F5F"/>
                </a:solidFill>
                <a:latin typeface="Calibri"/>
                <a:cs typeface="Calibri"/>
              </a:rPr>
              <a:t>quebra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5" dirty="0" err="1">
                <a:solidFill>
                  <a:srgbClr val="001F5F"/>
                </a:solidFill>
                <a:latin typeface="Calibri"/>
                <a:cs typeface="Calibri"/>
              </a:rPr>
              <a:t>sigilo</a:t>
            </a:r>
            <a:r>
              <a:rPr sz="18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pela</a:t>
            </a:r>
            <a:r>
              <a:rPr lang="pt-BR" sz="18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0" dirty="0" err="1">
                <a:solidFill>
                  <a:srgbClr val="001F5F"/>
                </a:solidFill>
                <a:latin typeface="Calibri"/>
                <a:cs typeface="Calibri"/>
              </a:rPr>
              <a:t>sua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má</a:t>
            </a:r>
            <a:r>
              <a:rPr sz="18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utilizaçãosão</a:t>
            </a:r>
            <a:r>
              <a:rPr sz="1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5" dirty="0" err="1">
                <a:solidFill>
                  <a:srgbClr val="001F5F"/>
                </a:solidFill>
                <a:latin typeface="Calibri"/>
                <a:cs typeface="Calibri"/>
              </a:rPr>
              <a:t>exclusiva</a:t>
            </a:r>
            <a:r>
              <a:rPr lang="pt-BR"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5" dirty="0" err="1">
                <a:solidFill>
                  <a:srgbClr val="001F5F"/>
                </a:solidFill>
                <a:latin typeface="Calibri"/>
                <a:cs typeface="Calibri"/>
              </a:rPr>
              <a:t>responsabilidade</a:t>
            </a:r>
            <a:r>
              <a:rPr lang="pt-BR"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organização.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9113" y="5334000"/>
            <a:ext cx="293370" cy="328295"/>
            <a:chOff x="169113" y="5334000"/>
            <a:chExt cx="293370" cy="328295"/>
          </a:xfrm>
        </p:grpSpPr>
        <p:sp>
          <p:nvSpPr>
            <p:cNvPr id="19" name="object 19"/>
            <p:cNvSpPr/>
            <p:nvPr/>
          </p:nvSpPr>
          <p:spPr>
            <a:xfrm>
              <a:off x="175463" y="5340349"/>
              <a:ext cx="280670" cy="315595"/>
            </a:xfrm>
            <a:custGeom>
              <a:avLst/>
              <a:gdLst/>
              <a:ahLst/>
              <a:cxnLst/>
              <a:rect l="l" t="t" r="r" b="b"/>
              <a:pathLst>
                <a:path w="280670" h="315595">
                  <a:moveTo>
                    <a:pt x="140106" y="0"/>
                  </a:moveTo>
                  <a:lnTo>
                    <a:pt x="140106" y="78740"/>
                  </a:lnTo>
                  <a:lnTo>
                    <a:pt x="0" y="78740"/>
                  </a:lnTo>
                  <a:lnTo>
                    <a:pt x="0" y="236347"/>
                  </a:lnTo>
                  <a:lnTo>
                    <a:pt x="140106" y="236347"/>
                  </a:lnTo>
                  <a:lnTo>
                    <a:pt x="140106" y="315087"/>
                  </a:lnTo>
                  <a:lnTo>
                    <a:pt x="280212" y="157480"/>
                  </a:lnTo>
                  <a:lnTo>
                    <a:pt x="140106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463" y="5340349"/>
              <a:ext cx="280670" cy="315595"/>
            </a:xfrm>
            <a:custGeom>
              <a:avLst/>
              <a:gdLst/>
              <a:ahLst/>
              <a:cxnLst/>
              <a:rect l="l" t="t" r="r" b="b"/>
              <a:pathLst>
                <a:path w="280670" h="315595">
                  <a:moveTo>
                    <a:pt x="0" y="78740"/>
                  </a:moveTo>
                  <a:lnTo>
                    <a:pt x="140106" y="78740"/>
                  </a:lnTo>
                  <a:lnTo>
                    <a:pt x="140106" y="0"/>
                  </a:lnTo>
                  <a:lnTo>
                    <a:pt x="280212" y="157480"/>
                  </a:lnTo>
                  <a:lnTo>
                    <a:pt x="140106" y="315087"/>
                  </a:lnTo>
                  <a:lnTo>
                    <a:pt x="140106" y="236347"/>
                  </a:lnTo>
                  <a:lnTo>
                    <a:pt x="0" y="236347"/>
                  </a:lnTo>
                  <a:lnTo>
                    <a:pt x="0" y="78740"/>
                  </a:lnTo>
                  <a:close/>
                </a:path>
              </a:pathLst>
            </a:custGeom>
            <a:ln w="12698">
              <a:solidFill>
                <a:srgbClr val="00A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D5832E-D38F-CE75-8530-872F868626B7}"/>
              </a:ext>
            </a:extLst>
          </p:cNvPr>
          <p:cNvSpPr txBox="1"/>
          <p:nvPr/>
        </p:nvSpPr>
        <p:spPr>
          <a:xfrm>
            <a:off x="351640" y="2147263"/>
            <a:ext cx="11314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Responsável Legal poderá habilitar e desabilitar o(s) Gestor(es) de Cadastro para gerenciamento dos colaboradores e seus perfis de acesso aos sistemas de informação e peticionamento da Anvisa.</a:t>
            </a:r>
          </a:p>
          <a:p>
            <a:pPr algn="just"/>
            <a:endParaRPr lang="pt-BR" spc="-20" dirty="0">
              <a:solidFill>
                <a:srgbClr val="001F5F"/>
              </a:solidFill>
              <a:latin typeface="Calibri"/>
              <a:cs typeface="Calibri"/>
            </a:endParaRPr>
          </a:p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Gestor de Cadastro poderá habilitar ou desabilitar colaboradores, assim como atribuir ou remover perfis de acesso aos sistemas de informação e peticionamento da Anvisa.</a:t>
            </a:r>
          </a:p>
          <a:p>
            <a:pPr algn="just"/>
            <a:endParaRPr lang="pt-BR" spc="-20" dirty="0">
              <a:solidFill>
                <a:srgbClr val="001F5F"/>
              </a:solidFill>
              <a:latin typeface="Calibri"/>
              <a:cs typeface="Calibri"/>
            </a:endParaRPr>
          </a:p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Responsável Legal e/ou o Gestor de Cadastro devem manter atualizados os colaborações que acessarão os sistemas de informação e peticionamento da Anvisa, podendo, a qualquer tempo, incluir ou cancelar o acesso, conforme as necessidades da organização.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129" y="671829"/>
            <a:ext cx="9178290" cy="93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0996" y="185113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69767" y="2181225"/>
            <a:ext cx="542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862" y="2181225"/>
            <a:ext cx="16294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862" y="3096260"/>
            <a:ext cx="32905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664845" algn="l"/>
                <a:tab pos="1362710" algn="l"/>
                <a:tab pos="1490980" algn="l"/>
                <a:tab pos="1780539" algn="l"/>
                <a:tab pos="2762250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vinculados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9083" y="3705605"/>
            <a:ext cx="542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5320" y="3705605"/>
            <a:ext cx="317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34" y="3705605"/>
            <a:ext cx="15830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 informações organização (organização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1464" y="4315205"/>
            <a:ext cx="14719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selecionada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434" y="4925314"/>
            <a:ext cx="1918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5825" y="173632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75379" y="2129785"/>
            <a:ext cx="8516620" cy="4728210"/>
            <a:chOff x="3675379" y="2129785"/>
            <a:chExt cx="8516620" cy="472821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5379" y="2129785"/>
              <a:ext cx="8516620" cy="47282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96179" y="4866639"/>
              <a:ext cx="639445" cy="317500"/>
            </a:xfrm>
            <a:custGeom>
              <a:avLst/>
              <a:gdLst/>
              <a:ahLst/>
              <a:cxnLst/>
              <a:rect l="l" t="t" r="r" b="b"/>
              <a:pathLst>
                <a:path w="639445" h="317500">
                  <a:moveTo>
                    <a:pt x="480314" y="0"/>
                  </a:moveTo>
                  <a:lnTo>
                    <a:pt x="480314" y="79375"/>
                  </a:lnTo>
                  <a:lnTo>
                    <a:pt x="0" y="79375"/>
                  </a:lnTo>
                  <a:lnTo>
                    <a:pt x="0" y="238125"/>
                  </a:lnTo>
                  <a:lnTo>
                    <a:pt x="480314" y="238125"/>
                  </a:lnTo>
                  <a:lnTo>
                    <a:pt x="480314" y="317500"/>
                  </a:lnTo>
                  <a:lnTo>
                    <a:pt x="639064" y="158750"/>
                  </a:lnTo>
                  <a:lnTo>
                    <a:pt x="4803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15" dirty="0"/>
              <a:t> </a:t>
            </a:r>
            <a:r>
              <a:rPr dirty="0" err="1"/>
              <a:t>Anvis</a:t>
            </a:r>
            <a:r>
              <a:rPr lang="pt-BR" dirty="0"/>
              <a:t>a</a:t>
            </a:r>
            <a:endParaRPr spc="-1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55A72B4-BA55-2049-AE30-A93EC4A146BC}"/>
              </a:ext>
            </a:extLst>
          </p:cNvPr>
          <p:cNvSpPr/>
          <p:nvPr/>
        </p:nvSpPr>
        <p:spPr>
          <a:xfrm>
            <a:off x="5105400" y="223983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726" y="155725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612" y="365331"/>
            <a:ext cx="9216390" cy="394652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8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14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800">
              <a:latin typeface="Arial"/>
              <a:cs typeface="Arial"/>
            </a:endParaRPr>
          </a:p>
          <a:p>
            <a:pPr marL="17145" marR="6319520" indent="-5080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CNES”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r>
              <a:rPr sz="2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 selecionada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(organização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5825" y="155725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21703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2793" y="60401"/>
            <a:ext cx="625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3111500" y="1828798"/>
            <a:ext cx="9080500" cy="5029200"/>
            <a:chOff x="3111500" y="1828798"/>
            <a:chExt cx="9080500" cy="5029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725" y="1828798"/>
              <a:ext cx="8796274" cy="5029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506" y="2890100"/>
              <a:ext cx="2401189" cy="4040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24200" y="41148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647700" y="0"/>
                  </a:moveTo>
                  <a:lnTo>
                    <a:pt x="6477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647700" y="171450"/>
                  </a:lnTo>
                  <a:lnTo>
                    <a:pt x="647700" y="228600"/>
                  </a:lnTo>
                  <a:lnTo>
                    <a:pt x="762000" y="1143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4200" y="41148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57150"/>
                  </a:moveTo>
                  <a:lnTo>
                    <a:pt x="647700" y="57150"/>
                  </a:lnTo>
                  <a:lnTo>
                    <a:pt x="647700" y="0"/>
                  </a:lnTo>
                  <a:lnTo>
                    <a:pt x="762000" y="114300"/>
                  </a:lnTo>
                  <a:lnTo>
                    <a:pt x="647700" y="228600"/>
                  </a:lnTo>
                  <a:lnTo>
                    <a:pt x="6477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CBD88033-6CBA-F214-0A0F-D8F398358B5E}"/>
              </a:ext>
            </a:extLst>
          </p:cNvPr>
          <p:cNvSpPr/>
          <p:nvPr/>
        </p:nvSpPr>
        <p:spPr>
          <a:xfrm>
            <a:off x="4805807" y="195542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5" name="object 5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1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54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 err="1">
                <a:solidFill>
                  <a:srgbClr val="006DC0"/>
                </a:solidFill>
                <a:latin typeface="Trebuchet MS"/>
                <a:cs typeface="Trebuchet MS"/>
              </a:rPr>
              <a:t>Anvis</a:t>
            </a:r>
            <a:r>
              <a:rPr lang="pt-BR"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9916" y="259250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0" y="2639999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77845" y="3560190"/>
            <a:ext cx="72491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Realizando</a:t>
            </a:r>
            <a:r>
              <a:rPr sz="3200" b="1" spc="-26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Auditoria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184" y="673988"/>
            <a:ext cx="10941685" cy="922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2252" y="18060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70886" y="2171192"/>
            <a:ext cx="1475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1875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612" y="2171192"/>
            <a:ext cx="19380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Acessar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0426" y="2475992"/>
            <a:ext cx="1337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184" y="2780792"/>
            <a:ext cx="2586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4410" y="3391027"/>
            <a:ext cx="7143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botão parte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612" y="3391027"/>
            <a:ext cx="27959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  <a:tab pos="200596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Localizar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tabLst>
                <a:tab pos="203962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“Auditoria”,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superior</a:t>
            </a:r>
            <a:r>
              <a:rPr sz="2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direita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06000" y="18060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71345"/>
            <a:ext cx="12192000" cy="487045"/>
          </a:xfrm>
          <a:custGeom>
            <a:avLst/>
            <a:gdLst/>
            <a:ahLst/>
            <a:cxnLst/>
            <a:rect l="l" t="t" r="r" b="b"/>
            <a:pathLst>
              <a:path w="12192000" h="487045">
                <a:moveTo>
                  <a:pt x="12192000" y="0"/>
                </a:moveTo>
                <a:lnTo>
                  <a:pt x="0" y="0"/>
                </a:lnTo>
                <a:lnTo>
                  <a:pt x="0" y="486651"/>
                </a:lnTo>
                <a:lnTo>
                  <a:pt x="12192000" y="4866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86473"/>
            <a:ext cx="1961260" cy="36948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3875278" y="2177511"/>
            <a:ext cx="8315325" cy="4660265"/>
            <a:chOff x="3875278" y="2177511"/>
            <a:chExt cx="8315325" cy="466026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278" y="2177511"/>
              <a:ext cx="8315071" cy="46597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387584" y="4019930"/>
              <a:ext cx="604520" cy="257810"/>
            </a:xfrm>
            <a:custGeom>
              <a:avLst/>
              <a:gdLst/>
              <a:ahLst/>
              <a:cxnLst/>
              <a:rect l="l" t="t" r="r" b="b"/>
              <a:pathLst>
                <a:path w="604520" h="257810">
                  <a:moveTo>
                    <a:pt x="382143" y="0"/>
                  </a:moveTo>
                  <a:lnTo>
                    <a:pt x="382143" y="64389"/>
                  </a:lnTo>
                  <a:lnTo>
                    <a:pt x="0" y="64389"/>
                  </a:lnTo>
                  <a:lnTo>
                    <a:pt x="0" y="193040"/>
                  </a:lnTo>
                  <a:lnTo>
                    <a:pt x="382143" y="193040"/>
                  </a:lnTo>
                  <a:lnTo>
                    <a:pt x="382143" y="257429"/>
                  </a:lnTo>
                  <a:lnTo>
                    <a:pt x="604393" y="128651"/>
                  </a:lnTo>
                  <a:lnTo>
                    <a:pt x="38214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0153" y="3235947"/>
              <a:ext cx="2269744" cy="408698"/>
            </a:xfrm>
            <a:prstGeom prst="rect">
              <a:avLst/>
            </a:prstGeom>
          </p:spPr>
        </p:pic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8AE08AB8-8AC9-F742-253A-8D13AA85D70B}"/>
              </a:ext>
            </a:extLst>
          </p:cNvPr>
          <p:cNvSpPr/>
          <p:nvPr/>
        </p:nvSpPr>
        <p:spPr>
          <a:xfrm>
            <a:off x="5181600" y="231147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0171" y="182916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793" y="720598"/>
            <a:ext cx="10975340" cy="435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800">
              <a:latin typeface="Arial"/>
              <a:cs typeface="Arial"/>
            </a:endParaRPr>
          </a:p>
          <a:p>
            <a:pPr marL="45720" marR="7924800" indent="-635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45720" algn="l"/>
                <a:tab pos="24447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Em</a:t>
            </a:r>
            <a:r>
              <a:rPr sz="20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Auditoria,</a:t>
            </a:r>
            <a:r>
              <a:rPr sz="20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409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nome</a:t>
            </a:r>
            <a:r>
              <a:rPr sz="2000" b="1" spc="420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45720" marR="7924800" indent="-635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45720" algn="l"/>
                <a:tab pos="24447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spc="37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b="1" spc="380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campo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“Selecione</a:t>
            </a:r>
            <a:r>
              <a:rPr sz="20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Período”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escolher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Período;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45110" indent="-205104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4511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9431" y="176452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315302"/>
            <a:ext cx="1961260" cy="3694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793" y="200990"/>
            <a:ext cx="2998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Cadastro</a:t>
            </a:r>
            <a:r>
              <a:rPr spc="-165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258439" y="2209798"/>
            <a:ext cx="8933815" cy="4648200"/>
            <a:chOff x="3258439" y="2209798"/>
            <a:chExt cx="8933815" cy="46482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171" y="2209798"/>
              <a:ext cx="8791829" cy="4648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6111" y="3276612"/>
              <a:ext cx="2405888" cy="4996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86600" y="3462400"/>
              <a:ext cx="255904" cy="685800"/>
            </a:xfrm>
            <a:custGeom>
              <a:avLst/>
              <a:gdLst/>
              <a:ahLst/>
              <a:cxnLst/>
              <a:rect l="l" t="t" r="r" b="b"/>
              <a:pathLst>
                <a:path w="255904" h="685800">
                  <a:moveTo>
                    <a:pt x="191897" y="0"/>
                  </a:moveTo>
                  <a:lnTo>
                    <a:pt x="64007" y="0"/>
                  </a:lnTo>
                  <a:lnTo>
                    <a:pt x="64007" y="557784"/>
                  </a:lnTo>
                  <a:lnTo>
                    <a:pt x="0" y="557784"/>
                  </a:lnTo>
                  <a:lnTo>
                    <a:pt x="127889" y="685800"/>
                  </a:lnTo>
                  <a:lnTo>
                    <a:pt x="255904" y="557784"/>
                  </a:lnTo>
                  <a:lnTo>
                    <a:pt x="191897" y="557784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86600" y="3462400"/>
              <a:ext cx="255904" cy="685800"/>
            </a:xfrm>
            <a:custGeom>
              <a:avLst/>
              <a:gdLst/>
              <a:ahLst/>
              <a:cxnLst/>
              <a:rect l="l" t="t" r="r" b="b"/>
              <a:pathLst>
                <a:path w="255904" h="685800">
                  <a:moveTo>
                    <a:pt x="191897" y="0"/>
                  </a:moveTo>
                  <a:lnTo>
                    <a:pt x="191897" y="557784"/>
                  </a:lnTo>
                  <a:lnTo>
                    <a:pt x="255904" y="557784"/>
                  </a:lnTo>
                  <a:lnTo>
                    <a:pt x="127889" y="685800"/>
                  </a:lnTo>
                  <a:lnTo>
                    <a:pt x="0" y="557784"/>
                  </a:lnTo>
                  <a:lnTo>
                    <a:pt x="64007" y="557784"/>
                  </a:lnTo>
                  <a:lnTo>
                    <a:pt x="64007" y="0"/>
                  </a:lnTo>
                  <a:lnTo>
                    <a:pt x="191897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1139" y="4191000"/>
              <a:ext cx="685800" cy="255904"/>
            </a:xfrm>
            <a:custGeom>
              <a:avLst/>
              <a:gdLst/>
              <a:ahLst/>
              <a:cxnLst/>
              <a:rect l="l" t="t" r="r" b="b"/>
              <a:pathLst>
                <a:path w="685800" h="255904">
                  <a:moveTo>
                    <a:pt x="557784" y="0"/>
                  </a:moveTo>
                  <a:lnTo>
                    <a:pt x="557784" y="64007"/>
                  </a:lnTo>
                  <a:lnTo>
                    <a:pt x="0" y="64007"/>
                  </a:lnTo>
                  <a:lnTo>
                    <a:pt x="0" y="191897"/>
                  </a:lnTo>
                  <a:lnTo>
                    <a:pt x="557784" y="191897"/>
                  </a:lnTo>
                  <a:lnTo>
                    <a:pt x="557784" y="255905"/>
                  </a:lnTo>
                  <a:lnTo>
                    <a:pt x="685800" y="127888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1139" y="4191000"/>
              <a:ext cx="685800" cy="255904"/>
            </a:xfrm>
            <a:custGeom>
              <a:avLst/>
              <a:gdLst/>
              <a:ahLst/>
              <a:cxnLst/>
              <a:rect l="l" t="t" r="r" b="b"/>
              <a:pathLst>
                <a:path w="685800" h="255904">
                  <a:moveTo>
                    <a:pt x="0" y="64007"/>
                  </a:moveTo>
                  <a:lnTo>
                    <a:pt x="557784" y="64007"/>
                  </a:lnTo>
                  <a:lnTo>
                    <a:pt x="557784" y="0"/>
                  </a:lnTo>
                  <a:lnTo>
                    <a:pt x="685800" y="127888"/>
                  </a:lnTo>
                  <a:lnTo>
                    <a:pt x="557784" y="255905"/>
                  </a:lnTo>
                  <a:lnTo>
                    <a:pt x="557784" y="191897"/>
                  </a:lnTo>
                  <a:lnTo>
                    <a:pt x="0" y="191897"/>
                  </a:lnTo>
                  <a:lnTo>
                    <a:pt x="0" y="64007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3527" y="3541649"/>
              <a:ext cx="255904" cy="609600"/>
            </a:xfrm>
            <a:custGeom>
              <a:avLst/>
              <a:gdLst/>
              <a:ahLst/>
              <a:cxnLst/>
              <a:rect l="l" t="t" r="r" b="b"/>
              <a:pathLst>
                <a:path w="255904" h="609600">
                  <a:moveTo>
                    <a:pt x="191897" y="0"/>
                  </a:moveTo>
                  <a:lnTo>
                    <a:pt x="64007" y="0"/>
                  </a:lnTo>
                  <a:lnTo>
                    <a:pt x="64007" y="481583"/>
                  </a:lnTo>
                  <a:lnTo>
                    <a:pt x="0" y="481583"/>
                  </a:lnTo>
                  <a:lnTo>
                    <a:pt x="127889" y="609600"/>
                  </a:lnTo>
                  <a:lnTo>
                    <a:pt x="255904" y="481583"/>
                  </a:lnTo>
                  <a:lnTo>
                    <a:pt x="191897" y="481583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23527" y="3541649"/>
              <a:ext cx="255904" cy="609600"/>
            </a:xfrm>
            <a:custGeom>
              <a:avLst/>
              <a:gdLst/>
              <a:ahLst/>
              <a:cxnLst/>
              <a:rect l="l" t="t" r="r" b="b"/>
              <a:pathLst>
                <a:path w="255904" h="609600">
                  <a:moveTo>
                    <a:pt x="191897" y="0"/>
                  </a:moveTo>
                  <a:lnTo>
                    <a:pt x="191897" y="481583"/>
                  </a:lnTo>
                  <a:lnTo>
                    <a:pt x="255904" y="481583"/>
                  </a:lnTo>
                  <a:lnTo>
                    <a:pt x="127889" y="609600"/>
                  </a:lnTo>
                  <a:lnTo>
                    <a:pt x="0" y="481583"/>
                  </a:lnTo>
                  <a:lnTo>
                    <a:pt x="64007" y="481583"/>
                  </a:lnTo>
                  <a:lnTo>
                    <a:pt x="64007" y="0"/>
                  </a:lnTo>
                  <a:lnTo>
                    <a:pt x="191897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E5687D9F-00F7-CC3A-8006-79C4408C930D}"/>
              </a:ext>
            </a:extLst>
          </p:cNvPr>
          <p:cNvSpPr/>
          <p:nvPr/>
        </p:nvSpPr>
        <p:spPr>
          <a:xfrm>
            <a:off x="4698977" y="2362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378" y="630681"/>
            <a:ext cx="10962640" cy="89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3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179792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0761" y="2121788"/>
            <a:ext cx="2057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781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mostrada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223" y="2121788"/>
            <a:ext cx="14560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925194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	Será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tabela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298" y="2426588"/>
            <a:ext cx="1573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234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registros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95" y="2731465"/>
            <a:ext cx="31972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66306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20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operações</a:t>
            </a:r>
            <a:r>
              <a:rPr sz="2000" b="1" spc="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realizadas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selecionado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75825" y="178522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494" y="263867"/>
            <a:ext cx="1961260" cy="36948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35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320034" y="1981221"/>
            <a:ext cx="8872220" cy="4876800"/>
            <a:chOff x="3320034" y="1981221"/>
            <a:chExt cx="8872220" cy="48768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1981221"/>
              <a:ext cx="8534400" cy="48767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8873" y="2998228"/>
              <a:ext cx="2413127" cy="4996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32734" y="394169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609600" y="0"/>
                  </a:moveTo>
                  <a:lnTo>
                    <a:pt x="6096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09600" y="228600"/>
                  </a:lnTo>
                  <a:lnTo>
                    <a:pt x="609600" y="304800"/>
                  </a:lnTo>
                  <a:lnTo>
                    <a:pt x="762000" y="152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2734" y="394169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609600" y="304800"/>
                  </a:moveTo>
                  <a:lnTo>
                    <a:pt x="6096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609600" y="76200"/>
                  </a:lnTo>
                  <a:lnTo>
                    <a:pt x="609600" y="0"/>
                  </a:lnTo>
                  <a:lnTo>
                    <a:pt x="762000" y="152400"/>
                  </a:lnTo>
                  <a:lnTo>
                    <a:pt x="609600" y="30480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F6E6C185-684B-34C5-7799-7B698F670956}"/>
              </a:ext>
            </a:extLst>
          </p:cNvPr>
          <p:cNvSpPr/>
          <p:nvPr/>
        </p:nvSpPr>
        <p:spPr>
          <a:xfrm>
            <a:off x="5029200" y="2089362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58D6700-ACEF-3A93-BFA5-D3F3C3B35B3A}"/>
              </a:ext>
            </a:extLst>
          </p:cNvPr>
          <p:cNvSpPr/>
          <p:nvPr/>
        </p:nvSpPr>
        <p:spPr>
          <a:xfrm>
            <a:off x="4237591" y="5029200"/>
            <a:ext cx="86780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237F557-19CB-7F0F-2518-CE5578DEC31E}"/>
              </a:ext>
            </a:extLst>
          </p:cNvPr>
          <p:cNvSpPr/>
          <p:nvPr/>
        </p:nvSpPr>
        <p:spPr>
          <a:xfrm>
            <a:off x="7436403" y="5181600"/>
            <a:ext cx="976794" cy="19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6BE154-35A4-C737-5863-12ED6577855A}"/>
              </a:ext>
            </a:extLst>
          </p:cNvPr>
          <p:cNvSpPr/>
          <p:nvPr/>
        </p:nvSpPr>
        <p:spPr>
          <a:xfrm>
            <a:off x="4312204" y="5486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8EA130F-1D9B-7C2C-3A20-BFD1313F2CFF}"/>
              </a:ext>
            </a:extLst>
          </p:cNvPr>
          <p:cNvSpPr/>
          <p:nvPr/>
        </p:nvSpPr>
        <p:spPr>
          <a:xfrm>
            <a:off x="4206971" y="5982351"/>
            <a:ext cx="974630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55BA3C3-F661-3744-9363-7952513E9448}"/>
              </a:ext>
            </a:extLst>
          </p:cNvPr>
          <p:cNvSpPr/>
          <p:nvPr/>
        </p:nvSpPr>
        <p:spPr>
          <a:xfrm>
            <a:off x="7342741" y="6162209"/>
            <a:ext cx="900594" cy="342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200" y="5844316"/>
            <a:ext cx="3733800" cy="1013684"/>
          </a:xfrm>
        </p:spPr>
        <p:txBody>
          <a:bodyPr rtlCol="0"/>
          <a:lstStyle/>
          <a:p>
            <a:pPr rtl="0"/>
            <a:r>
              <a:rPr lang="pt-BR" dirty="0"/>
              <a:t>Obrigado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8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lang="pt-BR" spc="-110" dirty="0">
                <a:solidFill>
                  <a:srgbClr val="006DC0"/>
                </a:solidFill>
              </a:rPr>
              <a:t> 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170858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1649907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35300" y="2661615"/>
            <a:ext cx="64674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Cadastrando</a:t>
            </a:r>
            <a:r>
              <a:rPr sz="3200" b="1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o</a:t>
            </a:r>
            <a:r>
              <a:rPr sz="3200" b="1" spc="-13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Responsável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Legal</a:t>
            </a:r>
            <a:r>
              <a:rPr sz="3200" b="1" spc="-2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b="1" spc="-80" dirty="0">
                <a:solidFill>
                  <a:srgbClr val="006DC0"/>
                </a:solidFill>
                <a:latin typeface="Trebuchet MS"/>
                <a:cs typeface="Trebuchet MS"/>
              </a:rPr>
              <a:t>Gov.br</a:t>
            </a:r>
            <a:r>
              <a:rPr sz="3200" b="1" spc="-25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e</a:t>
            </a:r>
            <a:r>
              <a:rPr sz="3200" b="1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fazendo</a:t>
            </a:r>
            <a:r>
              <a:rPr sz="3200" b="1" spc="-22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b="1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5" dirty="0">
                <a:solidFill>
                  <a:srgbClr val="006DC0"/>
                </a:solidFill>
                <a:latin typeface="Trebuchet MS"/>
                <a:cs typeface="Trebuchet MS"/>
              </a:rPr>
              <a:t>sua</a:t>
            </a:r>
            <a:r>
              <a:rPr sz="3200" b="1" spc="-2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vinculação</a:t>
            </a:r>
            <a:r>
              <a:rPr sz="3200" b="1" spc="-3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0" dirty="0">
                <a:solidFill>
                  <a:srgbClr val="006DC0"/>
                </a:solidFill>
                <a:latin typeface="Trebuchet MS"/>
                <a:cs typeface="Trebuchet MS"/>
              </a:rPr>
              <a:t>à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Organização.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635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156" y="76686"/>
            <a:ext cx="6094730" cy="9817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9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spc="-35" dirty="0">
                <a:solidFill>
                  <a:srgbClr val="7CD22A"/>
                </a:solidFill>
                <a:latin typeface="Calibri"/>
                <a:cs typeface="Calibri"/>
              </a:rPr>
              <a:t>Cadastrando</a:t>
            </a:r>
            <a:r>
              <a:rPr sz="2400" spc="-4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400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400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400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400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465" y="1393808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3690" y="139876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3360" y="233070"/>
            <a:ext cx="1961133" cy="369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00"/>
              </a:spcBef>
              <a:tabLst>
                <a:tab pos="9542145" algn="l"/>
              </a:tabLst>
            </a:pPr>
            <a:r>
              <a:rPr dirty="0"/>
              <a:t>O</a:t>
            </a:r>
            <a:r>
              <a:rPr spc="130" dirty="0"/>
              <a:t> </a:t>
            </a:r>
            <a:r>
              <a:rPr spc="65" dirty="0"/>
              <a:t>primeiro</a:t>
            </a:r>
            <a:r>
              <a:rPr spc="285" dirty="0"/>
              <a:t> </a:t>
            </a:r>
            <a:r>
              <a:rPr dirty="0"/>
              <a:t>passo</a:t>
            </a:r>
            <a:r>
              <a:rPr spc="-5" dirty="0"/>
              <a:t> </a:t>
            </a:r>
            <a:r>
              <a:rPr dirty="0"/>
              <a:t>para</a:t>
            </a:r>
            <a:r>
              <a:rPr spc="185" dirty="0"/>
              <a:t> </a:t>
            </a:r>
            <a:r>
              <a:rPr dirty="0"/>
              <a:t>uma</a:t>
            </a:r>
            <a:r>
              <a:rPr spc="225" dirty="0"/>
              <a:t> </a:t>
            </a:r>
            <a:r>
              <a:rPr dirty="0"/>
              <a:t>organização</a:t>
            </a:r>
            <a:r>
              <a:rPr spc="180" dirty="0"/>
              <a:t> </a:t>
            </a:r>
            <a:r>
              <a:rPr dirty="0"/>
              <a:t>abrir</a:t>
            </a:r>
            <a:r>
              <a:rPr spc="165" dirty="0"/>
              <a:t> </a:t>
            </a:r>
            <a:r>
              <a:rPr dirty="0"/>
              <a:t>a</a:t>
            </a:r>
            <a:r>
              <a:rPr spc="140" dirty="0"/>
              <a:t> </a:t>
            </a:r>
            <a:r>
              <a:rPr spc="60" dirty="0"/>
              <a:t>porta</a:t>
            </a:r>
            <a:r>
              <a:rPr spc="229" dirty="0"/>
              <a:t> </a:t>
            </a:r>
            <a:r>
              <a:rPr dirty="0"/>
              <a:t>e</a:t>
            </a:r>
            <a:r>
              <a:rPr spc="155" dirty="0"/>
              <a:t> </a:t>
            </a:r>
            <a:r>
              <a:rPr dirty="0"/>
              <a:t>ter</a:t>
            </a:r>
            <a:r>
              <a:rPr spc="335" dirty="0"/>
              <a:t> </a:t>
            </a:r>
            <a:r>
              <a:rPr dirty="0"/>
              <a:t>acesso</a:t>
            </a:r>
            <a:r>
              <a:rPr spc="25" dirty="0"/>
              <a:t> </a:t>
            </a:r>
            <a:r>
              <a:rPr dirty="0"/>
              <a:t>aos</a:t>
            </a:r>
            <a:r>
              <a:rPr spc="75" dirty="0"/>
              <a:t> </a:t>
            </a:r>
            <a:r>
              <a:rPr dirty="0"/>
              <a:t>sistemas</a:t>
            </a:r>
            <a:r>
              <a:rPr spc="80" dirty="0"/>
              <a:t> </a:t>
            </a:r>
            <a:r>
              <a:rPr dirty="0"/>
              <a:t>de</a:t>
            </a:r>
            <a:r>
              <a:rPr spc="195" dirty="0"/>
              <a:t> </a:t>
            </a:r>
            <a:r>
              <a:rPr spc="40" dirty="0"/>
              <a:t>informação</a:t>
            </a:r>
            <a:r>
              <a:rPr lang="pt-BR" spc="40" dirty="0"/>
              <a:t> </a:t>
            </a:r>
            <a:r>
              <a:rPr dirty="0"/>
              <a:t>da</a:t>
            </a:r>
            <a:r>
              <a:rPr spc="85" dirty="0"/>
              <a:t> </a:t>
            </a:r>
            <a:r>
              <a:rPr spc="-10" dirty="0"/>
              <a:t>Anvisa</a:t>
            </a:r>
          </a:p>
          <a:p>
            <a:pPr marL="41910" algn="ctr">
              <a:lnSpc>
                <a:spcPct val="100000"/>
              </a:lnSpc>
              <a:spcBef>
                <a:spcPts val="5"/>
              </a:spcBef>
            </a:pPr>
            <a:r>
              <a:rPr spc="50" dirty="0"/>
              <a:t>(peticionamentos</a:t>
            </a:r>
            <a:r>
              <a:rPr spc="335" dirty="0"/>
              <a:t> </a:t>
            </a:r>
            <a:r>
              <a:rPr spc="45" dirty="0"/>
              <a:t>eletrônico,</a:t>
            </a:r>
            <a:r>
              <a:rPr spc="229" dirty="0"/>
              <a:t> </a:t>
            </a:r>
            <a:r>
              <a:rPr spc="-10" dirty="0"/>
              <a:t>Solicita,</a:t>
            </a:r>
            <a:r>
              <a:rPr spc="30" dirty="0"/>
              <a:t> </a:t>
            </a:r>
            <a:r>
              <a:rPr dirty="0"/>
              <a:t>Notivisa,</a:t>
            </a:r>
            <a:r>
              <a:rPr spc="145" dirty="0"/>
              <a:t> </a:t>
            </a:r>
            <a:r>
              <a:rPr dirty="0"/>
              <a:t>etc)</a:t>
            </a:r>
            <a:r>
              <a:rPr spc="270" dirty="0"/>
              <a:t> </a:t>
            </a:r>
            <a:r>
              <a:rPr dirty="0"/>
              <a:t>é</a:t>
            </a:r>
            <a:r>
              <a:rPr spc="229" dirty="0"/>
              <a:t> </a:t>
            </a:r>
            <a:r>
              <a:rPr dirty="0"/>
              <a:t>cadastrar</a:t>
            </a:r>
            <a:r>
              <a:rPr spc="215" dirty="0"/>
              <a:t> </a:t>
            </a:r>
            <a:r>
              <a:rPr dirty="0"/>
              <a:t>um</a:t>
            </a:r>
            <a:r>
              <a:rPr spc="225" dirty="0"/>
              <a:t> </a:t>
            </a:r>
            <a:r>
              <a:rPr dirty="0"/>
              <a:t>Responsável</a:t>
            </a:r>
            <a:r>
              <a:rPr spc="165" dirty="0"/>
              <a:t> </a:t>
            </a:r>
            <a:r>
              <a:rPr dirty="0"/>
              <a:t>Legal</a:t>
            </a:r>
            <a:r>
              <a:rPr spc="315" dirty="0"/>
              <a:t> </a:t>
            </a:r>
            <a:r>
              <a:rPr dirty="0"/>
              <a:t>no</a:t>
            </a:r>
            <a:r>
              <a:rPr spc="235" dirty="0"/>
              <a:t> </a:t>
            </a:r>
            <a:r>
              <a:rPr spc="-10" dirty="0"/>
              <a:t>Gov.br.</a:t>
            </a:r>
          </a:p>
          <a:p>
            <a:pPr marL="29209">
              <a:lnSpc>
                <a:spcPct val="100000"/>
              </a:lnSpc>
              <a:spcBef>
                <a:spcPts val="165"/>
              </a:spcBef>
            </a:pPr>
            <a:endParaRPr spc="-10" dirty="0"/>
          </a:p>
          <a:p>
            <a:pPr marL="41910" algn="ctr">
              <a:lnSpc>
                <a:spcPct val="100000"/>
              </a:lnSpc>
            </a:pPr>
            <a:r>
              <a:rPr dirty="0"/>
              <a:t>Deverá</a:t>
            </a:r>
            <a:r>
              <a:rPr spc="-65" dirty="0"/>
              <a:t> </a:t>
            </a:r>
            <a:r>
              <a:rPr dirty="0"/>
              <a:t>ser</a:t>
            </a:r>
            <a:r>
              <a:rPr spc="-45" dirty="0"/>
              <a:t> </a:t>
            </a:r>
            <a:r>
              <a:rPr dirty="0"/>
              <a:t>cadastrado</a:t>
            </a:r>
            <a:r>
              <a:rPr spc="-70" dirty="0"/>
              <a:t> 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Responsável</a:t>
            </a:r>
            <a:r>
              <a:rPr spc="-60" dirty="0"/>
              <a:t> </a:t>
            </a:r>
            <a:r>
              <a:rPr dirty="0"/>
              <a:t>Legal</a:t>
            </a:r>
            <a:r>
              <a:rPr spc="-45" dirty="0"/>
              <a:t> </a:t>
            </a:r>
            <a:r>
              <a:rPr u="sng" dirty="0"/>
              <a:t>para cada</a:t>
            </a:r>
            <a:r>
              <a:rPr spc="-25" dirty="0"/>
              <a:t> </a:t>
            </a:r>
            <a:r>
              <a:rPr dirty="0"/>
              <a:t>CNPJ/CNES</a:t>
            </a:r>
            <a:r>
              <a:rPr spc="15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spc="-20" dirty="0"/>
              <a:t>matriz/mantenedora</a:t>
            </a:r>
            <a:r>
              <a:rPr spc="-85" dirty="0"/>
              <a:t> </a:t>
            </a:r>
            <a:r>
              <a:rPr dirty="0"/>
              <a:t>ou</a:t>
            </a:r>
            <a:r>
              <a:rPr spc="-20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dirty="0"/>
              <a:t>filial/mantida,</a:t>
            </a:r>
            <a:r>
              <a:rPr spc="-70" dirty="0"/>
              <a:t> </a:t>
            </a:r>
            <a:r>
              <a:rPr dirty="0"/>
              <a:t>se</a:t>
            </a:r>
            <a:r>
              <a:rPr spc="-20" dirty="0"/>
              <a:t> </a:t>
            </a:r>
            <a:r>
              <a:rPr spc="-10" dirty="0"/>
              <a:t>houver.</a:t>
            </a:r>
          </a:p>
          <a:p>
            <a:pPr marL="383540" indent="-285750" algn="ctr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84175" algn="l"/>
              </a:tabLst>
            </a:pPr>
            <a:r>
              <a:rPr dirty="0"/>
              <a:t>Acessar</a:t>
            </a:r>
            <a:r>
              <a:rPr spc="135" dirty="0"/>
              <a:t> </a:t>
            </a:r>
            <a:r>
              <a:rPr dirty="0"/>
              <a:t>o</a:t>
            </a:r>
            <a:r>
              <a:rPr spc="430" dirty="0"/>
              <a:t> </a:t>
            </a:r>
            <a:r>
              <a:rPr dirty="0"/>
              <a:t>endereço:</a:t>
            </a:r>
            <a:r>
              <a:rPr spc="345" dirty="0"/>
              <a:t> </a:t>
            </a:r>
            <a:r>
              <a:rPr spc="-10" dirty="0"/>
              <a:t>https://cadastro.anvisa.gov.br/</a:t>
            </a:r>
          </a:p>
          <a:p>
            <a:pPr marL="384175" indent="-286385" algn="ctr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384810" algn="l"/>
              </a:tabLst>
            </a:pPr>
            <a:r>
              <a:rPr dirty="0"/>
              <a:t>Clicar</a:t>
            </a:r>
            <a:r>
              <a:rPr spc="15" dirty="0"/>
              <a:t> </a:t>
            </a:r>
            <a:r>
              <a:rPr dirty="0"/>
              <a:t>no</a:t>
            </a:r>
            <a:r>
              <a:rPr spc="85" dirty="0"/>
              <a:t> </a:t>
            </a:r>
            <a:r>
              <a:rPr spc="50" dirty="0"/>
              <a:t>botão</a:t>
            </a:r>
            <a:r>
              <a:rPr spc="215" dirty="0"/>
              <a:t> </a:t>
            </a:r>
            <a:r>
              <a:rPr spc="55" dirty="0"/>
              <a:t>“Entrar</a:t>
            </a:r>
            <a:r>
              <a:rPr spc="200" dirty="0"/>
              <a:t> </a:t>
            </a:r>
            <a:r>
              <a:rPr dirty="0"/>
              <a:t>com</a:t>
            </a:r>
            <a:r>
              <a:rPr spc="150" dirty="0"/>
              <a:t> </a:t>
            </a:r>
            <a:r>
              <a:rPr spc="-10" dirty="0"/>
              <a:t>gov.br”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322320" y="3913935"/>
            <a:ext cx="5895340" cy="2896235"/>
            <a:chOff x="3322320" y="3913935"/>
            <a:chExt cx="5895340" cy="28962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0" y="3913935"/>
              <a:ext cx="5894958" cy="28959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06800" y="4942458"/>
              <a:ext cx="687070" cy="227329"/>
            </a:xfrm>
            <a:custGeom>
              <a:avLst/>
              <a:gdLst/>
              <a:ahLst/>
              <a:cxnLst/>
              <a:rect l="l" t="t" r="r" b="b"/>
              <a:pathLst>
                <a:path w="687070" h="227329">
                  <a:moveTo>
                    <a:pt x="563245" y="0"/>
                  </a:moveTo>
                  <a:lnTo>
                    <a:pt x="563245" y="56769"/>
                  </a:lnTo>
                  <a:lnTo>
                    <a:pt x="0" y="56769"/>
                  </a:lnTo>
                  <a:lnTo>
                    <a:pt x="0" y="170561"/>
                  </a:lnTo>
                  <a:lnTo>
                    <a:pt x="563245" y="170561"/>
                  </a:lnTo>
                  <a:lnTo>
                    <a:pt x="563245" y="227330"/>
                  </a:lnTo>
                  <a:lnTo>
                    <a:pt x="687070" y="113665"/>
                  </a:lnTo>
                  <a:lnTo>
                    <a:pt x="563245" y="0"/>
                  </a:lnTo>
                  <a:close/>
                </a:path>
              </a:pathLst>
            </a:custGeom>
            <a:solidFill>
              <a:srgbClr val="00A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99572"/>
            <a:ext cx="11426825" cy="130683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Cadastrar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800" b="1" spc="-114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800" b="1" spc="-11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800" b="1" spc="-14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800">
              <a:latin typeface="Calibri"/>
              <a:cs typeface="Calibri"/>
            </a:endParaRPr>
          </a:p>
          <a:p>
            <a:pPr marL="342900" marR="5080" indent="-28702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3429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login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pessoa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cadastrar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preencher</a:t>
            </a:r>
            <a:r>
              <a:rPr sz="18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campos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credenciais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solicitadas.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5208" y="202449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2208" y="203249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774698"/>
            <a:ext cx="12192000" cy="5083810"/>
            <a:chOff x="0" y="1774698"/>
            <a:chExt cx="12192000" cy="5083810"/>
          </a:xfrm>
        </p:grpSpPr>
        <p:sp>
          <p:nvSpPr>
            <p:cNvPr id="7" name="object 7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1774698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349"/>
                  </a:lnTo>
                </a:path>
              </a:pathLst>
            </a:custGeom>
            <a:ln w="635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5208" y="2558437"/>
              <a:ext cx="7195693" cy="42487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41498" y="3696588"/>
              <a:ext cx="4055110" cy="1028065"/>
            </a:xfrm>
            <a:custGeom>
              <a:avLst/>
              <a:gdLst/>
              <a:ahLst/>
              <a:cxnLst/>
              <a:rect l="l" t="t" r="r" b="b"/>
              <a:pathLst>
                <a:path w="4055109" h="1028064">
                  <a:moveTo>
                    <a:pt x="631825" y="978789"/>
                  </a:moveTo>
                  <a:lnTo>
                    <a:pt x="583057" y="810514"/>
                  </a:lnTo>
                  <a:lnTo>
                    <a:pt x="553212" y="864870"/>
                  </a:lnTo>
                  <a:lnTo>
                    <a:pt x="59690" y="593344"/>
                  </a:lnTo>
                  <a:lnTo>
                    <a:pt x="0" y="701929"/>
                  </a:lnTo>
                  <a:lnTo>
                    <a:pt x="493522" y="973328"/>
                  </a:lnTo>
                  <a:lnTo>
                    <a:pt x="463677" y="1027557"/>
                  </a:lnTo>
                  <a:lnTo>
                    <a:pt x="631825" y="978789"/>
                  </a:lnTo>
                  <a:close/>
                </a:path>
                <a:path w="4055109" h="1028064">
                  <a:moveTo>
                    <a:pt x="4054729" y="433451"/>
                  </a:moveTo>
                  <a:lnTo>
                    <a:pt x="4020693" y="261747"/>
                  </a:lnTo>
                  <a:lnTo>
                    <a:pt x="3986276" y="313182"/>
                  </a:lnTo>
                  <a:lnTo>
                    <a:pt x="3518154" y="0"/>
                  </a:lnTo>
                  <a:lnTo>
                    <a:pt x="3449193" y="102997"/>
                  </a:lnTo>
                  <a:lnTo>
                    <a:pt x="3917442" y="416179"/>
                  </a:lnTo>
                  <a:lnTo>
                    <a:pt x="3883025" y="467614"/>
                  </a:lnTo>
                  <a:lnTo>
                    <a:pt x="4054729" y="433451"/>
                  </a:lnTo>
                  <a:close/>
                </a:path>
              </a:pathLst>
            </a:custGeom>
            <a:solidFill>
              <a:srgbClr val="00A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638786"/>
            <a:ext cx="11170920" cy="121031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b="1" spc="-30" dirty="0">
                <a:solidFill>
                  <a:srgbClr val="7CD22A"/>
                </a:solidFill>
                <a:latin typeface="Calibri"/>
                <a:cs typeface="Calibri"/>
              </a:rPr>
              <a:t>Vincular</a:t>
            </a:r>
            <a:r>
              <a:rPr sz="24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4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4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4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à</a:t>
            </a:r>
            <a:r>
              <a:rPr sz="2400" b="1" spc="-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r>
              <a:rPr sz="2400" b="1" spc="-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4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400">
              <a:latin typeface="Calibri"/>
              <a:cs typeface="Calibri"/>
            </a:endParaRPr>
          </a:p>
          <a:p>
            <a:pPr marL="342265" indent="-28575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34226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Após</a:t>
            </a:r>
            <a:r>
              <a:rPr sz="18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ter</a:t>
            </a:r>
            <a:r>
              <a:rPr sz="1800" b="1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criada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próximo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passo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realizar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vinculação</a:t>
            </a:r>
            <a:r>
              <a:rPr sz="1800" b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5208" y="202449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2208" y="203249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3719" y="2388679"/>
            <a:ext cx="4876800" cy="3665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8053" y="6226251"/>
            <a:ext cx="1132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1035" algn="l"/>
              </a:tabLst>
            </a:pP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sz="1800" u="sng" spc="-4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caso</a:t>
            </a:r>
            <a:r>
              <a:rPr sz="1800" u="sng" spc="-5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5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dúvida </a:t>
            </a:r>
            <a:r>
              <a:rPr sz="1800" u="sng" spc="-1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consultar: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	</a:t>
            </a:r>
            <a:r>
              <a:rPr sz="1800" u="sng" spc="-1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https://acesso.gov.br/faq/_perguntasdafaq/comocadastrarCNPJnologinunico.html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659" y="786511"/>
            <a:ext cx="11337290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Acessando</a:t>
            </a:r>
            <a:r>
              <a:rPr sz="2800" b="1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7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>
              <a:latin typeface="Calibri"/>
              <a:cs typeface="Calibri"/>
            </a:endParaRPr>
          </a:p>
          <a:p>
            <a:pPr marL="309880" marR="5080" indent="-287020">
              <a:lnSpc>
                <a:spcPct val="100000"/>
              </a:lnSpc>
              <a:spcBef>
                <a:spcPts val="1430"/>
              </a:spcBef>
              <a:buFont typeface="Wingdings"/>
              <a:buChar char=""/>
              <a:tabLst>
                <a:tab pos="30988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vez</a:t>
            </a:r>
            <a:r>
              <a:rPr sz="1800" b="1" spc="3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cadastrado</a:t>
            </a:r>
            <a:r>
              <a:rPr sz="1800" b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</a:t>
            </a:r>
            <a:r>
              <a:rPr sz="1800" b="1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4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200163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2109" y="18866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 err="1">
                <a:solidFill>
                  <a:srgbClr val="006DC0"/>
                </a:solidFill>
              </a:rPr>
              <a:t>Anvis</a:t>
            </a:r>
            <a:r>
              <a:rPr lang="pt-BR" spc="-80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0E981A0-E34B-C24A-02AF-63179F3BDEAF}"/>
              </a:ext>
            </a:extLst>
          </p:cNvPr>
          <p:cNvSpPr/>
          <p:nvPr/>
        </p:nvSpPr>
        <p:spPr>
          <a:xfrm>
            <a:off x="2820987" y="226008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4349248-D2CC-F3C0-8C8C-C8AC312A8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954279"/>
            <a:ext cx="7892906" cy="4979921"/>
          </a:xfrm>
          <a:prstGeom prst="rect">
            <a:avLst/>
          </a:prstGeom>
        </p:spPr>
      </p:pic>
      <p:sp>
        <p:nvSpPr>
          <p:cNvPr id="22" name="object 15">
            <a:extLst>
              <a:ext uri="{FF2B5EF4-FFF2-40B4-BE49-F238E27FC236}">
                <a16:creationId xmlns:a16="http://schemas.microsoft.com/office/drawing/2014/main" id="{2E1930F1-2994-A7AA-4408-A8588DC90E10}"/>
              </a:ext>
            </a:extLst>
          </p:cNvPr>
          <p:cNvSpPr/>
          <p:nvPr/>
        </p:nvSpPr>
        <p:spPr>
          <a:xfrm>
            <a:off x="4207319" y="3377050"/>
            <a:ext cx="709438" cy="304800"/>
          </a:xfrm>
          <a:custGeom>
            <a:avLst/>
            <a:gdLst/>
            <a:ahLst/>
            <a:cxnLst/>
            <a:rect l="l" t="t" r="r" b="b"/>
            <a:pathLst>
              <a:path w="978535" h="304800">
                <a:moveTo>
                  <a:pt x="826008" y="0"/>
                </a:moveTo>
                <a:lnTo>
                  <a:pt x="826008" y="76200"/>
                </a:lnTo>
                <a:lnTo>
                  <a:pt x="0" y="76200"/>
                </a:lnTo>
                <a:lnTo>
                  <a:pt x="0" y="228600"/>
                </a:lnTo>
                <a:lnTo>
                  <a:pt x="826008" y="228600"/>
                </a:lnTo>
                <a:lnTo>
                  <a:pt x="826008" y="304800"/>
                </a:lnTo>
                <a:lnTo>
                  <a:pt x="978408" y="152400"/>
                </a:lnTo>
                <a:lnTo>
                  <a:pt x="82600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185466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2187244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93085" y="2953638"/>
            <a:ext cx="72758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Adicionando</a:t>
            </a:r>
            <a:r>
              <a:rPr sz="3200" b="1" spc="-28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colaborador</a:t>
            </a:r>
            <a:r>
              <a:rPr sz="3200" b="1" spc="-26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da</a:t>
            </a:r>
            <a:r>
              <a:rPr sz="3200" b="1" spc="-1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5" dirty="0">
                <a:solidFill>
                  <a:srgbClr val="006DC0"/>
                </a:solidFill>
                <a:latin typeface="Trebuchet MS"/>
                <a:cs typeface="Trebuchet MS"/>
              </a:rPr>
              <a:t>organização </a:t>
            </a:r>
            <a:r>
              <a:rPr sz="3200" b="1" spc="-50" dirty="0">
                <a:solidFill>
                  <a:srgbClr val="006DC0"/>
                </a:solidFill>
                <a:latin typeface="Trebuchet MS"/>
                <a:cs typeface="Trebuchet MS"/>
              </a:rPr>
              <a:t>com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75" dirty="0">
                <a:solidFill>
                  <a:srgbClr val="006DC0"/>
                </a:solidFill>
                <a:latin typeface="Trebuchet MS"/>
                <a:cs typeface="Trebuchet MS"/>
              </a:rPr>
              <a:t>conta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22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Gov.br</a:t>
            </a:r>
            <a:r>
              <a:rPr sz="3200" b="1" spc="-2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40" dirty="0">
                <a:solidFill>
                  <a:srgbClr val="006DC0"/>
                </a:solidFill>
                <a:latin typeface="Trebuchet MS"/>
                <a:cs typeface="Trebuchet MS"/>
              </a:rPr>
              <a:t>ao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66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1877</Words>
  <Application>Microsoft Office PowerPoint</Application>
  <PresentationFormat>Widescreen</PresentationFormat>
  <Paragraphs>275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Aptos</vt:lpstr>
      <vt:lpstr>Arial</vt:lpstr>
      <vt:lpstr>Calibri</vt:lpstr>
      <vt:lpstr>Times New Roman</vt:lpstr>
      <vt:lpstr>Trebuchet MS</vt:lpstr>
      <vt:lpstr>Wingdings</vt:lpstr>
      <vt:lpstr>Office Theme</vt:lpstr>
      <vt:lpstr>Apresentação do PowerPoint</vt:lpstr>
      <vt:lpstr>Cadastro Anvisa</vt:lpstr>
      <vt:lpstr>Cadastro Anvisa</vt:lpstr>
      <vt:lpstr>Cadastro Anvisa</vt:lpstr>
      <vt:lpstr>Cadastro Anvisa Cadastrando o Responsável Legal no Gov.br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Gerenciar Representante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Cadastro Anvisa</vt:lpstr>
      <vt:lpstr>Cadastro Anvisa – Gestor Externo</vt:lpstr>
      <vt:lpstr>Cadastro Anvisa</vt:lpstr>
      <vt:lpstr>Cadastro Anvisa</vt:lpstr>
      <vt:lpstr>Cadastro Anvisa</vt:lpstr>
      <vt:lpstr>Cadastro Anvisa</vt:lpstr>
      <vt:lpstr>Cadastro Anvisa</vt:lpstr>
      <vt:lpstr>Apresentação do PowerPoint</vt:lpstr>
      <vt:lpstr>Cadastro Anvisa</vt:lpstr>
      <vt:lpstr>Cadastro Anvisa</vt:lpstr>
      <vt:lpstr>Cadastro Anvisa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Josivan Ribeiro da Silva</dc:creator>
  <cp:lastModifiedBy>Lucia de Fatima Teixeira Masson</cp:lastModifiedBy>
  <cp:revision>9</cp:revision>
  <dcterms:created xsi:type="dcterms:W3CDTF">2025-07-09T20:16:55Z</dcterms:created>
  <dcterms:modified xsi:type="dcterms:W3CDTF">2026-06-19T14:37:05Z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2025-07-09T00:00:00Z</vt:filetime>
  </property>
  <property fmtid="{D5CDD505-2E9C-101B-9397-08002B2CF9AE}" pid="5" name="Producer">
    <vt:lpwstr>Microsoft® PowerPoint® para Microsoft 365</vt:lpwstr>
  </property>
</Properties>
</file>