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1" r:id="rId7"/>
    <p:sldId id="262" r:id="rId8"/>
    <p:sldId id="263" r:id="rId9"/>
    <p:sldId id="292" r:id="rId10"/>
    <p:sldId id="271" r:id="rId11"/>
    <p:sldId id="273" r:id="rId12"/>
    <p:sldId id="285" r:id="rId13"/>
    <p:sldId id="260" r:id="rId14"/>
    <p:sldId id="272" r:id="rId15"/>
    <p:sldId id="268" r:id="rId16"/>
    <p:sldId id="274" r:id="rId17"/>
    <p:sldId id="294" r:id="rId18"/>
    <p:sldId id="288" r:id="rId19"/>
    <p:sldId id="286" r:id="rId20"/>
    <p:sldId id="266" r:id="rId21"/>
    <p:sldId id="276" r:id="rId22"/>
    <p:sldId id="264" r:id="rId23"/>
    <p:sldId id="277" r:id="rId24"/>
    <p:sldId id="287" r:id="rId25"/>
    <p:sldId id="289" r:id="rId26"/>
    <p:sldId id="265" r:id="rId27"/>
    <p:sldId id="278" r:id="rId28"/>
    <p:sldId id="290" r:id="rId29"/>
    <p:sldId id="291" r:id="rId30"/>
    <p:sldId id="267" r:id="rId31"/>
    <p:sldId id="269" r:id="rId32"/>
    <p:sldId id="280" r:id="rId33"/>
    <p:sldId id="281" r:id="rId34"/>
    <p:sldId id="282" r:id="rId35"/>
    <p:sldId id="283" r:id="rId36"/>
    <p:sldId id="293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482"/>
    <a:srgbClr val="BEFCF6"/>
    <a:srgbClr val="5EAAA5"/>
    <a:srgbClr val="C0FAD3"/>
    <a:srgbClr val="BEE4FC"/>
    <a:srgbClr val="FFFFFF"/>
    <a:srgbClr val="191523"/>
    <a:srgbClr val="660066"/>
    <a:srgbClr val="6A2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DE80D8-1243-4F0E-93B6-9DB837BDC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21959D-8F45-4BD9-A587-2D1632564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A52222-17AD-46D8-9C51-AAE89D9F4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E65-41CC-4D50-BE56-981A6BD99F5B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A21AA3-2CD1-4BEB-8C41-D42CF4334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54E1D0-8BB8-4F18-91E5-1DFE3B4D6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EC57-CA02-40D8-8D0F-69280B151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39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93B40B-BDCB-4BD5-A5D3-7D697F886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5ED6638-2561-4E3F-845C-C8597DCBC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F1D228-DEF2-4C29-ADA9-72FB7571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E65-41CC-4D50-BE56-981A6BD99F5B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E604D9-7951-4356-B82A-B15645F78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3F00D6-D351-4840-A8D7-D2FACEC4F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EC57-CA02-40D8-8D0F-69280B151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3800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17F39F-5A91-47E2-A32C-CB43680D36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3C88BC3-DA13-4BB0-8DD1-FB1E5EA09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0D8B37-51F0-48AB-B60A-A50C0D5A9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E65-41CC-4D50-BE56-981A6BD99F5B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3AFD0A-A9C0-48EC-BC5D-F0932E7D6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5CED04-A431-4332-BD9F-739CC435F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EC57-CA02-40D8-8D0F-69280B151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78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A4E47-F2D5-4E24-9268-735F8B7D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4ACE3E-8E01-4F00-BAC1-F3AD9151E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B948E-26A6-4365-8057-08E85B2A0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E65-41CC-4D50-BE56-981A6BD99F5B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4EAAD2-0F7B-4E22-9C2D-8D9C57EF6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4E7044-E50A-48E1-8914-33A8CB80E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EC57-CA02-40D8-8D0F-69280B151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881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78D672-5553-43C3-85A3-5AF61E5C5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918EF76-7B6D-400D-A34F-A27FCF46E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08C4D4-2475-4B5C-ABBB-04117B85E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E65-41CC-4D50-BE56-981A6BD99F5B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0A2532-F6DD-46D1-ADF8-B9E32D796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566528-3B2C-45B7-AD90-D9A817B4D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EC57-CA02-40D8-8D0F-69280B151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99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B99C9-0B23-4580-931D-4BD37779D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85DE44-065F-4E3C-B4A9-E49D581D2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6DA59-ACE2-4D9A-A413-0C492368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0E35878-32A2-465F-AF5C-71C861E0C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E65-41CC-4D50-BE56-981A6BD99F5B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8D65E0C-873F-4D9F-88DC-27E5BC800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5EAA799-7D08-4448-AF3A-31FCA713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EC57-CA02-40D8-8D0F-69280B151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2156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0F6227-2C53-47AF-997F-E150F0215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B322DBF-9FBC-41AF-99D7-8CB16D013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D73AFE6-86EC-4804-A872-C1F9AD988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4AF0209-153E-43EF-BFFB-BB59B7A1A8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2F4AB68-D693-4096-8BBF-448EF00FB3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30D8F74-A2DE-4AF3-879C-FAE7C6C1E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E65-41CC-4D50-BE56-981A6BD99F5B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178E595-65F9-41BE-8D34-3B0A61DE2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8983499-CBAF-40C6-B947-0D14A692C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EC57-CA02-40D8-8D0F-69280B151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958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0C1A8-662A-45C4-9E80-5FAC6A109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B30E654-818C-46A7-A252-E0BA1B081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E65-41CC-4D50-BE56-981A6BD99F5B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D8AD730-E791-4E95-88BA-EE6CA97DA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1EA0D16-7F1E-420B-88A1-EF494D295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EC57-CA02-40D8-8D0F-69280B151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77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C1F411E-17F6-44F9-864F-455F8823F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E65-41CC-4D50-BE56-981A6BD99F5B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EA09DF0-C07E-48EB-B7CA-D3C5BB34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FC4EA67-4DEA-4FCE-88B4-F641D8EE8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EC57-CA02-40D8-8D0F-69280B151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003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4174AF-0E24-439C-9788-DD155D1B7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E935F8-7F97-496A-8100-19221BF93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1E8BF6C-5987-492D-80A0-3A2533735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67E893-CBC8-4E35-B015-C1D2B7968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E65-41CC-4D50-BE56-981A6BD99F5B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2C21A6F-26EC-42F4-8FB7-A9F59F38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121D4EA-21C3-4F8E-97EB-683AA1DB2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EC57-CA02-40D8-8D0F-69280B151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82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13A1DC-5E73-44B4-B5D0-CDFD85546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6F473F9-03DB-48BF-BC58-9612B92644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BFB3A43-F33B-4A41-887B-DE5AE420B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685D49D-19DC-4F50-8C51-B25CD82B9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E65-41CC-4D50-BE56-981A6BD99F5B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9C5C994-D450-4635-8A0D-3B83878C8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776424-3571-48EF-9757-DF4A5DC53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EC57-CA02-40D8-8D0F-69280B151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71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5E40D38-40EC-42C4-A24A-DE8E9D44D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5F43003-6353-445A-BE57-EB901878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22CBDE-8895-480B-A532-D8D21A0407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02E65-41CC-4D50-BE56-981A6BD99F5B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C2FD68-E44B-4D3F-A279-930B3FB76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ABF1A0-218C-4F8A-8DAD-3FCBAFAC9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4EC57-CA02-40D8-8D0F-69280B151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793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mailto:instagram.com/@anvisaoficial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twitter.com/anvisa_oficia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15A55B84-3828-0063-B4D8-0A48734BA2B7}"/>
              </a:ext>
            </a:extLst>
          </p:cNvPr>
          <p:cNvGrpSpPr/>
          <p:nvPr/>
        </p:nvGrpSpPr>
        <p:grpSpPr>
          <a:xfrm>
            <a:off x="0" y="0"/>
            <a:ext cx="12279036" cy="6858000"/>
            <a:chOff x="-10467" y="0"/>
            <a:chExt cx="12279036" cy="6858000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42A2A1C0-2FFF-497B-9B23-1F6A567AAE74}"/>
                </a:ext>
              </a:extLst>
            </p:cNvPr>
            <p:cNvSpPr/>
            <p:nvPr/>
          </p:nvSpPr>
          <p:spPr>
            <a:xfrm>
              <a:off x="11016" y="0"/>
              <a:ext cx="12214034" cy="6858000"/>
            </a:xfrm>
            <a:prstGeom prst="rect">
              <a:avLst/>
            </a:prstGeom>
            <a:gradFill flip="none" rotWithShape="1">
              <a:gsLst>
                <a:gs pos="0">
                  <a:srgbClr val="008482">
                    <a:shade val="30000"/>
                    <a:satMod val="115000"/>
                  </a:srgbClr>
                </a:gs>
                <a:gs pos="50000">
                  <a:srgbClr val="008482">
                    <a:shade val="67500"/>
                    <a:satMod val="115000"/>
                  </a:srgbClr>
                </a:gs>
                <a:gs pos="100000">
                  <a:srgbClr val="008482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36" name="Imagem 35">
              <a:extLst>
                <a:ext uri="{FF2B5EF4-FFF2-40B4-BE49-F238E27FC236}">
                  <a16:creationId xmlns:a16="http://schemas.microsoft.com/office/drawing/2014/main" id="{DA33017F-9B94-45ED-B28A-2C950210C8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65"/>
            <a:stretch/>
          </p:blipFill>
          <p:spPr>
            <a:xfrm rot="10800000">
              <a:off x="22034" y="3934469"/>
              <a:ext cx="12192000" cy="2868695"/>
            </a:xfrm>
            <a:prstGeom prst="rect">
              <a:avLst/>
            </a:prstGeom>
          </p:spPr>
        </p:pic>
        <p:pic>
          <p:nvPicPr>
            <p:cNvPr id="38" name="Imagem 37">
              <a:extLst>
                <a:ext uri="{FF2B5EF4-FFF2-40B4-BE49-F238E27FC236}">
                  <a16:creationId xmlns:a16="http://schemas.microsoft.com/office/drawing/2014/main" id="{E6A7D964-31EC-47C8-83EC-95A03365B6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65"/>
            <a:stretch/>
          </p:blipFill>
          <p:spPr>
            <a:xfrm>
              <a:off x="11016" y="61455"/>
              <a:ext cx="12192000" cy="2868695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59A665FD-9233-411F-805E-895EEF0D2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6016" y="5660218"/>
              <a:ext cx="3069984" cy="490624"/>
            </a:xfrm>
            <a:prstGeom prst="rect">
              <a:avLst/>
            </a:prstGeom>
          </p:spPr>
        </p:pic>
        <p:pic>
          <p:nvPicPr>
            <p:cNvPr id="39" name="Imagem 38">
              <a:extLst>
                <a:ext uri="{FF2B5EF4-FFF2-40B4-BE49-F238E27FC236}">
                  <a16:creationId xmlns:a16="http://schemas.microsoft.com/office/drawing/2014/main" id="{077D3404-406B-4CE2-8CA9-83C54402C0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137" b="64351"/>
            <a:stretch/>
          </p:blipFill>
          <p:spPr>
            <a:xfrm rot="10800000">
              <a:off x="10916437" y="2762386"/>
              <a:ext cx="1341665" cy="1254303"/>
            </a:xfrm>
            <a:prstGeom prst="rect">
              <a:avLst/>
            </a:prstGeom>
          </p:spPr>
        </p:pic>
        <p:pic>
          <p:nvPicPr>
            <p:cNvPr id="40" name="Imagem 39">
              <a:extLst>
                <a:ext uri="{FF2B5EF4-FFF2-40B4-BE49-F238E27FC236}">
                  <a16:creationId xmlns:a16="http://schemas.microsoft.com/office/drawing/2014/main" id="{05881E01-D45C-456C-9778-A8514A24C2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137" b="64351"/>
            <a:stretch/>
          </p:blipFill>
          <p:spPr>
            <a:xfrm rot="5400000">
              <a:off x="-54148" y="2790984"/>
              <a:ext cx="1341665" cy="1254303"/>
            </a:xfrm>
            <a:prstGeom prst="rect">
              <a:avLst/>
            </a:prstGeom>
          </p:spPr>
        </p:pic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F4A7D22E-2D99-8F35-46A8-D208BA25F6F0}"/>
                </a:ext>
              </a:extLst>
            </p:cNvPr>
            <p:cNvSpPr/>
            <p:nvPr/>
          </p:nvSpPr>
          <p:spPr>
            <a:xfrm>
              <a:off x="21483" y="0"/>
              <a:ext cx="12214034" cy="6858000"/>
            </a:xfrm>
            <a:prstGeom prst="rect">
              <a:avLst/>
            </a:prstGeom>
            <a:gradFill flip="none" rotWithShape="1">
              <a:gsLst>
                <a:gs pos="0">
                  <a:srgbClr val="008482">
                    <a:shade val="30000"/>
                    <a:satMod val="115000"/>
                  </a:srgbClr>
                </a:gs>
                <a:gs pos="50000">
                  <a:srgbClr val="008482">
                    <a:shade val="67500"/>
                    <a:satMod val="115000"/>
                  </a:srgbClr>
                </a:gs>
                <a:gs pos="100000">
                  <a:srgbClr val="008482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91E4BA74-9129-20AE-018D-12600A05EB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65"/>
            <a:stretch/>
          </p:blipFill>
          <p:spPr>
            <a:xfrm rot="10800000">
              <a:off x="32501" y="3934469"/>
              <a:ext cx="12192000" cy="2868695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57303000-6D69-DC2F-E7CF-2AE1DB7527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65"/>
            <a:stretch/>
          </p:blipFill>
          <p:spPr>
            <a:xfrm>
              <a:off x="21483" y="61455"/>
              <a:ext cx="12192000" cy="2868695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40712EC6-DBAE-D03B-056F-BB75CF7655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137" b="64351"/>
            <a:stretch/>
          </p:blipFill>
          <p:spPr>
            <a:xfrm rot="10800000">
              <a:off x="10926904" y="2762386"/>
              <a:ext cx="1341665" cy="1254303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85E1E6BA-A596-8B0D-4BC0-CC690B92E2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137" b="64351"/>
            <a:stretch/>
          </p:blipFill>
          <p:spPr>
            <a:xfrm rot="5400000">
              <a:off x="-43681" y="2790984"/>
              <a:ext cx="1341665" cy="1254303"/>
            </a:xfrm>
            <a:prstGeom prst="rect">
              <a:avLst/>
            </a:prstGeom>
          </p:spPr>
        </p:pic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A3E06027-CDA3-566C-1A46-70598111BC8D}"/>
              </a:ext>
            </a:extLst>
          </p:cNvPr>
          <p:cNvSpPr txBox="1"/>
          <p:nvPr/>
        </p:nvSpPr>
        <p:spPr>
          <a:xfrm>
            <a:off x="627151" y="333865"/>
            <a:ext cx="11133573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Diálogo setorial</a:t>
            </a:r>
          </a:p>
          <a:p>
            <a:pPr algn="ctr"/>
            <a:endParaRPr lang="pt-BR" sz="3200" b="1" dirty="0">
              <a:solidFill>
                <a:schemeClr val="bg1"/>
              </a:solidFill>
            </a:endParaRP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Tema 3.27 da AR 2024-2025 </a:t>
            </a:r>
          </a:p>
          <a:p>
            <a:pPr algn="ctr"/>
            <a:r>
              <a:rPr lang="pt-BR" sz="3200" dirty="0">
                <a:solidFill>
                  <a:schemeClr val="bg1"/>
                </a:solidFill>
              </a:rPr>
              <a:t>Revisão e consolidação da regulamentação sobre fórmulas e alimentos para lactentes e crianças de primeira infância, </a:t>
            </a:r>
          </a:p>
          <a:p>
            <a:pPr algn="ctr"/>
            <a:r>
              <a:rPr lang="pt-BR" sz="3200" dirty="0">
                <a:solidFill>
                  <a:schemeClr val="bg1"/>
                </a:solidFill>
              </a:rPr>
              <a:t>fórmulas para nutrição enteral e fórmulas dietoterápicas </a:t>
            </a:r>
          </a:p>
          <a:p>
            <a:pPr algn="ctr"/>
            <a:r>
              <a:rPr lang="pt-BR" sz="3200" dirty="0">
                <a:solidFill>
                  <a:schemeClr val="bg1"/>
                </a:solidFill>
              </a:rPr>
              <a:t>para erros inatos do metabolismo </a:t>
            </a:r>
            <a:endParaRPr lang="pt-BR" sz="3200" b="1" dirty="0">
              <a:solidFill>
                <a:schemeClr val="bg1"/>
              </a:solidFill>
            </a:endParaRPr>
          </a:p>
          <a:p>
            <a:pPr algn="ctr"/>
            <a:endParaRPr lang="pt-BR" sz="4400" b="1" dirty="0">
              <a:solidFill>
                <a:schemeClr val="bg1"/>
              </a:solidFill>
            </a:endParaRP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Consolidação das Contribuições às </a:t>
            </a:r>
            <a:r>
              <a:rPr lang="pt-BR" sz="3200" b="1" dirty="0" err="1">
                <a:solidFill>
                  <a:schemeClr val="bg1"/>
                </a:solidFill>
              </a:rPr>
              <a:t>CPs</a:t>
            </a:r>
            <a:r>
              <a:rPr lang="pt-BR" sz="3200" b="1" dirty="0">
                <a:solidFill>
                  <a:schemeClr val="bg1"/>
                </a:solidFill>
              </a:rPr>
              <a:t> nº 1.242 e 1.243/2024</a:t>
            </a:r>
          </a:p>
          <a:p>
            <a:pPr algn="ctr"/>
            <a:endParaRPr lang="pt-BR" sz="3600" b="1" dirty="0">
              <a:solidFill>
                <a:schemeClr val="bg1"/>
              </a:solidFill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</a:rPr>
              <a:t>COPAR / GGALI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</a:rPr>
              <a:t>13/03/2025</a:t>
            </a:r>
          </a:p>
        </p:txBody>
      </p:sp>
    </p:spTree>
    <p:extLst>
      <p:ext uri="{BB962C8B-B14F-4D97-AF65-F5344CB8AC3E}">
        <p14:creationId xmlns:p14="http://schemas.microsoft.com/office/powerpoint/2010/main" val="285920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42A2A1C0-2FFF-497B-9B23-1F6A567AAE74}"/>
              </a:ext>
            </a:extLst>
          </p:cNvPr>
          <p:cNvSpPr/>
          <p:nvPr/>
        </p:nvSpPr>
        <p:spPr>
          <a:xfrm>
            <a:off x="0" y="-1"/>
            <a:ext cx="2445745" cy="6858000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E6A7D964-31EC-47C8-83EC-95A03365B6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5"/>
          <a:stretch/>
        </p:blipFill>
        <p:spPr>
          <a:xfrm rot="16200000">
            <a:off x="-5084603" y="137871"/>
            <a:ext cx="12192000" cy="2868695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077D3404-406B-4CE2-8CA9-83C54402C0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10800000">
            <a:off x="10927454" y="-1"/>
            <a:ext cx="1341665" cy="1254303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05881E01-D45C-456C-9778-A8514A24C2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5112" y="5666386"/>
            <a:ext cx="1341665" cy="12543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AB0F002-C90A-4727-8E10-EFF775542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F5A45F2-3937-4E83-93F6-052818BEDB72}"/>
              </a:ext>
            </a:extLst>
          </p:cNvPr>
          <p:cNvSpPr txBox="1"/>
          <p:nvPr/>
        </p:nvSpPr>
        <p:spPr>
          <a:xfrm>
            <a:off x="3134481" y="2158128"/>
            <a:ext cx="79982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RDC</a:t>
            </a:r>
          </a:p>
          <a:p>
            <a:endParaRPr 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Estabelece os requisitos de composição e qualidade, alegações de conteúdo e nutricionais e lista de constituintes autorizados para 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fórmulas infantis,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alimentos de transição e alimentos à base de cereais para lactentes e crianças de primeira infância, fórmulas para nutrição enteral e fórmulas dietoterápicas para erros inatos do metabolismo.</a:t>
            </a:r>
          </a:p>
          <a:p>
            <a:endParaRPr 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* Inclui ajuste no parágrafo 1º para alinhamento.</a:t>
            </a:r>
          </a:p>
          <a:p>
            <a:endParaRPr lang="pt-BR" sz="20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33324CB-EB0E-4E3F-9516-D82E1CF77B9C}"/>
              </a:ext>
            </a:extLst>
          </p:cNvPr>
          <p:cNvSpPr txBox="1"/>
          <p:nvPr/>
        </p:nvSpPr>
        <p:spPr>
          <a:xfrm>
            <a:off x="2868696" y="410345"/>
            <a:ext cx="7328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Principais alterações pós-CP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A66E853-B774-F7DB-77F2-95BF67322A8A}"/>
              </a:ext>
            </a:extLst>
          </p:cNvPr>
          <p:cNvSpPr txBox="1"/>
          <p:nvPr/>
        </p:nvSpPr>
        <p:spPr>
          <a:xfrm>
            <a:off x="0" y="2643195"/>
            <a:ext cx="2364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EMENTA</a:t>
            </a:r>
          </a:p>
        </p:txBody>
      </p:sp>
    </p:spTree>
    <p:extLst>
      <p:ext uri="{BB962C8B-B14F-4D97-AF65-F5344CB8AC3E}">
        <p14:creationId xmlns:p14="http://schemas.microsoft.com/office/powerpoint/2010/main" val="3852576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4B7CB-DDF8-9EB5-2321-FBF60BCBC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491F5809-1AE9-BB70-43DB-6101B333D2EE}"/>
              </a:ext>
            </a:extLst>
          </p:cNvPr>
          <p:cNvSpPr/>
          <p:nvPr/>
        </p:nvSpPr>
        <p:spPr>
          <a:xfrm>
            <a:off x="0" y="-1"/>
            <a:ext cx="2445745" cy="6858000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62A870D1-AEF3-0AB2-CFEC-8E4BD1F77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5"/>
          <a:stretch/>
        </p:blipFill>
        <p:spPr>
          <a:xfrm rot="16200000">
            <a:off x="-5084603" y="137871"/>
            <a:ext cx="12192000" cy="2868695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D2563653-8652-BA03-4410-9842AE17E1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10800000">
            <a:off x="10927454" y="-1"/>
            <a:ext cx="1341665" cy="1254303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99A24F62-841C-15C4-0997-DE44DF5C25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5112" y="5666386"/>
            <a:ext cx="1341665" cy="12543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C45669A-FBF5-950B-848C-8E731A75D6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C6C7105-EACA-3844-E30F-E0FAAD1EA80A}"/>
              </a:ext>
            </a:extLst>
          </p:cNvPr>
          <p:cNvSpPr txBox="1"/>
          <p:nvPr/>
        </p:nvSpPr>
        <p:spPr>
          <a:xfrm>
            <a:off x="2868696" y="1384962"/>
            <a:ext cx="86079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INCLUÍDA:</a:t>
            </a:r>
          </a:p>
          <a:p>
            <a:r>
              <a:rPr lang="pt-BR" sz="20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fórmula infantil</a:t>
            </a:r>
            <a:r>
              <a:rPr lang="pt-BR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contempla as fórmulas infantis para lactentes, fórmulas infantis de seguimento para lactentes, fórmulas infantis de seguimento para crianças de primeira infância e fórmulas infantis para necessidades dietoterápicas específicas.</a:t>
            </a:r>
            <a:endParaRPr lang="pt-BR" sz="20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CC4D876-70E6-3E9D-AD77-1C74B01FDF09}"/>
              </a:ext>
            </a:extLst>
          </p:cNvPr>
          <p:cNvSpPr txBox="1"/>
          <p:nvPr/>
        </p:nvSpPr>
        <p:spPr>
          <a:xfrm>
            <a:off x="2868696" y="410345"/>
            <a:ext cx="7328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Principais alterações pós-CP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3BF85BE-7F5C-54CC-7078-94D883AB6740}"/>
              </a:ext>
            </a:extLst>
          </p:cNvPr>
          <p:cNvSpPr txBox="1"/>
          <p:nvPr/>
        </p:nvSpPr>
        <p:spPr>
          <a:xfrm>
            <a:off x="0" y="2643195"/>
            <a:ext cx="2364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DEFINIÇÕES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4EF8CC2-DF66-A6AC-8EB0-3E62408A95B1}"/>
              </a:ext>
            </a:extLst>
          </p:cNvPr>
          <p:cNvSpPr txBox="1"/>
          <p:nvPr/>
        </p:nvSpPr>
        <p:spPr>
          <a:xfrm>
            <a:off x="2868696" y="3318426"/>
            <a:ext cx="752560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EXCLUÍDAS: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alimento à base de cereais para lactentes e crianças de primeira infância;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alimento de transição para lactentes e crianças de primeira infância;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fórmula de nutrientes para recém-nascido de alto risco;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fórmula infantil para lactentes;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fórmula infantil </a:t>
            </a:r>
            <a:r>
              <a:rPr lang="pt-BR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para</a:t>
            </a:r>
            <a:r>
              <a:rPr lang="pt-BR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necessidades dietoterápicas específicas;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fórmula infantil de seguimento para lactentes; 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fórmula infantil de seguimento para crianças de primeira infância; 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recém-nascido de alto risco.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09E55AD-E52E-194F-CAF4-A27F58D47A24}"/>
              </a:ext>
            </a:extLst>
          </p:cNvPr>
          <p:cNvSpPr txBox="1"/>
          <p:nvPr/>
        </p:nvSpPr>
        <p:spPr>
          <a:xfrm>
            <a:off x="10357314" y="3828504"/>
            <a:ext cx="16033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Remissão às definições da Lei nº 11.265/2006 e Decreto nº 9.579/2017</a:t>
            </a: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30ACBFAF-561C-3CB6-3C72-8AD5962D364A}"/>
              </a:ext>
            </a:extLst>
          </p:cNvPr>
          <p:cNvSpPr/>
          <p:nvPr/>
        </p:nvSpPr>
        <p:spPr>
          <a:xfrm>
            <a:off x="9441453" y="4358903"/>
            <a:ext cx="755319" cy="416529"/>
          </a:xfrm>
          <a:prstGeom prst="rightArrow">
            <a:avLst/>
          </a:prstGeom>
          <a:solidFill>
            <a:srgbClr val="0084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 descr="Não sei, cara">
            <a:extLst>
              <a:ext uri="{FF2B5EF4-FFF2-40B4-BE49-F238E27FC236}">
                <a16:creationId xmlns:a16="http://schemas.microsoft.com/office/drawing/2014/main" id="{E66EEB98-B308-D925-2451-96C8CDDC3B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998" y="5558959"/>
            <a:ext cx="1156121" cy="115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15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50487-AE43-9DAE-B0C3-7DCCB2CC4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313A6446-F461-FC30-6C3E-1D9ABA32AAF1}"/>
              </a:ext>
            </a:extLst>
          </p:cNvPr>
          <p:cNvSpPr/>
          <p:nvPr/>
        </p:nvSpPr>
        <p:spPr>
          <a:xfrm>
            <a:off x="0" y="-1"/>
            <a:ext cx="2445745" cy="6858000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A6E3AA41-AF6D-D378-BA27-04E7CA47E7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5"/>
          <a:stretch/>
        </p:blipFill>
        <p:spPr>
          <a:xfrm rot="16200000">
            <a:off x="-5084603" y="137871"/>
            <a:ext cx="12192000" cy="2868695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8256B2E7-2EB4-4409-8D94-2858DEA685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10800000">
            <a:off x="10927454" y="-1"/>
            <a:ext cx="1341665" cy="1254303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32A44D1C-A261-1D79-FB4B-173536F3F5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5112" y="5666386"/>
            <a:ext cx="1341665" cy="12543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DE8716F-2152-A9F4-C35A-0A7903D68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E9908CA-C2BF-91C9-A658-FFECE0F4E346}"/>
              </a:ext>
            </a:extLst>
          </p:cNvPr>
          <p:cNvSpPr txBox="1"/>
          <p:nvPr/>
        </p:nvSpPr>
        <p:spPr>
          <a:xfrm>
            <a:off x="2868696" y="3217089"/>
            <a:ext cx="9214447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u="sng" dirty="0"/>
              <a:t>COMPOSIÇÃO</a:t>
            </a:r>
            <a:r>
              <a:rPr lang="pt-BR" sz="1900" dirty="0"/>
              <a:t>:</a:t>
            </a:r>
          </a:p>
          <a:p>
            <a:r>
              <a:rPr lang="pt-BR" sz="1900" dirty="0"/>
              <a:t>Fontes de carboidratos para FI para lactentes e de seguimento: </a:t>
            </a:r>
          </a:p>
          <a:p>
            <a:r>
              <a:rPr lang="pt-BR" sz="19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a) amidos gelatinizados ou pré-cozidos e naturalmente isentos de glúten;</a:t>
            </a:r>
            <a:br>
              <a:rPr lang="pt-BR" sz="19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pt-BR" sz="19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b) glicose (somente para fórmulas com proteína hidrolisada e fórmulas à base de aminoácidos isolados)</a:t>
            </a:r>
            <a:br>
              <a:rPr lang="pt-BR" sz="19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pt-BR" sz="19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c) lactose; e</a:t>
            </a:r>
            <a:br>
              <a:rPr lang="pt-BR" sz="19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pt-BR" sz="19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d) </a:t>
            </a:r>
            <a:r>
              <a:rPr lang="pt-BR" sz="19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maltodextrina</a:t>
            </a:r>
            <a:r>
              <a:rPr lang="pt-BR" sz="19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endParaRPr lang="pt-BR" sz="1900" dirty="0"/>
          </a:p>
          <a:p>
            <a:r>
              <a:rPr lang="pt-BR" sz="1900" dirty="0"/>
              <a:t>No caso de fórmulas infantis para necessidades dietoterápicas:</a:t>
            </a:r>
          </a:p>
          <a:p>
            <a:r>
              <a:rPr lang="pt-BR" sz="19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Adição de xarope de glicose ou xarope de glicose desidratado como fonte de carboidratos mediante justificativa técnica e observação do limite de glicose estabelecido.</a:t>
            </a:r>
            <a:endParaRPr lang="pt-BR" sz="19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7A9439D-001F-9E62-3165-F2CBED5E3EA6}"/>
              </a:ext>
            </a:extLst>
          </p:cNvPr>
          <p:cNvSpPr txBox="1"/>
          <p:nvPr/>
        </p:nvSpPr>
        <p:spPr>
          <a:xfrm>
            <a:off x="2868696" y="410345"/>
            <a:ext cx="7328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Principais alterações pós-CP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6BD49D9-C143-79B5-86CC-2B3D581058ED}"/>
              </a:ext>
            </a:extLst>
          </p:cNvPr>
          <p:cNvSpPr txBox="1"/>
          <p:nvPr/>
        </p:nvSpPr>
        <p:spPr>
          <a:xfrm>
            <a:off x="0" y="2643195"/>
            <a:ext cx="23644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FÓRMULAS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INFANTIS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2B654F0-B9CD-9C23-DADC-65B9608E9F0B}"/>
              </a:ext>
            </a:extLst>
          </p:cNvPr>
          <p:cNvSpPr txBox="1"/>
          <p:nvPr/>
        </p:nvSpPr>
        <p:spPr>
          <a:xfrm>
            <a:off x="2868696" y="934082"/>
            <a:ext cx="838985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u="sng" dirty="0"/>
              <a:t>TIPOS DE PRODUTOS</a:t>
            </a:r>
            <a:r>
              <a:rPr lang="pt-BR" sz="1900" dirty="0"/>
              <a:t>:</a:t>
            </a:r>
          </a:p>
          <a:p>
            <a:pPr marL="342900" indent="-342900">
              <a:buFontTx/>
              <a:buChar char="-"/>
            </a:pPr>
            <a:r>
              <a:rPr lang="pt-BR" sz="1900" dirty="0"/>
              <a:t>Fórmulas infantis para lactentes</a:t>
            </a:r>
          </a:p>
          <a:p>
            <a:pPr marL="342900" indent="-342900">
              <a:buFontTx/>
              <a:buChar char="-"/>
            </a:pPr>
            <a:r>
              <a:rPr lang="pt-BR" sz="1900" dirty="0"/>
              <a:t>Fórmulas infantis de seguimento para lactentes</a:t>
            </a:r>
          </a:p>
          <a:p>
            <a:pPr marL="342900" indent="-342900">
              <a:buFontTx/>
              <a:buChar char="-"/>
            </a:pPr>
            <a:r>
              <a:rPr lang="pt-BR" sz="1900" dirty="0"/>
              <a:t>Fórmulas infantis de seguimento para crianças de primeira infância</a:t>
            </a:r>
          </a:p>
          <a:p>
            <a:pPr marL="342900" indent="-342900">
              <a:buFontTx/>
              <a:buChar char="-"/>
            </a:pPr>
            <a:r>
              <a:rPr lang="pt-BR" sz="1900" b="1" dirty="0"/>
              <a:t>Fórmulas infantis para necessidades dietoterápicas específicas</a:t>
            </a:r>
          </a:p>
          <a:p>
            <a:pPr marL="342900" indent="-342900">
              <a:buFontTx/>
              <a:buChar char="-"/>
            </a:pPr>
            <a:r>
              <a:rPr lang="pt-BR" sz="1900" b="1" dirty="0"/>
              <a:t>Fórmulas de nutrientes para recém-nascidos de alto risco – dispositivos específicos de composição e rotulagem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682336-6AE1-44AD-F22B-05339007FD8B}"/>
              </a:ext>
            </a:extLst>
          </p:cNvPr>
          <p:cNvSpPr txBox="1"/>
          <p:nvPr/>
        </p:nvSpPr>
        <p:spPr>
          <a:xfrm>
            <a:off x="8257591" y="4497355"/>
            <a:ext cx="3480319" cy="923330"/>
          </a:xfrm>
          <a:prstGeom prst="rect">
            <a:avLst/>
          </a:prstGeom>
          <a:solidFill>
            <a:srgbClr val="BEE4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Exclusão da frutose, maltose, sacarose, xarope de glicose/xarope de glicose desidratado e mel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4356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69208-B1BA-536D-6F0A-C085C13FE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539BCD9F-8991-2F15-98C2-8CFD4AD9B552}"/>
              </a:ext>
            </a:extLst>
          </p:cNvPr>
          <p:cNvSpPr/>
          <p:nvPr/>
        </p:nvSpPr>
        <p:spPr>
          <a:xfrm>
            <a:off x="0" y="-1"/>
            <a:ext cx="2445745" cy="6858000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98711CDF-D05E-BBE0-F088-60D3C2D9E1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5"/>
          <a:stretch/>
        </p:blipFill>
        <p:spPr>
          <a:xfrm rot="16200000">
            <a:off x="-5084603" y="137871"/>
            <a:ext cx="12192000" cy="2868695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24355598-DAC9-0A38-1D2B-5155CBBD35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10800000">
            <a:off x="10927454" y="-1"/>
            <a:ext cx="1341665" cy="1254303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0EDCC676-6302-BF21-AF78-203CF98FCA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5112" y="5666386"/>
            <a:ext cx="1341665" cy="12543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730368E-8D2A-9D06-E7B6-0233A47E6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386BDA70-724D-5302-BDBC-4C86DD50F683}"/>
              </a:ext>
            </a:extLst>
          </p:cNvPr>
          <p:cNvSpPr txBox="1"/>
          <p:nvPr/>
        </p:nvSpPr>
        <p:spPr>
          <a:xfrm>
            <a:off x="2868696" y="410345"/>
            <a:ext cx="7328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Principais alterações pós-CP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F4B9EBE-719F-BDED-D6D5-C5A97290585D}"/>
              </a:ext>
            </a:extLst>
          </p:cNvPr>
          <p:cNvSpPr txBox="1"/>
          <p:nvPr/>
        </p:nvSpPr>
        <p:spPr>
          <a:xfrm>
            <a:off x="0" y="2643195"/>
            <a:ext cx="23644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FÓRMULAS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INFANTIS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2686AF3-39A9-AA2A-4499-DFA0F8549D42}"/>
              </a:ext>
            </a:extLst>
          </p:cNvPr>
          <p:cNvSpPr txBox="1"/>
          <p:nvPr/>
        </p:nvSpPr>
        <p:spPr>
          <a:xfrm>
            <a:off x="2837265" y="1268693"/>
            <a:ext cx="9214447" cy="435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u="sng" dirty="0"/>
              <a:t>COMPOSIÇÃO</a:t>
            </a:r>
            <a:r>
              <a:rPr lang="pt-BR" sz="1900" dirty="0"/>
              <a:t>:</a:t>
            </a:r>
          </a:p>
          <a:p>
            <a:r>
              <a:rPr lang="pt-BR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Inclusão de dispositivo para tratar de quantidades 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L-</a:t>
            </a:r>
            <a:r>
              <a:rPr lang="pt-BR" sz="20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carnitina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superior a 2 mg/100 kcal para fórmulas infantis para lactentes de zero a seis meses</a:t>
            </a:r>
            <a:r>
              <a:rPr lang="pt-BR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mediante comprovação de segurança e adequação do produto.</a:t>
            </a:r>
          </a:p>
          <a:p>
            <a:endParaRPr 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Padronização da forma de comprovação para uso de nutrientes e outras substâncias opcionais em fórmulas infantis destinadas a necessidades dietoterápicas específicas por meio de: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I - revisão sistemática de ensaios clínicos publicada em revistas científicas indexadas; ou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II - estudos clínicos publicados em revistas científicas indexadas, quando não houver revisões sistemáticas publicadas.</a:t>
            </a:r>
          </a:p>
          <a:p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3675501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C4A68-3693-2930-0F86-1FAF9C5EE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E4D774E8-5C02-C3C7-49F6-404C1DD120C0}"/>
              </a:ext>
            </a:extLst>
          </p:cNvPr>
          <p:cNvSpPr/>
          <p:nvPr/>
        </p:nvSpPr>
        <p:spPr>
          <a:xfrm>
            <a:off x="0" y="-1"/>
            <a:ext cx="2445745" cy="6858000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B71EA631-46FD-C3F4-EDD0-10A38A3E06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5"/>
          <a:stretch/>
        </p:blipFill>
        <p:spPr>
          <a:xfrm rot="16200000">
            <a:off x="-5084603" y="137871"/>
            <a:ext cx="12192000" cy="2868695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C1173675-20AF-527C-E7A0-03BE95BDFD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10800000">
            <a:off x="10927454" y="-1"/>
            <a:ext cx="1341665" cy="1254303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B64C8D17-1880-1071-7FEE-1477D364A5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5112" y="5666386"/>
            <a:ext cx="1341665" cy="12543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B02527A-88D2-9714-6EAD-3AE11283E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8DDC0D56-5541-DD6A-A4BD-72AD8CC4DB3B}"/>
              </a:ext>
            </a:extLst>
          </p:cNvPr>
          <p:cNvSpPr txBox="1"/>
          <p:nvPr/>
        </p:nvSpPr>
        <p:spPr>
          <a:xfrm>
            <a:off x="2868696" y="410345"/>
            <a:ext cx="7328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Principais alterações pós-CP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7A9E27A-DCC2-491C-E2BA-ED6EF942EACE}"/>
              </a:ext>
            </a:extLst>
          </p:cNvPr>
          <p:cNvSpPr txBox="1"/>
          <p:nvPr/>
        </p:nvSpPr>
        <p:spPr>
          <a:xfrm>
            <a:off x="0" y="2643195"/>
            <a:ext cx="23644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FÓRMULAS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INFANTIS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22ABD24-0C44-6CCA-069C-01BBF321DB3B}"/>
              </a:ext>
            </a:extLst>
          </p:cNvPr>
          <p:cNvSpPr txBox="1"/>
          <p:nvPr/>
        </p:nvSpPr>
        <p:spPr>
          <a:xfrm>
            <a:off x="2837265" y="1141844"/>
            <a:ext cx="871992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u="sng" dirty="0"/>
              <a:t>DENOMINAÇÃO DE VENDA</a:t>
            </a:r>
            <a:r>
              <a:rPr lang="pt-BR" sz="1900" dirty="0"/>
              <a:t>:</a:t>
            </a:r>
          </a:p>
          <a:p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fonte proteica </a:t>
            </a:r>
            <a:r>
              <a:rPr lang="pt-BR" sz="20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pode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ser declarada na denominação com acréscimo dos seguintes complementos às expressões listadas caput, conforme o caso:</a:t>
            </a:r>
            <a:br>
              <a:rPr lang="pt-BR" sz="2000" dirty="0"/>
            </a:b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- “à base de leite de vaca”, quando o leite de vaca for a única fonte de proteína;</a:t>
            </a:r>
            <a:br>
              <a:rPr lang="pt-BR" sz="2000" dirty="0"/>
            </a:br>
            <a:r>
              <a:rPr lang="pt-B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II - “à base de (nome do vegetal)”, quando as fontes vegetais forem a única fonte de proteína;</a:t>
            </a:r>
            <a:br>
              <a:rPr lang="pt-B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pt-B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III - “à base de (nome da fonte animal ou vegetal de proteína)”, quando houver mistura de fontes proteicas.</a:t>
            </a:r>
            <a:endParaRPr lang="pt-BR" sz="19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5ABB993-53D1-B99A-FF35-B59E1A88FC84}"/>
              </a:ext>
            </a:extLst>
          </p:cNvPr>
          <p:cNvSpPr txBox="1"/>
          <p:nvPr/>
        </p:nvSpPr>
        <p:spPr>
          <a:xfrm>
            <a:off x="2837265" y="4051457"/>
            <a:ext cx="9214447" cy="2272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u="sng" dirty="0"/>
              <a:t>ROTULAGEM</a:t>
            </a:r>
            <a:r>
              <a:rPr lang="pt-BR" sz="1900" dirty="0"/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“não contém leite ou produtos lácteos” ou frase equivalente, quando o produto não contiver leite, outro derivado do leite, ou qualquer advertência relacionada a leite e derivados, </a:t>
            </a:r>
            <a:r>
              <a:rPr lang="pt-BR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inclusive quanto à presença involuntária de leite e derivados</a:t>
            </a:r>
            <a:r>
              <a:rPr lang="pt-BR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prevista na Seção IV do Capítulo III da Resolução de Diretoria Colegiada - RDC nº 727, de 1º de julho de 2022;</a:t>
            </a:r>
            <a:endParaRPr lang="pt-BR" sz="2000" b="1" dirty="0">
              <a:solidFill>
                <a:srgbClr val="000000"/>
              </a:solidFill>
            </a:endParaRPr>
          </a:p>
          <a:p>
            <a:r>
              <a:rPr lang="pt-BR" sz="2000" i="0" dirty="0">
                <a:solidFill>
                  <a:srgbClr val="000000"/>
                </a:solidFill>
                <a:effectLst/>
              </a:rPr>
              <a:t>Exclusão do dispositivo de advert</a:t>
            </a:r>
            <a:r>
              <a:rPr lang="pt-BR" sz="2000" dirty="0">
                <a:solidFill>
                  <a:srgbClr val="000000"/>
                </a:solidFill>
              </a:rPr>
              <a:t>ência quanto ao uso de mel.</a:t>
            </a:r>
            <a:endParaRPr lang="pt-BR" sz="2000" b="1" dirty="0">
              <a:solidFill>
                <a:srgbClr val="000000"/>
              </a:solidFill>
            </a:endParaRPr>
          </a:p>
          <a:p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69668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3A863-5759-9D8F-CFFE-E93EE0CE4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8EA4A41F-8B08-C336-013B-39081F043814}"/>
              </a:ext>
            </a:extLst>
          </p:cNvPr>
          <p:cNvSpPr/>
          <p:nvPr/>
        </p:nvSpPr>
        <p:spPr>
          <a:xfrm>
            <a:off x="0" y="-1"/>
            <a:ext cx="12214034" cy="1254304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80D9CE1D-1DBD-285E-24EE-1F458B92D5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93"/>
          <a:stretch/>
        </p:blipFill>
        <p:spPr>
          <a:xfrm>
            <a:off x="22034" y="-60433"/>
            <a:ext cx="12192000" cy="134166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F18B222-18EA-ED47-2E75-FACEBA6C1D51}"/>
              </a:ext>
            </a:extLst>
          </p:cNvPr>
          <p:cNvSpPr txBox="1"/>
          <p:nvPr/>
        </p:nvSpPr>
        <p:spPr>
          <a:xfrm>
            <a:off x="1592268" y="410345"/>
            <a:ext cx="8604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ANEXOS RELACIONADOS A FÓRMULAS INFANTIS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4DFCAE59-CF06-317C-8CBA-C26364333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016" y="5660218"/>
            <a:ext cx="3069984" cy="490624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F55CBF1A-A1D9-3957-EF94-8126C569EE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6732" y="21646"/>
            <a:ext cx="1341665" cy="12543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74B55B2-B148-BFDA-B796-7F6FB603F9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sp>
        <p:nvSpPr>
          <p:cNvPr id="41" name="Retângulo 40">
            <a:extLst>
              <a:ext uri="{FF2B5EF4-FFF2-40B4-BE49-F238E27FC236}">
                <a16:creationId xmlns:a16="http://schemas.microsoft.com/office/drawing/2014/main" id="{D863FC00-28CD-E05F-EA09-5529A3FF5432}"/>
              </a:ext>
            </a:extLst>
          </p:cNvPr>
          <p:cNvSpPr/>
          <p:nvPr/>
        </p:nvSpPr>
        <p:spPr>
          <a:xfrm>
            <a:off x="1741714" y="2622550"/>
            <a:ext cx="1110343" cy="39528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FBE3F842-A36F-883F-A686-615CE5841725}"/>
              </a:ext>
            </a:extLst>
          </p:cNvPr>
          <p:cNvGraphicFramePr>
            <a:graphicFrameLocks noGrp="1"/>
          </p:cNvGraphicFramePr>
          <p:nvPr/>
        </p:nvGraphicFramePr>
        <p:xfrm>
          <a:off x="201126" y="1442367"/>
          <a:ext cx="5727698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7698">
                  <a:extLst>
                    <a:ext uri="{9D8B030D-6E8A-4147-A177-3AD203B41FA5}">
                      <a16:colId xmlns:a16="http://schemas.microsoft.com/office/drawing/2014/main" val="2370271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LIMITES MÍNIMOS E MÁXIMOS DE CONTEÚDO ENERGÉTICO, PROTEÍNAS, CARBOIDRATOS E GORDURAS PARA FÓRMULAS INFANTIS</a:t>
                      </a:r>
                      <a:endParaRPr lang="pt-BR" dirty="0"/>
                    </a:p>
                  </a:txBody>
                  <a:tcPr>
                    <a:solidFill>
                      <a:srgbClr val="008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602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Correção da nota para glicose: </a:t>
                      </a:r>
                      <a:r>
                        <a:rPr lang="pt-BR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somente 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as fórmulas infantis produzidas com proteína hidrolisada</a:t>
                      </a:r>
                      <a:r>
                        <a:rPr lang="pt-BR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ou à base de aminoácidos isolados.</a:t>
                      </a:r>
                      <a:endParaRPr lang="pt-B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BEE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616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Exclusão de sacarose, frutose e mel (limites e notas)</a:t>
                      </a:r>
                    </a:p>
                  </a:txBody>
                  <a:tcPr>
                    <a:solidFill>
                      <a:srgbClr val="BEE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20349"/>
                  </a:ext>
                </a:extLst>
              </a:tr>
            </a:tbl>
          </a:graphicData>
        </a:graphic>
      </p:graphicFrame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12CEEE02-D3E2-B127-BA56-B8A6DE7AAA34}"/>
              </a:ext>
            </a:extLst>
          </p:cNvPr>
          <p:cNvGraphicFramePr>
            <a:graphicFrameLocks noGrp="1"/>
          </p:cNvGraphicFramePr>
          <p:nvPr/>
        </p:nvGraphicFramePr>
        <p:xfrm>
          <a:off x="201126" y="4425815"/>
          <a:ext cx="5727698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7698">
                  <a:extLst>
                    <a:ext uri="{9D8B030D-6E8A-4147-A177-3AD203B41FA5}">
                      <a16:colId xmlns:a16="http://schemas.microsoft.com/office/drawing/2014/main" val="2370271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LIMITES MÍNIMOS E MÁXIMOS DE VITAMINAS, MINERAIS E OUTRAS SUBSTÂNCIAS PARA FÓRMULAS INFANTIS</a:t>
                      </a:r>
                      <a:endParaRPr lang="pt-BR" dirty="0"/>
                    </a:p>
                  </a:txBody>
                  <a:tcPr>
                    <a:solidFill>
                      <a:srgbClr val="008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602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Correção do limite máximo vit. B12: </a:t>
                      </a:r>
                      <a:r>
                        <a:rPr lang="pt-BR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µg/100 kcal, para , FI para lactentes</a:t>
                      </a:r>
                    </a:p>
                  </a:txBody>
                  <a:tcPr>
                    <a:solidFill>
                      <a:srgbClr val="BEE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616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Ajuste da Vitamina </a:t>
                      </a:r>
                      <a:r>
                        <a:rPr lang="pt-BR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>
                    <a:solidFill>
                      <a:srgbClr val="BEE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20349"/>
                  </a:ext>
                </a:extLst>
              </a:tr>
            </a:tbl>
          </a:graphicData>
        </a:graphic>
      </p:graphicFrame>
      <p:graphicFrame>
        <p:nvGraphicFramePr>
          <p:cNvPr id="20" name="Tabela 19">
            <a:extLst>
              <a:ext uri="{FF2B5EF4-FFF2-40B4-BE49-F238E27FC236}">
                <a16:creationId xmlns:a16="http://schemas.microsoft.com/office/drawing/2014/main" id="{9146DCA9-4484-C8AB-55EB-F84A24852213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2463535"/>
          <a:ext cx="5727698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7698">
                  <a:extLst>
                    <a:ext uri="{9D8B030D-6E8A-4147-A177-3AD203B41FA5}">
                      <a16:colId xmlns:a16="http://schemas.microsoft.com/office/drawing/2014/main" val="2370271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COMPOSIÇÃO DE AMINOÁCIDOS ESSENCIAIS E SEMI-ESSENCIAIS NO LEITE HUMANO PROTEÍNA DE REFERÊNCIA PARA FÓRMULAS INFANTIS</a:t>
                      </a:r>
                      <a:endParaRPr lang="pt-BR" dirty="0"/>
                    </a:p>
                  </a:txBody>
                  <a:tcPr>
                    <a:solidFill>
                      <a:srgbClr val="008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602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Correção da 1ª nota para cisteína e metionina:</a:t>
                      </a:r>
                    </a:p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concentrações de metionina e cisteína podem ser somadas se a proporção destes aminoácidos for:</a:t>
                      </a:r>
                      <a:br>
                        <a:rPr lang="pt-BR" dirty="0"/>
                      </a:b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inferior a 2:1, no caso de fórmulas infantis para lactentes; ou</a:t>
                      </a:r>
                      <a:br>
                        <a:rPr lang="pt-BR" dirty="0"/>
                      </a:b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inferior a 3:1, no caso de fórmulas infantis de seguimento para lactentes e crianças de primeira infância.</a:t>
                      </a:r>
                    </a:p>
                  </a:txBody>
                  <a:tcPr>
                    <a:solidFill>
                      <a:srgbClr val="BEE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616464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F287E981-3F95-C1EB-62D4-DE06C982EF84}"/>
              </a:ext>
            </a:extLst>
          </p:cNvPr>
          <p:cNvSpPr txBox="1"/>
          <p:nvPr/>
        </p:nvSpPr>
        <p:spPr>
          <a:xfrm>
            <a:off x="6716233" y="5853609"/>
            <a:ext cx="340053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Serão movidos para RDC</a:t>
            </a:r>
          </a:p>
        </p:txBody>
      </p:sp>
    </p:spTree>
    <p:extLst>
      <p:ext uri="{BB962C8B-B14F-4D97-AF65-F5344CB8AC3E}">
        <p14:creationId xmlns:p14="http://schemas.microsoft.com/office/powerpoint/2010/main" val="3175106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94CC7-8F56-1951-87C7-243464C34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A1648666-8158-A50F-B60E-C4E21A4815D8}"/>
              </a:ext>
            </a:extLst>
          </p:cNvPr>
          <p:cNvSpPr/>
          <p:nvPr/>
        </p:nvSpPr>
        <p:spPr>
          <a:xfrm>
            <a:off x="0" y="-1"/>
            <a:ext cx="12214034" cy="1254304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9379E390-CCD3-7F66-879D-8152D31DDF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93"/>
          <a:stretch/>
        </p:blipFill>
        <p:spPr>
          <a:xfrm>
            <a:off x="22034" y="-60433"/>
            <a:ext cx="12192000" cy="134166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522278A-6F83-FEA5-5EDC-3160C9B0C23F}"/>
              </a:ext>
            </a:extLst>
          </p:cNvPr>
          <p:cNvSpPr txBox="1"/>
          <p:nvPr/>
        </p:nvSpPr>
        <p:spPr>
          <a:xfrm>
            <a:off x="1592268" y="410345"/>
            <a:ext cx="8604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ANEXOS RELACIONADOS A FÓRMULAS INFANTIS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1A2B8184-1572-F50C-9610-EFB33BC39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016" y="5660218"/>
            <a:ext cx="3069984" cy="490624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5EBDE034-A6E2-F36F-1361-29F07CEA1B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6732" y="21646"/>
            <a:ext cx="1341665" cy="12543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5CC3594-C60C-E586-CBDA-91B4FBC4DD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sp>
        <p:nvSpPr>
          <p:cNvPr id="41" name="Retângulo 40">
            <a:extLst>
              <a:ext uri="{FF2B5EF4-FFF2-40B4-BE49-F238E27FC236}">
                <a16:creationId xmlns:a16="http://schemas.microsoft.com/office/drawing/2014/main" id="{F4A8A5FF-5431-49D3-72B8-E00FFE9F0C54}"/>
              </a:ext>
            </a:extLst>
          </p:cNvPr>
          <p:cNvSpPr/>
          <p:nvPr/>
        </p:nvSpPr>
        <p:spPr>
          <a:xfrm>
            <a:off x="1741714" y="2622550"/>
            <a:ext cx="1110343" cy="39528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908FFE4D-F556-58B0-345A-6AD6F9779522}"/>
              </a:ext>
            </a:extLst>
          </p:cNvPr>
          <p:cNvGraphicFramePr>
            <a:graphicFrameLocks noGrp="1"/>
          </p:cNvGraphicFramePr>
          <p:nvPr/>
        </p:nvGraphicFramePr>
        <p:xfrm>
          <a:off x="3088318" y="2226270"/>
          <a:ext cx="5727698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7698">
                  <a:extLst>
                    <a:ext uri="{9D8B030D-6E8A-4147-A177-3AD203B41FA5}">
                      <a16:colId xmlns:a16="http://schemas.microsoft.com/office/drawing/2014/main" val="2370271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LIMITES MÍNIMOS E MÁXIMOS E CONDIÇÕES DE USO DOS NUTRIENTES E OUTRAS SUBSTÂNCIAS OPCIONAIS AUTORIZADOS PARA FÓRMULAS INFANTIS</a:t>
                      </a:r>
                      <a:endParaRPr lang="pt-BR" dirty="0"/>
                    </a:p>
                  </a:txBody>
                  <a:tcPr>
                    <a:solidFill>
                      <a:srgbClr val="008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602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Inclusão da nota para nucleotídeos: </a:t>
                      </a:r>
                      <a:r>
                        <a:rPr lang="pt-BR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limite se refere às quantidades adicionadas.</a:t>
                      </a:r>
                      <a:endParaRPr lang="pt-B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BEE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616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Será atualizado na 1ª AP.</a:t>
                      </a:r>
                    </a:p>
                  </a:txBody>
                  <a:tcPr>
                    <a:solidFill>
                      <a:srgbClr val="BEE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381025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1E57B90-2E4F-7AF6-E0A3-0787FC1BB820}"/>
              </a:ext>
            </a:extLst>
          </p:cNvPr>
          <p:cNvGraphicFramePr>
            <a:graphicFrameLocks noGrp="1"/>
          </p:cNvGraphicFramePr>
          <p:nvPr/>
        </p:nvGraphicFramePr>
        <p:xfrm>
          <a:off x="3088318" y="4649298"/>
          <a:ext cx="5727698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7698">
                  <a:extLst>
                    <a:ext uri="{9D8B030D-6E8A-4147-A177-3AD203B41FA5}">
                      <a16:colId xmlns:a16="http://schemas.microsoft.com/office/drawing/2014/main" val="2370271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ALEGAÇÕES NUTRICIONAIS AUTORIZADAS PARA FÓRMULAS INFANTIS</a:t>
                      </a:r>
                    </a:p>
                  </a:txBody>
                  <a:tcPr>
                    <a:solidFill>
                      <a:srgbClr val="008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602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 alterações</a:t>
                      </a:r>
                    </a:p>
                  </a:txBody>
                  <a:tcPr>
                    <a:solidFill>
                      <a:srgbClr val="BEE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812549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A7F01724-1220-530F-68FB-2552D2AA3BF5}"/>
              </a:ext>
            </a:extLst>
          </p:cNvPr>
          <p:cNvSpPr txBox="1"/>
          <p:nvPr/>
        </p:nvSpPr>
        <p:spPr>
          <a:xfrm>
            <a:off x="1592268" y="6159140"/>
            <a:ext cx="302677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Serão mantidos na IN</a:t>
            </a:r>
          </a:p>
        </p:txBody>
      </p:sp>
      <p:pic>
        <p:nvPicPr>
          <p:cNvPr id="4" name="Imagem 3" descr="Não sei, cara">
            <a:extLst>
              <a:ext uri="{FF2B5EF4-FFF2-40B4-BE49-F238E27FC236}">
                <a16:creationId xmlns:a16="http://schemas.microsoft.com/office/drawing/2014/main" id="{EA91FE8E-FFEA-390D-D9EB-7E3FEF329E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13" y="5570866"/>
            <a:ext cx="1156121" cy="115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4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16978-6A7B-055C-A7D6-DD27C4441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80D6F845-55AD-0C8C-863E-3FD6D0F0EF58}"/>
              </a:ext>
            </a:extLst>
          </p:cNvPr>
          <p:cNvSpPr/>
          <p:nvPr/>
        </p:nvSpPr>
        <p:spPr>
          <a:xfrm>
            <a:off x="0" y="-1"/>
            <a:ext cx="2445745" cy="6858000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5832AEBA-B77F-8820-6482-B334C2DCCB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5"/>
          <a:stretch/>
        </p:blipFill>
        <p:spPr>
          <a:xfrm rot="16200000">
            <a:off x="-5084603" y="137871"/>
            <a:ext cx="12192000" cy="2868695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452D557D-9629-F37D-70F6-9D790FA7CD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10800000">
            <a:off x="10927454" y="-1"/>
            <a:ext cx="1341665" cy="1254303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7FEA820D-1122-2E27-898D-47B5288128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5112" y="5666386"/>
            <a:ext cx="1341665" cy="12543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676F793-2314-8865-2409-03042186C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B50A51D-4B57-698E-133F-E4B6FC670CCB}"/>
              </a:ext>
            </a:extLst>
          </p:cNvPr>
          <p:cNvSpPr txBox="1"/>
          <p:nvPr/>
        </p:nvSpPr>
        <p:spPr>
          <a:xfrm>
            <a:off x="2868696" y="410345"/>
            <a:ext cx="7328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Principais alterações pós-CP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BF07682-E9CE-5F66-7360-41EE3DC4191A}"/>
              </a:ext>
            </a:extLst>
          </p:cNvPr>
          <p:cNvSpPr txBox="1"/>
          <p:nvPr/>
        </p:nvSpPr>
        <p:spPr>
          <a:xfrm>
            <a:off x="0" y="2376824"/>
            <a:ext cx="2364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ALIMENTOS DE TRANSIÇÃO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4C90694-6BA4-3FC9-1E01-235AF19CEB51}"/>
              </a:ext>
            </a:extLst>
          </p:cNvPr>
          <p:cNvSpPr txBox="1"/>
          <p:nvPr/>
        </p:nvSpPr>
        <p:spPr>
          <a:xfrm>
            <a:off x="2929208" y="2960239"/>
            <a:ext cx="7998245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u="sng" dirty="0"/>
              <a:t>DENOMINAÇÃO DE VENDA</a:t>
            </a:r>
            <a:r>
              <a:rPr lang="pt-BR" sz="1900" dirty="0"/>
              <a:t>:</a:t>
            </a:r>
          </a:p>
          <a:p>
            <a:r>
              <a:rPr lang="pt-BR" sz="1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Denominação de venda do alimento convencional, </a:t>
            </a:r>
            <a:r>
              <a:rPr lang="pt-BR" sz="19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acrescida das seguintes expressões:</a:t>
            </a:r>
            <a:br>
              <a:rPr lang="pt-BR" sz="19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pt-BR" sz="19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a) "para lactentes e crianças de primeira infância", </a:t>
            </a:r>
            <a:r>
              <a:rPr lang="pt-BR" sz="19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 caso de alimentos em que é declarado no painel frontal que o produto pode ser utilizado a partir dos 6 meses de idade; ou</a:t>
            </a:r>
            <a:br>
              <a:rPr lang="pt-BR" sz="19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pt-BR" sz="19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b) "para crianças de primeira infância", </a:t>
            </a:r>
            <a:r>
              <a:rPr lang="pt-BR" sz="19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 caso de alimentos em que é declarado no painel frontal que o produto pode ser utilizado a partir dos 12 meses de idade.</a:t>
            </a:r>
            <a:endParaRPr lang="pt-BR" sz="19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8C59C52-49FB-C044-7475-9BBED0161644}"/>
              </a:ext>
            </a:extLst>
          </p:cNvPr>
          <p:cNvSpPr txBox="1"/>
          <p:nvPr/>
        </p:nvSpPr>
        <p:spPr>
          <a:xfrm>
            <a:off x="2929208" y="996475"/>
            <a:ext cx="8211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u="sng" dirty="0"/>
              <a:t>COMPOSIÇÃO</a:t>
            </a:r>
            <a:r>
              <a:rPr lang="pt-BR" sz="2000" dirty="0"/>
              <a:t>:</a:t>
            </a:r>
          </a:p>
          <a:p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Complemento para alimentos líquidos 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base de frutas, hortaliças ou cereais</a:t>
            </a:r>
          </a:p>
          <a:p>
            <a:endParaRPr lang="pt-BR" sz="2000" dirty="0"/>
          </a:p>
          <a:p>
            <a:r>
              <a:rPr lang="pt-BR" sz="2000" dirty="0"/>
              <a:t>Exclusão do açúcar e mel como ingredientes nos alimentos de transição.</a:t>
            </a:r>
          </a:p>
        </p:txBody>
      </p:sp>
    </p:spTree>
    <p:extLst>
      <p:ext uri="{BB962C8B-B14F-4D97-AF65-F5344CB8AC3E}">
        <p14:creationId xmlns:p14="http://schemas.microsoft.com/office/powerpoint/2010/main" val="368151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AF008-5158-D071-3A06-8894EC58A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200A4621-983A-701B-5A77-1F437A057324}"/>
              </a:ext>
            </a:extLst>
          </p:cNvPr>
          <p:cNvSpPr/>
          <p:nvPr/>
        </p:nvSpPr>
        <p:spPr>
          <a:xfrm>
            <a:off x="0" y="-1"/>
            <a:ext cx="2445745" cy="6858000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9F437B13-0427-BA8D-3A08-7CBF6E15B0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5"/>
          <a:stretch/>
        </p:blipFill>
        <p:spPr>
          <a:xfrm rot="16200000">
            <a:off x="-5084603" y="137871"/>
            <a:ext cx="12192000" cy="2868695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267EA504-65D9-E12F-6606-20CE76FD55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10800000">
            <a:off x="10927454" y="-1"/>
            <a:ext cx="1341665" cy="1254303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B58CAD05-2169-3607-ABBF-22C67A6C7F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5112" y="5666386"/>
            <a:ext cx="1341665" cy="12543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C7A95B1-4780-E0E9-5892-885115DFF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23A488C-24E9-4C26-93DF-B5138C8376B3}"/>
              </a:ext>
            </a:extLst>
          </p:cNvPr>
          <p:cNvSpPr txBox="1"/>
          <p:nvPr/>
        </p:nvSpPr>
        <p:spPr>
          <a:xfrm>
            <a:off x="2868696" y="410345"/>
            <a:ext cx="7328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Principais alterações pós-CP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CCCFA20-53A1-7DD0-8C65-F596E43D5D5B}"/>
              </a:ext>
            </a:extLst>
          </p:cNvPr>
          <p:cNvSpPr txBox="1"/>
          <p:nvPr/>
        </p:nvSpPr>
        <p:spPr>
          <a:xfrm>
            <a:off x="0" y="2376824"/>
            <a:ext cx="2364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ALIMENTOS DE TRANSIÇÃO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50B5E23-AA07-DE95-ABDD-07CE66DCBE09}"/>
              </a:ext>
            </a:extLst>
          </p:cNvPr>
          <p:cNvSpPr txBox="1"/>
          <p:nvPr/>
        </p:nvSpPr>
        <p:spPr>
          <a:xfrm>
            <a:off x="3095096" y="1254302"/>
            <a:ext cx="7998245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u="sng" dirty="0"/>
              <a:t>ROTULAGEM</a:t>
            </a:r>
            <a:r>
              <a:rPr lang="pt-BR" sz="1900" dirty="0"/>
              <a:t>:</a:t>
            </a:r>
          </a:p>
          <a:p>
            <a:r>
              <a:rPr lang="pt-BR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Exclusão do dispositivo sobre advert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ência quanto ao uso de mel.</a:t>
            </a:r>
          </a:p>
          <a:p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Inclusão de dispositivo proibindo o uso de alegações de propriedades funcionais ou de alegações de propriedades de saúde na rotulagem de alimentos de transição para lactentes e crianças de primeira infância.</a:t>
            </a:r>
          </a:p>
          <a:p>
            <a:endParaRPr 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Inclusão de dispositivo que remete o uso de alegações nutricionais à RDC nº 429 e IN nº 75/2020.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274817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B1EC4-A32C-EFED-6595-A07288DB0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00F80A88-33BF-C4A0-0BA5-DE06C7B76A4F}"/>
              </a:ext>
            </a:extLst>
          </p:cNvPr>
          <p:cNvSpPr/>
          <p:nvPr/>
        </p:nvSpPr>
        <p:spPr>
          <a:xfrm>
            <a:off x="0" y="-1"/>
            <a:ext cx="2445745" cy="6858000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3EE7F64E-1ED1-3F88-2821-4B3DB74AC7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5"/>
          <a:stretch/>
        </p:blipFill>
        <p:spPr>
          <a:xfrm rot="16200000">
            <a:off x="-5084603" y="137871"/>
            <a:ext cx="12192000" cy="2868695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0D00992B-3FE8-0DC9-C23A-BB109EABEA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10800000">
            <a:off x="10927454" y="-1"/>
            <a:ext cx="1341665" cy="1254303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B3F2C455-29CC-4790-2550-46ECA71245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5112" y="5666386"/>
            <a:ext cx="1341665" cy="12543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EAA5195-4D70-1179-C943-463A6BC61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5C098297-F610-4EBD-234B-BD05F0DEE5DA}"/>
              </a:ext>
            </a:extLst>
          </p:cNvPr>
          <p:cNvSpPr txBox="1"/>
          <p:nvPr/>
        </p:nvSpPr>
        <p:spPr>
          <a:xfrm>
            <a:off x="2868696" y="410345"/>
            <a:ext cx="7328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Principais alterações pós-CP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B383D5B-C7E0-FA71-261E-B362D38BB8A7}"/>
              </a:ext>
            </a:extLst>
          </p:cNvPr>
          <p:cNvSpPr txBox="1"/>
          <p:nvPr/>
        </p:nvSpPr>
        <p:spPr>
          <a:xfrm>
            <a:off x="0" y="2376824"/>
            <a:ext cx="2364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ALIMENTOS À BASE DE CEREAIS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F668CF2-8DDA-7E2B-FF10-7DEEE7F4A259}"/>
              </a:ext>
            </a:extLst>
          </p:cNvPr>
          <p:cNvSpPr txBox="1"/>
          <p:nvPr/>
        </p:nvSpPr>
        <p:spPr>
          <a:xfrm>
            <a:off x="2939845" y="3687901"/>
            <a:ext cx="79982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u="sng" dirty="0"/>
              <a:t>DENOMINAÇÃO DE VENDA</a:t>
            </a:r>
            <a:r>
              <a:rPr lang="pt-BR" sz="2000" dirty="0"/>
              <a:t>:</a:t>
            </a:r>
          </a:p>
          <a:p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Denominação de venda, 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acrescida das seguintes expressões:</a:t>
            </a:r>
            <a:br>
              <a:rPr lang="pt-B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pt-B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a) "para lactentes e crianças de primeira infância", </a:t>
            </a:r>
            <a:r>
              <a:rPr lang="pt-BR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 caso de alimentos em que é declarado no painel frontal que o produto pode ser utilizado a partir dos 6 meses de idade; ou</a:t>
            </a:r>
            <a:br>
              <a:rPr lang="pt-B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pt-B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b) "para crianças de primeira infância", </a:t>
            </a:r>
            <a:r>
              <a:rPr lang="pt-BR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 caso de alimentos em que é declarado no painel frontal que o produto pode ser utilizado a partir dos 12 meses de idade.</a:t>
            </a:r>
            <a:endParaRPr lang="pt-BR" sz="2000" dirty="0"/>
          </a:p>
          <a:p>
            <a:endParaRPr lang="pt-BR" sz="2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173123A-F512-49DE-0035-4E376AFCDBE1}"/>
              </a:ext>
            </a:extLst>
          </p:cNvPr>
          <p:cNvSpPr txBox="1"/>
          <p:nvPr/>
        </p:nvSpPr>
        <p:spPr>
          <a:xfrm>
            <a:off x="2929209" y="1400244"/>
            <a:ext cx="799824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u="sng" dirty="0"/>
              <a:t>COMPOSIÇÃO</a:t>
            </a:r>
            <a:r>
              <a:rPr lang="pt-BR" sz="2000" dirty="0"/>
              <a:t>:</a:t>
            </a:r>
          </a:p>
          <a:p>
            <a:r>
              <a:rPr lang="pt-BR" sz="2000" dirty="0"/>
              <a:t>Definição de limite para açúcar adicionado (</a:t>
            </a:r>
            <a:r>
              <a:rPr lang="pt-B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2,5 g de açúcar adicionado / 100 kcal, 10% VET).</a:t>
            </a:r>
          </a:p>
          <a:p>
            <a:endParaRPr lang="pt-BR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Aptos" panose="020B0004020202020204" pitchFamily="34" charset="0"/>
                <a:cs typeface="Times New Roman" panose="02020603050405020304" pitchFamily="18" charset="0"/>
              </a:rPr>
              <a:t>Exclusão do mel como ingrediente para alimentos à base de cereais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19332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42A2A1C0-2FFF-497B-9B23-1F6A567AAE74}"/>
              </a:ext>
            </a:extLst>
          </p:cNvPr>
          <p:cNvSpPr/>
          <p:nvPr/>
        </p:nvSpPr>
        <p:spPr>
          <a:xfrm>
            <a:off x="0" y="-1"/>
            <a:ext cx="12214034" cy="1254304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E6A7D964-31EC-47C8-83EC-95A03365B6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93"/>
          <a:stretch/>
        </p:blipFill>
        <p:spPr>
          <a:xfrm>
            <a:off x="22034" y="-60433"/>
            <a:ext cx="12192000" cy="134166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6B6336A-C14E-4B2C-9A7C-505EC7ABF42B}"/>
              </a:ext>
            </a:extLst>
          </p:cNvPr>
          <p:cNvSpPr txBox="1"/>
          <p:nvPr/>
        </p:nvSpPr>
        <p:spPr>
          <a:xfrm>
            <a:off x="1592268" y="410345"/>
            <a:ext cx="8604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Informações gerais CP nº 1.242/2024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59A665FD-9233-411F-805E-895EEF0D2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016" y="5660218"/>
            <a:ext cx="3069984" cy="490624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05881E01-D45C-456C-9778-A8514A24C2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6732" y="21646"/>
            <a:ext cx="1341665" cy="12543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9EE1DF1-B1A2-424B-8EEB-174D85CC29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44EC21DD-B8F8-A118-B6EF-55426B4FFDF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687" t="18366" r="26607" b="7553"/>
          <a:stretch/>
        </p:blipFill>
        <p:spPr>
          <a:xfrm>
            <a:off x="1409831" y="1275620"/>
            <a:ext cx="9709463" cy="5561793"/>
          </a:xfrm>
          <a:prstGeom prst="rect">
            <a:avLst/>
          </a:prstGeom>
        </p:spPr>
      </p:pic>
      <p:sp>
        <p:nvSpPr>
          <p:cNvPr id="41" name="Retângulo 40">
            <a:extLst>
              <a:ext uri="{FF2B5EF4-FFF2-40B4-BE49-F238E27FC236}">
                <a16:creationId xmlns:a16="http://schemas.microsoft.com/office/drawing/2014/main" id="{D946DBE2-6B84-B2DB-68BC-C03A3C6321B6}"/>
              </a:ext>
            </a:extLst>
          </p:cNvPr>
          <p:cNvSpPr/>
          <p:nvPr/>
        </p:nvSpPr>
        <p:spPr>
          <a:xfrm>
            <a:off x="1741714" y="2622550"/>
            <a:ext cx="1110343" cy="39528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8C9B4E75-4518-F716-2FD4-AC4513FE6BBE}"/>
              </a:ext>
            </a:extLst>
          </p:cNvPr>
          <p:cNvSpPr txBox="1"/>
          <p:nvPr/>
        </p:nvSpPr>
        <p:spPr>
          <a:xfrm>
            <a:off x="8584247" y="453612"/>
            <a:ext cx="3036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N = 161 contribuições</a:t>
            </a:r>
          </a:p>
        </p:txBody>
      </p:sp>
    </p:spTree>
    <p:extLst>
      <p:ext uri="{BB962C8B-B14F-4D97-AF65-F5344CB8AC3E}">
        <p14:creationId xmlns:p14="http://schemas.microsoft.com/office/powerpoint/2010/main" val="3806131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89D99-91BF-4D4A-0A91-C988A7D33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4D89E6C0-49DC-D0EB-A005-1D708E884CA1}"/>
              </a:ext>
            </a:extLst>
          </p:cNvPr>
          <p:cNvSpPr/>
          <p:nvPr/>
        </p:nvSpPr>
        <p:spPr>
          <a:xfrm>
            <a:off x="0" y="-1"/>
            <a:ext cx="2445745" cy="6858000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58A6BCBC-50D4-4B58-A8F6-87B0FE53CD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5"/>
          <a:stretch/>
        </p:blipFill>
        <p:spPr>
          <a:xfrm rot="16200000">
            <a:off x="-5084603" y="137871"/>
            <a:ext cx="12192000" cy="2868695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EC6EF108-04F3-13BF-D48F-5A134CF80D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10800000">
            <a:off x="10927454" y="-1"/>
            <a:ext cx="1341665" cy="1254303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70854139-F4A0-5596-E12B-FC63454560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5112" y="5666386"/>
            <a:ext cx="1341665" cy="12543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BD5F74C-2F52-6A8F-9224-08BD6C6D65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AEA087E-E414-D068-1D93-99EAD3CC2B7C}"/>
              </a:ext>
            </a:extLst>
          </p:cNvPr>
          <p:cNvSpPr txBox="1"/>
          <p:nvPr/>
        </p:nvSpPr>
        <p:spPr>
          <a:xfrm>
            <a:off x="2868696" y="410345"/>
            <a:ext cx="7328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Principais alterações pós-CP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8F42802-B2FD-7A08-B294-82375281E218}"/>
              </a:ext>
            </a:extLst>
          </p:cNvPr>
          <p:cNvSpPr txBox="1"/>
          <p:nvPr/>
        </p:nvSpPr>
        <p:spPr>
          <a:xfrm>
            <a:off x="0" y="2376824"/>
            <a:ext cx="2364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ALIMENTOS À BASE DE CEREAIS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A173CC4-A025-E206-0987-DE82B1060EBC}"/>
              </a:ext>
            </a:extLst>
          </p:cNvPr>
          <p:cNvSpPr txBox="1"/>
          <p:nvPr/>
        </p:nvSpPr>
        <p:spPr>
          <a:xfrm>
            <a:off x="2837265" y="882091"/>
            <a:ext cx="7998245" cy="5643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u="sng" dirty="0"/>
              <a:t>ROTULAGEM</a:t>
            </a:r>
            <a:r>
              <a:rPr lang="pt-BR" sz="2000" dirty="0"/>
              <a:t>:</a:t>
            </a:r>
          </a:p>
          <a:p>
            <a:endParaRPr lang="pt-BR" sz="20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A declaração "utilizar leite e não água para diluir ou misturar o produto", deve ser utilizada quando: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arenR"/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o cereal desidratado contiver menos que 15% de proteína; e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a quantidade de aminoácidos essenciais e </a:t>
            </a:r>
            <a:r>
              <a:rPr lang="pt-BR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semi-essenciais</a:t>
            </a: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do cereal desidratado não atender às quantidades mínimas estabelecidas no Anexo da RDC.</a:t>
            </a:r>
          </a:p>
          <a:p>
            <a:endParaRPr lang="pt-BR" sz="2000" b="0" i="0" dirty="0">
              <a:solidFill>
                <a:srgbClr val="00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Inclusão de dispositivo proibindo o uso de alegações de propriedades funcionais ou de alegações de propriedades de saúde na rotulagem de alimentos de transição para lactentes e crianças de primeira infância.</a:t>
            </a:r>
          </a:p>
          <a:p>
            <a:endParaRPr 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Inclusão de dispositivo que remete o uso de alegações nutricionais à RDC nº 429 e IN nº 75/2020.</a:t>
            </a:r>
          </a:p>
          <a:p>
            <a:endParaRPr 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Exclusão do dispositivo para advertência sobre mel.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3002997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A04C7-9BB1-B384-B66E-11EF47C05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B6852F15-D7D3-38AC-C50C-9A0C683E7EA2}"/>
              </a:ext>
            </a:extLst>
          </p:cNvPr>
          <p:cNvSpPr/>
          <p:nvPr/>
        </p:nvSpPr>
        <p:spPr>
          <a:xfrm>
            <a:off x="0" y="-1"/>
            <a:ext cx="12214034" cy="1254304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C8A518BB-C234-5134-D209-4DAED4672F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93"/>
          <a:stretch/>
        </p:blipFill>
        <p:spPr>
          <a:xfrm>
            <a:off x="22034" y="-60433"/>
            <a:ext cx="12192000" cy="134166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893E4EE-AB56-D7A1-9625-18B3C8DA335B}"/>
              </a:ext>
            </a:extLst>
          </p:cNvPr>
          <p:cNvSpPr txBox="1"/>
          <p:nvPr/>
        </p:nvSpPr>
        <p:spPr>
          <a:xfrm>
            <a:off x="1592268" y="410345"/>
            <a:ext cx="8604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ANEXOS RELACIONADOS A ALIMENTOS PARA LACTENTES E CRIANÇAS DE PRIMEIRA INFÂNCIA</a:t>
            </a: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98F247C0-5083-A1C2-D624-7872805395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6732" y="21646"/>
            <a:ext cx="1341665" cy="12543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4503E5F-C7DD-DB10-3DEA-ED2312DAC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sp>
        <p:nvSpPr>
          <p:cNvPr id="41" name="Retângulo 40">
            <a:extLst>
              <a:ext uri="{FF2B5EF4-FFF2-40B4-BE49-F238E27FC236}">
                <a16:creationId xmlns:a16="http://schemas.microsoft.com/office/drawing/2014/main" id="{009BC106-01D1-87CC-346A-D507FF489585}"/>
              </a:ext>
            </a:extLst>
          </p:cNvPr>
          <p:cNvSpPr/>
          <p:nvPr/>
        </p:nvSpPr>
        <p:spPr>
          <a:xfrm>
            <a:off x="1741714" y="2622550"/>
            <a:ext cx="1110343" cy="39528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0D8A5A04-5490-549B-FEA0-B6CDC49DD530}"/>
              </a:ext>
            </a:extLst>
          </p:cNvPr>
          <p:cNvGraphicFramePr>
            <a:graphicFrameLocks noGrp="1"/>
          </p:cNvGraphicFramePr>
          <p:nvPr/>
        </p:nvGraphicFramePr>
        <p:xfrm>
          <a:off x="166822" y="1382460"/>
          <a:ext cx="5727698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7698">
                  <a:extLst>
                    <a:ext uri="{9D8B030D-6E8A-4147-A177-3AD203B41FA5}">
                      <a16:colId xmlns:a16="http://schemas.microsoft.com/office/drawing/2014/main" val="2370271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REQUISITOS DE COMPOSIÇÃO E QUALIDADE PARA OS ALIMENTOS DE TRANSIÇÃO PARA LACTENTES E CRIANÇAS DE PRIMEIRA INFÂNCIA</a:t>
                      </a:r>
                      <a:endParaRPr lang="pt-BR" dirty="0"/>
                    </a:p>
                  </a:txBody>
                  <a:tcPr>
                    <a:solidFill>
                      <a:srgbClr val="008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602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 alterações</a:t>
                      </a:r>
                    </a:p>
                  </a:txBody>
                  <a:tcPr>
                    <a:solidFill>
                      <a:srgbClr val="BEE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812549"/>
                  </a:ext>
                </a:extLst>
              </a:tr>
            </a:tbl>
          </a:graphicData>
        </a:graphic>
      </p:graphicFrame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F9FCCB49-2B5B-113E-2444-3FB5F52979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062384"/>
              </p:ext>
            </p:extLst>
          </p:nvPr>
        </p:nvGraphicFramePr>
        <p:xfrm>
          <a:off x="6118034" y="1380062"/>
          <a:ext cx="5727698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7698">
                  <a:extLst>
                    <a:ext uri="{9D8B030D-6E8A-4147-A177-3AD203B41FA5}">
                      <a16:colId xmlns:a16="http://schemas.microsoft.com/office/drawing/2014/main" val="2370271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INGREDIENTES AUTORIZADOS PARA USO EM ALIMENTOS DE TRANSIÇÃO E ALIMENTOS À BASE DE CEREAIS PARA LACTENTES E CRIANÇAS DE PRIMEIRA INFÂNCIA</a:t>
                      </a:r>
                      <a:endParaRPr lang="pt-BR" dirty="0"/>
                    </a:p>
                  </a:txBody>
                  <a:tcPr>
                    <a:solidFill>
                      <a:srgbClr val="008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602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Parte do Anexo VIII da CP nº 1243/2024, com ingredientes que constavam nas Portarias nº 34 e 36/1998 </a:t>
                      </a:r>
                    </a:p>
                  </a:txBody>
                  <a:tcPr>
                    <a:solidFill>
                      <a:srgbClr val="BEE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155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autorizar açúcar e mel para alimentos de transição</a:t>
                      </a:r>
                    </a:p>
                  </a:txBody>
                  <a:tcPr>
                    <a:solidFill>
                      <a:srgbClr val="BEE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616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Estabelecer limite de açúcar adicionado e não autorizar mel para alimentos à base de cereais</a:t>
                      </a:r>
                    </a:p>
                  </a:txBody>
                  <a:tcPr>
                    <a:solidFill>
                      <a:srgbClr val="BEE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20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Carnes e peixes: devem ser isentos de pedaços de ossos, espinhas e outras partes que possam representar risco a lactentes acima de 6 meses.</a:t>
                      </a:r>
                    </a:p>
                  </a:txBody>
                  <a:tcPr>
                    <a:solidFill>
                      <a:srgbClr val="BEE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19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Substituir sementes oleaginosas por gergelim, autorizado somente para alimentos à base de cereais</a:t>
                      </a:r>
                    </a:p>
                  </a:txBody>
                  <a:tcPr>
                    <a:solidFill>
                      <a:srgbClr val="BEE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019895"/>
                  </a:ext>
                </a:extLst>
              </a:tr>
            </a:tbl>
          </a:graphicData>
        </a:graphic>
      </p:graphicFrame>
      <p:graphicFrame>
        <p:nvGraphicFramePr>
          <p:cNvPr id="20" name="Tabela 19">
            <a:extLst>
              <a:ext uri="{FF2B5EF4-FFF2-40B4-BE49-F238E27FC236}">
                <a16:creationId xmlns:a16="http://schemas.microsoft.com/office/drawing/2014/main" id="{B8F5B23D-6981-801F-ACA5-F9D1DA46CD67}"/>
              </a:ext>
            </a:extLst>
          </p:cNvPr>
          <p:cNvGraphicFramePr>
            <a:graphicFrameLocks noGrp="1"/>
          </p:cNvGraphicFramePr>
          <p:nvPr/>
        </p:nvGraphicFramePr>
        <p:xfrm>
          <a:off x="166822" y="2854359"/>
          <a:ext cx="5727698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7698">
                  <a:extLst>
                    <a:ext uri="{9D8B030D-6E8A-4147-A177-3AD203B41FA5}">
                      <a16:colId xmlns:a16="http://schemas.microsoft.com/office/drawing/2014/main" val="2370271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REQUISITOS DE COMPOSIÇÃO PARA ALIMENTOS À BASE DE CEREAIS PARA LACTENTES E CRIANÇAS DE PRIMEIRA INFÂNCIA</a:t>
                      </a:r>
                      <a:endParaRPr lang="pt-BR" dirty="0"/>
                    </a:p>
                  </a:txBody>
                  <a:tcPr>
                    <a:solidFill>
                      <a:srgbClr val="008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602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 alterações</a:t>
                      </a:r>
                    </a:p>
                  </a:txBody>
                  <a:tcPr>
                    <a:solidFill>
                      <a:srgbClr val="BEE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812549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11706BFD-9092-FE92-A05E-B31D0343E84A}"/>
              </a:ext>
            </a:extLst>
          </p:cNvPr>
          <p:cNvSpPr txBox="1"/>
          <p:nvPr/>
        </p:nvSpPr>
        <p:spPr>
          <a:xfrm>
            <a:off x="5894520" y="6229969"/>
            <a:ext cx="340053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Serão movidos para RDC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0D90F9D-5E4C-A2F0-32AC-4FCE2C41E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644877"/>
              </p:ext>
            </p:extLst>
          </p:nvPr>
        </p:nvGraphicFramePr>
        <p:xfrm>
          <a:off x="166822" y="4356744"/>
          <a:ext cx="5727698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7698">
                  <a:extLst>
                    <a:ext uri="{9D8B030D-6E8A-4147-A177-3AD203B41FA5}">
                      <a16:colId xmlns:a16="http://schemas.microsoft.com/office/drawing/2014/main" val="2370271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QUANTIDADES MÍNIMAS DE AMINOÁCIDOS ESSENCIAIS E SEMI-ESSENCIAIS DE CEREAIS DESIDRATADOS QUE PERMITEM A DILUIÇÃO EM ÁGUA</a:t>
                      </a:r>
                      <a:endParaRPr lang="pt-BR" dirty="0"/>
                    </a:p>
                  </a:txBody>
                  <a:tcPr>
                    <a:solidFill>
                      <a:srgbClr val="008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602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CP - composição de aminoácidos da caseína</a:t>
                      </a:r>
                    </a:p>
                  </a:txBody>
                  <a:tcPr>
                    <a:solidFill>
                      <a:srgbClr val="BEE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812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Valores foram ajustados para 70% do valor publicado na CP para simplificar a referência e aplicação do Anexo</a:t>
                      </a:r>
                    </a:p>
                  </a:txBody>
                  <a:tcPr>
                    <a:solidFill>
                      <a:srgbClr val="BEE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767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306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AB80D-C70C-4686-730E-F8659EC76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18F6BD8B-8343-8F08-E273-43AD3D0A30C3}"/>
              </a:ext>
            </a:extLst>
          </p:cNvPr>
          <p:cNvSpPr/>
          <p:nvPr/>
        </p:nvSpPr>
        <p:spPr>
          <a:xfrm>
            <a:off x="0" y="-1"/>
            <a:ext cx="12214034" cy="1254304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296C0546-AFF3-E294-5609-2805B5886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93"/>
          <a:stretch/>
        </p:blipFill>
        <p:spPr>
          <a:xfrm>
            <a:off x="22034" y="-60433"/>
            <a:ext cx="12192000" cy="134166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70CE603-B8E0-67A9-843D-AC5928B5D7EC}"/>
              </a:ext>
            </a:extLst>
          </p:cNvPr>
          <p:cNvSpPr txBox="1"/>
          <p:nvPr/>
        </p:nvSpPr>
        <p:spPr>
          <a:xfrm>
            <a:off x="1592268" y="410345"/>
            <a:ext cx="8604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ANEXOS RELACIONADOS A ALIMENTOS PARA LACTENTES E CRIANÇAS DE PRIMEIRA INFÂNCIA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F00B6971-8C97-531F-173E-9E2E91709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016" y="5660218"/>
            <a:ext cx="3069984" cy="490624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630860C3-177E-F028-A334-93DB427271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6732" y="21646"/>
            <a:ext cx="1341665" cy="12543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0F5C8B3-FBB9-FA01-BA2B-79AE332B9E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sp>
        <p:nvSpPr>
          <p:cNvPr id="41" name="Retângulo 40">
            <a:extLst>
              <a:ext uri="{FF2B5EF4-FFF2-40B4-BE49-F238E27FC236}">
                <a16:creationId xmlns:a16="http://schemas.microsoft.com/office/drawing/2014/main" id="{CD39DC1D-4757-5445-B337-13FBC3BA195B}"/>
              </a:ext>
            </a:extLst>
          </p:cNvPr>
          <p:cNvSpPr/>
          <p:nvPr/>
        </p:nvSpPr>
        <p:spPr>
          <a:xfrm>
            <a:off x="1741714" y="2622550"/>
            <a:ext cx="1110343" cy="39528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CA01CF50-4A50-1CD2-A1C0-1F6660CC9D95}"/>
              </a:ext>
            </a:extLst>
          </p:cNvPr>
          <p:cNvGraphicFramePr>
            <a:graphicFrameLocks noGrp="1"/>
          </p:cNvGraphicFramePr>
          <p:nvPr/>
        </p:nvGraphicFramePr>
        <p:xfrm>
          <a:off x="3088318" y="2515387"/>
          <a:ext cx="5727698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7698">
                  <a:extLst>
                    <a:ext uri="{9D8B030D-6E8A-4147-A177-3AD203B41FA5}">
                      <a16:colId xmlns:a16="http://schemas.microsoft.com/office/drawing/2014/main" val="2370271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LIMITES MÍNIMOS E MÁXIMOS DE NUTRIENTES E OUTRAS SUBSTÂNCIAS OPCIONAIS AUTORIZADOS PARA ALIMENTOS DE TRANSIÇÃO E ALIMENTOS À BASE DE CEREAIS PARA LACTENTES E CRIANÇAS DE PRIMEIRA INFÂNCIA</a:t>
                      </a:r>
                      <a:endParaRPr lang="pt-BR" dirty="0"/>
                    </a:p>
                  </a:txBody>
                  <a:tcPr>
                    <a:solidFill>
                      <a:srgbClr val="008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602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Será atualizado na 1ª AP.</a:t>
                      </a:r>
                    </a:p>
                  </a:txBody>
                  <a:tcPr>
                    <a:solidFill>
                      <a:srgbClr val="BEE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812549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45DB0832-7F72-C0BB-79E5-556FC434310A}"/>
              </a:ext>
            </a:extLst>
          </p:cNvPr>
          <p:cNvSpPr txBox="1"/>
          <p:nvPr/>
        </p:nvSpPr>
        <p:spPr>
          <a:xfrm>
            <a:off x="1592268" y="5589971"/>
            <a:ext cx="302677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Serão mantidos na IN</a:t>
            </a:r>
          </a:p>
        </p:txBody>
      </p:sp>
      <p:pic>
        <p:nvPicPr>
          <p:cNvPr id="2" name="Imagem 1" descr="Não sei, cara">
            <a:extLst>
              <a:ext uri="{FF2B5EF4-FFF2-40B4-BE49-F238E27FC236}">
                <a16:creationId xmlns:a16="http://schemas.microsoft.com/office/drawing/2014/main" id="{5A0AF8D5-1D95-F1E7-C465-B30F742B73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79" y="5381242"/>
            <a:ext cx="1156121" cy="115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83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9FE92-AA45-4036-5310-ECD9F0CCE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43501A06-159E-DBB8-02EE-E506C5732E6D}"/>
              </a:ext>
            </a:extLst>
          </p:cNvPr>
          <p:cNvSpPr/>
          <p:nvPr/>
        </p:nvSpPr>
        <p:spPr>
          <a:xfrm>
            <a:off x="0" y="-1"/>
            <a:ext cx="2445745" cy="6858000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51DAE667-3756-C3AF-4BE5-8590EB2FF2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5"/>
          <a:stretch/>
        </p:blipFill>
        <p:spPr>
          <a:xfrm rot="16200000">
            <a:off x="-5084603" y="137871"/>
            <a:ext cx="12192000" cy="2868695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FE350690-0B37-6C21-5FEF-6DD4D184CD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10800000">
            <a:off x="10927454" y="-1"/>
            <a:ext cx="1341665" cy="1254303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114FDBE3-1496-97C4-07A1-C9422CDFD9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5112" y="5666386"/>
            <a:ext cx="1341665" cy="12543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34CB027-533A-1923-8BBC-9A60C32E5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B61FBECF-9DFC-1A83-EFEE-0A65E6C7E341}"/>
              </a:ext>
            </a:extLst>
          </p:cNvPr>
          <p:cNvSpPr txBox="1"/>
          <p:nvPr/>
        </p:nvSpPr>
        <p:spPr>
          <a:xfrm>
            <a:off x="2868696" y="410345"/>
            <a:ext cx="7328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Principais alterações pós-CP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5E0DFE6-B161-03A6-B458-34E888C69CA9}"/>
              </a:ext>
            </a:extLst>
          </p:cNvPr>
          <p:cNvSpPr txBox="1"/>
          <p:nvPr/>
        </p:nvSpPr>
        <p:spPr>
          <a:xfrm>
            <a:off x="81331" y="2496567"/>
            <a:ext cx="23644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FÓRMULAS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PARA NUTRIÇÃO ENTERAL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8E72BCC-B658-17CF-BCC6-3C8B2337DE24}"/>
              </a:ext>
            </a:extLst>
          </p:cNvPr>
          <p:cNvSpPr txBox="1"/>
          <p:nvPr/>
        </p:nvSpPr>
        <p:spPr>
          <a:xfrm>
            <a:off x="2477176" y="758092"/>
            <a:ext cx="971482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/>
              <a:t>COMPOSIÇÃO</a:t>
            </a:r>
            <a:r>
              <a:rPr lang="pt-BR" dirty="0"/>
              <a:t>:</a:t>
            </a:r>
          </a:p>
          <a:p>
            <a:r>
              <a:rPr lang="pt-BR" dirty="0"/>
              <a:t>Adição de aminoácidos nas fórmulas padrão </a:t>
            </a: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é permitida somente com o objetivo de corrigir proteínas incompletas ou restaurar perdas em função de processamento quando comparadas à </a:t>
            </a:r>
            <a:r>
              <a:rPr lang="pt-BR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proteína de referência, em quantidades não superiores aquelas necessárias para atingir os valores dispostos para os aminoácidos listados no Anexo da RDC</a:t>
            </a: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</a:p>
          <a:p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Referência à RDC nº 839/2023 quanto se tratar de uso de outras fontes proteicas que sejam consideradas novos alimentos ou novos ingredientes</a:t>
            </a:r>
          </a:p>
          <a:p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Fórmulas modificadas: </a:t>
            </a:r>
          </a:p>
          <a:p>
            <a:pPr marL="38100" marR="38100" algn="l"/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composição de nutrientes baseada nos requisitos de composição específicos para as fórmulas padrão para nutrição enteral, contendo as modificações destinadas a atender as necessidades especiais de pacientes em decorrência de:</a:t>
            </a:r>
          </a:p>
          <a:p>
            <a:pPr marL="38100" marR="38100" algn="l"/>
            <a:r>
              <a:rPr lang="pt-BR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a) alterações fisiológicas;</a:t>
            </a:r>
          </a:p>
          <a:p>
            <a:pPr marL="38100" marR="38100" algn="l"/>
            <a:r>
              <a:rPr lang="pt-BR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b) alterações metabólicas; ou</a:t>
            </a:r>
          </a:p>
          <a:p>
            <a:pPr marL="38100" marR="38100" algn="l"/>
            <a:r>
              <a:rPr lang="pt-BR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c) doenças ou agravos à saúde;</a:t>
            </a:r>
          </a:p>
          <a:p>
            <a:pPr marL="38100" marR="38100" algn="l"/>
            <a:r>
              <a:rPr lang="pt-BR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modificações podem estar associadas àquelas destinadas a atender às necessidades nutricionais específicas das faixas etárias para as quais o produto é indicado.</a:t>
            </a:r>
            <a:endParaRPr lang="pt-BR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8100" marR="38100" algn="l"/>
            <a:r>
              <a:rPr lang="pt-BR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outras modificações podem ser realizadas desde que associadas àquelas estabelecidas acima e que sejam seguras para as necessidades especiais dos pacientes a que se destinam, com base em evidências científicas.</a:t>
            </a:r>
            <a:endParaRPr lang="pt-BR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310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2C758-CACF-A122-4829-9168AE736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42C458D2-08A2-6695-283F-08F28E659931}"/>
              </a:ext>
            </a:extLst>
          </p:cNvPr>
          <p:cNvSpPr/>
          <p:nvPr/>
        </p:nvSpPr>
        <p:spPr>
          <a:xfrm>
            <a:off x="0" y="-1"/>
            <a:ext cx="2445745" cy="6858000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8EC97862-D0AC-58FF-C027-11430DD2F9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5"/>
          <a:stretch/>
        </p:blipFill>
        <p:spPr>
          <a:xfrm rot="16200000">
            <a:off x="-5084603" y="137871"/>
            <a:ext cx="12192000" cy="2868695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F1A025DE-1766-47E1-6BB3-319764F67D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10800000">
            <a:off x="10927454" y="-1"/>
            <a:ext cx="1341665" cy="1254303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57980B38-0AF8-6072-BCDB-A11DF78C65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5112" y="5666386"/>
            <a:ext cx="1341665" cy="12543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BB66161-53A7-FF10-2E8B-0E351F8B82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8D3C343E-1665-801A-9DDE-E1FF25568889}"/>
              </a:ext>
            </a:extLst>
          </p:cNvPr>
          <p:cNvSpPr txBox="1"/>
          <p:nvPr/>
        </p:nvSpPr>
        <p:spPr>
          <a:xfrm>
            <a:off x="2868696" y="410345"/>
            <a:ext cx="7328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Principais alterações pós-CP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72B2066-8045-8BCF-0F8D-96AE2AD3E757}"/>
              </a:ext>
            </a:extLst>
          </p:cNvPr>
          <p:cNvSpPr txBox="1"/>
          <p:nvPr/>
        </p:nvSpPr>
        <p:spPr>
          <a:xfrm>
            <a:off x="81331" y="2496567"/>
            <a:ext cx="23644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FÓRMULAS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PARA NUTRIÇÃO ENTERAL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9E0C21-E236-0963-49B9-CA5362689AC1}"/>
              </a:ext>
            </a:extLst>
          </p:cNvPr>
          <p:cNvSpPr txBox="1"/>
          <p:nvPr/>
        </p:nvSpPr>
        <p:spPr>
          <a:xfrm>
            <a:off x="2868696" y="4558670"/>
            <a:ext cx="79982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u="sng" dirty="0"/>
              <a:t>ROTULAGEM</a:t>
            </a:r>
            <a:r>
              <a:rPr lang="pt-BR" sz="2000" dirty="0"/>
              <a:t>:</a:t>
            </a:r>
          </a:p>
          <a:p>
            <a:r>
              <a:rPr lang="pt-BR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Exclusão do dispositivo sobre advert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ência quanto ao uso de mel em fórmulas pediátricas para crianças de primeira infância.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E9427A2-1E7F-4FE8-7258-2E48884F78E7}"/>
              </a:ext>
            </a:extLst>
          </p:cNvPr>
          <p:cNvSpPr txBox="1"/>
          <p:nvPr/>
        </p:nvSpPr>
        <p:spPr>
          <a:xfrm>
            <a:off x="2868696" y="1341542"/>
            <a:ext cx="79982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u="sng" dirty="0"/>
              <a:t>COMPOSIÇÃO</a:t>
            </a:r>
            <a:r>
              <a:rPr lang="pt-BR" sz="2000" dirty="0"/>
              <a:t>:</a:t>
            </a:r>
          </a:p>
          <a:p>
            <a:r>
              <a:rPr lang="pt-BR" sz="2000" dirty="0"/>
              <a:t>Fórmulas modificadas e pediátricas –  requisitos de documentação serão transferidos para IN nº 281/2023.</a:t>
            </a:r>
          </a:p>
          <a:p>
            <a:endParaRPr 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Fórmulas pediátricas para nutrição enteral para lactentes e crianças de primeira infância: observar restrições de açúcares estabelecidas para FI, xarope de glicose </a:t>
            </a:r>
            <a:r>
              <a:rPr lang="pt-BR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mediante justificativa técnica e desde que o limite de glicose atenda ao limite máximo estabelecido</a:t>
            </a:r>
            <a:r>
              <a:rPr lang="pt-BR" dirty="0">
                <a:solidFill>
                  <a:srgbClr val="000000"/>
                </a:solidFill>
                <a:latin typeface="Aptos" panose="020B0004020202020204" pitchFamily="34" charset="0"/>
              </a:rPr>
              <a:t> para FI.</a:t>
            </a:r>
            <a:endParaRPr 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69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55DE6-8ACA-B096-22DF-591AD7F8D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62A0518D-81A0-0F54-4F3D-0C01B5038285}"/>
              </a:ext>
            </a:extLst>
          </p:cNvPr>
          <p:cNvSpPr/>
          <p:nvPr/>
        </p:nvSpPr>
        <p:spPr>
          <a:xfrm>
            <a:off x="0" y="-1"/>
            <a:ext cx="12214034" cy="1254304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4482C72C-B703-70CD-D4E9-8C9628FB0F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93"/>
          <a:stretch/>
        </p:blipFill>
        <p:spPr>
          <a:xfrm>
            <a:off x="22034" y="-60433"/>
            <a:ext cx="12192000" cy="134166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CF42629-0557-3F47-9B17-019BC7048000}"/>
              </a:ext>
            </a:extLst>
          </p:cNvPr>
          <p:cNvSpPr txBox="1"/>
          <p:nvPr/>
        </p:nvSpPr>
        <p:spPr>
          <a:xfrm>
            <a:off x="1592268" y="410345"/>
            <a:ext cx="8604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ANEXOS RELACIONADOS A FÓRMULAS PARA NUTRIÇÃO ENTERAL</a:t>
            </a: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7C957EE3-46C4-C72A-6FC9-D106EDD9E5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6732" y="21646"/>
            <a:ext cx="1341665" cy="12543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6FAFD39-4008-864F-5656-F42354A21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sp>
        <p:nvSpPr>
          <p:cNvPr id="41" name="Retângulo 40">
            <a:extLst>
              <a:ext uri="{FF2B5EF4-FFF2-40B4-BE49-F238E27FC236}">
                <a16:creationId xmlns:a16="http://schemas.microsoft.com/office/drawing/2014/main" id="{C3C1C6E9-B901-2A54-571F-2D5547EE8462}"/>
              </a:ext>
            </a:extLst>
          </p:cNvPr>
          <p:cNvSpPr/>
          <p:nvPr/>
        </p:nvSpPr>
        <p:spPr>
          <a:xfrm>
            <a:off x="1741714" y="2753184"/>
            <a:ext cx="1110343" cy="39528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DEEB437B-58BA-61AA-47F1-95444547C928}"/>
              </a:ext>
            </a:extLst>
          </p:cNvPr>
          <p:cNvGraphicFramePr>
            <a:graphicFrameLocks noGrp="1"/>
          </p:cNvGraphicFramePr>
          <p:nvPr/>
        </p:nvGraphicFramePr>
        <p:xfrm>
          <a:off x="278579" y="1684865"/>
          <a:ext cx="5727698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7698">
                  <a:extLst>
                    <a:ext uri="{9D8B030D-6E8A-4147-A177-3AD203B41FA5}">
                      <a16:colId xmlns:a16="http://schemas.microsoft.com/office/drawing/2014/main" val="2370271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LIMITES MÍNIMOS E MÁXIMOS DE PROTEÍNAS, LIPÍDIOS E CARBOIDRATOS DAS FÓRMULAS PADRÃO PARA NUTRIÇÃO ENTERAL</a:t>
                      </a:r>
                      <a:endParaRPr lang="pt-BR" dirty="0"/>
                    </a:p>
                  </a:txBody>
                  <a:tcPr>
                    <a:solidFill>
                      <a:srgbClr val="008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602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Correção do limite máximo de proteína para </a:t>
                      </a:r>
                      <a:r>
                        <a:rPr lang="pt-BR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20% do Valor Energético Total (VET) do produto.</a:t>
                      </a:r>
                    </a:p>
                  </a:txBody>
                  <a:tcPr>
                    <a:solidFill>
                      <a:srgbClr val="BEE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812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Exclusão do </a:t>
                      </a:r>
                      <a:r>
                        <a:rPr lang="pt-BR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sucromalte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nota de carboidrato.</a:t>
                      </a:r>
                    </a:p>
                  </a:txBody>
                  <a:tcPr>
                    <a:solidFill>
                      <a:srgbClr val="BEE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02182"/>
                  </a:ext>
                </a:extLst>
              </a:tr>
            </a:tbl>
          </a:graphicData>
        </a:graphic>
      </p:graphicFrame>
      <p:graphicFrame>
        <p:nvGraphicFramePr>
          <p:cNvPr id="20" name="Tabela 19">
            <a:extLst>
              <a:ext uri="{FF2B5EF4-FFF2-40B4-BE49-F238E27FC236}">
                <a16:creationId xmlns:a16="http://schemas.microsoft.com/office/drawing/2014/main" id="{5940AC94-FA36-B146-ADAF-ACA9623923A2}"/>
              </a:ext>
            </a:extLst>
          </p:cNvPr>
          <p:cNvGraphicFramePr>
            <a:graphicFrameLocks noGrp="1"/>
          </p:cNvGraphicFramePr>
          <p:nvPr/>
        </p:nvGraphicFramePr>
        <p:xfrm>
          <a:off x="6118034" y="1684865"/>
          <a:ext cx="5727698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7698">
                  <a:extLst>
                    <a:ext uri="{9D8B030D-6E8A-4147-A177-3AD203B41FA5}">
                      <a16:colId xmlns:a16="http://schemas.microsoft.com/office/drawing/2014/main" val="2370271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LIMITES MÍNIMOS E MÁXIMOS DE VITAMINAS E MINERAIS PARA FÓRMULAS PADRÃO PARA NUTRIÇÃO ENTERAL</a:t>
                      </a:r>
                      <a:endParaRPr lang="pt-BR" dirty="0"/>
                    </a:p>
                  </a:txBody>
                  <a:tcPr>
                    <a:solidFill>
                      <a:srgbClr val="008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602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Inclusão de nota para niacina: </a:t>
                      </a:r>
                      <a:r>
                        <a:rPr lang="pt-BR" b="1" dirty="0"/>
                        <a:t>Como niacina equivalente (NE).</a:t>
                      </a:r>
                      <a:br>
                        <a:rPr lang="pt-BR" b="1" dirty="0"/>
                      </a:br>
                      <a:r>
                        <a:rPr lang="pt-BR" b="1" dirty="0"/>
                        <a:t>Niacina equivalente refere-se ao teor de ácido nicotínico e nicotinamida somado ao teor de niacina proveniente da eventual presença de triptofano.</a:t>
                      </a:r>
                      <a:br>
                        <a:rPr lang="pt-BR" b="1" dirty="0"/>
                      </a:br>
                      <a:r>
                        <a:rPr lang="pt-BR" b="1" dirty="0"/>
                        <a:t>Fator de equivalência: 60 mg de triptofano = 1 mg de niacina = 1 mg de niacina equivalente.</a:t>
                      </a:r>
                      <a:endParaRPr lang="pt-B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BEE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812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Correção das unidades de vitamina B6, </a:t>
                      </a:r>
                      <a:r>
                        <a:rPr lang="pt-BR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vitam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E </a:t>
                      </a:r>
                      <a:r>
                        <a:rPr lang="pt-BR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manganês para </a:t>
                      </a:r>
                      <a:r>
                        <a:rPr lang="pt-BR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solidFill>
                      <a:srgbClr val="BEE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84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Inclusão de limites mínimo e máximo para molibdênio.</a:t>
                      </a:r>
                    </a:p>
                  </a:txBody>
                  <a:tcPr>
                    <a:solidFill>
                      <a:srgbClr val="BEE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56340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F2ABA701-4F28-1962-D0DB-46AA60F203EB}"/>
              </a:ext>
            </a:extLst>
          </p:cNvPr>
          <p:cNvSpPr txBox="1"/>
          <p:nvPr/>
        </p:nvSpPr>
        <p:spPr>
          <a:xfrm>
            <a:off x="5698578" y="5881509"/>
            <a:ext cx="340053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Serão movidos para RDC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0AEC7D2-99A5-85E2-8751-92E8A6BAF2FC}"/>
              </a:ext>
            </a:extLst>
          </p:cNvPr>
          <p:cNvGraphicFramePr>
            <a:graphicFrameLocks noGrp="1"/>
          </p:cNvGraphicFramePr>
          <p:nvPr/>
        </p:nvGraphicFramePr>
        <p:xfrm>
          <a:off x="278579" y="4274783"/>
          <a:ext cx="5727698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7698">
                  <a:extLst>
                    <a:ext uri="{9D8B030D-6E8A-4147-A177-3AD203B41FA5}">
                      <a16:colId xmlns:a16="http://schemas.microsoft.com/office/drawing/2014/main" val="2370271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COMPOSIÇÃO DE AMINOÁCIDOS ESSENCIAIS E SEMI-ESSENCIAIS DA PROTEÍNA DE REFERÊNCIA PARA FÓRMULAS PADRÃO PARA NUTRIÇÃO ENTERAL</a:t>
                      </a:r>
                      <a:endParaRPr lang="pt-BR" dirty="0"/>
                    </a:p>
                  </a:txBody>
                  <a:tcPr>
                    <a:solidFill>
                      <a:srgbClr val="008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602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 alteração.</a:t>
                      </a:r>
                    </a:p>
                  </a:txBody>
                  <a:tcPr>
                    <a:solidFill>
                      <a:srgbClr val="BEE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812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475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B0D56-1326-C399-CEF0-788EC930F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E6C20F55-5733-6E3D-86B6-2A25A55BF7CA}"/>
              </a:ext>
            </a:extLst>
          </p:cNvPr>
          <p:cNvSpPr/>
          <p:nvPr/>
        </p:nvSpPr>
        <p:spPr>
          <a:xfrm>
            <a:off x="0" y="-1"/>
            <a:ext cx="12214034" cy="1254304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393E98DE-6F4D-13EF-E26F-73490C875B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93"/>
          <a:stretch/>
        </p:blipFill>
        <p:spPr>
          <a:xfrm>
            <a:off x="22034" y="-60433"/>
            <a:ext cx="12192000" cy="134166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020FD9F-D562-EA88-842B-C6356252CA2B}"/>
              </a:ext>
            </a:extLst>
          </p:cNvPr>
          <p:cNvSpPr txBox="1"/>
          <p:nvPr/>
        </p:nvSpPr>
        <p:spPr>
          <a:xfrm>
            <a:off x="1592268" y="410345"/>
            <a:ext cx="8604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ANEXOS RELACIONADOS A FÓRMULAS PARA NUTRIÇÃO ENTERAL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493A0788-04EA-5DB2-AA44-FCDDD84C5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016" y="5660218"/>
            <a:ext cx="3069984" cy="490624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F00837E8-8C72-CC13-E69D-7305D98E19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6732" y="21646"/>
            <a:ext cx="1341665" cy="12543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2503AC8-A26F-34FA-2698-22D7D7820C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sp>
        <p:nvSpPr>
          <p:cNvPr id="41" name="Retângulo 40">
            <a:extLst>
              <a:ext uri="{FF2B5EF4-FFF2-40B4-BE49-F238E27FC236}">
                <a16:creationId xmlns:a16="http://schemas.microsoft.com/office/drawing/2014/main" id="{CE158807-0473-17F2-D3F4-147DC83E8D8F}"/>
              </a:ext>
            </a:extLst>
          </p:cNvPr>
          <p:cNvSpPr/>
          <p:nvPr/>
        </p:nvSpPr>
        <p:spPr>
          <a:xfrm>
            <a:off x="1741714" y="2622550"/>
            <a:ext cx="1110343" cy="39528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266FA3C2-F467-2E67-13B3-493978032E7C}"/>
              </a:ext>
            </a:extLst>
          </p:cNvPr>
          <p:cNvGraphicFramePr>
            <a:graphicFrameLocks noGrp="1"/>
          </p:cNvGraphicFramePr>
          <p:nvPr/>
        </p:nvGraphicFramePr>
        <p:xfrm>
          <a:off x="231356" y="1596768"/>
          <a:ext cx="5727698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7698">
                  <a:extLst>
                    <a:ext uri="{9D8B030D-6E8A-4147-A177-3AD203B41FA5}">
                      <a16:colId xmlns:a16="http://schemas.microsoft.com/office/drawing/2014/main" val="2370271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LIMITES MÍNIMOS E MÁXIMOS DE NUTRIENTES E OUTRAS SUBSTÂNCIAS OPCIONAIS AUTORIZADOS PARA FÓRMULAS PADRÃO PARA NUTRIÇÃO ENTERAL</a:t>
                      </a:r>
                      <a:endParaRPr lang="pt-BR" dirty="0"/>
                    </a:p>
                  </a:txBody>
                  <a:tcPr>
                    <a:solidFill>
                      <a:srgbClr val="008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602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Será atualizado na 1ª AP.</a:t>
                      </a:r>
                    </a:p>
                  </a:txBody>
                  <a:tcPr>
                    <a:solidFill>
                      <a:srgbClr val="BEE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812549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CCE03C14-5B03-7CD8-9717-68D6B9F1F93E}"/>
              </a:ext>
            </a:extLst>
          </p:cNvPr>
          <p:cNvSpPr txBox="1"/>
          <p:nvPr/>
        </p:nvSpPr>
        <p:spPr>
          <a:xfrm>
            <a:off x="1413430" y="5530456"/>
            <a:ext cx="302677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Serão mantidos na IN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975A9B47-3F92-FA06-76FB-8A0B6CA36BDD}"/>
              </a:ext>
            </a:extLst>
          </p:cNvPr>
          <p:cNvGraphicFramePr>
            <a:graphicFrameLocks noGrp="1"/>
          </p:cNvGraphicFramePr>
          <p:nvPr/>
        </p:nvGraphicFramePr>
        <p:xfrm>
          <a:off x="231355" y="3197543"/>
          <a:ext cx="5727698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7698">
                  <a:extLst>
                    <a:ext uri="{9D8B030D-6E8A-4147-A177-3AD203B41FA5}">
                      <a16:colId xmlns:a16="http://schemas.microsoft.com/office/drawing/2014/main" val="2370271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LIMITES MÍNIMOS E MÁXIMOS DE NUTRIENTES E OUTRAS SUBSTÂNCIAS OPCIONAIS AUTORIZADOS PARA FÓRMULAS PEDIÁTRICAS PARA NUTRIÇÃO ENTERAL</a:t>
                      </a:r>
                      <a:endParaRPr lang="pt-BR" dirty="0"/>
                    </a:p>
                  </a:txBody>
                  <a:tcPr>
                    <a:solidFill>
                      <a:srgbClr val="008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602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Será atualizado na 1ª AP.</a:t>
                      </a:r>
                    </a:p>
                  </a:txBody>
                  <a:tcPr>
                    <a:solidFill>
                      <a:srgbClr val="BEE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155092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9E3522E-3D8F-3B71-1894-B24FEA260FC0}"/>
              </a:ext>
            </a:extLst>
          </p:cNvPr>
          <p:cNvGraphicFramePr>
            <a:graphicFrameLocks noGrp="1"/>
          </p:cNvGraphicFramePr>
          <p:nvPr/>
        </p:nvGraphicFramePr>
        <p:xfrm>
          <a:off x="6232947" y="1583536"/>
          <a:ext cx="5727698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7698">
                  <a:extLst>
                    <a:ext uri="{9D8B030D-6E8A-4147-A177-3AD203B41FA5}">
                      <a16:colId xmlns:a16="http://schemas.microsoft.com/office/drawing/2014/main" val="2370271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ALEGAÇÕES NUTRICIONAIS AUTORIZADAS PARA FÓRMULAS PARA NUTRIÇÃO ENTERAL</a:t>
                      </a:r>
                    </a:p>
                  </a:txBody>
                  <a:tcPr>
                    <a:solidFill>
                      <a:srgbClr val="008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602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Inclusão dos sinônimos: </a:t>
                      </a:r>
                      <a:r>
                        <a:rPr lang="pt-BR" dirty="0"/>
                        <a:t>Fórmula com densidade energética baixa / </a:t>
                      </a:r>
                      <a:r>
                        <a:rPr lang="pt-BR" b="1" dirty="0"/>
                        <a:t>Fórmula hipocalórica</a:t>
                      </a:r>
                      <a:br>
                        <a:rPr lang="pt-BR" dirty="0"/>
                      </a:br>
                      <a:r>
                        <a:rPr lang="pt-BR" dirty="0"/>
                        <a:t>Fórmula com densidade energética normal / </a:t>
                      </a:r>
                      <a:r>
                        <a:rPr lang="pt-BR" b="1" dirty="0"/>
                        <a:t>Fórmula </a:t>
                      </a:r>
                      <a:r>
                        <a:rPr lang="pt-BR" b="1" dirty="0" err="1"/>
                        <a:t>normocalórica</a:t>
                      </a:r>
                      <a:br>
                        <a:rPr lang="pt-BR" dirty="0"/>
                      </a:br>
                      <a:r>
                        <a:rPr lang="pt-BR" dirty="0"/>
                        <a:t>Fórmula com densidade energética alta/</a:t>
                      </a:r>
                      <a:r>
                        <a:rPr lang="pt-BR" b="1" dirty="0"/>
                        <a:t>Fórmula hipercalórica</a:t>
                      </a:r>
                      <a:endParaRPr lang="pt-B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BEE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155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Inclusão dos sinônimos: </a:t>
                      </a:r>
                      <a:r>
                        <a:rPr lang="pt-BR" dirty="0"/>
                        <a:t>Alto teor/</a:t>
                      </a:r>
                      <a:r>
                        <a:rPr lang="pt-BR" b="1" dirty="0"/>
                        <a:t>Alto conteúdo de …/Rico em ...</a:t>
                      </a:r>
                      <a:r>
                        <a:rPr lang="pt-BR" dirty="0"/>
                        <a:t> (especificar os nutrientes)</a:t>
                      </a:r>
                      <a:endParaRPr lang="pt-B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BEE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8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Inclusão de alegação para vitaminas e minerais: </a:t>
                      </a:r>
                      <a:r>
                        <a:rPr lang="pt-BR" b="1" dirty="0"/>
                        <a:t>Aumentado em … (especificar os nutrientes)</a:t>
                      </a:r>
                      <a:r>
                        <a:rPr lang="pt-BR" b="0" dirty="0"/>
                        <a:t>, com critério: </a:t>
                      </a:r>
                      <a:br>
                        <a:rPr lang="pt-BR" dirty="0"/>
                      </a:br>
                      <a:r>
                        <a:rPr lang="pt-BR" b="1" dirty="0"/>
                        <a:t>quantidade dos micronutrientes acima do limite máximo estabelecido no Anexo.</a:t>
                      </a:r>
                      <a:endParaRPr lang="pt-B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BEE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688979"/>
                  </a:ext>
                </a:extLst>
              </a:tr>
            </a:tbl>
          </a:graphicData>
        </a:graphic>
      </p:graphicFrame>
      <p:pic>
        <p:nvPicPr>
          <p:cNvPr id="4" name="Imagem 3" descr="Não sei, cara">
            <a:extLst>
              <a:ext uri="{FF2B5EF4-FFF2-40B4-BE49-F238E27FC236}">
                <a16:creationId xmlns:a16="http://schemas.microsoft.com/office/drawing/2014/main" id="{B07B0D9A-16E9-A6F1-BF65-A251B0BED1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846" y="5570866"/>
            <a:ext cx="1156121" cy="115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66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29DBF-40C0-64BE-23F6-D77AE0A05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65C2CC12-C396-AE21-69AC-F06EAB59C15D}"/>
              </a:ext>
            </a:extLst>
          </p:cNvPr>
          <p:cNvSpPr/>
          <p:nvPr/>
        </p:nvSpPr>
        <p:spPr>
          <a:xfrm>
            <a:off x="0" y="-1"/>
            <a:ext cx="2445745" cy="6858000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DCE40CCF-45F1-1BA9-A25B-DA76FD529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5"/>
          <a:stretch/>
        </p:blipFill>
        <p:spPr>
          <a:xfrm rot="16200000">
            <a:off x="-5084603" y="167367"/>
            <a:ext cx="12192000" cy="2868695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6C84AD15-619A-7EA8-954A-48F5AA6FD1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10800000">
            <a:off x="10927454" y="-1"/>
            <a:ext cx="1341665" cy="1254303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7C145814-77AF-830C-B68B-586477077B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5112" y="5666386"/>
            <a:ext cx="1341665" cy="12543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B0A8228-BEB6-9843-9471-72D2816C3F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2BFFD9E0-AEED-53CA-4470-E7C5D9A571E5}"/>
              </a:ext>
            </a:extLst>
          </p:cNvPr>
          <p:cNvSpPr txBox="1"/>
          <p:nvPr/>
        </p:nvSpPr>
        <p:spPr>
          <a:xfrm>
            <a:off x="2868696" y="410345"/>
            <a:ext cx="7328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Principais alterações pós-CP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F536F66-D59F-2E98-15B4-8F399F254847}"/>
              </a:ext>
            </a:extLst>
          </p:cNvPr>
          <p:cNvSpPr txBox="1"/>
          <p:nvPr/>
        </p:nvSpPr>
        <p:spPr>
          <a:xfrm>
            <a:off x="-211476" y="2139698"/>
            <a:ext cx="28686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FÓRMULAS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</a:rPr>
              <a:t>DIETOTERÁPICAS PARA ERROS INATOS DO METABOLISMO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366807D-E204-67F6-30E3-D2F302F607CE}"/>
              </a:ext>
            </a:extLst>
          </p:cNvPr>
          <p:cNvSpPr txBox="1"/>
          <p:nvPr/>
        </p:nvSpPr>
        <p:spPr>
          <a:xfrm>
            <a:off x="2868694" y="1490007"/>
            <a:ext cx="7998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u="sng" dirty="0"/>
              <a:t>COMPOSIÇÃO</a:t>
            </a:r>
            <a:r>
              <a:rPr lang="pt-BR" sz="2000" dirty="0"/>
              <a:t>:</a:t>
            </a:r>
          </a:p>
          <a:p>
            <a:r>
              <a:rPr lang="pt-BR" sz="2000" dirty="0"/>
              <a:t>Fórmulas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dietoterápicas para erros inatos do metabolismo destinadas a lactentes e crianças de primeira infância: 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observar restrições de açúcares estabelecidas para FI, exceção para os casos em que a frutose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o único carboidrato possível para o manejo dietético do erro inato do metabolismo.</a:t>
            </a:r>
            <a:endParaRPr lang="pt-BR" sz="2000" dirty="0"/>
          </a:p>
          <a:p>
            <a:endParaRPr 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87131DA-1CB5-1984-A4B6-C528CAC68662}"/>
              </a:ext>
            </a:extLst>
          </p:cNvPr>
          <p:cNvSpPr txBox="1"/>
          <p:nvPr/>
        </p:nvSpPr>
        <p:spPr>
          <a:xfrm>
            <a:off x="2868694" y="3854308"/>
            <a:ext cx="79982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u="sng" dirty="0"/>
              <a:t>ROTULAGEM</a:t>
            </a:r>
            <a:r>
              <a:rPr lang="pt-BR" sz="2000" dirty="0"/>
              <a:t>:</a:t>
            </a:r>
          </a:p>
          <a:p>
            <a:r>
              <a:rPr lang="pt-BR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Exclusão do dispositivo sobre advert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ência quanto ao uso de mel em fórmulas dietoterápicas para crianças de primeira infância.</a:t>
            </a:r>
          </a:p>
        </p:txBody>
      </p:sp>
      <p:pic>
        <p:nvPicPr>
          <p:cNvPr id="4" name="Imagem 3" descr="Não sei, cara">
            <a:extLst>
              <a:ext uri="{FF2B5EF4-FFF2-40B4-BE49-F238E27FC236}">
                <a16:creationId xmlns:a16="http://schemas.microsoft.com/office/drawing/2014/main" id="{078F732E-3463-0995-A35A-F58745C44F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54" y="5486891"/>
            <a:ext cx="1156121" cy="115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19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C3FE9-822E-869F-AA6B-F0B5A8C9F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4BC55C1C-D71D-BF16-9852-021A12FEAFC3}"/>
              </a:ext>
            </a:extLst>
          </p:cNvPr>
          <p:cNvSpPr/>
          <p:nvPr/>
        </p:nvSpPr>
        <p:spPr>
          <a:xfrm>
            <a:off x="0" y="-1"/>
            <a:ext cx="2445745" cy="6858000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BFB7B6BF-7D2C-0F30-8BB0-0B98DAC9F7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5"/>
          <a:stretch/>
        </p:blipFill>
        <p:spPr>
          <a:xfrm rot="16200000">
            <a:off x="-5093762" y="259792"/>
            <a:ext cx="12192000" cy="2868695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F5646538-4B93-406F-549C-2C50E8B307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10800000">
            <a:off x="10927454" y="-1"/>
            <a:ext cx="1341665" cy="1254303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27DF7669-33EE-8AB0-9A79-A724A39D32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5112" y="5666386"/>
            <a:ext cx="1341665" cy="12543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4739D0B-7C70-CCAC-F8F0-456F07F33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C3186B7-5137-57A8-6EB9-8D8821B0050D}"/>
              </a:ext>
            </a:extLst>
          </p:cNvPr>
          <p:cNvSpPr txBox="1"/>
          <p:nvPr/>
        </p:nvSpPr>
        <p:spPr>
          <a:xfrm>
            <a:off x="2868696" y="410345"/>
            <a:ext cx="7328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Principais alterações pós-CP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1EFA6F1-467A-85D6-3D6C-48B2CF91CC16}"/>
              </a:ext>
            </a:extLst>
          </p:cNvPr>
          <p:cNvSpPr txBox="1"/>
          <p:nvPr/>
        </p:nvSpPr>
        <p:spPr>
          <a:xfrm>
            <a:off x="-211476" y="2453675"/>
            <a:ext cx="2868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REQUISITOS GERAIS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9D51C5E-9B6A-7031-EE83-DE297E91BE85}"/>
              </a:ext>
            </a:extLst>
          </p:cNvPr>
          <p:cNvSpPr txBox="1"/>
          <p:nvPr/>
        </p:nvSpPr>
        <p:spPr>
          <a:xfrm>
            <a:off x="2868694" y="1490007"/>
            <a:ext cx="79982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u="sng" dirty="0"/>
              <a:t>OUTROS REGULAMENTOS A SEREM OBSERVADOS PARA OS PRODUTOS</a:t>
            </a:r>
            <a:r>
              <a:rPr lang="pt-BR" sz="2000" dirty="0"/>
              <a:t>:</a:t>
            </a:r>
          </a:p>
          <a:p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Atualização do regulamento de regularização: 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Resolução de Diretoria Colegiada - RDC nº 843 e Instrução Normativa nº 281, de 22 de fevereiro de 2024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pt-BR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D5B011B-0D32-88DE-B375-33D2201469A8}"/>
              </a:ext>
            </a:extLst>
          </p:cNvPr>
          <p:cNvSpPr txBox="1"/>
          <p:nvPr/>
        </p:nvSpPr>
        <p:spPr>
          <a:xfrm>
            <a:off x="2877855" y="3635664"/>
            <a:ext cx="79982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u="sng" dirty="0"/>
              <a:t>REQUISITOS PARA CONSTITUINTES UTILIZADOS NOS PRODUTOS</a:t>
            </a:r>
            <a:r>
              <a:rPr lang="pt-BR" sz="2000" dirty="0"/>
              <a:t>:</a:t>
            </a:r>
          </a:p>
          <a:p>
            <a:r>
              <a:rPr lang="pt-BR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Além de observar os limites mínimos e máximos e condições de uso estabelecidos, os compostos fonte de vitaminas, minerais, aminoácidos e substâncias bioativas, devem atender integralmente às especificações de identidade, pureza, e composição estabelecidas, em:</a:t>
            </a:r>
          </a:p>
          <a:p>
            <a:r>
              <a:rPr lang="pt-B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- pelo menos uma das referências indicadas no art. 19 da RDC nº 839, de 2023 ; ou</a:t>
            </a:r>
            <a:br>
              <a:rPr lang="pt-B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pt-B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II - especificação aprovada pela Anvisa.</a:t>
            </a:r>
            <a:endParaRPr 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509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6F019-3D86-23F7-DAD5-0750AF75C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869BC1BD-7DF3-8BCF-E3A9-85A6B66D9C7B}"/>
              </a:ext>
            </a:extLst>
          </p:cNvPr>
          <p:cNvSpPr/>
          <p:nvPr/>
        </p:nvSpPr>
        <p:spPr>
          <a:xfrm>
            <a:off x="0" y="-1"/>
            <a:ext cx="2445745" cy="6858000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E8EBA868-CA7C-7978-0D87-201462BD2F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5"/>
          <a:stretch/>
        </p:blipFill>
        <p:spPr>
          <a:xfrm rot="16200000">
            <a:off x="-5093762" y="259792"/>
            <a:ext cx="12192000" cy="2868695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85122002-22BC-AB19-1DE5-4247EA76FF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10800000">
            <a:off x="10927454" y="-1"/>
            <a:ext cx="1341665" cy="1254303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5E60760F-3FCC-B86B-E34B-DF43FD54FF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5112" y="5666386"/>
            <a:ext cx="1341665" cy="12543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A496703-B8C3-CFC6-7BFE-B67ECD2A3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16A9ED27-3367-9074-5014-00E32B8F51DB}"/>
              </a:ext>
            </a:extLst>
          </p:cNvPr>
          <p:cNvSpPr txBox="1"/>
          <p:nvPr/>
        </p:nvSpPr>
        <p:spPr>
          <a:xfrm>
            <a:off x="2868696" y="410345"/>
            <a:ext cx="7328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Principais alterações pós-CP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45B5466-2FB0-B28F-0B6D-3BC431178CA9}"/>
              </a:ext>
            </a:extLst>
          </p:cNvPr>
          <p:cNvSpPr txBox="1"/>
          <p:nvPr/>
        </p:nvSpPr>
        <p:spPr>
          <a:xfrm>
            <a:off x="-211476" y="2650315"/>
            <a:ext cx="2868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REQUISITOS GERAIS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09AEA8D-9802-78E9-66EA-4B4E1BA2592F}"/>
              </a:ext>
            </a:extLst>
          </p:cNvPr>
          <p:cNvSpPr txBox="1"/>
          <p:nvPr/>
        </p:nvSpPr>
        <p:spPr>
          <a:xfrm>
            <a:off x="2868694" y="1490007"/>
            <a:ext cx="79982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u="sng" dirty="0"/>
              <a:t>SOBREDOSAGEM DE NUTRIENTES NOS PRODUTOS</a:t>
            </a:r>
            <a:r>
              <a:rPr lang="pt-BR" sz="2000" dirty="0"/>
              <a:t>:</a:t>
            </a:r>
          </a:p>
          <a:p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Para garantir a quantidade do nutriente ou substância declarada na rotulagem, é permitida a sobredosagem, desde que:</a:t>
            </a:r>
            <a:br>
              <a:rPr lang="pt-BR" sz="2000" dirty="0"/>
            </a:br>
            <a:r>
              <a:rPr lang="pt-B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- haja justificativa tecnológica e segurança de uso comprovada, no caso de fórmulas infantis e no caso de fórmulas dietoterápicas para erros inatos do metabolismo; ou</a:t>
            </a:r>
            <a:br>
              <a:rPr lang="pt-B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pt-B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II - haja justificativa tecnológica e não ultrapasse as quantidades máximas estabelecidas no Anexo VIII desta Resolução, no caso de fórmulas para nutrição enteral.</a:t>
            </a:r>
            <a:br>
              <a:rPr lang="pt-B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pt-B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Parágrafo único. No caso de fórmulas infantis, a sobredosagem também é permitida quando quantidades mais elevadas forem inevitáveis devido ao alto ou variável conteúdo do nutriente ou da substância naturalmente presente nos ingredientes, desde que sua segurança seja comprovada.</a:t>
            </a:r>
            <a:endParaRPr 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633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97A91-EA70-5A00-7FEA-CEEBE3EB4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F0B1C97C-BE93-EB1D-8C94-E331D42E930F}"/>
              </a:ext>
            </a:extLst>
          </p:cNvPr>
          <p:cNvSpPr/>
          <p:nvPr/>
        </p:nvSpPr>
        <p:spPr>
          <a:xfrm>
            <a:off x="0" y="-1"/>
            <a:ext cx="12214034" cy="1254304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24282568-3B32-0601-B2F3-66BE040BF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93"/>
          <a:stretch/>
        </p:blipFill>
        <p:spPr>
          <a:xfrm>
            <a:off x="22034" y="-60433"/>
            <a:ext cx="12192000" cy="134166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71CCBF6-BBA2-09B4-C9DA-F1C6DF4B252E}"/>
              </a:ext>
            </a:extLst>
          </p:cNvPr>
          <p:cNvSpPr txBox="1"/>
          <p:nvPr/>
        </p:nvSpPr>
        <p:spPr>
          <a:xfrm>
            <a:off x="1592268" y="410345"/>
            <a:ext cx="8604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Informações gerais CP nº 1.243/2024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D5036058-4895-5930-CF98-7D4215133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016" y="5660218"/>
            <a:ext cx="3069984" cy="490624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4BBED769-05FE-6A2E-4BA6-9AF6EB5070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6732" y="21646"/>
            <a:ext cx="1341665" cy="12543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0824963-5CD0-FD88-96A0-91077FDE61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pic>
        <p:nvPicPr>
          <p:cNvPr id="5122" name="Elipse 1">
            <a:extLst>
              <a:ext uri="{FF2B5EF4-FFF2-40B4-BE49-F238E27FC236}">
                <a16:creationId xmlns:a16="http://schemas.microsoft.com/office/drawing/2014/main" id="{5625349A-CF22-EF12-429C-A944ED113285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300" y="2301875"/>
            <a:ext cx="892175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D6C9E39-A7DA-DFB8-AFD0-EFECE359279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4910" t="16424" r="26429" b="9328"/>
          <a:stretch/>
        </p:blipFill>
        <p:spPr>
          <a:xfrm>
            <a:off x="1121233" y="1254302"/>
            <a:ext cx="9818915" cy="564077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FF0A982-E230-3F7E-30B5-E335E54CE267}"/>
              </a:ext>
            </a:extLst>
          </p:cNvPr>
          <p:cNvSpPr txBox="1"/>
          <p:nvPr/>
        </p:nvSpPr>
        <p:spPr>
          <a:xfrm>
            <a:off x="8584247" y="453612"/>
            <a:ext cx="3036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N = 78 contribuições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F152397-3B05-54CC-2742-2140B4AA0661}"/>
              </a:ext>
            </a:extLst>
          </p:cNvPr>
          <p:cNvSpPr/>
          <p:nvPr/>
        </p:nvSpPr>
        <p:spPr>
          <a:xfrm>
            <a:off x="1458685" y="2611664"/>
            <a:ext cx="1110343" cy="403679"/>
          </a:xfrm>
          <a:prstGeom prst="rect">
            <a:avLst/>
          </a:prstGeom>
          <a:noFill/>
          <a:ln w="6350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0472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7934D-DFB9-BEC6-D040-165AD1D21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B72EC501-CD51-866E-6E5A-3D9563F6C44D}"/>
              </a:ext>
            </a:extLst>
          </p:cNvPr>
          <p:cNvSpPr/>
          <p:nvPr/>
        </p:nvSpPr>
        <p:spPr>
          <a:xfrm>
            <a:off x="0" y="-1"/>
            <a:ext cx="2445745" cy="6858000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01A43223-DA29-48A2-0781-95A806C5E4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5"/>
          <a:stretch/>
        </p:blipFill>
        <p:spPr>
          <a:xfrm rot="16200000">
            <a:off x="-5093762" y="259792"/>
            <a:ext cx="12192000" cy="2868695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30995916-BD2F-F0FF-5FBF-D84B3C9036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10800000">
            <a:off x="10927454" y="-1"/>
            <a:ext cx="1341665" cy="1254303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D58F3752-C5F5-EFD1-618A-1A7F19FDAA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5112" y="5666386"/>
            <a:ext cx="1341665" cy="12543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78446ED-5DD6-7B81-130D-8FC2116D2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4C0FC352-10A9-E454-AAD9-09747772E71C}"/>
              </a:ext>
            </a:extLst>
          </p:cNvPr>
          <p:cNvSpPr txBox="1"/>
          <p:nvPr/>
        </p:nvSpPr>
        <p:spPr>
          <a:xfrm>
            <a:off x="2868696" y="410345"/>
            <a:ext cx="7328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Principais alterações pós-CP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809F94-9363-A173-0DD0-96BD35D26FD0}"/>
              </a:ext>
            </a:extLst>
          </p:cNvPr>
          <p:cNvSpPr txBox="1"/>
          <p:nvPr/>
        </p:nvSpPr>
        <p:spPr>
          <a:xfrm>
            <a:off x="-211476" y="2650315"/>
            <a:ext cx="2868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ATUALIZAÇÃO DAS LISTAS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844B82F-49C8-BF0F-657C-B68563B40495}"/>
              </a:ext>
            </a:extLst>
          </p:cNvPr>
          <p:cNvSpPr txBox="1"/>
          <p:nvPr/>
        </p:nvSpPr>
        <p:spPr>
          <a:xfrm>
            <a:off x="2648062" y="807531"/>
            <a:ext cx="9072665" cy="55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>
                <a:solidFill>
                  <a:srgbClr val="000000"/>
                </a:solidFill>
              </a:rPr>
              <a:t>SIMPLIFICAÇÃO DOS COMANDOS EM UM ÚNICO DISPOSITIVO</a:t>
            </a:r>
            <a:r>
              <a:rPr lang="pt-BR" dirty="0">
                <a:solidFill>
                  <a:srgbClr val="000000"/>
                </a:solidFill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 atualização dos Anexos da IN, deve ser solicitada pelas empresas mediante protocolo de petição específica: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a) RDC nº 868/2024 (diretrizes para avaliação de risco);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b) RDC nº 241/2018 (probióticos); e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c) RDC nº 839/2023 (novos ingredientes).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Critérios adicionais específicos para constituintes para fórmulas infantis: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a) observar os compostos e limites normalmente encontrados no leite humano ou benefícios similares aos encontrados em lactentes amamentados exclusivamente com leite humano, no caso de fórmulas infantis para lactentes;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b) observar a adequação do produto como fonte para uma dieta alimentar mista para o crescimento e desenvolvimento, no caso de fórmulas infantis de seguimento para lactentes e crianças de primeira infância;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c) o</a:t>
            </a:r>
            <a:r>
              <a:rPr lang="pt-BR" kern="100" dirty="0">
                <a:ea typeface="Aptos" panose="020B0004020202020204" pitchFamily="34" charset="0"/>
                <a:cs typeface="Times New Roman" panose="02020603050405020304" pitchFamily="18" charset="0"/>
              </a:rPr>
              <a:t>bservar </a:t>
            </a:r>
            <a:r>
              <a:rPr lang="pt-BR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as necessidades específicas decorrentes de alterações fisiológicas, doenças temporárias ou permanentes ou para a redução de risco de alergias em indivíduos predispostos, no caso de fórmulas infantis para necessidades dietoterápicas específicas.</a:t>
            </a:r>
          </a:p>
        </p:txBody>
      </p:sp>
      <p:pic>
        <p:nvPicPr>
          <p:cNvPr id="4" name="Imagem 3" descr="Não sei, cara">
            <a:extLst>
              <a:ext uri="{FF2B5EF4-FFF2-40B4-BE49-F238E27FC236}">
                <a16:creationId xmlns:a16="http://schemas.microsoft.com/office/drawing/2014/main" id="{E0857679-D0EA-CFDF-BF4A-397CC3CC47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13" y="5570866"/>
            <a:ext cx="1156121" cy="115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18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23798-42A2-BF08-AD60-AE21D6CD1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34814495-EDAC-6B2D-B760-3D23CC7258EC}"/>
              </a:ext>
            </a:extLst>
          </p:cNvPr>
          <p:cNvSpPr/>
          <p:nvPr/>
        </p:nvSpPr>
        <p:spPr>
          <a:xfrm>
            <a:off x="0" y="-1"/>
            <a:ext cx="2445745" cy="6858000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C7B95CCB-61FA-46AB-0E6E-AA4548FA4A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5"/>
          <a:stretch/>
        </p:blipFill>
        <p:spPr>
          <a:xfrm rot="16200000">
            <a:off x="-5093762" y="259792"/>
            <a:ext cx="12192000" cy="2868695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B4DCFFB4-2258-30D1-DC5D-D4BA4C3FE1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10800000">
            <a:off x="10927454" y="-1"/>
            <a:ext cx="1341665" cy="1254303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DAD67FF4-13C0-F56F-1726-ABE65ED283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5112" y="5666386"/>
            <a:ext cx="1341665" cy="12543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DE599E5-6E18-2567-53E5-F7B824D61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27431BCD-65B9-113C-25D3-3194C22A653A}"/>
              </a:ext>
            </a:extLst>
          </p:cNvPr>
          <p:cNvSpPr txBox="1"/>
          <p:nvPr/>
        </p:nvSpPr>
        <p:spPr>
          <a:xfrm>
            <a:off x="2868696" y="410345"/>
            <a:ext cx="7328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Principais alterações pós-CP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9739127-71CC-BD1A-E1AF-CBF31DBD47F6}"/>
              </a:ext>
            </a:extLst>
          </p:cNvPr>
          <p:cNvSpPr txBox="1"/>
          <p:nvPr/>
        </p:nvSpPr>
        <p:spPr>
          <a:xfrm>
            <a:off x="-211476" y="2650315"/>
            <a:ext cx="2868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DISPOSIÇÕES FINAIS E TRANSITÓRIAS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6B5290D-50A1-6A86-7024-4E301102D458}"/>
              </a:ext>
            </a:extLst>
          </p:cNvPr>
          <p:cNvSpPr txBox="1"/>
          <p:nvPr/>
        </p:nvSpPr>
        <p:spPr>
          <a:xfrm>
            <a:off x="3089329" y="2305614"/>
            <a:ext cx="79982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u="sng" dirty="0">
                <a:solidFill>
                  <a:srgbClr val="000000"/>
                </a:solidFill>
                <a:latin typeface="Calibri" panose="020F0502020204030204" pitchFamily="34" charset="0"/>
              </a:rPr>
              <a:t>PRAZO DE ADEQUAÇÃO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Adequações de rotulagem – ampliação do prazo de adequação para 24 meses</a:t>
            </a:r>
          </a:p>
          <a:p>
            <a:endParaRPr lang="pt-BR" sz="2000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Inclusão de dispositivo para produtos que se encontram registrados na Anvisa e passarão a ser notificados: prazo de adequação até o vencimento do registro.</a:t>
            </a:r>
          </a:p>
        </p:txBody>
      </p:sp>
    </p:spTree>
    <p:extLst>
      <p:ext uri="{BB962C8B-B14F-4D97-AF65-F5344CB8AC3E}">
        <p14:creationId xmlns:p14="http://schemas.microsoft.com/office/powerpoint/2010/main" val="2314774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2DE63-0312-D466-09CB-9207876DE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4511BC61-7A73-E81F-CBA8-5BA5151C5F30}"/>
              </a:ext>
            </a:extLst>
          </p:cNvPr>
          <p:cNvSpPr/>
          <p:nvPr/>
        </p:nvSpPr>
        <p:spPr>
          <a:xfrm>
            <a:off x="0" y="-1"/>
            <a:ext cx="2445745" cy="6858000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F16C4D81-5211-A8BE-7B6D-445B0EA389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5"/>
          <a:stretch/>
        </p:blipFill>
        <p:spPr>
          <a:xfrm rot="16200000">
            <a:off x="-5093762" y="259792"/>
            <a:ext cx="12192000" cy="2868695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BA883D02-573F-6B60-9169-0A2D9AD59B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10800000">
            <a:off x="10927454" y="-1"/>
            <a:ext cx="1341665" cy="1254303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32AA82B8-5AD2-EF01-85AC-A97B0652E4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5112" y="5666386"/>
            <a:ext cx="1341665" cy="12543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2A7FE6B-88A1-CD94-72C9-9D93AF96C0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200D264-5EAF-2051-F2BC-A6FB6E049758}"/>
              </a:ext>
            </a:extLst>
          </p:cNvPr>
          <p:cNvSpPr txBox="1"/>
          <p:nvPr/>
        </p:nvSpPr>
        <p:spPr>
          <a:xfrm>
            <a:off x="2868696" y="410345"/>
            <a:ext cx="7328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Principais alterações pós-CP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D15B9CA-53BC-3B66-D8F0-8CA5824414CF}"/>
              </a:ext>
            </a:extLst>
          </p:cNvPr>
          <p:cNvSpPr txBox="1"/>
          <p:nvPr/>
        </p:nvSpPr>
        <p:spPr>
          <a:xfrm>
            <a:off x="-211476" y="2650315"/>
            <a:ext cx="2868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DISPOSIÇÕES FINAIS E TRANSITÓRIAS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A99A91E-AB6E-469B-2C5B-18874D6DD76F}"/>
              </a:ext>
            </a:extLst>
          </p:cNvPr>
          <p:cNvSpPr txBox="1"/>
          <p:nvPr/>
        </p:nvSpPr>
        <p:spPr>
          <a:xfrm>
            <a:off x="3089329" y="1254302"/>
            <a:ext cx="79982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u="sng" dirty="0">
                <a:solidFill>
                  <a:srgbClr val="000000"/>
                </a:solidFill>
                <a:latin typeface="Calibri" panose="020F0502020204030204" pitchFamily="34" charset="0"/>
              </a:rPr>
              <a:t>ALTERAÇÕES EM OUTROS REGULAMENTOS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pt-B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alíneas i e j do inciso XXIII do art. 4º da RDC nº 839, de 2023 (definição</a:t>
            </a: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novos alimentos);</a:t>
            </a:r>
          </a:p>
          <a:p>
            <a:pPr marL="342900" indent="-342900">
              <a:buFontTx/>
              <a:buChar char="-"/>
            </a:pP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Anexos II, VI e X da IN </a:t>
            </a:r>
            <a:r>
              <a:rPr lang="pt-BR" sz="2000" b="1">
                <a:solidFill>
                  <a:srgbClr val="000000"/>
                </a:solidFill>
                <a:latin typeface="Calibri" panose="020F0502020204030204" pitchFamily="34" charset="0"/>
              </a:rPr>
              <a:t>nº 281/2024 </a:t>
            </a: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(denominação das categorias de alimentos de transição e alimentos à base de cereais e documentação para instrução de registro (enterais)).</a:t>
            </a:r>
          </a:p>
          <a:p>
            <a:pPr marL="342900" indent="-342900">
              <a:buFontTx/>
              <a:buChar char="-"/>
            </a:pP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Art. 24 da RDC nº 429/2020.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A6A4647-0BFB-DAF4-1A70-E59DCF8B52BC}"/>
              </a:ext>
            </a:extLst>
          </p:cNvPr>
          <p:cNvSpPr txBox="1"/>
          <p:nvPr/>
        </p:nvSpPr>
        <p:spPr>
          <a:xfrm>
            <a:off x="3219957" y="4077618"/>
            <a:ext cx="7998245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u="sng" dirty="0">
                <a:solidFill>
                  <a:srgbClr val="000000"/>
                </a:solidFill>
                <a:latin typeface="Calibri" panose="020F0502020204030204" pitchFamily="34" charset="0"/>
              </a:rPr>
              <a:t>DISPOSIÇÃO TRANSITÓRIA PARA NOVOS INGREDIENTES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algn="just">
              <a:spcAft>
                <a:spcPts val="800"/>
              </a:spcAft>
            </a:pP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As Resoluções-RE que resultaram em aprovação de novos alimentos e novos ingredientes baseadas nas Resoluções - RE nº 16 e RE nº 17, ambas de 30 de abril de 1999, seguem válidas:</a:t>
            </a:r>
          </a:p>
          <a:p>
            <a:pPr algn="just">
              <a:spcAft>
                <a:spcPts val="800"/>
              </a:spcAft>
            </a:pP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a) até 2 anos após o início da vigência; ou</a:t>
            </a:r>
          </a:p>
          <a:p>
            <a:pPr algn="just">
              <a:spcAft>
                <a:spcPts val="800"/>
              </a:spcAft>
            </a:pP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b) até a atualização dos Anexos da IN, se ocorrer primeiro.</a:t>
            </a:r>
          </a:p>
        </p:txBody>
      </p:sp>
      <p:pic>
        <p:nvPicPr>
          <p:cNvPr id="3" name="Imagem 2" descr="Não sei, cara">
            <a:extLst>
              <a:ext uri="{FF2B5EF4-FFF2-40B4-BE49-F238E27FC236}">
                <a16:creationId xmlns:a16="http://schemas.microsoft.com/office/drawing/2014/main" id="{982C35BB-A003-9DFA-AC78-31A1F472E8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13" y="5570866"/>
            <a:ext cx="1156121" cy="115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196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C24BD-E168-591D-2CA1-5843412B8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CF5D76AA-4D81-4059-2735-78B64315DF1A}"/>
              </a:ext>
            </a:extLst>
          </p:cNvPr>
          <p:cNvGrpSpPr/>
          <p:nvPr/>
        </p:nvGrpSpPr>
        <p:grpSpPr>
          <a:xfrm>
            <a:off x="-43518" y="12581"/>
            <a:ext cx="12279036" cy="6858000"/>
            <a:chOff x="-10467" y="0"/>
            <a:chExt cx="12279036" cy="6858000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2045EDC8-34D8-D5E2-5204-2129315E2735}"/>
                </a:ext>
              </a:extLst>
            </p:cNvPr>
            <p:cNvSpPr/>
            <p:nvPr/>
          </p:nvSpPr>
          <p:spPr>
            <a:xfrm>
              <a:off x="11016" y="0"/>
              <a:ext cx="12214034" cy="6858000"/>
            </a:xfrm>
            <a:prstGeom prst="rect">
              <a:avLst/>
            </a:prstGeom>
            <a:gradFill flip="none" rotWithShape="1">
              <a:gsLst>
                <a:gs pos="0">
                  <a:srgbClr val="008482">
                    <a:shade val="30000"/>
                    <a:satMod val="115000"/>
                  </a:srgbClr>
                </a:gs>
                <a:gs pos="50000">
                  <a:srgbClr val="008482">
                    <a:shade val="67500"/>
                    <a:satMod val="115000"/>
                  </a:srgbClr>
                </a:gs>
                <a:gs pos="100000">
                  <a:srgbClr val="008482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36" name="Imagem 35">
              <a:extLst>
                <a:ext uri="{FF2B5EF4-FFF2-40B4-BE49-F238E27FC236}">
                  <a16:creationId xmlns:a16="http://schemas.microsoft.com/office/drawing/2014/main" id="{9032A79D-7BDD-FC6D-CD63-CFB45C4938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65"/>
            <a:stretch/>
          </p:blipFill>
          <p:spPr>
            <a:xfrm rot="10800000">
              <a:off x="22034" y="3934469"/>
              <a:ext cx="12192000" cy="2868695"/>
            </a:xfrm>
            <a:prstGeom prst="rect">
              <a:avLst/>
            </a:prstGeom>
          </p:spPr>
        </p:pic>
        <p:pic>
          <p:nvPicPr>
            <p:cNvPr id="38" name="Imagem 37">
              <a:extLst>
                <a:ext uri="{FF2B5EF4-FFF2-40B4-BE49-F238E27FC236}">
                  <a16:creationId xmlns:a16="http://schemas.microsoft.com/office/drawing/2014/main" id="{CE5BEA76-3AD2-3ED6-6A0D-8A72B48B73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65"/>
            <a:stretch/>
          </p:blipFill>
          <p:spPr>
            <a:xfrm>
              <a:off x="11016" y="61455"/>
              <a:ext cx="12192000" cy="2868695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C3A28F57-DD65-A2CE-1F7B-F40235421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6016" y="5660218"/>
              <a:ext cx="3069984" cy="490624"/>
            </a:xfrm>
            <a:prstGeom prst="rect">
              <a:avLst/>
            </a:prstGeom>
          </p:spPr>
        </p:pic>
        <p:pic>
          <p:nvPicPr>
            <p:cNvPr id="39" name="Imagem 38">
              <a:extLst>
                <a:ext uri="{FF2B5EF4-FFF2-40B4-BE49-F238E27FC236}">
                  <a16:creationId xmlns:a16="http://schemas.microsoft.com/office/drawing/2014/main" id="{510F40CD-2835-AE4A-E9BF-9B3E78FA6B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137" b="64351"/>
            <a:stretch/>
          </p:blipFill>
          <p:spPr>
            <a:xfrm rot="10800000">
              <a:off x="10916437" y="2762386"/>
              <a:ext cx="1341665" cy="1254303"/>
            </a:xfrm>
            <a:prstGeom prst="rect">
              <a:avLst/>
            </a:prstGeom>
          </p:spPr>
        </p:pic>
        <p:pic>
          <p:nvPicPr>
            <p:cNvPr id="40" name="Imagem 39">
              <a:extLst>
                <a:ext uri="{FF2B5EF4-FFF2-40B4-BE49-F238E27FC236}">
                  <a16:creationId xmlns:a16="http://schemas.microsoft.com/office/drawing/2014/main" id="{0B0AA312-1E74-1926-FF68-DAEAE1A4B2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137" b="64351"/>
            <a:stretch/>
          </p:blipFill>
          <p:spPr>
            <a:xfrm rot="5400000">
              <a:off x="-54148" y="2790984"/>
              <a:ext cx="1341665" cy="1254303"/>
            </a:xfrm>
            <a:prstGeom prst="rect">
              <a:avLst/>
            </a:prstGeom>
          </p:spPr>
        </p:pic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0C8B8F7E-5542-8994-ED66-27190135CA7C}"/>
                </a:ext>
              </a:extLst>
            </p:cNvPr>
            <p:cNvSpPr/>
            <p:nvPr/>
          </p:nvSpPr>
          <p:spPr>
            <a:xfrm>
              <a:off x="21483" y="0"/>
              <a:ext cx="12214034" cy="6858000"/>
            </a:xfrm>
            <a:prstGeom prst="rect">
              <a:avLst/>
            </a:prstGeom>
            <a:gradFill flip="none" rotWithShape="1">
              <a:gsLst>
                <a:gs pos="0">
                  <a:srgbClr val="008482">
                    <a:shade val="30000"/>
                    <a:satMod val="115000"/>
                  </a:srgbClr>
                </a:gs>
                <a:gs pos="50000">
                  <a:srgbClr val="008482">
                    <a:shade val="67500"/>
                    <a:satMod val="115000"/>
                  </a:srgbClr>
                </a:gs>
                <a:gs pos="100000">
                  <a:srgbClr val="008482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333F9650-5616-FF23-1C1A-BDEC970AAE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65"/>
            <a:stretch/>
          </p:blipFill>
          <p:spPr>
            <a:xfrm rot="10800000">
              <a:off x="32501" y="3934469"/>
              <a:ext cx="12192000" cy="2868695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656226E6-2473-6FBA-4A72-5A252D9F73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65"/>
            <a:stretch/>
          </p:blipFill>
          <p:spPr>
            <a:xfrm>
              <a:off x="21483" y="61455"/>
              <a:ext cx="12192000" cy="2868695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B24B7380-F9B8-D940-6980-D8530D6415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137" b="64351"/>
            <a:stretch/>
          </p:blipFill>
          <p:spPr>
            <a:xfrm rot="10800000">
              <a:off x="10926904" y="2762386"/>
              <a:ext cx="1341665" cy="1254303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F1992957-9C8D-A984-8416-EBCD6EF344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137" b="64351"/>
            <a:stretch/>
          </p:blipFill>
          <p:spPr>
            <a:xfrm rot="5400000">
              <a:off x="-43681" y="2790984"/>
              <a:ext cx="1341665" cy="1254303"/>
            </a:xfrm>
            <a:prstGeom prst="rect">
              <a:avLst/>
            </a:prstGeom>
          </p:spPr>
        </p:pic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418870-FE8B-7877-D76E-BCF40B35DD7C}"/>
              </a:ext>
            </a:extLst>
          </p:cNvPr>
          <p:cNvSpPr txBox="1"/>
          <p:nvPr/>
        </p:nvSpPr>
        <p:spPr>
          <a:xfrm>
            <a:off x="474630" y="789978"/>
            <a:ext cx="1113357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Obrigada!</a:t>
            </a:r>
          </a:p>
          <a:p>
            <a:pPr algn="ctr"/>
            <a:endParaRPr lang="pt-BR" sz="3600" b="1" dirty="0">
              <a:solidFill>
                <a:schemeClr val="bg1"/>
              </a:solidFill>
            </a:endParaRPr>
          </a:p>
          <a:p>
            <a:pPr algn="ctr"/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C31B67E5-817B-D1DF-9049-B81BBFDB58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1455" y="5018744"/>
            <a:ext cx="6225019" cy="114467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5A775BA-A510-2B1E-5BD7-043ABCED72EF}"/>
              </a:ext>
            </a:extLst>
          </p:cNvPr>
          <p:cNvSpPr txBox="1"/>
          <p:nvPr/>
        </p:nvSpPr>
        <p:spPr>
          <a:xfrm>
            <a:off x="3084708" y="2112591"/>
            <a:ext cx="591060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2060"/>
                </a:solidFill>
              </a:rPr>
              <a:t>Coordenação de Padrões e Regulação de Alimentos – COPAR</a:t>
            </a:r>
          </a:p>
          <a:p>
            <a:pPr algn="ctr"/>
            <a:r>
              <a:rPr lang="pt-BR" dirty="0">
                <a:solidFill>
                  <a:srgbClr val="002060"/>
                </a:solidFill>
              </a:rPr>
              <a:t>Gerência-Geral de Alimentos - GGALI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C24C8E9-0351-9132-3CDC-923C6D20E355}"/>
              </a:ext>
            </a:extLst>
          </p:cNvPr>
          <p:cNvSpPr txBox="1"/>
          <p:nvPr/>
        </p:nvSpPr>
        <p:spPr>
          <a:xfrm>
            <a:off x="3480632" y="2794864"/>
            <a:ext cx="5118755" cy="12741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pt-BR" baseline="30000" dirty="0">
                <a:latin typeface="+mn-lt"/>
              </a:rPr>
              <a:t>www.anvisa.gov.br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pt-BR" baseline="30000" dirty="0">
                <a:latin typeface="+mn-lt"/>
                <a:hlinkClick r:id="rId7"/>
              </a:rPr>
              <a:t>www.twitter.com/anvisa_oficial</a:t>
            </a:r>
            <a:endParaRPr lang="pt-BR" altLang="pt-BR" baseline="30000" dirty="0">
              <a:latin typeface="+mn-lt"/>
            </a:endParaRP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pt-BR" baseline="30000" dirty="0">
                <a:hlinkClick r:id="rId8"/>
              </a:rPr>
              <a:t>instagram.com/@anvisaoficial</a:t>
            </a:r>
            <a:r>
              <a:rPr lang="pt-BR" altLang="pt-BR" baseline="30000" dirty="0"/>
              <a:t> </a:t>
            </a:r>
            <a:endParaRPr lang="pt-BR" altLang="pt-BR" baseline="30000" dirty="0">
              <a:latin typeface="+mn-lt"/>
            </a:endParaRP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pt-BR" baseline="30000" dirty="0">
                <a:latin typeface="+mn-lt"/>
              </a:rPr>
              <a:t>Anvisa Atende: 0800-642-9782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pt-BR" baseline="30000" dirty="0">
                <a:latin typeface="+mn-lt"/>
              </a:rPr>
              <a:t>ouvidoria@anvisa.gov.br</a:t>
            </a:r>
            <a:endParaRPr lang="pt-BR" altLang="pt-BR" dirty="0">
              <a:solidFill>
                <a:srgbClr val="007474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685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CCD71-BAC3-99AB-67A9-230D0AFE1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ED81BD66-2B1F-3303-2911-3FE354A88714}"/>
              </a:ext>
            </a:extLst>
          </p:cNvPr>
          <p:cNvSpPr/>
          <p:nvPr/>
        </p:nvSpPr>
        <p:spPr>
          <a:xfrm>
            <a:off x="0" y="-1"/>
            <a:ext cx="12214034" cy="1254304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2394E3EF-B033-FF00-4AD7-51A95E6E6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93"/>
          <a:stretch/>
        </p:blipFill>
        <p:spPr>
          <a:xfrm>
            <a:off x="22034" y="-60433"/>
            <a:ext cx="12192000" cy="134166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A513E61D-2D4E-EF8E-5AD2-7AB5CD2E0115}"/>
              </a:ext>
            </a:extLst>
          </p:cNvPr>
          <p:cNvSpPr txBox="1"/>
          <p:nvPr/>
        </p:nvSpPr>
        <p:spPr>
          <a:xfrm>
            <a:off x="1592268" y="410345"/>
            <a:ext cx="8604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Resumo da avaliação das contribuições recebidas</a:t>
            </a: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F106E1F4-5DA8-E0B0-7C05-5050E85B3E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6732" y="21646"/>
            <a:ext cx="1341665" cy="12543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BF7A142-FEAD-47A5-8DE9-BAC1D9D440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sp>
        <p:nvSpPr>
          <p:cNvPr id="41" name="Retângulo 40">
            <a:extLst>
              <a:ext uri="{FF2B5EF4-FFF2-40B4-BE49-F238E27FC236}">
                <a16:creationId xmlns:a16="http://schemas.microsoft.com/office/drawing/2014/main" id="{EF3D2FF0-DD85-DF6D-0518-CB1E709FAD46}"/>
              </a:ext>
            </a:extLst>
          </p:cNvPr>
          <p:cNvSpPr/>
          <p:nvPr/>
        </p:nvSpPr>
        <p:spPr>
          <a:xfrm>
            <a:off x="1741714" y="2622550"/>
            <a:ext cx="1110343" cy="39528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C654D9C-5D52-135E-66C5-454C1CCEEF0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09" t="56348" r="53661" b="15968"/>
          <a:stretch/>
        </p:blipFill>
        <p:spPr>
          <a:xfrm>
            <a:off x="472844" y="1489982"/>
            <a:ext cx="6750321" cy="2265136"/>
          </a:xfrm>
          <a:prstGeom prst="rect">
            <a:avLst/>
          </a:prstGeom>
        </p:spPr>
      </p:pic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1BE5F693-ED3E-56C0-69C0-92FBB898DD3E}"/>
              </a:ext>
            </a:extLst>
          </p:cNvPr>
          <p:cNvSpPr/>
          <p:nvPr/>
        </p:nvSpPr>
        <p:spPr>
          <a:xfrm>
            <a:off x="1469571" y="4735286"/>
            <a:ext cx="2971800" cy="1219200"/>
          </a:xfrm>
          <a:prstGeom prst="rightArrow">
            <a:avLst/>
          </a:prstGeom>
          <a:solidFill>
            <a:srgbClr val="5EAAA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CP 1.243/2024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0E09FC5F-9655-E12B-301E-FD775E18C25E}"/>
              </a:ext>
            </a:extLst>
          </p:cNvPr>
          <p:cNvGrpSpPr/>
          <p:nvPr/>
        </p:nvGrpSpPr>
        <p:grpSpPr>
          <a:xfrm>
            <a:off x="7740135" y="1916756"/>
            <a:ext cx="2971800" cy="1219200"/>
            <a:chOff x="7740135" y="1916756"/>
            <a:chExt cx="2971800" cy="1219200"/>
          </a:xfrm>
        </p:grpSpPr>
        <p:sp>
          <p:nvSpPr>
            <p:cNvPr id="10" name="Seta: para a Direita 9">
              <a:extLst>
                <a:ext uri="{FF2B5EF4-FFF2-40B4-BE49-F238E27FC236}">
                  <a16:creationId xmlns:a16="http://schemas.microsoft.com/office/drawing/2014/main" id="{7A977CE9-19A5-30CE-0DC9-483375CA72DE}"/>
                </a:ext>
              </a:extLst>
            </p:cNvPr>
            <p:cNvSpPr/>
            <p:nvPr/>
          </p:nvSpPr>
          <p:spPr>
            <a:xfrm rot="10800000">
              <a:off x="7740135" y="1916756"/>
              <a:ext cx="2971800" cy="1219200"/>
            </a:xfrm>
            <a:prstGeom prst="rightArrow">
              <a:avLst/>
            </a:prstGeom>
            <a:solidFill>
              <a:srgbClr val="5EAAA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62A9CE26-3146-3595-96C5-E5D884E035CE}"/>
                </a:ext>
              </a:extLst>
            </p:cNvPr>
            <p:cNvSpPr txBox="1"/>
            <p:nvPr/>
          </p:nvSpPr>
          <p:spPr>
            <a:xfrm>
              <a:off x="8428887" y="2341690"/>
              <a:ext cx="2025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CP 1.242/2024</a:t>
              </a:r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D1BD9C5F-AE27-83B0-A1ED-D0C1CED67C2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668" t="61137" r="51327" b="8728"/>
          <a:stretch/>
        </p:blipFill>
        <p:spPr>
          <a:xfrm>
            <a:off x="5130674" y="3998760"/>
            <a:ext cx="6392633" cy="232562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4FA99FF-22C3-10EB-471D-DE1DDA434714}"/>
              </a:ext>
            </a:extLst>
          </p:cNvPr>
          <p:cNvSpPr/>
          <p:nvPr/>
        </p:nvSpPr>
        <p:spPr>
          <a:xfrm>
            <a:off x="6278483" y="2595033"/>
            <a:ext cx="719666" cy="306917"/>
          </a:xfrm>
          <a:prstGeom prst="ellipse">
            <a:avLst/>
          </a:prstGeom>
          <a:noFill/>
          <a:ln>
            <a:solidFill>
              <a:srgbClr val="0084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F82AD29-1CE2-73AB-68C9-B89A65506EE9}"/>
              </a:ext>
            </a:extLst>
          </p:cNvPr>
          <p:cNvSpPr/>
          <p:nvPr/>
        </p:nvSpPr>
        <p:spPr>
          <a:xfrm>
            <a:off x="10523288" y="5098564"/>
            <a:ext cx="719666" cy="306917"/>
          </a:xfrm>
          <a:prstGeom prst="ellipse">
            <a:avLst/>
          </a:prstGeom>
          <a:noFill/>
          <a:ln>
            <a:solidFill>
              <a:srgbClr val="0084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1847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861B5-DF99-31A0-0283-41B5F0E08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0F0F590A-E2F6-B1B4-3891-F6D88ED10E46}"/>
              </a:ext>
            </a:extLst>
          </p:cNvPr>
          <p:cNvSpPr/>
          <p:nvPr/>
        </p:nvSpPr>
        <p:spPr>
          <a:xfrm>
            <a:off x="0" y="-1"/>
            <a:ext cx="12214034" cy="1254304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19CFF5A1-F724-3B17-762D-859B8937A7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93"/>
          <a:stretch/>
        </p:blipFill>
        <p:spPr>
          <a:xfrm>
            <a:off x="22034" y="-60433"/>
            <a:ext cx="12192000" cy="134166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FE1E1AF7-D785-17ED-308D-6FF7C6F0B379}"/>
              </a:ext>
            </a:extLst>
          </p:cNvPr>
          <p:cNvSpPr txBox="1"/>
          <p:nvPr/>
        </p:nvSpPr>
        <p:spPr>
          <a:xfrm>
            <a:off x="1592268" y="410345"/>
            <a:ext cx="8604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Contribuições não incorporadas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4BE8D18E-BD73-B925-CB98-A6472E799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016" y="5660218"/>
            <a:ext cx="3069984" cy="490624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4F3A9854-447A-C083-06A6-643FCE1AB0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6732" y="21646"/>
            <a:ext cx="1341665" cy="12543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0ADE124-97E3-FF4C-3F50-66B76795B8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sp>
        <p:nvSpPr>
          <p:cNvPr id="41" name="Retângulo 40">
            <a:extLst>
              <a:ext uri="{FF2B5EF4-FFF2-40B4-BE49-F238E27FC236}">
                <a16:creationId xmlns:a16="http://schemas.microsoft.com/office/drawing/2014/main" id="{88F62903-C0D5-0B44-7637-B1DDC279FEB6}"/>
              </a:ext>
            </a:extLst>
          </p:cNvPr>
          <p:cNvSpPr/>
          <p:nvPr/>
        </p:nvSpPr>
        <p:spPr>
          <a:xfrm>
            <a:off x="1741714" y="2622550"/>
            <a:ext cx="1110343" cy="39528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8673C340-8B10-56C3-4C29-94A9358B78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840171"/>
              </p:ext>
            </p:extLst>
          </p:nvPr>
        </p:nvGraphicFramePr>
        <p:xfrm>
          <a:off x="343159" y="1729976"/>
          <a:ext cx="5301861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1861">
                  <a:extLst>
                    <a:ext uri="{9D8B030D-6E8A-4147-A177-3AD203B41FA5}">
                      <a16:colId xmlns:a16="http://schemas.microsoft.com/office/drawing/2014/main" val="2370271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 ACEITAS</a:t>
                      </a:r>
                    </a:p>
                  </a:txBody>
                  <a:tcPr>
                    <a:solidFill>
                      <a:srgbClr val="008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602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Alterações que:</a:t>
                      </a:r>
                    </a:p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contrariem legislação vigente;</a:t>
                      </a:r>
                    </a:p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estejam contempladas em legislação ou regulamento sanitário;</a:t>
                      </a:r>
                    </a:p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sejam avaliadas por meio de petição específica;</a:t>
                      </a:r>
                    </a:p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não tenham propósito normativo no contexto do regulamento.</a:t>
                      </a:r>
                    </a:p>
                  </a:txBody>
                  <a:tcPr>
                    <a:solidFill>
                      <a:srgbClr val="BEE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616464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BF5EFD2-A713-10C3-C8B9-FB8F305A4E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751761"/>
              </p:ext>
            </p:extLst>
          </p:nvPr>
        </p:nvGraphicFramePr>
        <p:xfrm>
          <a:off x="6546980" y="3429000"/>
          <a:ext cx="5301861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1861">
                  <a:extLst>
                    <a:ext uri="{9D8B030D-6E8A-4147-A177-3AD203B41FA5}">
                      <a16:colId xmlns:a16="http://schemas.microsoft.com/office/drawing/2014/main" val="2370271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INVÁLIDAS</a:t>
                      </a:r>
                    </a:p>
                  </a:txBody>
                  <a:tcPr>
                    <a:solidFill>
                      <a:srgbClr val="008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602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Alterações que não possam ser consideradas de baixo impacto ou que não sejam convergentes com os padrões do </a:t>
                      </a:r>
                      <a:r>
                        <a:rPr lang="pt-BR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Codex </a:t>
                      </a:r>
                      <a:r>
                        <a:rPr lang="pt-BR" sz="18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Alimentarius</a:t>
                      </a:r>
                      <a:r>
                        <a:rPr lang="pt-BR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que:</a:t>
                      </a:r>
                    </a:p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alterem o mérito das regras vigentes, necessitando discussão mais aprofundada; </a:t>
                      </a:r>
                    </a:p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não seja possível afirmar que a alteração proposta não repercuta em política de saúde; ou</a:t>
                      </a:r>
                    </a:p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extrapolem o escopo dos regulamentos consolidados.</a:t>
                      </a:r>
                    </a:p>
                  </a:txBody>
                  <a:tcPr>
                    <a:solidFill>
                      <a:srgbClr val="BEE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616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333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CD21B-E64D-AD3F-7C57-4BEB50950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09351370-264E-7217-6DBF-3425F06C21B5}"/>
              </a:ext>
            </a:extLst>
          </p:cNvPr>
          <p:cNvSpPr/>
          <p:nvPr/>
        </p:nvSpPr>
        <p:spPr>
          <a:xfrm>
            <a:off x="0" y="-1"/>
            <a:ext cx="12214034" cy="1254304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6D1321B3-A628-CE2F-A8AC-8FCF95E62C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93"/>
          <a:stretch/>
        </p:blipFill>
        <p:spPr>
          <a:xfrm>
            <a:off x="22034" y="-60433"/>
            <a:ext cx="12192000" cy="134166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785397F-FD04-FF3E-F83F-54A3048EBE54}"/>
              </a:ext>
            </a:extLst>
          </p:cNvPr>
          <p:cNvSpPr txBox="1"/>
          <p:nvPr/>
        </p:nvSpPr>
        <p:spPr>
          <a:xfrm>
            <a:off x="1592268" y="410345"/>
            <a:ext cx="8604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Organização do diálogo</a:t>
            </a: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3D6529CD-E54B-A42A-E596-072F310146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6732" y="21646"/>
            <a:ext cx="1341665" cy="12543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E553A96-EE47-1EE5-16EF-2F2BEBED28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4A125E0A-D9A9-9ED7-AEEC-66B171FD4B52}"/>
              </a:ext>
            </a:extLst>
          </p:cNvPr>
          <p:cNvSpPr/>
          <p:nvPr/>
        </p:nvSpPr>
        <p:spPr>
          <a:xfrm>
            <a:off x="1479756" y="1885428"/>
            <a:ext cx="2155371" cy="625251"/>
          </a:xfrm>
          <a:prstGeom prst="rect">
            <a:avLst/>
          </a:prstGeom>
          <a:solidFill>
            <a:srgbClr val="0084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1. Alterações gerais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42125A4-2861-6636-6A8E-D5EE2A704214}"/>
              </a:ext>
            </a:extLst>
          </p:cNvPr>
          <p:cNvSpPr/>
          <p:nvPr/>
        </p:nvSpPr>
        <p:spPr>
          <a:xfrm>
            <a:off x="1453638" y="3394799"/>
            <a:ext cx="2155371" cy="625251"/>
          </a:xfrm>
          <a:prstGeom prst="rect">
            <a:avLst/>
          </a:prstGeom>
          <a:solidFill>
            <a:srgbClr val="0084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2. Ementa + definições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8F326D6-B5CC-7F8A-04A7-5878C207A61A}"/>
              </a:ext>
            </a:extLst>
          </p:cNvPr>
          <p:cNvSpPr/>
          <p:nvPr/>
        </p:nvSpPr>
        <p:spPr>
          <a:xfrm>
            <a:off x="1453638" y="4801716"/>
            <a:ext cx="2155371" cy="844520"/>
          </a:xfrm>
          <a:prstGeom prst="rect">
            <a:avLst/>
          </a:prstGeom>
          <a:solidFill>
            <a:srgbClr val="0084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3. Fórmulas infantis + Anexos relacionados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2F1E859-EAFA-EF47-5033-BC1B62040D83}"/>
              </a:ext>
            </a:extLst>
          </p:cNvPr>
          <p:cNvSpPr/>
          <p:nvPr/>
        </p:nvSpPr>
        <p:spPr>
          <a:xfrm>
            <a:off x="4779056" y="2045418"/>
            <a:ext cx="2155371" cy="1477467"/>
          </a:xfrm>
          <a:prstGeom prst="rect">
            <a:avLst/>
          </a:prstGeom>
          <a:solidFill>
            <a:srgbClr val="0084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4. Alimentos de transição e alimentos à base de cereais + Anexos relacionados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9D711B4-A920-6BFA-92EC-2D74AA880648}"/>
              </a:ext>
            </a:extLst>
          </p:cNvPr>
          <p:cNvSpPr/>
          <p:nvPr/>
        </p:nvSpPr>
        <p:spPr>
          <a:xfrm>
            <a:off x="4779055" y="4280372"/>
            <a:ext cx="2155371" cy="844520"/>
          </a:xfrm>
          <a:prstGeom prst="rect">
            <a:avLst/>
          </a:prstGeom>
          <a:solidFill>
            <a:srgbClr val="0084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5. Fórmulas enterais + Anexos relacionados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5FDEEAD-39F2-1BA1-88D7-8352B1DE384B}"/>
              </a:ext>
            </a:extLst>
          </p:cNvPr>
          <p:cNvSpPr/>
          <p:nvPr/>
        </p:nvSpPr>
        <p:spPr>
          <a:xfrm>
            <a:off x="8191133" y="1887765"/>
            <a:ext cx="2155371" cy="1148227"/>
          </a:xfrm>
          <a:prstGeom prst="rect">
            <a:avLst/>
          </a:prstGeom>
          <a:solidFill>
            <a:srgbClr val="0084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6. Fórmulas </a:t>
            </a:r>
            <a:r>
              <a:rPr lang="pt-BR" dirty="0" err="1"/>
              <a:t>ditoterápicas</a:t>
            </a:r>
            <a:r>
              <a:rPr lang="pt-BR" dirty="0"/>
              <a:t> para erros inatos do metabolismo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7653D5B-91DD-EBCC-918C-3BA0C8B389D2}"/>
              </a:ext>
            </a:extLst>
          </p:cNvPr>
          <p:cNvSpPr/>
          <p:nvPr/>
        </p:nvSpPr>
        <p:spPr>
          <a:xfrm>
            <a:off x="8191133" y="3582892"/>
            <a:ext cx="2155371" cy="625251"/>
          </a:xfrm>
          <a:prstGeom prst="rect">
            <a:avLst/>
          </a:prstGeom>
          <a:solidFill>
            <a:srgbClr val="0084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7. Requisitos gerais + Atualização das listas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B652FEE-B74D-ABD3-0E6A-6B50312FFAFB}"/>
              </a:ext>
            </a:extLst>
          </p:cNvPr>
          <p:cNvSpPr/>
          <p:nvPr/>
        </p:nvSpPr>
        <p:spPr>
          <a:xfrm>
            <a:off x="8191133" y="4909516"/>
            <a:ext cx="2155371" cy="625252"/>
          </a:xfrm>
          <a:prstGeom prst="rect">
            <a:avLst/>
          </a:prstGeom>
          <a:solidFill>
            <a:srgbClr val="0084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8. Disposições finais e transitórias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B76E3F0-61A0-67E2-0C57-5977E3880B52}"/>
              </a:ext>
            </a:extLst>
          </p:cNvPr>
          <p:cNvSpPr txBox="1"/>
          <p:nvPr/>
        </p:nvSpPr>
        <p:spPr>
          <a:xfrm>
            <a:off x="3860389" y="5926160"/>
            <a:ext cx="4030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Ao final de cada bloco haverá oportunidade de esclarecimento de dúvidas</a:t>
            </a:r>
          </a:p>
        </p:txBody>
      </p:sp>
      <p:pic>
        <p:nvPicPr>
          <p:cNvPr id="15" name="Imagem 14" descr="Não sei, cara">
            <a:extLst>
              <a:ext uri="{FF2B5EF4-FFF2-40B4-BE49-F238E27FC236}">
                <a16:creationId xmlns:a16="http://schemas.microsoft.com/office/drawing/2014/main" id="{CB0C9E6B-97B4-77AD-B02B-C4F52F12B2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041" y="5646236"/>
            <a:ext cx="1156121" cy="115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74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6038F-88F4-5F55-B5D4-69AA457E2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FC2F66AC-2ED2-D5BB-58A9-F0FFB1CE2675}"/>
              </a:ext>
            </a:extLst>
          </p:cNvPr>
          <p:cNvSpPr/>
          <p:nvPr/>
        </p:nvSpPr>
        <p:spPr>
          <a:xfrm>
            <a:off x="0" y="-1"/>
            <a:ext cx="12214034" cy="1254304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216EAAFD-722B-31EB-2D46-129F5C3218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93"/>
          <a:stretch/>
        </p:blipFill>
        <p:spPr>
          <a:xfrm>
            <a:off x="22034" y="-60433"/>
            <a:ext cx="12192000" cy="134166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F3AF38DC-B880-9B4F-E50E-C0E2002DBAEE}"/>
              </a:ext>
            </a:extLst>
          </p:cNvPr>
          <p:cNvSpPr txBox="1"/>
          <p:nvPr/>
        </p:nvSpPr>
        <p:spPr>
          <a:xfrm>
            <a:off x="1592268" y="410345"/>
            <a:ext cx="8604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Alteração estrutural: reorganização dos Anexos da CP nº 1.243/2024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EC847AB-51BE-B3AF-0BF9-48F25B8E5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016" y="5660218"/>
            <a:ext cx="3069984" cy="490624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C638243E-1F3F-FC6E-F8FB-138C9D7135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6732" y="21646"/>
            <a:ext cx="1341665" cy="12543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CA18EBA-2792-9344-6CAB-FC99866EE4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sp>
        <p:nvSpPr>
          <p:cNvPr id="41" name="Retângulo 40">
            <a:extLst>
              <a:ext uri="{FF2B5EF4-FFF2-40B4-BE49-F238E27FC236}">
                <a16:creationId xmlns:a16="http://schemas.microsoft.com/office/drawing/2014/main" id="{12545F49-7BAD-3FDE-486E-3D5FB74058CC}"/>
              </a:ext>
            </a:extLst>
          </p:cNvPr>
          <p:cNvSpPr/>
          <p:nvPr/>
        </p:nvSpPr>
        <p:spPr>
          <a:xfrm>
            <a:off x="1741714" y="2622550"/>
            <a:ext cx="1110343" cy="39528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BF02F7A-A7E0-0E00-E46B-65DAA6BE387E}"/>
              </a:ext>
            </a:extLst>
          </p:cNvPr>
          <p:cNvSpPr txBox="1"/>
          <p:nvPr/>
        </p:nvSpPr>
        <p:spPr>
          <a:xfrm>
            <a:off x="594100" y="1796243"/>
            <a:ext cx="8102032" cy="1477328"/>
          </a:xfrm>
          <a:prstGeom prst="rect">
            <a:avLst/>
          </a:prstGeom>
          <a:noFill/>
          <a:ln w="12700">
            <a:solidFill>
              <a:srgbClr val="008482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LIMITES MÍNIMOS E MÁXIMOS DE MACRONUTRIENTES OBRIGATÓRIOS</a:t>
            </a:r>
          </a:p>
          <a:p>
            <a:r>
              <a:rPr lang="pt-BR" dirty="0"/>
              <a:t>LIMITES MÍNIMOS E MÁXIMOS DE MICRONUTRIENTES OBRIGATÓRIOS</a:t>
            </a:r>
          </a:p>
          <a:p>
            <a:r>
              <a:rPr lang="pt-BR" dirty="0"/>
              <a:t>COMPOSIÇÃO DE AMINOÁCIDOS DAS PROTEÍNAS DE REFERÊNCIA</a:t>
            </a:r>
          </a:p>
          <a:p>
            <a:r>
              <a:rPr lang="pt-BR" dirty="0"/>
              <a:t>REQUISITOS DE COMPOSIÇÃO E INGREDIENTES AUTORIZADOS PARA ALIMENTOS PARA LACTENTES E CRIANÇAS DE PRIMEIRA INFÂNCIA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4C308A1-396C-BFC1-FDFE-D64D9EBE6E4F}"/>
              </a:ext>
            </a:extLst>
          </p:cNvPr>
          <p:cNvSpPr txBox="1"/>
          <p:nvPr/>
        </p:nvSpPr>
        <p:spPr>
          <a:xfrm>
            <a:off x="594101" y="4555345"/>
            <a:ext cx="8102032" cy="1200329"/>
          </a:xfrm>
          <a:prstGeom prst="rect">
            <a:avLst/>
          </a:prstGeom>
          <a:solidFill>
            <a:srgbClr val="008482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LIMITES MÍNIMOS E MÁXIMOS DE NUTRIENTES E OUTRAS SUBSTÂNCIAS OPCIONAIS</a:t>
            </a:r>
          </a:p>
          <a:p>
            <a:r>
              <a:rPr lang="pt-BR" b="1" dirty="0">
                <a:solidFill>
                  <a:schemeClr val="bg1"/>
                </a:solidFill>
              </a:rPr>
              <a:t>LISTA DE CONSTITUINTES AUTORIZADOS</a:t>
            </a:r>
          </a:p>
          <a:p>
            <a:r>
              <a:rPr lang="pt-BR" b="1" dirty="0">
                <a:solidFill>
                  <a:schemeClr val="bg1"/>
                </a:solidFill>
              </a:rPr>
              <a:t>ALEGAÇÕES NUTRICIONAIS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D066A65-9C15-5806-CB2B-E3FBBEEAC252}"/>
              </a:ext>
            </a:extLst>
          </p:cNvPr>
          <p:cNvSpPr txBox="1"/>
          <p:nvPr/>
        </p:nvSpPr>
        <p:spPr>
          <a:xfrm>
            <a:off x="9916133" y="2253218"/>
            <a:ext cx="1345871" cy="369332"/>
          </a:xfrm>
          <a:prstGeom prst="rect">
            <a:avLst/>
          </a:prstGeom>
          <a:noFill/>
          <a:ln>
            <a:solidFill>
              <a:srgbClr val="0084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RDC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78865C7-D86B-13A5-04EF-C109DDF392C5}"/>
              </a:ext>
            </a:extLst>
          </p:cNvPr>
          <p:cNvSpPr txBox="1"/>
          <p:nvPr/>
        </p:nvSpPr>
        <p:spPr>
          <a:xfrm>
            <a:off x="9916133" y="4820108"/>
            <a:ext cx="1345871" cy="369332"/>
          </a:xfrm>
          <a:prstGeom prst="rect">
            <a:avLst/>
          </a:prstGeom>
          <a:solidFill>
            <a:srgbClr val="00848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IN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CFE184EB-CB3B-32B8-3E97-9F91C4CEA763}"/>
              </a:ext>
            </a:extLst>
          </p:cNvPr>
          <p:cNvSpPr/>
          <p:nvPr/>
        </p:nvSpPr>
        <p:spPr>
          <a:xfrm>
            <a:off x="8898172" y="2283297"/>
            <a:ext cx="755319" cy="416529"/>
          </a:xfrm>
          <a:prstGeom prst="rightArrow">
            <a:avLst/>
          </a:prstGeom>
          <a:solidFill>
            <a:srgbClr val="0084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77DA787D-ED64-DEF6-859E-09B618EF8A2D}"/>
              </a:ext>
            </a:extLst>
          </p:cNvPr>
          <p:cNvSpPr/>
          <p:nvPr/>
        </p:nvSpPr>
        <p:spPr>
          <a:xfrm>
            <a:off x="8898172" y="4796509"/>
            <a:ext cx="755319" cy="416529"/>
          </a:xfrm>
          <a:prstGeom prst="righ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628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21761-3F62-BF7B-F4BD-2D5D055B0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3A7FC520-CE3F-C1E4-C1D9-25D71EEE41A5}"/>
              </a:ext>
            </a:extLst>
          </p:cNvPr>
          <p:cNvSpPr/>
          <p:nvPr/>
        </p:nvSpPr>
        <p:spPr>
          <a:xfrm>
            <a:off x="0" y="-1"/>
            <a:ext cx="12214034" cy="1254304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4CE3BBA7-686C-D3D8-9D10-8E3BAF8D26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93"/>
          <a:stretch/>
        </p:blipFill>
        <p:spPr>
          <a:xfrm>
            <a:off x="22034" y="-60433"/>
            <a:ext cx="12192000" cy="134166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8D44088-BB75-A2D3-22EA-C29D23B617A2}"/>
              </a:ext>
            </a:extLst>
          </p:cNvPr>
          <p:cNvSpPr txBox="1"/>
          <p:nvPr/>
        </p:nvSpPr>
        <p:spPr>
          <a:xfrm>
            <a:off x="1592268" y="410345"/>
            <a:ext cx="8604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Novos ingredientes aprovados por meio de petição específica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EE98ABEC-E9E0-6471-93EA-6F7CE2A98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016" y="5660218"/>
            <a:ext cx="3069984" cy="490624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8264031E-808A-AC71-D07C-68224B1113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6732" y="21646"/>
            <a:ext cx="1341665" cy="12543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6B78F85-5D5C-A7CA-718B-5A20BF3BDB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sp>
        <p:nvSpPr>
          <p:cNvPr id="41" name="Retângulo 40">
            <a:extLst>
              <a:ext uri="{FF2B5EF4-FFF2-40B4-BE49-F238E27FC236}">
                <a16:creationId xmlns:a16="http://schemas.microsoft.com/office/drawing/2014/main" id="{96148D2B-9BCC-CA19-D9E2-7ACB0324DD53}"/>
              </a:ext>
            </a:extLst>
          </p:cNvPr>
          <p:cNvSpPr/>
          <p:nvPr/>
        </p:nvSpPr>
        <p:spPr>
          <a:xfrm>
            <a:off x="1741714" y="2622550"/>
            <a:ext cx="1110343" cy="39528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961B550-B0BC-668B-C026-2DB5015E5359}"/>
              </a:ext>
            </a:extLst>
          </p:cNvPr>
          <p:cNvSpPr txBox="1"/>
          <p:nvPr/>
        </p:nvSpPr>
        <p:spPr>
          <a:xfrm>
            <a:off x="766329" y="1462761"/>
            <a:ext cx="4974385" cy="2862322"/>
          </a:xfrm>
          <a:prstGeom prst="rect">
            <a:avLst/>
          </a:prstGeom>
          <a:noFill/>
          <a:ln>
            <a:solidFill>
              <a:srgbClr val="0084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FÓRMULAS E ALIMENTOS PARA LACTENTES E CRIANÇAS DE PRIMEIRA INFÂNCIA</a:t>
            </a:r>
          </a:p>
          <a:p>
            <a:endParaRPr lang="pt-BR" dirty="0"/>
          </a:p>
          <a:p>
            <a:r>
              <a:rPr lang="pt-BR" dirty="0"/>
              <a:t>Fontes de ARA</a:t>
            </a:r>
          </a:p>
          <a:p>
            <a:r>
              <a:rPr lang="pt-BR" dirty="0"/>
              <a:t>Fontes de DHA</a:t>
            </a:r>
          </a:p>
          <a:p>
            <a:r>
              <a:rPr lang="pt-BR" dirty="0"/>
              <a:t>Fontes de oligossacarídeos</a:t>
            </a:r>
          </a:p>
          <a:p>
            <a:r>
              <a:rPr lang="pt-BR" dirty="0"/>
              <a:t>Substâncias bioativas</a:t>
            </a:r>
          </a:p>
          <a:p>
            <a:r>
              <a:rPr lang="pt-BR" dirty="0"/>
              <a:t>Probióticos</a:t>
            </a:r>
          </a:p>
          <a:p>
            <a:endParaRPr lang="pt-BR" dirty="0"/>
          </a:p>
          <a:p>
            <a:r>
              <a:rPr lang="pt-BR" dirty="0"/>
              <a:t>Total de 29 novos ingredientes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5A915C4-C235-31EC-C4CE-9D3106D8813A}"/>
              </a:ext>
            </a:extLst>
          </p:cNvPr>
          <p:cNvSpPr txBox="1"/>
          <p:nvPr/>
        </p:nvSpPr>
        <p:spPr>
          <a:xfrm>
            <a:off x="6173840" y="1462761"/>
            <a:ext cx="5284352" cy="3970318"/>
          </a:xfrm>
          <a:prstGeom prst="rect">
            <a:avLst/>
          </a:prstGeom>
          <a:noFill/>
          <a:ln>
            <a:solidFill>
              <a:srgbClr val="0084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FÓRMULAS ENTERAIS E FÓRM. DIETOTERÁPICAS PARA ERROS INATOS DO METABOLISMO</a:t>
            </a:r>
          </a:p>
          <a:p>
            <a:endParaRPr lang="pt-BR" dirty="0"/>
          </a:p>
          <a:p>
            <a:r>
              <a:rPr lang="pt-BR" dirty="0"/>
              <a:t>Fontes de ARA</a:t>
            </a:r>
          </a:p>
          <a:p>
            <a:r>
              <a:rPr lang="pt-BR" dirty="0"/>
              <a:t>Fontes de DHA</a:t>
            </a:r>
          </a:p>
          <a:p>
            <a:r>
              <a:rPr lang="pt-BR" dirty="0"/>
              <a:t>Fontes de oligossacarídeos</a:t>
            </a:r>
          </a:p>
          <a:p>
            <a:r>
              <a:rPr lang="pt-BR" dirty="0"/>
              <a:t>Substâncias bioativas</a:t>
            </a:r>
          </a:p>
          <a:p>
            <a:r>
              <a:rPr lang="pt-BR" dirty="0"/>
              <a:t>Fontes de vitamina (cloreto de ribosídio de nicotinamida) e minerais (calcidiol, bisglicinatos, cálcio citrato malato)</a:t>
            </a:r>
          </a:p>
          <a:p>
            <a:r>
              <a:rPr lang="pt-BR" dirty="0"/>
              <a:t>Fonte de carboidrato (</a:t>
            </a:r>
            <a:r>
              <a:rPr lang="pt-BR" dirty="0" err="1"/>
              <a:t>sucromalte</a:t>
            </a:r>
            <a:r>
              <a:rPr lang="pt-BR" dirty="0"/>
              <a:t>)</a:t>
            </a:r>
          </a:p>
          <a:p>
            <a:r>
              <a:rPr lang="pt-BR" dirty="0"/>
              <a:t>Probióticos</a:t>
            </a:r>
          </a:p>
          <a:p>
            <a:endParaRPr lang="pt-BR" dirty="0"/>
          </a:p>
          <a:p>
            <a:r>
              <a:rPr lang="pt-BR" dirty="0"/>
              <a:t>Total de 20 novos ingredientes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BAF0AE7-0D10-D0B3-7D1C-2C4881EFAAC1}"/>
              </a:ext>
            </a:extLst>
          </p:cNvPr>
          <p:cNvSpPr txBox="1"/>
          <p:nvPr/>
        </p:nvSpPr>
        <p:spPr>
          <a:xfrm>
            <a:off x="766329" y="4918023"/>
            <a:ext cx="4008305" cy="1477328"/>
          </a:xfrm>
          <a:prstGeom prst="rect">
            <a:avLst/>
          </a:prstGeom>
          <a:solidFill>
            <a:srgbClr val="BEE4FC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Requisitos estabelecidos pela RDC nº 839/2023:</a:t>
            </a:r>
          </a:p>
          <a:p>
            <a:pPr marL="285750" indent="-285750">
              <a:buFontTx/>
              <a:buChar char="-"/>
            </a:pPr>
            <a:r>
              <a:rPr lang="pt-BR" dirty="0"/>
              <a:t>publicidade de pareceres; e</a:t>
            </a:r>
          </a:p>
          <a:p>
            <a:pPr marL="285750" indent="-285750">
              <a:buFontTx/>
              <a:buChar char="-"/>
            </a:pPr>
            <a:r>
              <a:rPr lang="pt-BR" dirty="0"/>
              <a:t>processo regulatório de especificações *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DA205EC-1CD9-871C-525E-CD641DA53338}"/>
              </a:ext>
            </a:extLst>
          </p:cNvPr>
          <p:cNvSpPr txBox="1"/>
          <p:nvPr/>
        </p:nvSpPr>
        <p:spPr>
          <a:xfrm>
            <a:off x="5135386" y="5659059"/>
            <a:ext cx="2799407" cy="646331"/>
          </a:xfrm>
          <a:prstGeom prst="rect">
            <a:avLst/>
          </a:prstGeom>
          <a:solidFill>
            <a:srgbClr val="BEE4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Inclusão de dispositivo sobre vigência das </a:t>
            </a:r>
            <a:r>
              <a:rPr lang="pt-BR" dirty="0" err="1"/>
              <a:t>REs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17789BE-1C8F-5C84-04C4-B8F0ADB7F105}"/>
              </a:ext>
            </a:extLst>
          </p:cNvPr>
          <p:cNvSpPr txBox="1"/>
          <p:nvPr/>
        </p:nvSpPr>
        <p:spPr>
          <a:xfrm>
            <a:off x="8257567" y="5657079"/>
            <a:ext cx="3192698" cy="646331"/>
          </a:xfrm>
          <a:prstGeom prst="rect">
            <a:avLst/>
          </a:prstGeom>
          <a:solidFill>
            <a:srgbClr val="BEE4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Processo consecutivo de AP da IN</a:t>
            </a:r>
          </a:p>
        </p:txBody>
      </p:sp>
    </p:spTree>
    <p:extLst>
      <p:ext uri="{BB962C8B-B14F-4D97-AF65-F5344CB8AC3E}">
        <p14:creationId xmlns:p14="http://schemas.microsoft.com/office/powerpoint/2010/main" val="4201422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A0002-77F5-AE21-A329-493345FD9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A9552677-B9EB-7943-6F4A-B66EEB82D6F1}"/>
              </a:ext>
            </a:extLst>
          </p:cNvPr>
          <p:cNvSpPr/>
          <p:nvPr/>
        </p:nvSpPr>
        <p:spPr>
          <a:xfrm>
            <a:off x="0" y="-1"/>
            <a:ext cx="12214034" cy="1254304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98852C8F-FD1D-AE50-91A4-DA30F3E0D7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93"/>
          <a:stretch/>
        </p:blipFill>
        <p:spPr>
          <a:xfrm>
            <a:off x="22034" y="-60433"/>
            <a:ext cx="12192000" cy="134166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DC3C7F2-1E96-27B1-7227-10A42238756B}"/>
              </a:ext>
            </a:extLst>
          </p:cNvPr>
          <p:cNvSpPr txBox="1"/>
          <p:nvPr/>
        </p:nvSpPr>
        <p:spPr>
          <a:xfrm>
            <a:off x="1592268" y="410345"/>
            <a:ext cx="8604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LISTA DE CONSTITUINTES – Anexo IV da CP 1.243/2024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1B3CEA90-10CB-EF4F-E034-E9B1F8983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016" y="5660218"/>
            <a:ext cx="3069984" cy="490624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767C1AA3-A72A-6D9A-073D-1939E75728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6732" y="21646"/>
            <a:ext cx="1341665" cy="12543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E3A3971-F542-5D75-71B2-36379EA7B3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sp>
        <p:nvSpPr>
          <p:cNvPr id="41" name="Retângulo 40">
            <a:extLst>
              <a:ext uri="{FF2B5EF4-FFF2-40B4-BE49-F238E27FC236}">
                <a16:creationId xmlns:a16="http://schemas.microsoft.com/office/drawing/2014/main" id="{754A3C06-97B0-1C06-48D4-CE4B7E86884B}"/>
              </a:ext>
            </a:extLst>
          </p:cNvPr>
          <p:cNvSpPr/>
          <p:nvPr/>
        </p:nvSpPr>
        <p:spPr>
          <a:xfrm>
            <a:off x="1741714" y="2622550"/>
            <a:ext cx="1110343" cy="39528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F8B41442-F7EC-1960-BC45-5D9A8B3971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412891"/>
              </p:ext>
            </p:extLst>
          </p:nvPr>
        </p:nvGraphicFramePr>
        <p:xfrm>
          <a:off x="197865" y="1380062"/>
          <a:ext cx="5727698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7698">
                  <a:extLst>
                    <a:ext uri="{9D8B030D-6E8A-4147-A177-3AD203B41FA5}">
                      <a16:colId xmlns:a16="http://schemas.microsoft.com/office/drawing/2014/main" val="2370271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CONSTITUINTES FONTES DE VITAMINAS, MINERAIS, OUTRAS SUBSTÂNCIAS E PROBIÓTICOS AUTORIZADOS PARA FÓRMULAS E ALIMENTOS PARA LACTENTES E CRIANÇAS DE PRIMEIRA INFÂNCIA</a:t>
                      </a:r>
                      <a:endParaRPr lang="pt-BR" dirty="0"/>
                    </a:p>
                  </a:txBody>
                  <a:tcPr>
                    <a:solidFill>
                      <a:srgbClr val="008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602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L-metilfolato de cálcio: ampliação para todas as categorias</a:t>
                      </a:r>
                    </a:p>
                  </a:txBody>
                  <a:tcPr>
                    <a:solidFill>
                      <a:srgbClr val="BEE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616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Inclusão do CAS 81818-54-4 (</a:t>
                      </a:r>
                      <a:r>
                        <a:rPr lang="pt-BR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Fitonadiona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sintética, mistura racêmica)</a:t>
                      </a:r>
                    </a:p>
                  </a:txBody>
                  <a:tcPr>
                    <a:solidFill>
                      <a:srgbClr val="BEE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20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Será atualizado na 1ª AP.</a:t>
                      </a:r>
                    </a:p>
                  </a:txBody>
                  <a:tcPr>
                    <a:solidFill>
                      <a:srgbClr val="BEE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595453"/>
                  </a:ext>
                </a:extLst>
              </a:tr>
            </a:tbl>
          </a:graphicData>
        </a:graphic>
      </p:graphicFrame>
      <p:graphicFrame>
        <p:nvGraphicFramePr>
          <p:cNvPr id="23" name="Tabela 22">
            <a:extLst>
              <a:ext uri="{FF2B5EF4-FFF2-40B4-BE49-F238E27FC236}">
                <a16:creationId xmlns:a16="http://schemas.microsoft.com/office/drawing/2014/main" id="{9AD10CCD-30EF-C594-C2E4-E08431B3BF92}"/>
              </a:ext>
            </a:extLst>
          </p:cNvPr>
          <p:cNvGraphicFramePr>
            <a:graphicFrameLocks noGrp="1"/>
          </p:cNvGraphicFramePr>
          <p:nvPr/>
        </p:nvGraphicFramePr>
        <p:xfrm>
          <a:off x="197865" y="4260326"/>
          <a:ext cx="5727698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7698">
                  <a:extLst>
                    <a:ext uri="{9D8B030D-6E8A-4147-A177-3AD203B41FA5}">
                      <a16:colId xmlns:a16="http://schemas.microsoft.com/office/drawing/2014/main" val="2370271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CONSTITUINTES FONTES DE MACRONUTRIENTES APROVADOS COMO NOVOS INGREDIENTES PARA FÓRMULAS E ALIMENTOS PARA LACTENTES E CRIANÇAS DE PRIMEIRA INFÂNCIA</a:t>
                      </a:r>
                      <a:endParaRPr lang="pt-BR" dirty="0"/>
                    </a:p>
                  </a:txBody>
                  <a:tcPr>
                    <a:solidFill>
                      <a:srgbClr val="008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602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Será atualizado na 1ª AP.</a:t>
                      </a:r>
                    </a:p>
                  </a:txBody>
                  <a:tcPr>
                    <a:solidFill>
                      <a:srgbClr val="BEE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616464"/>
                  </a:ext>
                </a:extLst>
              </a:tr>
            </a:tbl>
          </a:graphicData>
        </a:graphic>
      </p:graphicFrame>
      <p:graphicFrame>
        <p:nvGraphicFramePr>
          <p:cNvPr id="24" name="Tabela 23">
            <a:extLst>
              <a:ext uri="{FF2B5EF4-FFF2-40B4-BE49-F238E27FC236}">
                <a16:creationId xmlns:a16="http://schemas.microsoft.com/office/drawing/2014/main" id="{3075DA65-5C6A-74DD-61AD-2AD72B498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609091"/>
              </p:ext>
            </p:extLst>
          </p:nvPr>
        </p:nvGraphicFramePr>
        <p:xfrm>
          <a:off x="6187400" y="1384564"/>
          <a:ext cx="5727698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7698">
                  <a:extLst>
                    <a:ext uri="{9D8B030D-6E8A-4147-A177-3AD203B41FA5}">
                      <a16:colId xmlns:a16="http://schemas.microsoft.com/office/drawing/2014/main" val="2370271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CONSTITUINTES FONTES DE VITAMINAS, MINERAIS, OUTRAS SUBSTÂNCIAS E PROBIÓTICOS AUTORIZADOS PARA FÓRMULAS PARA NUTRIÇÃO ENTERAL E FÓRMULAS DIETOTERÁPICAS PARA ERROS INATOS DO METABOLISMO PARA INDIVÍDUOS ACIMA DE 3 ANOS</a:t>
                      </a:r>
                      <a:endParaRPr lang="pt-BR" dirty="0"/>
                    </a:p>
                  </a:txBody>
                  <a:tcPr>
                    <a:solidFill>
                      <a:srgbClr val="5EAA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602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Inclusão do CAS 81818-54-4 (</a:t>
                      </a:r>
                      <a:r>
                        <a:rPr lang="pt-BR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Fitonadiona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sintética, mistura racêmica)</a:t>
                      </a:r>
                    </a:p>
                  </a:txBody>
                  <a:tcPr>
                    <a:solidFill>
                      <a:srgbClr val="BEF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616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BEF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759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Exclusão de f</a:t>
                      </a:r>
                      <a:r>
                        <a:rPr lang="pt-BR" dirty="0"/>
                        <a:t>ontes de vitamina (cloreto de </a:t>
                      </a:r>
                      <a:r>
                        <a:rPr lang="pt-BR" dirty="0" err="1"/>
                        <a:t>ribosídeo</a:t>
                      </a:r>
                      <a:r>
                        <a:rPr lang="pt-BR" dirty="0"/>
                        <a:t> de nicotinamida) e minerais (</a:t>
                      </a:r>
                      <a:r>
                        <a:rPr lang="pt-BR" dirty="0" err="1"/>
                        <a:t>calcidiol</a:t>
                      </a:r>
                      <a:r>
                        <a:rPr lang="pt-BR" dirty="0"/>
                        <a:t>, </a:t>
                      </a:r>
                      <a:r>
                        <a:rPr lang="pt-BR" dirty="0" err="1"/>
                        <a:t>bisglicinatos</a:t>
                      </a:r>
                      <a:r>
                        <a:rPr lang="pt-BR" dirty="0"/>
                        <a:t> de zinco, magnésio e manganês e cálcio citrato </a:t>
                      </a:r>
                      <a:r>
                        <a:rPr lang="pt-BR" dirty="0" err="1"/>
                        <a:t>malato</a:t>
                      </a:r>
                      <a:r>
                        <a:rPr lang="pt-BR" dirty="0"/>
                        <a:t>)</a:t>
                      </a:r>
                    </a:p>
                  </a:txBody>
                  <a:tcPr>
                    <a:solidFill>
                      <a:srgbClr val="BEF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9023"/>
                  </a:ext>
                </a:extLst>
              </a:tr>
            </a:tbl>
          </a:graphicData>
        </a:graphic>
      </p:graphicFrame>
      <p:graphicFrame>
        <p:nvGraphicFramePr>
          <p:cNvPr id="26" name="Tabela 25">
            <a:extLst>
              <a:ext uri="{FF2B5EF4-FFF2-40B4-BE49-F238E27FC236}">
                <a16:creationId xmlns:a16="http://schemas.microsoft.com/office/drawing/2014/main" id="{442D8BB7-BB00-EB77-F9A1-D43B6EC13587}"/>
              </a:ext>
            </a:extLst>
          </p:cNvPr>
          <p:cNvGraphicFramePr>
            <a:graphicFrameLocks noGrp="1"/>
          </p:cNvGraphicFramePr>
          <p:nvPr/>
        </p:nvGraphicFramePr>
        <p:xfrm>
          <a:off x="6187400" y="4880438"/>
          <a:ext cx="5727698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7698">
                  <a:extLst>
                    <a:ext uri="{9D8B030D-6E8A-4147-A177-3AD203B41FA5}">
                      <a16:colId xmlns:a16="http://schemas.microsoft.com/office/drawing/2014/main" val="2370271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CONSTITUINTES FONTES DE MACRONUTRIENTES PARA FÓRMULAS PARA NUTRIÇÃO ENTERAL E FÓRMULAS DIETOTERÁPICAS PARA ERROS INATOS DO METABOLISMO PARA INDIVÍDUOS ACIMA DE 3 ANOS</a:t>
                      </a:r>
                      <a:endParaRPr lang="pt-BR" dirty="0"/>
                    </a:p>
                  </a:txBody>
                  <a:tcPr>
                    <a:solidFill>
                      <a:srgbClr val="5EAA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602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Será atualizado na 1ª AP.</a:t>
                      </a:r>
                    </a:p>
                  </a:txBody>
                  <a:tcPr>
                    <a:solidFill>
                      <a:srgbClr val="BEF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616464"/>
                  </a:ext>
                </a:extLst>
              </a:tr>
            </a:tbl>
          </a:graphicData>
        </a:graphic>
      </p:graphicFrame>
      <p:sp>
        <p:nvSpPr>
          <p:cNvPr id="28" name="CaixaDeTexto 27">
            <a:extLst>
              <a:ext uri="{FF2B5EF4-FFF2-40B4-BE49-F238E27FC236}">
                <a16:creationId xmlns:a16="http://schemas.microsoft.com/office/drawing/2014/main" id="{59212071-A3FB-285F-5E4C-EDDF7EA21793}"/>
              </a:ext>
            </a:extLst>
          </p:cNvPr>
          <p:cNvSpPr txBox="1"/>
          <p:nvPr/>
        </p:nvSpPr>
        <p:spPr>
          <a:xfrm>
            <a:off x="1592268" y="6159140"/>
            <a:ext cx="302677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Todos serão mantidos na IN</a:t>
            </a:r>
          </a:p>
        </p:txBody>
      </p:sp>
      <p:pic>
        <p:nvPicPr>
          <p:cNvPr id="7" name="Imagem 6" descr="Não sei, cara">
            <a:extLst>
              <a:ext uri="{FF2B5EF4-FFF2-40B4-BE49-F238E27FC236}">
                <a16:creationId xmlns:a16="http://schemas.microsoft.com/office/drawing/2014/main" id="{7B45DEE1-4E4C-4AFD-1319-6280022770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865" y="5581079"/>
            <a:ext cx="1156121" cy="115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403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861665-d7df-4cc7-b2da-e7c0e5934629">
      <Terms xmlns="http://schemas.microsoft.com/office/infopath/2007/PartnerControls"/>
    </lcf76f155ced4ddcb4097134ff3c332f>
    <TaxCatchAll xmlns="10dc090c-2aa5-4b4b-950f-d899476ba32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A3BC38A4C6175448AA2392983FA8FBE" ma:contentTypeVersion="15" ma:contentTypeDescription="Crie um novo documento." ma:contentTypeScope="" ma:versionID="a2a20d686d835ff6d02ec0a0eebcb1ca">
  <xsd:schema xmlns:xsd="http://www.w3.org/2001/XMLSchema" xmlns:xs="http://www.w3.org/2001/XMLSchema" xmlns:p="http://schemas.microsoft.com/office/2006/metadata/properties" xmlns:ns2="7a861665-d7df-4cc7-b2da-e7c0e5934629" xmlns:ns3="10dc090c-2aa5-4b4b-950f-d899476ba32d" targetNamespace="http://schemas.microsoft.com/office/2006/metadata/properties" ma:root="true" ma:fieldsID="b1e441df9fdd04cadf810f892e1a6554" ns2:_="" ns3:_="">
    <xsd:import namespace="7a861665-d7df-4cc7-b2da-e7c0e5934629"/>
    <xsd:import namespace="10dc090c-2aa5-4b4b-950f-d899476ba3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61665-d7df-4cc7-b2da-e7c0e59346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Marcações de imagem" ma:readOnly="false" ma:fieldId="{5cf76f15-5ced-4ddc-b409-7134ff3c332f}" ma:taxonomyMulti="true" ma:sspId="66cf037f-5c90-4cca-86a9-c389e6aaa2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c090c-2aa5-4b4b-950f-d899476ba32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08f3ff7-8f33-4da2-afe7-55152e472568}" ma:internalName="TaxCatchAll" ma:showField="CatchAllData" ma:web="10dc090c-2aa5-4b4b-950f-d899476ba3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0B6577-23B0-4404-A91B-098DAE2920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7A3B9C-288E-4EEE-AE11-FEA71DAC2740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10dc090c-2aa5-4b4b-950f-d899476ba32d"/>
    <ds:schemaRef ds:uri="http://schemas.microsoft.com/office/2006/metadata/properties"/>
    <ds:schemaRef ds:uri="http://purl.org/dc/dcmitype/"/>
    <ds:schemaRef ds:uri="7a861665-d7df-4cc7-b2da-e7c0e5934629"/>
    <ds:schemaRef ds:uri="http://www.w3.org/XML/1998/namespace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D1836B9-EA7C-4C61-B774-E46B30637D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861665-d7df-4cc7-b2da-e7c0e5934629"/>
    <ds:schemaRef ds:uri="10dc090c-2aa5-4b4b-950f-d899476ba3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b67af23f-c3f3-4d35-80c7-b7085f5edd81}" enabled="0" method="" siteId="{b67af23f-c3f3-4d35-80c7-b7085f5edd8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3508</Words>
  <Application>Microsoft Office PowerPoint</Application>
  <PresentationFormat>Ecrã Panorâmico</PresentationFormat>
  <Paragraphs>315</Paragraphs>
  <Slides>33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33</vt:i4>
      </vt:variant>
    </vt:vector>
  </HeadingPairs>
  <TitlesOfParts>
    <vt:vector size="38" baseType="lpstr">
      <vt:lpstr>Aptos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Adm</dc:creator>
  <cp:lastModifiedBy>Ana Paula de Rezende Peretti Giometti</cp:lastModifiedBy>
  <cp:revision>69</cp:revision>
  <dcterms:created xsi:type="dcterms:W3CDTF">2024-11-13T16:21:45Z</dcterms:created>
  <dcterms:modified xsi:type="dcterms:W3CDTF">2025-03-13T17:07:41Z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0x0101008A3BC38A4C6175448AA2392983FA8FBE</vt:lpwstr>
  </property>
</Properties>
</file>