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4"/>
    <p:sldMasterId id="2147483656" r:id="rId5"/>
    <p:sldMasterId id="2147483687" r:id="rId6"/>
  </p:sldMasterIdLst>
  <p:notesMasterIdLst>
    <p:notesMasterId r:id="rId32"/>
  </p:notesMasterIdLst>
  <p:sldIdLst>
    <p:sldId id="261" r:id="rId7"/>
    <p:sldId id="644" r:id="rId8"/>
    <p:sldId id="662" r:id="rId9"/>
    <p:sldId id="783" r:id="rId10"/>
    <p:sldId id="645" r:id="rId11"/>
    <p:sldId id="646" r:id="rId12"/>
    <p:sldId id="778" r:id="rId13"/>
    <p:sldId id="653" r:id="rId14"/>
    <p:sldId id="657" r:id="rId15"/>
    <p:sldId id="654" r:id="rId16"/>
    <p:sldId id="655" r:id="rId17"/>
    <p:sldId id="668" r:id="rId18"/>
    <p:sldId id="779" r:id="rId19"/>
    <p:sldId id="780" r:id="rId20"/>
    <p:sldId id="781" r:id="rId21"/>
    <p:sldId id="776" r:id="rId22"/>
    <p:sldId id="782" r:id="rId23"/>
    <p:sldId id="784" r:id="rId24"/>
    <p:sldId id="786" r:id="rId25"/>
    <p:sldId id="787" r:id="rId26"/>
    <p:sldId id="788" r:id="rId27"/>
    <p:sldId id="789" r:id="rId28"/>
    <p:sldId id="791" r:id="rId29"/>
    <p:sldId id="792" r:id="rId30"/>
    <p:sldId id="790" r:id="rId31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1D4"/>
    <a:srgbClr val="660033"/>
    <a:srgbClr val="44546A"/>
    <a:srgbClr val="003399"/>
    <a:srgbClr val="F6140E"/>
    <a:srgbClr val="FF5050"/>
    <a:srgbClr val="564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3692" autoAdjust="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>
        <p:guide orient="horz" pos="2137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BCCA9A-B340-426A-907A-D7C3CD08BC76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367F81F2-D910-48CB-9E73-80B87273A1DF}">
      <dgm:prSet phldrT="[Texto]" custT="1"/>
      <dgm:spPr/>
      <dgm:t>
        <a:bodyPr/>
        <a:lstStyle/>
        <a:p>
          <a:r>
            <a:rPr lang="pt-BR" sz="2200" b="0" dirty="0">
              <a:latin typeface="Ubuntu Light" panose="020B0304030602030204" pitchFamily="34" charset="0"/>
            </a:rPr>
            <a:t>Contextualização sobre regulamentação dos alimentos </a:t>
          </a:r>
          <a:r>
            <a:rPr lang="pt-BR" sz="2200" b="0" i="1" dirty="0">
              <a:latin typeface="Ubuntu Light" panose="020B0304030602030204" pitchFamily="34" charset="0"/>
            </a:rPr>
            <a:t>plant-based</a:t>
          </a:r>
          <a:r>
            <a:rPr lang="pt-BR" sz="2200" b="0" i="0" dirty="0">
              <a:latin typeface="Ubuntu Light" panose="020B0304030602030204" pitchFamily="34" charset="0"/>
            </a:rPr>
            <a:t>.</a:t>
          </a:r>
          <a:endParaRPr lang="pt-BR" sz="2200" b="0" dirty="0">
            <a:latin typeface="Ubuntu Light" panose="020B0304030602030204" pitchFamily="34" charset="0"/>
          </a:endParaRPr>
        </a:p>
      </dgm:t>
    </dgm:pt>
    <dgm:pt modelId="{938ACFDB-5416-4500-8C7D-732E13158F97}" type="parTrans" cxnId="{D366A68F-F33D-480F-89F1-30B1DB012CE5}">
      <dgm:prSet/>
      <dgm:spPr/>
      <dgm:t>
        <a:bodyPr/>
        <a:lstStyle/>
        <a:p>
          <a:endParaRPr lang="pt-BR"/>
        </a:p>
      </dgm:t>
    </dgm:pt>
    <dgm:pt modelId="{D48F3168-117B-45AE-B92A-3512ED52EC13}" type="sibTrans" cxnId="{D366A68F-F33D-480F-89F1-30B1DB012CE5}">
      <dgm:prSet/>
      <dgm:spPr/>
      <dgm:t>
        <a:bodyPr/>
        <a:lstStyle/>
        <a:p>
          <a:endParaRPr lang="pt-BR"/>
        </a:p>
      </dgm:t>
    </dgm:pt>
    <dgm:pt modelId="{5558FAD7-6B80-4CBF-AACC-2EDF4BF9EEDB}">
      <dgm:prSet phldrT="[Texto]" custT="1"/>
      <dgm:spPr/>
      <dgm:t>
        <a:bodyPr/>
        <a:lstStyle/>
        <a:p>
          <a:r>
            <a:rPr lang="pt-BR" sz="2200" b="0" dirty="0">
              <a:latin typeface="Ubuntu Light" panose="020B0304030602030204" pitchFamily="34" charset="0"/>
            </a:rPr>
            <a:t>Atividades realizadas pela GGALI em 2024.</a:t>
          </a:r>
        </a:p>
      </dgm:t>
    </dgm:pt>
    <dgm:pt modelId="{9FBD69EE-A5BA-4AE6-8040-3D508C5A3656}" type="parTrans" cxnId="{D9A98E23-FA2F-4153-A2B1-FCF47B59BDB9}">
      <dgm:prSet/>
      <dgm:spPr/>
      <dgm:t>
        <a:bodyPr/>
        <a:lstStyle/>
        <a:p>
          <a:endParaRPr lang="pt-BR"/>
        </a:p>
      </dgm:t>
    </dgm:pt>
    <dgm:pt modelId="{988E9D62-F669-41EA-89D7-3D47F8365DBB}" type="sibTrans" cxnId="{D9A98E23-FA2F-4153-A2B1-FCF47B59BDB9}">
      <dgm:prSet/>
      <dgm:spPr/>
      <dgm:t>
        <a:bodyPr/>
        <a:lstStyle/>
        <a:p>
          <a:endParaRPr lang="pt-BR"/>
        </a:p>
      </dgm:t>
    </dgm:pt>
    <dgm:pt modelId="{CC45C985-2FA0-44A5-8539-C7FF37570E26}">
      <dgm:prSet phldrT="[Texto]" custT="1"/>
      <dgm:spPr/>
      <dgm:t>
        <a:bodyPr/>
        <a:lstStyle/>
        <a:p>
          <a:r>
            <a:rPr lang="pt-BR" sz="2200" b="0" kern="1200" dirty="0">
              <a:latin typeface="Ubuntu Light" panose="020B0304030602030204" pitchFamily="34" charset="0"/>
              <a:ea typeface="+mn-ea"/>
              <a:cs typeface="+mn-cs"/>
            </a:rPr>
            <a:t>Atualização periódica de aditivos e coadjuvantes para produtos de imitação de derivados lácteos e de outros produtos de origem animal.</a:t>
          </a:r>
        </a:p>
      </dgm:t>
    </dgm:pt>
    <dgm:pt modelId="{C61829C8-F7F0-4732-8FF3-EFC56A92F9AC}" type="parTrans" cxnId="{8D931407-0667-4DC8-93D3-613EE2099FD7}">
      <dgm:prSet/>
      <dgm:spPr/>
      <dgm:t>
        <a:bodyPr/>
        <a:lstStyle/>
        <a:p>
          <a:endParaRPr lang="pt-BR"/>
        </a:p>
      </dgm:t>
    </dgm:pt>
    <dgm:pt modelId="{544D3677-DDA2-4AE4-9CB6-9142A308A76A}" type="sibTrans" cxnId="{8D931407-0667-4DC8-93D3-613EE2099FD7}">
      <dgm:prSet/>
      <dgm:spPr/>
      <dgm:t>
        <a:bodyPr/>
        <a:lstStyle/>
        <a:p>
          <a:endParaRPr lang="pt-BR"/>
        </a:p>
      </dgm:t>
    </dgm:pt>
    <dgm:pt modelId="{416E8F77-3ABA-4CE9-8BB5-0EDECEEF6157}">
      <dgm:prSet phldrT="[Texto]" custT="1"/>
      <dgm:spPr/>
      <dgm:t>
        <a:bodyPr/>
        <a:lstStyle/>
        <a:p>
          <a:r>
            <a:rPr lang="pt-BR" sz="2200" b="0" dirty="0">
              <a:latin typeface="Ubuntu Light" panose="020B0304030602030204" pitchFamily="34" charset="0"/>
            </a:rPr>
            <a:t>Planejamento da GGALI para 2025.</a:t>
          </a:r>
        </a:p>
      </dgm:t>
    </dgm:pt>
    <dgm:pt modelId="{077AF07D-4733-45A7-B0F1-EB415030104D}" type="parTrans" cxnId="{4C92756F-CEB5-41FF-AE76-3EB862AE0D03}">
      <dgm:prSet/>
      <dgm:spPr/>
      <dgm:t>
        <a:bodyPr/>
        <a:lstStyle/>
        <a:p>
          <a:endParaRPr lang="pt-BR"/>
        </a:p>
      </dgm:t>
    </dgm:pt>
    <dgm:pt modelId="{AB87E598-C212-4868-BE00-1D622FF7248A}" type="sibTrans" cxnId="{4C92756F-CEB5-41FF-AE76-3EB862AE0D03}">
      <dgm:prSet/>
      <dgm:spPr/>
      <dgm:t>
        <a:bodyPr/>
        <a:lstStyle/>
        <a:p>
          <a:endParaRPr lang="pt-BR"/>
        </a:p>
      </dgm:t>
    </dgm:pt>
    <dgm:pt modelId="{D53DADFD-5B56-4766-A2FB-7CB26A87B1B6}" type="pres">
      <dgm:prSet presAssocID="{A8BCCA9A-B340-426A-907A-D7C3CD08BC76}" presName="Name0" presStyleCnt="0">
        <dgm:presLayoutVars>
          <dgm:chMax val="7"/>
          <dgm:chPref val="7"/>
          <dgm:dir/>
        </dgm:presLayoutVars>
      </dgm:prSet>
      <dgm:spPr/>
    </dgm:pt>
    <dgm:pt modelId="{E1440BCE-ECA9-4574-9B1F-CFBDC500D7B2}" type="pres">
      <dgm:prSet presAssocID="{A8BCCA9A-B340-426A-907A-D7C3CD08BC76}" presName="Name1" presStyleCnt="0"/>
      <dgm:spPr/>
    </dgm:pt>
    <dgm:pt modelId="{9206B191-4361-413A-B10C-A9CD9947ABF5}" type="pres">
      <dgm:prSet presAssocID="{A8BCCA9A-B340-426A-907A-D7C3CD08BC76}" presName="cycle" presStyleCnt="0"/>
      <dgm:spPr/>
    </dgm:pt>
    <dgm:pt modelId="{646D4386-6871-471E-A184-BB2E71700EC6}" type="pres">
      <dgm:prSet presAssocID="{A8BCCA9A-B340-426A-907A-D7C3CD08BC76}" presName="srcNode" presStyleLbl="node1" presStyleIdx="0" presStyleCnt="4"/>
      <dgm:spPr/>
    </dgm:pt>
    <dgm:pt modelId="{A307DAD3-9626-4B51-9E4B-75759C68675A}" type="pres">
      <dgm:prSet presAssocID="{A8BCCA9A-B340-426A-907A-D7C3CD08BC76}" presName="conn" presStyleLbl="parChTrans1D2" presStyleIdx="0" presStyleCnt="1"/>
      <dgm:spPr/>
    </dgm:pt>
    <dgm:pt modelId="{FEC45DB5-6337-480E-9529-8E141A7117F9}" type="pres">
      <dgm:prSet presAssocID="{A8BCCA9A-B340-426A-907A-D7C3CD08BC76}" presName="extraNode" presStyleLbl="node1" presStyleIdx="0" presStyleCnt="4"/>
      <dgm:spPr/>
    </dgm:pt>
    <dgm:pt modelId="{806E3AB8-499B-4447-BAA1-E96AA12D95AF}" type="pres">
      <dgm:prSet presAssocID="{A8BCCA9A-B340-426A-907A-D7C3CD08BC76}" presName="dstNode" presStyleLbl="node1" presStyleIdx="0" presStyleCnt="4"/>
      <dgm:spPr/>
    </dgm:pt>
    <dgm:pt modelId="{422AFD9C-2114-4A30-BE20-804881CDECE0}" type="pres">
      <dgm:prSet presAssocID="{367F81F2-D910-48CB-9E73-80B87273A1DF}" presName="text_1" presStyleLbl="node1" presStyleIdx="0" presStyleCnt="4" custLinFactNeighborY="-11313">
        <dgm:presLayoutVars>
          <dgm:bulletEnabled val="1"/>
        </dgm:presLayoutVars>
      </dgm:prSet>
      <dgm:spPr>
        <a:prstGeom prst="roundRect">
          <a:avLst/>
        </a:prstGeom>
      </dgm:spPr>
    </dgm:pt>
    <dgm:pt modelId="{936C7423-312B-492A-BE66-CFB5E9996463}" type="pres">
      <dgm:prSet presAssocID="{367F81F2-D910-48CB-9E73-80B87273A1DF}" presName="accent_1" presStyleCnt="0"/>
      <dgm:spPr/>
    </dgm:pt>
    <dgm:pt modelId="{5DA593BA-7D27-4F4A-8A1F-760A6FFB0997}" type="pres">
      <dgm:prSet presAssocID="{367F81F2-D910-48CB-9E73-80B87273A1DF}" presName="accentRepeatNode" presStyleLbl="solidFgAcc1" presStyleIdx="0" presStyleCnt="4"/>
      <dgm:spPr/>
    </dgm:pt>
    <dgm:pt modelId="{6521A02C-5F9C-4AEC-9779-A0E894C1BDD8}" type="pres">
      <dgm:prSet presAssocID="{5558FAD7-6B80-4CBF-AACC-2EDF4BF9EEDB}" presName="text_2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5122946B-369F-4FC8-BD0F-585EA1FCBFFD}" type="pres">
      <dgm:prSet presAssocID="{5558FAD7-6B80-4CBF-AACC-2EDF4BF9EEDB}" presName="accent_2" presStyleCnt="0"/>
      <dgm:spPr/>
    </dgm:pt>
    <dgm:pt modelId="{5C071624-5ABE-4400-8077-FCCF26DC9390}" type="pres">
      <dgm:prSet presAssocID="{5558FAD7-6B80-4CBF-AACC-2EDF4BF9EEDB}" presName="accentRepeatNode" presStyleLbl="solidFgAcc1" presStyleIdx="1" presStyleCnt="4"/>
      <dgm:spPr/>
    </dgm:pt>
    <dgm:pt modelId="{D1936DF5-05D2-4970-8E3F-07F1C3245E54}" type="pres">
      <dgm:prSet presAssocID="{416E8F77-3ABA-4CE9-8BB5-0EDECEEF6157}" presName="text_3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00FE47BF-ED6C-4F22-9D32-A0B93F8441C9}" type="pres">
      <dgm:prSet presAssocID="{416E8F77-3ABA-4CE9-8BB5-0EDECEEF6157}" presName="accent_3" presStyleCnt="0"/>
      <dgm:spPr/>
    </dgm:pt>
    <dgm:pt modelId="{289820D5-B227-4A6B-A107-48805620A1CA}" type="pres">
      <dgm:prSet presAssocID="{416E8F77-3ABA-4CE9-8BB5-0EDECEEF6157}" presName="accentRepeatNode" presStyleLbl="solidFgAcc1" presStyleIdx="2" presStyleCnt="4"/>
      <dgm:spPr/>
    </dgm:pt>
    <dgm:pt modelId="{E0713516-7645-47FD-BA7F-AF45AC280602}" type="pres">
      <dgm:prSet presAssocID="{CC45C985-2FA0-44A5-8539-C7FF37570E26}" presName="text_4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04E95338-5232-4740-931E-FE8843AA5E63}" type="pres">
      <dgm:prSet presAssocID="{CC45C985-2FA0-44A5-8539-C7FF37570E26}" presName="accent_4" presStyleCnt="0"/>
      <dgm:spPr/>
    </dgm:pt>
    <dgm:pt modelId="{8B63DB3A-B59C-4A59-A44A-4ACDFCCDAC34}" type="pres">
      <dgm:prSet presAssocID="{CC45C985-2FA0-44A5-8539-C7FF37570E26}" presName="accentRepeatNode" presStyleLbl="solidFgAcc1" presStyleIdx="3" presStyleCnt="4"/>
      <dgm:spPr/>
    </dgm:pt>
  </dgm:ptLst>
  <dgm:cxnLst>
    <dgm:cxn modelId="{8D931407-0667-4DC8-93D3-613EE2099FD7}" srcId="{A8BCCA9A-B340-426A-907A-D7C3CD08BC76}" destId="{CC45C985-2FA0-44A5-8539-C7FF37570E26}" srcOrd="3" destOrd="0" parTransId="{C61829C8-F7F0-4732-8FF3-EFC56A92F9AC}" sibTransId="{544D3677-DDA2-4AE4-9CB6-9142A308A76A}"/>
    <dgm:cxn modelId="{D9A98E23-FA2F-4153-A2B1-FCF47B59BDB9}" srcId="{A8BCCA9A-B340-426A-907A-D7C3CD08BC76}" destId="{5558FAD7-6B80-4CBF-AACC-2EDF4BF9EEDB}" srcOrd="1" destOrd="0" parTransId="{9FBD69EE-A5BA-4AE6-8040-3D508C5A3656}" sibTransId="{988E9D62-F669-41EA-89D7-3D47F8365DBB}"/>
    <dgm:cxn modelId="{9B63EC28-C0F6-43CE-AB85-CF50B4E5500C}" type="presOf" srcId="{367F81F2-D910-48CB-9E73-80B87273A1DF}" destId="{422AFD9C-2114-4A30-BE20-804881CDECE0}" srcOrd="0" destOrd="0" presId="urn:microsoft.com/office/officeart/2008/layout/VerticalCurvedList"/>
    <dgm:cxn modelId="{F4C2504C-F3A1-4F15-B140-DE4C1F29B765}" type="presOf" srcId="{416E8F77-3ABA-4CE9-8BB5-0EDECEEF6157}" destId="{D1936DF5-05D2-4970-8E3F-07F1C3245E54}" srcOrd="0" destOrd="0" presId="urn:microsoft.com/office/officeart/2008/layout/VerticalCurvedList"/>
    <dgm:cxn modelId="{4C92756F-CEB5-41FF-AE76-3EB862AE0D03}" srcId="{A8BCCA9A-B340-426A-907A-D7C3CD08BC76}" destId="{416E8F77-3ABA-4CE9-8BB5-0EDECEEF6157}" srcOrd="2" destOrd="0" parTransId="{077AF07D-4733-45A7-B0F1-EB415030104D}" sibTransId="{AB87E598-C212-4868-BE00-1D622FF7248A}"/>
    <dgm:cxn modelId="{5CE7CA8C-EBE0-4FB5-998D-1C1046598ED2}" type="presOf" srcId="{CC45C985-2FA0-44A5-8539-C7FF37570E26}" destId="{E0713516-7645-47FD-BA7F-AF45AC280602}" srcOrd="0" destOrd="0" presId="urn:microsoft.com/office/officeart/2008/layout/VerticalCurvedList"/>
    <dgm:cxn modelId="{D366A68F-F33D-480F-89F1-30B1DB012CE5}" srcId="{A8BCCA9A-B340-426A-907A-D7C3CD08BC76}" destId="{367F81F2-D910-48CB-9E73-80B87273A1DF}" srcOrd="0" destOrd="0" parTransId="{938ACFDB-5416-4500-8C7D-732E13158F97}" sibTransId="{D48F3168-117B-45AE-B92A-3512ED52EC13}"/>
    <dgm:cxn modelId="{FB3483AF-87F8-497B-9237-0509FC1AB76B}" type="presOf" srcId="{5558FAD7-6B80-4CBF-AACC-2EDF4BF9EEDB}" destId="{6521A02C-5F9C-4AEC-9779-A0E894C1BDD8}" srcOrd="0" destOrd="0" presId="urn:microsoft.com/office/officeart/2008/layout/VerticalCurvedList"/>
    <dgm:cxn modelId="{7F1AAFE1-4C97-40CB-96BA-B3C8A53E05AD}" type="presOf" srcId="{A8BCCA9A-B340-426A-907A-D7C3CD08BC76}" destId="{D53DADFD-5B56-4766-A2FB-7CB26A87B1B6}" srcOrd="0" destOrd="0" presId="urn:microsoft.com/office/officeart/2008/layout/VerticalCurvedList"/>
    <dgm:cxn modelId="{834E9BFB-7BCD-44DE-94DC-AA40585CD118}" type="presOf" srcId="{D48F3168-117B-45AE-B92A-3512ED52EC13}" destId="{A307DAD3-9626-4B51-9E4B-75759C68675A}" srcOrd="0" destOrd="0" presId="urn:microsoft.com/office/officeart/2008/layout/VerticalCurvedList"/>
    <dgm:cxn modelId="{EE72E255-BD0E-4A08-AB62-5FD2C9BBE6ED}" type="presParOf" srcId="{D53DADFD-5B56-4766-A2FB-7CB26A87B1B6}" destId="{E1440BCE-ECA9-4574-9B1F-CFBDC500D7B2}" srcOrd="0" destOrd="0" presId="urn:microsoft.com/office/officeart/2008/layout/VerticalCurvedList"/>
    <dgm:cxn modelId="{125C391A-8625-4F4F-93CD-C06D016500B2}" type="presParOf" srcId="{E1440BCE-ECA9-4574-9B1F-CFBDC500D7B2}" destId="{9206B191-4361-413A-B10C-A9CD9947ABF5}" srcOrd="0" destOrd="0" presId="urn:microsoft.com/office/officeart/2008/layout/VerticalCurvedList"/>
    <dgm:cxn modelId="{DD639952-EBD0-4A65-917F-3B8986DFABE6}" type="presParOf" srcId="{9206B191-4361-413A-B10C-A9CD9947ABF5}" destId="{646D4386-6871-471E-A184-BB2E71700EC6}" srcOrd="0" destOrd="0" presId="urn:microsoft.com/office/officeart/2008/layout/VerticalCurvedList"/>
    <dgm:cxn modelId="{6FE21D4E-F8EC-4CB6-B4EB-83E0834EB1FD}" type="presParOf" srcId="{9206B191-4361-413A-B10C-A9CD9947ABF5}" destId="{A307DAD3-9626-4B51-9E4B-75759C68675A}" srcOrd="1" destOrd="0" presId="urn:microsoft.com/office/officeart/2008/layout/VerticalCurvedList"/>
    <dgm:cxn modelId="{96918824-7B08-4038-A2C1-986D62E3BA8B}" type="presParOf" srcId="{9206B191-4361-413A-B10C-A9CD9947ABF5}" destId="{FEC45DB5-6337-480E-9529-8E141A7117F9}" srcOrd="2" destOrd="0" presId="urn:microsoft.com/office/officeart/2008/layout/VerticalCurvedList"/>
    <dgm:cxn modelId="{433C13DF-FF1F-416D-8B87-F59FFF08E65C}" type="presParOf" srcId="{9206B191-4361-413A-B10C-A9CD9947ABF5}" destId="{806E3AB8-499B-4447-BAA1-E96AA12D95AF}" srcOrd="3" destOrd="0" presId="urn:microsoft.com/office/officeart/2008/layout/VerticalCurvedList"/>
    <dgm:cxn modelId="{CF08DE5E-376A-4F2A-9258-AF02EA6EA5CA}" type="presParOf" srcId="{E1440BCE-ECA9-4574-9B1F-CFBDC500D7B2}" destId="{422AFD9C-2114-4A30-BE20-804881CDECE0}" srcOrd="1" destOrd="0" presId="urn:microsoft.com/office/officeart/2008/layout/VerticalCurvedList"/>
    <dgm:cxn modelId="{F39C6FCE-8A97-45DD-AADE-06FEF46B91CE}" type="presParOf" srcId="{E1440BCE-ECA9-4574-9B1F-CFBDC500D7B2}" destId="{936C7423-312B-492A-BE66-CFB5E9996463}" srcOrd="2" destOrd="0" presId="urn:microsoft.com/office/officeart/2008/layout/VerticalCurvedList"/>
    <dgm:cxn modelId="{C9A01874-B456-4ECF-9CE3-82630D0B57F4}" type="presParOf" srcId="{936C7423-312B-492A-BE66-CFB5E9996463}" destId="{5DA593BA-7D27-4F4A-8A1F-760A6FFB0997}" srcOrd="0" destOrd="0" presId="urn:microsoft.com/office/officeart/2008/layout/VerticalCurvedList"/>
    <dgm:cxn modelId="{BDB038A0-03F4-49B0-8085-217E039813B4}" type="presParOf" srcId="{E1440BCE-ECA9-4574-9B1F-CFBDC500D7B2}" destId="{6521A02C-5F9C-4AEC-9779-A0E894C1BDD8}" srcOrd="3" destOrd="0" presId="urn:microsoft.com/office/officeart/2008/layout/VerticalCurvedList"/>
    <dgm:cxn modelId="{A4E46264-51C6-4957-8900-1C46D78B0618}" type="presParOf" srcId="{E1440BCE-ECA9-4574-9B1F-CFBDC500D7B2}" destId="{5122946B-369F-4FC8-BD0F-585EA1FCBFFD}" srcOrd="4" destOrd="0" presId="urn:microsoft.com/office/officeart/2008/layout/VerticalCurvedList"/>
    <dgm:cxn modelId="{9C213E4D-FE4F-4E8B-AF19-96E299CD7202}" type="presParOf" srcId="{5122946B-369F-4FC8-BD0F-585EA1FCBFFD}" destId="{5C071624-5ABE-4400-8077-FCCF26DC9390}" srcOrd="0" destOrd="0" presId="urn:microsoft.com/office/officeart/2008/layout/VerticalCurvedList"/>
    <dgm:cxn modelId="{5B0C5B0F-36D1-405D-9995-8594E23D7A5D}" type="presParOf" srcId="{E1440BCE-ECA9-4574-9B1F-CFBDC500D7B2}" destId="{D1936DF5-05D2-4970-8E3F-07F1C3245E54}" srcOrd="5" destOrd="0" presId="urn:microsoft.com/office/officeart/2008/layout/VerticalCurvedList"/>
    <dgm:cxn modelId="{3B95E8BE-E246-4A2A-B50A-19EE7D754EAE}" type="presParOf" srcId="{E1440BCE-ECA9-4574-9B1F-CFBDC500D7B2}" destId="{00FE47BF-ED6C-4F22-9D32-A0B93F8441C9}" srcOrd="6" destOrd="0" presId="urn:microsoft.com/office/officeart/2008/layout/VerticalCurvedList"/>
    <dgm:cxn modelId="{964655B1-AC01-43A5-BCE6-F0107DA9A7A3}" type="presParOf" srcId="{00FE47BF-ED6C-4F22-9D32-A0B93F8441C9}" destId="{289820D5-B227-4A6B-A107-48805620A1CA}" srcOrd="0" destOrd="0" presId="urn:microsoft.com/office/officeart/2008/layout/VerticalCurvedList"/>
    <dgm:cxn modelId="{097A58C3-E769-4BC9-86A1-9768132EED01}" type="presParOf" srcId="{E1440BCE-ECA9-4574-9B1F-CFBDC500D7B2}" destId="{E0713516-7645-47FD-BA7F-AF45AC280602}" srcOrd="7" destOrd="0" presId="urn:microsoft.com/office/officeart/2008/layout/VerticalCurvedList"/>
    <dgm:cxn modelId="{79F1A647-CEED-4510-8EB1-6B9AB7AE303F}" type="presParOf" srcId="{E1440BCE-ECA9-4574-9B1F-CFBDC500D7B2}" destId="{04E95338-5232-4740-931E-FE8843AA5E63}" srcOrd="8" destOrd="0" presId="urn:microsoft.com/office/officeart/2008/layout/VerticalCurvedList"/>
    <dgm:cxn modelId="{F4A93A03-DE23-4A17-B434-A8988B081451}" type="presParOf" srcId="{04E95338-5232-4740-931E-FE8843AA5E63}" destId="{8B63DB3A-B59C-4A59-A44A-4ACDFCCDAC3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7DAD3-9626-4B51-9E4B-75759C68675A}">
      <dsp:nvSpPr>
        <dsp:cNvPr id="0" name=""/>
        <dsp:cNvSpPr/>
      </dsp:nvSpPr>
      <dsp:spPr>
        <a:xfrm>
          <a:off x="-5199689" y="-796437"/>
          <a:ext cx="6191932" cy="6191932"/>
        </a:xfrm>
        <a:prstGeom prst="blockArc">
          <a:avLst>
            <a:gd name="adj1" fmla="val 18900000"/>
            <a:gd name="adj2" fmla="val 2700000"/>
            <a:gd name="adj3" fmla="val 349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AFD9C-2114-4A30-BE20-804881CDECE0}">
      <dsp:nvSpPr>
        <dsp:cNvPr id="0" name=""/>
        <dsp:cNvSpPr/>
      </dsp:nvSpPr>
      <dsp:spPr>
        <a:xfrm>
          <a:off x="519523" y="273533"/>
          <a:ext cx="9920724" cy="70751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593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0" kern="1200" dirty="0">
              <a:latin typeface="Ubuntu Light" panose="020B0304030602030204" pitchFamily="34" charset="0"/>
            </a:rPr>
            <a:t>Contextualização sobre regulamentação dos alimentos </a:t>
          </a:r>
          <a:r>
            <a:rPr lang="pt-BR" sz="2200" b="0" i="1" kern="1200" dirty="0">
              <a:latin typeface="Ubuntu Light" panose="020B0304030602030204" pitchFamily="34" charset="0"/>
            </a:rPr>
            <a:t>plant-based</a:t>
          </a:r>
          <a:r>
            <a:rPr lang="pt-BR" sz="2200" b="0" i="0" kern="1200" dirty="0">
              <a:latin typeface="Ubuntu Light" panose="020B0304030602030204" pitchFamily="34" charset="0"/>
            </a:rPr>
            <a:t>.</a:t>
          </a:r>
          <a:endParaRPr lang="pt-BR" sz="2200" b="0" kern="1200" dirty="0">
            <a:latin typeface="Ubuntu Light" panose="020B0304030602030204" pitchFamily="34" charset="0"/>
          </a:endParaRPr>
        </a:p>
      </dsp:txBody>
      <dsp:txXfrm>
        <a:off x="554061" y="308071"/>
        <a:ext cx="9851648" cy="638442"/>
      </dsp:txXfrm>
    </dsp:sp>
    <dsp:sp modelId="{5DA593BA-7D27-4F4A-8A1F-760A6FFB0997}">
      <dsp:nvSpPr>
        <dsp:cNvPr id="0" name=""/>
        <dsp:cNvSpPr/>
      </dsp:nvSpPr>
      <dsp:spPr>
        <a:xfrm>
          <a:off x="77323" y="265135"/>
          <a:ext cx="884398" cy="88439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21A02C-5F9C-4AEC-9779-A0E894C1BDD8}">
      <dsp:nvSpPr>
        <dsp:cNvPr id="0" name=""/>
        <dsp:cNvSpPr/>
      </dsp:nvSpPr>
      <dsp:spPr>
        <a:xfrm>
          <a:off x="925160" y="1415037"/>
          <a:ext cx="9515087" cy="70751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593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0" kern="1200" dirty="0">
              <a:latin typeface="Ubuntu Light" panose="020B0304030602030204" pitchFamily="34" charset="0"/>
            </a:rPr>
            <a:t>Atividades realizadas pela GGALI em 2024.</a:t>
          </a:r>
        </a:p>
      </dsp:txBody>
      <dsp:txXfrm>
        <a:off x="959698" y="1449575"/>
        <a:ext cx="9446011" cy="638442"/>
      </dsp:txXfrm>
    </dsp:sp>
    <dsp:sp modelId="{5C071624-5ABE-4400-8077-FCCF26DC9390}">
      <dsp:nvSpPr>
        <dsp:cNvPr id="0" name=""/>
        <dsp:cNvSpPr/>
      </dsp:nvSpPr>
      <dsp:spPr>
        <a:xfrm>
          <a:off x="482960" y="1326597"/>
          <a:ext cx="884398" cy="88439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936DF5-05D2-4970-8E3F-07F1C3245E54}">
      <dsp:nvSpPr>
        <dsp:cNvPr id="0" name=""/>
        <dsp:cNvSpPr/>
      </dsp:nvSpPr>
      <dsp:spPr>
        <a:xfrm>
          <a:off x="925160" y="2476500"/>
          <a:ext cx="9515087" cy="70751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593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0" kern="1200" dirty="0">
              <a:latin typeface="Ubuntu Light" panose="020B0304030602030204" pitchFamily="34" charset="0"/>
            </a:rPr>
            <a:t>Planejamento da GGALI para 2025.</a:t>
          </a:r>
        </a:p>
      </dsp:txBody>
      <dsp:txXfrm>
        <a:off x="959698" y="2511038"/>
        <a:ext cx="9446011" cy="638442"/>
      </dsp:txXfrm>
    </dsp:sp>
    <dsp:sp modelId="{289820D5-B227-4A6B-A107-48805620A1CA}">
      <dsp:nvSpPr>
        <dsp:cNvPr id="0" name=""/>
        <dsp:cNvSpPr/>
      </dsp:nvSpPr>
      <dsp:spPr>
        <a:xfrm>
          <a:off x="482960" y="2388060"/>
          <a:ext cx="884398" cy="88439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713516-7645-47FD-BA7F-AF45AC280602}">
      <dsp:nvSpPr>
        <dsp:cNvPr id="0" name=""/>
        <dsp:cNvSpPr/>
      </dsp:nvSpPr>
      <dsp:spPr>
        <a:xfrm>
          <a:off x="519523" y="3537962"/>
          <a:ext cx="9920724" cy="70751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1593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0" kern="1200" dirty="0">
              <a:latin typeface="Ubuntu Light" panose="020B0304030602030204" pitchFamily="34" charset="0"/>
              <a:ea typeface="+mn-ea"/>
              <a:cs typeface="+mn-cs"/>
            </a:rPr>
            <a:t>Atualização periódica de aditivos e coadjuvantes para produtos de imitação de derivados lácteos e de outros produtos de origem animal.</a:t>
          </a:r>
        </a:p>
      </dsp:txBody>
      <dsp:txXfrm>
        <a:off x="554061" y="3572500"/>
        <a:ext cx="9851648" cy="638442"/>
      </dsp:txXfrm>
    </dsp:sp>
    <dsp:sp modelId="{8B63DB3A-B59C-4A59-A44A-4ACDFCCDAC34}">
      <dsp:nvSpPr>
        <dsp:cNvPr id="0" name=""/>
        <dsp:cNvSpPr/>
      </dsp:nvSpPr>
      <dsp:spPr>
        <a:xfrm>
          <a:off x="77323" y="3449522"/>
          <a:ext cx="884398" cy="88439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35ABD-06CA-415C-8A21-A709C1981123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E88FA-33A0-41F3-AF4C-087DA184CB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14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081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3CD01-F7AF-8D37-98D3-FA79E6EAC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B0B2DE6-8B63-5820-4F20-BA6535590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10D14EB-8421-4FB2-2FB5-C2F225976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3038705-558F-4282-AB95-BA00C579EF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1769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76831-1654-870A-BFAE-0634B74B8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9581116-BC83-5F88-BD75-253B1EDAB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AE9A330-3E2E-709F-D4C9-A99051C1C0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1A8987B-3BFA-8D27-49E1-D651F175A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02509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900B3-FABD-1F4C-DE15-614D86DE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2998933-F209-BE36-5D9E-90C9A14279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BAEF9AA-5273-7BDF-74BF-C63B410637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A1E28D-C5A4-91E7-9612-D8B663F30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71716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B6F93-82F9-36DD-E759-C8EF97D49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2E3D637-3D4D-5BEA-36F3-42D49F3E25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A2CB779-16E5-2F0A-44FC-8A61066160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3DC1682-869A-B6A4-1CC4-82376F7016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64576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BBD8E-4283-231F-593E-B2F142F30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3CCD513-FDF2-CFEE-FBA7-09951BEB3D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855B817-C5E7-E492-BBB8-41E922222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3CC0A1B-4112-4BEC-573F-813A5980C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8012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F0565-EF38-4A66-4199-234BEB919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28DE3E7-DB04-3AE9-C5F5-A295D942AC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F77C0FF-4F37-5A02-BB6C-B62161DFEE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28BC7C3-28AA-2DCB-6A33-00BFB4F783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6626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7B158-092D-167F-C308-779405809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0795E77-9307-51FE-3AD2-41CB1F26D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356560F-F7D9-5D82-5462-C8B4CC08A1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F39CDA-007D-A84C-F98F-507A46265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3784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DB669-5F06-F2BB-AEEC-B2677CDBD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912CDDC-5102-AB39-1A3C-44FF2ABBAD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7E919B6-B7E7-26E2-03CD-9415CA1B9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9D4058-3934-5F35-F4C4-D6F0C25F16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26221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94A59-A647-7982-0F66-A1F18B9F2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C98F13C-B6C2-963F-9A19-F749FE88C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5C17287-70A2-7FC2-ED49-DEEA87A83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096B43F-D6CA-7FF1-6171-07D363D404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9409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087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004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491CA-1D2D-1D01-51B8-0BC3FEE5A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97E9628-58B6-9634-EB20-B82294F92F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41C8DF2-885B-899A-BFCC-F660F239A5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C2DC85B-5234-36EF-BB9E-B07839F102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771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790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792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460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636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E88FA-33A0-41F3-AF4C-087DA184CB32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7629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2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630BB-A2E1-E453-45C3-7682E60E5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406BB-6871-EB5D-EC85-0B3DD7B05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3AE8D-6538-A30A-F863-25F6BE46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14/03/2025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09D9E-F280-7D79-D9C6-33EADDCD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E0728-BB2A-B496-7AB1-3D32398E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50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0BE6FD10-7B49-46D4-8C0A-D6F16ABF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3616DCB-7A03-4839-A5A6-6431999F6EBF}" type="datetimeFigureOut">
              <a:rPr lang="pt-BR"/>
              <a:pPr>
                <a:defRPr/>
              </a:pPr>
              <a:t>14/03/2025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B96CA8B4-4555-4559-BA64-BA701582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277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C294967-FD65-4165-B7AC-6C00CB5E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11A0439-FE19-4BF1-839E-E54E671CEE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8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F19DC2-9757-400A-9DC1-4DA50FFD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3ABD715-8775-4117-A997-DD7CF944B7D7}" type="datetimeFigureOut">
              <a:rPr lang="pt-BR"/>
              <a:pPr>
                <a:defRPr/>
              </a:pPr>
              <a:t>14/03/2025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17E19A1-AC7F-47A9-AB95-4DAEEE8B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277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85FC368-6765-48E2-8239-981B473E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82DF9-523D-4EDD-86ED-2A16915122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8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203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0BE6FD10-7B49-46D4-8C0A-D6F16ABF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3616DCB-7A03-4839-A5A6-6431999F6EBF}" type="datetimeFigureOut">
              <a:rPr lang="pt-BR"/>
              <a:pPr>
                <a:defRPr/>
              </a:pPr>
              <a:t>14/03/2025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B96CA8B4-4555-4559-BA64-BA701582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277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C294967-FD65-4165-B7AC-6C00CB5E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11A0439-FE19-4BF1-839E-E54E671CEE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317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F19DC2-9757-400A-9DC1-4DA50FFD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3ABD715-8775-4117-A997-DD7CF944B7D7}" type="datetimeFigureOut">
              <a:rPr lang="pt-BR"/>
              <a:pPr>
                <a:defRPr/>
              </a:pPr>
              <a:t>14/03/2025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17E19A1-AC7F-47A9-AB95-4DAEEE8B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277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85FC368-6765-48E2-8239-981B473E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82DF9-523D-4EDD-86ED-2A16915122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65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3452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0BE6FD10-7B49-46D4-8C0A-D6F16ABF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3616DCB-7A03-4839-A5A6-6431999F6EBF}" type="datetimeFigureOut">
              <a:rPr lang="pt-BR"/>
              <a:pPr>
                <a:defRPr/>
              </a:pPr>
              <a:t>14/03/2025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B96CA8B4-4555-4559-BA64-BA701582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277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C294967-FD65-4165-B7AC-6C00CB5E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11A0439-FE19-4BF1-839E-E54E671CEE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499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F19DC2-9757-400A-9DC1-4DA50FFD69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3ABD715-8775-4117-A997-DD7CF944B7D7}" type="datetimeFigureOut">
              <a:rPr lang="pt-BR"/>
              <a:pPr>
                <a:defRPr/>
              </a:pPr>
              <a:t>14/03/2025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17E19A1-AC7F-47A9-AB95-4DAEEE8B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277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85FC368-6765-48E2-8239-981B473E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277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82DF9-523D-4EDD-86ED-2A16915122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08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8559073F-AFC9-4212-87E4-B38770AD5753}"/>
              </a:ext>
            </a:extLst>
          </p:cNvPr>
          <p:cNvSpPr/>
          <p:nvPr userDrawn="1"/>
        </p:nvSpPr>
        <p:spPr>
          <a:xfrm>
            <a:off x="-1588" y="584200"/>
            <a:ext cx="12193588" cy="6273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bg1">
                <a:lumMod val="65000"/>
                <a:alpha val="4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noFill/>
            </a:endParaRPr>
          </a:p>
        </p:txBody>
      </p:sp>
      <p:pic>
        <p:nvPicPr>
          <p:cNvPr id="2051" name="Imagem 6">
            <a:extLst>
              <a:ext uri="{FF2B5EF4-FFF2-40B4-BE49-F238E27FC236}">
                <a16:creationId xmlns:a16="http://schemas.microsoft.com/office/drawing/2014/main" id="{E51E0AD1-AC49-4AF0-8618-9A17B6FD8A4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90" b="64795"/>
          <a:stretch>
            <a:fillRect/>
          </a:stretch>
        </p:blipFill>
        <p:spPr bwMode="auto">
          <a:xfrm>
            <a:off x="-1588" y="6502400"/>
            <a:ext cx="1219358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Imagem 7">
            <a:extLst>
              <a:ext uri="{FF2B5EF4-FFF2-40B4-BE49-F238E27FC236}">
                <a16:creationId xmlns:a16="http://schemas.microsoft.com/office/drawing/2014/main" id="{649261FF-6F9B-427C-BB05-CFCA3F11ADD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90" b="59386"/>
          <a:stretch>
            <a:fillRect/>
          </a:stretch>
        </p:blipFill>
        <p:spPr bwMode="auto">
          <a:xfrm>
            <a:off x="-1588" y="0"/>
            <a:ext cx="12193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Imagem 10">
            <a:extLst>
              <a:ext uri="{FF2B5EF4-FFF2-40B4-BE49-F238E27FC236}">
                <a16:creationId xmlns:a16="http://schemas.microsoft.com/office/drawing/2014/main" id="{F33E38A6-9498-4323-8FC7-D025F2E996C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369888"/>
            <a:ext cx="1157288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31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</p:sldLayoutIdLst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8559073F-AFC9-4212-87E4-B38770AD5753}"/>
              </a:ext>
            </a:extLst>
          </p:cNvPr>
          <p:cNvSpPr/>
          <p:nvPr userDrawn="1"/>
        </p:nvSpPr>
        <p:spPr>
          <a:xfrm>
            <a:off x="-1588" y="584200"/>
            <a:ext cx="12193588" cy="6273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chemeClr val="bg1">
                <a:lumMod val="65000"/>
                <a:alpha val="4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noFill/>
            </a:endParaRPr>
          </a:p>
        </p:txBody>
      </p:sp>
      <p:pic>
        <p:nvPicPr>
          <p:cNvPr id="2051" name="Imagem 6">
            <a:extLst>
              <a:ext uri="{FF2B5EF4-FFF2-40B4-BE49-F238E27FC236}">
                <a16:creationId xmlns:a16="http://schemas.microsoft.com/office/drawing/2014/main" id="{E51E0AD1-AC49-4AF0-8618-9A17B6FD8A4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90" b="64795"/>
          <a:stretch>
            <a:fillRect/>
          </a:stretch>
        </p:blipFill>
        <p:spPr bwMode="auto">
          <a:xfrm>
            <a:off x="-1588" y="6502400"/>
            <a:ext cx="1219358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Imagem 7">
            <a:extLst>
              <a:ext uri="{FF2B5EF4-FFF2-40B4-BE49-F238E27FC236}">
                <a16:creationId xmlns:a16="http://schemas.microsoft.com/office/drawing/2014/main" id="{649261FF-6F9B-427C-BB05-CFCA3F11ADD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90" b="59386"/>
          <a:stretch>
            <a:fillRect/>
          </a:stretch>
        </p:blipFill>
        <p:spPr bwMode="auto">
          <a:xfrm>
            <a:off x="-1588" y="0"/>
            <a:ext cx="12193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Imagem 10">
            <a:extLst>
              <a:ext uri="{FF2B5EF4-FFF2-40B4-BE49-F238E27FC236}">
                <a16:creationId xmlns:a16="http://schemas.microsoft.com/office/drawing/2014/main" id="{F33E38A6-9498-4323-8FC7-D025F2E996C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369888"/>
            <a:ext cx="1157288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11">
            <a:extLst>
              <a:ext uri="{FF2B5EF4-FFF2-40B4-BE49-F238E27FC236}">
                <a16:creationId xmlns:a16="http://schemas.microsoft.com/office/drawing/2014/main" id="{53E9995D-0C5E-4122-900D-BDCA3F3C3FC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338" y="6015038"/>
            <a:ext cx="21764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8" r:id="rId2"/>
    <p:sldLayoutId id="2147483679" r:id="rId3"/>
  </p:sldLayoutIdLst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73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v.br/participamaisbrasil/estrategia-de-prevencao-da-obesidade-para-brasileiras-e-brasileiros-2024-2034-abordagem-da-obesidade-como-um-problema-social-com-abordagem-intersetorial-e-interseccional" TargetMode="Externa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ov.br/agricultura/pt-br/acesso-a-informacao/participacao-social/audiencia-publica-1/2024/audiencia-publica-requisitos-minimos-de-identidade-e-qualidade-para-produtos-vegetais-analogos-a-produtos-de-origem-animal/PORTARIASDA_MAPAN1.176DE4DESETEMBRODE2024PORTARIASDA_MAPAN1.176DE4DESETEMBRODE2024DOUImprensaNacional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ov.br/secretariageral/pt-br/consea/acervo-consea/recomendacoes/sei_6158532_recomendacao_20.pd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ao.org/fao-who-codexalimentarius/sh-proxy/en/?lnk=1&amp;url=https%253A%252F%252Fworkspace.fao.org%252Fsites%252Fcodex%252FMeetings%252FCX-720-44%252FFinal%252520Report%252FREP24_NFSDUe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emf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emf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planalto.gov.br/ccivil_03/decreto-lei/del0986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planalto.gov.br/ccivil_03/_ato2015-2018/2017/decreto/d9013.htm" TargetMode="External"/><Relationship Id="rId4" Type="http://schemas.openxmlformats.org/officeDocument/2006/relationships/hyperlink" Target="https://www.planalto.gov.br/ccivil_03/_ato2015-2018/2018/decreto/d9579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v.br/anvisa/pt-br/assuntos/noticias-anvisa/2021/anvisa-realiza-oficinas-sobre-alimentos-201cplant-based201d" TargetMode="External"/><Relationship Id="rId5" Type="http://schemas.openxmlformats.org/officeDocument/2006/relationships/hyperlink" Target="https://www.in.gov.br/en/web/dou/-/portaria-n-327-de-2-de-junho-de-2021-325365539" TargetMode="Externa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v.br/anvisa/pt-br/assuntos/noticias-anvisa/2022/Relatoriodasoficinasparaidentificacaodoproblemaregulatorio150922.pdf" TargetMode="Externa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.gov.br/en/web/dou/-/portaria-sda/mapa-n-831-de-28-de-junho-de-2023-493518856" TargetMode="Externa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094" y="1368880"/>
            <a:ext cx="739134" cy="739134"/>
          </a:xfrm>
          <a:prstGeom prst="rect">
            <a:avLst/>
          </a:prstGeom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F84707D9-5A3C-E079-0534-C0B6BEED857F}"/>
              </a:ext>
            </a:extLst>
          </p:cNvPr>
          <p:cNvSpPr txBox="1"/>
          <p:nvPr/>
        </p:nvSpPr>
        <p:spPr>
          <a:xfrm>
            <a:off x="889246" y="1255039"/>
            <a:ext cx="10916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dos alimentos </a:t>
            </a:r>
            <a:r>
              <a:rPr lang="pt-BR" sz="4000" b="1" i="1" dirty="0">
                <a:solidFill>
                  <a:srgbClr val="002060"/>
                </a:solidFill>
                <a:latin typeface="Ubuntu" panose="020B0504030602030204" pitchFamily="34" charset="0"/>
              </a:rPr>
              <a:t>plant-based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CA49BAAF-DE69-6339-E577-7172A8E915CD}"/>
              </a:ext>
            </a:extLst>
          </p:cNvPr>
          <p:cNvSpPr txBox="1"/>
          <p:nvPr/>
        </p:nvSpPr>
        <p:spPr>
          <a:xfrm>
            <a:off x="782788" y="3265167"/>
            <a:ext cx="1062642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rgbClr val="002060"/>
                </a:solidFill>
                <a:latin typeface="Ubuntu Light" panose="020B0304030602030204" pitchFamily="34" charset="0"/>
              </a:rPr>
              <a:t>Diálogo setorial virtual</a:t>
            </a:r>
          </a:p>
          <a:p>
            <a:endParaRPr lang="pt-BR" sz="36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endParaRPr lang="pt-BR" sz="36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endParaRPr lang="pt-BR" sz="30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algn="ctr"/>
            <a:r>
              <a:rPr lang="pt-BR" sz="3200" dirty="0">
                <a:solidFill>
                  <a:srgbClr val="002060"/>
                </a:solidFill>
                <a:latin typeface="Ubuntu Light" panose="020B0304030602030204" pitchFamily="34" charset="0"/>
              </a:rPr>
              <a:t>13/03/2025</a:t>
            </a:r>
            <a:endParaRPr lang="pt-BR" sz="3200" dirty="0">
              <a:latin typeface="Ubuntu Light" panose="020B03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364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Atividades realizadas pela GGALI em 2024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5AE9A5-E057-5E38-0FA4-E130CECD20A3}"/>
              </a:ext>
            </a:extLst>
          </p:cNvPr>
          <p:cNvSpPr txBox="1"/>
          <p:nvPr/>
        </p:nvSpPr>
        <p:spPr>
          <a:xfrm>
            <a:off x="717510" y="1639085"/>
            <a:ext cx="1022429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Para auxiliar na AIR sobre o tema, a GGALI incluiu o tema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 no TED entre Anvisa e Fiocruz, para entrega de dois produtos:</a:t>
            </a:r>
          </a:p>
          <a:p>
            <a:pPr marL="800100" lvl="1" indent="-342900"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revisão de escopo da literatura científica sobre estudos que tenham investigado as características de composição e/ou de rotulagem de alimentos </a:t>
            </a:r>
            <a:r>
              <a:rPr lang="pt-BR" sz="20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 ofertados no mercado brasileiro ou de outros países (já concluído);</a:t>
            </a:r>
          </a:p>
          <a:p>
            <a:pPr marL="800100" lvl="1" indent="-342900"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levantamento da regulamentação dos alimentos </a:t>
            </a:r>
            <a:r>
              <a:rPr lang="pt-BR" sz="20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 em autoridades estrangeiras (em curso).</a:t>
            </a:r>
          </a:p>
        </p:txBody>
      </p:sp>
    </p:spTree>
    <p:extLst>
      <p:ext uri="{BB962C8B-B14F-4D97-AF65-F5344CB8AC3E}">
        <p14:creationId xmlns:p14="http://schemas.microsoft.com/office/powerpoint/2010/main" val="1886814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55AE9A5-E057-5E38-0FA4-E130CECD20A3}"/>
              </a:ext>
            </a:extLst>
          </p:cNvPr>
          <p:cNvSpPr txBox="1"/>
          <p:nvPr/>
        </p:nvSpPr>
        <p:spPr>
          <a:xfrm>
            <a:off x="717510" y="1639085"/>
            <a:ext cx="10255290" cy="499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participou do GT da Câmara Interministerial de Segurança Alimentar e Nutricional (CAISAN) que elaborou a proposta de Estratégia de Prevenção da Obesidade para brasileiras e brasileiros 2024 – 2034.</a:t>
            </a:r>
          </a:p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Foi mapeado que a regulamentação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:</a:t>
            </a:r>
          </a:p>
          <a:p>
            <a:pPr marL="800100" lvl="1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tem interface e impactos em políticas públicas de saúde, como a Política Nacional de Alimentação e Nutrição (PNAN) e a Política Nacional de Segurança Alimentar e Nutricional (PNSAN); e</a:t>
            </a:r>
          </a:p>
          <a:p>
            <a:pPr marL="800100" lvl="1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poderia ser uma das ações estratégicas sob responsabilidade da Anvisa do eixo de ambientes alimentares e construídos promotores da alimentação adequada e saudável da Estratégia de Obesidade.</a:t>
            </a:r>
          </a:p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setembro/2024, a proposta de Estratégia foi submetida à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5"/>
              </a:rPr>
              <a:t>consulta pública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 pelo MDS.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A9570B1-5CD9-45BC-8D51-474B4CE2D97C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Atividades realizadas pela GGALI em 2024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39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Atividades realizadas pela GGALI em 2024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A430490-B257-65D7-EE21-B724D63D040D}"/>
              </a:ext>
            </a:extLst>
          </p:cNvPr>
          <p:cNvSpPr txBox="1"/>
          <p:nvPr/>
        </p:nvSpPr>
        <p:spPr>
          <a:xfrm>
            <a:off x="717510" y="1639085"/>
            <a:ext cx="102407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Entre maio e agosto/2024, a GGALI e a GIASC participaram de 7 reuniões virtuais com o DIPOV/MAPA para discutir tecnicamente a proposta normativa de produtos análogos de base vegetal.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setembro/2024, o MAPA realizou uma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4"/>
              </a:rPr>
              <a:t>Audiência Pública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 para discutir a minuta normativa que estabelece os requisitos mínimos de identidade e qualidade para produtos vegetais análogos a produtos de origem animal.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participou da Audiência Pública e apresentou suas considerações por meio da Nota Técnica nº 85/2024/SEI/COPAR/GGALI/DIRE2/ANVISA.</a:t>
            </a:r>
          </a:p>
        </p:txBody>
      </p:sp>
    </p:spTree>
    <p:extLst>
      <p:ext uri="{BB962C8B-B14F-4D97-AF65-F5344CB8AC3E}">
        <p14:creationId xmlns:p14="http://schemas.microsoft.com/office/powerpoint/2010/main" val="230366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E8532-DEBB-3779-207A-DF1C7EAE3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E08BA2F5-2252-473B-23B9-C2BE16354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EA69B944-A69A-3BDD-C489-E52AE13497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DF8698E-4CC6-230C-4A4E-5016FB58FE30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Atividades realizadas pela GGALI em 2024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96B7B8A-09BC-5C3C-EB4A-685D88D03150}"/>
              </a:ext>
            </a:extLst>
          </p:cNvPr>
          <p:cNvSpPr txBox="1"/>
          <p:nvPr/>
        </p:nvSpPr>
        <p:spPr>
          <a:xfrm>
            <a:off x="717510" y="1639085"/>
            <a:ext cx="10240776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No dia 08/10/2024, a GGALI participou da Comissão Permanente sobre Ambientes Alimentares, Alimentação Adequada e Saudável e Nutrição da 5ª Reunião Ordinária do Consea para tratar do andamento da regulamentação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.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Nessa reunião, foi aprovada a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4"/>
              </a:rPr>
              <a:t>Recomendação Consea nº 20/2024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.</a:t>
            </a:r>
          </a:p>
          <a:p>
            <a:pPr marL="34290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indicou apoiar integralmente a recomendação por meio da Nota Técnica nº 106/2024/SEI/COPAR/GGALI/DIRE2/ANVISA.</a:t>
            </a:r>
          </a:p>
        </p:txBody>
      </p:sp>
    </p:spTree>
    <p:extLst>
      <p:ext uri="{BB962C8B-B14F-4D97-AF65-F5344CB8AC3E}">
        <p14:creationId xmlns:p14="http://schemas.microsoft.com/office/powerpoint/2010/main" val="4017956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4007E-F3B7-157E-707C-D4AF66E28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D3ECD528-FB52-205D-3729-9BC8812B40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2BA89EF-EB8E-CC68-3D9C-7746349AA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859F66F-BD2D-5D27-A9F0-D25FBEB2F42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Atividades realizadas pela GGALI em 2024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223DA4E-6033-64AB-F81F-B6E215F9420D}"/>
              </a:ext>
            </a:extLst>
          </p:cNvPr>
          <p:cNvSpPr txBox="1"/>
          <p:nvPr/>
        </p:nvSpPr>
        <p:spPr>
          <a:xfrm>
            <a:off x="717510" y="1639085"/>
            <a:ext cx="10240776" cy="4842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Recomendação Consea nº 20/2024: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recomenda ao MAPA e à Anvisa que o processo regulatório dos produtos vegetais análogos a produtos de origem animal, ou </a:t>
            </a:r>
            <a:r>
              <a:rPr lang="pt-BR" sz="20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seja coordenado e articulado, considerando suas respectivas competências legais;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considere a interface do tema com a proteção da saúde da população e suas repercussões nas políticas públicas de saúde e de segurança alimentar e nutricional;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envolva ampla participação de atores interessados no tema, incluindo representantes da sociedade civil, academia, Caisan, MS, MDS, MDA, MMA e Senacon/MJDP; e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seja conduzido com previsibilidade, transparência, fundamentação técnico-científica sem conflitos de interesse, sendo precedido de AIR.</a:t>
            </a:r>
          </a:p>
        </p:txBody>
      </p:sp>
    </p:spTree>
    <p:extLst>
      <p:ext uri="{BB962C8B-B14F-4D97-AF65-F5344CB8AC3E}">
        <p14:creationId xmlns:p14="http://schemas.microsoft.com/office/powerpoint/2010/main" val="562090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4CDFA-9B97-C9CF-C464-CCF0231AA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4D7C0E2A-1223-37D6-3F9A-9DA3AEA85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45E5E4F9-EA4F-A1D4-E0A5-8249CC876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E69F813-0F00-EC29-B267-ACCEC179ED6B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Atividades realizadas pela GGALI em 2024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73E4-8CB1-1521-6149-BD9C1B81461A}"/>
              </a:ext>
            </a:extLst>
          </p:cNvPr>
          <p:cNvSpPr txBox="1"/>
          <p:nvPr/>
        </p:nvSpPr>
        <p:spPr>
          <a:xfrm>
            <a:off x="717510" y="1639085"/>
            <a:ext cx="10240776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outubro/2024, a GGALI também participou das discussões no âmbito do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Codex Alimentarius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(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4"/>
              </a:rPr>
              <a:t>CCNFSDU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) sobre a proposta de início de novo trabalho sobre a elaboração de diretrizes de equivalência nutricional de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, apresentada pelos EUA e Canadá;</a:t>
            </a:r>
          </a:p>
          <a:p>
            <a:pPr marL="34290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O CCNFSDU decidiu que a proposta precisava ser aprimorada, com base nos subsídios das publicações da FAO sobre o tema que estavam em curso; e</a:t>
            </a:r>
          </a:p>
          <a:p>
            <a:pPr marL="34290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O CCFNSDU indicou que a proposta revisada poderia ser submetida em resposta à Carta Circular para novas propostas de trabalho.</a:t>
            </a:r>
          </a:p>
        </p:txBody>
      </p:sp>
    </p:spTree>
    <p:extLst>
      <p:ext uri="{BB962C8B-B14F-4D97-AF65-F5344CB8AC3E}">
        <p14:creationId xmlns:p14="http://schemas.microsoft.com/office/powerpoint/2010/main" val="3898603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51F62-311F-2959-FBCC-ABE28C7C5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5D9A11CD-AD8F-4404-EF4E-31D7220B5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31883CAE-E0C7-1E88-156D-CCD2E808BF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16337826-9668-019D-38B8-BE16CA33138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Planejamento da GGALI para 2025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236CFB-8F6F-0228-D1E2-FFE244204C07}"/>
              </a:ext>
            </a:extLst>
          </p:cNvPr>
          <p:cNvSpPr txBox="1"/>
          <p:nvPr/>
        </p:nvSpPr>
        <p:spPr>
          <a:xfrm>
            <a:off x="422420" y="1711147"/>
            <a:ext cx="1093783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Formalizar a solicitação de abertura de processo regulatório sobre o tema à Diretoria Colegiada com fluxo de realização de AIR e CP (março/abril);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Retomar tratativas com o MAPA sobre o tema;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Desenvolver a AIR com participação de diversos agentes afetados e interessados, considerando os elementos técnico-científicos e legais já reunidos e outros que estão em processo de desenvolvimento;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Concluir a AIR até o final do 3º TRI/2025; e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Conduzir a fase normativa do processo (CP e deliberação normativa) no 4º TRI/2025.</a:t>
            </a:r>
          </a:p>
        </p:txBody>
      </p:sp>
    </p:spTree>
    <p:extLst>
      <p:ext uri="{BB962C8B-B14F-4D97-AF65-F5344CB8AC3E}">
        <p14:creationId xmlns:p14="http://schemas.microsoft.com/office/powerpoint/2010/main" val="4205681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8D3A9-7D38-A9BB-2E48-A582155A5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19EC765D-2539-8ACA-64B0-525BFC0E9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FCD7F67C-13C9-07B5-7CA2-B9A18A5F7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644A098E-DAED-49CE-4196-22C1C0E03297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26AA36-F73A-E95A-8A6D-C8ABCE39FCD1}"/>
              </a:ext>
            </a:extLst>
          </p:cNvPr>
          <p:cNvSpPr txBox="1"/>
          <p:nvPr/>
        </p:nvSpPr>
        <p:spPr>
          <a:xfrm>
            <a:off x="422420" y="1711147"/>
            <a:ext cx="10503885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recebeu 61 processos de extensão de uso de aditivos com base nas provisões do Codex Alimentarius (petição 4141).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Esses processos abarcaram 77 aditivos para uso em 12 funções tecnológicas.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As categorias pleiteadas para uso desses aditivos foram: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Misturas lácteas (ex. misturas lácteas condensadas, misturas lácteas de queijos processados ou fundidos e gordura Vegetal com ou sem amido, mistura de creme de leite, mistura de creme de chantilly, mistura de composto lácteo, mistura de bebidas lácteas); e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Análogos de leite, queijos análogos com ou sem proteína láctea.</a:t>
            </a:r>
          </a:p>
        </p:txBody>
      </p:sp>
    </p:spTree>
    <p:extLst>
      <p:ext uri="{BB962C8B-B14F-4D97-AF65-F5344CB8AC3E}">
        <p14:creationId xmlns:p14="http://schemas.microsoft.com/office/powerpoint/2010/main" val="3817011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05B7C-4F7A-6C93-C599-3CF67A8D0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FE7D074F-E178-6829-3E76-244C6C86F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9B98A6B4-5C2B-646C-829A-D38F3A27E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0DA6348-DA80-C042-3642-9D54941B2174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5B23CFF-9917-D0F9-B4ED-DF97406A4A84}"/>
              </a:ext>
            </a:extLst>
          </p:cNvPr>
          <p:cNvSpPr txBox="1"/>
          <p:nvPr/>
        </p:nvSpPr>
        <p:spPr>
          <a:xfrm>
            <a:off x="422420" y="1711147"/>
            <a:ext cx="10503885" cy="3867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As categorias pleiteadas como equivalentes do Codex Alimentarius foram: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Outros leites fluidos (simples) (01.1.2);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Clareadores para bebidas (01.3.2);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Análogos de creme (01.4.4);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Análogos de leite e creme em pó (01.5.2);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Análogos de queijo (01.6.5); e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Emulsões de gordura principalmente do tipo óleo em água, incluindo produtos mistos e/ou aromatizados à base de emulsões de gordura (02.3).</a:t>
            </a:r>
          </a:p>
        </p:txBody>
      </p:sp>
    </p:spTree>
    <p:extLst>
      <p:ext uri="{BB962C8B-B14F-4D97-AF65-F5344CB8AC3E}">
        <p14:creationId xmlns:p14="http://schemas.microsoft.com/office/powerpoint/2010/main" val="1340390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78E05-4B81-01C0-3F4F-83FBE29A2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F02814D5-B4ED-CFF3-6A62-806F12EE0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860CBF06-00E5-1963-8761-B63517290F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DAF79A51-5FD3-96F6-6562-68CE0CF52430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3638420-2C3E-F005-EFE2-11983FA7991F}"/>
              </a:ext>
            </a:extLst>
          </p:cNvPr>
          <p:cNvSpPr txBox="1"/>
          <p:nvPr/>
        </p:nvSpPr>
        <p:spPr>
          <a:xfrm>
            <a:off x="422420" y="1711147"/>
            <a:ext cx="10503885" cy="4688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Na análise desses pleitos, foi ponderado que: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para produtos lácteos, o Codex Alimentarius considera como análogo os produtos nos quais a gordura foi parcialmente ou totalmente substituída por ouros óleos ou gorduras vegetais;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 definição legal de mistura láctea do RIISPOA exige predominância de constituintes do leite no produto e não restringe as substituições permitidas à gordura láctea;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nas tratativas com o DIPOA/MAPA, foi informado que o principal ingrediente lácteo substituído nas misturas lácteas é a gordura láctea e que o termo “análogos” não poderia ser utilizado na denominação de venda e rotulagem desta categoria;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as categorias pleiteadas do Codex Alimentarius para equivalência são bastante amplas e distintas em comparação com o sistema de classificação dos alimentos para uso de aditivos da IN nº 211/2023, dificultando sua extrapolação.</a:t>
            </a:r>
          </a:p>
        </p:txBody>
      </p:sp>
    </p:spTree>
    <p:extLst>
      <p:ext uri="{BB962C8B-B14F-4D97-AF65-F5344CB8AC3E}">
        <p14:creationId xmlns:p14="http://schemas.microsoft.com/office/powerpoint/2010/main" val="2517414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804918-945A-3F07-D262-67ECA3EF5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458" y="6221839"/>
            <a:ext cx="1960062" cy="367981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Objetivos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4345E6C5-A088-209A-E4CA-EEEF1DCDC1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4007982"/>
              </p:ext>
            </p:extLst>
          </p:nvPr>
        </p:nvGraphicFramePr>
        <p:xfrm>
          <a:off x="422420" y="1713415"/>
          <a:ext cx="10503885" cy="4599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423936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1421B-DB2B-9A55-48C3-99F01669A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5463242-782E-74F5-DE1A-D5E5AC0BA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4D9160B-7D51-2D7B-61D7-54124903B0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D097BBBE-2CD8-0883-4FD2-DC659BB5FDCA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D525681-BED1-A411-81AE-C617399F1314}"/>
              </a:ext>
            </a:extLst>
          </p:cNvPr>
          <p:cNvSpPr txBox="1"/>
          <p:nvPr/>
        </p:nvSpPr>
        <p:spPr>
          <a:xfrm>
            <a:off x="422420" y="1711147"/>
            <a:ext cx="10503885" cy="4514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Será proposto que esses aditivos sejam autorizados para as seguintes novas categorias: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  <a:latin typeface="Ubuntu Light" panose="020B0304030602030204" pitchFamily="34" charset="0"/>
              </a:rPr>
              <a:t>Produtos imitação de bebida láctea 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(Inclui produtos que se assemelham às bebidas lácteas nos quais a gordura láctea foi parcialmente ou totalmente substituída por óleos ou gorduras vegetais);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  <a:latin typeface="Ubuntu Light" panose="020B0304030602030204" pitchFamily="34" charset="0"/>
              </a:rPr>
              <a:t>Produtos imitação de leite condensado 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(Inclui produtos que se assemelham ao leite condensado, nos quais a gordura láctea foi parcialmente ou integralmente substituída por óleos ou gorduras vegetais. Ex.: Mistura de Leite Condensado e Gordura Vegetal);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  <a:latin typeface="Ubuntu Light" panose="020B0304030602030204" pitchFamily="34" charset="0"/>
              </a:rPr>
              <a:t>Produtos imitação de creme de leite 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(Inclui produtos que se assemelham ao creme de leite, nos quais a gordura láctea foi parcialmente ou integralmente substituída por óleos ou gorduras vegetais. Ex.: Mistura de Leite e Gordura Vegetal);</a:t>
            </a:r>
          </a:p>
        </p:txBody>
      </p:sp>
    </p:spTree>
    <p:extLst>
      <p:ext uri="{BB962C8B-B14F-4D97-AF65-F5344CB8AC3E}">
        <p14:creationId xmlns:p14="http://schemas.microsoft.com/office/powerpoint/2010/main" val="1746785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82EEE-5EC8-AF2E-8383-FD1A8F86F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AF2FFFB-1A09-F194-B17D-83DDC39E22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93D85848-217B-050B-3755-8E97617D8D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0AC258D9-856F-03C0-5AD1-7F71322C495C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B28CE72-827C-2F4D-25BA-1399424B9627}"/>
              </a:ext>
            </a:extLst>
          </p:cNvPr>
          <p:cNvSpPr txBox="1"/>
          <p:nvPr/>
        </p:nvSpPr>
        <p:spPr>
          <a:xfrm>
            <a:off x="422420" y="1711147"/>
            <a:ext cx="10503885" cy="4514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Será proposto que esses aditivos sejam autorizados para as seguintes novas categorias: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  <a:latin typeface="Ubuntu Light" panose="020B0304030602030204" pitchFamily="34" charset="0"/>
              </a:rPr>
              <a:t>Produtos imitação de composto lácteo 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(Inclui produtos que se assemelham ao composto lácteo, nos quais a gordura láctea foi parcialmente ou integralmente substituída por óleos ou gorduras vegetais. Ex.: Mistura de Composto Lácteo e Gordura Vegetal. Não inclui fórmulas infantis, fórmulas pediátricas e fórmulas para erros inatos para lactentes e crianças de primeira infância;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  <a:latin typeface="Ubuntu Light" panose="020B0304030602030204" pitchFamily="34" charset="0"/>
              </a:rPr>
              <a:t>Produtos imitação de queijo processado ou fundido 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(Inclui produtos que se assemelham ao queijo processado ou fundido, nos quais a gordura láctea foi parcialmente ou integralmente substituída por óleos ou gorduras vegetais. Ex.: Mistura de Queijo Fundido e Gordura Vegetal).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sz="2000" dirty="0">
              <a:solidFill>
                <a:srgbClr val="002060"/>
              </a:solidFill>
              <a:latin typeface="Ubuntu Light" panose="020B03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86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D8C8E-3877-A292-5D7E-BCFC6550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6672D937-8D1A-BD24-1C32-FF74853FB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61C12480-F79E-F21F-50D0-18F7CB9D41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FCE143CF-5BDA-8D8E-D1F4-1E2E49AB9066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6EC18B7-3960-9E9D-198D-810E6BD2494E}"/>
              </a:ext>
            </a:extLst>
          </p:cNvPr>
          <p:cNvSpPr txBox="1"/>
          <p:nvPr/>
        </p:nvSpPr>
        <p:spPr>
          <a:xfrm>
            <a:off x="422420" y="1711147"/>
            <a:ext cx="1050388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Também será proposta 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 inclusão de descritor, com base no Codex Alimentarius, para a categoria 02.2.2 margarinas e outras emulsões gordurosas não abrangidas por outras categorias (Inclui produtos gordurosos não enquadrados em outras categorias nos quais a fração de gordura é majoritariamente derivada de outras fontes que não a gordura do leite como óleos e gorduras vegetais. Ex.: Margarina, Produto de base vegetal imitação de chantilly); e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 exclusão da categoria “01.9 Outros produtos lácteos”.</a:t>
            </a:r>
          </a:p>
        </p:txBody>
      </p:sp>
    </p:spTree>
    <p:extLst>
      <p:ext uri="{BB962C8B-B14F-4D97-AF65-F5344CB8AC3E}">
        <p14:creationId xmlns:p14="http://schemas.microsoft.com/office/powerpoint/2010/main" val="2765371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4D029-EFAE-00BC-5658-95DB9DFE9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66395BA2-6E33-D1B5-20D2-54E121A931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977AF0E2-5388-6385-4707-2157957CC7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598BD067-73A1-DDB6-52AF-BD94BCB41E72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75D84-049D-3038-3C5D-6B92154F006F}"/>
              </a:ext>
            </a:extLst>
          </p:cNvPr>
          <p:cNvSpPr txBox="1"/>
          <p:nvPr/>
        </p:nvSpPr>
        <p:spPr>
          <a:xfrm>
            <a:off x="422420" y="1711147"/>
            <a:ext cx="10503885" cy="5180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recebeu 8 processos de extensão de uso de aditivos e coadjuvantes para proteínas vegetais.</a:t>
            </a:r>
          </a:p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Esses processos abarcaram 5 aditivos na função tecnológica de regulador de acidez e 1 coadjuvante de tecnologia na função tecnológica de agente de filtração ou clarificação.</a:t>
            </a:r>
          </a:p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Foi considerado que o Codex Alimentarius prevê a categoria 12.10 de produtos proteicos que não sejam de soja:</a:t>
            </a:r>
            <a:endParaRPr lang="pt-BR" sz="20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marL="800100" lvl="1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Inclui, por exemplo, proteínas do leite, proteínas de cereais e análogos ou substitutos de proteínas vegetais para produtos padrão, como carne, peixe ou leite. Exemplos incluem: análogos de proteína vegetal, fu (uma mistura de glúten (proteína vegetal) e farinha que é vendida seca (assada) ou crua, e usada como ingrediente, por exemplo, em sopa de missô) e substitutos proteicos de carne e peixe.</a:t>
            </a:r>
          </a:p>
        </p:txBody>
      </p:sp>
    </p:spTree>
    <p:extLst>
      <p:ext uri="{BB962C8B-B14F-4D97-AF65-F5344CB8AC3E}">
        <p14:creationId xmlns:p14="http://schemas.microsoft.com/office/powerpoint/2010/main" val="2777411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AA468-D82C-0FDF-ECB9-6942A5390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55F5FC4-DE36-F951-65AD-138DE0663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B3BF2B1E-5F43-2BBF-E6BD-2855AC28AB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7142C52-0C75-3E20-0E5B-48243739EF7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77BF868-E06F-6102-E948-6F2F7EB4FBDD}"/>
              </a:ext>
            </a:extLst>
          </p:cNvPr>
          <p:cNvSpPr txBox="1"/>
          <p:nvPr/>
        </p:nvSpPr>
        <p:spPr>
          <a:xfrm>
            <a:off x="422420" y="1711147"/>
            <a:ext cx="10503885" cy="2257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Será proposto que esses aditivos e coadjuvantes sejam autorizados para as seguinte nova categoria:</a:t>
            </a:r>
          </a:p>
          <a:p>
            <a:pPr marL="800100" lvl="1" indent="-34290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002060"/>
                </a:solidFill>
                <a:latin typeface="Ubuntu Light" panose="020B0304030602030204" pitchFamily="34" charset="0"/>
              </a:rPr>
              <a:t>Outros produtos vegetais imitação de produtos animais 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(Inclui proteínas derivadas de cereais e de vegetais, exceto derivados de soja, e produtos de imitação de alimentos de origem animal. Ex.: Proteína de malte; Leite de Amêndoa, Leite Vegetal)</a:t>
            </a:r>
          </a:p>
        </p:txBody>
      </p:sp>
    </p:spTree>
    <p:extLst>
      <p:ext uri="{BB962C8B-B14F-4D97-AF65-F5344CB8AC3E}">
        <p14:creationId xmlns:p14="http://schemas.microsoft.com/office/powerpoint/2010/main" val="551695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2A01B-86D5-D95C-54C8-5F0B2D10F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A63F4250-F7BE-6C50-955C-17F7764DE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EF67DF02-C895-C4A4-87A2-269A80D2D3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02EBE125-CFBC-0459-D7C4-73E8B63CEA10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Regulamentação de aditivos e coadjuvantes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7FC15B-5E33-2C13-4314-7F38DCC6775C}"/>
              </a:ext>
            </a:extLst>
          </p:cNvPr>
          <p:cNvSpPr txBox="1"/>
          <p:nvPr/>
        </p:nvSpPr>
        <p:spPr>
          <a:xfrm>
            <a:off x="422420" y="1711147"/>
            <a:ext cx="10503885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compreende que essas propostas de categorização precisam ser discutidas com o setor produtivo e outros agentes afetados, considerando: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os diferentes tipos de produtos no mercado (ex. misturas lácteas, produtos plant-based, outros produtos de imitação híbridos);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 intenção de evitar a sobreposição entre as categorias do sistema de classificação; e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 importância de garantir o maior alinhamento possível aos padrões já definidos.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Dessa forma, essa atualização periódica será conduzida seguindo o fluxo de realização de CP.</a:t>
            </a:r>
          </a:p>
        </p:txBody>
      </p:sp>
    </p:spTree>
    <p:extLst>
      <p:ext uri="{BB962C8B-B14F-4D97-AF65-F5344CB8AC3E}">
        <p14:creationId xmlns:p14="http://schemas.microsoft.com/office/powerpoint/2010/main" val="312024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A430490-B257-65D7-EE21-B724D63D040D}"/>
              </a:ext>
            </a:extLst>
          </p:cNvPr>
          <p:cNvSpPr txBox="1"/>
          <p:nvPr/>
        </p:nvSpPr>
        <p:spPr>
          <a:xfrm>
            <a:off x="717510" y="1639085"/>
            <a:ext cx="10549758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Alimentos à base de ingredientes de origem vegetal que são elaborados para serem similares a produtos de origem animal.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Embora sejam uma tendência crescente no mercado e não exista atualmente uma regulamentação específica, muitos desses alimentos já são ofertados há anos no Brasil com base em regulamentos aplicáveis a alimentos industrializados de origem vegetal editados pela Anvisa.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Esses alimentos tem interface com o conceito de alimento de fantasia ou artificial estabelecido no art. 2º, VI, do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4"/>
              </a:rPr>
              <a:t>Decreto-Lei nº 986/1969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: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todo alimento preparado com o objetivo de imitar alimento natural e em cuja composição entre, preponderantemente, substância não encontrada no alimento a ser imitado.</a:t>
            </a:r>
          </a:p>
        </p:txBody>
      </p:sp>
    </p:spTree>
    <p:extLst>
      <p:ext uri="{BB962C8B-B14F-4D97-AF65-F5344CB8AC3E}">
        <p14:creationId xmlns:p14="http://schemas.microsoft.com/office/powerpoint/2010/main" val="216908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65E7B-C478-8791-CE17-AE793D738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C07F5272-F6EB-6ED3-0B84-D23ABA84B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3104F186-FE1C-A4F8-7740-31BD2B0C5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3D4F84B-021B-BDE3-6B57-358699F6D057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3DED69C-A703-31F2-8DF1-9E4B8CDEB210}"/>
              </a:ext>
            </a:extLst>
          </p:cNvPr>
          <p:cNvSpPr txBox="1"/>
          <p:nvPr/>
        </p:nvSpPr>
        <p:spPr>
          <a:xfrm>
            <a:off x="717510" y="1639085"/>
            <a:ext cx="10239792" cy="4965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Uma parte desses alimentos tem interface com os conceitos de similar de origem vegetal e similar de origem vegetal misto do art. 3º, XL e XLI, do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4"/>
              </a:rPr>
              <a:t>Decreto nº 9.579/2018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:</a:t>
            </a:r>
          </a:p>
          <a:p>
            <a:pPr marL="800100" lvl="1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alimento em forma líquida ou em pó que contenha proteína vegetal, comercializado ou apresentado como alternativa de consumo para o leite;</a:t>
            </a:r>
          </a:p>
          <a:p>
            <a:pPr marL="800100" lvl="1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similar de origem vegetal que apresenta em sua composição proteínas de origem não vegetal.</a:t>
            </a:r>
          </a:p>
          <a:p>
            <a:pPr marL="342900" indent="-342900"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Uma parte dos produtos híbridos já está regulamentada como misturas lácteas, conforme art. 366 do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5"/>
              </a:rPr>
              <a:t>Decreto nº 9.013/2017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:</a:t>
            </a:r>
          </a:p>
          <a:p>
            <a:pPr marL="800100" lvl="1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produto que contém em sua composição final mais que cinquenta por cento de produtos lácteos ou produtos lácteos compostos, tal como se consome, permitida a substituição dos constituintes do leite.</a:t>
            </a:r>
          </a:p>
        </p:txBody>
      </p:sp>
    </p:spTree>
    <p:extLst>
      <p:ext uri="{BB962C8B-B14F-4D97-AF65-F5344CB8AC3E}">
        <p14:creationId xmlns:p14="http://schemas.microsoft.com/office/powerpoint/2010/main" val="389218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A430490-B257-65D7-EE21-B724D63D040D}"/>
              </a:ext>
            </a:extLst>
          </p:cNvPr>
          <p:cNvSpPr txBox="1"/>
          <p:nvPr/>
        </p:nvSpPr>
        <p:spPr>
          <a:xfrm>
            <a:off x="717510" y="1639085"/>
            <a:ext cx="10270788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Como parte do processo de elaboração da AR 2021/2023, a GGALI recebeu demandas relacionadas à regulamentação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.</a:t>
            </a:r>
          </a:p>
          <a:p>
            <a:pPr marL="342900" lvl="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Apesar de não ter sido incluído um projeto específico na AR 2021/2023 para o tema, a GGALI indicou que trataria do assunto no âmbito de outros projetos relacionados (ex. rotulagem, padrões de identidade e qualidade, aditivos e coadjuvantes, novos alimentos e regularização de alimentos).</a:t>
            </a:r>
          </a:p>
          <a:p>
            <a:pPr marL="34290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junho/2021, o MAPA formalizou uma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5"/>
              </a:rPr>
              <a:t>Tomada Pública de Subsídios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 para obter subsídios sobre a regulação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.</a:t>
            </a:r>
          </a:p>
          <a:p>
            <a:pPr marL="342900" indent="-342900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outubro/2021, a GGALI conduziu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6"/>
              </a:rPr>
              <a:t>2 oficinas virtuais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 para identificação e análise do problema regulatório e no mapeamento dos agentes afetados.</a:t>
            </a:r>
          </a:p>
        </p:txBody>
      </p:sp>
    </p:spTree>
    <p:extLst>
      <p:ext uri="{BB962C8B-B14F-4D97-AF65-F5344CB8AC3E}">
        <p14:creationId xmlns:p14="http://schemas.microsoft.com/office/powerpoint/2010/main" val="32363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5AE9A5-E057-5E38-0FA4-E130CECD20A3}"/>
              </a:ext>
            </a:extLst>
          </p:cNvPr>
          <p:cNvSpPr txBox="1"/>
          <p:nvPr/>
        </p:nvSpPr>
        <p:spPr>
          <a:xfrm>
            <a:off x="717510" y="1639085"/>
            <a:ext cx="10255290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Os representantes da GGALI e MAPA participaram das oficinas como ouvintes, enquanto a facilitação ficou a cargo da ASREG.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2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2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2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2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200" dirty="0">
              <a:solidFill>
                <a:srgbClr val="002060"/>
              </a:solidFill>
              <a:latin typeface="Ubuntu Light" panose="020B0304030602030204" pitchFamily="34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setembro/2022, foi divulgado o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5"/>
              </a:rPr>
              <a:t>Relatório das oficinas para identificação do problema regulatório e dos agentes afetados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  <a:hlinkClick r:id="rId5"/>
              </a:rPr>
              <a:t>plant-based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709858D-0540-0205-6BB4-03A6F84E2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528679"/>
              </p:ext>
            </p:extLst>
          </p:nvPr>
        </p:nvGraphicFramePr>
        <p:xfrm>
          <a:off x="1312110" y="2577038"/>
          <a:ext cx="9133412" cy="305679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593637">
                  <a:extLst>
                    <a:ext uri="{9D8B030D-6E8A-4147-A177-3AD203B41FA5}">
                      <a16:colId xmlns:a16="http://schemas.microsoft.com/office/drawing/2014/main" val="1232253262"/>
                    </a:ext>
                  </a:extLst>
                </a:gridCol>
                <a:gridCol w="4539775">
                  <a:extLst>
                    <a:ext uri="{9D8B030D-6E8A-4147-A177-3AD203B41FA5}">
                      <a16:colId xmlns:a16="http://schemas.microsoft.com/office/drawing/2014/main" val="680956018"/>
                    </a:ext>
                  </a:extLst>
                </a:gridCol>
              </a:tblGrid>
              <a:tr h="639836"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b="1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1ª Oficina</a:t>
                      </a:r>
                    </a:p>
                  </a:txBody>
                  <a:tcPr marL="8756" marR="8756" marT="8756" marB="8756" anchor="ctr"/>
                </a:tc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b="1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2ª Oficina</a:t>
                      </a:r>
                    </a:p>
                  </a:txBody>
                  <a:tcPr marL="8756" marR="8756" marT="8756" marB="8756" anchor="ctr"/>
                </a:tc>
                <a:extLst>
                  <a:ext uri="{0D108BD9-81ED-4DB2-BD59-A6C34878D82A}">
                    <a16:rowId xmlns:a16="http://schemas.microsoft.com/office/drawing/2014/main" val="1569520365"/>
                  </a:ext>
                </a:extLst>
              </a:tr>
              <a:tr h="491578">
                <a:tc>
                  <a:txBody>
                    <a:bodyPr/>
                    <a:lstStyle/>
                    <a:p>
                      <a:pPr marL="38100" marR="3810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ABIA, ABIQ, ABIR,</a:t>
                      </a:r>
                      <a:endParaRPr lang="pt-BR" sz="2200" dirty="0">
                        <a:solidFill>
                          <a:srgbClr val="002060"/>
                        </a:solidFill>
                        <a:effectLst/>
                        <a:latin typeface="Ubuntu Light" panose="020B0304030602030204" pitchFamily="34" charset="0"/>
                      </a:endParaRPr>
                    </a:p>
                  </a:txBody>
                  <a:tcPr marL="8756" marR="8756" marT="8756" marB="8756" anchor="ctr"/>
                </a:tc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CGAN/MS</a:t>
                      </a:r>
                    </a:p>
                  </a:txBody>
                  <a:tcPr marL="8756" marR="8756" marT="8756" marB="8756" anchor="ctr"/>
                </a:tc>
                <a:extLst>
                  <a:ext uri="{0D108BD9-81ED-4DB2-BD59-A6C34878D82A}">
                    <a16:rowId xmlns:a16="http://schemas.microsoft.com/office/drawing/2014/main" val="4072780034"/>
                  </a:ext>
                </a:extLst>
              </a:tr>
              <a:tr h="491578"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</a:rPr>
                        <a:t>ABBI, </a:t>
                      </a:r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VIVA LÁCTEOS,</a:t>
                      </a:r>
                    </a:p>
                  </a:txBody>
                  <a:tcPr marL="8756" marR="8756" marT="8756" marB="8756" anchor="ctr"/>
                </a:tc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SENACON/MJSP</a:t>
                      </a:r>
                    </a:p>
                  </a:txBody>
                  <a:tcPr marL="8756" marR="8756" marT="8756" marB="8756" anchor="ctr"/>
                </a:tc>
                <a:extLst>
                  <a:ext uri="{0D108BD9-81ED-4DB2-BD59-A6C34878D82A}">
                    <a16:rowId xmlns:a16="http://schemas.microsoft.com/office/drawing/2014/main" val="2121521025"/>
                  </a:ext>
                </a:extLst>
              </a:tr>
              <a:tr h="450650">
                <a:tc>
                  <a:txBody>
                    <a:bodyPr/>
                    <a:lstStyle/>
                    <a:p>
                      <a:pPr marL="38100" marR="3810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ABIAM, </a:t>
                      </a:r>
                      <a:r>
                        <a:rPr lang="pt-BR" sz="2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</a:rPr>
                        <a:t>ABIAD,</a:t>
                      </a:r>
                      <a:endParaRPr lang="pt-BR" sz="2200" kern="1200" dirty="0">
                        <a:solidFill>
                          <a:srgbClr val="002060"/>
                        </a:solidFill>
                        <a:effectLst/>
                        <a:latin typeface="Ubuntu Light" panose="020B0304030602030204" pitchFamily="34" charset="0"/>
                        <a:ea typeface="+mn-ea"/>
                        <a:cs typeface="+mn-cs"/>
                      </a:endParaRPr>
                    </a:p>
                  </a:txBody>
                  <a:tcPr marL="8756" marR="8756" marT="8756" marB="8756" anchor="ctr"/>
                </a:tc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EMBRAPA</a:t>
                      </a:r>
                    </a:p>
                  </a:txBody>
                  <a:tcPr marL="8756" marR="8756" marT="8756" marB="8756" anchor="ctr"/>
                </a:tc>
                <a:extLst>
                  <a:ext uri="{0D108BD9-81ED-4DB2-BD59-A6C34878D82A}">
                    <a16:rowId xmlns:a16="http://schemas.microsoft.com/office/drawing/2014/main" val="2070027213"/>
                  </a:ext>
                </a:extLst>
              </a:tr>
              <a:tr h="491578">
                <a:tc>
                  <a:txBody>
                    <a:bodyPr/>
                    <a:lstStyle/>
                    <a:p>
                      <a:pPr marL="38100" marR="3810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</a:rPr>
                        <a:t>ABIEC, ABPA, ABIPESCA,</a:t>
                      </a:r>
                    </a:p>
                  </a:txBody>
                  <a:tcPr marL="8756" marR="8756" marT="8756" marB="8756" anchor="ctr"/>
                </a:tc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PÕE NO RÓTULO</a:t>
                      </a:r>
                    </a:p>
                  </a:txBody>
                  <a:tcPr marL="8756" marR="8756" marT="8756" marB="8756" anchor="ctr"/>
                </a:tc>
                <a:extLst>
                  <a:ext uri="{0D108BD9-81ED-4DB2-BD59-A6C34878D82A}">
                    <a16:rowId xmlns:a16="http://schemas.microsoft.com/office/drawing/2014/main" val="2048794753"/>
                  </a:ext>
                </a:extLst>
              </a:tr>
              <a:tr h="491578">
                <a:tc>
                  <a:txBody>
                    <a:bodyPr/>
                    <a:lstStyle/>
                    <a:p>
                      <a:pPr marL="38100" marR="3810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</a:rPr>
                        <a:t>ITAL e </a:t>
                      </a:r>
                      <a:r>
                        <a:rPr lang="en-US" sz="2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</a:rPr>
                        <a:t>GFI</a:t>
                      </a:r>
                      <a:endParaRPr lang="pt-BR" sz="2200" dirty="0">
                        <a:solidFill>
                          <a:srgbClr val="002060"/>
                        </a:solidFill>
                        <a:effectLst/>
                        <a:latin typeface="Ubuntu Light" panose="020B0304030602030204" pitchFamily="34" charset="0"/>
                      </a:endParaRPr>
                    </a:p>
                  </a:txBody>
                  <a:tcPr marL="8756" marR="8756" marT="8756" marB="8756" anchor="ctr"/>
                </a:tc>
                <a:tc>
                  <a:txBody>
                    <a:bodyPr/>
                    <a:lstStyle/>
                    <a:p>
                      <a:pPr marL="38100" marR="38100" algn="ctr" defTabSz="914400" rtl="0" eaLnBrk="1" latinLnBrk="0" hangingPunct="1"/>
                      <a:r>
                        <a:rPr lang="pt-BR" sz="2200" kern="1200" dirty="0">
                          <a:solidFill>
                            <a:srgbClr val="002060"/>
                          </a:solidFill>
                          <a:effectLst/>
                          <a:latin typeface="Ubuntu Light" panose="020B0304030602030204" pitchFamily="34" charset="0"/>
                          <a:ea typeface="+mn-ea"/>
                          <a:cs typeface="+mn-cs"/>
                        </a:rPr>
                        <a:t>IDEC</a:t>
                      </a:r>
                    </a:p>
                  </a:txBody>
                  <a:tcPr marL="8756" marR="8756" marT="8756" marB="8756" anchor="ctr"/>
                </a:tc>
                <a:extLst>
                  <a:ext uri="{0D108BD9-81ED-4DB2-BD59-A6C34878D82A}">
                    <a16:rowId xmlns:a16="http://schemas.microsoft.com/office/drawing/2014/main" val="1632716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422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04DBE-5C91-D0F9-439A-6F67055FC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2BAB99F5-8615-6E31-9190-A70136F13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8CECCBF9-B90F-743D-0AFB-2A7C5AD587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AAB74E9-DF6E-E8C3-1FB6-81A1A5F82614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29AF57-994A-0B13-EA09-050B41ADA667}"/>
              </a:ext>
            </a:extLst>
          </p:cNvPr>
          <p:cNvSpPr txBox="1"/>
          <p:nvPr/>
        </p:nvSpPr>
        <p:spPr>
          <a:xfrm>
            <a:off x="717510" y="1639085"/>
            <a:ext cx="1025529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junho/2023, o MAPA submeteu à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  <a:hlinkClick r:id="rId5"/>
              </a:rPr>
              <a:t>Consulta Pública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 uma proposta para estabelecer os requisitos mínimos de identidade e qualidade para produtos análogos de base vegetal.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Em setembro/2023, a GGALI apresentou suas contribuições por meio da Nota Técnica nº 60/2023/SEI/COPAR/GGALI/DIRE2/ANVISA: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contextualização sobre a regulação sanitária aplicável aos alimentos </a:t>
            </a:r>
            <a:r>
              <a:rPr lang="pt-BR" sz="20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</a:t>
            </a: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 e as ações em curso na GGALI para regulamentação do tema; e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considerações sobre impactos da proposta normativa do MAPA sobre o controle sanitário de alimentos.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Durante esse período, a GGALI também apresentou considerações sobre demandas legislativas e judiciais diversas.</a:t>
            </a:r>
          </a:p>
        </p:txBody>
      </p:sp>
    </p:spTree>
    <p:extLst>
      <p:ext uri="{BB962C8B-B14F-4D97-AF65-F5344CB8AC3E}">
        <p14:creationId xmlns:p14="http://schemas.microsoft.com/office/powerpoint/2010/main" val="97622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5AE9A5-E057-5E38-0FA4-E130CECD20A3}"/>
              </a:ext>
            </a:extLst>
          </p:cNvPr>
          <p:cNvSpPr txBox="1"/>
          <p:nvPr/>
        </p:nvSpPr>
        <p:spPr>
          <a:xfrm>
            <a:off x="717510" y="1639085"/>
            <a:ext cx="1025529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No processo de elaboração da AR 2024/2025, foram recebidas contribuições sobre o tema indicando: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que a proposta regulatória do MAPA invade a competência legal da Anvisa e traz risco à segurança alimentar da população, por não prever critérios nutricionais e criar lacunas nos requisitos de aditivos, padrões microbiológicos e contaminantes;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que a regulamentação do tema requer AIR e embasamento legal e técnico;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a importância da definição de requisitos de denominação de venda que não induzam o consumidor ao engano e da adoção de medidas que não restrinjam as inovações e o crescimento dessa categoria;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preocupação sobre a divisão das competências entre Anvisa e MAPA; e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2060"/>
                </a:solidFill>
                <a:latin typeface="Ubuntu Light" panose="020B0304030602030204" pitchFamily="34" charset="0"/>
              </a:rPr>
              <a:t>necessidade de contemplar os produtos híbridos.</a:t>
            </a:r>
          </a:p>
        </p:txBody>
      </p:sp>
    </p:spTree>
    <p:extLst>
      <p:ext uri="{BB962C8B-B14F-4D97-AF65-F5344CB8AC3E}">
        <p14:creationId xmlns:p14="http://schemas.microsoft.com/office/powerpoint/2010/main" val="1942822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8CB6BA1E-D871-3D8D-E401-61680B1A0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733" y="0"/>
            <a:ext cx="2776267" cy="2101303"/>
          </a:xfrm>
          <a:prstGeom prst="rect">
            <a:avLst/>
          </a:prstGeom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ABA371A7-B84A-4F37-C544-36C5B880A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20" y="681084"/>
            <a:ext cx="739134" cy="73913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3A6CEF8-70D9-9988-30F1-99365C9D1151}"/>
              </a:ext>
            </a:extLst>
          </p:cNvPr>
          <p:cNvSpPr txBox="1"/>
          <p:nvPr/>
        </p:nvSpPr>
        <p:spPr>
          <a:xfrm>
            <a:off x="791987" y="547797"/>
            <a:ext cx="96535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02060"/>
                </a:solidFill>
                <a:latin typeface="Ubuntu" panose="020B0504030602030204" pitchFamily="34" charset="0"/>
              </a:rPr>
              <a:t>Contextualização sobre o tema</a:t>
            </a:r>
            <a:endParaRPr lang="pt-BR" sz="3400" b="1" i="1" dirty="0">
              <a:solidFill>
                <a:srgbClr val="002060"/>
              </a:solidFill>
              <a:latin typeface="Ubuntu" panose="020B0504030602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5AE9A5-E057-5E38-0FA4-E130CECD20A3}"/>
              </a:ext>
            </a:extLst>
          </p:cNvPr>
          <p:cNvSpPr txBox="1"/>
          <p:nvPr/>
        </p:nvSpPr>
        <p:spPr>
          <a:xfrm>
            <a:off x="717510" y="1639085"/>
            <a:ext cx="1025529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GGALI esclareceu que o tema estava sendo discutido com o MAPA.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A matéria foi submetida à avaliação de prioridade e a regulamentação dos alimentos </a:t>
            </a:r>
            <a:r>
              <a:rPr lang="pt-BR" sz="2200" i="1" dirty="0">
                <a:solidFill>
                  <a:srgbClr val="002060"/>
                </a:solidFill>
                <a:latin typeface="Ubuntu Light" panose="020B0304030602030204" pitchFamily="34" charset="0"/>
              </a:rPr>
              <a:t>plant-based </a:t>
            </a: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foi incluída como tema 3.11 na Agenda Regulatória 2024/2025.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No planejamento regulatório inicial, a GGALI indicou a intenção de concluir a AIR até o 4º trimestre de 2024 e a intervenção regulatória até o 4º trimestre de 2025.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solidFill>
                  <a:srgbClr val="002060"/>
                </a:solidFill>
                <a:latin typeface="Ubuntu Light" panose="020B0304030602030204" pitchFamily="34" charset="0"/>
              </a:rPr>
              <a:t>No entanto, o planejamento precisou ser alterado devido às tratativas sobre o tema realizadas junto a outros órgãos e seus desdobramentos.</a:t>
            </a:r>
          </a:p>
        </p:txBody>
      </p:sp>
    </p:spTree>
    <p:extLst>
      <p:ext uri="{BB962C8B-B14F-4D97-AF65-F5344CB8AC3E}">
        <p14:creationId xmlns:p14="http://schemas.microsoft.com/office/powerpoint/2010/main" val="2642291492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 PowerPoint AZUL [Somente leitura]" id="{33540326-52B1-4AFF-A7CA-0A6ABF77E7E4}" vid="{7B4CBE9A-9F0F-491B-807E-83ACDD481584}"/>
    </a:ext>
  </a:extLst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 PowerPoint AZUL [Somente leitura]" id="{33540326-52B1-4AFF-A7CA-0A6ABF77E7E4}" vid="{7B4CBE9A-9F0F-491B-807E-83ACDD481584}"/>
    </a:ext>
  </a:extLst>
</a:theme>
</file>

<file path=ppt/theme/theme3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 PowerPoint AZUL [Somente leitura]" id="{33540326-52B1-4AFF-A7CA-0A6ABF77E7E4}" vid="{7B4CBE9A-9F0F-491B-807E-83ACDD481584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1b6f6d-5ee7-4d67-b677-1fa95fedcb09" xsi:nil="true"/>
    <lcf76f155ced4ddcb4097134ff3c332f xmlns="4c73cc26-2835-47f3-862e-ab03a5f050e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5A0769546809B40AD73654FD0E91020" ma:contentTypeVersion="17" ma:contentTypeDescription="Crie um novo documento." ma:contentTypeScope="" ma:versionID="781e2a50251375d3036ef893b3774fa7">
  <xsd:schema xmlns:xsd="http://www.w3.org/2001/XMLSchema" xmlns:xs="http://www.w3.org/2001/XMLSchema" xmlns:p="http://schemas.microsoft.com/office/2006/metadata/properties" xmlns:ns2="4c73cc26-2835-47f3-862e-ab03a5f050ea" xmlns:ns3="911b6f6d-5ee7-4d67-b677-1fa95fedcb09" targetNamespace="http://schemas.microsoft.com/office/2006/metadata/properties" ma:root="true" ma:fieldsID="24bd0f50a43943d97594d72d16816fe6" ns2:_="" ns3:_="">
    <xsd:import namespace="4c73cc26-2835-47f3-862e-ab03a5f050ea"/>
    <xsd:import namespace="911b6f6d-5ee7-4d67-b677-1fa95fedcb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3cc26-2835-47f3-862e-ab03a5f050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66cf037f-5c90-4cca-86a9-c389e6aaa2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1b6f6d-5ee7-4d67-b677-1fa95fedcb0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bbf922b-1e16-4bdf-a4d6-6bb0748c2300}" ma:internalName="TaxCatchAll" ma:showField="CatchAllData" ma:web="911b6f6d-5ee7-4d67-b677-1fa95fedcb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FAB7A2-BA54-44A8-AB54-D50889D3B9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60164D-3ECA-4645-8D70-0AF92B283533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4c73cc26-2835-47f3-862e-ab03a5f050ea"/>
    <ds:schemaRef ds:uri="http://purl.org/dc/terms/"/>
    <ds:schemaRef ds:uri="http://schemas.microsoft.com/office/2006/metadata/properties"/>
    <ds:schemaRef ds:uri="http://schemas.openxmlformats.org/package/2006/metadata/core-properties"/>
    <ds:schemaRef ds:uri="911b6f6d-5ee7-4d67-b677-1fa95fedcb0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6954BD2-9B25-4739-8326-FE3D319D56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73cc26-2835-47f3-862e-ab03a5f050ea"/>
    <ds:schemaRef ds:uri="911b6f6d-5ee7-4d67-b677-1fa95fedcb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Modelo PowerPoint AZUL</Template>
  <TotalTime>8560</TotalTime>
  <Words>2560</Words>
  <Application>Microsoft Office PowerPoint</Application>
  <PresentationFormat>Widescreen</PresentationFormat>
  <Paragraphs>165</Paragraphs>
  <Slides>25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25</vt:i4>
      </vt:variant>
    </vt:vector>
  </HeadingPairs>
  <TitlesOfParts>
    <vt:vector size="33" baseType="lpstr">
      <vt:lpstr>Arial</vt:lpstr>
      <vt:lpstr>Calibri</vt:lpstr>
      <vt:lpstr>Ubuntu</vt:lpstr>
      <vt:lpstr>Ubuntu Light</vt:lpstr>
      <vt:lpstr>Wingdings</vt:lpstr>
      <vt:lpstr>2_Tema do Office</vt:lpstr>
      <vt:lpstr>1_Tema do Office</vt:lpstr>
      <vt:lpstr>3_Tema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Debora Grande Domingues</dc:creator>
  <cp:lastModifiedBy>Tiago Lanius Rauber</cp:lastModifiedBy>
  <cp:revision>801</cp:revision>
  <dcterms:created xsi:type="dcterms:W3CDTF">2017-04-17T21:18:40Z</dcterms:created>
  <dcterms:modified xsi:type="dcterms:W3CDTF">2025-03-14T18:03:39Z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0x01010045A0769546809B40AD73654FD0E91020</vt:lpwstr>
  </property>
</Properties>
</file>