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2"/>
  </p:notesMasterIdLst>
  <p:sldIdLst>
    <p:sldId id="256" r:id="rId5"/>
    <p:sldId id="257" r:id="rId6"/>
    <p:sldId id="317" r:id="rId7"/>
    <p:sldId id="320" r:id="rId8"/>
    <p:sldId id="321" r:id="rId9"/>
    <p:sldId id="322" r:id="rId10"/>
    <p:sldId id="329" r:id="rId11"/>
    <p:sldId id="323" r:id="rId12"/>
    <p:sldId id="324" r:id="rId13"/>
    <p:sldId id="325" r:id="rId14"/>
    <p:sldId id="326" r:id="rId15"/>
    <p:sldId id="330" r:id="rId16"/>
    <p:sldId id="327" r:id="rId17"/>
    <p:sldId id="331" r:id="rId18"/>
    <p:sldId id="332" r:id="rId19"/>
    <p:sldId id="333" r:id="rId20"/>
    <p:sldId id="328" r:id="rId21"/>
    <p:sldId id="334" r:id="rId22"/>
    <p:sldId id="335" r:id="rId23"/>
    <p:sldId id="336" r:id="rId24"/>
    <p:sldId id="337" r:id="rId25"/>
    <p:sldId id="338" r:id="rId26"/>
    <p:sldId id="318" r:id="rId27"/>
    <p:sldId id="319" r:id="rId28"/>
    <p:sldId id="306" r:id="rId29"/>
    <p:sldId id="316" r:id="rId30"/>
    <p:sldId id="263" r:id="rId31"/>
  </p:sldIdLst>
  <p:sldSz cx="12192000" cy="6858000"/>
  <p:notesSz cx="6858000" cy="9144000"/>
  <p:defaultTextStyle>
    <a:defPPr>
      <a:defRPr lang="en-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FCC5"/>
    <a:srgbClr val="024298"/>
    <a:srgbClr val="00BE8E"/>
    <a:srgbClr val="FFC4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882" autoAdjust="0"/>
    <p:restoredTop sz="80653" autoAdjust="0"/>
  </p:normalViewPr>
  <p:slideViewPr>
    <p:cSldViewPr snapToGrid="0">
      <p:cViewPr varScale="1">
        <p:scale>
          <a:sx n="54" d="100"/>
          <a:sy n="54" d="100"/>
        </p:scale>
        <p:origin x="114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150153-2D58-4B62-8FCA-2BCF9AFE04FA}" type="datetimeFigureOut">
              <a:rPr lang="pt-BR" smtClean="0"/>
              <a:t>23/01/2024</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8274FC-A2AF-46CD-95DA-92FDECA64127}" type="slidenum">
              <a:rPr lang="pt-BR" smtClean="0"/>
              <a:t>‹nº›</a:t>
            </a:fld>
            <a:endParaRPr lang="pt-BR"/>
          </a:p>
        </p:txBody>
      </p:sp>
    </p:spTree>
    <p:extLst>
      <p:ext uri="{BB962C8B-B14F-4D97-AF65-F5344CB8AC3E}">
        <p14:creationId xmlns:p14="http://schemas.microsoft.com/office/powerpoint/2010/main" val="4293677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568274FC-A2AF-46CD-95DA-92FDECA64127}" type="slidenum">
              <a:rPr lang="pt-BR" smtClean="0"/>
              <a:t>6</a:t>
            </a:fld>
            <a:endParaRPr lang="pt-BR"/>
          </a:p>
        </p:txBody>
      </p:sp>
    </p:spTree>
    <p:extLst>
      <p:ext uri="{BB962C8B-B14F-4D97-AF65-F5344CB8AC3E}">
        <p14:creationId xmlns:p14="http://schemas.microsoft.com/office/powerpoint/2010/main" val="20284892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568274FC-A2AF-46CD-95DA-92FDECA64127}" type="slidenum">
              <a:rPr lang="pt-BR" smtClean="0"/>
              <a:t>7</a:t>
            </a:fld>
            <a:endParaRPr lang="pt-BR"/>
          </a:p>
        </p:txBody>
      </p:sp>
    </p:spTree>
    <p:extLst>
      <p:ext uri="{BB962C8B-B14F-4D97-AF65-F5344CB8AC3E}">
        <p14:creationId xmlns:p14="http://schemas.microsoft.com/office/powerpoint/2010/main" val="8945283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568274FC-A2AF-46CD-95DA-92FDECA64127}" type="slidenum">
              <a:rPr lang="pt-BR" smtClean="0"/>
              <a:t>22</a:t>
            </a:fld>
            <a:endParaRPr lang="pt-BR"/>
          </a:p>
        </p:txBody>
      </p:sp>
    </p:spTree>
    <p:extLst>
      <p:ext uri="{BB962C8B-B14F-4D97-AF65-F5344CB8AC3E}">
        <p14:creationId xmlns:p14="http://schemas.microsoft.com/office/powerpoint/2010/main" val="34514264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630BB-A2E1-E453-45C3-7682E60E54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pt-BR"/>
          </a:p>
        </p:txBody>
      </p:sp>
      <p:sp>
        <p:nvSpPr>
          <p:cNvPr id="3" name="Subtitle 2">
            <a:extLst>
              <a:ext uri="{FF2B5EF4-FFF2-40B4-BE49-F238E27FC236}">
                <a16:creationId xmlns:a16="http://schemas.microsoft.com/office/drawing/2014/main" id="{EBF406BB-6871-EB5D-EC85-0B3DD7B05E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pt-BR"/>
          </a:p>
        </p:txBody>
      </p:sp>
      <p:sp>
        <p:nvSpPr>
          <p:cNvPr id="4" name="Date Placeholder 3">
            <a:extLst>
              <a:ext uri="{FF2B5EF4-FFF2-40B4-BE49-F238E27FC236}">
                <a16:creationId xmlns:a16="http://schemas.microsoft.com/office/drawing/2014/main" id="{4BF3AE8D-6538-A30A-F863-25F6BE46C45A}"/>
              </a:ext>
            </a:extLst>
          </p:cNvPr>
          <p:cNvSpPr>
            <a:spLocks noGrp="1"/>
          </p:cNvSpPr>
          <p:nvPr>
            <p:ph type="dt" sz="half" idx="10"/>
          </p:nvPr>
        </p:nvSpPr>
        <p:spPr/>
        <p:txBody>
          <a:bodyPr/>
          <a:lstStyle/>
          <a:p>
            <a:fld id="{B415E8A5-244D-8D47-A142-4C83A5F6175F}" type="datetimeFigureOut">
              <a:rPr lang="pt-BR" smtClean="0"/>
              <a:t>22/01/2024</a:t>
            </a:fld>
            <a:endParaRPr lang="pt-BR"/>
          </a:p>
        </p:txBody>
      </p:sp>
      <p:sp>
        <p:nvSpPr>
          <p:cNvPr id="5" name="Footer Placeholder 4">
            <a:extLst>
              <a:ext uri="{FF2B5EF4-FFF2-40B4-BE49-F238E27FC236}">
                <a16:creationId xmlns:a16="http://schemas.microsoft.com/office/drawing/2014/main" id="{CD909D9E-F280-7D79-D9C6-33EADDCD359A}"/>
              </a:ext>
            </a:extLst>
          </p:cNvPr>
          <p:cNvSpPr>
            <a:spLocks noGrp="1"/>
          </p:cNvSpPr>
          <p:nvPr>
            <p:ph type="ftr" sz="quarter" idx="11"/>
          </p:nvPr>
        </p:nvSpPr>
        <p:spPr/>
        <p:txBody>
          <a:bodyPr/>
          <a:lstStyle/>
          <a:p>
            <a:endParaRPr lang="pt-BR"/>
          </a:p>
        </p:txBody>
      </p:sp>
      <p:sp>
        <p:nvSpPr>
          <p:cNvPr id="6" name="Slide Number Placeholder 5">
            <a:extLst>
              <a:ext uri="{FF2B5EF4-FFF2-40B4-BE49-F238E27FC236}">
                <a16:creationId xmlns:a16="http://schemas.microsoft.com/office/drawing/2014/main" id="{662E0728-BB2A-B496-7AB1-3D32398E291D}"/>
              </a:ext>
            </a:extLst>
          </p:cNvPr>
          <p:cNvSpPr>
            <a:spLocks noGrp="1"/>
          </p:cNvSpPr>
          <p:nvPr>
            <p:ph type="sldNum" sz="quarter" idx="12"/>
          </p:nvPr>
        </p:nvSpPr>
        <p:spPr/>
        <p:txBody>
          <a:bodyPr/>
          <a:lstStyle/>
          <a:p>
            <a:fld id="{3E9E35D5-E9C3-4C40-829E-9F0421DA48C5}" type="slidenum">
              <a:rPr lang="pt-BR" smtClean="0"/>
              <a:t>‹nº›</a:t>
            </a:fld>
            <a:endParaRPr lang="pt-BR"/>
          </a:p>
        </p:txBody>
      </p:sp>
    </p:spTree>
    <p:extLst>
      <p:ext uri="{BB962C8B-B14F-4D97-AF65-F5344CB8AC3E}">
        <p14:creationId xmlns:p14="http://schemas.microsoft.com/office/powerpoint/2010/main" val="3384527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14BA3-5F92-FD35-E1E1-C9429811C68F}"/>
              </a:ext>
            </a:extLst>
          </p:cNvPr>
          <p:cNvSpPr>
            <a:spLocks noGrp="1"/>
          </p:cNvSpPr>
          <p:nvPr>
            <p:ph type="title"/>
          </p:nvPr>
        </p:nvSpPr>
        <p:spPr/>
        <p:txBody>
          <a:bodyPr/>
          <a:lstStyle/>
          <a:p>
            <a:r>
              <a:rPr lang="en-US"/>
              <a:t>Click to edit Master title style</a:t>
            </a:r>
            <a:endParaRPr lang="pt-BR"/>
          </a:p>
        </p:txBody>
      </p:sp>
      <p:sp>
        <p:nvSpPr>
          <p:cNvPr id="3" name="Vertical Text Placeholder 2">
            <a:extLst>
              <a:ext uri="{FF2B5EF4-FFF2-40B4-BE49-F238E27FC236}">
                <a16:creationId xmlns:a16="http://schemas.microsoft.com/office/drawing/2014/main" id="{23B3E027-E8BB-47CA-E0A9-DEE86FD53AA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Date Placeholder 3">
            <a:extLst>
              <a:ext uri="{FF2B5EF4-FFF2-40B4-BE49-F238E27FC236}">
                <a16:creationId xmlns:a16="http://schemas.microsoft.com/office/drawing/2014/main" id="{4B797CED-2463-16BD-102C-285332B8DD5F}"/>
              </a:ext>
            </a:extLst>
          </p:cNvPr>
          <p:cNvSpPr>
            <a:spLocks noGrp="1"/>
          </p:cNvSpPr>
          <p:nvPr>
            <p:ph type="dt" sz="half" idx="10"/>
          </p:nvPr>
        </p:nvSpPr>
        <p:spPr/>
        <p:txBody>
          <a:bodyPr/>
          <a:lstStyle/>
          <a:p>
            <a:fld id="{B415E8A5-244D-8D47-A142-4C83A5F6175F}" type="datetimeFigureOut">
              <a:rPr lang="pt-BR" smtClean="0"/>
              <a:t>22/01/2024</a:t>
            </a:fld>
            <a:endParaRPr lang="pt-BR"/>
          </a:p>
        </p:txBody>
      </p:sp>
      <p:sp>
        <p:nvSpPr>
          <p:cNvPr id="5" name="Footer Placeholder 4">
            <a:extLst>
              <a:ext uri="{FF2B5EF4-FFF2-40B4-BE49-F238E27FC236}">
                <a16:creationId xmlns:a16="http://schemas.microsoft.com/office/drawing/2014/main" id="{A0DCB1E3-61EF-8FC8-FAE2-6AB8D6E25E7C}"/>
              </a:ext>
            </a:extLst>
          </p:cNvPr>
          <p:cNvSpPr>
            <a:spLocks noGrp="1"/>
          </p:cNvSpPr>
          <p:nvPr>
            <p:ph type="ftr" sz="quarter" idx="11"/>
          </p:nvPr>
        </p:nvSpPr>
        <p:spPr/>
        <p:txBody>
          <a:bodyPr/>
          <a:lstStyle/>
          <a:p>
            <a:endParaRPr lang="pt-BR"/>
          </a:p>
        </p:txBody>
      </p:sp>
      <p:sp>
        <p:nvSpPr>
          <p:cNvPr id="6" name="Slide Number Placeholder 5">
            <a:extLst>
              <a:ext uri="{FF2B5EF4-FFF2-40B4-BE49-F238E27FC236}">
                <a16:creationId xmlns:a16="http://schemas.microsoft.com/office/drawing/2014/main" id="{E2FDE232-BC7A-D42B-6644-75E5A71535D1}"/>
              </a:ext>
            </a:extLst>
          </p:cNvPr>
          <p:cNvSpPr>
            <a:spLocks noGrp="1"/>
          </p:cNvSpPr>
          <p:nvPr>
            <p:ph type="sldNum" sz="quarter" idx="12"/>
          </p:nvPr>
        </p:nvSpPr>
        <p:spPr/>
        <p:txBody>
          <a:bodyPr/>
          <a:lstStyle/>
          <a:p>
            <a:fld id="{3E9E35D5-E9C3-4C40-829E-9F0421DA48C5}" type="slidenum">
              <a:rPr lang="pt-BR" smtClean="0"/>
              <a:t>‹nº›</a:t>
            </a:fld>
            <a:endParaRPr lang="pt-BR"/>
          </a:p>
        </p:txBody>
      </p:sp>
    </p:spTree>
    <p:extLst>
      <p:ext uri="{BB962C8B-B14F-4D97-AF65-F5344CB8AC3E}">
        <p14:creationId xmlns:p14="http://schemas.microsoft.com/office/powerpoint/2010/main" val="769830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5D409E4-279B-4DA4-5889-A6DD7283658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pt-BR"/>
          </a:p>
        </p:txBody>
      </p:sp>
      <p:sp>
        <p:nvSpPr>
          <p:cNvPr id="3" name="Vertical Text Placeholder 2">
            <a:extLst>
              <a:ext uri="{FF2B5EF4-FFF2-40B4-BE49-F238E27FC236}">
                <a16:creationId xmlns:a16="http://schemas.microsoft.com/office/drawing/2014/main" id="{ED63C61C-E0A5-E6E7-148B-149D5B90BC8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Date Placeholder 3">
            <a:extLst>
              <a:ext uri="{FF2B5EF4-FFF2-40B4-BE49-F238E27FC236}">
                <a16:creationId xmlns:a16="http://schemas.microsoft.com/office/drawing/2014/main" id="{E44326F8-801F-AD10-6DA1-AB4A9A00A849}"/>
              </a:ext>
            </a:extLst>
          </p:cNvPr>
          <p:cNvSpPr>
            <a:spLocks noGrp="1"/>
          </p:cNvSpPr>
          <p:nvPr>
            <p:ph type="dt" sz="half" idx="10"/>
          </p:nvPr>
        </p:nvSpPr>
        <p:spPr/>
        <p:txBody>
          <a:bodyPr/>
          <a:lstStyle/>
          <a:p>
            <a:fld id="{B415E8A5-244D-8D47-A142-4C83A5F6175F}" type="datetimeFigureOut">
              <a:rPr lang="pt-BR" smtClean="0"/>
              <a:t>22/01/2024</a:t>
            </a:fld>
            <a:endParaRPr lang="pt-BR"/>
          </a:p>
        </p:txBody>
      </p:sp>
      <p:sp>
        <p:nvSpPr>
          <p:cNvPr id="5" name="Footer Placeholder 4">
            <a:extLst>
              <a:ext uri="{FF2B5EF4-FFF2-40B4-BE49-F238E27FC236}">
                <a16:creationId xmlns:a16="http://schemas.microsoft.com/office/drawing/2014/main" id="{32399265-B191-A9C8-2A17-101B58C49DFA}"/>
              </a:ext>
            </a:extLst>
          </p:cNvPr>
          <p:cNvSpPr>
            <a:spLocks noGrp="1"/>
          </p:cNvSpPr>
          <p:nvPr>
            <p:ph type="ftr" sz="quarter" idx="11"/>
          </p:nvPr>
        </p:nvSpPr>
        <p:spPr/>
        <p:txBody>
          <a:bodyPr/>
          <a:lstStyle/>
          <a:p>
            <a:endParaRPr lang="pt-BR"/>
          </a:p>
        </p:txBody>
      </p:sp>
      <p:sp>
        <p:nvSpPr>
          <p:cNvPr id="6" name="Slide Number Placeholder 5">
            <a:extLst>
              <a:ext uri="{FF2B5EF4-FFF2-40B4-BE49-F238E27FC236}">
                <a16:creationId xmlns:a16="http://schemas.microsoft.com/office/drawing/2014/main" id="{B875BDEB-A44C-FB4D-152B-54D1F3782CF4}"/>
              </a:ext>
            </a:extLst>
          </p:cNvPr>
          <p:cNvSpPr>
            <a:spLocks noGrp="1"/>
          </p:cNvSpPr>
          <p:nvPr>
            <p:ph type="sldNum" sz="quarter" idx="12"/>
          </p:nvPr>
        </p:nvSpPr>
        <p:spPr/>
        <p:txBody>
          <a:bodyPr/>
          <a:lstStyle/>
          <a:p>
            <a:fld id="{3E9E35D5-E9C3-4C40-829E-9F0421DA48C5}" type="slidenum">
              <a:rPr lang="pt-BR" smtClean="0"/>
              <a:t>‹nº›</a:t>
            </a:fld>
            <a:endParaRPr lang="pt-BR"/>
          </a:p>
        </p:txBody>
      </p:sp>
    </p:spTree>
    <p:extLst>
      <p:ext uri="{BB962C8B-B14F-4D97-AF65-F5344CB8AC3E}">
        <p14:creationId xmlns:p14="http://schemas.microsoft.com/office/powerpoint/2010/main" val="1129588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76B05-FBDC-B83A-8C41-5DE9ADAB856C}"/>
              </a:ext>
            </a:extLst>
          </p:cNvPr>
          <p:cNvSpPr>
            <a:spLocks noGrp="1"/>
          </p:cNvSpPr>
          <p:nvPr>
            <p:ph type="title"/>
          </p:nvPr>
        </p:nvSpPr>
        <p:spPr/>
        <p:txBody>
          <a:bodyPr/>
          <a:lstStyle/>
          <a:p>
            <a:r>
              <a:rPr lang="en-US"/>
              <a:t>Click to edit Master title style</a:t>
            </a:r>
            <a:endParaRPr lang="pt-BR"/>
          </a:p>
        </p:txBody>
      </p:sp>
      <p:sp>
        <p:nvSpPr>
          <p:cNvPr id="3" name="Content Placeholder 2">
            <a:extLst>
              <a:ext uri="{FF2B5EF4-FFF2-40B4-BE49-F238E27FC236}">
                <a16:creationId xmlns:a16="http://schemas.microsoft.com/office/drawing/2014/main" id="{1AFA5C49-CCA7-55A2-9DE6-BEC4498F94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Date Placeholder 3">
            <a:extLst>
              <a:ext uri="{FF2B5EF4-FFF2-40B4-BE49-F238E27FC236}">
                <a16:creationId xmlns:a16="http://schemas.microsoft.com/office/drawing/2014/main" id="{7A6B4188-E4CD-6909-A414-40F03832CE75}"/>
              </a:ext>
            </a:extLst>
          </p:cNvPr>
          <p:cNvSpPr>
            <a:spLocks noGrp="1"/>
          </p:cNvSpPr>
          <p:nvPr>
            <p:ph type="dt" sz="half" idx="10"/>
          </p:nvPr>
        </p:nvSpPr>
        <p:spPr/>
        <p:txBody>
          <a:bodyPr/>
          <a:lstStyle/>
          <a:p>
            <a:fld id="{B415E8A5-244D-8D47-A142-4C83A5F6175F}" type="datetimeFigureOut">
              <a:rPr lang="pt-BR" smtClean="0"/>
              <a:t>22/01/2024</a:t>
            </a:fld>
            <a:endParaRPr lang="pt-BR"/>
          </a:p>
        </p:txBody>
      </p:sp>
      <p:sp>
        <p:nvSpPr>
          <p:cNvPr id="5" name="Footer Placeholder 4">
            <a:extLst>
              <a:ext uri="{FF2B5EF4-FFF2-40B4-BE49-F238E27FC236}">
                <a16:creationId xmlns:a16="http://schemas.microsoft.com/office/drawing/2014/main" id="{03B7EBFE-DFE1-ACBA-278F-F6CE2E197B7F}"/>
              </a:ext>
            </a:extLst>
          </p:cNvPr>
          <p:cNvSpPr>
            <a:spLocks noGrp="1"/>
          </p:cNvSpPr>
          <p:nvPr>
            <p:ph type="ftr" sz="quarter" idx="11"/>
          </p:nvPr>
        </p:nvSpPr>
        <p:spPr/>
        <p:txBody>
          <a:bodyPr/>
          <a:lstStyle/>
          <a:p>
            <a:endParaRPr lang="pt-BR"/>
          </a:p>
        </p:txBody>
      </p:sp>
      <p:sp>
        <p:nvSpPr>
          <p:cNvPr id="6" name="Slide Number Placeholder 5">
            <a:extLst>
              <a:ext uri="{FF2B5EF4-FFF2-40B4-BE49-F238E27FC236}">
                <a16:creationId xmlns:a16="http://schemas.microsoft.com/office/drawing/2014/main" id="{92F4310F-3DEA-5666-9E43-B1691D74A5DE}"/>
              </a:ext>
            </a:extLst>
          </p:cNvPr>
          <p:cNvSpPr>
            <a:spLocks noGrp="1"/>
          </p:cNvSpPr>
          <p:nvPr>
            <p:ph type="sldNum" sz="quarter" idx="12"/>
          </p:nvPr>
        </p:nvSpPr>
        <p:spPr/>
        <p:txBody>
          <a:bodyPr/>
          <a:lstStyle/>
          <a:p>
            <a:fld id="{3E9E35D5-E9C3-4C40-829E-9F0421DA48C5}" type="slidenum">
              <a:rPr lang="pt-BR" smtClean="0"/>
              <a:t>‹nº›</a:t>
            </a:fld>
            <a:endParaRPr lang="pt-BR"/>
          </a:p>
        </p:txBody>
      </p:sp>
    </p:spTree>
    <p:extLst>
      <p:ext uri="{BB962C8B-B14F-4D97-AF65-F5344CB8AC3E}">
        <p14:creationId xmlns:p14="http://schemas.microsoft.com/office/powerpoint/2010/main" val="252512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9B852-571C-E671-9A1D-6E9B8BCC3B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pt-BR"/>
          </a:p>
        </p:txBody>
      </p:sp>
      <p:sp>
        <p:nvSpPr>
          <p:cNvPr id="3" name="Text Placeholder 2">
            <a:extLst>
              <a:ext uri="{FF2B5EF4-FFF2-40B4-BE49-F238E27FC236}">
                <a16:creationId xmlns:a16="http://schemas.microsoft.com/office/drawing/2014/main" id="{CBFD5B9C-5D9A-49EC-92BF-86C5868F475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E32512-78CD-2E7B-CD9A-079A0969DCED}"/>
              </a:ext>
            </a:extLst>
          </p:cNvPr>
          <p:cNvSpPr>
            <a:spLocks noGrp="1"/>
          </p:cNvSpPr>
          <p:nvPr>
            <p:ph type="dt" sz="half" idx="10"/>
          </p:nvPr>
        </p:nvSpPr>
        <p:spPr/>
        <p:txBody>
          <a:bodyPr/>
          <a:lstStyle/>
          <a:p>
            <a:fld id="{B415E8A5-244D-8D47-A142-4C83A5F6175F}" type="datetimeFigureOut">
              <a:rPr lang="pt-BR" smtClean="0"/>
              <a:t>22/01/2024</a:t>
            </a:fld>
            <a:endParaRPr lang="pt-BR"/>
          </a:p>
        </p:txBody>
      </p:sp>
      <p:sp>
        <p:nvSpPr>
          <p:cNvPr id="5" name="Footer Placeholder 4">
            <a:extLst>
              <a:ext uri="{FF2B5EF4-FFF2-40B4-BE49-F238E27FC236}">
                <a16:creationId xmlns:a16="http://schemas.microsoft.com/office/drawing/2014/main" id="{3E7690E7-9129-5311-981B-4F15CC9FA3F7}"/>
              </a:ext>
            </a:extLst>
          </p:cNvPr>
          <p:cNvSpPr>
            <a:spLocks noGrp="1"/>
          </p:cNvSpPr>
          <p:nvPr>
            <p:ph type="ftr" sz="quarter" idx="11"/>
          </p:nvPr>
        </p:nvSpPr>
        <p:spPr/>
        <p:txBody>
          <a:bodyPr/>
          <a:lstStyle/>
          <a:p>
            <a:endParaRPr lang="pt-BR"/>
          </a:p>
        </p:txBody>
      </p:sp>
      <p:sp>
        <p:nvSpPr>
          <p:cNvPr id="6" name="Slide Number Placeholder 5">
            <a:extLst>
              <a:ext uri="{FF2B5EF4-FFF2-40B4-BE49-F238E27FC236}">
                <a16:creationId xmlns:a16="http://schemas.microsoft.com/office/drawing/2014/main" id="{698F39AD-9D47-FD7F-02D0-7F41C39042B4}"/>
              </a:ext>
            </a:extLst>
          </p:cNvPr>
          <p:cNvSpPr>
            <a:spLocks noGrp="1"/>
          </p:cNvSpPr>
          <p:nvPr>
            <p:ph type="sldNum" sz="quarter" idx="12"/>
          </p:nvPr>
        </p:nvSpPr>
        <p:spPr/>
        <p:txBody>
          <a:bodyPr/>
          <a:lstStyle/>
          <a:p>
            <a:fld id="{3E9E35D5-E9C3-4C40-829E-9F0421DA48C5}" type="slidenum">
              <a:rPr lang="pt-BR" smtClean="0"/>
              <a:t>‹nº›</a:t>
            </a:fld>
            <a:endParaRPr lang="pt-BR"/>
          </a:p>
        </p:txBody>
      </p:sp>
    </p:spTree>
    <p:extLst>
      <p:ext uri="{BB962C8B-B14F-4D97-AF65-F5344CB8AC3E}">
        <p14:creationId xmlns:p14="http://schemas.microsoft.com/office/powerpoint/2010/main" val="611036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2856D-84FA-916E-9C0C-66EA20F180C5}"/>
              </a:ext>
            </a:extLst>
          </p:cNvPr>
          <p:cNvSpPr>
            <a:spLocks noGrp="1"/>
          </p:cNvSpPr>
          <p:nvPr>
            <p:ph type="title"/>
          </p:nvPr>
        </p:nvSpPr>
        <p:spPr/>
        <p:txBody>
          <a:bodyPr/>
          <a:lstStyle/>
          <a:p>
            <a:r>
              <a:rPr lang="en-US"/>
              <a:t>Click to edit Master title style</a:t>
            </a:r>
            <a:endParaRPr lang="pt-BR"/>
          </a:p>
        </p:txBody>
      </p:sp>
      <p:sp>
        <p:nvSpPr>
          <p:cNvPr id="3" name="Content Placeholder 2">
            <a:extLst>
              <a:ext uri="{FF2B5EF4-FFF2-40B4-BE49-F238E27FC236}">
                <a16:creationId xmlns:a16="http://schemas.microsoft.com/office/drawing/2014/main" id="{59408490-080E-7210-0633-D7829178FA4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Content Placeholder 3">
            <a:extLst>
              <a:ext uri="{FF2B5EF4-FFF2-40B4-BE49-F238E27FC236}">
                <a16:creationId xmlns:a16="http://schemas.microsoft.com/office/drawing/2014/main" id="{77DC68A2-B83D-7518-DF18-9CA3C1FAA3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5" name="Date Placeholder 4">
            <a:extLst>
              <a:ext uri="{FF2B5EF4-FFF2-40B4-BE49-F238E27FC236}">
                <a16:creationId xmlns:a16="http://schemas.microsoft.com/office/drawing/2014/main" id="{D21E119E-C880-6C73-C1E0-BC130034FE92}"/>
              </a:ext>
            </a:extLst>
          </p:cNvPr>
          <p:cNvSpPr>
            <a:spLocks noGrp="1"/>
          </p:cNvSpPr>
          <p:nvPr>
            <p:ph type="dt" sz="half" idx="10"/>
          </p:nvPr>
        </p:nvSpPr>
        <p:spPr/>
        <p:txBody>
          <a:bodyPr/>
          <a:lstStyle/>
          <a:p>
            <a:fld id="{B415E8A5-244D-8D47-A142-4C83A5F6175F}" type="datetimeFigureOut">
              <a:rPr lang="pt-BR" smtClean="0"/>
              <a:t>22/01/2024</a:t>
            </a:fld>
            <a:endParaRPr lang="pt-BR"/>
          </a:p>
        </p:txBody>
      </p:sp>
      <p:sp>
        <p:nvSpPr>
          <p:cNvPr id="6" name="Footer Placeholder 5">
            <a:extLst>
              <a:ext uri="{FF2B5EF4-FFF2-40B4-BE49-F238E27FC236}">
                <a16:creationId xmlns:a16="http://schemas.microsoft.com/office/drawing/2014/main" id="{F81D3A3E-B74D-FE5A-2AAA-1D9B672BBBC7}"/>
              </a:ext>
            </a:extLst>
          </p:cNvPr>
          <p:cNvSpPr>
            <a:spLocks noGrp="1"/>
          </p:cNvSpPr>
          <p:nvPr>
            <p:ph type="ftr" sz="quarter" idx="11"/>
          </p:nvPr>
        </p:nvSpPr>
        <p:spPr/>
        <p:txBody>
          <a:bodyPr/>
          <a:lstStyle/>
          <a:p>
            <a:endParaRPr lang="pt-BR"/>
          </a:p>
        </p:txBody>
      </p:sp>
      <p:sp>
        <p:nvSpPr>
          <p:cNvPr id="7" name="Slide Number Placeholder 6">
            <a:extLst>
              <a:ext uri="{FF2B5EF4-FFF2-40B4-BE49-F238E27FC236}">
                <a16:creationId xmlns:a16="http://schemas.microsoft.com/office/drawing/2014/main" id="{2842A8D5-604C-9D38-E532-8E30EB589944}"/>
              </a:ext>
            </a:extLst>
          </p:cNvPr>
          <p:cNvSpPr>
            <a:spLocks noGrp="1"/>
          </p:cNvSpPr>
          <p:nvPr>
            <p:ph type="sldNum" sz="quarter" idx="12"/>
          </p:nvPr>
        </p:nvSpPr>
        <p:spPr/>
        <p:txBody>
          <a:bodyPr/>
          <a:lstStyle/>
          <a:p>
            <a:fld id="{3E9E35D5-E9C3-4C40-829E-9F0421DA48C5}" type="slidenum">
              <a:rPr lang="pt-BR" smtClean="0"/>
              <a:t>‹nº›</a:t>
            </a:fld>
            <a:endParaRPr lang="pt-BR"/>
          </a:p>
        </p:txBody>
      </p:sp>
    </p:spTree>
    <p:extLst>
      <p:ext uri="{BB962C8B-B14F-4D97-AF65-F5344CB8AC3E}">
        <p14:creationId xmlns:p14="http://schemas.microsoft.com/office/powerpoint/2010/main" val="2709727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0E14D-9299-973B-5D07-F6F535D8800F}"/>
              </a:ext>
            </a:extLst>
          </p:cNvPr>
          <p:cNvSpPr>
            <a:spLocks noGrp="1"/>
          </p:cNvSpPr>
          <p:nvPr>
            <p:ph type="title"/>
          </p:nvPr>
        </p:nvSpPr>
        <p:spPr>
          <a:xfrm>
            <a:off x="839788" y="365125"/>
            <a:ext cx="10515600" cy="1325563"/>
          </a:xfrm>
        </p:spPr>
        <p:txBody>
          <a:bodyPr/>
          <a:lstStyle/>
          <a:p>
            <a:r>
              <a:rPr lang="en-US"/>
              <a:t>Click to edit Master title style</a:t>
            </a:r>
            <a:endParaRPr lang="pt-BR"/>
          </a:p>
        </p:txBody>
      </p:sp>
      <p:sp>
        <p:nvSpPr>
          <p:cNvPr id="3" name="Text Placeholder 2">
            <a:extLst>
              <a:ext uri="{FF2B5EF4-FFF2-40B4-BE49-F238E27FC236}">
                <a16:creationId xmlns:a16="http://schemas.microsoft.com/office/drawing/2014/main" id="{3DCA4B30-D739-C98C-6C28-B66EFE117A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7732ABD-1E8D-ED33-2904-B8F251B1381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5" name="Text Placeholder 4">
            <a:extLst>
              <a:ext uri="{FF2B5EF4-FFF2-40B4-BE49-F238E27FC236}">
                <a16:creationId xmlns:a16="http://schemas.microsoft.com/office/drawing/2014/main" id="{E1BB3A03-2590-6F33-FAF9-275A2DEF30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59B84D0-8F17-F6C1-B39A-B01C6EB69F6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7" name="Date Placeholder 6">
            <a:extLst>
              <a:ext uri="{FF2B5EF4-FFF2-40B4-BE49-F238E27FC236}">
                <a16:creationId xmlns:a16="http://schemas.microsoft.com/office/drawing/2014/main" id="{61A1F0FC-23CA-85EA-E68A-90C8010EEF9E}"/>
              </a:ext>
            </a:extLst>
          </p:cNvPr>
          <p:cNvSpPr>
            <a:spLocks noGrp="1"/>
          </p:cNvSpPr>
          <p:nvPr>
            <p:ph type="dt" sz="half" idx="10"/>
          </p:nvPr>
        </p:nvSpPr>
        <p:spPr/>
        <p:txBody>
          <a:bodyPr/>
          <a:lstStyle/>
          <a:p>
            <a:fld id="{B415E8A5-244D-8D47-A142-4C83A5F6175F}" type="datetimeFigureOut">
              <a:rPr lang="pt-BR" smtClean="0"/>
              <a:t>22/01/2024</a:t>
            </a:fld>
            <a:endParaRPr lang="pt-BR"/>
          </a:p>
        </p:txBody>
      </p:sp>
      <p:sp>
        <p:nvSpPr>
          <p:cNvPr id="8" name="Footer Placeholder 7">
            <a:extLst>
              <a:ext uri="{FF2B5EF4-FFF2-40B4-BE49-F238E27FC236}">
                <a16:creationId xmlns:a16="http://schemas.microsoft.com/office/drawing/2014/main" id="{C92CABC2-7DA9-2BB5-858E-AEF4C9AAE1D1}"/>
              </a:ext>
            </a:extLst>
          </p:cNvPr>
          <p:cNvSpPr>
            <a:spLocks noGrp="1"/>
          </p:cNvSpPr>
          <p:nvPr>
            <p:ph type="ftr" sz="quarter" idx="11"/>
          </p:nvPr>
        </p:nvSpPr>
        <p:spPr/>
        <p:txBody>
          <a:bodyPr/>
          <a:lstStyle/>
          <a:p>
            <a:endParaRPr lang="pt-BR"/>
          </a:p>
        </p:txBody>
      </p:sp>
      <p:sp>
        <p:nvSpPr>
          <p:cNvPr id="9" name="Slide Number Placeholder 8">
            <a:extLst>
              <a:ext uri="{FF2B5EF4-FFF2-40B4-BE49-F238E27FC236}">
                <a16:creationId xmlns:a16="http://schemas.microsoft.com/office/drawing/2014/main" id="{985E93CA-26C4-513F-B570-F7AAC2F401F3}"/>
              </a:ext>
            </a:extLst>
          </p:cNvPr>
          <p:cNvSpPr>
            <a:spLocks noGrp="1"/>
          </p:cNvSpPr>
          <p:nvPr>
            <p:ph type="sldNum" sz="quarter" idx="12"/>
          </p:nvPr>
        </p:nvSpPr>
        <p:spPr/>
        <p:txBody>
          <a:bodyPr/>
          <a:lstStyle/>
          <a:p>
            <a:fld id="{3E9E35D5-E9C3-4C40-829E-9F0421DA48C5}" type="slidenum">
              <a:rPr lang="pt-BR" smtClean="0"/>
              <a:t>‹nº›</a:t>
            </a:fld>
            <a:endParaRPr lang="pt-BR"/>
          </a:p>
        </p:txBody>
      </p:sp>
    </p:spTree>
    <p:extLst>
      <p:ext uri="{BB962C8B-B14F-4D97-AF65-F5344CB8AC3E}">
        <p14:creationId xmlns:p14="http://schemas.microsoft.com/office/powerpoint/2010/main" val="3095266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85F30-F0E7-BE82-148C-C361316960BF}"/>
              </a:ext>
            </a:extLst>
          </p:cNvPr>
          <p:cNvSpPr>
            <a:spLocks noGrp="1"/>
          </p:cNvSpPr>
          <p:nvPr>
            <p:ph type="title"/>
          </p:nvPr>
        </p:nvSpPr>
        <p:spPr/>
        <p:txBody>
          <a:bodyPr/>
          <a:lstStyle/>
          <a:p>
            <a:r>
              <a:rPr lang="en-US"/>
              <a:t>Click to edit Master title style</a:t>
            </a:r>
            <a:endParaRPr lang="pt-BR"/>
          </a:p>
        </p:txBody>
      </p:sp>
      <p:sp>
        <p:nvSpPr>
          <p:cNvPr id="3" name="Date Placeholder 2">
            <a:extLst>
              <a:ext uri="{FF2B5EF4-FFF2-40B4-BE49-F238E27FC236}">
                <a16:creationId xmlns:a16="http://schemas.microsoft.com/office/drawing/2014/main" id="{B5829693-E875-8D7F-0FCF-00E6CF8D8E75}"/>
              </a:ext>
            </a:extLst>
          </p:cNvPr>
          <p:cNvSpPr>
            <a:spLocks noGrp="1"/>
          </p:cNvSpPr>
          <p:nvPr>
            <p:ph type="dt" sz="half" idx="10"/>
          </p:nvPr>
        </p:nvSpPr>
        <p:spPr/>
        <p:txBody>
          <a:bodyPr/>
          <a:lstStyle/>
          <a:p>
            <a:fld id="{B415E8A5-244D-8D47-A142-4C83A5F6175F}" type="datetimeFigureOut">
              <a:rPr lang="pt-BR" smtClean="0"/>
              <a:t>22/01/2024</a:t>
            </a:fld>
            <a:endParaRPr lang="pt-BR"/>
          </a:p>
        </p:txBody>
      </p:sp>
      <p:sp>
        <p:nvSpPr>
          <p:cNvPr id="4" name="Footer Placeholder 3">
            <a:extLst>
              <a:ext uri="{FF2B5EF4-FFF2-40B4-BE49-F238E27FC236}">
                <a16:creationId xmlns:a16="http://schemas.microsoft.com/office/drawing/2014/main" id="{95792A8A-5294-0EE1-1567-01191379DBCF}"/>
              </a:ext>
            </a:extLst>
          </p:cNvPr>
          <p:cNvSpPr>
            <a:spLocks noGrp="1"/>
          </p:cNvSpPr>
          <p:nvPr>
            <p:ph type="ftr" sz="quarter" idx="11"/>
          </p:nvPr>
        </p:nvSpPr>
        <p:spPr/>
        <p:txBody>
          <a:bodyPr/>
          <a:lstStyle/>
          <a:p>
            <a:endParaRPr lang="pt-BR"/>
          </a:p>
        </p:txBody>
      </p:sp>
      <p:sp>
        <p:nvSpPr>
          <p:cNvPr id="5" name="Slide Number Placeholder 4">
            <a:extLst>
              <a:ext uri="{FF2B5EF4-FFF2-40B4-BE49-F238E27FC236}">
                <a16:creationId xmlns:a16="http://schemas.microsoft.com/office/drawing/2014/main" id="{FA3DBEED-D87D-3D5B-52E4-A34E0A0146AE}"/>
              </a:ext>
            </a:extLst>
          </p:cNvPr>
          <p:cNvSpPr>
            <a:spLocks noGrp="1"/>
          </p:cNvSpPr>
          <p:nvPr>
            <p:ph type="sldNum" sz="quarter" idx="12"/>
          </p:nvPr>
        </p:nvSpPr>
        <p:spPr/>
        <p:txBody>
          <a:bodyPr/>
          <a:lstStyle/>
          <a:p>
            <a:fld id="{3E9E35D5-E9C3-4C40-829E-9F0421DA48C5}" type="slidenum">
              <a:rPr lang="pt-BR" smtClean="0"/>
              <a:t>‹nº›</a:t>
            </a:fld>
            <a:endParaRPr lang="pt-BR"/>
          </a:p>
        </p:txBody>
      </p:sp>
    </p:spTree>
    <p:extLst>
      <p:ext uri="{BB962C8B-B14F-4D97-AF65-F5344CB8AC3E}">
        <p14:creationId xmlns:p14="http://schemas.microsoft.com/office/powerpoint/2010/main" val="1040908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E03AC3-6818-D5AB-3352-9CA6C773C600}"/>
              </a:ext>
            </a:extLst>
          </p:cNvPr>
          <p:cNvSpPr>
            <a:spLocks noGrp="1"/>
          </p:cNvSpPr>
          <p:nvPr>
            <p:ph type="dt" sz="half" idx="10"/>
          </p:nvPr>
        </p:nvSpPr>
        <p:spPr/>
        <p:txBody>
          <a:bodyPr/>
          <a:lstStyle/>
          <a:p>
            <a:fld id="{B415E8A5-244D-8D47-A142-4C83A5F6175F}" type="datetimeFigureOut">
              <a:rPr lang="pt-BR" smtClean="0"/>
              <a:t>22/01/2024</a:t>
            </a:fld>
            <a:endParaRPr lang="pt-BR"/>
          </a:p>
        </p:txBody>
      </p:sp>
      <p:sp>
        <p:nvSpPr>
          <p:cNvPr id="3" name="Footer Placeholder 2">
            <a:extLst>
              <a:ext uri="{FF2B5EF4-FFF2-40B4-BE49-F238E27FC236}">
                <a16:creationId xmlns:a16="http://schemas.microsoft.com/office/drawing/2014/main" id="{B1665470-C6F9-2AD8-E715-D682B734CF2F}"/>
              </a:ext>
            </a:extLst>
          </p:cNvPr>
          <p:cNvSpPr>
            <a:spLocks noGrp="1"/>
          </p:cNvSpPr>
          <p:nvPr>
            <p:ph type="ftr" sz="quarter" idx="11"/>
          </p:nvPr>
        </p:nvSpPr>
        <p:spPr/>
        <p:txBody>
          <a:bodyPr/>
          <a:lstStyle/>
          <a:p>
            <a:endParaRPr lang="pt-BR"/>
          </a:p>
        </p:txBody>
      </p:sp>
      <p:sp>
        <p:nvSpPr>
          <p:cNvPr id="4" name="Slide Number Placeholder 3">
            <a:extLst>
              <a:ext uri="{FF2B5EF4-FFF2-40B4-BE49-F238E27FC236}">
                <a16:creationId xmlns:a16="http://schemas.microsoft.com/office/drawing/2014/main" id="{5ED7C094-F345-031E-61B5-8B6F889B337A}"/>
              </a:ext>
            </a:extLst>
          </p:cNvPr>
          <p:cNvSpPr>
            <a:spLocks noGrp="1"/>
          </p:cNvSpPr>
          <p:nvPr>
            <p:ph type="sldNum" sz="quarter" idx="12"/>
          </p:nvPr>
        </p:nvSpPr>
        <p:spPr/>
        <p:txBody>
          <a:bodyPr/>
          <a:lstStyle/>
          <a:p>
            <a:fld id="{3E9E35D5-E9C3-4C40-829E-9F0421DA48C5}" type="slidenum">
              <a:rPr lang="pt-BR" smtClean="0"/>
              <a:t>‹nº›</a:t>
            </a:fld>
            <a:endParaRPr lang="pt-BR"/>
          </a:p>
        </p:txBody>
      </p:sp>
    </p:spTree>
    <p:extLst>
      <p:ext uri="{BB962C8B-B14F-4D97-AF65-F5344CB8AC3E}">
        <p14:creationId xmlns:p14="http://schemas.microsoft.com/office/powerpoint/2010/main" val="2941307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896B3-D76C-C13B-1C8E-286CB754BD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pt-BR"/>
          </a:p>
        </p:txBody>
      </p:sp>
      <p:sp>
        <p:nvSpPr>
          <p:cNvPr id="3" name="Content Placeholder 2">
            <a:extLst>
              <a:ext uri="{FF2B5EF4-FFF2-40B4-BE49-F238E27FC236}">
                <a16:creationId xmlns:a16="http://schemas.microsoft.com/office/drawing/2014/main" id="{76932723-F057-D2C4-FF73-6A8ED0D10F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Text Placeholder 3">
            <a:extLst>
              <a:ext uri="{FF2B5EF4-FFF2-40B4-BE49-F238E27FC236}">
                <a16:creationId xmlns:a16="http://schemas.microsoft.com/office/drawing/2014/main" id="{26AD0A45-22B3-A2E6-9235-0F77C205AE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74C3D2-37B0-A7E0-8798-62A2E821E261}"/>
              </a:ext>
            </a:extLst>
          </p:cNvPr>
          <p:cNvSpPr>
            <a:spLocks noGrp="1"/>
          </p:cNvSpPr>
          <p:nvPr>
            <p:ph type="dt" sz="half" idx="10"/>
          </p:nvPr>
        </p:nvSpPr>
        <p:spPr/>
        <p:txBody>
          <a:bodyPr/>
          <a:lstStyle/>
          <a:p>
            <a:fld id="{B415E8A5-244D-8D47-A142-4C83A5F6175F}" type="datetimeFigureOut">
              <a:rPr lang="pt-BR" smtClean="0"/>
              <a:t>22/01/2024</a:t>
            </a:fld>
            <a:endParaRPr lang="pt-BR"/>
          </a:p>
        </p:txBody>
      </p:sp>
      <p:sp>
        <p:nvSpPr>
          <p:cNvPr id="6" name="Footer Placeholder 5">
            <a:extLst>
              <a:ext uri="{FF2B5EF4-FFF2-40B4-BE49-F238E27FC236}">
                <a16:creationId xmlns:a16="http://schemas.microsoft.com/office/drawing/2014/main" id="{988C07ED-2E2A-2DF8-5FC1-5081D9E7C606}"/>
              </a:ext>
            </a:extLst>
          </p:cNvPr>
          <p:cNvSpPr>
            <a:spLocks noGrp="1"/>
          </p:cNvSpPr>
          <p:nvPr>
            <p:ph type="ftr" sz="quarter" idx="11"/>
          </p:nvPr>
        </p:nvSpPr>
        <p:spPr/>
        <p:txBody>
          <a:bodyPr/>
          <a:lstStyle/>
          <a:p>
            <a:endParaRPr lang="pt-BR"/>
          </a:p>
        </p:txBody>
      </p:sp>
      <p:sp>
        <p:nvSpPr>
          <p:cNvPr id="7" name="Slide Number Placeholder 6">
            <a:extLst>
              <a:ext uri="{FF2B5EF4-FFF2-40B4-BE49-F238E27FC236}">
                <a16:creationId xmlns:a16="http://schemas.microsoft.com/office/drawing/2014/main" id="{A2A603A1-6D06-AB0E-E843-4996C202AA49}"/>
              </a:ext>
            </a:extLst>
          </p:cNvPr>
          <p:cNvSpPr>
            <a:spLocks noGrp="1"/>
          </p:cNvSpPr>
          <p:nvPr>
            <p:ph type="sldNum" sz="quarter" idx="12"/>
          </p:nvPr>
        </p:nvSpPr>
        <p:spPr/>
        <p:txBody>
          <a:bodyPr/>
          <a:lstStyle/>
          <a:p>
            <a:fld id="{3E9E35D5-E9C3-4C40-829E-9F0421DA48C5}" type="slidenum">
              <a:rPr lang="pt-BR" smtClean="0"/>
              <a:t>‹nº›</a:t>
            </a:fld>
            <a:endParaRPr lang="pt-BR"/>
          </a:p>
        </p:txBody>
      </p:sp>
    </p:spTree>
    <p:extLst>
      <p:ext uri="{BB962C8B-B14F-4D97-AF65-F5344CB8AC3E}">
        <p14:creationId xmlns:p14="http://schemas.microsoft.com/office/powerpoint/2010/main" val="3102076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37CD1-82E9-413E-64AF-174FBE81C0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pt-BR"/>
          </a:p>
        </p:txBody>
      </p:sp>
      <p:sp>
        <p:nvSpPr>
          <p:cNvPr id="3" name="Picture Placeholder 2">
            <a:extLst>
              <a:ext uri="{FF2B5EF4-FFF2-40B4-BE49-F238E27FC236}">
                <a16:creationId xmlns:a16="http://schemas.microsoft.com/office/drawing/2014/main" id="{C53A2669-C6AB-5B9C-EAA9-5A0F799282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Text Placeholder 3">
            <a:extLst>
              <a:ext uri="{FF2B5EF4-FFF2-40B4-BE49-F238E27FC236}">
                <a16:creationId xmlns:a16="http://schemas.microsoft.com/office/drawing/2014/main" id="{F06C4930-4A50-4B96-6B78-C131789306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703538-1CAF-05B0-F4CF-AC36B8FF994D}"/>
              </a:ext>
            </a:extLst>
          </p:cNvPr>
          <p:cNvSpPr>
            <a:spLocks noGrp="1"/>
          </p:cNvSpPr>
          <p:nvPr>
            <p:ph type="dt" sz="half" idx="10"/>
          </p:nvPr>
        </p:nvSpPr>
        <p:spPr/>
        <p:txBody>
          <a:bodyPr/>
          <a:lstStyle/>
          <a:p>
            <a:fld id="{B415E8A5-244D-8D47-A142-4C83A5F6175F}" type="datetimeFigureOut">
              <a:rPr lang="pt-BR" smtClean="0"/>
              <a:t>22/01/2024</a:t>
            </a:fld>
            <a:endParaRPr lang="pt-BR"/>
          </a:p>
        </p:txBody>
      </p:sp>
      <p:sp>
        <p:nvSpPr>
          <p:cNvPr id="6" name="Footer Placeholder 5">
            <a:extLst>
              <a:ext uri="{FF2B5EF4-FFF2-40B4-BE49-F238E27FC236}">
                <a16:creationId xmlns:a16="http://schemas.microsoft.com/office/drawing/2014/main" id="{45967B3B-BF81-DA61-F7A2-A9F455C57942}"/>
              </a:ext>
            </a:extLst>
          </p:cNvPr>
          <p:cNvSpPr>
            <a:spLocks noGrp="1"/>
          </p:cNvSpPr>
          <p:nvPr>
            <p:ph type="ftr" sz="quarter" idx="11"/>
          </p:nvPr>
        </p:nvSpPr>
        <p:spPr/>
        <p:txBody>
          <a:bodyPr/>
          <a:lstStyle/>
          <a:p>
            <a:endParaRPr lang="pt-BR"/>
          </a:p>
        </p:txBody>
      </p:sp>
      <p:sp>
        <p:nvSpPr>
          <p:cNvPr id="7" name="Slide Number Placeholder 6">
            <a:extLst>
              <a:ext uri="{FF2B5EF4-FFF2-40B4-BE49-F238E27FC236}">
                <a16:creationId xmlns:a16="http://schemas.microsoft.com/office/drawing/2014/main" id="{AF6E3B8A-A500-9D2B-7917-225FE6A23170}"/>
              </a:ext>
            </a:extLst>
          </p:cNvPr>
          <p:cNvSpPr>
            <a:spLocks noGrp="1"/>
          </p:cNvSpPr>
          <p:nvPr>
            <p:ph type="sldNum" sz="quarter" idx="12"/>
          </p:nvPr>
        </p:nvSpPr>
        <p:spPr/>
        <p:txBody>
          <a:bodyPr/>
          <a:lstStyle/>
          <a:p>
            <a:fld id="{3E9E35D5-E9C3-4C40-829E-9F0421DA48C5}" type="slidenum">
              <a:rPr lang="pt-BR" smtClean="0"/>
              <a:t>‹nº›</a:t>
            </a:fld>
            <a:endParaRPr lang="pt-BR"/>
          </a:p>
        </p:txBody>
      </p:sp>
    </p:spTree>
    <p:extLst>
      <p:ext uri="{BB962C8B-B14F-4D97-AF65-F5344CB8AC3E}">
        <p14:creationId xmlns:p14="http://schemas.microsoft.com/office/powerpoint/2010/main" val="1727289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BB0FEC-FD0C-5FDF-1EFF-7A6F47E67C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pt-BR"/>
          </a:p>
        </p:txBody>
      </p:sp>
      <p:sp>
        <p:nvSpPr>
          <p:cNvPr id="3" name="Text Placeholder 2">
            <a:extLst>
              <a:ext uri="{FF2B5EF4-FFF2-40B4-BE49-F238E27FC236}">
                <a16:creationId xmlns:a16="http://schemas.microsoft.com/office/drawing/2014/main" id="{9034A761-D22C-8809-AF96-B9176234F8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Date Placeholder 3">
            <a:extLst>
              <a:ext uri="{FF2B5EF4-FFF2-40B4-BE49-F238E27FC236}">
                <a16:creationId xmlns:a16="http://schemas.microsoft.com/office/drawing/2014/main" id="{D9A2933B-4CB1-78E8-D3D4-2B81BFCD07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15E8A5-244D-8D47-A142-4C83A5F6175F}" type="datetimeFigureOut">
              <a:rPr lang="pt-BR" smtClean="0"/>
              <a:t>22/01/2024</a:t>
            </a:fld>
            <a:endParaRPr lang="pt-BR"/>
          </a:p>
        </p:txBody>
      </p:sp>
      <p:sp>
        <p:nvSpPr>
          <p:cNvPr id="5" name="Footer Placeholder 4">
            <a:extLst>
              <a:ext uri="{FF2B5EF4-FFF2-40B4-BE49-F238E27FC236}">
                <a16:creationId xmlns:a16="http://schemas.microsoft.com/office/drawing/2014/main" id="{0E04EEA4-769D-37AA-F52E-A72425F45E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Slide Number Placeholder 5">
            <a:extLst>
              <a:ext uri="{FF2B5EF4-FFF2-40B4-BE49-F238E27FC236}">
                <a16:creationId xmlns:a16="http://schemas.microsoft.com/office/drawing/2014/main" id="{A47EAE57-42F1-30B7-575C-00982F2843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9E35D5-E9C3-4C40-829E-9F0421DA48C5}" type="slidenum">
              <a:rPr lang="pt-BR" smtClean="0"/>
              <a:t>‹nº›</a:t>
            </a:fld>
            <a:endParaRPr lang="pt-BR"/>
          </a:p>
        </p:txBody>
      </p:sp>
    </p:spTree>
    <p:extLst>
      <p:ext uri="{BB962C8B-B14F-4D97-AF65-F5344CB8AC3E}">
        <p14:creationId xmlns:p14="http://schemas.microsoft.com/office/powerpoint/2010/main" val="32059095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Layout" Target="../slideLayouts/slideLayout1.xml"/><Relationship Id="rId4" Type="http://schemas.openxmlformats.org/officeDocument/2006/relationships/image" Target="../media/image6.emf"/></Relationships>
</file>

<file path=ppt/slides/_rels/slide1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Layout" Target="../slideLayouts/slideLayout1.xml"/><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Layout" Target="../slideLayouts/slideLayout1.xml"/><Relationship Id="rId4" Type="http://schemas.openxmlformats.org/officeDocument/2006/relationships/image" Target="../media/image6.emf"/></Relationships>
</file>

<file path=ppt/slides/_rels/slide1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Layout" Target="../slideLayouts/slideLayout1.xml"/><Relationship Id="rId4" Type="http://schemas.openxmlformats.org/officeDocument/2006/relationships/image" Target="../media/image6.emf"/></Relationships>
</file>

<file path=ppt/slides/_rels/slide1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Layout" Target="../slideLayouts/slideLayout1.xml"/><Relationship Id="rId5" Type="http://schemas.openxmlformats.org/officeDocument/2006/relationships/image" Target="../media/image6.emf"/><Relationship Id="rId4" Type="http://schemas.openxmlformats.org/officeDocument/2006/relationships/hyperlink" Target="http://portal.anvisa.gov.br/documents/10181/2694583/RDC_26_2015_.pdf/b0a1e89b-e23d-452f-b029-a7bea26a698c"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Layout" Target="../slideLayouts/slideLayout1.xml"/><Relationship Id="rId5" Type="http://schemas.openxmlformats.org/officeDocument/2006/relationships/image" Target="../media/image6.emf"/><Relationship Id="rId4" Type="http://schemas.openxmlformats.org/officeDocument/2006/relationships/hyperlink" Target="https://www.sbp.com.br/flip/consenso-alergia-alimentar-parte-01/"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Layout" Target="../slideLayouts/slideLayout1.xml"/><Relationship Id="rId6" Type="http://schemas.openxmlformats.org/officeDocument/2006/relationships/image" Target="../media/image6.emf"/><Relationship Id="rId5" Type="http://schemas.openxmlformats.org/officeDocument/2006/relationships/hyperlink" Target="https://www.fao.org/publications/card/en/c/CB9070EN" TargetMode="External"/><Relationship Id="rId4" Type="http://schemas.openxmlformats.org/officeDocument/2006/relationships/hyperlink" Target="https://www.fao.org/food-safety/scientific-advice/food-allergens/en/"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Layout" Target="../slideLayouts/slideLayout1.xml"/><Relationship Id="rId4" Type="http://schemas.openxmlformats.org/officeDocument/2006/relationships/image" Target="../media/image6.emf"/></Relationships>
</file>

<file path=ppt/slides/_rels/slide1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Layout" Target="../slideLayouts/slideLayout1.xml"/><Relationship Id="rId4" Type="http://schemas.openxmlformats.org/officeDocument/2006/relationships/image" Target="../media/image6.emf"/></Relationships>
</file>

<file path=ppt/slides/_rels/slide1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Layout" Target="../slideLayouts/slideLayout1.xml"/><Relationship Id="rId4" Type="http://schemas.openxmlformats.org/officeDocument/2006/relationships/image" Target="../media/image6.emf"/></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emf"/><Relationship Id="rId1" Type="http://schemas.openxmlformats.org/officeDocument/2006/relationships/slideLayout" Target="../slideLayouts/slideLayout1.xml"/><Relationship Id="rId4" Type="http://schemas.openxmlformats.org/officeDocument/2006/relationships/image" Target="../media/image6.emf"/></Relationships>
</file>

<file path=ppt/slides/_rels/slide2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Layout" Target="../slideLayouts/slideLayout1.xml"/><Relationship Id="rId4" Type="http://schemas.openxmlformats.org/officeDocument/2006/relationships/image" Target="../media/image6.emf"/></Relationships>
</file>

<file path=ppt/slides/_rels/slide2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Layout" Target="../slideLayouts/slideLayout1.xml"/><Relationship Id="rId4" Type="http://schemas.openxmlformats.org/officeDocument/2006/relationships/image" Target="../media/image6.emf"/></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6.emf"/><Relationship Id="rId4" Type="http://schemas.openxmlformats.org/officeDocument/2006/relationships/image" Target="../media/image4.emf"/></Relationships>
</file>

<file path=ppt/slides/_rels/slide2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Layout" Target="../slideLayouts/slideLayout1.xml"/><Relationship Id="rId5" Type="http://schemas.openxmlformats.org/officeDocument/2006/relationships/image" Target="../media/image6.emf"/><Relationship Id="rId4" Type="http://schemas.openxmlformats.org/officeDocument/2006/relationships/hyperlink" Target="http://antigo.anvisa.gov.br/legislacao#/visualizar/487513"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Layout" Target="../slideLayouts/slideLayout1.xml"/><Relationship Id="rId4" Type="http://schemas.openxmlformats.org/officeDocument/2006/relationships/image" Target="../media/image6.emf"/></Relationships>
</file>

<file path=ppt/slides/_rels/slide2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Layout" Target="../slideLayouts/slideLayout1.xml"/><Relationship Id="rId4" Type="http://schemas.openxmlformats.org/officeDocument/2006/relationships/image" Target="../media/image6.emf"/></Relationships>
</file>

<file path=ppt/slides/_rels/slide2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emf"/><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2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jpeg"/><Relationship Id="rId1" Type="http://schemas.openxmlformats.org/officeDocument/2006/relationships/slideLayout" Target="../slideLayouts/slideLayout1.xml"/><Relationship Id="rId6" Type="http://schemas.openxmlformats.org/officeDocument/2006/relationships/hyperlink" Target="mailto:instagram.com/@anvisaoficial" TargetMode="External"/><Relationship Id="rId5" Type="http://schemas.openxmlformats.org/officeDocument/2006/relationships/hyperlink" Target="http://www.twitter.com/anvisa_oficial" TargetMode="External"/><Relationship Id="rId4" Type="http://schemas.openxmlformats.org/officeDocument/2006/relationships/image" Target="../media/image11.jpeg"/></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Layout" Target="../slideLayouts/slideLayout1.xml"/><Relationship Id="rId4" Type="http://schemas.openxmlformats.org/officeDocument/2006/relationships/image" Target="../media/image6.emf"/></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Layout" Target="../slideLayouts/slideLayout1.xml"/><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Layout" Target="../slideLayouts/slideLayout1.xml"/><Relationship Id="rId5" Type="http://schemas.openxmlformats.org/officeDocument/2006/relationships/image" Target="../media/image6.emf"/><Relationship Id="rId4" Type="http://schemas.openxmlformats.org/officeDocument/2006/relationships/hyperlink" Target="https://www.gov.br/anvisa/pt-br/assuntos/regulamentacao/agenda-regulatoria/2017-2020/temas/alimentos/arquivos/tema-4-8.pdf"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emf"/><Relationship Id="rId5" Type="http://schemas.openxmlformats.org/officeDocument/2006/relationships/hyperlink" Target="http://antigo.anvisa.gov.br/legislacao#/visualizar/502001" TargetMode="External"/><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image" Target="../media/image7.jpeg"/><Relationship Id="rId7" Type="http://schemas.openxmlformats.org/officeDocument/2006/relationships/hyperlink" Target="https://apps.who.int/iris/bitstream/10665/250277/1/9789241210003-eng.pdf#page=75"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https://apps.who.int/iris/bitstream/10665/40627/1/WHO_TRS_309.pdf" TargetMode="External"/><Relationship Id="rId5" Type="http://schemas.openxmlformats.org/officeDocument/2006/relationships/hyperlink" Target="http://antigo.anvisa.gov.br/legislacao#/visualizar/502004" TargetMode="External"/><Relationship Id="rId4" Type="http://schemas.openxmlformats.org/officeDocument/2006/relationships/image" Target="../media/image4.emf"/></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Layout" Target="../slideLayouts/slideLayout1.xml"/><Relationship Id="rId5" Type="http://schemas.openxmlformats.org/officeDocument/2006/relationships/image" Target="../media/image6.emf"/><Relationship Id="rId4" Type="http://schemas.openxmlformats.org/officeDocument/2006/relationships/hyperlink" Target="https://www.gov.br/anvisa/pt-br/assuntos/alimentos/paineis-de-consulta-de-alimentos/painel-sobre-aditivos-alimentares"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Layout" Target="../slideLayouts/slideLayout1.xml"/><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C9016C7-FD25-4294-C170-63310708C404}"/>
              </a:ext>
            </a:extLst>
          </p:cNvPr>
          <p:cNvPicPr>
            <a:picLocks noChangeAspect="1"/>
          </p:cNvPicPr>
          <p:nvPr/>
        </p:nvPicPr>
        <p:blipFill>
          <a:blip r:embed="rId2"/>
          <a:stretch>
            <a:fillRect/>
          </a:stretch>
        </p:blipFill>
        <p:spPr>
          <a:xfrm>
            <a:off x="6766130" y="4534422"/>
            <a:ext cx="5425869" cy="2323578"/>
          </a:xfrm>
          <a:prstGeom prst="rect">
            <a:avLst/>
          </a:prstGeom>
        </p:spPr>
      </p:pic>
      <p:pic>
        <p:nvPicPr>
          <p:cNvPr id="5" name="Picture 4">
            <a:extLst>
              <a:ext uri="{FF2B5EF4-FFF2-40B4-BE49-F238E27FC236}">
                <a16:creationId xmlns:a16="http://schemas.microsoft.com/office/drawing/2014/main" id="{3B88A982-8CF8-D648-0F2A-367300C422AD}"/>
              </a:ext>
            </a:extLst>
          </p:cNvPr>
          <p:cNvPicPr>
            <a:picLocks noChangeAspect="1"/>
          </p:cNvPicPr>
          <p:nvPr/>
        </p:nvPicPr>
        <p:blipFill>
          <a:blip r:embed="rId3"/>
          <a:stretch>
            <a:fillRect/>
          </a:stretch>
        </p:blipFill>
        <p:spPr>
          <a:xfrm>
            <a:off x="2209800" y="2508161"/>
            <a:ext cx="7772400" cy="1841678"/>
          </a:xfrm>
          <a:prstGeom prst="rect">
            <a:avLst/>
          </a:prstGeom>
        </p:spPr>
      </p:pic>
      <p:pic>
        <p:nvPicPr>
          <p:cNvPr id="6" name="Picture 5">
            <a:extLst>
              <a:ext uri="{FF2B5EF4-FFF2-40B4-BE49-F238E27FC236}">
                <a16:creationId xmlns:a16="http://schemas.microsoft.com/office/drawing/2014/main" id="{1CF0DB26-1A60-8E39-C238-53238B8A0691}"/>
              </a:ext>
            </a:extLst>
          </p:cNvPr>
          <p:cNvPicPr>
            <a:picLocks noChangeAspect="1"/>
          </p:cNvPicPr>
          <p:nvPr/>
        </p:nvPicPr>
        <p:blipFill>
          <a:blip r:embed="rId4"/>
          <a:stretch>
            <a:fillRect/>
          </a:stretch>
        </p:blipFill>
        <p:spPr>
          <a:xfrm>
            <a:off x="10906722" y="494778"/>
            <a:ext cx="1285278" cy="1359074"/>
          </a:xfrm>
          <a:prstGeom prst="rect">
            <a:avLst/>
          </a:prstGeom>
        </p:spPr>
      </p:pic>
      <p:sp>
        <p:nvSpPr>
          <p:cNvPr id="2" name="CaixaDeTexto 1">
            <a:extLst>
              <a:ext uri="{FF2B5EF4-FFF2-40B4-BE49-F238E27FC236}">
                <a16:creationId xmlns:a16="http://schemas.microsoft.com/office/drawing/2014/main" id="{845E4420-745B-52AF-FC87-D93D92665BD9}"/>
              </a:ext>
            </a:extLst>
          </p:cNvPr>
          <p:cNvSpPr txBox="1"/>
          <p:nvPr/>
        </p:nvSpPr>
        <p:spPr>
          <a:xfrm>
            <a:off x="3808429" y="4160106"/>
            <a:ext cx="5910605" cy="646331"/>
          </a:xfrm>
          <a:prstGeom prst="rect">
            <a:avLst/>
          </a:prstGeom>
          <a:noFill/>
        </p:spPr>
        <p:txBody>
          <a:bodyPr wrap="square" rtlCol="0">
            <a:spAutoFit/>
          </a:bodyPr>
          <a:lstStyle/>
          <a:p>
            <a:r>
              <a:rPr lang="pt-BR" dirty="0">
                <a:solidFill>
                  <a:srgbClr val="002060"/>
                </a:solidFill>
              </a:rPr>
              <a:t>Coordenação de Padrões e Regulação de Alimentos – COPAR</a:t>
            </a:r>
          </a:p>
          <a:p>
            <a:r>
              <a:rPr lang="pt-BR" dirty="0">
                <a:solidFill>
                  <a:srgbClr val="002060"/>
                </a:solidFill>
              </a:rPr>
              <a:t>Gerência-Geral de Alimentos - GGALI</a:t>
            </a:r>
          </a:p>
        </p:txBody>
      </p:sp>
    </p:spTree>
    <p:extLst>
      <p:ext uri="{BB962C8B-B14F-4D97-AF65-F5344CB8AC3E}">
        <p14:creationId xmlns:p14="http://schemas.microsoft.com/office/powerpoint/2010/main" val="235375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2"/>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744717" y="1984117"/>
            <a:ext cx="10349227" cy="3293209"/>
          </a:xfrm>
          <a:prstGeom prst="rect">
            <a:avLst/>
          </a:prstGeom>
          <a:noFill/>
        </p:spPr>
        <p:txBody>
          <a:bodyPr wrap="square" rtlCol="0">
            <a:spAutoFit/>
          </a:bodyPr>
          <a:lstStyle/>
          <a:p>
            <a:pPr marL="76200" marR="76200" algn="just">
              <a:spcBef>
                <a:spcPts val="600"/>
              </a:spcBef>
              <a:spcAft>
                <a:spcPts val="600"/>
              </a:spcAft>
            </a:pPr>
            <a:r>
              <a:rPr lang="pt-BR" sz="2400" dirty="0">
                <a:solidFill>
                  <a:srgbClr val="000000"/>
                </a:solidFill>
                <a:latin typeface="Calibri" panose="020F0502020204030204" pitchFamily="34" charset="0"/>
              </a:rPr>
              <a:t>A</a:t>
            </a:r>
            <a:r>
              <a:rPr lang="pt-BR" sz="2400" b="0" i="0" dirty="0">
                <a:solidFill>
                  <a:srgbClr val="000000"/>
                </a:solidFill>
                <a:effectLst/>
                <a:latin typeface="Calibri" panose="020F0502020204030204" pitchFamily="34" charset="0"/>
              </a:rPr>
              <a:t> abordagem regulatória adotada pela Anvisa para autorização do uso da </a:t>
            </a:r>
            <a:r>
              <a:rPr lang="pt-BR" sz="2400" b="0" i="0" dirty="0" err="1">
                <a:solidFill>
                  <a:srgbClr val="000000"/>
                </a:solidFill>
                <a:effectLst/>
                <a:latin typeface="Calibri" panose="020F0502020204030204" pitchFamily="34" charset="0"/>
              </a:rPr>
              <a:t>tartrazina</a:t>
            </a:r>
            <a:r>
              <a:rPr lang="pt-BR" sz="2400" b="0" i="0" dirty="0">
                <a:solidFill>
                  <a:srgbClr val="000000"/>
                </a:solidFill>
                <a:effectLst/>
                <a:latin typeface="Calibri" panose="020F0502020204030204" pitchFamily="34" charset="0"/>
              </a:rPr>
              <a:t> em alimentos:</a:t>
            </a:r>
          </a:p>
          <a:p>
            <a:pPr marL="419100" marR="76200" indent="-342900" algn="just">
              <a:spcBef>
                <a:spcPts val="600"/>
              </a:spcBef>
              <a:spcAft>
                <a:spcPts val="600"/>
              </a:spcAft>
              <a:buFont typeface="Arial" panose="020B0604020202020204" pitchFamily="34" charset="0"/>
              <a:buChar char="•"/>
            </a:pPr>
            <a:r>
              <a:rPr lang="pt-BR" sz="2400" b="0" i="0" dirty="0">
                <a:solidFill>
                  <a:srgbClr val="000000"/>
                </a:solidFill>
                <a:effectLst/>
                <a:latin typeface="Calibri" panose="020F0502020204030204" pitchFamily="34" charset="0"/>
              </a:rPr>
              <a:t>tem como premissa básica sua segurança de uso;</a:t>
            </a:r>
          </a:p>
          <a:p>
            <a:pPr marL="419100" marR="76200" indent="-342900" algn="just">
              <a:spcBef>
                <a:spcPts val="600"/>
              </a:spcBef>
              <a:spcAft>
                <a:spcPts val="600"/>
              </a:spcAft>
              <a:buFont typeface="Arial" panose="020B0604020202020204" pitchFamily="34" charset="0"/>
              <a:buChar char="•"/>
            </a:pPr>
            <a:r>
              <a:rPr lang="pt-BR" sz="2400" b="0" i="0" dirty="0">
                <a:solidFill>
                  <a:srgbClr val="000000"/>
                </a:solidFill>
                <a:effectLst/>
                <a:latin typeface="Calibri" panose="020F0502020204030204" pitchFamily="34" charset="0"/>
              </a:rPr>
              <a:t>encontra-se embasada nos resultados de avaliações toxicológicas;</a:t>
            </a:r>
          </a:p>
          <a:p>
            <a:pPr marL="419100" marR="76200" indent="-342900" algn="just">
              <a:spcBef>
                <a:spcPts val="600"/>
              </a:spcBef>
              <a:spcAft>
                <a:spcPts val="600"/>
              </a:spcAft>
              <a:buFont typeface="Arial" panose="020B0604020202020204" pitchFamily="34" charset="0"/>
              <a:buChar char="•"/>
            </a:pPr>
            <a:r>
              <a:rPr lang="pt-BR" sz="2400" b="0" i="0" dirty="0">
                <a:solidFill>
                  <a:srgbClr val="000000"/>
                </a:solidFill>
                <a:effectLst/>
                <a:latin typeface="Calibri" panose="020F0502020204030204" pitchFamily="34" charset="0"/>
              </a:rPr>
              <a:t>é convergente com as diretrizes internacionais adotadas pelo </a:t>
            </a:r>
            <a:r>
              <a:rPr lang="pt-BR" sz="2400" b="0" i="1" dirty="0">
                <a:solidFill>
                  <a:srgbClr val="000000"/>
                </a:solidFill>
                <a:effectLst/>
                <a:latin typeface="Calibri" panose="020F0502020204030204" pitchFamily="34" charset="0"/>
              </a:rPr>
              <a:t>Codex </a:t>
            </a:r>
            <a:r>
              <a:rPr lang="pt-BR" sz="2400" b="0" i="1" dirty="0" err="1">
                <a:solidFill>
                  <a:srgbClr val="000000"/>
                </a:solidFill>
                <a:effectLst/>
                <a:latin typeface="Calibri" panose="020F0502020204030204" pitchFamily="34" charset="0"/>
              </a:rPr>
              <a:t>Alimentarius</a:t>
            </a:r>
            <a:r>
              <a:rPr lang="pt-BR" sz="2400" b="0" i="1" dirty="0">
                <a:solidFill>
                  <a:srgbClr val="000000"/>
                </a:solidFill>
                <a:effectLst/>
                <a:latin typeface="Calibri" panose="020F0502020204030204" pitchFamily="34" charset="0"/>
              </a:rPr>
              <a:t>;</a:t>
            </a:r>
            <a:r>
              <a:rPr lang="pt-BR" sz="2400" b="0" i="0" dirty="0">
                <a:solidFill>
                  <a:srgbClr val="000000"/>
                </a:solidFill>
                <a:effectLst/>
                <a:latin typeface="Calibri" panose="020F0502020204030204" pitchFamily="34" charset="0"/>
              </a:rPr>
              <a:t> e </a:t>
            </a:r>
          </a:p>
          <a:p>
            <a:pPr marL="419100" marR="76200" indent="-342900" algn="just">
              <a:spcBef>
                <a:spcPts val="600"/>
              </a:spcBef>
              <a:spcAft>
                <a:spcPts val="600"/>
              </a:spcAft>
              <a:buFont typeface="Arial" panose="020B0604020202020204" pitchFamily="34" charset="0"/>
              <a:buChar char="•"/>
            </a:pPr>
            <a:r>
              <a:rPr lang="pt-BR" sz="2400" b="0" i="0" dirty="0">
                <a:solidFill>
                  <a:srgbClr val="000000"/>
                </a:solidFill>
                <a:effectLst/>
                <a:latin typeface="Calibri" panose="020F0502020204030204" pitchFamily="34" charset="0"/>
              </a:rPr>
              <a:t>fornece informações claras ao consumidor sobre sua presença nos alimentos.</a:t>
            </a:r>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4"/>
          <a:stretch>
            <a:fillRect/>
          </a:stretch>
        </p:blipFill>
        <p:spPr>
          <a:xfrm>
            <a:off x="870220" y="935241"/>
            <a:ext cx="739134" cy="739134"/>
          </a:xfrm>
          <a:prstGeom prst="rect">
            <a:avLst/>
          </a:prstGeom>
        </p:spPr>
      </p:pic>
      <p:sp>
        <p:nvSpPr>
          <p:cNvPr id="5" name="TextBox 8">
            <a:extLst>
              <a:ext uri="{FF2B5EF4-FFF2-40B4-BE49-F238E27FC236}">
                <a16:creationId xmlns:a16="http://schemas.microsoft.com/office/drawing/2014/main" id="{F49F1A0B-5DD9-DB1F-FEFB-818331202444}"/>
              </a:ext>
            </a:extLst>
          </p:cNvPr>
          <p:cNvSpPr txBox="1"/>
          <p:nvPr/>
        </p:nvSpPr>
        <p:spPr>
          <a:xfrm>
            <a:off x="1069187" y="717561"/>
            <a:ext cx="11003166" cy="646331"/>
          </a:xfrm>
          <a:prstGeom prst="rect">
            <a:avLst/>
          </a:prstGeom>
          <a:noFill/>
        </p:spPr>
        <p:txBody>
          <a:bodyPr wrap="square" rtlCol="0">
            <a:spAutoFit/>
          </a:bodyPr>
          <a:lstStyle/>
          <a:p>
            <a:r>
              <a:rPr lang="pt-BR" sz="3600" b="1" i="0" dirty="0">
                <a:solidFill>
                  <a:srgbClr val="000000"/>
                </a:solidFill>
                <a:effectLst/>
                <a:latin typeface="Calibri" panose="020F0502020204030204" pitchFamily="34" charset="0"/>
              </a:rPr>
              <a:t>Regulamentação sobre o uso e a rotulagem da </a:t>
            </a:r>
            <a:r>
              <a:rPr lang="pt-BR" sz="3600" b="1" i="0" dirty="0" err="1">
                <a:solidFill>
                  <a:srgbClr val="000000"/>
                </a:solidFill>
                <a:effectLst/>
                <a:latin typeface="Calibri" panose="020F0502020204030204" pitchFamily="34" charset="0"/>
              </a:rPr>
              <a:t>tartrazina</a:t>
            </a:r>
            <a:endParaRPr lang="pt-BR" sz="3600" b="1" dirty="0">
              <a:latin typeface="Ubuntu" panose="020B0504030602030204" pitchFamily="34" charset="0"/>
            </a:endParaRPr>
          </a:p>
        </p:txBody>
      </p:sp>
    </p:spTree>
    <p:extLst>
      <p:ext uri="{BB962C8B-B14F-4D97-AF65-F5344CB8AC3E}">
        <p14:creationId xmlns:p14="http://schemas.microsoft.com/office/powerpoint/2010/main" val="35924353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2"/>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744717" y="1876543"/>
            <a:ext cx="10349227" cy="4524315"/>
          </a:xfrm>
          <a:prstGeom prst="rect">
            <a:avLst/>
          </a:prstGeom>
          <a:noFill/>
        </p:spPr>
        <p:txBody>
          <a:bodyPr wrap="square" rtlCol="0">
            <a:spAutoFit/>
          </a:bodyPr>
          <a:lstStyle/>
          <a:p>
            <a:pPr algn="just"/>
            <a:r>
              <a:rPr lang="pt-BR" sz="2400" b="0" i="0" dirty="0">
                <a:solidFill>
                  <a:srgbClr val="000000"/>
                </a:solidFill>
                <a:effectLst/>
                <a:latin typeface="Calibri" panose="020F0502020204030204" pitchFamily="34" charset="0"/>
              </a:rPr>
              <a:t>As reações adversas a alimentos podem ser divididas em: </a:t>
            </a:r>
          </a:p>
          <a:p>
            <a:pPr algn="just"/>
            <a:endParaRPr lang="pt-BR" sz="2400" dirty="0">
              <a:solidFill>
                <a:srgbClr val="000000"/>
              </a:solidFill>
              <a:latin typeface="Calibri" panose="020F0502020204030204" pitchFamily="34" charset="0"/>
            </a:endParaRPr>
          </a:p>
          <a:p>
            <a:pPr marL="342900" indent="-342900" algn="just">
              <a:buFont typeface="Arial" panose="020B0604020202020204" pitchFamily="34" charset="0"/>
              <a:buChar char="•"/>
            </a:pPr>
            <a:r>
              <a:rPr lang="pt-BR" sz="2400" b="1" i="0" dirty="0">
                <a:solidFill>
                  <a:srgbClr val="000000"/>
                </a:solidFill>
                <a:effectLst/>
                <a:latin typeface="Calibri" panose="020F0502020204030204" pitchFamily="34" charset="0"/>
              </a:rPr>
              <a:t>reações imunológicas</a:t>
            </a:r>
            <a:r>
              <a:rPr lang="pt-BR" sz="2400" b="0" i="0" dirty="0">
                <a:solidFill>
                  <a:srgbClr val="000000"/>
                </a:solidFill>
                <a:effectLst/>
                <a:latin typeface="Calibri" panose="020F0502020204030204" pitchFamily="34" charset="0"/>
              </a:rPr>
              <a:t>, como as alergias alimentares e as doenças autoimunes; </a:t>
            </a:r>
          </a:p>
          <a:p>
            <a:pPr algn="just"/>
            <a:endParaRPr lang="pt-BR" sz="2400" dirty="0">
              <a:solidFill>
                <a:srgbClr val="000000"/>
              </a:solidFill>
              <a:latin typeface="Calibri" panose="020F0502020204030204" pitchFamily="34" charset="0"/>
            </a:endParaRPr>
          </a:p>
          <a:p>
            <a:pPr marL="342900" indent="-342900" algn="just">
              <a:buFont typeface="Arial" panose="020B0604020202020204" pitchFamily="34" charset="0"/>
              <a:buChar char="•"/>
            </a:pPr>
            <a:r>
              <a:rPr lang="pt-BR" sz="2400" b="0" i="0" dirty="0">
                <a:solidFill>
                  <a:srgbClr val="000000"/>
                </a:solidFill>
                <a:effectLst/>
                <a:latin typeface="Calibri" panose="020F0502020204030204" pitchFamily="34" charset="0"/>
              </a:rPr>
              <a:t>reações não imunológicas ou </a:t>
            </a:r>
            <a:r>
              <a:rPr lang="pt-BR" sz="2400" b="1" i="0" dirty="0">
                <a:solidFill>
                  <a:srgbClr val="000000"/>
                </a:solidFill>
                <a:effectLst/>
                <a:latin typeface="Calibri" panose="020F0502020204030204" pitchFamily="34" charset="0"/>
              </a:rPr>
              <a:t>intolerâncias alimentares</a:t>
            </a:r>
            <a:r>
              <a:rPr lang="pt-BR" sz="2400" b="0" i="0" dirty="0">
                <a:solidFill>
                  <a:srgbClr val="000000"/>
                </a:solidFill>
                <a:effectLst/>
                <a:latin typeface="Calibri" panose="020F0502020204030204" pitchFamily="34" charset="0"/>
              </a:rPr>
              <a:t>.</a:t>
            </a:r>
          </a:p>
          <a:p>
            <a:pPr algn="just"/>
            <a:endParaRPr lang="pt-BR" sz="2400" b="0" i="0" dirty="0">
              <a:solidFill>
                <a:srgbClr val="000000"/>
              </a:solidFill>
              <a:effectLst/>
              <a:latin typeface="Calibri" panose="020F0502020204030204" pitchFamily="34" charset="0"/>
            </a:endParaRPr>
          </a:p>
          <a:p>
            <a:pPr algn="just"/>
            <a:r>
              <a:rPr lang="pt-BR" sz="2400" b="0" i="0" dirty="0">
                <a:solidFill>
                  <a:srgbClr val="000000"/>
                </a:solidFill>
                <a:effectLst/>
                <a:latin typeface="Calibri" panose="020F0502020204030204" pitchFamily="34" charset="0"/>
              </a:rPr>
              <a:t>As alergias alimentares são reações adversas à saúde desencadeadas por uma resposta imunológica específica que ocorrem de forma reprodutível em indivíduos sensíveis após o consumo de determinado alimento. </a:t>
            </a:r>
          </a:p>
          <a:p>
            <a:pPr algn="just"/>
            <a:endParaRPr lang="pt-BR" sz="2400" dirty="0">
              <a:solidFill>
                <a:srgbClr val="000000"/>
              </a:solidFill>
              <a:latin typeface="Calibri" panose="020F0502020204030204" pitchFamily="34" charset="0"/>
            </a:endParaRPr>
          </a:p>
          <a:p>
            <a:pPr algn="just"/>
            <a:r>
              <a:rPr lang="pt-BR" sz="2400" b="0" i="0" dirty="0">
                <a:solidFill>
                  <a:srgbClr val="000000"/>
                </a:solidFill>
                <a:effectLst/>
                <a:latin typeface="Calibri" panose="020F0502020204030204" pitchFamily="34" charset="0"/>
              </a:rPr>
              <a:t>Essas reações têm ampla variação de severidade e intervalo de manifestação, podendo afetar os sistemas cutâneo, digestivo, respiratório e cardiovascular. </a:t>
            </a:r>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4"/>
          <a:stretch>
            <a:fillRect/>
          </a:stretch>
        </p:blipFill>
        <p:spPr>
          <a:xfrm>
            <a:off x="870220" y="935241"/>
            <a:ext cx="739134" cy="739134"/>
          </a:xfrm>
          <a:prstGeom prst="rect">
            <a:avLst/>
          </a:prstGeom>
        </p:spPr>
      </p:pic>
      <p:sp>
        <p:nvSpPr>
          <p:cNvPr id="5" name="TextBox 8">
            <a:extLst>
              <a:ext uri="{FF2B5EF4-FFF2-40B4-BE49-F238E27FC236}">
                <a16:creationId xmlns:a16="http://schemas.microsoft.com/office/drawing/2014/main" id="{F49F1A0B-5DD9-DB1F-FEFB-818331202444}"/>
              </a:ext>
            </a:extLst>
          </p:cNvPr>
          <p:cNvSpPr txBox="1"/>
          <p:nvPr/>
        </p:nvSpPr>
        <p:spPr>
          <a:xfrm>
            <a:off x="1188833" y="392305"/>
            <a:ext cx="11003166" cy="1200329"/>
          </a:xfrm>
          <a:prstGeom prst="rect">
            <a:avLst/>
          </a:prstGeom>
          <a:noFill/>
        </p:spPr>
        <p:txBody>
          <a:bodyPr wrap="square" rtlCol="0">
            <a:spAutoFit/>
          </a:bodyPr>
          <a:lstStyle/>
          <a:p>
            <a:r>
              <a:rPr lang="pt-BR" sz="3600" b="1" i="0" dirty="0">
                <a:solidFill>
                  <a:srgbClr val="000000"/>
                </a:solidFill>
                <a:effectLst/>
                <a:latin typeface="Calibri" panose="020F0502020204030204" pitchFamily="34" charset="0"/>
              </a:rPr>
              <a:t>Considerações sobre reações adversas provocadas pela </a:t>
            </a:r>
            <a:r>
              <a:rPr lang="pt-BR" sz="3600" b="1" i="0" dirty="0" err="1">
                <a:solidFill>
                  <a:srgbClr val="000000"/>
                </a:solidFill>
                <a:effectLst/>
                <a:latin typeface="Calibri" panose="020F0502020204030204" pitchFamily="34" charset="0"/>
              </a:rPr>
              <a:t>tartrazina</a:t>
            </a:r>
            <a:endParaRPr lang="pt-BR" sz="3600" b="1" dirty="0">
              <a:latin typeface="Ubuntu" panose="020B0504030602030204" pitchFamily="34" charset="0"/>
            </a:endParaRPr>
          </a:p>
        </p:txBody>
      </p:sp>
    </p:spTree>
    <p:extLst>
      <p:ext uri="{BB962C8B-B14F-4D97-AF65-F5344CB8AC3E}">
        <p14:creationId xmlns:p14="http://schemas.microsoft.com/office/powerpoint/2010/main" val="5736501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2"/>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744717" y="2073762"/>
            <a:ext cx="10349227" cy="4154984"/>
          </a:xfrm>
          <a:prstGeom prst="rect">
            <a:avLst/>
          </a:prstGeom>
          <a:noFill/>
        </p:spPr>
        <p:txBody>
          <a:bodyPr wrap="square" rtlCol="0">
            <a:spAutoFit/>
          </a:bodyPr>
          <a:lstStyle/>
          <a:p>
            <a:pPr algn="just"/>
            <a:r>
              <a:rPr lang="pt-BR" sz="2400" dirty="0">
                <a:solidFill>
                  <a:srgbClr val="000000"/>
                </a:solidFill>
                <a:latin typeface="Calibri" panose="020F0502020204030204" pitchFamily="34" charset="0"/>
              </a:rPr>
              <a:t>A</a:t>
            </a:r>
            <a:r>
              <a:rPr lang="pt-BR" sz="2400" b="0" i="0" dirty="0">
                <a:solidFill>
                  <a:srgbClr val="000000"/>
                </a:solidFill>
                <a:effectLst/>
                <a:latin typeface="Calibri" panose="020F0502020204030204" pitchFamily="34" charset="0"/>
              </a:rPr>
              <a:t>s intolerâncias alimentares podem ocorrer devido a:</a:t>
            </a:r>
          </a:p>
          <a:p>
            <a:pPr algn="just"/>
            <a:endParaRPr lang="pt-BR" sz="2400" b="0" i="0" dirty="0">
              <a:solidFill>
                <a:srgbClr val="000000"/>
              </a:solidFill>
              <a:effectLst/>
              <a:latin typeface="Calibri" panose="020F0502020204030204" pitchFamily="34" charset="0"/>
            </a:endParaRPr>
          </a:p>
          <a:p>
            <a:pPr marL="342900" indent="-342900" algn="just">
              <a:buFont typeface="Arial" panose="020B0604020202020204" pitchFamily="34" charset="0"/>
              <a:buChar char="•"/>
            </a:pPr>
            <a:r>
              <a:rPr lang="pt-BR" sz="2400" b="0" i="0" dirty="0">
                <a:solidFill>
                  <a:srgbClr val="000000"/>
                </a:solidFill>
                <a:effectLst/>
                <a:latin typeface="Calibri" panose="020F0502020204030204" pitchFamily="34" charset="0"/>
              </a:rPr>
              <a:t>deficiências enzimáticas (ex. intolerância à lactose em função de </a:t>
            </a:r>
            <a:r>
              <a:rPr lang="pt-BR" sz="2400" b="0" i="0" dirty="0" err="1">
                <a:solidFill>
                  <a:srgbClr val="000000"/>
                </a:solidFill>
                <a:effectLst/>
                <a:latin typeface="Calibri" panose="020F0502020204030204" pitchFamily="34" charset="0"/>
              </a:rPr>
              <a:t>hipolactasia</a:t>
            </a:r>
            <a:r>
              <a:rPr lang="pt-BR" sz="2400" b="0" i="0" dirty="0">
                <a:solidFill>
                  <a:srgbClr val="000000"/>
                </a:solidFill>
                <a:effectLst/>
                <a:latin typeface="Calibri" panose="020F0502020204030204" pitchFamily="34" charset="0"/>
              </a:rPr>
              <a:t>);</a:t>
            </a:r>
          </a:p>
          <a:p>
            <a:pPr algn="just"/>
            <a:endParaRPr lang="pt-BR" sz="2400" b="0" i="0" dirty="0">
              <a:solidFill>
                <a:srgbClr val="000000"/>
              </a:solidFill>
              <a:effectLst/>
              <a:latin typeface="Calibri" panose="020F0502020204030204" pitchFamily="34" charset="0"/>
            </a:endParaRPr>
          </a:p>
          <a:p>
            <a:pPr marL="342900" indent="-342900" algn="just">
              <a:buFont typeface="Arial" panose="020B0604020202020204" pitchFamily="34" charset="0"/>
              <a:buChar char="•"/>
            </a:pPr>
            <a:r>
              <a:rPr lang="pt-BR" sz="2400" b="0" i="0" dirty="0">
                <a:solidFill>
                  <a:srgbClr val="000000"/>
                </a:solidFill>
                <a:effectLst/>
                <a:latin typeface="Calibri" panose="020F0502020204030204" pitchFamily="34" charset="0"/>
              </a:rPr>
              <a:t>intoxicações (ex. intoxicação </a:t>
            </a:r>
            <a:r>
              <a:rPr lang="pt-BR" sz="2400" b="0" i="0" dirty="0" err="1">
                <a:solidFill>
                  <a:srgbClr val="000000"/>
                </a:solidFill>
                <a:effectLst/>
                <a:latin typeface="Calibri" panose="020F0502020204030204" pitchFamily="34" charset="0"/>
              </a:rPr>
              <a:t>escombróide</a:t>
            </a:r>
            <a:r>
              <a:rPr lang="pt-BR" sz="2400" b="0" i="0" dirty="0">
                <a:solidFill>
                  <a:srgbClr val="000000"/>
                </a:solidFill>
                <a:effectLst/>
                <a:latin typeface="Calibri" panose="020F0502020204030204" pitchFamily="34" charset="0"/>
              </a:rPr>
              <a:t> pelo consumo de peixes);</a:t>
            </a:r>
          </a:p>
          <a:p>
            <a:pPr algn="just"/>
            <a:endParaRPr lang="pt-BR" sz="2400" b="0" i="0" dirty="0">
              <a:solidFill>
                <a:srgbClr val="000000"/>
              </a:solidFill>
              <a:effectLst/>
              <a:latin typeface="Calibri" panose="020F0502020204030204" pitchFamily="34" charset="0"/>
            </a:endParaRPr>
          </a:p>
          <a:p>
            <a:pPr marL="342900" indent="-342900" algn="just">
              <a:buFont typeface="Arial" panose="020B0604020202020204" pitchFamily="34" charset="0"/>
              <a:buChar char="•"/>
            </a:pPr>
            <a:r>
              <a:rPr lang="pt-BR" sz="2400" b="0" i="0" dirty="0">
                <a:solidFill>
                  <a:srgbClr val="000000"/>
                </a:solidFill>
                <a:effectLst/>
                <a:latin typeface="Calibri" panose="020F0502020204030204" pitchFamily="34" charset="0"/>
              </a:rPr>
              <a:t>reações farmacológicas (ex. efeitos adversos ao consumo de cafeína); ou </a:t>
            </a:r>
          </a:p>
          <a:p>
            <a:pPr algn="just"/>
            <a:endParaRPr lang="pt-BR" sz="2400" b="0" i="0" dirty="0">
              <a:solidFill>
                <a:srgbClr val="000000"/>
              </a:solidFill>
              <a:effectLst/>
              <a:latin typeface="Calibri" panose="020F0502020204030204" pitchFamily="34" charset="0"/>
            </a:endParaRPr>
          </a:p>
          <a:p>
            <a:pPr marL="342900" indent="-342900" algn="just">
              <a:buFont typeface="Arial" panose="020B0604020202020204" pitchFamily="34" charset="0"/>
              <a:buChar char="•"/>
            </a:pPr>
            <a:r>
              <a:rPr lang="pt-BR" sz="2400" b="0" i="0" dirty="0">
                <a:solidFill>
                  <a:srgbClr val="000000"/>
                </a:solidFill>
                <a:effectLst/>
                <a:latin typeface="Calibri" panose="020F0502020204030204" pitchFamily="34" charset="0"/>
              </a:rPr>
              <a:t>mecanismos que ainda não estão completamente caracterizados – a maioria dos casos (ex. reações idiossincráticas a aditivos alimentares, como no caso da </a:t>
            </a:r>
            <a:r>
              <a:rPr lang="pt-BR" sz="2400" b="0" i="0" dirty="0" err="1">
                <a:solidFill>
                  <a:srgbClr val="000000"/>
                </a:solidFill>
                <a:effectLst/>
                <a:latin typeface="Calibri" panose="020F0502020204030204" pitchFamily="34" charset="0"/>
              </a:rPr>
              <a:t>tartrazina</a:t>
            </a:r>
            <a:r>
              <a:rPr lang="pt-BR" sz="2400" b="0" i="0" dirty="0">
                <a:solidFill>
                  <a:srgbClr val="000000"/>
                </a:solidFill>
                <a:effectLst/>
                <a:latin typeface="Calibri" panose="020F0502020204030204" pitchFamily="34" charset="0"/>
              </a:rPr>
              <a:t>).</a:t>
            </a:r>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4"/>
          <a:stretch>
            <a:fillRect/>
          </a:stretch>
        </p:blipFill>
        <p:spPr>
          <a:xfrm>
            <a:off x="870220" y="935241"/>
            <a:ext cx="739134" cy="739134"/>
          </a:xfrm>
          <a:prstGeom prst="rect">
            <a:avLst/>
          </a:prstGeom>
        </p:spPr>
      </p:pic>
      <p:sp>
        <p:nvSpPr>
          <p:cNvPr id="5" name="TextBox 8">
            <a:extLst>
              <a:ext uri="{FF2B5EF4-FFF2-40B4-BE49-F238E27FC236}">
                <a16:creationId xmlns:a16="http://schemas.microsoft.com/office/drawing/2014/main" id="{F49F1A0B-5DD9-DB1F-FEFB-818331202444}"/>
              </a:ext>
            </a:extLst>
          </p:cNvPr>
          <p:cNvSpPr txBox="1"/>
          <p:nvPr/>
        </p:nvSpPr>
        <p:spPr>
          <a:xfrm>
            <a:off x="1188833" y="392305"/>
            <a:ext cx="11003166" cy="1200329"/>
          </a:xfrm>
          <a:prstGeom prst="rect">
            <a:avLst/>
          </a:prstGeom>
          <a:noFill/>
        </p:spPr>
        <p:txBody>
          <a:bodyPr wrap="square" rtlCol="0">
            <a:spAutoFit/>
          </a:bodyPr>
          <a:lstStyle/>
          <a:p>
            <a:r>
              <a:rPr lang="pt-BR" sz="3600" b="1" i="0" dirty="0">
                <a:solidFill>
                  <a:srgbClr val="000000"/>
                </a:solidFill>
                <a:effectLst/>
                <a:latin typeface="Calibri" panose="020F0502020204030204" pitchFamily="34" charset="0"/>
              </a:rPr>
              <a:t>Considerações sobre reações adversas provocadas pela </a:t>
            </a:r>
            <a:r>
              <a:rPr lang="pt-BR" sz="3600" b="1" i="0" dirty="0" err="1">
                <a:solidFill>
                  <a:srgbClr val="000000"/>
                </a:solidFill>
                <a:effectLst/>
                <a:latin typeface="Calibri" panose="020F0502020204030204" pitchFamily="34" charset="0"/>
              </a:rPr>
              <a:t>tartrazina</a:t>
            </a:r>
            <a:endParaRPr lang="pt-BR" sz="3600" b="1" dirty="0">
              <a:latin typeface="Ubuntu" panose="020B0504030602030204" pitchFamily="34" charset="0"/>
            </a:endParaRPr>
          </a:p>
        </p:txBody>
      </p:sp>
    </p:spTree>
    <p:extLst>
      <p:ext uri="{BB962C8B-B14F-4D97-AF65-F5344CB8AC3E}">
        <p14:creationId xmlns:p14="http://schemas.microsoft.com/office/powerpoint/2010/main" val="308696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2"/>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744717" y="1984117"/>
            <a:ext cx="10349227" cy="4247317"/>
          </a:xfrm>
          <a:prstGeom prst="rect">
            <a:avLst/>
          </a:prstGeom>
          <a:noFill/>
        </p:spPr>
        <p:txBody>
          <a:bodyPr wrap="square" rtlCol="0">
            <a:spAutoFit/>
          </a:bodyPr>
          <a:lstStyle/>
          <a:p>
            <a:pPr marL="76200" marR="76200" algn="ctr">
              <a:spcBef>
                <a:spcPts val="600"/>
              </a:spcBef>
              <a:spcAft>
                <a:spcPts val="600"/>
              </a:spcAft>
            </a:pPr>
            <a:r>
              <a:rPr lang="pt-BR" sz="2400" b="1" i="0" dirty="0">
                <a:solidFill>
                  <a:srgbClr val="000000"/>
                </a:solidFill>
                <a:effectLst/>
                <a:latin typeface="Calibri" panose="020F0502020204030204" pitchFamily="34" charset="0"/>
              </a:rPr>
              <a:t>Do ponto de vista regulatório, é importante distinguir as alergias alimentares de outras reações adversas a alimentos</a:t>
            </a:r>
          </a:p>
          <a:p>
            <a:pPr marL="76200" marR="76200" algn="ctr">
              <a:spcBef>
                <a:spcPts val="600"/>
              </a:spcBef>
              <a:spcAft>
                <a:spcPts val="600"/>
              </a:spcAft>
            </a:pPr>
            <a:r>
              <a:rPr lang="pt-BR" sz="2400" b="0" i="0" dirty="0">
                <a:solidFill>
                  <a:srgbClr val="000000"/>
                </a:solidFill>
                <a:effectLst/>
                <a:latin typeface="Calibri" panose="020F0502020204030204" pitchFamily="34" charset="0"/>
              </a:rPr>
              <a:t>Indivíduos com alergias alimentares podem desenvolver reações adversas graves a alimentos que são consumidos de forma segura pela maior parte da população, mesmo quando ingeridos em pequenas quantidades. </a:t>
            </a:r>
          </a:p>
          <a:p>
            <a:pPr marL="76200" marR="76200" algn="ctr">
              <a:spcBef>
                <a:spcPts val="600"/>
              </a:spcBef>
              <a:spcAft>
                <a:spcPts val="600"/>
              </a:spcAft>
            </a:pPr>
            <a:endParaRPr lang="pt-BR" sz="2400" b="0" i="0" dirty="0">
              <a:solidFill>
                <a:srgbClr val="000000"/>
              </a:solidFill>
              <a:effectLst/>
              <a:latin typeface="Calibri" panose="020F0502020204030204" pitchFamily="34" charset="0"/>
            </a:endParaRPr>
          </a:p>
          <a:p>
            <a:pPr marL="76200" marR="76200" algn="just">
              <a:spcBef>
                <a:spcPts val="600"/>
              </a:spcBef>
              <a:spcAft>
                <a:spcPts val="600"/>
              </a:spcAft>
            </a:pPr>
            <a:r>
              <a:rPr lang="pt-BR" sz="2400" b="0" i="0" dirty="0">
                <a:solidFill>
                  <a:srgbClr val="000000"/>
                </a:solidFill>
                <a:effectLst/>
                <a:latin typeface="Calibri" panose="020F0502020204030204" pitchFamily="34" charset="0"/>
              </a:rPr>
              <a:t>Pessoas com alergia ao leite, po</a:t>
            </a:r>
            <a:r>
              <a:rPr lang="pt-BR" sz="2400" dirty="0">
                <a:solidFill>
                  <a:srgbClr val="000000"/>
                </a:solidFill>
                <a:latin typeface="Calibri" panose="020F0502020204030204" pitchFamily="34" charset="0"/>
              </a:rPr>
              <a:t>r exemplo,</a:t>
            </a:r>
            <a:r>
              <a:rPr lang="pt-BR" sz="2400" b="0" i="0" dirty="0">
                <a:solidFill>
                  <a:srgbClr val="000000"/>
                </a:solidFill>
                <a:effectLst/>
                <a:latin typeface="Calibri" panose="020F0502020204030204" pitchFamily="34" charset="0"/>
              </a:rPr>
              <a:t> podem desenvolver complicações graves, como o choque anafilático, ao consumirem pequenas quantidades de leite, enquanto indivíduos com intolerância a lactose suportam quantidades bem maiores desse alimento e as reações adversas não atingem tal severidade.</a:t>
            </a:r>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4"/>
          <a:stretch>
            <a:fillRect/>
          </a:stretch>
        </p:blipFill>
        <p:spPr>
          <a:xfrm>
            <a:off x="870220" y="935241"/>
            <a:ext cx="739134" cy="739134"/>
          </a:xfrm>
          <a:prstGeom prst="rect">
            <a:avLst/>
          </a:prstGeom>
        </p:spPr>
      </p:pic>
      <p:sp>
        <p:nvSpPr>
          <p:cNvPr id="2" name="TextBox 8">
            <a:extLst>
              <a:ext uri="{FF2B5EF4-FFF2-40B4-BE49-F238E27FC236}">
                <a16:creationId xmlns:a16="http://schemas.microsoft.com/office/drawing/2014/main" id="{0D2658D8-3D5B-CED4-85AF-98210AA49D27}"/>
              </a:ext>
            </a:extLst>
          </p:cNvPr>
          <p:cNvSpPr txBox="1"/>
          <p:nvPr/>
        </p:nvSpPr>
        <p:spPr>
          <a:xfrm>
            <a:off x="1188833" y="392305"/>
            <a:ext cx="11003166" cy="1200329"/>
          </a:xfrm>
          <a:prstGeom prst="rect">
            <a:avLst/>
          </a:prstGeom>
          <a:noFill/>
        </p:spPr>
        <p:txBody>
          <a:bodyPr wrap="square" rtlCol="0">
            <a:spAutoFit/>
          </a:bodyPr>
          <a:lstStyle/>
          <a:p>
            <a:r>
              <a:rPr lang="pt-BR" sz="3600" b="1" i="0" dirty="0">
                <a:solidFill>
                  <a:srgbClr val="000000"/>
                </a:solidFill>
                <a:effectLst/>
                <a:latin typeface="Calibri" panose="020F0502020204030204" pitchFamily="34" charset="0"/>
              </a:rPr>
              <a:t>Considerações sobre reações adversas provocadas pela </a:t>
            </a:r>
            <a:r>
              <a:rPr lang="pt-BR" sz="3600" b="1" i="0" dirty="0" err="1">
                <a:solidFill>
                  <a:srgbClr val="000000"/>
                </a:solidFill>
                <a:effectLst/>
                <a:latin typeface="Calibri" panose="020F0502020204030204" pitchFamily="34" charset="0"/>
              </a:rPr>
              <a:t>tartrazina</a:t>
            </a:r>
            <a:endParaRPr lang="pt-BR" sz="3600" b="1" dirty="0">
              <a:latin typeface="Ubuntu" panose="020B0504030602030204" pitchFamily="34" charset="0"/>
            </a:endParaRPr>
          </a:p>
        </p:txBody>
      </p:sp>
    </p:spTree>
    <p:extLst>
      <p:ext uri="{BB962C8B-B14F-4D97-AF65-F5344CB8AC3E}">
        <p14:creationId xmlns:p14="http://schemas.microsoft.com/office/powerpoint/2010/main" val="18136911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2"/>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744717" y="1840685"/>
            <a:ext cx="10349227" cy="4678204"/>
          </a:xfrm>
          <a:prstGeom prst="rect">
            <a:avLst/>
          </a:prstGeom>
          <a:noFill/>
        </p:spPr>
        <p:txBody>
          <a:bodyPr wrap="square" rtlCol="0">
            <a:spAutoFit/>
          </a:bodyPr>
          <a:lstStyle/>
          <a:p>
            <a:pPr marL="76200" marR="76200" algn="just">
              <a:spcBef>
                <a:spcPts val="600"/>
              </a:spcBef>
              <a:spcAft>
                <a:spcPts val="600"/>
              </a:spcAft>
            </a:pPr>
            <a:r>
              <a:rPr lang="pt-BR" sz="2400" b="0" i="0" dirty="0">
                <a:solidFill>
                  <a:srgbClr val="000000"/>
                </a:solidFill>
                <a:effectLst/>
                <a:latin typeface="Calibri" panose="020F0502020204030204" pitchFamily="34" charset="0"/>
              </a:rPr>
              <a:t>Considerando a gravidade dos riscos à saúde provocados pelas alergias alimentares e que, muitas vezes, os ingredientes derivados de alimentos alergênicos são apresentados na lista de ingredientes com terminologia técnica que dificulta seu entendimento pelo consumidor, a Anvisa editou a </a:t>
            </a:r>
            <a:r>
              <a:rPr lang="pt-BR" sz="2400" b="0" i="0" dirty="0">
                <a:solidFill>
                  <a:srgbClr val="000000"/>
                </a:solidFill>
                <a:effectLst/>
                <a:latin typeface="Calibri" panose="020F0502020204030204" pitchFamily="34" charset="0"/>
                <a:hlinkClick r:id="rId4"/>
              </a:rPr>
              <a:t>Resolução de Diretoria Colegiada - RDC nº 26, de 2 de julho de 2015</a:t>
            </a:r>
            <a:r>
              <a:rPr lang="pt-BR" sz="2400" b="0" i="0" dirty="0">
                <a:solidFill>
                  <a:srgbClr val="000000"/>
                </a:solidFill>
                <a:effectLst/>
                <a:latin typeface="Calibri" panose="020F0502020204030204" pitchFamily="34" charset="0"/>
              </a:rPr>
              <a:t>, que tratava dos requisitos para rotulagem obrigatória dos principais alimentos que causam alergias alimentares.</a:t>
            </a:r>
          </a:p>
          <a:p>
            <a:pPr marL="76200" marR="76200" algn="just">
              <a:spcBef>
                <a:spcPts val="600"/>
              </a:spcBef>
              <a:spcAft>
                <a:spcPts val="600"/>
              </a:spcAft>
            </a:pPr>
            <a:r>
              <a:rPr lang="pt-BR" sz="2400" b="0" i="0" dirty="0">
                <a:solidFill>
                  <a:srgbClr val="000000"/>
                </a:solidFill>
                <a:effectLst/>
                <a:latin typeface="Calibri" panose="020F0502020204030204" pitchFamily="34" charset="0"/>
              </a:rPr>
              <a:t>Os principais alimentos alergênicos foram definidos em função de sua relevância para a saúde pública, considerando as evidências científicas e as referências regulatórias internacionais disponíveis. A </a:t>
            </a:r>
            <a:r>
              <a:rPr lang="pt-BR" sz="2400" b="0" i="0" dirty="0" err="1">
                <a:solidFill>
                  <a:srgbClr val="000000"/>
                </a:solidFill>
                <a:effectLst/>
                <a:latin typeface="Calibri" panose="020F0502020204030204" pitchFamily="34" charset="0"/>
              </a:rPr>
              <a:t>tartrazina</a:t>
            </a:r>
            <a:r>
              <a:rPr lang="pt-BR" sz="2400" b="0" i="0" dirty="0">
                <a:solidFill>
                  <a:srgbClr val="000000"/>
                </a:solidFill>
                <a:effectLst/>
                <a:latin typeface="Calibri" panose="020F0502020204030204" pitchFamily="34" charset="0"/>
              </a:rPr>
              <a:t> não foi incluída no rol de alimentos e derivados alergênicos porque não havia suporte científico e regulatório para classificação desta substância como alergênica.</a:t>
            </a:r>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5"/>
          <a:stretch>
            <a:fillRect/>
          </a:stretch>
        </p:blipFill>
        <p:spPr>
          <a:xfrm>
            <a:off x="870220" y="935241"/>
            <a:ext cx="739134" cy="739134"/>
          </a:xfrm>
          <a:prstGeom prst="rect">
            <a:avLst/>
          </a:prstGeom>
        </p:spPr>
      </p:pic>
      <p:sp>
        <p:nvSpPr>
          <p:cNvPr id="2" name="TextBox 8">
            <a:extLst>
              <a:ext uri="{FF2B5EF4-FFF2-40B4-BE49-F238E27FC236}">
                <a16:creationId xmlns:a16="http://schemas.microsoft.com/office/drawing/2014/main" id="{0D2658D8-3D5B-CED4-85AF-98210AA49D27}"/>
              </a:ext>
            </a:extLst>
          </p:cNvPr>
          <p:cNvSpPr txBox="1"/>
          <p:nvPr/>
        </p:nvSpPr>
        <p:spPr>
          <a:xfrm>
            <a:off x="1188833" y="392305"/>
            <a:ext cx="11003166" cy="1200329"/>
          </a:xfrm>
          <a:prstGeom prst="rect">
            <a:avLst/>
          </a:prstGeom>
          <a:noFill/>
        </p:spPr>
        <p:txBody>
          <a:bodyPr wrap="square" rtlCol="0">
            <a:spAutoFit/>
          </a:bodyPr>
          <a:lstStyle/>
          <a:p>
            <a:r>
              <a:rPr lang="pt-BR" sz="3600" b="1" i="0" dirty="0">
                <a:solidFill>
                  <a:srgbClr val="000000"/>
                </a:solidFill>
                <a:effectLst/>
                <a:latin typeface="Calibri" panose="020F0502020204030204" pitchFamily="34" charset="0"/>
              </a:rPr>
              <a:t>Considerações sobre reações adversas provocadas pela </a:t>
            </a:r>
            <a:r>
              <a:rPr lang="pt-BR" sz="3600" b="1" i="0" dirty="0" err="1">
                <a:solidFill>
                  <a:srgbClr val="000000"/>
                </a:solidFill>
                <a:effectLst/>
                <a:latin typeface="Calibri" panose="020F0502020204030204" pitchFamily="34" charset="0"/>
              </a:rPr>
              <a:t>tartrazina</a:t>
            </a:r>
            <a:endParaRPr lang="pt-BR" sz="3600" b="1" dirty="0">
              <a:latin typeface="Ubuntu" panose="020B0504030602030204" pitchFamily="34" charset="0"/>
            </a:endParaRPr>
          </a:p>
        </p:txBody>
      </p:sp>
    </p:spTree>
    <p:extLst>
      <p:ext uri="{BB962C8B-B14F-4D97-AF65-F5344CB8AC3E}">
        <p14:creationId xmlns:p14="http://schemas.microsoft.com/office/powerpoint/2010/main" val="1053393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2"/>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744717" y="2199265"/>
            <a:ext cx="10349227" cy="1938992"/>
          </a:xfrm>
          <a:prstGeom prst="rect">
            <a:avLst/>
          </a:prstGeom>
          <a:noFill/>
        </p:spPr>
        <p:txBody>
          <a:bodyPr wrap="square" rtlCol="0">
            <a:spAutoFit/>
          </a:bodyPr>
          <a:lstStyle/>
          <a:p>
            <a:pPr marL="76200" marR="76200" algn="just">
              <a:spcBef>
                <a:spcPts val="600"/>
              </a:spcBef>
              <a:spcAft>
                <a:spcPts val="600"/>
              </a:spcAft>
            </a:pPr>
            <a:r>
              <a:rPr lang="pt-BR" sz="2400" b="0" i="0" dirty="0">
                <a:solidFill>
                  <a:srgbClr val="000000"/>
                </a:solidFill>
                <a:effectLst/>
                <a:latin typeface="Calibri" panose="020F0502020204030204" pitchFamily="34" charset="0"/>
              </a:rPr>
              <a:t>Em 2018, o </a:t>
            </a:r>
            <a:r>
              <a:rPr lang="pt-BR" sz="2400" b="0" i="0" dirty="0">
                <a:effectLst/>
                <a:latin typeface="Calibri" panose="020F0502020204030204" pitchFamily="34" charset="0"/>
                <a:hlinkClick r:id="rId4"/>
              </a:rPr>
              <a:t>Consenso Brasileiro sobre Alergia Alimentar</a:t>
            </a:r>
            <a:r>
              <a:rPr lang="pt-BR" sz="2400" b="0" i="0" dirty="0">
                <a:solidFill>
                  <a:srgbClr val="000000"/>
                </a:solidFill>
                <a:effectLst/>
                <a:latin typeface="Calibri" panose="020F0502020204030204" pitchFamily="34" charset="0"/>
              </a:rPr>
              <a:t>, elaborado pela Sociedade Brasileira de Pediatria e a Associação Brasileira de Alergia e Imunologia (ASBAI) trouxe importantes atualizações sobre o tema da alergia a alimentos e refutou a correlação entre a ingestão de </a:t>
            </a:r>
            <a:r>
              <a:rPr lang="pt-BR" sz="2400" b="0" i="0" dirty="0" err="1">
                <a:solidFill>
                  <a:srgbClr val="000000"/>
                </a:solidFill>
                <a:effectLst/>
                <a:latin typeface="Calibri" panose="020F0502020204030204" pitchFamily="34" charset="0"/>
              </a:rPr>
              <a:t>tartrazina</a:t>
            </a:r>
            <a:r>
              <a:rPr lang="pt-BR" sz="2400" b="0" i="0" dirty="0">
                <a:solidFill>
                  <a:srgbClr val="000000"/>
                </a:solidFill>
                <a:effectLst/>
                <a:latin typeface="Calibri" panose="020F0502020204030204" pitchFamily="34" charset="0"/>
              </a:rPr>
              <a:t> e reações alérgicas em função da falta de evidências.</a:t>
            </a:r>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5"/>
          <a:stretch>
            <a:fillRect/>
          </a:stretch>
        </p:blipFill>
        <p:spPr>
          <a:xfrm>
            <a:off x="870220" y="935241"/>
            <a:ext cx="739134" cy="739134"/>
          </a:xfrm>
          <a:prstGeom prst="rect">
            <a:avLst/>
          </a:prstGeom>
        </p:spPr>
      </p:pic>
      <p:sp>
        <p:nvSpPr>
          <p:cNvPr id="2" name="TextBox 8">
            <a:extLst>
              <a:ext uri="{FF2B5EF4-FFF2-40B4-BE49-F238E27FC236}">
                <a16:creationId xmlns:a16="http://schemas.microsoft.com/office/drawing/2014/main" id="{0D2658D8-3D5B-CED4-85AF-98210AA49D27}"/>
              </a:ext>
            </a:extLst>
          </p:cNvPr>
          <p:cNvSpPr txBox="1"/>
          <p:nvPr/>
        </p:nvSpPr>
        <p:spPr>
          <a:xfrm>
            <a:off x="1188833" y="392305"/>
            <a:ext cx="11003166" cy="1200329"/>
          </a:xfrm>
          <a:prstGeom prst="rect">
            <a:avLst/>
          </a:prstGeom>
          <a:noFill/>
        </p:spPr>
        <p:txBody>
          <a:bodyPr wrap="square" rtlCol="0">
            <a:spAutoFit/>
          </a:bodyPr>
          <a:lstStyle/>
          <a:p>
            <a:r>
              <a:rPr lang="pt-BR" sz="3600" b="1" i="0" dirty="0">
                <a:solidFill>
                  <a:srgbClr val="000000"/>
                </a:solidFill>
                <a:effectLst/>
                <a:latin typeface="Calibri" panose="020F0502020204030204" pitchFamily="34" charset="0"/>
              </a:rPr>
              <a:t>Considerações sobre reações adversas provocadas pela </a:t>
            </a:r>
            <a:r>
              <a:rPr lang="pt-BR" sz="3600" b="1" i="0" dirty="0" err="1">
                <a:solidFill>
                  <a:srgbClr val="000000"/>
                </a:solidFill>
                <a:effectLst/>
                <a:latin typeface="Calibri" panose="020F0502020204030204" pitchFamily="34" charset="0"/>
              </a:rPr>
              <a:t>tartrazina</a:t>
            </a:r>
            <a:endParaRPr lang="pt-BR" sz="3600" b="1" dirty="0">
              <a:latin typeface="Ubuntu" panose="020B0504030602030204" pitchFamily="34" charset="0"/>
            </a:endParaRPr>
          </a:p>
        </p:txBody>
      </p:sp>
    </p:spTree>
    <p:extLst>
      <p:ext uri="{BB962C8B-B14F-4D97-AF65-F5344CB8AC3E}">
        <p14:creationId xmlns:p14="http://schemas.microsoft.com/office/powerpoint/2010/main" val="7501825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2"/>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744717" y="1984117"/>
            <a:ext cx="10349227" cy="3200876"/>
          </a:xfrm>
          <a:prstGeom prst="rect">
            <a:avLst/>
          </a:prstGeom>
          <a:noFill/>
        </p:spPr>
        <p:txBody>
          <a:bodyPr wrap="square" rtlCol="0">
            <a:spAutoFit/>
          </a:bodyPr>
          <a:lstStyle/>
          <a:p>
            <a:pPr marL="76200" marR="76200" algn="just">
              <a:spcBef>
                <a:spcPts val="600"/>
              </a:spcBef>
              <a:spcAft>
                <a:spcPts val="600"/>
              </a:spcAft>
            </a:pPr>
            <a:r>
              <a:rPr lang="pt-BR" sz="2400" b="0" i="0" dirty="0">
                <a:solidFill>
                  <a:srgbClr val="000000"/>
                </a:solidFill>
                <a:effectLst/>
                <a:latin typeface="Calibri" panose="020F0502020204030204" pitchFamily="34" charset="0"/>
              </a:rPr>
              <a:t>Em março de 2021, a FAO e a OMS reuniram um </a:t>
            </a:r>
            <a:r>
              <a:rPr lang="pt-BR" sz="2400" b="0" i="0" dirty="0">
                <a:effectLst/>
                <a:latin typeface="Calibri" panose="020F0502020204030204" pitchFamily="34" charset="0"/>
                <a:hlinkClick r:id="rId4"/>
              </a:rPr>
              <a:t>Grupo </a:t>
            </a:r>
            <a:r>
              <a:rPr lang="pt-BR" sz="2400" b="0" i="1" dirty="0">
                <a:effectLst/>
                <a:latin typeface="Calibri" panose="020F0502020204030204" pitchFamily="34" charset="0"/>
                <a:hlinkClick r:id="rId4"/>
              </a:rPr>
              <a:t>Ad Hoc</a:t>
            </a:r>
            <a:r>
              <a:rPr lang="pt-BR" sz="2400" b="0" i="0" dirty="0">
                <a:effectLst/>
                <a:latin typeface="Calibri" panose="020F0502020204030204" pitchFamily="34" charset="0"/>
                <a:hlinkClick r:id="rId4"/>
              </a:rPr>
              <a:t> de Especialistas sobre Avaliação de Risco de Alérgenos Alimentares</a:t>
            </a:r>
            <a:r>
              <a:rPr lang="pt-BR" sz="2400" b="0" i="0" dirty="0">
                <a:solidFill>
                  <a:srgbClr val="000000"/>
                </a:solidFill>
                <a:effectLst/>
                <a:latin typeface="Calibri" panose="020F0502020204030204" pitchFamily="34" charset="0"/>
              </a:rPr>
              <a:t>. Um dos objetivos do trabalho foi revisar as evidências científicas disponíveis para atualizar a lista dos principais alimentos alergênicos, a fim de subsidiar o </a:t>
            </a:r>
            <a:r>
              <a:rPr lang="pt-BR" sz="2400" b="0" i="1" dirty="0">
                <a:solidFill>
                  <a:srgbClr val="000000"/>
                </a:solidFill>
                <a:effectLst/>
                <a:latin typeface="Calibri" panose="020F0502020204030204" pitchFamily="34" charset="0"/>
              </a:rPr>
              <a:t>Codex </a:t>
            </a:r>
            <a:r>
              <a:rPr lang="pt-BR" sz="2400" b="0" i="1" dirty="0" err="1">
                <a:solidFill>
                  <a:srgbClr val="000000"/>
                </a:solidFill>
                <a:effectLst/>
                <a:latin typeface="Calibri" panose="020F0502020204030204" pitchFamily="34" charset="0"/>
              </a:rPr>
              <a:t>Alimentarius</a:t>
            </a:r>
            <a:r>
              <a:rPr lang="pt-BR" sz="2400" b="0" i="0" dirty="0">
                <a:solidFill>
                  <a:srgbClr val="000000"/>
                </a:solidFill>
                <a:effectLst/>
                <a:latin typeface="Calibri" panose="020F0502020204030204" pitchFamily="34" charset="0"/>
              </a:rPr>
              <a:t> na revisão das suas diretrizes sobre rotulagem de alimentos alergênicos. </a:t>
            </a:r>
          </a:p>
          <a:p>
            <a:pPr marL="76200" marR="76200" algn="just">
              <a:spcBef>
                <a:spcPts val="600"/>
              </a:spcBef>
              <a:spcAft>
                <a:spcPts val="600"/>
              </a:spcAft>
            </a:pPr>
            <a:r>
              <a:rPr lang="pt-BR" sz="2400" dirty="0">
                <a:solidFill>
                  <a:srgbClr val="000000"/>
                </a:solidFill>
                <a:latin typeface="Calibri" panose="020F0502020204030204" pitchFamily="34" charset="0"/>
              </a:rPr>
              <a:t>O</a:t>
            </a:r>
            <a:r>
              <a:rPr lang="pt-BR" sz="2400" b="0" i="0" dirty="0">
                <a:solidFill>
                  <a:srgbClr val="000000"/>
                </a:solidFill>
                <a:effectLst/>
                <a:latin typeface="Calibri" panose="020F0502020204030204" pitchFamily="34" charset="0"/>
              </a:rPr>
              <a:t> </a:t>
            </a:r>
            <a:r>
              <a:rPr lang="pt-BR" sz="2400" b="0" i="0" dirty="0">
                <a:effectLst/>
                <a:latin typeface="Calibri" panose="020F0502020204030204" pitchFamily="34" charset="0"/>
                <a:hlinkClick r:id="rId5"/>
              </a:rPr>
              <a:t>Relatório de Avaliação de Risco para Revisão e Validação da Lista de Alérgenos Prioritários do Codex </a:t>
            </a:r>
            <a:r>
              <a:rPr lang="pt-BR" sz="2400" b="0" i="0" dirty="0" err="1">
                <a:effectLst/>
                <a:latin typeface="Calibri" panose="020F0502020204030204" pitchFamily="34" charset="0"/>
                <a:hlinkClick r:id="rId5"/>
              </a:rPr>
              <a:t>Alimentarius</a:t>
            </a:r>
            <a:r>
              <a:rPr lang="pt-BR" sz="2400" b="0" i="0" dirty="0">
                <a:solidFill>
                  <a:srgbClr val="000000"/>
                </a:solidFill>
                <a:effectLst/>
                <a:latin typeface="Calibri" panose="020F0502020204030204" pitchFamily="34" charset="0"/>
              </a:rPr>
              <a:t>, publicado em 2022, não considera a </a:t>
            </a:r>
            <a:r>
              <a:rPr lang="pt-BR" sz="2400" b="0" i="0" dirty="0" err="1">
                <a:solidFill>
                  <a:srgbClr val="000000"/>
                </a:solidFill>
                <a:effectLst/>
                <a:latin typeface="Calibri" panose="020F0502020204030204" pitchFamily="34" charset="0"/>
              </a:rPr>
              <a:t>tartrazina</a:t>
            </a:r>
            <a:r>
              <a:rPr lang="pt-BR" sz="2400" b="0" i="0" dirty="0">
                <a:solidFill>
                  <a:srgbClr val="000000"/>
                </a:solidFill>
                <a:effectLst/>
                <a:latin typeface="Calibri" panose="020F0502020204030204" pitchFamily="34" charset="0"/>
              </a:rPr>
              <a:t> um alérgeno alimentar.</a:t>
            </a:r>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6"/>
          <a:stretch>
            <a:fillRect/>
          </a:stretch>
        </p:blipFill>
        <p:spPr>
          <a:xfrm>
            <a:off x="870220" y="935241"/>
            <a:ext cx="739134" cy="739134"/>
          </a:xfrm>
          <a:prstGeom prst="rect">
            <a:avLst/>
          </a:prstGeom>
        </p:spPr>
      </p:pic>
      <p:sp>
        <p:nvSpPr>
          <p:cNvPr id="2" name="TextBox 8">
            <a:extLst>
              <a:ext uri="{FF2B5EF4-FFF2-40B4-BE49-F238E27FC236}">
                <a16:creationId xmlns:a16="http://schemas.microsoft.com/office/drawing/2014/main" id="{0D2658D8-3D5B-CED4-85AF-98210AA49D27}"/>
              </a:ext>
            </a:extLst>
          </p:cNvPr>
          <p:cNvSpPr txBox="1"/>
          <p:nvPr/>
        </p:nvSpPr>
        <p:spPr>
          <a:xfrm>
            <a:off x="1188833" y="392305"/>
            <a:ext cx="11003166" cy="1200329"/>
          </a:xfrm>
          <a:prstGeom prst="rect">
            <a:avLst/>
          </a:prstGeom>
          <a:noFill/>
        </p:spPr>
        <p:txBody>
          <a:bodyPr wrap="square" rtlCol="0">
            <a:spAutoFit/>
          </a:bodyPr>
          <a:lstStyle/>
          <a:p>
            <a:r>
              <a:rPr lang="pt-BR" sz="3600" b="1" i="0" dirty="0">
                <a:solidFill>
                  <a:srgbClr val="000000"/>
                </a:solidFill>
                <a:effectLst/>
                <a:latin typeface="Calibri" panose="020F0502020204030204" pitchFamily="34" charset="0"/>
              </a:rPr>
              <a:t>Considerações sobre reações adversas provocadas pela </a:t>
            </a:r>
            <a:r>
              <a:rPr lang="pt-BR" sz="3600" b="1" i="0" dirty="0" err="1">
                <a:solidFill>
                  <a:srgbClr val="000000"/>
                </a:solidFill>
                <a:effectLst/>
                <a:latin typeface="Calibri" panose="020F0502020204030204" pitchFamily="34" charset="0"/>
              </a:rPr>
              <a:t>tartrazina</a:t>
            </a:r>
            <a:endParaRPr lang="pt-BR" sz="3600" b="1" dirty="0">
              <a:latin typeface="Ubuntu" panose="020B0504030602030204" pitchFamily="34" charset="0"/>
            </a:endParaRPr>
          </a:p>
        </p:txBody>
      </p:sp>
    </p:spTree>
    <p:extLst>
      <p:ext uri="{BB962C8B-B14F-4D97-AF65-F5344CB8AC3E}">
        <p14:creationId xmlns:p14="http://schemas.microsoft.com/office/powerpoint/2010/main" val="19584511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2"/>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744717" y="1786898"/>
            <a:ext cx="10349227" cy="4616648"/>
          </a:xfrm>
          <a:prstGeom prst="rect">
            <a:avLst/>
          </a:prstGeom>
          <a:noFill/>
        </p:spPr>
        <p:txBody>
          <a:bodyPr wrap="square" rtlCol="0">
            <a:spAutoFit/>
          </a:bodyPr>
          <a:lstStyle/>
          <a:p>
            <a:pPr marL="76200" marR="76200" algn="just">
              <a:spcBef>
                <a:spcPts val="600"/>
              </a:spcBef>
              <a:spcAft>
                <a:spcPts val="600"/>
              </a:spcAft>
            </a:pPr>
            <a:r>
              <a:rPr lang="pt-BR" sz="2400" b="0" i="0" dirty="0">
                <a:solidFill>
                  <a:srgbClr val="000000"/>
                </a:solidFill>
                <a:effectLst/>
                <a:latin typeface="Calibri" panose="020F0502020204030204" pitchFamily="34" charset="0"/>
              </a:rPr>
              <a:t>Desde 2005, quando o Ministério Público Federal, moveu a Ação Civil Pública para que a </a:t>
            </a:r>
            <a:r>
              <a:rPr lang="pt-BR" sz="2400" b="0" i="0" dirty="0" err="1">
                <a:solidFill>
                  <a:srgbClr val="000000"/>
                </a:solidFill>
                <a:effectLst/>
                <a:latin typeface="Calibri" panose="020F0502020204030204" pitchFamily="34" charset="0"/>
              </a:rPr>
              <a:t>tartrazina</a:t>
            </a:r>
            <a:r>
              <a:rPr lang="pt-BR" sz="2400" b="0" i="0" dirty="0">
                <a:solidFill>
                  <a:srgbClr val="000000"/>
                </a:solidFill>
                <a:effectLst/>
                <a:latin typeface="Calibri" panose="020F0502020204030204" pitchFamily="34" charset="0"/>
              </a:rPr>
              <a:t> fosse identificada como alergênica nos rótulos dos alimentos, houve significativa evolução regulatória e científica sobre ao tema. </a:t>
            </a:r>
          </a:p>
          <a:p>
            <a:pPr marL="76200" marR="76200" algn="just">
              <a:spcBef>
                <a:spcPts val="600"/>
              </a:spcBef>
              <a:spcAft>
                <a:spcPts val="600"/>
              </a:spcAft>
            </a:pPr>
            <a:r>
              <a:rPr lang="pt-BR" sz="2400" b="0" i="0" dirty="0">
                <a:solidFill>
                  <a:srgbClr val="000000"/>
                </a:solidFill>
                <a:effectLst/>
                <a:latin typeface="Calibri" panose="020F0502020204030204" pitchFamily="34" charset="0"/>
              </a:rPr>
              <a:t>Nesse período, a Anvisa definiu a abordagem regulatória a ser implementada no país para identificação de constituintes alergênicos nos rótulos dos alimentos e a lista dos principais alimentos alergênicos. </a:t>
            </a:r>
          </a:p>
          <a:p>
            <a:pPr marL="76200" marR="76200" algn="just">
              <a:spcBef>
                <a:spcPts val="600"/>
              </a:spcBef>
              <a:spcAft>
                <a:spcPts val="600"/>
              </a:spcAft>
            </a:pPr>
            <a:r>
              <a:rPr lang="pt-BR" sz="2400" b="0" i="0" dirty="0">
                <a:solidFill>
                  <a:srgbClr val="000000"/>
                </a:solidFill>
                <a:effectLst/>
                <a:latin typeface="Calibri" panose="020F0502020204030204" pitchFamily="34" charset="0"/>
              </a:rPr>
              <a:t>Durante esse processo regulatório, que foi conduzido com forte amparo técnico-científico e ampla participação social, restou inequívoco que a </a:t>
            </a:r>
            <a:r>
              <a:rPr lang="pt-BR" sz="2400" b="0" i="0" dirty="0" err="1">
                <a:solidFill>
                  <a:srgbClr val="000000"/>
                </a:solidFill>
                <a:effectLst/>
                <a:latin typeface="Calibri" panose="020F0502020204030204" pitchFamily="34" charset="0"/>
              </a:rPr>
              <a:t>tartrazina</a:t>
            </a:r>
            <a:r>
              <a:rPr lang="pt-BR" sz="2400" b="0" i="0" dirty="0">
                <a:solidFill>
                  <a:srgbClr val="000000"/>
                </a:solidFill>
                <a:effectLst/>
                <a:latin typeface="Calibri" panose="020F0502020204030204" pitchFamily="34" charset="0"/>
              </a:rPr>
              <a:t> não é alergênica. </a:t>
            </a:r>
          </a:p>
          <a:p>
            <a:pPr marL="76200" marR="76200" algn="just">
              <a:spcBef>
                <a:spcPts val="600"/>
              </a:spcBef>
              <a:spcAft>
                <a:spcPts val="600"/>
              </a:spcAft>
            </a:pPr>
            <a:r>
              <a:rPr lang="pt-BR" sz="2400" b="0" i="0" dirty="0">
                <a:solidFill>
                  <a:srgbClr val="000000"/>
                </a:solidFill>
                <a:effectLst/>
                <a:latin typeface="Calibri" panose="020F0502020204030204" pitchFamily="34" charset="0"/>
              </a:rPr>
              <a:t>Essa conclusão segue inalterada, com base em publicações científicas mais recentes.</a:t>
            </a:r>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4"/>
          <a:stretch>
            <a:fillRect/>
          </a:stretch>
        </p:blipFill>
        <p:spPr>
          <a:xfrm>
            <a:off x="870220" y="935241"/>
            <a:ext cx="739134" cy="739134"/>
          </a:xfrm>
          <a:prstGeom prst="rect">
            <a:avLst/>
          </a:prstGeom>
        </p:spPr>
      </p:pic>
      <p:sp>
        <p:nvSpPr>
          <p:cNvPr id="2" name="TextBox 8">
            <a:extLst>
              <a:ext uri="{FF2B5EF4-FFF2-40B4-BE49-F238E27FC236}">
                <a16:creationId xmlns:a16="http://schemas.microsoft.com/office/drawing/2014/main" id="{81D08715-519C-B916-D13E-3ACC16064E8C}"/>
              </a:ext>
            </a:extLst>
          </p:cNvPr>
          <p:cNvSpPr txBox="1"/>
          <p:nvPr/>
        </p:nvSpPr>
        <p:spPr>
          <a:xfrm>
            <a:off x="1188833" y="392305"/>
            <a:ext cx="11003166" cy="1200329"/>
          </a:xfrm>
          <a:prstGeom prst="rect">
            <a:avLst/>
          </a:prstGeom>
          <a:noFill/>
        </p:spPr>
        <p:txBody>
          <a:bodyPr wrap="square" rtlCol="0">
            <a:spAutoFit/>
          </a:bodyPr>
          <a:lstStyle/>
          <a:p>
            <a:r>
              <a:rPr lang="pt-BR" sz="3600" b="1" i="0" dirty="0">
                <a:solidFill>
                  <a:srgbClr val="000000"/>
                </a:solidFill>
                <a:effectLst/>
                <a:latin typeface="Calibri" panose="020F0502020204030204" pitchFamily="34" charset="0"/>
              </a:rPr>
              <a:t>Considerações sobre reações adversas provocadas pela </a:t>
            </a:r>
            <a:r>
              <a:rPr lang="pt-BR" sz="3600" b="1" i="0" dirty="0" err="1">
                <a:solidFill>
                  <a:srgbClr val="000000"/>
                </a:solidFill>
                <a:effectLst/>
                <a:latin typeface="Calibri" panose="020F0502020204030204" pitchFamily="34" charset="0"/>
              </a:rPr>
              <a:t>tartrazina</a:t>
            </a:r>
            <a:endParaRPr lang="pt-BR" sz="3600" b="1" dirty="0">
              <a:latin typeface="Ubuntu" panose="020B0504030602030204" pitchFamily="34" charset="0"/>
            </a:endParaRPr>
          </a:p>
        </p:txBody>
      </p:sp>
    </p:spTree>
    <p:extLst>
      <p:ext uri="{BB962C8B-B14F-4D97-AF65-F5344CB8AC3E}">
        <p14:creationId xmlns:p14="http://schemas.microsoft.com/office/powerpoint/2010/main" val="16626650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2"/>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744717" y="1804827"/>
            <a:ext cx="10349227" cy="4462760"/>
          </a:xfrm>
          <a:prstGeom prst="rect">
            <a:avLst/>
          </a:prstGeom>
          <a:noFill/>
        </p:spPr>
        <p:txBody>
          <a:bodyPr wrap="square" rtlCol="0">
            <a:spAutoFit/>
          </a:bodyPr>
          <a:lstStyle/>
          <a:p>
            <a:pPr marL="76200" marR="76200" algn="just">
              <a:spcBef>
                <a:spcPts val="600"/>
              </a:spcBef>
              <a:spcAft>
                <a:spcPts val="600"/>
              </a:spcAft>
            </a:pPr>
            <a:r>
              <a:rPr lang="pt-BR" sz="2400" b="0" i="0" dirty="0">
                <a:solidFill>
                  <a:srgbClr val="000000"/>
                </a:solidFill>
                <a:effectLst/>
                <a:latin typeface="Calibri" panose="020F0502020204030204" pitchFamily="34" charset="0"/>
              </a:rPr>
              <a:t>Com base nos elementos reunidos ao longo do processo judicial, incluindo os subsídios apresentados por agentes afetados pela decisão, a GGALI compreende que a intervenção proposta pode trazer diversos impactos negativos para a sociedade brasileira.</a:t>
            </a:r>
          </a:p>
          <a:p>
            <a:pPr marL="76200" marR="76200" algn="just">
              <a:spcBef>
                <a:spcPts val="600"/>
              </a:spcBef>
              <a:spcAft>
                <a:spcPts val="600"/>
              </a:spcAft>
            </a:pPr>
            <a:endParaRPr lang="pt-BR" sz="2400" dirty="0">
              <a:solidFill>
                <a:srgbClr val="000000"/>
              </a:solidFill>
              <a:latin typeface="Calibri" panose="020F0502020204030204" pitchFamily="34" charset="0"/>
            </a:endParaRPr>
          </a:p>
          <a:p>
            <a:pPr marL="76200" marR="76200" algn="just">
              <a:spcBef>
                <a:spcPts val="600"/>
              </a:spcBef>
              <a:spcAft>
                <a:spcPts val="600"/>
              </a:spcAft>
            </a:pPr>
            <a:r>
              <a:rPr lang="pt-BR" sz="2400" b="1" i="0" dirty="0">
                <a:solidFill>
                  <a:srgbClr val="000000"/>
                </a:solidFill>
                <a:effectLst/>
                <a:latin typeface="Calibri" panose="020F0502020204030204" pitchFamily="34" charset="0"/>
              </a:rPr>
              <a:t>Aos consumidores</a:t>
            </a:r>
            <a:r>
              <a:rPr lang="pt-BR" sz="2400" b="0" i="0" dirty="0">
                <a:solidFill>
                  <a:srgbClr val="000000"/>
                </a:solidFill>
                <a:effectLst/>
                <a:latin typeface="Calibri" panose="020F0502020204030204" pitchFamily="34" charset="0"/>
              </a:rPr>
              <a:t>, a declaração da advertência estabelecida na decisão judicial vai de encontro com as premissas de uma comunicação de risco efetiva e proporcional, por não possuir o devido suporte científico e criar inconsistências com a abordagem regulatória atual para identificação de alergênicos na rotulagem de alimentos, podendo induzir os consumidores ao erro ou confusão sobre a segurança de alimentos com o corante </a:t>
            </a:r>
            <a:r>
              <a:rPr lang="pt-BR" sz="2400" b="0" i="0" dirty="0" err="1">
                <a:solidFill>
                  <a:srgbClr val="000000"/>
                </a:solidFill>
                <a:effectLst/>
                <a:latin typeface="Calibri" panose="020F0502020204030204" pitchFamily="34" charset="0"/>
              </a:rPr>
              <a:t>tartrazina</a:t>
            </a:r>
            <a:r>
              <a:rPr lang="pt-BR" sz="2400" b="0" i="0" dirty="0">
                <a:solidFill>
                  <a:srgbClr val="000000"/>
                </a:solidFill>
                <a:effectLst/>
                <a:latin typeface="Calibri" panose="020F0502020204030204" pitchFamily="34" charset="0"/>
              </a:rPr>
              <a:t>.</a:t>
            </a:r>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4"/>
          <a:stretch>
            <a:fillRect/>
          </a:stretch>
        </p:blipFill>
        <p:spPr>
          <a:xfrm>
            <a:off x="870220" y="935241"/>
            <a:ext cx="739134" cy="739134"/>
          </a:xfrm>
          <a:prstGeom prst="rect">
            <a:avLst/>
          </a:prstGeom>
        </p:spPr>
      </p:pic>
      <p:sp>
        <p:nvSpPr>
          <p:cNvPr id="2" name="TextBox 8">
            <a:extLst>
              <a:ext uri="{FF2B5EF4-FFF2-40B4-BE49-F238E27FC236}">
                <a16:creationId xmlns:a16="http://schemas.microsoft.com/office/drawing/2014/main" id="{81D08715-519C-B916-D13E-3ACC16064E8C}"/>
              </a:ext>
            </a:extLst>
          </p:cNvPr>
          <p:cNvSpPr txBox="1"/>
          <p:nvPr/>
        </p:nvSpPr>
        <p:spPr>
          <a:xfrm>
            <a:off x="1188833" y="553666"/>
            <a:ext cx="11003166" cy="646331"/>
          </a:xfrm>
          <a:prstGeom prst="rect">
            <a:avLst/>
          </a:prstGeom>
          <a:noFill/>
        </p:spPr>
        <p:txBody>
          <a:bodyPr wrap="square" rtlCol="0">
            <a:spAutoFit/>
          </a:bodyPr>
          <a:lstStyle/>
          <a:p>
            <a:r>
              <a:rPr lang="pt-BR" sz="3600" b="1" i="0" dirty="0">
                <a:solidFill>
                  <a:srgbClr val="000000"/>
                </a:solidFill>
                <a:effectLst/>
                <a:latin typeface="Calibri" panose="020F0502020204030204" pitchFamily="34" charset="0"/>
              </a:rPr>
              <a:t>Possíveis impactos da intervenção regulatória</a:t>
            </a:r>
            <a:endParaRPr lang="pt-BR" sz="3600" b="1" dirty="0">
              <a:latin typeface="Ubuntu" panose="020B0504030602030204" pitchFamily="34" charset="0"/>
            </a:endParaRPr>
          </a:p>
        </p:txBody>
      </p:sp>
    </p:spTree>
    <p:extLst>
      <p:ext uri="{BB962C8B-B14F-4D97-AF65-F5344CB8AC3E}">
        <p14:creationId xmlns:p14="http://schemas.microsoft.com/office/powerpoint/2010/main" val="26162976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2"/>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744717" y="1804827"/>
            <a:ext cx="10349227" cy="3570208"/>
          </a:xfrm>
          <a:prstGeom prst="rect">
            <a:avLst/>
          </a:prstGeom>
          <a:noFill/>
        </p:spPr>
        <p:txBody>
          <a:bodyPr wrap="square" rtlCol="0">
            <a:spAutoFit/>
          </a:bodyPr>
          <a:lstStyle/>
          <a:p>
            <a:pPr marL="76200" marR="76200" algn="just">
              <a:spcBef>
                <a:spcPts val="600"/>
              </a:spcBef>
              <a:spcAft>
                <a:spcPts val="600"/>
              </a:spcAft>
            </a:pPr>
            <a:r>
              <a:rPr lang="pt-BR" sz="2400" dirty="0">
                <a:solidFill>
                  <a:srgbClr val="000000"/>
                </a:solidFill>
                <a:latin typeface="Calibri" panose="020F0502020204030204" pitchFamily="34" charset="0"/>
              </a:rPr>
              <a:t>A</a:t>
            </a:r>
            <a:r>
              <a:rPr lang="pt-BR" sz="2400" b="0" i="0" dirty="0">
                <a:solidFill>
                  <a:srgbClr val="000000"/>
                </a:solidFill>
                <a:effectLst/>
                <a:latin typeface="Calibri" panose="020F0502020204030204" pitchFamily="34" charset="0"/>
              </a:rPr>
              <a:t> advertência em questão gera uma inversão de valores na comunicação dos riscos de alimentos, podendo ocasionar equívoco em relação à segurança dos alimentos ofertados.</a:t>
            </a:r>
          </a:p>
          <a:p>
            <a:pPr marL="76200" marR="76200" algn="just">
              <a:spcBef>
                <a:spcPts val="600"/>
              </a:spcBef>
              <a:spcAft>
                <a:spcPts val="600"/>
              </a:spcAft>
            </a:pPr>
            <a:r>
              <a:rPr lang="pt-BR" sz="2400" b="0" i="0" dirty="0">
                <a:solidFill>
                  <a:srgbClr val="000000"/>
                </a:solidFill>
                <a:effectLst/>
                <a:latin typeface="Calibri" panose="020F0502020204030204" pitchFamily="34" charset="0"/>
              </a:rPr>
              <a:t>Os efeitos adversos raros de intolerância alimentar associados ao consumo de </a:t>
            </a:r>
            <a:r>
              <a:rPr lang="pt-BR" sz="2400" b="0" i="0" dirty="0" err="1">
                <a:solidFill>
                  <a:srgbClr val="000000"/>
                </a:solidFill>
                <a:effectLst/>
                <a:latin typeface="Calibri" panose="020F0502020204030204" pitchFamily="34" charset="0"/>
              </a:rPr>
              <a:t>tartrazina</a:t>
            </a:r>
            <a:r>
              <a:rPr lang="pt-BR" sz="2400" b="0" i="0" dirty="0">
                <a:solidFill>
                  <a:srgbClr val="000000"/>
                </a:solidFill>
                <a:effectLst/>
                <a:latin typeface="Calibri" panose="020F0502020204030204" pitchFamily="34" charset="0"/>
              </a:rPr>
              <a:t> serão apresentados de forma incorreta no rótulo como efeitos adversos de natureza alérgica, e com um detalhamento superior àquele exigido para substâncias reconhecidas como alergênicas, que afetam um número significativamente maior de pessoas e que podem provocar reações adversas com maior severidade. </a:t>
            </a:r>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4"/>
          <a:stretch>
            <a:fillRect/>
          </a:stretch>
        </p:blipFill>
        <p:spPr>
          <a:xfrm>
            <a:off x="870220" y="935241"/>
            <a:ext cx="739134" cy="739134"/>
          </a:xfrm>
          <a:prstGeom prst="rect">
            <a:avLst/>
          </a:prstGeom>
        </p:spPr>
      </p:pic>
      <p:sp>
        <p:nvSpPr>
          <p:cNvPr id="2" name="TextBox 8">
            <a:extLst>
              <a:ext uri="{FF2B5EF4-FFF2-40B4-BE49-F238E27FC236}">
                <a16:creationId xmlns:a16="http://schemas.microsoft.com/office/drawing/2014/main" id="{81D08715-519C-B916-D13E-3ACC16064E8C}"/>
              </a:ext>
            </a:extLst>
          </p:cNvPr>
          <p:cNvSpPr txBox="1"/>
          <p:nvPr/>
        </p:nvSpPr>
        <p:spPr>
          <a:xfrm>
            <a:off x="1188833" y="553666"/>
            <a:ext cx="11003166" cy="646331"/>
          </a:xfrm>
          <a:prstGeom prst="rect">
            <a:avLst/>
          </a:prstGeom>
          <a:noFill/>
        </p:spPr>
        <p:txBody>
          <a:bodyPr wrap="square" rtlCol="0">
            <a:spAutoFit/>
          </a:bodyPr>
          <a:lstStyle/>
          <a:p>
            <a:r>
              <a:rPr lang="pt-BR" sz="3600" b="1" i="0" dirty="0">
                <a:solidFill>
                  <a:srgbClr val="000000"/>
                </a:solidFill>
                <a:effectLst/>
                <a:latin typeface="Calibri" panose="020F0502020204030204" pitchFamily="34" charset="0"/>
              </a:rPr>
              <a:t>Possíveis impactos da intervenção regulatória</a:t>
            </a:r>
            <a:endParaRPr lang="pt-BR" sz="3600" b="1" dirty="0">
              <a:latin typeface="Ubuntu" panose="020B0504030602030204" pitchFamily="34" charset="0"/>
            </a:endParaRPr>
          </a:p>
        </p:txBody>
      </p:sp>
    </p:spTree>
    <p:extLst>
      <p:ext uri="{BB962C8B-B14F-4D97-AF65-F5344CB8AC3E}">
        <p14:creationId xmlns:p14="http://schemas.microsoft.com/office/powerpoint/2010/main" val="842210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2"/>
          <a:stretch>
            <a:fillRect/>
          </a:stretch>
        </p:blipFill>
        <p:spPr>
          <a:xfrm>
            <a:off x="9845458" y="6221839"/>
            <a:ext cx="1960062" cy="367981"/>
          </a:xfrm>
          <a:prstGeom prst="rect">
            <a:avLst/>
          </a:prstGeom>
        </p:spPr>
      </p:pic>
      <p:pic>
        <p:nvPicPr>
          <p:cNvPr id="7" name="Picture 6">
            <a:extLst>
              <a:ext uri="{FF2B5EF4-FFF2-40B4-BE49-F238E27FC236}">
                <a16:creationId xmlns:a16="http://schemas.microsoft.com/office/drawing/2014/main" id="{3401195C-2BAC-CE91-F590-D13961330152}"/>
              </a:ext>
            </a:extLst>
          </p:cNvPr>
          <p:cNvPicPr>
            <a:picLocks noChangeAspect="1"/>
          </p:cNvPicPr>
          <p:nvPr/>
        </p:nvPicPr>
        <p:blipFill>
          <a:blip r:embed="rId3"/>
          <a:stretch>
            <a:fillRect/>
          </a:stretch>
        </p:blipFill>
        <p:spPr>
          <a:xfrm>
            <a:off x="0" y="98298"/>
            <a:ext cx="12192000" cy="5261409"/>
          </a:xfrm>
          <a:prstGeom prst="rect">
            <a:avLst/>
          </a:prstGeom>
        </p:spPr>
      </p:pic>
      <p:pic>
        <p:nvPicPr>
          <p:cNvPr id="8" name="Picture 7">
            <a:extLst>
              <a:ext uri="{FF2B5EF4-FFF2-40B4-BE49-F238E27FC236}">
                <a16:creationId xmlns:a16="http://schemas.microsoft.com/office/drawing/2014/main" id="{227E8CA3-38EC-35C2-8E38-6274FA4B5FEE}"/>
              </a:ext>
            </a:extLst>
          </p:cNvPr>
          <p:cNvPicPr>
            <a:picLocks noChangeAspect="1"/>
          </p:cNvPicPr>
          <p:nvPr/>
        </p:nvPicPr>
        <p:blipFill>
          <a:blip r:embed="rId4"/>
          <a:stretch>
            <a:fillRect/>
          </a:stretch>
        </p:blipFill>
        <p:spPr>
          <a:xfrm>
            <a:off x="4332826" y="1890037"/>
            <a:ext cx="739134" cy="739134"/>
          </a:xfrm>
          <a:prstGeom prst="rect">
            <a:avLst/>
          </a:prstGeom>
        </p:spPr>
      </p:pic>
      <p:sp>
        <p:nvSpPr>
          <p:cNvPr id="9" name="TextBox 8">
            <a:extLst>
              <a:ext uri="{FF2B5EF4-FFF2-40B4-BE49-F238E27FC236}">
                <a16:creationId xmlns:a16="http://schemas.microsoft.com/office/drawing/2014/main" id="{57542BE6-BD8D-1E40-FFB3-2FBFEEB5E572}"/>
              </a:ext>
            </a:extLst>
          </p:cNvPr>
          <p:cNvSpPr txBox="1"/>
          <p:nvPr/>
        </p:nvSpPr>
        <p:spPr>
          <a:xfrm>
            <a:off x="4442547" y="195510"/>
            <a:ext cx="7872095" cy="2308324"/>
          </a:xfrm>
          <a:prstGeom prst="rect">
            <a:avLst/>
          </a:prstGeom>
          <a:noFill/>
        </p:spPr>
        <p:txBody>
          <a:bodyPr wrap="square" rtlCol="0">
            <a:spAutoFit/>
          </a:bodyPr>
          <a:lstStyle/>
          <a:p>
            <a:r>
              <a:rPr lang="pt-BR" sz="3600" b="1" i="0" dirty="0">
                <a:solidFill>
                  <a:srgbClr val="000000"/>
                </a:solidFill>
                <a:effectLst/>
                <a:latin typeface="Calibri" panose="020F0502020204030204" pitchFamily="34" charset="0"/>
              </a:rPr>
              <a:t>Regulamentação da declaração de advertência sobre a presença do aditivo alimentar corante </a:t>
            </a:r>
            <a:r>
              <a:rPr lang="pt-BR" sz="3600" b="1" i="0" dirty="0" err="1">
                <a:solidFill>
                  <a:srgbClr val="000000"/>
                </a:solidFill>
                <a:effectLst/>
                <a:latin typeface="Calibri" panose="020F0502020204030204" pitchFamily="34" charset="0"/>
              </a:rPr>
              <a:t>tartrazina</a:t>
            </a:r>
            <a:r>
              <a:rPr lang="pt-BR" sz="3600" b="1" i="0" dirty="0">
                <a:solidFill>
                  <a:srgbClr val="000000"/>
                </a:solidFill>
                <a:effectLst/>
                <a:latin typeface="Calibri" panose="020F0502020204030204" pitchFamily="34" charset="0"/>
              </a:rPr>
              <a:t> na rotulagem de alimentos embalados.</a:t>
            </a:r>
            <a:endParaRPr lang="pt-BR" sz="3600" b="1" dirty="0">
              <a:latin typeface="Ubuntu" panose="020B0504030602030204" pitchFamily="34" charset="0"/>
            </a:endParaRPr>
          </a:p>
        </p:txBody>
      </p:sp>
      <p:sp>
        <p:nvSpPr>
          <p:cNvPr id="10" name="TextBox 9">
            <a:extLst>
              <a:ext uri="{FF2B5EF4-FFF2-40B4-BE49-F238E27FC236}">
                <a16:creationId xmlns:a16="http://schemas.microsoft.com/office/drawing/2014/main" id="{BF6BA35D-ED68-4265-295A-0168B1FB814D}"/>
              </a:ext>
            </a:extLst>
          </p:cNvPr>
          <p:cNvSpPr txBox="1"/>
          <p:nvPr/>
        </p:nvSpPr>
        <p:spPr>
          <a:xfrm>
            <a:off x="4560794" y="3474495"/>
            <a:ext cx="6883346" cy="2106282"/>
          </a:xfrm>
          <a:prstGeom prst="rect">
            <a:avLst/>
          </a:prstGeom>
          <a:noFill/>
        </p:spPr>
        <p:txBody>
          <a:bodyPr wrap="square" rtlCol="0">
            <a:spAutoFit/>
          </a:bodyPr>
          <a:lstStyle/>
          <a:p>
            <a:pPr>
              <a:lnSpc>
                <a:spcPct val="150000"/>
              </a:lnSpc>
            </a:pPr>
            <a:r>
              <a:rPr lang="pt-BR" sz="3600" b="1" dirty="0">
                <a:latin typeface="Ubuntu Light" panose="020B0304030602030204" pitchFamily="34" charset="0"/>
              </a:rPr>
              <a:t>Diálogo setorial (24/01/2024)</a:t>
            </a:r>
          </a:p>
          <a:p>
            <a:pPr>
              <a:lnSpc>
                <a:spcPct val="150000"/>
              </a:lnSpc>
            </a:pPr>
            <a:endParaRPr lang="pt-BR" sz="1400" b="1" dirty="0">
              <a:latin typeface="Ubuntu Light" panose="020B0304030602030204" pitchFamily="34" charset="0"/>
            </a:endParaRPr>
          </a:p>
          <a:p>
            <a:pPr>
              <a:lnSpc>
                <a:spcPct val="150000"/>
              </a:lnSpc>
            </a:pPr>
            <a:r>
              <a:rPr lang="pt-BR" sz="2000" b="1" dirty="0">
                <a:latin typeface="Ubuntu Light" panose="020B0304030602030204" pitchFamily="34" charset="0"/>
              </a:rPr>
              <a:t>Processo Regulatório </a:t>
            </a:r>
            <a:r>
              <a:rPr lang="pt-BR" sz="2000" b="0" i="0" dirty="0">
                <a:solidFill>
                  <a:srgbClr val="000000"/>
                </a:solidFill>
                <a:effectLst/>
                <a:latin typeface="Calibri" panose="020F0502020204030204" pitchFamily="34" charset="0"/>
              </a:rPr>
              <a:t>25351.941275/2023-41</a:t>
            </a:r>
            <a:endParaRPr lang="pt-BR" sz="2000" b="1" dirty="0">
              <a:latin typeface="Ubuntu Light" panose="020B0304030602030204" pitchFamily="34" charset="0"/>
            </a:endParaRPr>
          </a:p>
          <a:p>
            <a:pPr>
              <a:lnSpc>
                <a:spcPct val="150000"/>
              </a:lnSpc>
            </a:pPr>
            <a:r>
              <a:rPr lang="pt-BR" sz="2000" b="1" dirty="0">
                <a:latin typeface="Ubuntu Light" panose="020B0304030602030204" pitchFamily="34" charset="0"/>
              </a:rPr>
              <a:t>Tema não consta na Agenda Regulatória 2024-2025</a:t>
            </a:r>
          </a:p>
        </p:txBody>
      </p:sp>
    </p:spTree>
    <p:extLst>
      <p:ext uri="{BB962C8B-B14F-4D97-AF65-F5344CB8AC3E}">
        <p14:creationId xmlns:p14="http://schemas.microsoft.com/office/powerpoint/2010/main" val="3484345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2"/>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744717" y="1786898"/>
            <a:ext cx="10349227" cy="4308872"/>
          </a:xfrm>
          <a:prstGeom prst="rect">
            <a:avLst/>
          </a:prstGeom>
          <a:noFill/>
        </p:spPr>
        <p:txBody>
          <a:bodyPr wrap="square" rtlCol="0">
            <a:spAutoFit/>
          </a:bodyPr>
          <a:lstStyle/>
          <a:p>
            <a:pPr marL="76200" marR="76200" algn="just">
              <a:spcBef>
                <a:spcPts val="600"/>
              </a:spcBef>
              <a:spcAft>
                <a:spcPts val="600"/>
              </a:spcAft>
            </a:pPr>
            <a:r>
              <a:rPr lang="pt-BR" sz="2400" b="1" dirty="0">
                <a:solidFill>
                  <a:srgbClr val="000000"/>
                </a:solidFill>
                <a:latin typeface="Calibri" panose="020F0502020204030204" pitchFamily="34" charset="0"/>
              </a:rPr>
              <a:t>A</a:t>
            </a:r>
            <a:r>
              <a:rPr lang="pt-BR" sz="2400" b="1" i="0" dirty="0">
                <a:solidFill>
                  <a:srgbClr val="000000"/>
                </a:solidFill>
                <a:effectLst/>
                <a:latin typeface="Calibri" panose="020F0502020204030204" pitchFamily="34" charset="0"/>
              </a:rPr>
              <a:t>o setor produtivo de alimentos</a:t>
            </a:r>
            <a:r>
              <a:rPr lang="pt-BR" sz="2400" b="0" i="0" dirty="0">
                <a:solidFill>
                  <a:srgbClr val="000000"/>
                </a:solidFill>
                <a:effectLst/>
                <a:latin typeface="Calibri" panose="020F0502020204030204" pitchFamily="34" charset="0"/>
              </a:rPr>
              <a:t>, a intervenção normativa exigirá a alteração da rotulagem de todos os alimentos embalados que utilizam </a:t>
            </a:r>
            <a:r>
              <a:rPr lang="pt-BR" sz="2400" b="0" i="0" dirty="0" err="1">
                <a:solidFill>
                  <a:srgbClr val="000000"/>
                </a:solidFill>
                <a:effectLst/>
                <a:latin typeface="Calibri" panose="020F0502020204030204" pitchFamily="34" charset="0"/>
              </a:rPr>
              <a:t>tartrazina</a:t>
            </a:r>
            <a:r>
              <a:rPr lang="pt-BR" sz="2400" b="0" i="0" dirty="0">
                <a:solidFill>
                  <a:srgbClr val="000000"/>
                </a:solidFill>
                <a:effectLst/>
                <a:latin typeface="Calibri" panose="020F0502020204030204" pitchFamily="34" charset="0"/>
              </a:rPr>
              <a:t> na sua composição. Além disso, os fabricantes que não desejarem veicular esta informação na rotulagem de seus produtos, precisarão realizar reformulações para substituição da </a:t>
            </a:r>
            <a:r>
              <a:rPr lang="pt-BR" sz="2400" b="0" i="0" dirty="0" err="1">
                <a:solidFill>
                  <a:srgbClr val="000000"/>
                </a:solidFill>
                <a:effectLst/>
                <a:latin typeface="Calibri" panose="020F0502020204030204" pitchFamily="34" charset="0"/>
              </a:rPr>
              <a:t>tartrazina</a:t>
            </a:r>
            <a:r>
              <a:rPr lang="pt-BR" sz="2400" b="0" i="0" dirty="0">
                <a:solidFill>
                  <a:srgbClr val="000000"/>
                </a:solidFill>
                <a:effectLst/>
                <a:latin typeface="Calibri" panose="020F0502020204030204" pitchFamily="34" charset="0"/>
              </a:rPr>
              <a:t>, além de elaborarem novos rótulos para refletir corretamente as alterações de composição realizadas.</a:t>
            </a:r>
          </a:p>
          <a:p>
            <a:pPr marL="76200" marR="76200" algn="just">
              <a:spcBef>
                <a:spcPts val="600"/>
              </a:spcBef>
              <a:spcAft>
                <a:spcPts val="600"/>
              </a:spcAft>
            </a:pPr>
            <a:r>
              <a:rPr lang="pt-BR" sz="2400" dirty="0">
                <a:solidFill>
                  <a:srgbClr val="000000"/>
                </a:solidFill>
                <a:latin typeface="Calibri" panose="020F0502020204030204" pitchFamily="34" charset="0"/>
              </a:rPr>
              <a:t>A</a:t>
            </a:r>
            <a:r>
              <a:rPr lang="pt-BR" sz="2400" b="0" i="0" dirty="0">
                <a:solidFill>
                  <a:srgbClr val="000000"/>
                </a:solidFill>
                <a:effectLst/>
                <a:latin typeface="Calibri" panose="020F0502020204030204" pitchFamily="34" charset="0"/>
              </a:rPr>
              <a:t>umento dos custos regulatórios relacionados ao cumprimento de exigências administrativas para alteração dos rótulos ou formulações dos produtos afetados, como no caso daqueles alimentos sob competência do Ministério da Agricultura, Pecuária e Abastecimento (MAPA) cujo regularização exija a aprovação prévia dos rótulos e formulações.</a:t>
            </a:r>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4"/>
          <a:stretch>
            <a:fillRect/>
          </a:stretch>
        </p:blipFill>
        <p:spPr>
          <a:xfrm>
            <a:off x="870220" y="935241"/>
            <a:ext cx="739134" cy="739134"/>
          </a:xfrm>
          <a:prstGeom prst="rect">
            <a:avLst/>
          </a:prstGeom>
        </p:spPr>
      </p:pic>
      <p:sp>
        <p:nvSpPr>
          <p:cNvPr id="2" name="TextBox 8">
            <a:extLst>
              <a:ext uri="{FF2B5EF4-FFF2-40B4-BE49-F238E27FC236}">
                <a16:creationId xmlns:a16="http://schemas.microsoft.com/office/drawing/2014/main" id="{81D08715-519C-B916-D13E-3ACC16064E8C}"/>
              </a:ext>
            </a:extLst>
          </p:cNvPr>
          <p:cNvSpPr txBox="1"/>
          <p:nvPr/>
        </p:nvSpPr>
        <p:spPr>
          <a:xfrm>
            <a:off x="1188833" y="553666"/>
            <a:ext cx="11003166" cy="646331"/>
          </a:xfrm>
          <a:prstGeom prst="rect">
            <a:avLst/>
          </a:prstGeom>
          <a:noFill/>
        </p:spPr>
        <p:txBody>
          <a:bodyPr wrap="square" rtlCol="0">
            <a:spAutoFit/>
          </a:bodyPr>
          <a:lstStyle/>
          <a:p>
            <a:r>
              <a:rPr lang="pt-BR" sz="3600" b="1" i="0" dirty="0">
                <a:solidFill>
                  <a:srgbClr val="000000"/>
                </a:solidFill>
                <a:effectLst/>
                <a:latin typeface="Calibri" panose="020F0502020204030204" pitchFamily="34" charset="0"/>
              </a:rPr>
              <a:t>Possíveis impactos da intervenção regulatória</a:t>
            </a:r>
            <a:endParaRPr lang="pt-BR" sz="3600" b="1" dirty="0">
              <a:latin typeface="Ubuntu" panose="020B0504030602030204" pitchFamily="34" charset="0"/>
            </a:endParaRPr>
          </a:p>
        </p:txBody>
      </p:sp>
    </p:spTree>
    <p:extLst>
      <p:ext uri="{BB962C8B-B14F-4D97-AF65-F5344CB8AC3E}">
        <p14:creationId xmlns:p14="http://schemas.microsoft.com/office/powerpoint/2010/main" val="24832764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2"/>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744717" y="1804827"/>
            <a:ext cx="10349227" cy="2677656"/>
          </a:xfrm>
          <a:prstGeom prst="rect">
            <a:avLst/>
          </a:prstGeom>
          <a:noFill/>
        </p:spPr>
        <p:txBody>
          <a:bodyPr wrap="square" rtlCol="0">
            <a:spAutoFit/>
          </a:bodyPr>
          <a:lstStyle/>
          <a:p>
            <a:pPr marL="76200" marR="76200" algn="just">
              <a:spcBef>
                <a:spcPts val="600"/>
              </a:spcBef>
              <a:spcAft>
                <a:spcPts val="600"/>
              </a:spcAft>
            </a:pPr>
            <a:r>
              <a:rPr lang="pt-BR" sz="2400" b="0" i="0" dirty="0">
                <a:solidFill>
                  <a:srgbClr val="000000"/>
                </a:solidFill>
                <a:effectLst/>
                <a:latin typeface="Calibri" panose="020F0502020204030204" pitchFamily="34" charset="0"/>
              </a:rPr>
              <a:t>A medida também pode afetar negativamente o comércio internacional de alimentos contendo </a:t>
            </a:r>
            <a:r>
              <a:rPr lang="pt-BR" sz="2400" b="0" i="0" dirty="0" err="1">
                <a:solidFill>
                  <a:srgbClr val="000000"/>
                </a:solidFill>
                <a:effectLst/>
                <a:latin typeface="Calibri" panose="020F0502020204030204" pitchFamily="34" charset="0"/>
              </a:rPr>
              <a:t>tartrazina</a:t>
            </a:r>
            <a:r>
              <a:rPr lang="pt-BR" sz="2400" b="0" i="0" dirty="0">
                <a:solidFill>
                  <a:srgbClr val="000000"/>
                </a:solidFill>
                <a:effectLst/>
                <a:latin typeface="Calibri" panose="020F0502020204030204" pitchFamily="34" charset="0"/>
              </a:rPr>
              <a:t> e resultar em contestações internacionais no âmbito da Organização Mundial de Comércio (OMC), especialmente porque a medida carece do devido amparo técnico-cientifico, não encontra respaldo nas diretrizes do </a:t>
            </a:r>
            <a:r>
              <a:rPr lang="pt-BR" sz="2400" b="0" i="1" dirty="0">
                <a:solidFill>
                  <a:srgbClr val="000000"/>
                </a:solidFill>
                <a:effectLst/>
                <a:latin typeface="Calibri" panose="020F0502020204030204" pitchFamily="34" charset="0"/>
              </a:rPr>
              <a:t>Codex </a:t>
            </a:r>
            <a:r>
              <a:rPr lang="pt-BR" sz="2400" b="0" i="1" dirty="0" err="1">
                <a:solidFill>
                  <a:srgbClr val="000000"/>
                </a:solidFill>
                <a:effectLst/>
                <a:latin typeface="Calibri" panose="020F0502020204030204" pitchFamily="34" charset="0"/>
              </a:rPr>
              <a:t>Alimentarius</a:t>
            </a:r>
            <a:r>
              <a:rPr lang="pt-BR" sz="2400" b="0" i="0" dirty="0">
                <a:solidFill>
                  <a:srgbClr val="000000"/>
                </a:solidFill>
                <a:effectLst/>
                <a:latin typeface="Calibri" panose="020F0502020204030204" pitchFamily="34" charset="0"/>
              </a:rPr>
              <a:t> e será adotada sem a devida participação social, previsibilidade e transparência, em virtude do curto prazo para seu cumprimento.</a:t>
            </a:r>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4"/>
          <a:stretch>
            <a:fillRect/>
          </a:stretch>
        </p:blipFill>
        <p:spPr>
          <a:xfrm>
            <a:off x="870220" y="935241"/>
            <a:ext cx="739134" cy="739134"/>
          </a:xfrm>
          <a:prstGeom prst="rect">
            <a:avLst/>
          </a:prstGeom>
        </p:spPr>
      </p:pic>
      <p:sp>
        <p:nvSpPr>
          <p:cNvPr id="2" name="TextBox 8">
            <a:extLst>
              <a:ext uri="{FF2B5EF4-FFF2-40B4-BE49-F238E27FC236}">
                <a16:creationId xmlns:a16="http://schemas.microsoft.com/office/drawing/2014/main" id="{81D08715-519C-B916-D13E-3ACC16064E8C}"/>
              </a:ext>
            </a:extLst>
          </p:cNvPr>
          <p:cNvSpPr txBox="1"/>
          <p:nvPr/>
        </p:nvSpPr>
        <p:spPr>
          <a:xfrm>
            <a:off x="1188833" y="553666"/>
            <a:ext cx="11003166" cy="646331"/>
          </a:xfrm>
          <a:prstGeom prst="rect">
            <a:avLst/>
          </a:prstGeom>
          <a:noFill/>
        </p:spPr>
        <p:txBody>
          <a:bodyPr wrap="square" rtlCol="0">
            <a:spAutoFit/>
          </a:bodyPr>
          <a:lstStyle/>
          <a:p>
            <a:r>
              <a:rPr lang="pt-BR" sz="3600" b="1" i="0" dirty="0">
                <a:solidFill>
                  <a:srgbClr val="000000"/>
                </a:solidFill>
                <a:effectLst/>
                <a:latin typeface="Calibri" panose="020F0502020204030204" pitchFamily="34" charset="0"/>
              </a:rPr>
              <a:t>Possíveis impactos da intervenção regulatória</a:t>
            </a:r>
            <a:endParaRPr lang="pt-BR" sz="3600" b="1" dirty="0">
              <a:latin typeface="Ubuntu" panose="020B0504030602030204" pitchFamily="34" charset="0"/>
            </a:endParaRPr>
          </a:p>
        </p:txBody>
      </p:sp>
    </p:spTree>
    <p:extLst>
      <p:ext uri="{BB962C8B-B14F-4D97-AF65-F5344CB8AC3E}">
        <p14:creationId xmlns:p14="http://schemas.microsoft.com/office/powerpoint/2010/main" val="34380786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3"/>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4"/>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744717" y="1804827"/>
            <a:ext cx="10349227" cy="3354765"/>
          </a:xfrm>
          <a:prstGeom prst="rect">
            <a:avLst/>
          </a:prstGeom>
          <a:noFill/>
        </p:spPr>
        <p:txBody>
          <a:bodyPr wrap="square" rtlCol="0">
            <a:spAutoFit/>
          </a:bodyPr>
          <a:lstStyle/>
          <a:p>
            <a:pPr marL="76200" marR="76200" algn="just">
              <a:spcBef>
                <a:spcPts val="600"/>
              </a:spcBef>
              <a:spcAft>
                <a:spcPts val="600"/>
              </a:spcAft>
            </a:pPr>
            <a:r>
              <a:rPr lang="pt-BR" sz="2400" b="1" dirty="0">
                <a:solidFill>
                  <a:srgbClr val="000000"/>
                </a:solidFill>
                <a:latin typeface="Calibri" panose="020F0502020204030204" pitchFamily="34" charset="0"/>
              </a:rPr>
              <a:t>A</a:t>
            </a:r>
            <a:r>
              <a:rPr lang="pt-BR" sz="2400" b="1" i="0" dirty="0">
                <a:solidFill>
                  <a:srgbClr val="000000"/>
                </a:solidFill>
                <a:effectLst/>
                <a:latin typeface="Calibri" panose="020F0502020204030204" pitchFamily="34" charset="0"/>
              </a:rPr>
              <a:t>o Sistema Nacional de Vigilância Sanitária (SNVS) </a:t>
            </a:r>
            <a:r>
              <a:rPr lang="pt-BR" sz="2400" b="0" i="0" dirty="0">
                <a:solidFill>
                  <a:srgbClr val="000000"/>
                </a:solidFill>
                <a:effectLst/>
                <a:latin typeface="Calibri" panose="020F0502020204030204" pitchFamily="34" charset="0"/>
              </a:rPr>
              <a:t>a adoção da medida exigirá que a GGALI adote medidas para auxiliar na sua implementação, como a resposta a consultas via Central de Atendimento da Anvisa e a elaboração de materiais de orientação e a realização de capacitações aos agentes afetados para explicar a medida. </a:t>
            </a:r>
          </a:p>
          <a:p>
            <a:pPr marL="76200" marR="76200" algn="just">
              <a:spcBef>
                <a:spcPts val="600"/>
              </a:spcBef>
              <a:spcAft>
                <a:spcPts val="600"/>
              </a:spcAft>
            </a:pPr>
            <a:endParaRPr lang="pt-BR" sz="2400" dirty="0">
              <a:solidFill>
                <a:srgbClr val="000000"/>
              </a:solidFill>
              <a:latin typeface="Calibri" panose="020F0502020204030204" pitchFamily="34" charset="0"/>
            </a:endParaRPr>
          </a:p>
          <a:p>
            <a:pPr marL="76200" marR="76200" algn="just">
              <a:spcBef>
                <a:spcPts val="600"/>
              </a:spcBef>
              <a:spcAft>
                <a:spcPts val="600"/>
              </a:spcAft>
            </a:pPr>
            <a:r>
              <a:rPr lang="pt-BR" sz="2400" b="0" i="0" dirty="0">
                <a:solidFill>
                  <a:srgbClr val="000000"/>
                </a:solidFill>
                <a:effectLst/>
                <a:latin typeface="Calibri" panose="020F0502020204030204" pitchFamily="34" charset="0"/>
              </a:rPr>
              <a:t>Os órgãos locais de vigilância sanitária e os Laboratórios Centrais de Saúde Pública precisarão envidar esforços adicionais para cumprimento dessa medida.</a:t>
            </a:r>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5"/>
          <a:stretch>
            <a:fillRect/>
          </a:stretch>
        </p:blipFill>
        <p:spPr>
          <a:xfrm>
            <a:off x="870220" y="935241"/>
            <a:ext cx="739134" cy="739134"/>
          </a:xfrm>
          <a:prstGeom prst="rect">
            <a:avLst/>
          </a:prstGeom>
        </p:spPr>
      </p:pic>
      <p:sp>
        <p:nvSpPr>
          <p:cNvPr id="2" name="TextBox 8">
            <a:extLst>
              <a:ext uri="{FF2B5EF4-FFF2-40B4-BE49-F238E27FC236}">
                <a16:creationId xmlns:a16="http://schemas.microsoft.com/office/drawing/2014/main" id="{81D08715-519C-B916-D13E-3ACC16064E8C}"/>
              </a:ext>
            </a:extLst>
          </p:cNvPr>
          <p:cNvSpPr txBox="1"/>
          <p:nvPr/>
        </p:nvSpPr>
        <p:spPr>
          <a:xfrm>
            <a:off x="1188833" y="553666"/>
            <a:ext cx="11003166" cy="646331"/>
          </a:xfrm>
          <a:prstGeom prst="rect">
            <a:avLst/>
          </a:prstGeom>
          <a:noFill/>
        </p:spPr>
        <p:txBody>
          <a:bodyPr wrap="square" rtlCol="0">
            <a:spAutoFit/>
          </a:bodyPr>
          <a:lstStyle/>
          <a:p>
            <a:r>
              <a:rPr lang="pt-BR" sz="3600" b="1" i="0" dirty="0">
                <a:solidFill>
                  <a:srgbClr val="000000"/>
                </a:solidFill>
                <a:effectLst/>
                <a:latin typeface="Calibri" panose="020F0502020204030204" pitchFamily="34" charset="0"/>
              </a:rPr>
              <a:t>Possíveis impactos da intervenção regulatória</a:t>
            </a:r>
            <a:endParaRPr lang="pt-BR" sz="3600" b="1" dirty="0">
              <a:latin typeface="Ubuntu" panose="020B0504030602030204" pitchFamily="34" charset="0"/>
            </a:endParaRPr>
          </a:p>
        </p:txBody>
      </p:sp>
    </p:spTree>
    <p:extLst>
      <p:ext uri="{BB962C8B-B14F-4D97-AF65-F5344CB8AC3E}">
        <p14:creationId xmlns:p14="http://schemas.microsoft.com/office/powerpoint/2010/main" val="33276391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2"/>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870220" y="2090172"/>
            <a:ext cx="10349227" cy="3724096"/>
          </a:xfrm>
          <a:prstGeom prst="rect">
            <a:avLst/>
          </a:prstGeom>
          <a:noFill/>
        </p:spPr>
        <p:txBody>
          <a:bodyPr wrap="square" rtlCol="0">
            <a:spAutoFit/>
          </a:bodyPr>
          <a:lstStyle/>
          <a:p>
            <a:pPr algn="just">
              <a:spcBef>
                <a:spcPts val="600"/>
              </a:spcBef>
              <a:spcAft>
                <a:spcPts val="600"/>
              </a:spcAft>
            </a:pPr>
            <a:r>
              <a:rPr lang="pt-BR" sz="2400" b="0" i="0" dirty="0">
                <a:solidFill>
                  <a:srgbClr val="000000"/>
                </a:solidFill>
                <a:effectLst/>
                <a:latin typeface="Calibri" panose="020F0502020204030204" pitchFamily="34" charset="0"/>
              </a:rPr>
              <a:t>Intervenção normativa para inclusão do art. 26-A na </a:t>
            </a:r>
            <a:r>
              <a:rPr lang="pt-BR" sz="2400" b="0" i="0" dirty="0">
                <a:effectLst/>
                <a:latin typeface="Calibri" panose="020F0502020204030204" pitchFamily="34" charset="0"/>
                <a:hlinkClick r:id="rId4"/>
              </a:rPr>
              <a:t>Resolução de Diretoria Colegiada - RDC nº 727, de 1º de julho de 2022</a:t>
            </a:r>
            <a:r>
              <a:rPr lang="pt-BR" sz="2400" b="0" i="0" dirty="0">
                <a:solidFill>
                  <a:srgbClr val="000000"/>
                </a:solidFill>
                <a:effectLst/>
                <a:latin typeface="Calibri" panose="020F0502020204030204" pitchFamily="34" charset="0"/>
              </a:rPr>
              <a:t>, que dispõe sobre a rotulagem geral de alimentos, com intuito de exigir que os rótulos dos alimentos que contenham a adição do aditivo alimentar corante </a:t>
            </a:r>
            <a:r>
              <a:rPr lang="pt-BR" sz="2400" b="0" i="0" dirty="0" err="1">
                <a:solidFill>
                  <a:srgbClr val="000000"/>
                </a:solidFill>
                <a:effectLst/>
                <a:latin typeface="Calibri" panose="020F0502020204030204" pitchFamily="34" charset="0"/>
              </a:rPr>
              <a:t>tartrazina</a:t>
            </a:r>
            <a:r>
              <a:rPr lang="pt-BR" sz="2400" b="0" i="0" dirty="0">
                <a:solidFill>
                  <a:srgbClr val="000000"/>
                </a:solidFill>
                <a:effectLst/>
                <a:latin typeface="Calibri" panose="020F0502020204030204" pitchFamily="34" charset="0"/>
              </a:rPr>
              <a:t> veiculem a advertência: </a:t>
            </a:r>
          </a:p>
          <a:p>
            <a:pPr algn="just">
              <a:spcBef>
                <a:spcPts val="600"/>
              </a:spcBef>
              <a:spcAft>
                <a:spcPts val="600"/>
              </a:spcAft>
            </a:pPr>
            <a:endParaRPr lang="pt-BR" sz="2400" dirty="0">
              <a:solidFill>
                <a:srgbClr val="000000"/>
              </a:solidFill>
              <a:latin typeface="Calibri" panose="020F0502020204030204" pitchFamily="34" charset="0"/>
            </a:endParaRPr>
          </a:p>
          <a:p>
            <a:pPr algn="ctr">
              <a:spcBef>
                <a:spcPts val="600"/>
              </a:spcBef>
              <a:spcAft>
                <a:spcPts val="600"/>
              </a:spcAft>
            </a:pPr>
            <a:r>
              <a:rPr lang="pt-BR" sz="2400" b="0" i="0" dirty="0">
                <a:solidFill>
                  <a:srgbClr val="000000"/>
                </a:solidFill>
                <a:effectLst/>
                <a:latin typeface="Calibri" panose="020F0502020204030204" pitchFamily="34" charset="0"/>
              </a:rPr>
              <a:t>“Este produto contém o corante amarelo </a:t>
            </a:r>
            <a:r>
              <a:rPr lang="pt-BR" sz="2400" b="0" i="0" dirty="0" err="1">
                <a:solidFill>
                  <a:srgbClr val="000000"/>
                </a:solidFill>
                <a:effectLst/>
                <a:latin typeface="Calibri" panose="020F0502020204030204" pitchFamily="34" charset="0"/>
              </a:rPr>
              <a:t>tartrazina</a:t>
            </a:r>
            <a:r>
              <a:rPr lang="pt-BR" sz="2400" b="0" i="0" dirty="0">
                <a:solidFill>
                  <a:srgbClr val="000000"/>
                </a:solidFill>
                <a:effectLst/>
                <a:latin typeface="Calibri" panose="020F0502020204030204" pitchFamily="34" charset="0"/>
              </a:rPr>
              <a:t> que pode causar reações de natureza alérgica, entre as quais asma brônquica, especialmente em pessoas alérgicas ao ácido acetilsalicílico”</a:t>
            </a:r>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5"/>
          <a:stretch>
            <a:fillRect/>
          </a:stretch>
        </p:blipFill>
        <p:spPr>
          <a:xfrm>
            <a:off x="870220" y="935241"/>
            <a:ext cx="739134" cy="739134"/>
          </a:xfrm>
          <a:prstGeom prst="rect">
            <a:avLst/>
          </a:prstGeom>
        </p:spPr>
      </p:pic>
      <p:sp>
        <p:nvSpPr>
          <p:cNvPr id="5" name="TextBox 8">
            <a:extLst>
              <a:ext uri="{FF2B5EF4-FFF2-40B4-BE49-F238E27FC236}">
                <a16:creationId xmlns:a16="http://schemas.microsoft.com/office/drawing/2014/main" id="{F49F1A0B-5DD9-DB1F-FEFB-818331202444}"/>
              </a:ext>
            </a:extLst>
          </p:cNvPr>
          <p:cNvSpPr txBox="1"/>
          <p:nvPr/>
        </p:nvSpPr>
        <p:spPr>
          <a:xfrm>
            <a:off x="1069187" y="717561"/>
            <a:ext cx="11003166" cy="707886"/>
          </a:xfrm>
          <a:prstGeom prst="rect">
            <a:avLst/>
          </a:prstGeom>
          <a:noFill/>
        </p:spPr>
        <p:txBody>
          <a:bodyPr wrap="square" rtlCol="0">
            <a:spAutoFit/>
          </a:bodyPr>
          <a:lstStyle/>
          <a:p>
            <a:r>
              <a:rPr lang="pt-BR" sz="4000" b="1" dirty="0">
                <a:latin typeface="Ubuntu" panose="020B0504030602030204" pitchFamily="34" charset="0"/>
              </a:rPr>
              <a:t>Objetivo do processo regulatório</a:t>
            </a:r>
          </a:p>
        </p:txBody>
      </p:sp>
    </p:spTree>
    <p:extLst>
      <p:ext uri="{BB962C8B-B14F-4D97-AF65-F5344CB8AC3E}">
        <p14:creationId xmlns:p14="http://schemas.microsoft.com/office/powerpoint/2010/main" val="29415320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2"/>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816433" y="2396492"/>
            <a:ext cx="10349227" cy="1569660"/>
          </a:xfrm>
          <a:prstGeom prst="rect">
            <a:avLst/>
          </a:prstGeom>
          <a:noFill/>
        </p:spPr>
        <p:txBody>
          <a:bodyPr wrap="square" rtlCol="0">
            <a:spAutoFit/>
          </a:bodyPr>
          <a:lstStyle/>
          <a:p>
            <a:pPr algn="just"/>
            <a:r>
              <a:rPr lang="pt-BR" sz="2400" b="0" i="0" dirty="0">
                <a:solidFill>
                  <a:srgbClr val="000000"/>
                </a:solidFill>
                <a:effectLst/>
                <a:latin typeface="Calibri" panose="020F0502020204030204" pitchFamily="34" charset="0"/>
              </a:rPr>
              <a:t>Proposta de prazo de 24 (vinte e quatro) meses para adequação dos produtos </a:t>
            </a:r>
          </a:p>
          <a:p>
            <a:pPr algn="just"/>
            <a:endParaRPr lang="pt-BR" sz="2400" b="0" i="0" dirty="0">
              <a:solidFill>
                <a:srgbClr val="000000"/>
              </a:solidFill>
              <a:effectLst/>
              <a:latin typeface="Calibri" panose="020F0502020204030204" pitchFamily="34" charset="0"/>
            </a:endParaRPr>
          </a:p>
          <a:p>
            <a:pPr algn="just"/>
            <a:r>
              <a:rPr lang="pt-BR" sz="2400" b="0" i="0" dirty="0">
                <a:solidFill>
                  <a:srgbClr val="000000"/>
                </a:solidFill>
                <a:effectLst/>
                <a:latin typeface="Calibri" panose="020F0502020204030204" pitchFamily="34" charset="0"/>
              </a:rPr>
              <a:t>Os produtos fabricados até o final do prazo de adequação poderão ser comercializados até o fim de seus prazos de validade.</a:t>
            </a:r>
            <a:endParaRPr lang="pt-BR" sz="2400" dirty="0">
              <a:solidFill>
                <a:schemeClr val="tx1">
                  <a:lumMod val="95000"/>
                  <a:lumOff val="5000"/>
                </a:schemeClr>
              </a:solidFill>
            </a:endParaRPr>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4"/>
          <a:stretch>
            <a:fillRect/>
          </a:stretch>
        </p:blipFill>
        <p:spPr>
          <a:xfrm>
            <a:off x="870220" y="935241"/>
            <a:ext cx="739134" cy="739134"/>
          </a:xfrm>
          <a:prstGeom prst="rect">
            <a:avLst/>
          </a:prstGeom>
        </p:spPr>
      </p:pic>
      <p:sp>
        <p:nvSpPr>
          <p:cNvPr id="5" name="TextBox 8">
            <a:extLst>
              <a:ext uri="{FF2B5EF4-FFF2-40B4-BE49-F238E27FC236}">
                <a16:creationId xmlns:a16="http://schemas.microsoft.com/office/drawing/2014/main" id="{F49F1A0B-5DD9-DB1F-FEFB-818331202444}"/>
              </a:ext>
            </a:extLst>
          </p:cNvPr>
          <p:cNvSpPr txBox="1"/>
          <p:nvPr/>
        </p:nvSpPr>
        <p:spPr>
          <a:xfrm>
            <a:off x="1069187" y="717561"/>
            <a:ext cx="11003166" cy="707886"/>
          </a:xfrm>
          <a:prstGeom prst="rect">
            <a:avLst/>
          </a:prstGeom>
          <a:noFill/>
        </p:spPr>
        <p:txBody>
          <a:bodyPr wrap="square" rtlCol="0">
            <a:spAutoFit/>
          </a:bodyPr>
          <a:lstStyle/>
          <a:p>
            <a:r>
              <a:rPr lang="pt-BR" sz="4000" b="1" dirty="0">
                <a:latin typeface="Ubuntu" panose="020B0504030602030204" pitchFamily="34" charset="0"/>
              </a:rPr>
              <a:t>Prazo de adequação</a:t>
            </a:r>
          </a:p>
        </p:txBody>
      </p:sp>
    </p:spTree>
    <p:extLst>
      <p:ext uri="{BB962C8B-B14F-4D97-AF65-F5344CB8AC3E}">
        <p14:creationId xmlns:p14="http://schemas.microsoft.com/office/powerpoint/2010/main" val="20929228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2"/>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870220" y="2127549"/>
            <a:ext cx="10349227" cy="2554545"/>
          </a:xfrm>
          <a:prstGeom prst="rect">
            <a:avLst/>
          </a:prstGeom>
          <a:noFill/>
        </p:spPr>
        <p:txBody>
          <a:bodyPr wrap="square" rtlCol="0">
            <a:spAutoFit/>
          </a:bodyPr>
          <a:lstStyle/>
          <a:p>
            <a:pPr marL="342900" indent="-342900" algn="just">
              <a:spcBef>
                <a:spcPts val="600"/>
              </a:spcBef>
              <a:spcAft>
                <a:spcPts val="600"/>
              </a:spcAft>
              <a:buFont typeface="Arial" panose="020B0604020202020204" pitchFamily="34" charset="0"/>
              <a:buChar char="•"/>
            </a:pPr>
            <a:r>
              <a:rPr lang="pt-BR" sz="2400" b="1" dirty="0">
                <a:solidFill>
                  <a:schemeClr val="tx1">
                    <a:lumMod val="95000"/>
                    <a:lumOff val="5000"/>
                  </a:schemeClr>
                </a:solidFill>
              </a:rPr>
              <a:t>Processo com dispensa de AIR</a:t>
            </a:r>
            <a:endParaRPr lang="pt-BR" sz="2400" dirty="0">
              <a:solidFill>
                <a:schemeClr val="tx1">
                  <a:lumMod val="95000"/>
                  <a:lumOff val="5000"/>
                </a:schemeClr>
              </a:solidFill>
            </a:endParaRPr>
          </a:p>
          <a:p>
            <a:pPr algn="just">
              <a:spcBef>
                <a:spcPts val="600"/>
              </a:spcBef>
              <a:spcAft>
                <a:spcPts val="600"/>
              </a:spcAft>
            </a:pPr>
            <a:endParaRPr lang="pt-BR" sz="2400" dirty="0">
              <a:solidFill>
                <a:schemeClr val="tx1">
                  <a:lumMod val="95000"/>
                  <a:lumOff val="5000"/>
                </a:schemeClr>
              </a:solidFill>
            </a:endParaRPr>
          </a:p>
          <a:p>
            <a:pPr marL="342900" indent="-342900" algn="just">
              <a:spcBef>
                <a:spcPts val="600"/>
              </a:spcBef>
              <a:spcAft>
                <a:spcPts val="600"/>
              </a:spcAft>
              <a:buFont typeface="Arial" panose="020B0604020202020204" pitchFamily="34" charset="0"/>
              <a:buChar char="•"/>
            </a:pPr>
            <a:r>
              <a:rPr lang="pt-BR" sz="2400" b="1" dirty="0">
                <a:solidFill>
                  <a:schemeClr val="tx1">
                    <a:lumMod val="95000"/>
                    <a:lumOff val="5000"/>
                  </a:schemeClr>
                </a:solidFill>
              </a:rPr>
              <a:t>Dispensa de Consulta Pública</a:t>
            </a:r>
            <a:endParaRPr lang="pt-BR" sz="2400" dirty="0">
              <a:solidFill>
                <a:schemeClr val="tx1">
                  <a:lumMod val="95000"/>
                  <a:lumOff val="5000"/>
                </a:schemeClr>
              </a:solidFill>
            </a:endParaRPr>
          </a:p>
          <a:p>
            <a:pPr marL="342900" indent="-342900" algn="just">
              <a:spcBef>
                <a:spcPts val="600"/>
              </a:spcBef>
              <a:spcAft>
                <a:spcPts val="600"/>
              </a:spcAft>
              <a:buFont typeface="Arial" panose="020B0604020202020204" pitchFamily="34" charset="0"/>
              <a:buChar char="•"/>
            </a:pPr>
            <a:endParaRPr lang="pt-BR" sz="2400" dirty="0">
              <a:solidFill>
                <a:schemeClr val="tx1">
                  <a:lumMod val="95000"/>
                  <a:lumOff val="5000"/>
                </a:schemeClr>
              </a:solidFill>
            </a:endParaRPr>
          </a:p>
          <a:p>
            <a:pPr marL="342900" indent="-342900" algn="just">
              <a:spcBef>
                <a:spcPts val="600"/>
              </a:spcBef>
              <a:spcAft>
                <a:spcPts val="600"/>
              </a:spcAft>
              <a:buFont typeface="Arial" panose="020B0604020202020204" pitchFamily="34" charset="0"/>
              <a:buChar char="•"/>
            </a:pPr>
            <a:r>
              <a:rPr lang="pt-BR" sz="2400" b="1" dirty="0">
                <a:solidFill>
                  <a:schemeClr val="tx1">
                    <a:lumMod val="95000"/>
                    <a:lumOff val="5000"/>
                  </a:schemeClr>
                </a:solidFill>
              </a:rPr>
              <a:t>Dispensa de ARR</a:t>
            </a:r>
            <a:endParaRPr lang="pt-BR" sz="2400" dirty="0">
              <a:solidFill>
                <a:schemeClr val="tx1">
                  <a:lumMod val="95000"/>
                  <a:lumOff val="5000"/>
                </a:schemeClr>
              </a:solidFill>
            </a:endParaRPr>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4"/>
          <a:stretch>
            <a:fillRect/>
          </a:stretch>
        </p:blipFill>
        <p:spPr>
          <a:xfrm>
            <a:off x="870220" y="935241"/>
            <a:ext cx="739134" cy="739134"/>
          </a:xfrm>
          <a:prstGeom prst="rect">
            <a:avLst/>
          </a:prstGeom>
        </p:spPr>
      </p:pic>
      <p:sp>
        <p:nvSpPr>
          <p:cNvPr id="5" name="TextBox 8">
            <a:extLst>
              <a:ext uri="{FF2B5EF4-FFF2-40B4-BE49-F238E27FC236}">
                <a16:creationId xmlns:a16="http://schemas.microsoft.com/office/drawing/2014/main" id="{F49F1A0B-5DD9-DB1F-FEFB-818331202444}"/>
              </a:ext>
            </a:extLst>
          </p:cNvPr>
          <p:cNvSpPr txBox="1"/>
          <p:nvPr/>
        </p:nvSpPr>
        <p:spPr>
          <a:xfrm>
            <a:off x="1069187" y="717561"/>
            <a:ext cx="11003166" cy="707886"/>
          </a:xfrm>
          <a:prstGeom prst="rect">
            <a:avLst/>
          </a:prstGeom>
          <a:noFill/>
        </p:spPr>
        <p:txBody>
          <a:bodyPr wrap="square" rtlCol="0">
            <a:spAutoFit/>
          </a:bodyPr>
          <a:lstStyle/>
          <a:p>
            <a:r>
              <a:rPr lang="pt-BR" sz="4000" b="1" dirty="0">
                <a:latin typeface="Ubuntu" panose="020B0504030602030204" pitchFamily="34" charset="0"/>
              </a:rPr>
              <a:t>Rito do processo regulatório</a:t>
            </a:r>
          </a:p>
        </p:txBody>
      </p:sp>
    </p:spTree>
    <p:extLst>
      <p:ext uri="{BB962C8B-B14F-4D97-AF65-F5344CB8AC3E}">
        <p14:creationId xmlns:p14="http://schemas.microsoft.com/office/powerpoint/2010/main" val="31217050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227E8CA3-38EC-35C2-8E38-6274FA4B5FEE}"/>
              </a:ext>
            </a:extLst>
          </p:cNvPr>
          <p:cNvPicPr>
            <a:picLocks noChangeAspect="1"/>
          </p:cNvPicPr>
          <p:nvPr/>
        </p:nvPicPr>
        <p:blipFill>
          <a:blip r:embed="rId2"/>
          <a:stretch>
            <a:fillRect/>
          </a:stretch>
        </p:blipFill>
        <p:spPr>
          <a:xfrm>
            <a:off x="870220" y="935241"/>
            <a:ext cx="739134" cy="739134"/>
          </a:xfrm>
          <a:prstGeom prst="rect">
            <a:avLst/>
          </a:prstGeom>
        </p:spPr>
      </p:pic>
      <p:sp>
        <p:nvSpPr>
          <p:cNvPr id="9" name="TextBox 8">
            <a:extLst>
              <a:ext uri="{FF2B5EF4-FFF2-40B4-BE49-F238E27FC236}">
                <a16:creationId xmlns:a16="http://schemas.microsoft.com/office/drawing/2014/main" id="{57542BE6-BD8D-1E40-FFB3-2FBFEEB5E572}"/>
              </a:ext>
            </a:extLst>
          </p:cNvPr>
          <p:cNvSpPr txBox="1"/>
          <p:nvPr/>
        </p:nvSpPr>
        <p:spPr>
          <a:xfrm>
            <a:off x="1069187" y="717561"/>
            <a:ext cx="11003166" cy="707886"/>
          </a:xfrm>
          <a:prstGeom prst="rect">
            <a:avLst/>
          </a:prstGeom>
          <a:noFill/>
        </p:spPr>
        <p:txBody>
          <a:bodyPr wrap="square" rtlCol="0">
            <a:spAutoFit/>
          </a:bodyPr>
          <a:lstStyle/>
          <a:p>
            <a:r>
              <a:rPr lang="pt-BR" sz="4000" b="1" dirty="0">
                <a:latin typeface="Ubuntu" panose="020B0504030602030204" pitchFamily="34" charset="0"/>
              </a:rPr>
              <a:t>Próximos passos</a:t>
            </a:r>
          </a:p>
        </p:txBody>
      </p:sp>
      <p:pic>
        <p:nvPicPr>
          <p:cNvPr id="2" name="Picture 1">
            <a:extLst>
              <a:ext uri="{FF2B5EF4-FFF2-40B4-BE49-F238E27FC236}">
                <a16:creationId xmlns:a16="http://schemas.microsoft.com/office/drawing/2014/main" id="{BD015E1A-D2FE-5784-A8EA-90A70A08B34A}"/>
              </a:ext>
            </a:extLst>
          </p:cNvPr>
          <p:cNvPicPr>
            <a:picLocks noChangeAspect="1"/>
          </p:cNvPicPr>
          <p:nvPr/>
        </p:nvPicPr>
        <p:blipFill>
          <a:blip r:embed="rId3"/>
          <a:stretch>
            <a:fillRect/>
          </a:stretch>
        </p:blipFill>
        <p:spPr>
          <a:xfrm>
            <a:off x="0" y="5047988"/>
            <a:ext cx="2387674" cy="1810011"/>
          </a:xfrm>
          <a:prstGeom prst="rect">
            <a:avLst/>
          </a:prstGeom>
        </p:spPr>
      </p:pic>
      <p:sp>
        <p:nvSpPr>
          <p:cNvPr id="5" name="TextBox 9">
            <a:extLst>
              <a:ext uri="{FF2B5EF4-FFF2-40B4-BE49-F238E27FC236}">
                <a16:creationId xmlns:a16="http://schemas.microsoft.com/office/drawing/2014/main" id="{7C4C0502-728D-F104-7048-EBE9F0F73090}"/>
              </a:ext>
            </a:extLst>
          </p:cNvPr>
          <p:cNvSpPr txBox="1"/>
          <p:nvPr/>
        </p:nvSpPr>
        <p:spPr>
          <a:xfrm>
            <a:off x="1069187" y="2047875"/>
            <a:ext cx="10506855" cy="461665"/>
          </a:xfrm>
          <a:prstGeom prst="rect">
            <a:avLst/>
          </a:prstGeom>
          <a:solidFill>
            <a:schemeClr val="bg1"/>
          </a:solidFill>
        </p:spPr>
        <p:txBody>
          <a:bodyPr wrap="square" rtlCol="0">
            <a:spAutoFit/>
          </a:bodyPr>
          <a:lstStyle/>
          <a:p>
            <a:pPr algn="just">
              <a:spcBef>
                <a:spcPts val="600"/>
              </a:spcBef>
              <a:spcAft>
                <a:spcPts val="600"/>
              </a:spcAft>
            </a:pPr>
            <a:endParaRPr lang="pt-BR" sz="2400" dirty="0">
              <a:cs typeface="Times New Roman" panose="02020603050405020304" pitchFamily="18" charset="0"/>
            </a:endParaRPr>
          </a:p>
        </p:txBody>
      </p:sp>
      <p:pic>
        <p:nvPicPr>
          <p:cNvPr id="3" name="Picture 2">
            <a:extLst>
              <a:ext uri="{FF2B5EF4-FFF2-40B4-BE49-F238E27FC236}">
                <a16:creationId xmlns:a16="http://schemas.microsoft.com/office/drawing/2014/main" id="{33773CD2-1978-D71B-AC38-486071E95449}"/>
              </a:ext>
            </a:extLst>
          </p:cNvPr>
          <p:cNvPicPr>
            <a:picLocks noChangeAspect="1"/>
          </p:cNvPicPr>
          <p:nvPr/>
        </p:nvPicPr>
        <p:blipFill>
          <a:blip r:embed="rId4"/>
          <a:stretch>
            <a:fillRect/>
          </a:stretch>
        </p:blipFill>
        <p:spPr>
          <a:xfrm>
            <a:off x="9845458" y="6221839"/>
            <a:ext cx="1960062" cy="367981"/>
          </a:xfrm>
          <a:prstGeom prst="rect">
            <a:avLst/>
          </a:prstGeom>
        </p:spPr>
      </p:pic>
      <p:sp>
        <p:nvSpPr>
          <p:cNvPr id="4" name="CaixaDeTexto 3">
            <a:extLst>
              <a:ext uri="{FF2B5EF4-FFF2-40B4-BE49-F238E27FC236}">
                <a16:creationId xmlns:a16="http://schemas.microsoft.com/office/drawing/2014/main" id="{CBA587F6-0621-AE91-C024-0AE1B2B5933C}"/>
              </a:ext>
            </a:extLst>
          </p:cNvPr>
          <p:cNvSpPr txBox="1"/>
          <p:nvPr/>
        </p:nvSpPr>
        <p:spPr>
          <a:xfrm>
            <a:off x="1223918" y="2340529"/>
            <a:ext cx="9744164" cy="2308324"/>
          </a:xfrm>
          <a:prstGeom prst="rect">
            <a:avLst/>
          </a:prstGeom>
          <a:noFill/>
        </p:spPr>
        <p:txBody>
          <a:bodyPr wrap="square" rtlCol="0">
            <a:spAutoFit/>
          </a:bodyPr>
          <a:lstStyle/>
          <a:p>
            <a:r>
              <a:rPr lang="pt-BR" sz="2400" dirty="0"/>
              <a:t>Conclusão da instrução do processo e encaminhamento para diretoria supervisora;</a:t>
            </a:r>
          </a:p>
          <a:p>
            <a:endParaRPr lang="pt-BR" sz="2400" dirty="0"/>
          </a:p>
          <a:p>
            <a:endParaRPr lang="pt-BR" sz="2400" dirty="0"/>
          </a:p>
          <a:p>
            <a:r>
              <a:rPr lang="pt-BR" sz="2400" dirty="0"/>
              <a:t>Previsão de pauta em reunião da </a:t>
            </a:r>
            <a:r>
              <a:rPr lang="pt-BR" sz="2400" dirty="0" err="1"/>
              <a:t>Dicol</a:t>
            </a:r>
            <a:r>
              <a:rPr lang="pt-BR" sz="2400" dirty="0"/>
              <a:t> no primeiro trimestre 2024.</a:t>
            </a:r>
          </a:p>
          <a:p>
            <a:endParaRPr lang="pt-BR" sz="2400" dirty="0"/>
          </a:p>
        </p:txBody>
      </p:sp>
    </p:spTree>
    <p:extLst>
      <p:ext uri="{BB962C8B-B14F-4D97-AF65-F5344CB8AC3E}">
        <p14:creationId xmlns:p14="http://schemas.microsoft.com/office/powerpoint/2010/main" val="36014296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0563BDE-B5F8-D4E5-CBAD-A904FABBA0A6}"/>
              </a:ext>
            </a:extLst>
          </p:cNvPr>
          <p:cNvPicPr>
            <a:picLocks noChangeAspect="1"/>
          </p:cNvPicPr>
          <p:nvPr/>
        </p:nvPicPr>
        <p:blipFill>
          <a:blip r:embed="rId2"/>
          <a:stretch>
            <a:fillRect/>
          </a:stretch>
        </p:blipFill>
        <p:spPr>
          <a:xfrm>
            <a:off x="4419600" y="4459994"/>
            <a:ext cx="7772400" cy="2398006"/>
          </a:xfrm>
          <a:prstGeom prst="rect">
            <a:avLst/>
          </a:prstGeom>
        </p:spPr>
      </p:pic>
      <p:pic>
        <p:nvPicPr>
          <p:cNvPr id="7" name="Picture 6">
            <a:extLst>
              <a:ext uri="{FF2B5EF4-FFF2-40B4-BE49-F238E27FC236}">
                <a16:creationId xmlns:a16="http://schemas.microsoft.com/office/drawing/2014/main" id="{FDF0C3AB-63FF-CB3F-BCE8-C3ADA62A47FC}"/>
              </a:ext>
            </a:extLst>
          </p:cNvPr>
          <p:cNvPicPr>
            <a:picLocks noChangeAspect="1"/>
          </p:cNvPicPr>
          <p:nvPr/>
        </p:nvPicPr>
        <p:blipFill>
          <a:blip r:embed="rId3"/>
          <a:stretch>
            <a:fillRect/>
          </a:stretch>
        </p:blipFill>
        <p:spPr>
          <a:xfrm>
            <a:off x="2209800" y="2697894"/>
            <a:ext cx="7772400" cy="1462212"/>
          </a:xfrm>
          <a:prstGeom prst="rect">
            <a:avLst/>
          </a:prstGeom>
        </p:spPr>
      </p:pic>
      <p:pic>
        <p:nvPicPr>
          <p:cNvPr id="8" name="Picture 7">
            <a:extLst>
              <a:ext uri="{FF2B5EF4-FFF2-40B4-BE49-F238E27FC236}">
                <a16:creationId xmlns:a16="http://schemas.microsoft.com/office/drawing/2014/main" id="{06128407-B737-5448-A3FD-623940F03B80}"/>
              </a:ext>
            </a:extLst>
          </p:cNvPr>
          <p:cNvPicPr>
            <a:picLocks noChangeAspect="1"/>
          </p:cNvPicPr>
          <p:nvPr/>
        </p:nvPicPr>
        <p:blipFill>
          <a:blip r:embed="rId4"/>
          <a:stretch>
            <a:fillRect/>
          </a:stretch>
        </p:blipFill>
        <p:spPr>
          <a:xfrm>
            <a:off x="351226" y="1"/>
            <a:ext cx="4758741" cy="1462212"/>
          </a:xfrm>
          <a:prstGeom prst="rect">
            <a:avLst/>
          </a:prstGeom>
        </p:spPr>
      </p:pic>
      <p:sp>
        <p:nvSpPr>
          <p:cNvPr id="3" name="CaixaDeTexto 2">
            <a:extLst>
              <a:ext uri="{FF2B5EF4-FFF2-40B4-BE49-F238E27FC236}">
                <a16:creationId xmlns:a16="http://schemas.microsoft.com/office/drawing/2014/main" id="{2EEB4424-EB6B-F07E-6C0C-3E780B74AC37}"/>
              </a:ext>
            </a:extLst>
          </p:cNvPr>
          <p:cNvSpPr txBox="1"/>
          <p:nvPr/>
        </p:nvSpPr>
        <p:spPr>
          <a:xfrm>
            <a:off x="3808429" y="4160106"/>
            <a:ext cx="5910605" cy="646331"/>
          </a:xfrm>
          <a:prstGeom prst="rect">
            <a:avLst/>
          </a:prstGeom>
          <a:noFill/>
        </p:spPr>
        <p:txBody>
          <a:bodyPr wrap="square" rtlCol="0">
            <a:spAutoFit/>
          </a:bodyPr>
          <a:lstStyle/>
          <a:p>
            <a:r>
              <a:rPr lang="pt-BR" dirty="0">
                <a:solidFill>
                  <a:srgbClr val="002060"/>
                </a:solidFill>
              </a:rPr>
              <a:t>Coordenação de Padrões e Regulação de Alimentos – COPAR</a:t>
            </a:r>
          </a:p>
          <a:p>
            <a:r>
              <a:rPr lang="pt-BR" dirty="0">
                <a:solidFill>
                  <a:srgbClr val="002060"/>
                </a:solidFill>
              </a:rPr>
              <a:t>Gerência-Geral de Alimentos - GGALI</a:t>
            </a:r>
          </a:p>
        </p:txBody>
      </p:sp>
      <p:sp>
        <p:nvSpPr>
          <p:cNvPr id="4" name="CaixaDeTexto 3">
            <a:extLst>
              <a:ext uri="{FF2B5EF4-FFF2-40B4-BE49-F238E27FC236}">
                <a16:creationId xmlns:a16="http://schemas.microsoft.com/office/drawing/2014/main" id="{3FF2505F-7AB1-3780-1DDE-601B0C93C107}"/>
              </a:ext>
            </a:extLst>
          </p:cNvPr>
          <p:cNvSpPr txBox="1"/>
          <p:nvPr/>
        </p:nvSpPr>
        <p:spPr>
          <a:xfrm>
            <a:off x="3536622" y="5167793"/>
            <a:ext cx="5118755" cy="1274195"/>
          </a:xfrm>
          <a:prstGeom prst="rect">
            <a:avLst/>
          </a:prstGeom>
          <a:noFill/>
        </p:spPr>
        <p:txBody>
          <a:bodyPr wrap="square" rtlCol="0">
            <a:spAutoFit/>
          </a:bodyPr>
          <a:lstStyle/>
          <a:p>
            <a:pPr algn="ctr" eaLnBrk="1" fontAlgn="auto" hangingPunct="1">
              <a:spcBef>
                <a:spcPct val="20000"/>
              </a:spcBef>
              <a:spcAft>
                <a:spcPts val="0"/>
              </a:spcAft>
              <a:buFont typeface="Arial" panose="020B0604020202020204" pitchFamily="34" charset="0"/>
              <a:buNone/>
              <a:defRPr/>
            </a:pPr>
            <a:r>
              <a:rPr lang="pt-BR" altLang="pt-BR" baseline="30000" dirty="0">
                <a:latin typeface="+mn-lt"/>
              </a:rPr>
              <a:t>www.anvisa.gov.br</a:t>
            </a:r>
          </a:p>
          <a:p>
            <a:pPr algn="ctr" eaLnBrk="1" fontAlgn="auto" hangingPunct="1">
              <a:spcBef>
                <a:spcPct val="20000"/>
              </a:spcBef>
              <a:spcAft>
                <a:spcPts val="0"/>
              </a:spcAft>
              <a:buFont typeface="Arial" panose="020B0604020202020204" pitchFamily="34" charset="0"/>
              <a:buNone/>
              <a:defRPr/>
            </a:pPr>
            <a:r>
              <a:rPr lang="pt-BR" altLang="pt-BR" baseline="30000" dirty="0">
                <a:latin typeface="+mn-lt"/>
                <a:hlinkClick r:id="rId5"/>
              </a:rPr>
              <a:t>www.twitter.com/anvisa_oficial</a:t>
            </a:r>
            <a:endParaRPr lang="pt-BR" altLang="pt-BR" baseline="30000" dirty="0">
              <a:latin typeface="+mn-lt"/>
            </a:endParaRPr>
          </a:p>
          <a:p>
            <a:pPr algn="ctr" eaLnBrk="1" fontAlgn="auto" hangingPunct="1">
              <a:spcBef>
                <a:spcPct val="20000"/>
              </a:spcBef>
              <a:spcAft>
                <a:spcPts val="0"/>
              </a:spcAft>
              <a:buFont typeface="Arial" panose="020B0604020202020204" pitchFamily="34" charset="0"/>
              <a:buNone/>
              <a:defRPr/>
            </a:pPr>
            <a:r>
              <a:rPr lang="pt-BR" altLang="pt-BR" baseline="30000" dirty="0">
                <a:hlinkClick r:id="rId6"/>
              </a:rPr>
              <a:t>instagram.com/@anvisaoficial</a:t>
            </a:r>
            <a:r>
              <a:rPr lang="pt-BR" altLang="pt-BR" baseline="30000" dirty="0"/>
              <a:t> </a:t>
            </a:r>
            <a:endParaRPr lang="pt-BR" altLang="pt-BR" baseline="30000" dirty="0">
              <a:latin typeface="+mn-lt"/>
            </a:endParaRPr>
          </a:p>
          <a:p>
            <a:pPr algn="ctr" eaLnBrk="1" fontAlgn="auto" hangingPunct="1">
              <a:spcBef>
                <a:spcPct val="20000"/>
              </a:spcBef>
              <a:spcAft>
                <a:spcPts val="0"/>
              </a:spcAft>
              <a:buFont typeface="Arial" panose="020B0604020202020204" pitchFamily="34" charset="0"/>
              <a:buNone/>
              <a:defRPr/>
            </a:pPr>
            <a:r>
              <a:rPr lang="pt-BR" altLang="pt-BR" baseline="30000" dirty="0">
                <a:latin typeface="+mn-lt"/>
              </a:rPr>
              <a:t>Anvisa Atende: 0800-642-9782</a:t>
            </a:r>
          </a:p>
          <a:p>
            <a:pPr algn="ctr" eaLnBrk="1" fontAlgn="auto" hangingPunct="1">
              <a:spcBef>
                <a:spcPct val="20000"/>
              </a:spcBef>
              <a:spcAft>
                <a:spcPts val="0"/>
              </a:spcAft>
              <a:buFont typeface="Arial" panose="020B0604020202020204" pitchFamily="34" charset="0"/>
              <a:buNone/>
              <a:defRPr/>
            </a:pPr>
            <a:r>
              <a:rPr lang="pt-BR" altLang="pt-BR" baseline="30000" dirty="0">
                <a:latin typeface="+mn-lt"/>
              </a:rPr>
              <a:t>ouvidoria@anvisa.gov.br</a:t>
            </a:r>
            <a:endParaRPr lang="pt-BR" altLang="pt-BR" dirty="0">
              <a:solidFill>
                <a:srgbClr val="007474"/>
              </a:solidFill>
              <a:latin typeface="Arial" panose="020B0604020202020204" pitchFamily="34" charset="0"/>
            </a:endParaRPr>
          </a:p>
        </p:txBody>
      </p:sp>
    </p:spTree>
    <p:extLst>
      <p:ext uri="{BB962C8B-B14F-4D97-AF65-F5344CB8AC3E}">
        <p14:creationId xmlns:p14="http://schemas.microsoft.com/office/powerpoint/2010/main" val="2500927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2"/>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744717" y="1984117"/>
            <a:ext cx="10349227" cy="3570208"/>
          </a:xfrm>
          <a:prstGeom prst="rect">
            <a:avLst/>
          </a:prstGeom>
          <a:noFill/>
        </p:spPr>
        <p:txBody>
          <a:bodyPr wrap="square" rtlCol="0">
            <a:spAutoFit/>
          </a:bodyPr>
          <a:lstStyle/>
          <a:p>
            <a:pPr algn="just">
              <a:spcBef>
                <a:spcPts val="600"/>
              </a:spcBef>
              <a:spcAft>
                <a:spcPts val="600"/>
              </a:spcAft>
            </a:pPr>
            <a:r>
              <a:rPr lang="pt-BR" sz="2400" dirty="0">
                <a:latin typeface="Calibri" panose="020F0502020204030204" pitchFamily="34" charset="0"/>
              </a:rPr>
              <a:t>C</a:t>
            </a:r>
            <a:r>
              <a:rPr lang="pt-BR" sz="2400" b="0" i="0" dirty="0">
                <a:effectLst/>
                <a:latin typeface="Calibri" panose="020F0502020204030204" pitchFamily="34" charset="0"/>
              </a:rPr>
              <a:t>umprimento da decisão judicial transitada em julgado, no âmbito da Ação Civil Pública nº 0008841.22.2005.4.03.6100, movida pelo Ministério Público Federal em face da Anvisa, que determinou que a </a:t>
            </a:r>
            <a:r>
              <a:rPr lang="pt-BR" sz="2400" b="1" i="0" dirty="0">
                <a:effectLst/>
                <a:latin typeface="Calibri" panose="020F0502020204030204" pitchFamily="34" charset="0"/>
              </a:rPr>
              <a:t>Agência edite ato normativo, no prazo de 30 (trinta) dias</a:t>
            </a:r>
            <a:r>
              <a:rPr lang="pt-BR" sz="2400" b="0" i="0" dirty="0">
                <a:effectLst/>
                <a:latin typeface="Calibri" panose="020F0502020204030204" pitchFamily="34" charset="0"/>
              </a:rPr>
              <a:t>, exigindo a expressa menção acerca da presença do corante amarelo </a:t>
            </a:r>
            <a:r>
              <a:rPr lang="pt-BR" sz="2400" b="0" i="0" dirty="0" err="1">
                <a:effectLst/>
                <a:latin typeface="Calibri" panose="020F0502020204030204" pitchFamily="34" charset="0"/>
              </a:rPr>
              <a:t>tartrazina</a:t>
            </a:r>
            <a:r>
              <a:rPr lang="pt-BR" sz="2400" b="0" i="0" dirty="0">
                <a:effectLst/>
                <a:latin typeface="Calibri" panose="020F0502020204030204" pitchFamily="34" charset="0"/>
              </a:rPr>
              <a:t> na rotulagem dos alimentos que contenham essa substância, de forma visível e destacada, nos seguintes termos: </a:t>
            </a:r>
          </a:p>
          <a:p>
            <a:pPr algn="ctr">
              <a:spcBef>
                <a:spcPts val="600"/>
              </a:spcBef>
              <a:spcAft>
                <a:spcPts val="600"/>
              </a:spcAft>
            </a:pPr>
            <a:r>
              <a:rPr lang="pt-BR" sz="2400" b="1" i="0" dirty="0">
                <a:effectLst/>
                <a:latin typeface="Calibri" panose="020F0502020204030204" pitchFamily="34" charset="0"/>
              </a:rPr>
              <a:t>“Este produto contém o corante amarelo </a:t>
            </a:r>
            <a:r>
              <a:rPr lang="pt-BR" sz="2400" b="1" i="0" dirty="0" err="1">
                <a:effectLst/>
                <a:latin typeface="Calibri" panose="020F0502020204030204" pitchFamily="34" charset="0"/>
              </a:rPr>
              <a:t>tartrazina</a:t>
            </a:r>
            <a:r>
              <a:rPr lang="pt-BR" sz="2400" b="1" i="0" dirty="0">
                <a:effectLst/>
                <a:latin typeface="Calibri" panose="020F0502020204030204" pitchFamily="34" charset="0"/>
              </a:rPr>
              <a:t> que pode causar reações de natureza alérgica, entre as quais asma brônquica, especialmente em pessoas alérgicas ao ácido acetilsalicílico”</a:t>
            </a:r>
            <a:endParaRPr lang="pt-BR" sz="2400" b="1" dirty="0"/>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4"/>
          <a:stretch>
            <a:fillRect/>
          </a:stretch>
        </p:blipFill>
        <p:spPr>
          <a:xfrm>
            <a:off x="870220" y="935241"/>
            <a:ext cx="739134" cy="739134"/>
          </a:xfrm>
          <a:prstGeom prst="rect">
            <a:avLst/>
          </a:prstGeom>
        </p:spPr>
      </p:pic>
      <p:sp>
        <p:nvSpPr>
          <p:cNvPr id="5" name="TextBox 8">
            <a:extLst>
              <a:ext uri="{FF2B5EF4-FFF2-40B4-BE49-F238E27FC236}">
                <a16:creationId xmlns:a16="http://schemas.microsoft.com/office/drawing/2014/main" id="{F49F1A0B-5DD9-DB1F-FEFB-818331202444}"/>
              </a:ext>
            </a:extLst>
          </p:cNvPr>
          <p:cNvSpPr txBox="1"/>
          <p:nvPr/>
        </p:nvSpPr>
        <p:spPr>
          <a:xfrm>
            <a:off x="1069187" y="717561"/>
            <a:ext cx="11003166" cy="646331"/>
          </a:xfrm>
          <a:prstGeom prst="rect">
            <a:avLst/>
          </a:prstGeom>
          <a:noFill/>
        </p:spPr>
        <p:txBody>
          <a:bodyPr wrap="square" rtlCol="0">
            <a:spAutoFit/>
          </a:bodyPr>
          <a:lstStyle/>
          <a:p>
            <a:r>
              <a:rPr lang="pt-BR" sz="3600" b="1" dirty="0">
                <a:latin typeface="Ubuntu" panose="020B0504030602030204" pitchFamily="34" charset="0"/>
              </a:rPr>
              <a:t>Motivação para abertura do Processo regulatório</a:t>
            </a:r>
          </a:p>
        </p:txBody>
      </p:sp>
    </p:spTree>
    <p:extLst>
      <p:ext uri="{BB962C8B-B14F-4D97-AF65-F5344CB8AC3E}">
        <p14:creationId xmlns:p14="http://schemas.microsoft.com/office/powerpoint/2010/main" val="1214354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2"/>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744717" y="1984117"/>
            <a:ext cx="10349227" cy="4093428"/>
          </a:xfrm>
          <a:prstGeom prst="rect">
            <a:avLst/>
          </a:prstGeom>
          <a:noFill/>
        </p:spPr>
        <p:txBody>
          <a:bodyPr wrap="square" rtlCol="0">
            <a:spAutoFit/>
          </a:bodyPr>
          <a:lstStyle/>
          <a:p>
            <a:pPr marL="76200" marR="76200" algn="just">
              <a:spcBef>
                <a:spcPts val="600"/>
              </a:spcBef>
              <a:spcAft>
                <a:spcPts val="600"/>
              </a:spcAft>
            </a:pPr>
            <a:r>
              <a:rPr lang="pt-BR" sz="2400" dirty="0">
                <a:solidFill>
                  <a:srgbClr val="000000"/>
                </a:solidFill>
                <a:latin typeface="Calibri" panose="020F0502020204030204" pitchFamily="34" charset="0"/>
              </a:rPr>
              <a:t>D</a:t>
            </a:r>
            <a:r>
              <a:rPr lang="pt-BR" sz="2400" b="0" i="0" dirty="0">
                <a:solidFill>
                  <a:srgbClr val="000000"/>
                </a:solidFill>
                <a:effectLst/>
                <a:latin typeface="Calibri" panose="020F0502020204030204" pitchFamily="34" charset="0"/>
              </a:rPr>
              <a:t>urante a tramitação desse processo judicial, a Gerência-Geral de Alimentos (GGALI) apresentou subsídios técnicos para demonstrar que a regulamentação sanitária sobre o uso e a rotulagem da </a:t>
            </a:r>
            <a:r>
              <a:rPr lang="pt-BR" sz="2400" b="0" i="0" dirty="0" err="1">
                <a:solidFill>
                  <a:srgbClr val="000000"/>
                </a:solidFill>
                <a:effectLst/>
                <a:latin typeface="Calibri" panose="020F0502020204030204" pitchFamily="34" charset="0"/>
              </a:rPr>
              <a:t>tartrazina</a:t>
            </a:r>
            <a:r>
              <a:rPr lang="pt-BR" sz="2400" b="0" i="0" dirty="0">
                <a:solidFill>
                  <a:srgbClr val="000000"/>
                </a:solidFill>
                <a:effectLst/>
                <a:latin typeface="Calibri" panose="020F0502020204030204" pitchFamily="34" charset="0"/>
              </a:rPr>
              <a:t> é adequada e proporcional, estando devidamente embasada em evidências científicas e alinhadas às diretrizes internacionais.</a:t>
            </a:r>
          </a:p>
          <a:p>
            <a:pPr marL="76200" marR="76200" algn="just">
              <a:spcBef>
                <a:spcPts val="600"/>
              </a:spcBef>
              <a:spcAft>
                <a:spcPts val="600"/>
              </a:spcAft>
            </a:pPr>
            <a:r>
              <a:rPr lang="pt-BR" sz="2400" b="0" i="0" dirty="0">
                <a:solidFill>
                  <a:srgbClr val="000000"/>
                </a:solidFill>
                <a:effectLst/>
                <a:latin typeface="Calibri" panose="020F0502020204030204" pitchFamily="34" charset="0"/>
              </a:rPr>
              <a:t> </a:t>
            </a:r>
          </a:p>
          <a:p>
            <a:pPr marL="76200" marR="76200" algn="just">
              <a:spcBef>
                <a:spcPts val="600"/>
              </a:spcBef>
              <a:spcAft>
                <a:spcPts val="600"/>
              </a:spcAft>
            </a:pPr>
            <a:r>
              <a:rPr lang="pt-BR" sz="2400" b="0" i="0" dirty="0">
                <a:solidFill>
                  <a:srgbClr val="000000"/>
                </a:solidFill>
                <a:effectLst/>
                <a:latin typeface="Calibri" panose="020F0502020204030204" pitchFamily="34" charset="0"/>
              </a:rPr>
              <a:t>Esses elementos técnicos também tentaram esclarecer que a exigência de veiculação da advertência em questão estaria equivocada à luz das evidências científicas atuais e traria prejuízos aos consumidores, à ordem econômica e à ordem administrativa.</a:t>
            </a:r>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4"/>
          <a:stretch>
            <a:fillRect/>
          </a:stretch>
        </p:blipFill>
        <p:spPr>
          <a:xfrm>
            <a:off x="870220" y="935241"/>
            <a:ext cx="739134" cy="739134"/>
          </a:xfrm>
          <a:prstGeom prst="rect">
            <a:avLst/>
          </a:prstGeom>
        </p:spPr>
      </p:pic>
      <p:sp>
        <p:nvSpPr>
          <p:cNvPr id="5" name="TextBox 8">
            <a:extLst>
              <a:ext uri="{FF2B5EF4-FFF2-40B4-BE49-F238E27FC236}">
                <a16:creationId xmlns:a16="http://schemas.microsoft.com/office/drawing/2014/main" id="{F49F1A0B-5DD9-DB1F-FEFB-818331202444}"/>
              </a:ext>
            </a:extLst>
          </p:cNvPr>
          <p:cNvSpPr txBox="1"/>
          <p:nvPr/>
        </p:nvSpPr>
        <p:spPr>
          <a:xfrm>
            <a:off x="1069187" y="717561"/>
            <a:ext cx="11003166" cy="646331"/>
          </a:xfrm>
          <a:prstGeom prst="rect">
            <a:avLst/>
          </a:prstGeom>
          <a:noFill/>
        </p:spPr>
        <p:txBody>
          <a:bodyPr wrap="square" rtlCol="0">
            <a:spAutoFit/>
          </a:bodyPr>
          <a:lstStyle/>
          <a:p>
            <a:r>
              <a:rPr lang="pt-BR" sz="3600" b="1" dirty="0">
                <a:latin typeface="Ubuntu" panose="020B0504030602030204" pitchFamily="34" charset="0"/>
              </a:rPr>
              <a:t>Motivação para abertura do Processo regulatório</a:t>
            </a:r>
          </a:p>
        </p:txBody>
      </p:sp>
    </p:spTree>
    <p:extLst>
      <p:ext uri="{BB962C8B-B14F-4D97-AF65-F5344CB8AC3E}">
        <p14:creationId xmlns:p14="http://schemas.microsoft.com/office/powerpoint/2010/main" val="3948724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2"/>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744717" y="1984117"/>
            <a:ext cx="10349227" cy="3354765"/>
          </a:xfrm>
          <a:prstGeom prst="rect">
            <a:avLst/>
          </a:prstGeom>
          <a:noFill/>
        </p:spPr>
        <p:txBody>
          <a:bodyPr wrap="square" rtlCol="0">
            <a:spAutoFit/>
          </a:bodyPr>
          <a:lstStyle/>
          <a:p>
            <a:pPr marL="76200" marR="76200" algn="just">
              <a:spcBef>
                <a:spcPts val="600"/>
              </a:spcBef>
              <a:spcAft>
                <a:spcPts val="600"/>
              </a:spcAft>
            </a:pPr>
            <a:r>
              <a:rPr lang="pt-BR" sz="2400" dirty="0">
                <a:solidFill>
                  <a:srgbClr val="000000"/>
                </a:solidFill>
                <a:latin typeface="Calibri" panose="020F0502020204030204" pitchFamily="34" charset="0"/>
              </a:rPr>
              <a:t>C</a:t>
            </a:r>
            <a:r>
              <a:rPr lang="pt-BR" sz="2400" b="0" i="0" dirty="0">
                <a:solidFill>
                  <a:srgbClr val="000000"/>
                </a:solidFill>
                <a:effectLst/>
                <a:latin typeface="Calibri" panose="020F0502020204030204" pitchFamily="34" charset="0"/>
              </a:rPr>
              <a:t>omo parte do </a:t>
            </a:r>
            <a:r>
              <a:rPr lang="pt-BR" sz="2400" b="0" i="0" dirty="0">
                <a:solidFill>
                  <a:srgbClr val="000000"/>
                </a:solidFill>
                <a:effectLst/>
                <a:latin typeface="Calibri" panose="020F0502020204030204" pitchFamily="34" charset="0"/>
                <a:hlinkClick r:id="rId4"/>
              </a:rPr>
              <a:t>Tema 4.8 da Agenda Regulatória 2017/2020</a:t>
            </a:r>
            <a:r>
              <a:rPr lang="pt-BR" sz="2400" b="0" i="0" dirty="0">
                <a:solidFill>
                  <a:srgbClr val="000000"/>
                </a:solidFill>
                <a:effectLst/>
                <a:latin typeface="Calibri" panose="020F0502020204030204" pitchFamily="34" charset="0"/>
              </a:rPr>
              <a:t>, a GGALI procedeu a abertura de um processo regulatório para cumprir a decisão judicial que foi proferida no acordão da Quarta Turma do Tribuna Regional da 3ª Região. </a:t>
            </a:r>
          </a:p>
          <a:p>
            <a:pPr marL="76200" marR="76200" algn="just">
              <a:spcBef>
                <a:spcPts val="600"/>
              </a:spcBef>
              <a:spcAft>
                <a:spcPts val="600"/>
              </a:spcAft>
            </a:pPr>
            <a:endParaRPr lang="pt-BR" sz="2400" b="0" i="0" dirty="0">
              <a:solidFill>
                <a:srgbClr val="000000"/>
              </a:solidFill>
              <a:effectLst/>
              <a:latin typeface="Calibri" panose="020F0502020204030204" pitchFamily="34" charset="0"/>
            </a:endParaRPr>
          </a:p>
          <a:p>
            <a:pPr marL="76200" marR="76200" algn="just">
              <a:spcBef>
                <a:spcPts val="600"/>
              </a:spcBef>
              <a:spcAft>
                <a:spcPts val="600"/>
              </a:spcAft>
            </a:pPr>
            <a:r>
              <a:rPr lang="pt-BR" sz="2400" dirty="0">
                <a:solidFill>
                  <a:srgbClr val="000000"/>
                </a:solidFill>
                <a:latin typeface="Calibri" panose="020F0502020204030204" pitchFamily="34" charset="0"/>
              </a:rPr>
              <a:t>E</a:t>
            </a:r>
            <a:r>
              <a:rPr lang="pt-BR" sz="2400" b="0" i="0" dirty="0">
                <a:solidFill>
                  <a:srgbClr val="000000"/>
                </a:solidFill>
                <a:effectLst/>
                <a:latin typeface="Calibri" panose="020F0502020204030204" pitchFamily="34" charset="0"/>
              </a:rPr>
              <a:t>sse processo regulatório foi suspenso, após decisão do Presidente do Supremo Tribunal Federal que deferiu o pedido da Anvisa para suspender liminarmente a citada decisão presente o </a:t>
            </a:r>
            <a:r>
              <a:rPr lang="pt-BR" sz="2400" b="0" i="1" dirty="0">
                <a:solidFill>
                  <a:srgbClr val="000000"/>
                </a:solidFill>
                <a:effectLst/>
                <a:latin typeface="Calibri" panose="020F0502020204030204" pitchFamily="34" charset="0"/>
              </a:rPr>
              <a:t>periculum in mora</a:t>
            </a:r>
            <a:r>
              <a:rPr lang="pt-BR" sz="2400" b="0" i="0" dirty="0">
                <a:solidFill>
                  <a:srgbClr val="000000"/>
                </a:solidFill>
                <a:effectLst/>
                <a:latin typeface="Calibri" panose="020F0502020204030204" pitchFamily="34" charset="0"/>
              </a:rPr>
              <a:t>, ante o reduzido prazo conferido à Anvisa para a adoção da providência determinada na ação.</a:t>
            </a:r>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5"/>
          <a:stretch>
            <a:fillRect/>
          </a:stretch>
        </p:blipFill>
        <p:spPr>
          <a:xfrm>
            <a:off x="870220" y="935241"/>
            <a:ext cx="739134" cy="739134"/>
          </a:xfrm>
          <a:prstGeom prst="rect">
            <a:avLst/>
          </a:prstGeom>
        </p:spPr>
      </p:pic>
      <p:sp>
        <p:nvSpPr>
          <p:cNvPr id="5" name="TextBox 8">
            <a:extLst>
              <a:ext uri="{FF2B5EF4-FFF2-40B4-BE49-F238E27FC236}">
                <a16:creationId xmlns:a16="http://schemas.microsoft.com/office/drawing/2014/main" id="{F49F1A0B-5DD9-DB1F-FEFB-818331202444}"/>
              </a:ext>
            </a:extLst>
          </p:cNvPr>
          <p:cNvSpPr txBox="1"/>
          <p:nvPr/>
        </p:nvSpPr>
        <p:spPr>
          <a:xfrm>
            <a:off x="1069187" y="717561"/>
            <a:ext cx="11003166" cy="646331"/>
          </a:xfrm>
          <a:prstGeom prst="rect">
            <a:avLst/>
          </a:prstGeom>
          <a:noFill/>
        </p:spPr>
        <p:txBody>
          <a:bodyPr wrap="square" rtlCol="0">
            <a:spAutoFit/>
          </a:bodyPr>
          <a:lstStyle/>
          <a:p>
            <a:r>
              <a:rPr lang="pt-BR" sz="3600" b="1" dirty="0">
                <a:latin typeface="Ubuntu" panose="020B0504030602030204" pitchFamily="34" charset="0"/>
              </a:rPr>
              <a:t>Motivação para abertura do Processo regulatório</a:t>
            </a:r>
          </a:p>
        </p:txBody>
      </p:sp>
    </p:spTree>
    <p:extLst>
      <p:ext uri="{BB962C8B-B14F-4D97-AF65-F5344CB8AC3E}">
        <p14:creationId xmlns:p14="http://schemas.microsoft.com/office/powerpoint/2010/main" val="116435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3"/>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4"/>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744717" y="1984117"/>
            <a:ext cx="10349227" cy="4093428"/>
          </a:xfrm>
          <a:prstGeom prst="rect">
            <a:avLst/>
          </a:prstGeom>
          <a:noFill/>
        </p:spPr>
        <p:txBody>
          <a:bodyPr wrap="square" rtlCol="0">
            <a:spAutoFit/>
          </a:bodyPr>
          <a:lstStyle/>
          <a:p>
            <a:pPr marL="76200" marR="76200" algn="just">
              <a:spcBef>
                <a:spcPts val="600"/>
              </a:spcBef>
              <a:spcAft>
                <a:spcPts val="600"/>
              </a:spcAft>
            </a:pPr>
            <a:r>
              <a:rPr lang="pt-BR" sz="2400" b="0" i="0" dirty="0">
                <a:solidFill>
                  <a:srgbClr val="000000"/>
                </a:solidFill>
                <a:effectLst/>
                <a:latin typeface="Calibri" panose="020F0502020204030204" pitchFamily="34" charset="0"/>
              </a:rPr>
              <a:t>A </a:t>
            </a:r>
            <a:r>
              <a:rPr lang="pt-BR" sz="2400" b="0" i="0" dirty="0" err="1">
                <a:solidFill>
                  <a:srgbClr val="000000"/>
                </a:solidFill>
                <a:effectLst/>
                <a:latin typeface="Calibri" panose="020F0502020204030204" pitchFamily="34" charset="0"/>
              </a:rPr>
              <a:t>tartrazina</a:t>
            </a:r>
            <a:r>
              <a:rPr lang="pt-BR" sz="2400" b="0" i="0" dirty="0">
                <a:solidFill>
                  <a:srgbClr val="000000"/>
                </a:solidFill>
                <a:effectLst/>
                <a:latin typeface="Calibri" panose="020F0502020204030204" pitchFamily="34" charset="0"/>
              </a:rPr>
              <a:t> é um aditivo alimentar utilizado em alimentos com a função tecnológica de corante</a:t>
            </a:r>
          </a:p>
          <a:p>
            <a:pPr marL="76200" marR="76200" algn="just">
              <a:spcBef>
                <a:spcPts val="600"/>
              </a:spcBef>
              <a:spcAft>
                <a:spcPts val="600"/>
              </a:spcAft>
            </a:pPr>
            <a:r>
              <a:rPr lang="pt-BR" sz="2400" dirty="0">
                <a:solidFill>
                  <a:srgbClr val="000000"/>
                </a:solidFill>
                <a:latin typeface="Calibri" panose="020F0502020204030204" pitchFamily="34" charset="0"/>
              </a:rPr>
              <a:t>O uso de</a:t>
            </a:r>
            <a:r>
              <a:rPr lang="pt-BR" sz="2400" b="0" i="0" dirty="0">
                <a:solidFill>
                  <a:srgbClr val="000000"/>
                </a:solidFill>
                <a:effectLst/>
                <a:latin typeface="Calibri" panose="020F0502020204030204" pitchFamily="34" charset="0"/>
              </a:rPr>
              <a:t> aditivos alimentares deve observar os princípios e as condições de uso definidas na </a:t>
            </a:r>
            <a:r>
              <a:rPr lang="pt-BR" sz="2400" b="0" i="0" dirty="0">
                <a:solidFill>
                  <a:srgbClr val="000000"/>
                </a:solidFill>
                <a:effectLst/>
                <a:latin typeface="Calibri" panose="020F0502020204030204" pitchFamily="34" charset="0"/>
                <a:hlinkClick r:id="rId5"/>
              </a:rPr>
              <a:t>Resolução de Diretoria Colegiada - RDC nº 778, de 1º/03/2023</a:t>
            </a:r>
            <a:r>
              <a:rPr lang="pt-BR" sz="2400" b="0" i="0" dirty="0">
                <a:solidFill>
                  <a:srgbClr val="000000"/>
                </a:solidFill>
                <a:effectLst/>
                <a:latin typeface="Calibri" panose="020F0502020204030204" pitchFamily="34" charset="0"/>
              </a:rPr>
              <a:t>, que dispõe sobre aditivos alimentares e coadjuvantes de tecnologia em alimentos.</a:t>
            </a:r>
          </a:p>
          <a:p>
            <a:pPr marL="76200" marR="76200" algn="just">
              <a:spcBef>
                <a:spcPts val="600"/>
              </a:spcBef>
              <a:spcAft>
                <a:spcPts val="600"/>
              </a:spcAft>
            </a:pPr>
            <a:r>
              <a:rPr lang="pt-BR" sz="2400" dirty="0">
                <a:solidFill>
                  <a:srgbClr val="000000"/>
                </a:solidFill>
                <a:latin typeface="Calibri" panose="020F0502020204030204" pitchFamily="34" charset="0"/>
              </a:rPr>
              <a:t>O</a:t>
            </a:r>
            <a:r>
              <a:rPr lang="pt-BR" sz="2400" b="0" i="0" dirty="0">
                <a:solidFill>
                  <a:srgbClr val="000000"/>
                </a:solidFill>
                <a:effectLst/>
                <a:latin typeface="Calibri" panose="020F0502020204030204" pitchFamily="34" charset="0"/>
              </a:rPr>
              <a:t>s aditivos alimentares e os coadjuvantes de tecnologia permitidos se limitam aqueles expressamente autorizados pela Agência em atos normativos específicos que trazem as listas positivas das substâncias autorizadas por categoria de alimento e suas condições de uso, incluindo as funções tecnológicas permitidas, os limites máximos e restrições específicas.</a:t>
            </a:r>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6"/>
          <a:stretch>
            <a:fillRect/>
          </a:stretch>
        </p:blipFill>
        <p:spPr>
          <a:xfrm>
            <a:off x="870220" y="935241"/>
            <a:ext cx="739134" cy="739134"/>
          </a:xfrm>
          <a:prstGeom prst="rect">
            <a:avLst/>
          </a:prstGeom>
        </p:spPr>
      </p:pic>
      <p:sp>
        <p:nvSpPr>
          <p:cNvPr id="5" name="TextBox 8">
            <a:extLst>
              <a:ext uri="{FF2B5EF4-FFF2-40B4-BE49-F238E27FC236}">
                <a16:creationId xmlns:a16="http://schemas.microsoft.com/office/drawing/2014/main" id="{F49F1A0B-5DD9-DB1F-FEFB-818331202444}"/>
              </a:ext>
            </a:extLst>
          </p:cNvPr>
          <p:cNvSpPr txBox="1"/>
          <p:nvPr/>
        </p:nvSpPr>
        <p:spPr>
          <a:xfrm>
            <a:off x="1069187" y="717561"/>
            <a:ext cx="11003166" cy="646331"/>
          </a:xfrm>
          <a:prstGeom prst="rect">
            <a:avLst/>
          </a:prstGeom>
          <a:noFill/>
        </p:spPr>
        <p:txBody>
          <a:bodyPr wrap="square" rtlCol="0">
            <a:spAutoFit/>
          </a:bodyPr>
          <a:lstStyle/>
          <a:p>
            <a:r>
              <a:rPr lang="pt-BR" sz="3600" b="1" i="0" dirty="0">
                <a:solidFill>
                  <a:srgbClr val="000000"/>
                </a:solidFill>
                <a:effectLst/>
                <a:latin typeface="Calibri" panose="020F0502020204030204" pitchFamily="34" charset="0"/>
              </a:rPr>
              <a:t>Regulamentação sobre o uso e a rotulagem da </a:t>
            </a:r>
            <a:r>
              <a:rPr lang="pt-BR" sz="3600" b="1" i="0" dirty="0" err="1">
                <a:solidFill>
                  <a:srgbClr val="000000"/>
                </a:solidFill>
                <a:effectLst/>
                <a:latin typeface="Calibri" panose="020F0502020204030204" pitchFamily="34" charset="0"/>
              </a:rPr>
              <a:t>tartrazina</a:t>
            </a:r>
            <a:endParaRPr lang="pt-BR" sz="3600" b="1" dirty="0">
              <a:latin typeface="Ubuntu" panose="020B0504030602030204" pitchFamily="34" charset="0"/>
            </a:endParaRPr>
          </a:p>
        </p:txBody>
      </p:sp>
    </p:spTree>
    <p:extLst>
      <p:ext uri="{BB962C8B-B14F-4D97-AF65-F5344CB8AC3E}">
        <p14:creationId xmlns:p14="http://schemas.microsoft.com/office/powerpoint/2010/main" val="2690502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3"/>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4"/>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744717" y="1912401"/>
            <a:ext cx="10349227" cy="4524315"/>
          </a:xfrm>
          <a:prstGeom prst="rect">
            <a:avLst/>
          </a:prstGeom>
          <a:noFill/>
        </p:spPr>
        <p:txBody>
          <a:bodyPr wrap="square" rtlCol="0">
            <a:spAutoFit/>
          </a:bodyPr>
          <a:lstStyle/>
          <a:p>
            <a:pPr algn="just"/>
            <a:r>
              <a:rPr lang="pt-BR" sz="2400" dirty="0">
                <a:solidFill>
                  <a:srgbClr val="000000"/>
                </a:solidFill>
                <a:latin typeface="Calibri" panose="020F0502020204030204" pitchFamily="34" charset="0"/>
              </a:rPr>
              <a:t>A</a:t>
            </a:r>
            <a:r>
              <a:rPr lang="pt-BR" sz="2400" b="0" i="0" dirty="0">
                <a:solidFill>
                  <a:srgbClr val="000000"/>
                </a:solidFill>
                <a:effectLst/>
                <a:latin typeface="Calibri" panose="020F0502020204030204" pitchFamily="34" charset="0"/>
              </a:rPr>
              <a:t> </a:t>
            </a:r>
            <a:r>
              <a:rPr lang="pt-BR" sz="2400" b="0" i="0" dirty="0">
                <a:solidFill>
                  <a:srgbClr val="000000"/>
                </a:solidFill>
                <a:effectLst/>
                <a:latin typeface="Calibri" panose="020F0502020204030204" pitchFamily="34" charset="0"/>
                <a:hlinkClick r:id="rId5"/>
              </a:rPr>
              <a:t>Instrução Normativa - IN nº 211, de 1º de março de 2023</a:t>
            </a:r>
            <a:r>
              <a:rPr lang="pt-BR" sz="2400" b="0" i="0" dirty="0">
                <a:solidFill>
                  <a:srgbClr val="000000"/>
                </a:solidFill>
                <a:effectLst/>
                <a:latin typeface="Calibri" panose="020F0502020204030204" pitchFamily="34" charset="0"/>
              </a:rPr>
              <a:t> estabelece as funções tecnológicas, os limites máximos e as condições de uso para os aditivos alimentares e os coadjuvantes de tecnologia autorizados para uso em alimentos.</a:t>
            </a:r>
          </a:p>
          <a:p>
            <a:pPr algn="just"/>
            <a:endParaRPr lang="pt-BR" sz="2400" b="0" i="0" dirty="0">
              <a:solidFill>
                <a:srgbClr val="000000"/>
              </a:solidFill>
              <a:effectLst/>
              <a:latin typeface="Calibri" panose="020F0502020204030204" pitchFamily="34" charset="0"/>
            </a:endParaRPr>
          </a:p>
          <a:p>
            <a:pPr algn="just"/>
            <a:r>
              <a:rPr lang="pt-BR" sz="2400" dirty="0">
                <a:solidFill>
                  <a:srgbClr val="000000"/>
                </a:solidFill>
                <a:latin typeface="Calibri" panose="020F0502020204030204" pitchFamily="34" charset="0"/>
              </a:rPr>
              <a:t>A </a:t>
            </a:r>
            <a:r>
              <a:rPr lang="pt-BR" sz="2400" dirty="0" err="1">
                <a:solidFill>
                  <a:srgbClr val="000000"/>
                </a:solidFill>
                <a:latin typeface="Calibri" panose="020F0502020204030204" pitchFamily="34" charset="0"/>
              </a:rPr>
              <a:t>tartrazina</a:t>
            </a:r>
            <a:r>
              <a:rPr lang="pt-BR" sz="2400" dirty="0">
                <a:solidFill>
                  <a:srgbClr val="000000"/>
                </a:solidFill>
                <a:latin typeface="Calibri" panose="020F0502020204030204" pitchFamily="34" charset="0"/>
              </a:rPr>
              <a:t> </a:t>
            </a:r>
            <a:r>
              <a:rPr lang="pt-BR" sz="2400" b="0" i="0" dirty="0">
                <a:solidFill>
                  <a:srgbClr val="000000"/>
                </a:solidFill>
                <a:effectLst/>
                <a:latin typeface="Calibri" panose="020F0502020204030204" pitchFamily="34" charset="0"/>
              </a:rPr>
              <a:t>foi submetida a diversas avaliações toxicológicas por autoridades sanitárias internacionais. O JECFA já conduziu duas avaliações toxicológicas sobre este aditivo, a primeira em </a:t>
            </a:r>
            <a:r>
              <a:rPr lang="pt-BR" sz="2400" b="0" i="0" dirty="0">
                <a:solidFill>
                  <a:srgbClr val="000000"/>
                </a:solidFill>
                <a:effectLst/>
                <a:latin typeface="Calibri" panose="020F0502020204030204" pitchFamily="34" charset="0"/>
                <a:hlinkClick r:id="rId6"/>
              </a:rPr>
              <a:t>1964</a:t>
            </a:r>
            <a:r>
              <a:rPr lang="pt-BR" sz="2400" b="0" i="0" dirty="0">
                <a:solidFill>
                  <a:srgbClr val="000000"/>
                </a:solidFill>
                <a:effectLst/>
                <a:latin typeface="Calibri" panose="020F0502020204030204" pitchFamily="34" charset="0"/>
              </a:rPr>
              <a:t> e a segunda em </a:t>
            </a:r>
            <a:r>
              <a:rPr lang="pt-BR" sz="2400" b="0" i="0" dirty="0">
                <a:solidFill>
                  <a:srgbClr val="000000"/>
                </a:solidFill>
                <a:effectLst/>
                <a:latin typeface="Calibri" panose="020F0502020204030204" pitchFamily="34" charset="0"/>
                <a:hlinkClick r:id="rId7"/>
              </a:rPr>
              <a:t>2016</a:t>
            </a:r>
            <a:r>
              <a:rPr lang="pt-BR" sz="2400" b="0" i="0" dirty="0">
                <a:solidFill>
                  <a:srgbClr val="000000"/>
                </a:solidFill>
                <a:effectLst/>
                <a:latin typeface="Calibri" panose="020F0502020204030204" pitchFamily="34" charset="0"/>
              </a:rPr>
              <a:t>. Nessa última avaliação, a IDA dessa substância foi elevada de 7,5 mg para 10 mg/kg de peso corporal. </a:t>
            </a:r>
          </a:p>
          <a:p>
            <a:pPr algn="just"/>
            <a:endParaRPr lang="pt-BR" sz="2400" dirty="0">
              <a:solidFill>
                <a:srgbClr val="000000"/>
              </a:solidFill>
              <a:latin typeface="Calibri" panose="020F0502020204030204" pitchFamily="34" charset="0"/>
            </a:endParaRPr>
          </a:p>
          <a:p>
            <a:pPr algn="just"/>
            <a:r>
              <a:rPr lang="pt-BR" sz="2400" b="0" i="0" dirty="0">
                <a:solidFill>
                  <a:srgbClr val="000000"/>
                </a:solidFill>
                <a:effectLst/>
                <a:latin typeface="Calibri" panose="020F0502020204030204" pitchFamily="34" charset="0"/>
              </a:rPr>
              <a:t>As evidências científicas acumuladas após mais de 50 anos da primeira avaliação toxicológica da </a:t>
            </a:r>
            <a:r>
              <a:rPr lang="pt-BR" sz="2400" b="0" i="0" dirty="0" err="1">
                <a:solidFill>
                  <a:srgbClr val="000000"/>
                </a:solidFill>
                <a:effectLst/>
                <a:latin typeface="Calibri" panose="020F0502020204030204" pitchFamily="34" charset="0"/>
              </a:rPr>
              <a:t>tartrazina</a:t>
            </a:r>
            <a:r>
              <a:rPr lang="pt-BR" sz="2400" b="0" i="0" dirty="0">
                <a:solidFill>
                  <a:srgbClr val="000000"/>
                </a:solidFill>
                <a:effectLst/>
                <a:latin typeface="Calibri" panose="020F0502020204030204" pitchFamily="34" charset="0"/>
              </a:rPr>
              <a:t> pelo JECFA demonstraram que o nível de segurança desta substância é maior do que aquele inicialmente definido.</a:t>
            </a:r>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8"/>
          <a:stretch>
            <a:fillRect/>
          </a:stretch>
        </p:blipFill>
        <p:spPr>
          <a:xfrm>
            <a:off x="870220" y="935241"/>
            <a:ext cx="739134" cy="739134"/>
          </a:xfrm>
          <a:prstGeom prst="rect">
            <a:avLst/>
          </a:prstGeom>
        </p:spPr>
      </p:pic>
      <p:sp>
        <p:nvSpPr>
          <p:cNvPr id="5" name="TextBox 8">
            <a:extLst>
              <a:ext uri="{FF2B5EF4-FFF2-40B4-BE49-F238E27FC236}">
                <a16:creationId xmlns:a16="http://schemas.microsoft.com/office/drawing/2014/main" id="{F49F1A0B-5DD9-DB1F-FEFB-818331202444}"/>
              </a:ext>
            </a:extLst>
          </p:cNvPr>
          <p:cNvSpPr txBox="1"/>
          <p:nvPr/>
        </p:nvSpPr>
        <p:spPr>
          <a:xfrm>
            <a:off x="1069187" y="717561"/>
            <a:ext cx="11003166" cy="646331"/>
          </a:xfrm>
          <a:prstGeom prst="rect">
            <a:avLst/>
          </a:prstGeom>
          <a:noFill/>
        </p:spPr>
        <p:txBody>
          <a:bodyPr wrap="square" rtlCol="0">
            <a:spAutoFit/>
          </a:bodyPr>
          <a:lstStyle/>
          <a:p>
            <a:r>
              <a:rPr lang="pt-BR" sz="3600" b="1" i="0" dirty="0">
                <a:solidFill>
                  <a:srgbClr val="000000"/>
                </a:solidFill>
                <a:effectLst/>
                <a:latin typeface="Calibri" panose="020F0502020204030204" pitchFamily="34" charset="0"/>
              </a:rPr>
              <a:t>Regulamentação sobre o uso e a rotulagem da </a:t>
            </a:r>
            <a:r>
              <a:rPr lang="pt-BR" sz="3600" b="1" i="0" dirty="0" err="1">
                <a:solidFill>
                  <a:srgbClr val="000000"/>
                </a:solidFill>
                <a:effectLst/>
                <a:latin typeface="Calibri" panose="020F0502020204030204" pitchFamily="34" charset="0"/>
              </a:rPr>
              <a:t>tartrazina</a:t>
            </a:r>
            <a:endParaRPr lang="pt-BR" sz="3600" b="1" dirty="0">
              <a:latin typeface="Ubuntu" panose="020B0504030602030204" pitchFamily="34" charset="0"/>
            </a:endParaRPr>
          </a:p>
        </p:txBody>
      </p:sp>
    </p:spTree>
    <p:extLst>
      <p:ext uri="{BB962C8B-B14F-4D97-AF65-F5344CB8AC3E}">
        <p14:creationId xmlns:p14="http://schemas.microsoft.com/office/powerpoint/2010/main" val="862203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2"/>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744717" y="2235128"/>
            <a:ext cx="10349227" cy="2616101"/>
          </a:xfrm>
          <a:prstGeom prst="rect">
            <a:avLst/>
          </a:prstGeom>
          <a:noFill/>
        </p:spPr>
        <p:txBody>
          <a:bodyPr wrap="square" rtlCol="0">
            <a:spAutoFit/>
          </a:bodyPr>
          <a:lstStyle/>
          <a:p>
            <a:pPr marL="76200" marR="76200" algn="just">
              <a:spcBef>
                <a:spcPts val="600"/>
              </a:spcBef>
              <a:spcAft>
                <a:spcPts val="600"/>
              </a:spcAft>
            </a:pPr>
            <a:r>
              <a:rPr lang="pt-BR" sz="2400" b="0" i="0" dirty="0">
                <a:solidFill>
                  <a:srgbClr val="000000"/>
                </a:solidFill>
                <a:effectLst/>
                <a:latin typeface="Calibri" panose="020F0502020204030204" pitchFamily="34" charset="0"/>
              </a:rPr>
              <a:t>No Brasil, a </a:t>
            </a:r>
            <a:r>
              <a:rPr lang="pt-BR" sz="2400" b="0" i="0" dirty="0" err="1">
                <a:solidFill>
                  <a:srgbClr val="000000"/>
                </a:solidFill>
                <a:effectLst/>
                <a:latin typeface="Calibri" panose="020F0502020204030204" pitchFamily="34" charset="0"/>
              </a:rPr>
              <a:t>tartrazina</a:t>
            </a:r>
            <a:r>
              <a:rPr lang="pt-BR" sz="2400" b="0" i="0" dirty="0">
                <a:solidFill>
                  <a:srgbClr val="000000"/>
                </a:solidFill>
                <a:effectLst/>
                <a:latin typeface="Calibri" panose="020F0502020204030204" pitchFamily="34" charset="0"/>
              </a:rPr>
              <a:t> está autorizada para adição em 34 categorias de alimentos, conforme Anexo III da Instrução Normativa - IN nº 211, de 2023, o que é consequência de sua atestada segurança e finalidade tecnológica. </a:t>
            </a:r>
          </a:p>
          <a:p>
            <a:pPr marL="76200" marR="76200" algn="just">
              <a:spcBef>
                <a:spcPts val="600"/>
              </a:spcBef>
              <a:spcAft>
                <a:spcPts val="600"/>
              </a:spcAft>
            </a:pPr>
            <a:endParaRPr lang="pt-BR" sz="2400" dirty="0">
              <a:solidFill>
                <a:srgbClr val="000000"/>
              </a:solidFill>
              <a:latin typeface="Calibri" panose="020F0502020204030204" pitchFamily="34" charset="0"/>
            </a:endParaRPr>
          </a:p>
          <a:p>
            <a:pPr marL="76200" marR="76200" algn="just">
              <a:spcBef>
                <a:spcPts val="600"/>
              </a:spcBef>
              <a:spcAft>
                <a:spcPts val="600"/>
              </a:spcAft>
            </a:pPr>
            <a:r>
              <a:rPr lang="pt-BR" sz="2400" b="0" i="0" dirty="0">
                <a:solidFill>
                  <a:srgbClr val="000000"/>
                </a:solidFill>
                <a:effectLst/>
                <a:latin typeface="Calibri" panose="020F0502020204030204" pitchFamily="34" charset="0"/>
              </a:rPr>
              <a:t>As informações sobre as condições de uso da </a:t>
            </a:r>
            <a:r>
              <a:rPr lang="pt-BR" sz="2400" b="0" i="0" dirty="0" err="1">
                <a:solidFill>
                  <a:srgbClr val="000000"/>
                </a:solidFill>
                <a:effectLst/>
                <a:latin typeface="Calibri" panose="020F0502020204030204" pitchFamily="34" charset="0"/>
              </a:rPr>
              <a:t>tartrazina</a:t>
            </a:r>
            <a:r>
              <a:rPr lang="pt-BR" sz="2400" b="0" i="0" dirty="0">
                <a:solidFill>
                  <a:srgbClr val="000000"/>
                </a:solidFill>
                <a:effectLst/>
                <a:latin typeface="Calibri" panose="020F0502020204030204" pitchFamily="34" charset="0"/>
              </a:rPr>
              <a:t> em alimentos podem ser consultadas no </a:t>
            </a:r>
            <a:r>
              <a:rPr lang="pt-BR" sz="2400" b="0" i="0" dirty="0">
                <a:effectLst/>
                <a:latin typeface="Calibri" panose="020F0502020204030204" pitchFamily="34" charset="0"/>
                <a:hlinkClick r:id="rId4"/>
              </a:rPr>
              <a:t>Painel de Aditivos Alimentares</a:t>
            </a:r>
            <a:r>
              <a:rPr lang="pt-BR" sz="2400" b="0" i="0" dirty="0">
                <a:solidFill>
                  <a:srgbClr val="000000"/>
                </a:solidFill>
                <a:effectLst/>
                <a:latin typeface="Calibri" panose="020F0502020204030204" pitchFamily="34" charset="0"/>
              </a:rPr>
              <a:t> no portal da Anvisa.</a:t>
            </a:r>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5"/>
          <a:stretch>
            <a:fillRect/>
          </a:stretch>
        </p:blipFill>
        <p:spPr>
          <a:xfrm>
            <a:off x="870220" y="935241"/>
            <a:ext cx="739134" cy="739134"/>
          </a:xfrm>
          <a:prstGeom prst="rect">
            <a:avLst/>
          </a:prstGeom>
        </p:spPr>
      </p:pic>
      <p:sp>
        <p:nvSpPr>
          <p:cNvPr id="2" name="TextBox 8">
            <a:extLst>
              <a:ext uri="{FF2B5EF4-FFF2-40B4-BE49-F238E27FC236}">
                <a16:creationId xmlns:a16="http://schemas.microsoft.com/office/drawing/2014/main" id="{C22548BD-C034-352E-A51C-EFA871583FD2}"/>
              </a:ext>
            </a:extLst>
          </p:cNvPr>
          <p:cNvSpPr txBox="1"/>
          <p:nvPr/>
        </p:nvSpPr>
        <p:spPr>
          <a:xfrm>
            <a:off x="1069187" y="717561"/>
            <a:ext cx="11003166" cy="646331"/>
          </a:xfrm>
          <a:prstGeom prst="rect">
            <a:avLst/>
          </a:prstGeom>
          <a:noFill/>
        </p:spPr>
        <p:txBody>
          <a:bodyPr wrap="square" rtlCol="0">
            <a:spAutoFit/>
          </a:bodyPr>
          <a:lstStyle/>
          <a:p>
            <a:r>
              <a:rPr lang="pt-BR" sz="3600" b="1" i="0" dirty="0">
                <a:solidFill>
                  <a:srgbClr val="000000"/>
                </a:solidFill>
                <a:effectLst/>
                <a:latin typeface="Calibri" panose="020F0502020204030204" pitchFamily="34" charset="0"/>
              </a:rPr>
              <a:t>Regulamentação sobre o uso e a rotulagem da </a:t>
            </a:r>
            <a:r>
              <a:rPr lang="pt-BR" sz="3600" b="1" i="0" dirty="0" err="1">
                <a:solidFill>
                  <a:srgbClr val="000000"/>
                </a:solidFill>
                <a:effectLst/>
                <a:latin typeface="Calibri" panose="020F0502020204030204" pitchFamily="34" charset="0"/>
              </a:rPr>
              <a:t>tartrazina</a:t>
            </a:r>
            <a:endParaRPr lang="pt-BR" sz="3600" b="1" dirty="0">
              <a:latin typeface="Ubuntu" panose="020B0504030602030204" pitchFamily="34" charset="0"/>
            </a:endParaRPr>
          </a:p>
        </p:txBody>
      </p:sp>
    </p:spTree>
    <p:extLst>
      <p:ext uri="{BB962C8B-B14F-4D97-AF65-F5344CB8AC3E}">
        <p14:creationId xmlns:p14="http://schemas.microsoft.com/office/powerpoint/2010/main" val="4043889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30FB8A-ADA4-7CD1-5D8E-1846A56DCA5A}"/>
              </a:ext>
            </a:extLst>
          </p:cNvPr>
          <p:cNvPicPr>
            <a:picLocks noChangeAspect="1"/>
          </p:cNvPicPr>
          <p:nvPr/>
        </p:nvPicPr>
        <p:blipFill>
          <a:blip r:embed="rId2"/>
          <a:stretch>
            <a:fillRect/>
          </a:stretch>
        </p:blipFill>
        <p:spPr>
          <a:xfrm>
            <a:off x="10960015" y="1185129"/>
            <a:ext cx="1231984" cy="2396594"/>
          </a:xfrm>
          <a:prstGeom prst="rect">
            <a:avLst/>
          </a:prstGeom>
        </p:spPr>
      </p:pic>
      <p:pic>
        <p:nvPicPr>
          <p:cNvPr id="3" name="Picture 2">
            <a:extLst>
              <a:ext uri="{FF2B5EF4-FFF2-40B4-BE49-F238E27FC236}">
                <a16:creationId xmlns:a16="http://schemas.microsoft.com/office/drawing/2014/main" id="{257CC61A-2885-FF18-5F4D-1EEE8BDE6990}"/>
              </a:ext>
            </a:extLst>
          </p:cNvPr>
          <p:cNvPicPr>
            <a:picLocks noChangeAspect="1"/>
          </p:cNvPicPr>
          <p:nvPr/>
        </p:nvPicPr>
        <p:blipFill>
          <a:blip r:embed="rId3"/>
          <a:stretch>
            <a:fillRect/>
          </a:stretch>
        </p:blipFill>
        <p:spPr>
          <a:xfrm>
            <a:off x="9845458" y="6221839"/>
            <a:ext cx="1960062" cy="367981"/>
          </a:xfrm>
          <a:prstGeom prst="rect">
            <a:avLst/>
          </a:prstGeom>
        </p:spPr>
      </p:pic>
      <p:sp>
        <p:nvSpPr>
          <p:cNvPr id="10" name="TextBox 9">
            <a:extLst>
              <a:ext uri="{FF2B5EF4-FFF2-40B4-BE49-F238E27FC236}">
                <a16:creationId xmlns:a16="http://schemas.microsoft.com/office/drawing/2014/main" id="{BF6BA35D-ED68-4265-295A-0168B1FB814D}"/>
              </a:ext>
            </a:extLst>
          </p:cNvPr>
          <p:cNvSpPr txBox="1"/>
          <p:nvPr/>
        </p:nvSpPr>
        <p:spPr>
          <a:xfrm>
            <a:off x="744717" y="1984117"/>
            <a:ext cx="10349227" cy="3354765"/>
          </a:xfrm>
          <a:prstGeom prst="rect">
            <a:avLst/>
          </a:prstGeom>
          <a:noFill/>
        </p:spPr>
        <p:txBody>
          <a:bodyPr wrap="square" rtlCol="0">
            <a:spAutoFit/>
          </a:bodyPr>
          <a:lstStyle/>
          <a:p>
            <a:pPr marL="76200" marR="76200" algn="just">
              <a:spcBef>
                <a:spcPts val="600"/>
              </a:spcBef>
              <a:spcAft>
                <a:spcPts val="600"/>
              </a:spcAft>
            </a:pPr>
            <a:r>
              <a:rPr lang="pt-BR" sz="2400" b="0" i="0" dirty="0">
                <a:solidFill>
                  <a:srgbClr val="000000"/>
                </a:solidFill>
                <a:effectLst/>
                <a:latin typeface="Calibri" panose="020F0502020204030204" pitchFamily="34" charset="0"/>
              </a:rPr>
              <a:t>Outro aspecto importante sobre a regulação da </a:t>
            </a:r>
            <a:r>
              <a:rPr lang="pt-BR" sz="2400" b="0" i="0" dirty="0" err="1">
                <a:solidFill>
                  <a:srgbClr val="000000"/>
                </a:solidFill>
                <a:effectLst/>
                <a:latin typeface="Calibri" panose="020F0502020204030204" pitchFamily="34" charset="0"/>
              </a:rPr>
              <a:t>tartrazina</a:t>
            </a:r>
            <a:r>
              <a:rPr lang="pt-BR" sz="2400" b="0" i="0" dirty="0">
                <a:solidFill>
                  <a:srgbClr val="000000"/>
                </a:solidFill>
                <a:effectLst/>
                <a:latin typeface="Calibri" panose="020F0502020204030204" pitchFamily="34" charset="0"/>
              </a:rPr>
              <a:t> é a exigência de que a adição desta substância seja informada na lista de ingrediente dos alimentos por extenso, conforme art. 12, §2º, da Resolução RDC nº 727, de 2022. </a:t>
            </a:r>
          </a:p>
          <a:p>
            <a:pPr marL="76200" marR="76200" algn="just">
              <a:spcBef>
                <a:spcPts val="600"/>
              </a:spcBef>
              <a:spcAft>
                <a:spcPts val="600"/>
              </a:spcAft>
            </a:pPr>
            <a:endParaRPr lang="pt-BR" sz="2400" b="0" i="0" dirty="0">
              <a:solidFill>
                <a:srgbClr val="000000"/>
              </a:solidFill>
              <a:effectLst/>
              <a:latin typeface="Calibri" panose="020F0502020204030204" pitchFamily="34" charset="0"/>
            </a:endParaRPr>
          </a:p>
          <a:p>
            <a:pPr marL="76200" marR="76200" algn="just">
              <a:spcBef>
                <a:spcPts val="600"/>
              </a:spcBef>
              <a:spcAft>
                <a:spcPts val="600"/>
              </a:spcAft>
            </a:pPr>
            <a:r>
              <a:rPr lang="pt-BR" sz="2400" b="0" i="0" dirty="0">
                <a:solidFill>
                  <a:srgbClr val="000000"/>
                </a:solidFill>
                <a:effectLst/>
                <a:latin typeface="Calibri" panose="020F0502020204030204" pitchFamily="34" charset="0"/>
              </a:rPr>
              <a:t>Essa exigência garante que os consumidores que não possam ou não desejem consumir alimentos contendo </a:t>
            </a:r>
            <a:r>
              <a:rPr lang="pt-BR" sz="2400" b="0" i="0" dirty="0" err="1">
                <a:solidFill>
                  <a:srgbClr val="000000"/>
                </a:solidFill>
                <a:effectLst/>
                <a:latin typeface="Calibri" panose="020F0502020204030204" pitchFamily="34" charset="0"/>
              </a:rPr>
              <a:t>tartrazina</a:t>
            </a:r>
            <a:r>
              <a:rPr lang="pt-BR" sz="2400" b="0" i="0" dirty="0">
                <a:solidFill>
                  <a:srgbClr val="000000"/>
                </a:solidFill>
                <a:effectLst/>
                <a:latin typeface="Calibri" panose="020F0502020204030204" pitchFamily="34" charset="0"/>
              </a:rPr>
              <a:t> tenham acesso a informações básicas para realizar escolhas alimentares conscientes e adequadas as suas necessidades.</a:t>
            </a:r>
          </a:p>
        </p:txBody>
      </p:sp>
      <p:pic>
        <p:nvPicPr>
          <p:cNvPr id="4" name="Picture 7">
            <a:extLst>
              <a:ext uri="{FF2B5EF4-FFF2-40B4-BE49-F238E27FC236}">
                <a16:creationId xmlns:a16="http://schemas.microsoft.com/office/drawing/2014/main" id="{9B590764-20C6-F4E3-41D2-DADAAFE7BF26}"/>
              </a:ext>
            </a:extLst>
          </p:cNvPr>
          <p:cNvPicPr>
            <a:picLocks noChangeAspect="1"/>
          </p:cNvPicPr>
          <p:nvPr/>
        </p:nvPicPr>
        <p:blipFill>
          <a:blip r:embed="rId4"/>
          <a:stretch>
            <a:fillRect/>
          </a:stretch>
        </p:blipFill>
        <p:spPr>
          <a:xfrm>
            <a:off x="870220" y="935241"/>
            <a:ext cx="739134" cy="739134"/>
          </a:xfrm>
          <a:prstGeom prst="rect">
            <a:avLst/>
          </a:prstGeom>
        </p:spPr>
      </p:pic>
      <p:sp>
        <p:nvSpPr>
          <p:cNvPr id="2" name="TextBox 8">
            <a:extLst>
              <a:ext uri="{FF2B5EF4-FFF2-40B4-BE49-F238E27FC236}">
                <a16:creationId xmlns:a16="http://schemas.microsoft.com/office/drawing/2014/main" id="{2C5AF09B-2210-7A7A-EEBB-F87FAA255532}"/>
              </a:ext>
            </a:extLst>
          </p:cNvPr>
          <p:cNvSpPr txBox="1"/>
          <p:nvPr/>
        </p:nvSpPr>
        <p:spPr>
          <a:xfrm>
            <a:off x="1069187" y="717561"/>
            <a:ext cx="11003166" cy="646331"/>
          </a:xfrm>
          <a:prstGeom prst="rect">
            <a:avLst/>
          </a:prstGeom>
          <a:noFill/>
        </p:spPr>
        <p:txBody>
          <a:bodyPr wrap="square" rtlCol="0">
            <a:spAutoFit/>
          </a:bodyPr>
          <a:lstStyle/>
          <a:p>
            <a:r>
              <a:rPr lang="pt-BR" sz="3600" b="1" i="0" dirty="0">
                <a:solidFill>
                  <a:srgbClr val="000000"/>
                </a:solidFill>
                <a:effectLst/>
                <a:latin typeface="Calibri" panose="020F0502020204030204" pitchFamily="34" charset="0"/>
              </a:rPr>
              <a:t>Regulamentação sobre o uso e a rotulagem da </a:t>
            </a:r>
            <a:r>
              <a:rPr lang="pt-BR" sz="3600" b="1" i="0" dirty="0" err="1">
                <a:solidFill>
                  <a:srgbClr val="000000"/>
                </a:solidFill>
                <a:effectLst/>
                <a:latin typeface="Calibri" panose="020F0502020204030204" pitchFamily="34" charset="0"/>
              </a:rPr>
              <a:t>tartrazina</a:t>
            </a:r>
            <a:endParaRPr lang="pt-BR" sz="3600" b="1" dirty="0">
              <a:latin typeface="Ubuntu" panose="020B0504030602030204" pitchFamily="34" charset="0"/>
            </a:endParaRPr>
          </a:p>
        </p:txBody>
      </p:sp>
    </p:spTree>
    <p:extLst>
      <p:ext uri="{BB962C8B-B14F-4D97-AF65-F5344CB8AC3E}">
        <p14:creationId xmlns:p14="http://schemas.microsoft.com/office/powerpoint/2010/main" val="35424812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a861665-d7df-4cc7-b2da-e7c0e5934629">
      <Terms xmlns="http://schemas.microsoft.com/office/infopath/2007/PartnerControls"/>
    </lcf76f155ced4ddcb4097134ff3c332f>
    <TaxCatchAll xmlns="10dc090c-2aa5-4b4b-950f-d899476ba32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8A3BC38A4C6175448AA2392983FA8FBE" ma:contentTypeVersion="14" ma:contentTypeDescription="Crie um novo documento." ma:contentTypeScope="" ma:versionID="b3a498be2f944adf785d43156d997e10">
  <xsd:schema xmlns:xsd="http://www.w3.org/2001/XMLSchema" xmlns:xs="http://www.w3.org/2001/XMLSchema" xmlns:p="http://schemas.microsoft.com/office/2006/metadata/properties" xmlns:ns2="7a861665-d7df-4cc7-b2da-e7c0e5934629" xmlns:ns3="10dc090c-2aa5-4b4b-950f-d899476ba32d" targetNamespace="http://schemas.microsoft.com/office/2006/metadata/properties" ma:root="true" ma:fieldsID="cce92b1536e5e31cc7fbaf6eac1afb6d" ns2:_="" ns3:_="">
    <xsd:import namespace="7a861665-d7df-4cc7-b2da-e7c0e5934629"/>
    <xsd:import namespace="10dc090c-2aa5-4b4b-950f-d899476ba32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861665-d7df-4cc7-b2da-e7c0e593462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Marcações de imagem" ma:readOnly="false" ma:fieldId="{5cf76f15-5ced-4ddc-b409-7134ff3c332f}" ma:taxonomyMulti="true" ma:sspId="66cf037f-5c90-4cca-86a9-c389e6aaa23f" ma:termSetId="09814cd3-568e-fe90-9814-8d621ff8fb84" ma:anchorId="fba54fb3-c3e1-fe81-a776-ca4b69148c4d" ma:open="true" ma:isKeyword="false">
      <xsd:complexType>
        <xsd:sequence>
          <xsd:element ref="pc:Terms" minOccurs="0" maxOccurs="1"/>
        </xsd:sequence>
      </xsd:complex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0dc090c-2aa5-4b4b-950f-d899476ba32d" elementFormDefault="qualified">
    <xsd:import namespace="http://schemas.microsoft.com/office/2006/documentManagement/types"/>
    <xsd:import namespace="http://schemas.microsoft.com/office/infopath/2007/PartnerControls"/>
    <xsd:element name="SharedWithUsers" ma:index="10"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talhes de Compartilhado Com" ma:internalName="SharedWithDetails" ma:readOnly="true">
      <xsd:simpleType>
        <xsd:restriction base="dms:Note">
          <xsd:maxLength value="255"/>
        </xsd:restriction>
      </xsd:simpleType>
    </xsd:element>
    <xsd:element name="TaxCatchAll" ma:index="19" nillable="true" ma:displayName="Taxonomy Catch All Column" ma:hidden="true" ma:list="{508f3ff7-8f33-4da2-afe7-55152e472568}" ma:internalName="TaxCatchAll" ma:showField="CatchAllData" ma:web="10dc090c-2aa5-4b4b-950f-d899476ba32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1830D31-D1A1-42D3-9F5C-B2C2E78E67BA}">
  <ds:schemaRefs>
    <ds:schemaRef ds:uri="http://purl.org/dc/elements/1.1/"/>
    <ds:schemaRef ds:uri="http://purl.org/dc/dcmitype/"/>
    <ds:schemaRef ds:uri="http://schemas.microsoft.com/office/2006/metadata/properties"/>
    <ds:schemaRef ds:uri="http://schemas.openxmlformats.org/package/2006/metadata/core-properties"/>
    <ds:schemaRef ds:uri="http://schemas.microsoft.com/office/2006/documentManagement/types"/>
    <ds:schemaRef ds:uri="http://schemas.microsoft.com/office/infopath/2007/PartnerControls"/>
    <ds:schemaRef ds:uri="10dc090c-2aa5-4b4b-950f-d899476ba32d"/>
    <ds:schemaRef ds:uri="7a861665-d7df-4cc7-b2da-e7c0e5934629"/>
    <ds:schemaRef ds:uri="http://www.w3.org/XML/1998/namespace"/>
    <ds:schemaRef ds:uri="http://purl.org/dc/terms/"/>
  </ds:schemaRefs>
</ds:datastoreItem>
</file>

<file path=customXml/itemProps2.xml><?xml version="1.0" encoding="utf-8"?>
<ds:datastoreItem xmlns:ds="http://schemas.openxmlformats.org/officeDocument/2006/customXml" ds:itemID="{EEB5F82F-96B3-4A64-A401-EB2A080D6D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a861665-d7df-4cc7-b2da-e7c0e5934629"/>
    <ds:schemaRef ds:uri="10dc090c-2aa5-4b4b-950f-d899476ba32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C7895EC-8DF3-4383-8903-1A183FA2151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5162</TotalTime>
  <Words>2202</Words>
  <Application>Microsoft Office PowerPoint</Application>
  <PresentationFormat>Widescreen</PresentationFormat>
  <Paragraphs>125</Paragraphs>
  <Slides>27</Slides>
  <Notes>3</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27</vt:i4>
      </vt:variant>
    </vt:vector>
  </HeadingPairs>
  <TitlesOfParts>
    <vt:vector size="33" baseType="lpstr">
      <vt:lpstr>Arial</vt:lpstr>
      <vt:lpstr>Calibri</vt:lpstr>
      <vt:lpstr>Calibri Light</vt:lpstr>
      <vt:lpstr>Ubuntu</vt:lpstr>
      <vt:lpstr>Ubuntu Light</vt:lpstr>
      <vt:lpstr>Office Theme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Keity Januario</dc:creator>
  <cp:lastModifiedBy>Tiago Lanius Rauber</cp:lastModifiedBy>
  <cp:revision>93</cp:revision>
  <cp:lastPrinted>2024-01-22T19:02:33Z</cp:lastPrinted>
  <dcterms:created xsi:type="dcterms:W3CDTF">2023-03-13T19:06:07Z</dcterms:created>
  <dcterms:modified xsi:type="dcterms:W3CDTF">2024-01-24T12:33:17Z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0x0101008A3BC38A4C6175448AA2392983FA8FBE</vt:lpwstr>
  </property>
</Properties>
</file>