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4"/>
  </p:sldMasterIdLst>
  <p:notesMasterIdLst>
    <p:notesMasterId r:id="rId17"/>
  </p:notesMasterIdLst>
  <p:sldIdLst>
    <p:sldId id="256" r:id="rId5"/>
    <p:sldId id="257" r:id="rId6"/>
    <p:sldId id="4250" r:id="rId7"/>
    <p:sldId id="4289" r:id="rId8"/>
    <p:sldId id="4193" r:id="rId9"/>
    <p:sldId id="4291" r:id="rId10"/>
    <p:sldId id="4235" r:id="rId11"/>
    <p:sldId id="4293" r:id="rId12"/>
    <p:sldId id="4292" r:id="rId13"/>
    <p:sldId id="4294" r:id="rId14"/>
    <p:sldId id="4232" r:id="rId15"/>
    <p:sldId id="4189" r:id="rId16"/>
  </p:sldIdLst>
  <p:sldSz cx="24377650" cy="13716000"/>
  <p:notesSz cx="6797675" cy="9926638"/>
  <p:defaultTextStyle>
    <a:defPPr>
      <a:defRPr lang="e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5" pos="14470" userDrawn="1">
          <p15:clr>
            <a:srgbClr val="A4A3A4"/>
          </p15:clr>
        </p15:guide>
        <p15:guide id="52" pos="7678" userDrawn="1">
          <p15:clr>
            <a:srgbClr val="A4A3A4"/>
          </p15:clr>
        </p15:guide>
        <p15:guide id="53" orient="horz" pos="4320" userDrawn="1">
          <p15:clr>
            <a:srgbClr val="A4A3A4"/>
          </p15:clr>
        </p15:guide>
        <p15:guide id="55" pos="12526" userDrawn="1">
          <p15:clr>
            <a:srgbClr val="A4A3A4"/>
          </p15:clr>
        </p15:guide>
        <p15:guide id="56" orient="horz" pos="69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8BD"/>
    <a:srgbClr val="F19A14"/>
    <a:srgbClr val="373737"/>
    <a:srgbClr val="C90E01"/>
    <a:srgbClr val="FFD966"/>
    <a:srgbClr val="C5E0B3"/>
    <a:srgbClr val="CBEB8A"/>
    <a:srgbClr val="000000"/>
    <a:srgbClr val="FBD58B"/>
    <a:srgbClr val="747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29" autoAdjust="0"/>
    <p:restoredTop sz="96371" autoAdjust="0"/>
  </p:normalViewPr>
  <p:slideViewPr>
    <p:cSldViewPr snapToGrid="0" snapToObjects="1">
      <p:cViewPr varScale="1">
        <p:scale>
          <a:sx n="53" d="100"/>
          <a:sy n="53" d="100"/>
        </p:scale>
        <p:origin x="1164" y="84"/>
      </p:cViewPr>
      <p:guideLst>
        <p:guide pos="14470"/>
        <p:guide pos="7678"/>
        <p:guide orient="horz" pos="4320"/>
        <p:guide pos="12526"/>
        <p:guide orient="horz" pos="698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6/5/2024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83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08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527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4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68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6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88825" y="-1"/>
            <a:ext cx="12188824" cy="13715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22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7198646"/>
            <a:ext cx="24377648" cy="65173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14757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F2EBAD55-B49B-904B-9BA8-95FDB0B5E22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74678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2925E6C-C26C-CF4A-821E-FF5B40AC3AB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834597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53EA8A16-F0B3-D941-B483-3A546DDFC9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194519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652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126789" y="1676399"/>
            <a:ext cx="7311466" cy="104817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761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B858120-19F2-F74B-88EF-6A769816D5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22935" y="5144389"/>
            <a:ext cx="2136636" cy="213939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EAD8E7ED-BD43-F34F-9001-D3B8A95DAF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122935" y="9180526"/>
            <a:ext cx="2136636" cy="213939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D75E751-3986-1E43-90B4-2DF54286024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636764" y="5144389"/>
            <a:ext cx="2136636" cy="213939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2AAD0EA5-732D-3E4C-8F7A-496164CE1E2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636764" y="9180526"/>
            <a:ext cx="2136636" cy="213939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238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B858120-19F2-F74B-88EF-6A769816D5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68390" y="6760872"/>
            <a:ext cx="1943928" cy="19464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2420B7C-1EB1-8A44-A77E-8F1597F6F80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0399" y="6760872"/>
            <a:ext cx="1943928" cy="19464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5F43CB3-5B27-F247-BEE0-5BC5A09687B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56425" y="6760872"/>
            <a:ext cx="1943928" cy="19464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9B7C4055-96CC-BF48-9AFD-AE786263B62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9865332" y="6760872"/>
            <a:ext cx="1943928" cy="19464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64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B858120-19F2-F74B-88EF-6A769816D5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99850" y="5067017"/>
            <a:ext cx="2907358" cy="291111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6B46CCA-4D90-3E49-AF2E-9E15AED9403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735141" y="5067017"/>
            <a:ext cx="2907358" cy="291111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0F360CB3-1BB0-124D-8A62-0D01BF8405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8270440" y="5067017"/>
            <a:ext cx="2907358" cy="291111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96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13977F9D-30CC-864E-A714-C485EF9FDF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372108" y="-342899"/>
            <a:ext cx="25121868" cy="83112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B858120-19F2-F74B-88EF-6A769816D5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95474" y="6693105"/>
            <a:ext cx="2489760" cy="249297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5577A76-FE01-2342-88E0-6737174F018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16571" y="6693105"/>
            <a:ext cx="2489760" cy="249297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C444A9F6-8A59-724D-9E65-5D153AF4C90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71320" y="6693105"/>
            <a:ext cx="2489760" cy="249297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EA1AA648-44E6-7F46-9CC5-C97C7EB4C2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9605518" y="6693105"/>
            <a:ext cx="2489760" cy="249297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970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13977F9D-30CC-864E-A714-C485EF9FDF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3387754" cy="6746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98A6CDA0-2BD1-D143-BCCD-EECEBE6296D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6969128"/>
            <a:ext cx="13387754" cy="6746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33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13977F9D-30CC-864E-A714-C485EF9FDF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989896" y="0"/>
            <a:ext cx="13387754" cy="6746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98A6CDA0-2BD1-D143-BCCD-EECEBE6296D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989896" y="6969128"/>
            <a:ext cx="13387754" cy="6746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91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FDFDCDC-D34B-1D41-99F0-D3A30B5AD8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6032067" y="4083595"/>
            <a:ext cx="5541652" cy="55488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89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372108" y="-342899"/>
            <a:ext cx="25121868" cy="91733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411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3564958" y="1745045"/>
            <a:ext cx="10812692" cy="60872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01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6029077"/>
            <a:ext cx="10812692" cy="60872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227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-1"/>
            <a:ext cx="12188814" cy="86425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1DFE7002-CF14-B440-9BA8-C4907994043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88814" y="-342899"/>
            <a:ext cx="12560946" cy="144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432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4168141" y="1745045"/>
            <a:ext cx="8148569" cy="10225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665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372108" y="-342899"/>
            <a:ext cx="25121868" cy="9963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434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060940" y="1745045"/>
            <a:ext cx="8148569" cy="10225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016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1DFE7002-CF14-B440-9BA8-C4907994043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092946" y="-342899"/>
            <a:ext cx="12656814" cy="144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32952" y="2557144"/>
            <a:ext cx="4826255" cy="85546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678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372108" y="-342899"/>
            <a:ext cx="25121868" cy="72008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31AE1F43-039F-B846-85F6-76E0BF74113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6015373" y="2557144"/>
            <a:ext cx="4826255" cy="85546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911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31AE1F43-039F-B846-85F6-76E0BF74113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47425" y="5688083"/>
            <a:ext cx="7136929" cy="95433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13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FFDFDCDC-D34B-1D41-99F0-D3A30B5AD8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93848" y="3835738"/>
            <a:ext cx="5189954" cy="519665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5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940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F7297099-F531-4E4D-AC60-EECFF55D5E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72108" y="4475729"/>
            <a:ext cx="25121868" cy="95831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31AE1F43-039F-B846-85F6-76E0BF74113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682349" y="2288167"/>
            <a:ext cx="6910266" cy="9240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2699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31AE1F43-039F-B846-85F6-76E0BF74113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629215" y="5815676"/>
            <a:ext cx="7335518" cy="46100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C8EF281-EEA8-F048-A28F-9E789CF287D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412917" y="5815676"/>
            <a:ext cx="7335518" cy="46100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940428E3-8F5A-B042-91B8-5A125F16D8A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601285" y="5069325"/>
            <a:ext cx="9261708" cy="57837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10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43C8414A-42B3-CF4E-BFBB-80E2DF446C8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72108" y="4637313"/>
            <a:ext cx="25121868" cy="94215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31AE1F43-039F-B846-85F6-76E0BF74113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3991165" y="2482477"/>
            <a:ext cx="12919280" cy="80677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73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6B727B2E-CA4B-3447-9CD2-6C4BD70EADD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372108" y="-342899"/>
            <a:ext cx="25121868" cy="91733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942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630BB-A2E1-E453-45C3-7682E60E5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206" y="2244726"/>
            <a:ext cx="18283238" cy="4775200"/>
          </a:xfrm>
        </p:spPr>
        <p:txBody>
          <a:bodyPr anchor="b"/>
          <a:lstStyle>
            <a:lvl1pPr algn="ctr">
              <a:defRPr sz="11997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406BB-6871-EB5D-EC85-0B3DD7B05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206" y="7204076"/>
            <a:ext cx="18283238" cy="3311524"/>
          </a:xfrm>
        </p:spPr>
        <p:txBody>
          <a:bodyPr/>
          <a:lstStyle>
            <a:lvl1pPr marL="0" indent="0" algn="ctr">
              <a:buNone/>
              <a:defRPr sz="4799"/>
            </a:lvl1pPr>
            <a:lvl2pPr marL="914171" indent="0" algn="ctr">
              <a:buNone/>
              <a:defRPr sz="3999"/>
            </a:lvl2pPr>
            <a:lvl3pPr marL="1828343" indent="0" algn="ctr">
              <a:buNone/>
              <a:defRPr sz="3599"/>
            </a:lvl3pPr>
            <a:lvl4pPr marL="2742514" indent="0" algn="ctr">
              <a:buNone/>
              <a:defRPr sz="3199"/>
            </a:lvl4pPr>
            <a:lvl5pPr marL="3656686" indent="0" algn="ctr">
              <a:buNone/>
              <a:defRPr sz="3199"/>
            </a:lvl5pPr>
            <a:lvl6pPr marL="4570857" indent="0" algn="ctr">
              <a:buNone/>
              <a:defRPr sz="3199"/>
            </a:lvl6pPr>
            <a:lvl7pPr marL="5485028" indent="0" algn="ctr">
              <a:buNone/>
              <a:defRPr sz="3199"/>
            </a:lvl7pPr>
            <a:lvl8pPr marL="6399200" indent="0" algn="ctr">
              <a:buNone/>
              <a:defRPr sz="3199"/>
            </a:lvl8pPr>
            <a:lvl9pPr marL="7313371" indent="0" algn="ctr">
              <a:buNone/>
              <a:defRPr sz="3199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3AE8D-6538-A30A-F863-25F6BE46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E8A5-244D-8D47-A142-4C83A5F6175F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09D9E-F280-7D79-D9C6-33EADDCD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E0728-BB2A-B496-7AB1-3D32398E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35D5-E9C3-4C40-829E-9F0421DA48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5983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1625177" y="0"/>
            <a:ext cx="21736738" cy="2895600"/>
          </a:xfrm>
          <a:prstGeom prst="rect">
            <a:avLst/>
          </a:prstGeom>
        </p:spPr>
        <p:txBody>
          <a:bodyPr/>
          <a:lstStyle>
            <a:lvl1pPr>
              <a:defRPr sz="7198">
                <a:solidFill>
                  <a:srgbClr val="002060"/>
                </a:solidFill>
                <a:latin typeface="Verdana Bold"/>
                <a:ea typeface="Verdana Bold"/>
                <a:cs typeface="Verdana Bold"/>
                <a:sym typeface="Verdana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198">
                <a:solidFill>
                  <a:srgbClr val="002060"/>
                </a:solidFill>
              </a:rPr>
              <a:t>Clique para editar o estilo do título mestre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4000771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144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310437" y="-1"/>
            <a:ext cx="7067214" cy="137160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9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7067214" cy="137160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99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23054" y="1745046"/>
            <a:ext cx="13254596" cy="10225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745046"/>
            <a:ext cx="13254596" cy="10225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3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12188824" cy="13715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02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4377648" cy="65173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65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10EC9C-7AA6-034B-8A74-39E46AF9908C}"/>
              </a:ext>
            </a:extLst>
          </p:cNvPr>
          <p:cNvSpPr txBox="1"/>
          <p:nvPr userDrawn="1"/>
        </p:nvSpPr>
        <p:spPr>
          <a:xfrm>
            <a:off x="23652066" y="610541"/>
            <a:ext cx="827716" cy="49240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2000" b="0" i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Montserrat" charset="0"/>
              </a:rPr>
              <a:pPr algn="ctr"/>
              <a:t>‹nº›</a:t>
            </a:fld>
            <a:r>
              <a:rPr lang="id-ID" sz="2000" b="1" i="0" dirty="0">
                <a:solidFill>
                  <a:schemeClr val="bg1"/>
                </a:solidFill>
                <a:latin typeface="Montserrat" charset="0"/>
                <a:ea typeface="Montserrat" charset="0"/>
                <a:cs typeface="Montserrat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3990" r:id="rId13"/>
    <p:sldLayoutId id="2147483991" r:id="rId14"/>
    <p:sldLayoutId id="2147483992" r:id="rId15"/>
    <p:sldLayoutId id="2147483993" r:id="rId16"/>
    <p:sldLayoutId id="2147483994" r:id="rId17"/>
    <p:sldLayoutId id="2147483995" r:id="rId18"/>
    <p:sldLayoutId id="2147483996" r:id="rId19"/>
    <p:sldLayoutId id="2147483997" r:id="rId20"/>
    <p:sldLayoutId id="2147483998" r:id="rId21"/>
    <p:sldLayoutId id="2147483999" r:id="rId22"/>
    <p:sldLayoutId id="2147484000" r:id="rId23"/>
    <p:sldLayoutId id="2147484001" r:id="rId24"/>
    <p:sldLayoutId id="2147484002" r:id="rId25"/>
    <p:sldLayoutId id="2147484003" r:id="rId26"/>
    <p:sldLayoutId id="2147484004" r:id="rId27"/>
    <p:sldLayoutId id="2147484005" r:id="rId28"/>
    <p:sldLayoutId id="2147484006" r:id="rId29"/>
    <p:sldLayoutId id="2147484007" r:id="rId30"/>
    <p:sldLayoutId id="2147484008" r:id="rId31"/>
    <p:sldLayoutId id="2147484009" r:id="rId32"/>
    <p:sldLayoutId id="2147484010" r:id="rId33"/>
    <p:sldLayoutId id="2147484011" r:id="rId34"/>
    <p:sldLayoutId id="2147484012" r:id="rId35"/>
    <p:sldLayoutId id="2147484013" r:id="rId36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6.emf"/><Relationship Id="rId5" Type="http://schemas.openxmlformats.org/officeDocument/2006/relationships/image" Target="../media/image7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C9016C7-FD25-4294-C170-63310708C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8737" y="9068268"/>
            <a:ext cx="10848912" cy="46459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88A982-8CF8-D648-0F2A-367300C42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449" y="5016802"/>
            <a:ext cx="15540752" cy="36823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F0DB26-1A60-8E39-C238-53238B8A06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07763" y="991084"/>
            <a:ext cx="2569887" cy="271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382156" y="1684342"/>
            <a:ext cx="18983082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Fortalecimiento de Anvisa y de la Industria Farmacéutica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898898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614" y="2068101"/>
            <a:ext cx="739134" cy="739134"/>
          </a:xfrm>
          <a:prstGeom prst="rect">
            <a:avLst/>
          </a:prstGeom>
        </p:spPr>
      </p:pic>
      <p:sp>
        <p:nvSpPr>
          <p:cNvPr id="9" name="Rectangle 37">
            <a:extLst>
              <a:ext uri="{FF2B5EF4-FFF2-40B4-BE49-F238E27FC236}">
                <a16:creationId xmlns:a16="http://schemas.microsoft.com/office/drawing/2014/main" id="{4DD1DFB0-0245-4F05-CDE5-39C391EE5438}"/>
              </a:ext>
            </a:extLst>
          </p:cNvPr>
          <p:cNvSpPr/>
          <p:nvPr/>
        </p:nvSpPr>
        <p:spPr>
          <a:xfrm>
            <a:off x="1261638" y="4356848"/>
            <a:ext cx="12378728" cy="7135904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En 1998, los ingresos por la venta de medicamentos en Brasil ascendieron a </a:t>
            </a:r>
            <a:r>
              <a:rPr lang="es" b="1" dirty="0">
                <a:solidFill>
                  <a:schemeClr val="accent2"/>
                </a:solidFill>
                <a:latin typeface="Montserrat" panose="00000500000000000000" pitchFamily="2" charset="0"/>
              </a:rPr>
              <a:t>R$ 12,4 mil millones.</a:t>
            </a:r>
          </a:p>
          <a:p>
            <a:endParaRPr lang="es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endParaRPr lang="es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endParaRPr lang="es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En 2022, los ingresos por la venta de medicamentos en Brasil fueron de </a:t>
            </a:r>
            <a:r>
              <a:rPr lang="es" b="1" dirty="0">
                <a:solidFill>
                  <a:schemeClr val="accent2"/>
                </a:solidFill>
                <a:latin typeface="Montserrat" panose="00000500000000000000" pitchFamily="2" charset="0"/>
              </a:rPr>
              <a:t>R$ 131,2 mil millones</a:t>
            </a:r>
          </a:p>
          <a:p>
            <a:endParaRPr lang="es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endParaRPr lang="es" b="1" dirty="0">
              <a:solidFill>
                <a:schemeClr val="accent2"/>
              </a:solidFill>
              <a:latin typeface="Montserrat" panose="00000500000000000000" pitchFamily="2" charset="0"/>
            </a:endParaRPr>
          </a:p>
          <a:p>
            <a:pPr>
              <a:lnSpc>
                <a:spcPts val="4299"/>
              </a:lnSpc>
            </a:pPr>
            <a:r>
              <a:rPr lang="es" sz="2400" dirty="0">
                <a:solidFill>
                  <a:schemeClr val="accent2"/>
                </a:solidFill>
                <a:latin typeface="Montserrat Light" charset="0"/>
              </a:rPr>
              <a:t>Fuente: La Industria Farmacéutica Brasileña en los años 90; 2002 y Anuario Estadístico del Mercado Farmacéutico - 2022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D9F1F9B-FD89-43F1-EF7A-AFF16A3974C0}"/>
              </a:ext>
            </a:extLst>
          </p:cNvPr>
          <p:cNvSpPr txBox="1"/>
          <p:nvPr/>
        </p:nvSpPr>
        <p:spPr>
          <a:xfrm>
            <a:off x="13988706" y="9389600"/>
            <a:ext cx="92553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2"/>
              </a:rPr>
              <a:t>Fuente: ABIFARMA,2001 y SCMED,2024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76F17F9-4115-D999-E4E5-AE3967401A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980119"/>
              </p:ext>
            </p:extLst>
          </p:nvPr>
        </p:nvGraphicFramePr>
        <p:xfrm>
          <a:off x="13988706" y="5655296"/>
          <a:ext cx="9255342" cy="310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114">
                  <a:extLst>
                    <a:ext uri="{9D8B030D-6E8A-4147-A177-3AD203B41FA5}">
                      <a16:colId xmlns:a16="http://schemas.microsoft.com/office/drawing/2014/main" val="1397823531"/>
                    </a:ext>
                  </a:extLst>
                </a:gridCol>
                <a:gridCol w="3085114">
                  <a:extLst>
                    <a:ext uri="{9D8B030D-6E8A-4147-A177-3AD203B41FA5}">
                      <a16:colId xmlns:a16="http://schemas.microsoft.com/office/drawing/2014/main" val="2612903379"/>
                    </a:ext>
                  </a:extLst>
                </a:gridCol>
                <a:gridCol w="3085114">
                  <a:extLst>
                    <a:ext uri="{9D8B030D-6E8A-4147-A177-3AD203B41FA5}">
                      <a16:colId xmlns:a16="http://schemas.microsoft.com/office/drawing/2014/main" val="24542555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s" dirty="0"/>
                        <a:t>Composición del mercado farmacéutico por origen de capital - % de ingresos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820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accent2"/>
                          </a:solidFill>
                        </a:rPr>
                        <a:t>C</a:t>
                      </a:r>
                      <a:r>
                        <a:rPr lang="es" b="1" dirty="0">
                          <a:solidFill>
                            <a:schemeClr val="accent2"/>
                          </a:solidFill>
                        </a:rPr>
                        <a:t>apital /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b="1" dirty="0">
                          <a:solidFill>
                            <a:schemeClr val="accent2"/>
                          </a:solidFill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b="1" dirty="0">
                          <a:solidFill>
                            <a:schemeClr val="accent2"/>
                          </a:solidFill>
                        </a:rPr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175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" b="1" dirty="0"/>
                        <a:t>Nacional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dirty="0"/>
                        <a:t>49%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29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" b="1" dirty="0"/>
                        <a:t>Extranjero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" dirty="0"/>
                        <a:t>51%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4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848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387674" y="1730006"/>
            <a:ext cx="8983550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CONSIDERACIONES FINALES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2278808" y="288831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614" y="2068101"/>
            <a:ext cx="739134" cy="73913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00D0D4D-B74C-937A-262D-6C304B2D4807}"/>
              </a:ext>
            </a:extLst>
          </p:cNvPr>
          <p:cNvSpPr txBox="1"/>
          <p:nvPr/>
        </p:nvSpPr>
        <p:spPr>
          <a:xfrm>
            <a:off x="1441089" y="3543300"/>
            <a:ext cx="21847535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4000" dirty="0">
                <a:latin typeface="Montserrat" panose="00000500000000000000" pitchFamily="2" charset="0"/>
              </a:rPr>
              <a:t>Cada vez que Anvisa se vio ante la necesidad de dar un salto en las normas regulatorias hasta entonces adoptadas a nivel nacional, como</a:t>
            </a:r>
          </a:p>
          <a:p>
            <a:endParaRPr lang="pt-BR" sz="4000" dirty="0">
              <a:latin typeface="Montserrat" panose="00000500000000000000" pitchFamily="2" charset="0"/>
            </a:endParaRPr>
          </a:p>
          <a:p>
            <a:r>
              <a:rPr lang="es" sz="4000" dirty="0">
                <a:latin typeface="Montserrat" panose="00000500000000000000" pitchFamily="2" charset="0"/>
              </a:rPr>
              <a:t>	la regulación de genéricos, con bioequivalencia y biodisponibilidad; o</a:t>
            </a:r>
          </a:p>
          <a:p>
            <a:r>
              <a:rPr lang="es" sz="4000" dirty="0">
                <a:latin typeface="Montserrat" panose="00000500000000000000" pitchFamily="2" charset="0"/>
              </a:rPr>
              <a:t>	la modernización del marco regulatorio nacional para la adhesión al ICH y PIC/S,</a:t>
            </a:r>
          </a:p>
          <a:p>
            <a:endParaRPr lang="pt-BR" sz="4000" dirty="0">
              <a:latin typeface="Montserrat" panose="00000500000000000000" pitchFamily="2" charset="0"/>
            </a:endParaRPr>
          </a:p>
          <a:p>
            <a:r>
              <a:rPr lang="es" sz="4000" dirty="0">
                <a:latin typeface="Montserrat" panose="00000500000000000000" pitchFamily="2" charset="0"/>
              </a:rPr>
              <a:t>las primeras críticas son que este salto previsto haría inviable la industria farmacéutica en el país.</a:t>
            </a:r>
          </a:p>
          <a:p>
            <a:endParaRPr lang="pt-BR" sz="4000" dirty="0">
              <a:latin typeface="Montserrat" panose="00000500000000000000" pitchFamily="2" charset="0"/>
            </a:endParaRPr>
          </a:p>
          <a:p>
            <a:r>
              <a:rPr lang="es" sz="4000" dirty="0">
                <a:latin typeface="Montserrat" panose="00000500000000000000" pitchFamily="2" charset="0"/>
              </a:rPr>
              <a:t>Sin embargo, cuando estos avances regulatorios se logran en cooperación, con diálogo y plazos de adaptación, el beneficio del esfuerzo por actualizar los estándares regulatorios lo sienten todos los involucrados, especialmente la población, pero también las propias industrias.</a:t>
            </a:r>
          </a:p>
        </p:txBody>
      </p:sp>
    </p:spTree>
    <p:extLst>
      <p:ext uri="{BB962C8B-B14F-4D97-AF65-F5344CB8AC3E}">
        <p14:creationId xmlns:p14="http://schemas.microsoft.com/office/powerpoint/2010/main" val="2472325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12F33AE0-E922-C849-8677-BA3040E88E6E}"/>
              </a:ext>
            </a:extLst>
          </p:cNvPr>
          <p:cNvSpPr txBox="1"/>
          <p:nvPr/>
        </p:nvSpPr>
        <p:spPr>
          <a:xfrm>
            <a:off x="10477951" y="2930927"/>
            <a:ext cx="3459601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Gracias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76910D57-F688-EB2E-25A5-C37A09AE8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5250" y="11317994"/>
            <a:ext cx="7772400" cy="2398006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BDE4F315-3110-DB8D-0D45-418F79E0F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831" y="4958013"/>
            <a:ext cx="7772400" cy="1462212"/>
          </a:xfrm>
          <a:prstGeom prst="rect">
            <a:avLst/>
          </a:prstGeom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14534C7D-3002-B0A8-B37F-89316FF0B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758741" cy="14622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7576009-4954-CF2B-5E87-B2D8012C7514}"/>
              </a:ext>
            </a:extLst>
          </p:cNvPr>
          <p:cNvSpPr txBox="1"/>
          <p:nvPr/>
        </p:nvSpPr>
        <p:spPr>
          <a:xfrm>
            <a:off x="7614138" y="7470375"/>
            <a:ext cx="9912216" cy="5006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Agencia Nacional de Vigilancia Sanitaria - Anvisa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SIA Sección 5 - Área especial 57 - Lote 200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Código postal: 71205-050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brasilia df</a:t>
            </a:r>
          </a:p>
          <a:p>
            <a:pPr algn="ctr">
              <a:lnSpc>
                <a:spcPts val="4299"/>
              </a:lnSpc>
            </a:pPr>
            <a:endParaRPr lang="pt-BR" sz="2800" dirty="0">
              <a:solidFill>
                <a:schemeClr val="tx2"/>
              </a:solidFill>
              <a:latin typeface="Montserrat Light" pitchFamily="2" charset="77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www.anvisa.gov.br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www.twitter.com/anvisa_oficial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Anvisa responde: 0800-642-9782</a:t>
            </a:r>
          </a:p>
          <a:p>
            <a:pPr algn="ctr">
              <a:lnSpc>
                <a:spcPts val="4299"/>
              </a:lnSpc>
            </a:pPr>
            <a:r>
              <a:rPr lang="es" sz="2800" dirty="0">
                <a:solidFill>
                  <a:schemeClr val="tx2"/>
                </a:solidFill>
                <a:latin typeface="Montserrat Light" pitchFamily="2" charset="77"/>
                <a:ea typeface="Lato Light" panose="020F0502020204030203" pitchFamily="34" charset="0"/>
                <a:cs typeface="Lato Light" panose="020F0502020204030203" pitchFamily="34" charset="0"/>
              </a:rPr>
              <a:t>Ouviria@anvisa.gov.br</a:t>
            </a:r>
          </a:p>
        </p:txBody>
      </p:sp>
    </p:spTree>
    <p:extLst>
      <p:ext uri="{BB962C8B-B14F-4D97-AF65-F5344CB8AC3E}">
        <p14:creationId xmlns:p14="http://schemas.microsoft.com/office/powerpoint/2010/main" val="129819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7CC61A-2885-FF18-5F4D-1EEE8BDE6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788" y="12442225"/>
            <a:ext cx="3919103" cy="735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01195C-2BAC-CE91-F590-D13961330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7047" y="-20637"/>
            <a:ext cx="24377650" cy="105200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7E8CA3-38EC-35C2-8E38-6274FA4B5F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3801" y="6707522"/>
            <a:ext cx="1477883" cy="1477883"/>
          </a:xfrm>
          <a:prstGeom prst="rect">
            <a:avLst/>
          </a:prstGeom>
        </p:spPr>
      </p:pic>
      <p:sp>
        <p:nvSpPr>
          <p:cNvPr id="4" name="TextBox 10">
            <a:extLst>
              <a:ext uri="{FF2B5EF4-FFF2-40B4-BE49-F238E27FC236}">
                <a16:creationId xmlns:a16="http://schemas.microsoft.com/office/drawing/2014/main" id="{D3F25931-CC5E-5D68-D0FE-0330BFF36AFC}"/>
              </a:ext>
            </a:extLst>
          </p:cNvPr>
          <p:cNvSpPr txBox="1"/>
          <p:nvPr/>
        </p:nvSpPr>
        <p:spPr>
          <a:xfrm>
            <a:off x="7691718" y="2504966"/>
            <a:ext cx="16304095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" sz="72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La importancia de acreditar y fortalecer las</a:t>
            </a:r>
          </a:p>
          <a:p>
            <a:pPr algn="ctr"/>
            <a:r>
              <a:rPr lang="es" sz="72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Autoridades Sanitarias para el Desarrollo Industrial</a:t>
            </a:r>
          </a:p>
          <a:p>
            <a:pPr algn="ctr"/>
            <a:r>
              <a:rPr lang="es" sz="72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Farmacéutico</a:t>
            </a:r>
            <a:endParaRPr lang="pt-BR" sz="7200" dirty="0">
              <a:solidFill>
                <a:schemeClr val="tx2"/>
              </a:solidFill>
              <a:latin typeface="Montserrat" pitchFamily="2" charset="77"/>
              <a:ea typeface="Lato Black" charset="0"/>
              <a:cs typeface="Lato Black" charset="0"/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FC75504-79DD-BB66-B4A9-B87608D4B7D9}"/>
              </a:ext>
            </a:extLst>
          </p:cNvPr>
          <p:cNvSpPr/>
          <p:nvPr/>
        </p:nvSpPr>
        <p:spPr>
          <a:xfrm>
            <a:off x="10625707" y="9465497"/>
            <a:ext cx="10636208" cy="267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080"/>
              </a:lnSpc>
            </a:pPr>
            <a:r>
              <a:rPr lang="es" sz="2800" b="1" dirty="0" err="1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Directora </a:t>
            </a:r>
            <a:r>
              <a:rPr lang="es" sz="2800" b="1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Meiruze Freitas</a:t>
            </a:r>
          </a:p>
          <a:p>
            <a:pPr algn="ctr">
              <a:lnSpc>
                <a:spcPts val="4080"/>
              </a:lnSpc>
            </a:pPr>
            <a:r>
              <a:rPr lang="es" sz="280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Segunda Directoría</a:t>
            </a:r>
            <a:endParaRPr lang="pt-BR" sz="2800" dirty="0">
              <a:solidFill>
                <a:schemeClr val="tx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080"/>
              </a:lnSpc>
            </a:pPr>
            <a:r>
              <a:rPr lang="es" sz="280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Agencia Nacional de Vigilancia Sanitaria – ANVISA</a:t>
            </a:r>
          </a:p>
          <a:p>
            <a:pPr algn="ctr">
              <a:lnSpc>
                <a:spcPts val="4080"/>
              </a:lnSpc>
            </a:pPr>
            <a:endParaRPr lang="pt-BR" sz="2800" b="1" dirty="0">
              <a:solidFill>
                <a:schemeClr val="tx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080"/>
              </a:lnSpc>
            </a:pPr>
            <a:r>
              <a:rPr lang="es" sz="2400" dirty="0">
                <a:solidFill>
                  <a:schemeClr val="tx2"/>
                </a:solidFill>
                <a:latin typeface="Montserrat Light" charset="0"/>
                <a:ea typeface="Montserrat Light" charset="0"/>
                <a:cs typeface="Montserrat Light" charset="0"/>
              </a:rPr>
              <a:t>06/06/2024</a:t>
            </a:r>
          </a:p>
        </p:txBody>
      </p:sp>
    </p:spTree>
    <p:extLst>
      <p:ext uri="{BB962C8B-B14F-4D97-AF65-F5344CB8AC3E}">
        <p14:creationId xmlns:p14="http://schemas.microsoft.com/office/powerpoint/2010/main" val="348434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582181" y="1684342"/>
            <a:ext cx="18053340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Fortalecimiento de la industria farmacéutica en Brasil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27473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614" y="2068101"/>
            <a:ext cx="739134" cy="739134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0A802820-37A2-C199-1340-647C05C3B54F}"/>
              </a:ext>
            </a:extLst>
          </p:cNvPr>
          <p:cNvGrpSpPr/>
          <p:nvPr/>
        </p:nvGrpSpPr>
        <p:grpSpPr>
          <a:xfrm>
            <a:off x="2383604" y="3828109"/>
            <a:ext cx="20566040" cy="7230415"/>
            <a:chOff x="2383604" y="3428059"/>
            <a:chExt cx="20566040" cy="7230415"/>
          </a:xfrm>
        </p:grpSpPr>
        <p:sp>
          <p:nvSpPr>
            <p:cNvPr id="2" name="Rectangle 37">
              <a:extLst>
                <a:ext uri="{FF2B5EF4-FFF2-40B4-BE49-F238E27FC236}">
                  <a16:creationId xmlns:a16="http://schemas.microsoft.com/office/drawing/2014/main" id="{4918EEE5-E526-17A2-42C3-C3594EB5424B}"/>
                </a:ext>
              </a:extLst>
            </p:cNvPr>
            <p:cNvSpPr/>
            <p:nvPr/>
          </p:nvSpPr>
          <p:spPr>
            <a:xfrm>
              <a:off x="2383604" y="3428059"/>
              <a:ext cx="4412471" cy="7201663"/>
            </a:xfrm>
            <a:prstGeom prst="rect">
              <a:avLst/>
            </a:prstGeom>
            <a:solidFill>
              <a:srgbClr val="EF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1996</a:t>
              </a: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Reconocimiento del Acuerdo TRIPS</a:t>
              </a: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(</a:t>
              </a:r>
              <a:r>
                <a:rPr lang="es-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Acuerdos sobre los Aspectos de los Derechos de Propiedad Intelectual relacionados con el Comercio</a:t>
              </a:r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)</a:t>
              </a:r>
              <a:endParaRPr lang="pt-BR" sz="2400" dirty="0">
                <a:solidFill>
                  <a:schemeClr val="accent2"/>
                </a:solidFill>
                <a:latin typeface="Montserrat Light" charset="0"/>
              </a:endParaRPr>
            </a:p>
            <a:p>
              <a:pPr algn="ctr">
                <a:lnSpc>
                  <a:spcPts val="4299"/>
                </a:lnSpc>
              </a:pPr>
              <a:endParaRPr lang="pt-BR" dirty="0"/>
            </a:p>
          </p:txBody>
        </p:sp>
        <p:sp>
          <p:nvSpPr>
            <p:cNvPr id="3" name="Rectangle 37">
              <a:extLst>
                <a:ext uri="{FF2B5EF4-FFF2-40B4-BE49-F238E27FC236}">
                  <a16:creationId xmlns:a16="http://schemas.microsoft.com/office/drawing/2014/main" id="{9CE75712-4E2F-FBE8-33F3-05AC8D635A1D}"/>
                </a:ext>
              </a:extLst>
            </p:cNvPr>
            <p:cNvSpPr/>
            <p:nvPr/>
          </p:nvSpPr>
          <p:spPr>
            <a:xfrm>
              <a:off x="7056238" y="3442435"/>
              <a:ext cx="4412471" cy="7201663"/>
            </a:xfrm>
            <a:prstGeom prst="rect">
              <a:avLst/>
            </a:prstGeom>
            <a:solidFill>
              <a:srgbClr val="EF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1999</a:t>
              </a: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b="1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Creación de Anvisa</a:t>
              </a: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con base en las nuevas directrices de la Política Nacional de Medicamentos (Portaria nº 3.916/98 del MS)</a:t>
              </a:r>
            </a:p>
          </p:txBody>
        </p:sp>
        <p:sp>
          <p:nvSpPr>
            <p:cNvPr id="4" name="Rectangle 37">
              <a:extLst>
                <a:ext uri="{FF2B5EF4-FFF2-40B4-BE49-F238E27FC236}">
                  <a16:creationId xmlns:a16="http://schemas.microsoft.com/office/drawing/2014/main" id="{9DBF8DA2-CB3A-88CD-EC6E-684728401E07}"/>
                </a:ext>
              </a:extLst>
            </p:cNvPr>
            <p:cNvSpPr/>
            <p:nvPr/>
          </p:nvSpPr>
          <p:spPr>
            <a:xfrm>
              <a:off x="11711621" y="3456811"/>
              <a:ext cx="4412471" cy="7201663"/>
            </a:xfrm>
            <a:prstGeom prst="rect">
              <a:avLst/>
            </a:prstGeom>
            <a:solidFill>
              <a:srgbClr val="EF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1999 – 2000 - 2021</a:t>
              </a: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Implementación de la Política de Medicamentos Genéricos</a:t>
              </a: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(Ley 9.787/99)</a:t>
              </a: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>
                <a:lnSpc>
                  <a:spcPts val="4299"/>
                </a:lnSpc>
              </a:pPr>
              <a:endParaRPr lang="pt-BR" sz="2400" dirty="0">
                <a:solidFill>
                  <a:schemeClr val="accent2"/>
                </a:solidFill>
                <a:latin typeface="Montserrat Light" charset="0"/>
              </a:endParaRPr>
            </a:p>
            <a:p>
              <a:pPr algn="ctr">
                <a:lnSpc>
                  <a:spcPts val="4299"/>
                </a:lnSpc>
              </a:pPr>
              <a:endParaRPr lang="pt-BR" sz="2400" dirty="0">
                <a:solidFill>
                  <a:schemeClr val="accent2"/>
                </a:solidFill>
                <a:latin typeface="Montserrat Light" charset="0"/>
              </a:endParaRPr>
            </a:p>
            <a:p>
              <a:pPr algn="ctr">
                <a:lnSpc>
                  <a:spcPts val="4299"/>
                </a:lnSpc>
              </a:pPr>
              <a:endParaRPr lang="pt-BR" dirty="0"/>
            </a:p>
          </p:txBody>
        </p:sp>
        <p:sp>
          <p:nvSpPr>
            <p:cNvPr id="5" name="Cruz 4">
              <a:extLst>
                <a:ext uri="{FF2B5EF4-FFF2-40B4-BE49-F238E27FC236}">
                  <a16:creationId xmlns:a16="http://schemas.microsoft.com/office/drawing/2014/main" id="{BD8DD18B-7D0A-E3AF-C871-92018440E53C}"/>
                </a:ext>
              </a:extLst>
            </p:cNvPr>
            <p:cNvSpPr/>
            <p:nvPr/>
          </p:nvSpPr>
          <p:spPr>
            <a:xfrm>
              <a:off x="6703810" y="7325845"/>
              <a:ext cx="411546" cy="456863"/>
            </a:xfrm>
            <a:prstGeom prst="plus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Cruz 5">
              <a:extLst>
                <a:ext uri="{FF2B5EF4-FFF2-40B4-BE49-F238E27FC236}">
                  <a16:creationId xmlns:a16="http://schemas.microsoft.com/office/drawing/2014/main" id="{4BA9D8C0-F0CE-1E43-7A9D-6B5AFD819068}"/>
                </a:ext>
              </a:extLst>
            </p:cNvPr>
            <p:cNvSpPr/>
            <p:nvPr/>
          </p:nvSpPr>
          <p:spPr>
            <a:xfrm>
              <a:off x="11410274" y="7334813"/>
              <a:ext cx="411546" cy="456863"/>
            </a:xfrm>
            <a:prstGeom prst="plus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Igual a 6">
              <a:extLst>
                <a:ext uri="{FF2B5EF4-FFF2-40B4-BE49-F238E27FC236}">
                  <a16:creationId xmlns:a16="http://schemas.microsoft.com/office/drawing/2014/main" id="{B1882E4C-F025-9DFB-0DB2-8251995C8CBA}"/>
                </a:ext>
              </a:extLst>
            </p:cNvPr>
            <p:cNvSpPr/>
            <p:nvPr/>
          </p:nvSpPr>
          <p:spPr>
            <a:xfrm>
              <a:off x="16124092" y="7200339"/>
              <a:ext cx="729552" cy="612615"/>
            </a:xfrm>
            <a:prstGeom prst="mathEqual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8" name="Rectangle 37">
              <a:extLst>
                <a:ext uri="{FF2B5EF4-FFF2-40B4-BE49-F238E27FC236}">
                  <a16:creationId xmlns:a16="http://schemas.microsoft.com/office/drawing/2014/main" id="{AF73CC97-7EB9-B8D0-AC2B-868CEF8A0FFE}"/>
                </a:ext>
              </a:extLst>
            </p:cNvPr>
            <p:cNvSpPr/>
            <p:nvPr/>
          </p:nvSpPr>
          <p:spPr>
            <a:xfrm>
              <a:off x="17076749" y="3454956"/>
              <a:ext cx="5872895" cy="7201663"/>
            </a:xfrm>
            <a:prstGeom prst="rect">
              <a:avLst/>
            </a:prstGeom>
            <a:solidFill>
              <a:srgbClr val="EFF1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endParaRPr lang="pt-BR" dirty="0">
                <a:solidFill>
                  <a:schemeClr val="tx2"/>
                </a:solidFill>
                <a:latin typeface="Montserrat" pitchFamily="2" charset="77"/>
                <a:ea typeface="Montserrat Bold" charset="0"/>
                <a:cs typeface="Montserrat Bold" charset="0"/>
              </a:endParaRPr>
            </a:p>
            <a:p>
              <a:pPr algn="ctr"/>
              <a:r>
                <a:rPr lang="es" dirty="0">
                  <a:solidFill>
                    <a:schemeClr val="tx2"/>
                  </a:solidFill>
                  <a:latin typeface="Montserrat" pitchFamily="2" charset="77"/>
                  <a:ea typeface="Montserrat Bold" charset="0"/>
                  <a:cs typeface="Montserrat Bold" charset="0"/>
                </a:rPr>
                <a:t>Redefinir las condiciones de competencia en el mercado farmacéutico nacional, hasta entonces caracterizado por la falta de estándares regulatorios y la falta de políticas industriales dirigidas al sector.</a:t>
              </a:r>
            </a:p>
            <a:p>
              <a:pPr algn="ctr"/>
              <a:endParaRPr lang="pt-BR" sz="2400" dirty="0">
                <a:solidFill>
                  <a:schemeClr val="tx2"/>
                </a:solidFill>
                <a:latin typeface="Montserrat" pitchFamily="2" charset="77"/>
              </a:endParaRPr>
            </a:p>
            <a:p>
              <a:pPr algn="ctr">
                <a:lnSpc>
                  <a:spcPts val="4299"/>
                </a:lnSpc>
              </a:pPr>
              <a:endParaRPr lang="pt-BR" sz="2400" dirty="0">
                <a:solidFill>
                  <a:schemeClr val="accent2"/>
                </a:solidFill>
                <a:latin typeface="Montserrat Light" charset="0"/>
              </a:endParaRPr>
            </a:p>
            <a:p>
              <a:pPr algn="ctr">
                <a:lnSpc>
                  <a:spcPts val="4299"/>
                </a:lnSpc>
              </a:pP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43705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7AC10FB-CAF1-CF4A-A37B-4C87C1045D0D}"/>
              </a:ext>
            </a:extLst>
          </p:cNvPr>
          <p:cNvGrpSpPr/>
          <p:nvPr/>
        </p:nvGrpSpPr>
        <p:grpSpPr>
          <a:xfrm>
            <a:off x="1353645" y="5848520"/>
            <a:ext cx="8426484" cy="3754924"/>
            <a:chOff x="6398101" y="1618928"/>
            <a:chExt cx="8428678" cy="3755902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E133785E-0B00-E64A-9AC0-44059588742B}"/>
                </a:ext>
              </a:extLst>
            </p:cNvPr>
            <p:cNvSpPr txBox="1"/>
            <p:nvPr/>
          </p:nvSpPr>
          <p:spPr>
            <a:xfrm>
              <a:off x="6398101" y="1618928"/>
              <a:ext cx="7156447" cy="34166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" sz="5399" b="1" spc="300" dirty="0">
                  <a:solidFill>
                    <a:srgbClr val="002060"/>
                  </a:solidFill>
                  <a:latin typeface="Montserrat SemiBold" pitchFamily="2" charset="77"/>
                  <a:ea typeface="Roboto" panose="02000000000000000000" pitchFamily="2" charset="0"/>
                  <a:cs typeface="Poppins Medium" pitchFamily="2" charset="77"/>
                </a:rPr>
                <a:t>ANVISA EN EL ESCENARIO REGULATORIO INTERNACIONAL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BC3E1C2-46ED-9F4A-B722-3A0873B76B06}"/>
                </a:ext>
              </a:extLst>
            </p:cNvPr>
            <p:cNvSpPr txBox="1"/>
            <p:nvPr/>
          </p:nvSpPr>
          <p:spPr>
            <a:xfrm>
              <a:off x="6767667" y="5005402"/>
              <a:ext cx="8059112" cy="369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" sz="1800" spc="600" dirty="0">
                  <a:latin typeface="Montserrat Light" pitchFamily="2" charset="77"/>
                  <a:ea typeface="Lato Medium" panose="020F0502020204030203" pitchFamily="34" charset="0"/>
                  <a:cs typeface="Lato Medium" panose="020F0502020204030203" pitchFamily="34" charset="0"/>
                </a:rPr>
                <a:t>DESEMPEÑO EN EL CAMPO FARMACÉUTICO</a:t>
              </a:r>
              <a:endParaRPr lang="en-US" sz="1800" spc="600" dirty="0">
                <a:latin typeface="Montserrat Light" pitchFamily="2" charset="77"/>
                <a:ea typeface="Lato Medium" panose="020F0502020204030203" pitchFamily="34" charset="0"/>
                <a:cs typeface="Lato Medium" panose="020F0502020204030203" pitchFamily="34" charset="0"/>
              </a:endParaRP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BC6D47-CB67-3F4D-A33F-1270BB745BA4}"/>
              </a:ext>
            </a:extLst>
          </p:cNvPr>
          <p:cNvCxnSpPr>
            <a:cxnSpLocks/>
          </p:cNvCxnSpPr>
          <p:nvPr/>
        </p:nvCxnSpPr>
        <p:spPr>
          <a:xfrm>
            <a:off x="11392110" y="5117877"/>
            <a:ext cx="1298236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CE12ACFB-04B6-B34F-BE61-6712E50FB325}"/>
              </a:ext>
            </a:extLst>
          </p:cNvPr>
          <p:cNvGrpSpPr/>
          <p:nvPr/>
        </p:nvGrpSpPr>
        <p:grpSpPr>
          <a:xfrm>
            <a:off x="9695402" y="7148017"/>
            <a:ext cx="5403670" cy="4914980"/>
            <a:chOff x="13939892" y="3094009"/>
            <a:chExt cx="4569268" cy="4916260"/>
          </a:xfrm>
        </p:grpSpPr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710A54B4-4F0D-0B49-B3FC-7BA7273BF598}"/>
                </a:ext>
              </a:extLst>
            </p:cNvPr>
            <p:cNvSpPr txBox="1">
              <a:spLocks/>
            </p:cNvSpPr>
            <p:nvPr/>
          </p:nvSpPr>
          <p:spPr>
            <a:xfrm>
              <a:off x="13939892" y="3740341"/>
              <a:ext cx="4396271" cy="4269928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Anvisa fue reconocida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como autoridad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Regulador Nacional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Referencia Regional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( </a:t>
              </a:r>
              <a:r>
                <a:rPr lang="es" sz="2799" dirty="0" err="1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ARNr </a:t>
              </a: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) – Nivel IV.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Reflexión positiva directa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en medicamentos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autorizados por Anvisa 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E1D6B5-DD6C-4C4D-BC5F-1935588DA149}"/>
                </a:ext>
              </a:extLst>
            </p:cNvPr>
            <p:cNvSpPr/>
            <p:nvPr/>
          </p:nvSpPr>
          <p:spPr>
            <a:xfrm>
              <a:off x="14112889" y="3094009"/>
              <a:ext cx="4396271" cy="5232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 err="1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ARNr</a:t>
              </a:r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 </a:t>
              </a:r>
              <a:r>
                <a:rPr lang="es" sz="2799" dirty="0" err="1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Nivel </a:t>
              </a:r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IV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9419D32-5541-1943-9EF3-A1141554B470}"/>
              </a:ext>
            </a:extLst>
          </p:cNvPr>
          <p:cNvGrpSpPr/>
          <p:nvPr/>
        </p:nvGrpSpPr>
        <p:grpSpPr>
          <a:xfrm>
            <a:off x="16968747" y="7148016"/>
            <a:ext cx="5589614" cy="5431888"/>
            <a:chOff x="13939892" y="3094009"/>
            <a:chExt cx="4688347" cy="5433303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45759B05-4AEC-B641-99EE-217A5919C27C}"/>
                </a:ext>
              </a:extLst>
            </p:cNvPr>
            <p:cNvSpPr txBox="1">
              <a:spLocks/>
            </p:cNvSpPr>
            <p:nvPr/>
          </p:nvSpPr>
          <p:spPr>
            <a:xfrm>
              <a:off x="13939892" y="4343583"/>
              <a:ext cx="4688347" cy="4183729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Coalición Internacional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autoridades reguladoras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Medicamentos.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Presidentes de agencias tienen la oportunidad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definir caminos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estratégicos en el campo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farmacéutico.</a:t>
              </a:r>
              <a:endParaRPr lang="en-U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6FF1B9-66E3-8845-BAEE-65DE42E9B41A}"/>
                </a:ext>
              </a:extLst>
            </p:cNvPr>
            <p:cNvSpPr/>
            <p:nvPr/>
          </p:nvSpPr>
          <p:spPr>
            <a:xfrm>
              <a:off x="14112890" y="3094009"/>
              <a:ext cx="4396269" cy="12311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Cofundador de</a:t>
              </a:r>
            </a:p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ICMRA</a:t>
              </a:r>
            </a:p>
            <a:p>
              <a:endParaRPr lang="en-US" sz="1800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55BAA8F-F118-F846-8590-FBE5E006F65C}"/>
              </a:ext>
            </a:extLst>
          </p:cNvPr>
          <p:cNvSpPr/>
          <p:nvPr/>
        </p:nvSpPr>
        <p:spPr>
          <a:xfrm>
            <a:off x="19909441" y="3503505"/>
            <a:ext cx="2506953" cy="9230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07C8B6-1272-BD44-A146-4FC3FA9C1708}"/>
              </a:ext>
            </a:extLst>
          </p:cNvPr>
          <p:cNvSpPr txBox="1"/>
          <p:nvPr/>
        </p:nvSpPr>
        <p:spPr>
          <a:xfrm>
            <a:off x="20206130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2012</a:t>
            </a:r>
          </a:p>
        </p:txBody>
      </p:sp>
      <p:pic>
        <p:nvPicPr>
          <p:cNvPr id="1026" name="Picture 2" descr="Organização Pan-americana de Saúde (OPAS) | Coronavírus">
            <a:extLst>
              <a:ext uri="{FF2B5EF4-FFF2-40B4-BE49-F238E27FC236}">
                <a16:creationId xmlns:a16="http://schemas.microsoft.com/office/drawing/2014/main" id="{81A279CF-4CA6-123D-E8E7-A3C844C7B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907" y="4350916"/>
            <a:ext cx="3541755" cy="250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Agrupar 2">
            <a:extLst>
              <a:ext uri="{FF2B5EF4-FFF2-40B4-BE49-F238E27FC236}">
                <a16:creationId xmlns:a16="http://schemas.microsoft.com/office/drawing/2014/main" id="{80CF2135-6434-B920-7B08-3E297E3DD378}"/>
              </a:ext>
            </a:extLst>
          </p:cNvPr>
          <p:cNvGrpSpPr/>
          <p:nvPr/>
        </p:nvGrpSpPr>
        <p:grpSpPr>
          <a:xfrm>
            <a:off x="12592119" y="3503505"/>
            <a:ext cx="2506953" cy="923090"/>
            <a:chOff x="12592222" y="3502629"/>
            <a:chExt cx="2507606" cy="92333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9AFDA28-3C31-DF40-9545-6BFD810AB0E4}"/>
                </a:ext>
              </a:extLst>
            </p:cNvPr>
            <p:cNvSpPr/>
            <p:nvPr/>
          </p:nvSpPr>
          <p:spPr>
            <a:xfrm>
              <a:off x="12592222" y="3502629"/>
              <a:ext cx="2507606" cy="92333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34F2A3-06EC-C545-9FB2-0746BCB6C3A0}"/>
                </a:ext>
              </a:extLst>
            </p:cNvPr>
            <p:cNvSpPr txBox="1"/>
            <p:nvPr/>
          </p:nvSpPr>
          <p:spPr>
            <a:xfrm>
              <a:off x="12888992" y="3727399"/>
              <a:ext cx="1914068" cy="523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" sz="2799" spc="600" dirty="0">
                  <a:solidFill>
                    <a:schemeClr val="bg2"/>
                  </a:solidFill>
                  <a:latin typeface="Montserrat Medium" pitchFamily="2" charset="77"/>
                  <a:ea typeface="Lato Medium" panose="020F0502020204030203" pitchFamily="34" charset="0"/>
                  <a:cs typeface="Lato Medium" panose="020F0502020204030203" pitchFamily="34" charset="0"/>
                </a:rPr>
                <a:t>2010</a:t>
              </a:r>
            </a:p>
          </p:txBody>
        </p:sp>
      </p:grpSp>
      <p:pic>
        <p:nvPicPr>
          <p:cNvPr id="1028" name="Picture 4" descr="About Us | International Coalition of Medicines Regulatory Authorities ( ICMRA)">
            <a:extLst>
              <a:ext uri="{FF2B5EF4-FFF2-40B4-BE49-F238E27FC236}">
                <a16:creationId xmlns:a16="http://schemas.microsoft.com/office/drawing/2014/main" id="{46C1C1A0-67DA-52AD-B994-45458A260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8747" y="4720521"/>
            <a:ext cx="3675693" cy="124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F2C3A746-1D0A-B6F1-7B80-884FBEA4ED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6" y="11897585"/>
            <a:ext cx="2387052" cy="1809541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A01E9248-06BF-1D90-AA9C-2D503E0A48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53644" y="9326186"/>
            <a:ext cx="738942" cy="73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14319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>
            <a:extLst>
              <a:ext uri="{FF2B5EF4-FFF2-40B4-BE49-F238E27FC236}">
                <a16:creationId xmlns:a16="http://schemas.microsoft.com/office/drawing/2014/main" id="{A23B1F5B-C897-7E95-B51B-A042A052B4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6" y="11897585"/>
            <a:ext cx="2387052" cy="180954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BC6D47-CB67-3F4D-A33F-1270BB745BA4}"/>
              </a:ext>
            </a:extLst>
          </p:cNvPr>
          <p:cNvCxnSpPr>
            <a:cxnSpLocks/>
          </p:cNvCxnSpPr>
          <p:nvPr/>
        </p:nvCxnSpPr>
        <p:spPr>
          <a:xfrm>
            <a:off x="3176" y="5117877"/>
            <a:ext cx="2437130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CE12ACFB-04B6-B34F-BE61-6712E50FB325}"/>
              </a:ext>
            </a:extLst>
          </p:cNvPr>
          <p:cNvGrpSpPr/>
          <p:nvPr/>
        </p:nvGrpSpPr>
        <p:grpSpPr>
          <a:xfrm>
            <a:off x="2051330" y="6881617"/>
            <a:ext cx="5030788" cy="5345739"/>
            <a:chOff x="13939892" y="3094009"/>
            <a:chExt cx="4569268" cy="534713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E1D6B5-DD6C-4C4D-BC5F-1935588DA149}"/>
                </a:ext>
              </a:extLst>
            </p:cNvPr>
            <p:cNvSpPr/>
            <p:nvPr/>
          </p:nvSpPr>
          <p:spPr>
            <a:xfrm>
              <a:off x="14112890" y="3094009"/>
              <a:ext cx="4396270" cy="5232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Equivalencia de IFAs</a:t>
              </a:r>
              <a:endParaRPr lang="es-419" sz="2799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710A54B4-4F0D-0B49-B3FC-7BA7273BF598}"/>
                </a:ext>
              </a:extLst>
            </p:cNvPr>
            <p:cNvSpPr txBox="1">
              <a:spLocks/>
            </p:cNvSpPr>
            <p:nvPr/>
          </p:nvSpPr>
          <p:spPr>
            <a:xfrm>
              <a:off x="13939892" y="3740341"/>
              <a:ext cx="4396270" cy="4700798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La Unión Europea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reconoció como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Equivalente el Control de Ingredientes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Farmacéuticos Activos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realizado en Brasil.</a:t>
              </a:r>
            </a:p>
            <a:p>
              <a:pPr algn="l">
                <a:lnSpc>
                  <a:spcPct val="100000"/>
                </a:lnSpc>
              </a:pPr>
              <a:endParaRPr lang="e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Más facilidad en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exportar.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79AFDA28-3C31-DF40-9545-6BFD810AB0E4}"/>
              </a:ext>
            </a:extLst>
          </p:cNvPr>
          <p:cNvSpPr/>
          <p:nvPr/>
        </p:nvSpPr>
        <p:spPr>
          <a:xfrm>
            <a:off x="5088374" y="3503505"/>
            <a:ext cx="2506953" cy="92309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34F2A3-06EC-C545-9FB2-0746BCB6C3A0}"/>
              </a:ext>
            </a:extLst>
          </p:cNvPr>
          <p:cNvSpPr txBox="1"/>
          <p:nvPr/>
        </p:nvSpPr>
        <p:spPr>
          <a:xfrm>
            <a:off x="5385063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2015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9419D32-5541-1943-9EF3-A1141554B470}"/>
              </a:ext>
            </a:extLst>
          </p:cNvPr>
          <p:cNvGrpSpPr/>
          <p:nvPr/>
        </p:nvGrpSpPr>
        <p:grpSpPr>
          <a:xfrm>
            <a:off x="9368652" y="6881616"/>
            <a:ext cx="4568078" cy="5259562"/>
            <a:chOff x="13939892" y="3094009"/>
            <a:chExt cx="4569268" cy="5260931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45759B05-4AEC-B641-99EE-217A5919C27C}"/>
                </a:ext>
              </a:extLst>
            </p:cNvPr>
            <p:cNvSpPr txBox="1">
              <a:spLocks/>
            </p:cNvSpPr>
            <p:nvPr/>
          </p:nvSpPr>
          <p:spPr>
            <a:xfrm>
              <a:off x="13939892" y="3740341"/>
              <a:ext cx="4396270" cy="4614599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Armonización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marco regulatorio para medicamentos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y contribución a los</a:t>
              </a:r>
            </a:p>
            <a:p>
              <a:pPr algn="l">
                <a:lnSpc>
                  <a:spcPct val="100000"/>
                </a:lnSpc>
              </a:pPr>
              <a:r>
                <a:rPr lang="pt-BR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p</a:t>
              </a: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rincipales guías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internacionales.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En 2019, Anvisa pasó a formar parte del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Comite Gestor de ICH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6FF1B9-66E3-8845-BAEE-65DE42E9B41A}"/>
                </a:ext>
              </a:extLst>
            </p:cNvPr>
            <p:cNvSpPr/>
            <p:nvPr/>
          </p:nvSpPr>
          <p:spPr>
            <a:xfrm>
              <a:off x="14112890" y="3094009"/>
              <a:ext cx="4396270" cy="5232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Miembro de la ICH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55BAA8F-F118-F846-8590-FBE5E006F65C}"/>
              </a:ext>
            </a:extLst>
          </p:cNvPr>
          <p:cNvSpPr/>
          <p:nvPr/>
        </p:nvSpPr>
        <p:spPr>
          <a:xfrm>
            <a:off x="12405695" y="3503505"/>
            <a:ext cx="2506953" cy="9230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07C8B6-1272-BD44-A146-4FC3FA9C1708}"/>
              </a:ext>
            </a:extLst>
          </p:cNvPr>
          <p:cNvSpPr txBox="1"/>
          <p:nvPr/>
        </p:nvSpPr>
        <p:spPr>
          <a:xfrm>
            <a:off x="12702385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2016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62F4A9A-DA94-744B-AC2C-EFBA235C50EE}"/>
              </a:ext>
            </a:extLst>
          </p:cNvPr>
          <p:cNvGrpSpPr/>
          <p:nvPr/>
        </p:nvGrpSpPr>
        <p:grpSpPr>
          <a:xfrm>
            <a:off x="16862225" y="6881617"/>
            <a:ext cx="7023768" cy="4634060"/>
            <a:chOff x="14051744" y="3094009"/>
            <a:chExt cx="4457416" cy="4635266"/>
          </a:xfrm>
        </p:grpSpPr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EDBBC787-37F5-F64C-B04E-B20B4852BA78}"/>
                </a:ext>
              </a:extLst>
            </p:cNvPr>
            <p:cNvSpPr txBox="1">
              <a:spLocks/>
            </p:cNvSpPr>
            <p:nvPr/>
          </p:nvSpPr>
          <p:spPr>
            <a:xfrm>
              <a:off x="14051744" y="4752089"/>
              <a:ext cx="4396270" cy="2977186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Armonización del marco regulatório de inspección de medicamentos e insumos farmacéuticos. 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Iniciativas de intercambio de información y discusión de</a:t>
              </a:r>
            </a:p>
            <a:p>
              <a:pPr algn="l">
                <a:lnSpc>
                  <a:spcPct val="100000"/>
                </a:lnSpc>
              </a:pPr>
              <a:r>
                <a:rPr lang="es" sz="2799" i="1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reliance </a:t>
              </a: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entre miembros.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38F08D5-105F-234B-AE44-13FB05E5683E}"/>
                </a:ext>
              </a:extLst>
            </p:cNvPr>
            <p:cNvSpPr/>
            <p:nvPr/>
          </p:nvSpPr>
          <p:spPr>
            <a:xfrm>
              <a:off x="14112890" y="3094009"/>
              <a:ext cx="4396270" cy="954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Cooperación internacional en inspección farmacéutica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790AEFFF-6459-C44A-B030-5012C60C2072}"/>
              </a:ext>
            </a:extLst>
          </p:cNvPr>
          <p:cNvSpPr/>
          <p:nvPr/>
        </p:nvSpPr>
        <p:spPr>
          <a:xfrm>
            <a:off x="19723017" y="3503505"/>
            <a:ext cx="2506953" cy="9230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1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79F1D6-8393-074F-9CAC-066CE3E9896E}"/>
              </a:ext>
            </a:extLst>
          </p:cNvPr>
          <p:cNvSpPr txBox="1"/>
          <p:nvPr/>
        </p:nvSpPr>
        <p:spPr>
          <a:xfrm>
            <a:off x="20019707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2020</a:t>
            </a:r>
          </a:p>
        </p:txBody>
      </p:sp>
      <p:pic>
        <p:nvPicPr>
          <p:cNvPr id="2052" name="Picture 4" descr="União Europeia: países, bandeira, objetivos - Brasil Escola">
            <a:extLst>
              <a:ext uri="{FF2B5EF4-FFF2-40B4-BE49-F238E27FC236}">
                <a16:creationId xmlns:a16="http://schemas.microsoft.com/office/drawing/2014/main" id="{960F7A1B-2425-4CD2-0A98-11D4711F9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633" y="4453894"/>
            <a:ext cx="2618694" cy="1742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NVISA apresenta harmonização do Brasil ao ICH – SINDIFAR">
            <a:extLst>
              <a:ext uri="{FF2B5EF4-FFF2-40B4-BE49-F238E27FC236}">
                <a16:creationId xmlns:a16="http://schemas.microsoft.com/office/drawing/2014/main" id="{653687A8-64A6-4AED-137F-7D2F4CFE4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651" y="4528800"/>
            <a:ext cx="3950793" cy="1327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IC/S">
            <a:extLst>
              <a:ext uri="{FF2B5EF4-FFF2-40B4-BE49-F238E27FC236}">
                <a16:creationId xmlns:a16="http://schemas.microsoft.com/office/drawing/2014/main" id="{946505EE-9C38-6D8A-A219-A705EBC73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2316" y="4453894"/>
            <a:ext cx="2506953" cy="161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33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BBC6D47-CB67-3F4D-A33F-1270BB745BA4}"/>
              </a:ext>
            </a:extLst>
          </p:cNvPr>
          <p:cNvCxnSpPr>
            <a:cxnSpLocks/>
          </p:cNvCxnSpPr>
          <p:nvPr/>
        </p:nvCxnSpPr>
        <p:spPr>
          <a:xfrm>
            <a:off x="-24560" y="5117877"/>
            <a:ext cx="2105345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CE12ACFB-04B6-B34F-BE61-6712E50FB325}"/>
              </a:ext>
            </a:extLst>
          </p:cNvPr>
          <p:cNvGrpSpPr/>
          <p:nvPr/>
        </p:nvGrpSpPr>
        <p:grpSpPr>
          <a:xfrm>
            <a:off x="733701" y="6551440"/>
            <a:ext cx="5241391" cy="4742626"/>
            <a:chOff x="13939892" y="3094009"/>
            <a:chExt cx="4569268" cy="4743861"/>
          </a:xfrm>
        </p:grpSpPr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710A54B4-4F0D-0B49-B3FC-7BA7273BF598}"/>
                </a:ext>
              </a:extLst>
            </p:cNvPr>
            <p:cNvSpPr txBox="1">
              <a:spLocks/>
            </p:cNvSpPr>
            <p:nvPr/>
          </p:nvSpPr>
          <p:spPr>
            <a:xfrm>
              <a:off x="13939892" y="3740341"/>
              <a:ext cx="4396269" cy="4097529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Revisión simultánea de medicamiento para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oncología entre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colaboradores internacionales.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Coordinación FDA. TGA,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ANVISA, HC, MS de Israel,</a:t>
              </a:r>
            </a:p>
            <a:p>
              <a:pPr algn="l">
                <a:lnSpc>
                  <a:spcPct val="100000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HSA, Swissmedic y MHRA.</a:t>
              </a:r>
              <a:endParaRPr lang="en-U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CE1D6B5-DD6C-4C4D-BC5F-1935588DA149}"/>
                </a:ext>
              </a:extLst>
            </p:cNvPr>
            <p:cNvSpPr/>
            <p:nvPr/>
          </p:nvSpPr>
          <p:spPr>
            <a:xfrm>
              <a:off x="14112891" y="3094009"/>
              <a:ext cx="4396269" cy="5232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Proyecto Orbis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79AFDA28-3C31-DF40-9545-6BFD810AB0E4}"/>
              </a:ext>
            </a:extLst>
          </p:cNvPr>
          <p:cNvSpPr/>
          <p:nvPr/>
        </p:nvSpPr>
        <p:spPr>
          <a:xfrm>
            <a:off x="2938614" y="3503505"/>
            <a:ext cx="2506953" cy="92309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34F2A3-06EC-C545-9FB2-0746BCB6C3A0}"/>
              </a:ext>
            </a:extLst>
          </p:cNvPr>
          <p:cNvSpPr txBox="1"/>
          <p:nvPr/>
        </p:nvSpPr>
        <p:spPr>
          <a:xfrm>
            <a:off x="3235303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2020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9419D32-5541-1943-9EF3-A1141554B470}"/>
              </a:ext>
            </a:extLst>
          </p:cNvPr>
          <p:cNvGrpSpPr/>
          <p:nvPr/>
        </p:nvGrpSpPr>
        <p:grpSpPr>
          <a:xfrm>
            <a:off x="6232659" y="6551441"/>
            <a:ext cx="5917037" cy="4681357"/>
            <a:chOff x="13927535" y="3094009"/>
            <a:chExt cx="4581625" cy="4682576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45759B05-4AEC-B641-99EE-217A5919C27C}"/>
                </a:ext>
              </a:extLst>
            </p:cNvPr>
            <p:cNvSpPr txBox="1">
              <a:spLocks/>
            </p:cNvSpPr>
            <p:nvPr/>
          </p:nvSpPr>
          <p:spPr>
            <a:xfrm>
              <a:off x="13927535" y="4848335"/>
              <a:ext cx="4396271" cy="2928250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299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Cooperación y confianza mutua entre reguladores para permitir el seguimiento global de los fabricantes de IFAs.</a:t>
              </a:r>
              <a:endParaRPr lang="en-U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6FF1B9-66E3-8845-BAEE-65DE42E9B41A}"/>
                </a:ext>
              </a:extLst>
            </p:cNvPr>
            <p:cNvSpPr/>
            <p:nvPr/>
          </p:nvSpPr>
          <p:spPr>
            <a:xfrm>
              <a:off x="14112889" y="3094009"/>
              <a:ext cx="4396271" cy="13849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Programa</a:t>
              </a:r>
            </a:p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Internacional de</a:t>
              </a:r>
            </a:p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Inspección IFA</a:t>
              </a:r>
              <a:endParaRPr lang="en-US" sz="2799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55BAA8F-F118-F846-8590-FBE5E006F65C}"/>
              </a:ext>
            </a:extLst>
          </p:cNvPr>
          <p:cNvSpPr/>
          <p:nvPr/>
        </p:nvSpPr>
        <p:spPr>
          <a:xfrm>
            <a:off x="8851259" y="3503505"/>
            <a:ext cx="2506953" cy="9230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07C8B6-1272-BD44-A146-4FC3FA9C1708}"/>
              </a:ext>
            </a:extLst>
          </p:cNvPr>
          <p:cNvSpPr txBox="1"/>
          <p:nvPr/>
        </p:nvSpPr>
        <p:spPr>
          <a:xfrm>
            <a:off x="9147951" y="3728214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2021</a:t>
            </a:r>
          </a:p>
        </p:txBody>
      </p:sp>
      <p:grpSp>
        <p:nvGrpSpPr>
          <p:cNvPr id="19" name="Group 24">
            <a:extLst>
              <a:ext uri="{FF2B5EF4-FFF2-40B4-BE49-F238E27FC236}">
                <a16:creationId xmlns:a16="http://schemas.microsoft.com/office/drawing/2014/main" id="{8573C481-F1B3-A807-42CD-96E29B75BB22}"/>
              </a:ext>
            </a:extLst>
          </p:cNvPr>
          <p:cNvGrpSpPr/>
          <p:nvPr/>
        </p:nvGrpSpPr>
        <p:grpSpPr>
          <a:xfrm>
            <a:off x="18320307" y="5382777"/>
            <a:ext cx="5901077" cy="8170483"/>
            <a:chOff x="13927535" y="3094009"/>
            <a:chExt cx="4581625" cy="8172613"/>
          </a:xfrm>
        </p:grpSpPr>
        <p:sp>
          <p:nvSpPr>
            <p:cNvPr id="21" name="Subtitle 2">
              <a:extLst>
                <a:ext uri="{FF2B5EF4-FFF2-40B4-BE49-F238E27FC236}">
                  <a16:creationId xmlns:a16="http://schemas.microsoft.com/office/drawing/2014/main" id="{624E8EFF-8844-C0A5-90E7-38A80FB83E92}"/>
                </a:ext>
              </a:extLst>
            </p:cNvPr>
            <p:cNvSpPr txBox="1">
              <a:spLocks/>
            </p:cNvSpPr>
            <p:nvPr/>
          </p:nvSpPr>
          <p:spPr>
            <a:xfrm>
              <a:off x="13927535" y="4391133"/>
              <a:ext cx="4396269" cy="6875489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299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El reconocimiento de Anvisa como autoridad reguladora de referencia permitirá a los medicamentos regulados por la Agencia un acceso preferencial a los sistemas de compra respaldados por la evaluación de la OMS.</a:t>
              </a:r>
            </a:p>
            <a:p>
              <a:pPr algn="l">
                <a:lnSpc>
                  <a:spcPts val="4299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Además, apoia grandemente el proceso de fortalecimiento de las Autoridades Reguladoras.</a:t>
              </a:r>
              <a:endParaRPr lang="en-U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22" name="Rectangle 32">
              <a:extLst>
                <a:ext uri="{FF2B5EF4-FFF2-40B4-BE49-F238E27FC236}">
                  <a16:creationId xmlns:a16="http://schemas.microsoft.com/office/drawing/2014/main" id="{619FB0A1-64F2-11F0-F087-53F60C0C8C0E}"/>
                </a:ext>
              </a:extLst>
            </p:cNvPr>
            <p:cNvSpPr/>
            <p:nvPr/>
          </p:nvSpPr>
          <p:spPr>
            <a:xfrm>
              <a:off x="14112891" y="3094009"/>
              <a:ext cx="4396269" cy="13849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GBT – Autoridad listada por la OMS</a:t>
              </a:r>
              <a:endParaRPr lang="pt-BR" sz="2799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  <a:p>
              <a:endParaRPr lang="en-US" sz="2799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24" name="Rectangle 27">
            <a:extLst>
              <a:ext uri="{FF2B5EF4-FFF2-40B4-BE49-F238E27FC236}">
                <a16:creationId xmlns:a16="http://schemas.microsoft.com/office/drawing/2014/main" id="{35EE9FBB-E233-4A79-08CD-4AD3CDE25702}"/>
              </a:ext>
            </a:extLst>
          </p:cNvPr>
          <p:cNvSpPr/>
          <p:nvPr/>
        </p:nvSpPr>
        <p:spPr>
          <a:xfrm>
            <a:off x="21464838" y="3515222"/>
            <a:ext cx="2506953" cy="92309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TextBox 30">
            <a:extLst>
              <a:ext uri="{FF2B5EF4-FFF2-40B4-BE49-F238E27FC236}">
                <a16:creationId xmlns:a16="http://schemas.microsoft.com/office/drawing/2014/main" id="{B826211A-3990-3322-C051-7DBC61F41C6C}"/>
              </a:ext>
            </a:extLst>
          </p:cNvPr>
          <p:cNvSpPr txBox="1"/>
          <p:nvPr/>
        </p:nvSpPr>
        <p:spPr>
          <a:xfrm>
            <a:off x="21761529" y="3739931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2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2024</a:t>
            </a:r>
          </a:p>
        </p:txBody>
      </p:sp>
      <p:pic>
        <p:nvPicPr>
          <p:cNvPr id="3074" name="Picture 2" descr="Project Orbis: Strengthening International Collaboration for Oncology  Product Reviews, Faster Patient Access to Innovative Therapies | FDA">
            <a:extLst>
              <a:ext uri="{FF2B5EF4-FFF2-40B4-BE49-F238E27FC236}">
                <a16:creationId xmlns:a16="http://schemas.microsoft.com/office/drawing/2014/main" id="{B83204EA-5BE1-BDF5-79EF-BCDA717B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56" y="4483417"/>
            <a:ext cx="2388272" cy="1337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921A7A1-ADC5-98E7-B29B-37A695ED31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6868" t="29546" r="10698" b="46944"/>
          <a:stretch/>
        </p:blipFill>
        <p:spPr>
          <a:xfrm>
            <a:off x="6513205" y="4635480"/>
            <a:ext cx="3686508" cy="1185373"/>
          </a:xfrm>
          <a:prstGeom prst="rect">
            <a:avLst/>
          </a:prstGeom>
        </p:spPr>
      </p:pic>
      <p:pic>
        <p:nvPicPr>
          <p:cNvPr id="3076" name="Picture 4" descr="QUEM | Organização Mundial da Saúde">
            <a:extLst>
              <a:ext uri="{FF2B5EF4-FFF2-40B4-BE49-F238E27FC236}">
                <a16:creationId xmlns:a16="http://schemas.microsoft.com/office/drawing/2014/main" id="{BFC43B75-409A-8B75-1F57-0B53BC940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4907" y="4663020"/>
            <a:ext cx="2356622" cy="71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>
            <a:extLst>
              <a:ext uri="{FF2B5EF4-FFF2-40B4-BE49-F238E27FC236}">
                <a16:creationId xmlns:a16="http://schemas.microsoft.com/office/drawing/2014/main" id="{7B2DA46E-BB5A-517B-4DDA-180041F84416}"/>
              </a:ext>
            </a:extLst>
          </p:cNvPr>
          <p:cNvGrpSpPr/>
          <p:nvPr/>
        </p:nvGrpSpPr>
        <p:grpSpPr>
          <a:xfrm>
            <a:off x="12449694" y="6547727"/>
            <a:ext cx="5972906" cy="5814144"/>
            <a:chOff x="13927535" y="3094009"/>
            <a:chExt cx="4624886" cy="5815659"/>
          </a:xfrm>
        </p:grpSpPr>
        <p:sp>
          <p:nvSpPr>
            <p:cNvPr id="4" name="Subtitle 2">
              <a:extLst>
                <a:ext uri="{FF2B5EF4-FFF2-40B4-BE49-F238E27FC236}">
                  <a16:creationId xmlns:a16="http://schemas.microsoft.com/office/drawing/2014/main" id="{8643CEDC-E93D-CE0F-075D-B8E407172E09}"/>
                </a:ext>
              </a:extLst>
            </p:cNvPr>
            <p:cNvSpPr txBox="1">
              <a:spLocks/>
            </p:cNvSpPr>
            <p:nvPr/>
          </p:nvSpPr>
          <p:spPr>
            <a:xfrm>
              <a:off x="13927535" y="3775111"/>
              <a:ext cx="4624886" cy="5134557"/>
            </a:xfrm>
            <a:prstGeom prst="rect">
              <a:avLst/>
            </a:prstGeom>
          </p:spPr>
          <p:txBody>
            <a:bodyPr vert="horz" wrap="square" lIns="217377" tIns="108690" rIns="217377" bIns="108690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299"/>
                </a:lnSpc>
              </a:pPr>
              <a:r>
                <a:rPr lang="es" sz="2799" dirty="0">
                  <a:solidFill>
                    <a:schemeClr val="tx1"/>
                  </a:solidFill>
                  <a:latin typeface="Montserrat Light" pitchFamily="2" charset="77"/>
                  <a:ea typeface="Roboto Light" panose="02000000000000000000" pitchFamily="2" charset="0"/>
                  <a:cs typeface="Lato Light" panose="020F0502020204030203" pitchFamily="34" charset="0"/>
                </a:rPr>
                <a:t>Los reguladores pueden evaluar un medicamento simultáneamente con la EMA, manteniendo su independencia científica y procesal, mientras comparten información, experiencia y enfoques durante la evaluación.</a:t>
              </a:r>
              <a:endParaRPr lang="en-US" sz="2799" dirty="0">
                <a:solidFill>
                  <a:schemeClr val="tx1"/>
                </a:solidFill>
                <a:latin typeface="Montserrat Light" pitchFamily="2" charset="77"/>
                <a:ea typeface="Roboto Light" panose="02000000000000000000" pitchFamily="2" charset="0"/>
                <a:cs typeface="Lato Light" panose="020F0502020204030203" pitchFamily="34" charset="0"/>
              </a:endParaRPr>
            </a:p>
          </p:txBody>
        </p:sp>
        <p:sp>
          <p:nvSpPr>
            <p:cNvPr id="5" name="Rectangle 32">
              <a:extLst>
                <a:ext uri="{FF2B5EF4-FFF2-40B4-BE49-F238E27FC236}">
                  <a16:creationId xmlns:a16="http://schemas.microsoft.com/office/drawing/2014/main" id="{F8DC278E-DA06-0A60-4F82-84E9F19934D1}"/>
                </a:ext>
              </a:extLst>
            </p:cNvPr>
            <p:cNvSpPr/>
            <p:nvPr/>
          </p:nvSpPr>
          <p:spPr>
            <a:xfrm>
              <a:off x="14112889" y="3094009"/>
              <a:ext cx="4396270" cy="5232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" sz="2799" dirty="0">
                  <a:solidFill>
                    <a:srgbClr val="002060"/>
                  </a:solidFill>
                  <a:latin typeface="Montserrat Medium" pitchFamily="2" charset="77"/>
                  <a:ea typeface="Roboto" panose="02000000000000000000" pitchFamily="2" charset="0"/>
                  <a:cs typeface="Lato Light" panose="020F0502020204030203" pitchFamily="34" charset="0"/>
                </a:rPr>
                <a:t>Programa OPEN</a:t>
              </a:r>
              <a:endParaRPr lang="en-US" sz="2799" dirty="0">
                <a:solidFill>
                  <a:srgbClr val="002060"/>
                </a:solidFill>
                <a:latin typeface="Montserrat Medium" pitchFamily="2" charset="77"/>
                <a:ea typeface="Roboto" panose="02000000000000000000" pitchFamily="2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6" name="Rectangle 27">
            <a:extLst>
              <a:ext uri="{FF2B5EF4-FFF2-40B4-BE49-F238E27FC236}">
                <a16:creationId xmlns:a16="http://schemas.microsoft.com/office/drawing/2014/main" id="{31343E62-9A04-0D84-097C-2D1D3FB07D5D}"/>
              </a:ext>
            </a:extLst>
          </p:cNvPr>
          <p:cNvSpPr/>
          <p:nvPr/>
        </p:nvSpPr>
        <p:spPr>
          <a:xfrm>
            <a:off x="15514222" y="3499792"/>
            <a:ext cx="2506953" cy="9230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2" name="TextBox 30">
            <a:extLst>
              <a:ext uri="{FF2B5EF4-FFF2-40B4-BE49-F238E27FC236}">
                <a16:creationId xmlns:a16="http://schemas.microsoft.com/office/drawing/2014/main" id="{D5C81397-6672-4C3C-8FB7-D97067395AF7}"/>
              </a:ext>
            </a:extLst>
          </p:cNvPr>
          <p:cNvSpPr txBox="1"/>
          <p:nvPr/>
        </p:nvSpPr>
        <p:spPr>
          <a:xfrm>
            <a:off x="15810913" y="3724501"/>
            <a:ext cx="1913570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2799" spc="600" dirty="0">
                <a:solidFill>
                  <a:schemeClr val="bg1"/>
                </a:solidFill>
                <a:latin typeface="Montserrat Medium" pitchFamily="2" charset="77"/>
                <a:ea typeface="Lato Medium" panose="020F0502020204030203" pitchFamily="34" charset="0"/>
                <a:cs typeface="Lato Medium" panose="020F0502020204030203" pitchFamily="34" charset="0"/>
              </a:rPr>
              <a:t>2023</a:t>
            </a:r>
          </a:p>
        </p:txBody>
      </p:sp>
      <p:pic>
        <p:nvPicPr>
          <p:cNvPr id="14" name="Picture 2" descr="EMA Guideline on TMF - open for comment | University of Cape Town">
            <a:extLst>
              <a:ext uri="{FF2B5EF4-FFF2-40B4-BE49-F238E27FC236}">
                <a16:creationId xmlns:a16="http://schemas.microsoft.com/office/drawing/2014/main" id="{2CDC305C-5B3C-BCC9-675F-88424DDB9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2661" y="4173260"/>
            <a:ext cx="2466334" cy="184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>
            <a:extLst>
              <a:ext uri="{FF2B5EF4-FFF2-40B4-BE49-F238E27FC236}">
                <a16:creationId xmlns:a16="http://schemas.microsoft.com/office/drawing/2014/main" id="{40D6243E-9E94-4F3D-29D4-7A730D9C4A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6" y="11897585"/>
            <a:ext cx="2387052" cy="1809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3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582181" y="1684342"/>
            <a:ext cx="15684102" cy="17543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Mientras buscava su inserción internacional,</a:t>
            </a:r>
          </a:p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Anvisa se dedicó a mejorar internamente 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98898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614" y="2868201"/>
            <a:ext cx="739134" cy="739134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0BF27E4F-4A68-D5E2-C6CE-A50DB4E4948E}"/>
              </a:ext>
            </a:extLst>
          </p:cNvPr>
          <p:cNvSpPr txBox="1"/>
          <p:nvPr/>
        </p:nvSpPr>
        <p:spPr>
          <a:xfrm>
            <a:off x="1513366" y="4632081"/>
            <a:ext cx="623213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Modernización constante del marco regulatorio de la Agencia</a:t>
            </a:r>
          </a:p>
          <a:p>
            <a:endParaRPr lang="pt-BR" dirty="0">
              <a:solidFill>
                <a:schemeClr val="accent2"/>
              </a:solidFill>
              <a:latin typeface="Montserrat" panose="00000500000000000000" pitchFamily="2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FA415E3-9510-7F28-DC6D-7FE0226E8B27}"/>
              </a:ext>
            </a:extLst>
          </p:cNvPr>
          <p:cNvSpPr txBox="1"/>
          <p:nvPr/>
        </p:nvSpPr>
        <p:spPr>
          <a:xfrm>
            <a:off x="7870181" y="4632081"/>
            <a:ext cx="782700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Adopción de enfoques y</a:t>
            </a:r>
          </a:p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prácticas regulatorias orientadas a una mayor eficiencia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90850F5-10E6-2C87-1CBB-C11252DD2A26}"/>
              </a:ext>
            </a:extLst>
          </p:cNvPr>
          <p:cNvSpPr txBox="1"/>
          <p:nvPr/>
        </p:nvSpPr>
        <p:spPr>
          <a:xfrm>
            <a:off x="16161694" y="4582385"/>
            <a:ext cx="782786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Inversión en transparencia, previsibilidad y diálogo con todas las partes interesadas</a:t>
            </a:r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DB13D2F9-9C7C-1B12-E17E-D9221B8B7326}"/>
              </a:ext>
            </a:extLst>
          </p:cNvPr>
          <p:cNvCxnSpPr>
            <a:cxnSpLocks/>
          </p:cNvCxnSpPr>
          <p:nvPr/>
        </p:nvCxnSpPr>
        <p:spPr>
          <a:xfrm>
            <a:off x="7745505" y="4787153"/>
            <a:ext cx="0" cy="7244505"/>
          </a:xfrm>
          <a:prstGeom prst="line">
            <a:avLst/>
          </a:prstGeom>
          <a:ln w="412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FDA2388E-5E28-9E0E-0139-6E639A2EE90D}"/>
              </a:ext>
            </a:extLst>
          </p:cNvPr>
          <p:cNvCxnSpPr>
            <a:cxnSpLocks/>
          </p:cNvCxnSpPr>
          <p:nvPr/>
        </p:nvCxnSpPr>
        <p:spPr>
          <a:xfrm>
            <a:off x="15768908" y="4796121"/>
            <a:ext cx="0" cy="7244505"/>
          </a:xfrm>
          <a:prstGeom prst="line">
            <a:avLst/>
          </a:prstGeom>
          <a:ln w="412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256292A8-05B2-2606-6DE2-2D9F9E1C9D58}"/>
              </a:ext>
            </a:extLst>
          </p:cNvPr>
          <p:cNvSpPr txBox="1"/>
          <p:nvPr/>
        </p:nvSpPr>
        <p:spPr>
          <a:xfrm>
            <a:off x="1513365" y="6567851"/>
            <a:ext cx="60357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" sz="3200" dirty="0">
                <a:latin typeface="Montserrat" panose="00000500000000000000" pitchFamily="2" charset="0"/>
              </a:rPr>
              <a:t>Agenda Regulatoria:</a:t>
            </a:r>
          </a:p>
          <a:p>
            <a:pPr algn="ctr"/>
            <a:endParaRPr lang="pt-BR" dirty="0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22B12734-134D-9099-76C4-0E2901EDF710}"/>
              </a:ext>
            </a:extLst>
          </p:cNvPr>
          <p:cNvSpPr txBox="1"/>
          <p:nvPr/>
        </p:nvSpPr>
        <p:spPr>
          <a:xfrm>
            <a:off x="1504403" y="7383635"/>
            <a:ext cx="6035748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3200" dirty="0">
                <a:latin typeface="Montserrat" panose="00000500000000000000" pitchFamily="2" charset="0"/>
              </a:rPr>
              <a:t>2024 - 2025 </a:t>
            </a:r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 </a:t>
            </a:r>
            <a:r>
              <a:rPr lang="es" sz="3200" dirty="0">
                <a:latin typeface="Montserrat" panose="00000500000000000000" pitchFamily="2" charset="0"/>
              </a:rPr>
              <a:t>172 iniciativas</a:t>
            </a:r>
          </a:p>
          <a:p>
            <a:r>
              <a:rPr lang="es" sz="3200" dirty="0">
                <a:latin typeface="Montserrat" panose="00000500000000000000" pitchFamily="2" charset="0"/>
              </a:rPr>
              <a:t>2021 - 2023 </a:t>
            </a:r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 </a:t>
            </a:r>
            <a:r>
              <a:rPr lang="es" sz="3200" dirty="0">
                <a:latin typeface="Montserrat" panose="00000500000000000000" pitchFamily="2" charset="0"/>
              </a:rPr>
              <a:t>159 iniciativas</a:t>
            </a:r>
          </a:p>
          <a:p>
            <a:r>
              <a:rPr lang="es" sz="3200" dirty="0">
                <a:latin typeface="Montserrat" panose="00000500000000000000" pitchFamily="2" charset="0"/>
              </a:rPr>
              <a:t>2017 – 2020 </a:t>
            </a:r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 126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2015 – 2016  172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2013 – 2014  148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2012  80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2011  93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2010  77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2009  60 iniciativas</a:t>
            </a: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                      </a:t>
            </a:r>
            <a:r>
              <a:rPr lang="es" dirty="0">
                <a:sym typeface="Wingdings" panose="05000000000000000000" pitchFamily="2" charset="2"/>
              </a:rPr>
              <a:t>(...)</a:t>
            </a:r>
          </a:p>
          <a:p>
            <a:endParaRPr lang="pt-BR" dirty="0">
              <a:sym typeface="Wingdings" panose="05000000000000000000" pitchFamily="2" charset="2"/>
            </a:endParaRPr>
          </a:p>
          <a:p>
            <a:endParaRPr lang="pt-BR" dirty="0">
              <a:sym typeface="Wingdings" panose="05000000000000000000" pitchFamily="2" charset="2"/>
            </a:endParaRPr>
          </a:p>
          <a:p>
            <a:endParaRPr lang="pt-BR" dirty="0">
              <a:sym typeface="Wingdings" panose="05000000000000000000" pitchFamily="2" charset="2"/>
            </a:endParaRP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E162378B-FB1D-FF8A-302F-74B6237B9B85}"/>
              </a:ext>
            </a:extLst>
          </p:cNvPr>
          <p:cNvSpPr txBox="1"/>
          <p:nvPr/>
        </p:nvSpPr>
        <p:spPr>
          <a:xfrm>
            <a:off x="8128543" y="6716887"/>
            <a:ext cx="743500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Marco Normativo de CADIFA, inspirado en el modelo EDQM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Creación de 2 rutas de registro: ruta de desarrollo completa y ruta de desarrollo abreviada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Reglamento de </a:t>
            </a:r>
            <a:r>
              <a:rPr lang="es" sz="3200" i="1" dirty="0">
                <a:latin typeface="Montserrat" panose="00000500000000000000" pitchFamily="2" charset="0"/>
                <a:sym typeface="Wingdings" panose="05000000000000000000" pitchFamily="2" charset="2"/>
              </a:rPr>
              <a:t>Reliance</a:t>
            </a:r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 (Investigación Clínica, Inspección, Registro y Post-Registro)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Proyecto piloto de inspección de precalificación</a:t>
            </a:r>
          </a:p>
          <a:p>
            <a:pPr algn="ctr"/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(...)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77367E66-0554-BB0F-552A-3BC40CED4271}"/>
              </a:ext>
            </a:extLst>
          </p:cNvPr>
          <p:cNvSpPr txBox="1"/>
          <p:nvPr/>
        </p:nvSpPr>
        <p:spPr>
          <a:xfrm>
            <a:off x="16234039" y="6352703"/>
            <a:ext cx="779207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Divulgación de la Agenda Regulatoria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Evaluación de impacto regulatorio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Consulta pública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Divulgación de contribuciones y resultados.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Evaluación del resultado regulatorio</a:t>
            </a:r>
          </a:p>
          <a:p>
            <a:endParaRPr lang="pt-BR" sz="3200" dirty="0">
              <a:latin typeface="Montserrat" panose="00000500000000000000" pitchFamily="2" charset="0"/>
              <a:sym typeface="Wingdings" panose="05000000000000000000" pitchFamily="2" charset="2"/>
            </a:endParaRPr>
          </a:p>
          <a:p>
            <a:r>
              <a:rPr lang="es" sz="3200" dirty="0">
                <a:latin typeface="Montserrat" panose="00000500000000000000" pitchFamily="2" charset="0"/>
                <a:sym typeface="Wingdings" panose="05000000000000000000" pitchFamily="2" charset="2"/>
              </a:rPr>
              <a:t>Reuniones Públicas de las decisiones de la Directoria y retransmitidas en directo (...)</a:t>
            </a:r>
          </a:p>
        </p:txBody>
      </p:sp>
    </p:spTree>
    <p:extLst>
      <p:ext uri="{BB962C8B-B14F-4D97-AF65-F5344CB8AC3E}">
        <p14:creationId xmlns:p14="http://schemas.microsoft.com/office/powerpoint/2010/main" val="2311944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>
            <a:extLst>
              <a:ext uri="{FF2B5EF4-FFF2-40B4-BE49-F238E27FC236}">
                <a16:creationId xmlns:a16="http://schemas.microsoft.com/office/drawing/2014/main" id="{48C6059C-D8B4-A8C0-0193-9B92BECD2A9D}"/>
              </a:ext>
            </a:extLst>
          </p:cNvPr>
          <p:cNvSpPr/>
          <p:nvPr/>
        </p:nvSpPr>
        <p:spPr>
          <a:xfrm>
            <a:off x="1635927" y="3067735"/>
            <a:ext cx="6232139" cy="487611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dirty="0"/>
          </a:p>
        </p:txBody>
      </p:sp>
      <p:sp>
        <p:nvSpPr>
          <p:cNvPr id="3" name="Rectangle 37">
            <a:extLst>
              <a:ext uri="{FF2B5EF4-FFF2-40B4-BE49-F238E27FC236}">
                <a16:creationId xmlns:a16="http://schemas.microsoft.com/office/drawing/2014/main" id="{B79B5D40-BDEA-6A74-2ECB-7882CB1C170B}"/>
              </a:ext>
            </a:extLst>
          </p:cNvPr>
          <p:cNvSpPr/>
          <p:nvPr/>
        </p:nvSpPr>
        <p:spPr>
          <a:xfrm>
            <a:off x="8919069" y="3029455"/>
            <a:ext cx="6232139" cy="491439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</p:txBody>
      </p:sp>
      <p:sp>
        <p:nvSpPr>
          <p:cNvPr id="4" name="Rectangle 37">
            <a:extLst>
              <a:ext uri="{FF2B5EF4-FFF2-40B4-BE49-F238E27FC236}">
                <a16:creationId xmlns:a16="http://schemas.microsoft.com/office/drawing/2014/main" id="{9955B674-6A22-289B-1817-31090BC59608}"/>
              </a:ext>
            </a:extLst>
          </p:cNvPr>
          <p:cNvSpPr/>
          <p:nvPr/>
        </p:nvSpPr>
        <p:spPr>
          <a:xfrm>
            <a:off x="16211736" y="3023550"/>
            <a:ext cx="6232139" cy="491439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2"/>
              </a:solidFill>
              <a:latin typeface="Montserrat" pitchFamily="2" charset="77"/>
              <a:ea typeface="Montserrat Bold" charset="0"/>
              <a:cs typeface="Montserrat Bold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582181" y="1684342"/>
            <a:ext cx="10368544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Autoridades sanitarias fuertes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98898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614" y="2068101"/>
            <a:ext cx="739134" cy="739134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0BF27E4F-4A68-D5E2-C6CE-A50DB4E4948E}"/>
              </a:ext>
            </a:extLst>
          </p:cNvPr>
          <p:cNvSpPr txBox="1"/>
          <p:nvPr/>
        </p:nvSpPr>
        <p:spPr>
          <a:xfrm>
            <a:off x="1596948" y="4173216"/>
            <a:ext cx="623213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Número de personal proporcional a las demandas recibidas</a:t>
            </a:r>
          </a:p>
          <a:p>
            <a:endParaRPr lang="pt-BR" dirty="0">
              <a:solidFill>
                <a:schemeClr val="accent2"/>
              </a:solidFill>
              <a:latin typeface="Montserrat" panose="00000500000000000000" pitchFamily="2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FA415E3-9510-7F28-DC6D-7FE0226E8B27}"/>
              </a:ext>
            </a:extLst>
          </p:cNvPr>
          <p:cNvSpPr txBox="1"/>
          <p:nvPr/>
        </p:nvSpPr>
        <p:spPr>
          <a:xfrm>
            <a:off x="8739017" y="4394537"/>
            <a:ext cx="65459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Armonización y</a:t>
            </a:r>
          </a:p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Convergencia regulatoria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90850F5-10E6-2C87-1CBB-C11252DD2A26}"/>
              </a:ext>
            </a:extLst>
          </p:cNvPr>
          <p:cNvSpPr txBox="1"/>
          <p:nvPr/>
        </p:nvSpPr>
        <p:spPr>
          <a:xfrm>
            <a:off x="16161694" y="4023730"/>
            <a:ext cx="629170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Doble enfoque en aumentar el acceso a productos de alta calidad y desarrollar/crear resiliencia del sector de salud que opera en el país.</a:t>
            </a:r>
          </a:p>
        </p:txBody>
      </p:sp>
      <p:sp>
        <p:nvSpPr>
          <p:cNvPr id="5" name="Rectangle 37">
            <a:extLst>
              <a:ext uri="{FF2B5EF4-FFF2-40B4-BE49-F238E27FC236}">
                <a16:creationId xmlns:a16="http://schemas.microsoft.com/office/drawing/2014/main" id="{B84ABD2B-6CAB-4F7E-3477-41F8A700985B}"/>
              </a:ext>
            </a:extLst>
          </p:cNvPr>
          <p:cNvSpPr/>
          <p:nvPr/>
        </p:nvSpPr>
        <p:spPr>
          <a:xfrm>
            <a:off x="1645452" y="8306485"/>
            <a:ext cx="6232139" cy="487611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dirty="0"/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ECDB2257-64B4-1AF0-3B80-7E2BEA551652}"/>
              </a:ext>
            </a:extLst>
          </p:cNvPr>
          <p:cNvSpPr/>
          <p:nvPr/>
        </p:nvSpPr>
        <p:spPr>
          <a:xfrm>
            <a:off x="8928594" y="8268205"/>
            <a:ext cx="6232139" cy="491439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AA0889B9-6238-5EC6-D08D-65FA3179BAFC}"/>
              </a:ext>
            </a:extLst>
          </p:cNvPr>
          <p:cNvSpPr/>
          <p:nvPr/>
        </p:nvSpPr>
        <p:spPr>
          <a:xfrm>
            <a:off x="16221261" y="8262300"/>
            <a:ext cx="6232139" cy="4914395"/>
          </a:xfrm>
          <a:prstGeom prst="rect">
            <a:avLst/>
          </a:prstGeom>
          <a:solidFill>
            <a:srgbClr val="EFF1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2"/>
              </a:solidFill>
              <a:latin typeface="Montserrat" pitchFamily="2" charset="77"/>
              <a:ea typeface="Montserrat Bold" charset="0"/>
              <a:cs typeface="Montserrat Bold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sz="2400" dirty="0">
              <a:solidFill>
                <a:schemeClr val="accent2"/>
              </a:solidFill>
              <a:latin typeface="Montserrat Light" charset="0"/>
              <a:ea typeface="Montserrat Light" charset="0"/>
              <a:cs typeface="Montserrat Light" charset="0"/>
            </a:endParaRPr>
          </a:p>
          <a:p>
            <a:pPr algn="ctr">
              <a:lnSpc>
                <a:spcPts val="4299"/>
              </a:lnSpc>
            </a:pPr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1C1BF03-91DE-F643-1360-5F591E9EE9CA}"/>
              </a:ext>
            </a:extLst>
          </p:cNvPr>
          <p:cNvSpPr txBox="1"/>
          <p:nvPr/>
        </p:nvSpPr>
        <p:spPr>
          <a:xfrm>
            <a:off x="1606473" y="9469116"/>
            <a:ext cx="62321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Entrenamiento constante</a:t>
            </a:r>
          </a:p>
          <a:p>
            <a:pPr algn="ctr"/>
            <a:r>
              <a:rPr lang="pt-BR" dirty="0">
                <a:solidFill>
                  <a:schemeClr val="accent2"/>
                </a:solidFill>
                <a:latin typeface="Montserrat" panose="00000500000000000000" pitchFamily="2" charset="0"/>
              </a:rPr>
              <a:t>d</a:t>
            </a:r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e recursos humanos</a:t>
            </a:r>
          </a:p>
          <a:p>
            <a:endParaRPr lang="pt-BR" dirty="0">
              <a:solidFill>
                <a:schemeClr val="accent2"/>
              </a:solidFill>
              <a:latin typeface="Montserrat" panose="00000500000000000000" pitchFamily="2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14D6E72-E7FC-8D77-A132-6AA730E435B2}"/>
              </a:ext>
            </a:extLst>
          </p:cNvPr>
          <p:cNvSpPr txBox="1"/>
          <p:nvPr/>
        </p:nvSpPr>
        <p:spPr>
          <a:xfrm>
            <a:off x="8808794" y="9547725"/>
            <a:ext cx="65459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Modernización del Parque</a:t>
            </a:r>
          </a:p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Tecnológico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491D036-C008-B5B6-2C51-23208534E95E}"/>
              </a:ext>
            </a:extLst>
          </p:cNvPr>
          <p:cNvSpPr txBox="1"/>
          <p:nvPr/>
        </p:nvSpPr>
        <p:spPr>
          <a:xfrm>
            <a:off x="16285900" y="9262480"/>
            <a:ext cx="611745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" dirty="0">
                <a:solidFill>
                  <a:schemeClr val="accent2"/>
                </a:solidFill>
                <a:latin typeface="Montserrat" panose="00000500000000000000" pitchFamily="2" charset="0"/>
              </a:rPr>
              <a:t>Acción coordinada con otros actores del sector salud</a:t>
            </a:r>
          </a:p>
        </p:txBody>
      </p:sp>
    </p:spTree>
    <p:extLst>
      <p:ext uri="{BB962C8B-B14F-4D97-AF65-F5344CB8AC3E}">
        <p14:creationId xmlns:p14="http://schemas.microsoft.com/office/powerpoint/2010/main" val="290286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956CF31-1590-A14A-A7F3-68D07DD412C4}"/>
              </a:ext>
            </a:extLst>
          </p:cNvPr>
          <p:cNvSpPr txBox="1"/>
          <p:nvPr/>
        </p:nvSpPr>
        <p:spPr>
          <a:xfrm>
            <a:off x="2382156" y="1684342"/>
            <a:ext cx="20361664" cy="9233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" sz="5400" dirty="0">
                <a:solidFill>
                  <a:schemeClr val="tx2"/>
                </a:solidFill>
                <a:latin typeface="Montserrat" pitchFamily="2" charset="77"/>
                <a:ea typeface="Lato Black" charset="0"/>
                <a:cs typeface="Lato Black" charset="0"/>
              </a:rPr>
              <a:t>Fortalecimiento de Anvisa y mayor acceso a medicamentos</a:t>
            </a: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133FED9C-D209-42E8-F3DE-A4497486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898898"/>
            <a:ext cx="2387674" cy="1810011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8DC20A12-8107-26B8-2C3A-244E03E20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614" y="2068101"/>
            <a:ext cx="739134" cy="739134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185D5DBA-111D-516A-5D4C-8CE5B6016D24}"/>
              </a:ext>
            </a:extLst>
          </p:cNvPr>
          <p:cNvSpPr txBox="1"/>
          <p:nvPr/>
        </p:nvSpPr>
        <p:spPr>
          <a:xfrm>
            <a:off x="2212614" y="2986525"/>
            <a:ext cx="21059775" cy="9878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1999, antes de </a:t>
            </a:r>
            <a:r>
              <a:rPr lang="es" sz="3200" kern="0" dirty="0"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regulación de los genéricos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 ejemplo la ciprofloxacina, 500 mg costaban 117 reales sin la opción de los genéricos.</a:t>
            </a:r>
            <a:endParaRPr lang="pt-BR" sz="3200" kern="1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3200" kern="1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" sz="3200" kern="0" dirty="0"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ese momento,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persona que ganara un salario mínimo </a:t>
            </a:r>
            <a:r>
              <a:rPr lang="es" sz="3200" kern="0" dirty="0"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tuviera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infección necesitaría adquirir </a:t>
            </a:r>
            <a:r>
              <a:rPr lang="es" sz="3200" kern="0" dirty="0"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tratamiento </a:t>
            </a:r>
            <a:r>
              <a:rPr lang="es" sz="3200" u="sng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14 tabletas de ciprofloxacina durante 7 días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s-ES" sz="3200" kern="0" dirty="0"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 persona tendería a</a:t>
            </a:r>
            <a:r>
              <a:rPr lang="es" sz="3200" kern="1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" sz="3200" u="sng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trabajar 25 días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pagar el tratamiento (R$ 117, sin opción genérica), mientras que, en 2020, esa misma persona necesitará trabajar </a:t>
            </a:r>
            <a:r>
              <a:rPr lang="es" sz="3200" u="sng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0,76 días </a:t>
            </a:r>
            <a:r>
              <a:rPr lang="es" sz="3200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pagar el tratamiento con un medicamento genérico de menor precio (R$ 26).</a:t>
            </a:r>
            <a:endParaRPr lang="pt-BR" sz="3200" kern="1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3200" b="1" kern="0" dirty="0">
              <a:effectLst/>
              <a:latin typeface="Montserrat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" sz="3200" b="1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Desde que </a:t>
            </a:r>
            <a:r>
              <a:rPr lang="es" sz="3200" b="1" kern="0" dirty="0"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regularon los genéricos </a:t>
            </a:r>
            <a:r>
              <a:rPr lang="es" sz="3200" b="1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1999, el precio del mismo tratamiento ha sido inferior a 25 a menos de un día de trabajo. </a:t>
            </a:r>
            <a:r>
              <a:rPr lang="es" sz="3200" u="sng" kern="0" dirty="0"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Las medidas lograron aumentar la oferta, la competencia y la equidad, con garantía de calidad, seguridad y eficiencia.</a:t>
            </a:r>
            <a:endParaRPr lang="pt-BR" sz="3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158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T - Investor Pro Light">
      <a:dk1>
        <a:srgbClr val="737572"/>
      </a:dk1>
      <a:lt1>
        <a:srgbClr val="FFFFFF"/>
      </a:lt1>
      <a:dk2>
        <a:srgbClr val="445469"/>
      </a:dk2>
      <a:lt2>
        <a:srgbClr val="F6F7FA"/>
      </a:lt2>
      <a:accent1>
        <a:srgbClr val="0D73B2"/>
      </a:accent1>
      <a:accent2>
        <a:srgbClr val="445468"/>
      </a:accent2>
      <a:accent3>
        <a:srgbClr val="33D1AD"/>
      </a:accent3>
      <a:accent4>
        <a:srgbClr val="F19A14"/>
      </a:accent4>
      <a:accent5>
        <a:srgbClr val="91CE55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A02B2F8A5030E479A1D1575B558842E" ma:contentTypeVersion="17" ma:contentTypeDescription="Crie um novo documento." ma:contentTypeScope="" ma:versionID="6aa0cb3c038cfff0e6ed2be9f246d434">
  <xsd:schema xmlns:xsd="http://www.w3.org/2001/XMLSchema" xmlns:xs="http://www.w3.org/2001/XMLSchema" xmlns:p="http://schemas.microsoft.com/office/2006/metadata/properties" xmlns:ns3="8d37b742-e6bb-4b53-8d2e-fafbe3cefd90" xmlns:ns4="102898f0-5824-426f-9689-0644c285ea09" targetNamespace="http://schemas.microsoft.com/office/2006/metadata/properties" ma:root="true" ma:fieldsID="aa1bf1b6007c3cc6bac23886a3d23238" ns3:_="" ns4:_="">
    <xsd:import namespace="8d37b742-e6bb-4b53-8d2e-fafbe3cefd90"/>
    <xsd:import namespace="102898f0-5824-426f-9689-0644c285ea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7b742-e6bb-4b53-8d2e-fafbe3cefd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898f0-5824-426f-9689-0644c285ea0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d37b742-e6bb-4b53-8d2e-fafbe3cefd90" xsi:nil="true"/>
  </documentManagement>
</p:properties>
</file>

<file path=customXml/itemProps1.xml><?xml version="1.0" encoding="utf-8"?>
<ds:datastoreItem xmlns:ds="http://schemas.openxmlformats.org/officeDocument/2006/customXml" ds:itemID="{E0ECFAE8-53E6-48BB-8E8E-B4FD6EE8A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7b742-e6bb-4b53-8d2e-fafbe3cefd90"/>
    <ds:schemaRef ds:uri="102898f0-5824-426f-9689-0644c285e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FE06D4-BB35-4419-82E3-6FA993F26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FCE36B-EB14-4929-8491-AE6439AA9F1C}">
  <ds:schemaRefs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102898f0-5824-426f-9689-0644c285ea09"/>
    <ds:schemaRef ds:uri="http://schemas.openxmlformats.org/package/2006/metadata/core-properties"/>
    <ds:schemaRef ds:uri="8d37b742-e6bb-4b53-8d2e-fafbe3cefd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99208</TotalTime>
  <Words>1094</Words>
  <Application>Microsoft Office PowerPoint</Application>
  <PresentationFormat>Personalizar</PresentationFormat>
  <Paragraphs>207</Paragraphs>
  <Slides>12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ff2</vt:lpstr>
      <vt:lpstr>Montserrat</vt:lpstr>
      <vt:lpstr>Montserrat Light</vt:lpstr>
      <vt:lpstr>Montserrat Medium</vt:lpstr>
      <vt:lpstr>Montserrat SemiBold</vt:lpstr>
      <vt:lpstr>Roboto</vt:lpstr>
      <vt:lpstr>Verdana Bold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Patricia Oliveira Pereira Tagliari</dc:creator>
  <cp:keywords/>
  <dc:description/>
  <cp:lastModifiedBy>Patricia Oliveira Pereira Tagliari</cp:lastModifiedBy>
  <cp:revision>15658</cp:revision>
  <cp:lastPrinted>2024-06-04T19:25:33Z</cp:lastPrinted>
  <dcterms:created xsi:type="dcterms:W3CDTF">2014-11-12T21:47:38Z</dcterms:created>
  <dcterms:modified xsi:type="dcterms:W3CDTF">2024-06-05T12:17:50Z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0x010100AA02B2F8A5030E479A1D1575B558842E</vt:lpwstr>
  </property>
</Properties>
</file>