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4" r:id="rId6"/>
    <p:sldId id="257" r:id="rId7"/>
    <p:sldId id="262" r:id="rId8"/>
    <p:sldId id="261" r:id="rId9"/>
    <p:sldId id="258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8C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61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2E005D7-5B74-4C96-9412-29E8E32F68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2E77C0F6-5792-4312-A5D0-DB44632DB5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FE04239-5B66-40A5-A90B-FA2A29A9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022AD43-6176-4905-9C20-03C1195E5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2E3B1DE-DC8E-49D0-9270-A8F5C4181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46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CCAA279-01A8-47C5-BFA2-FF3AFE658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23F04754-AB05-473A-9BE6-CEE2E94AF7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2440558-8103-4A5D-9F3F-C8BC3052E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71C20FA-459A-433E-8464-EDA00BBF8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EB06EA7-81A7-47D9-9A89-FF59FD00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2788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54F713A0-2562-4893-AD6F-21BC2384D2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8786DBCF-3FCE-4103-91E4-197D49C17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226862-2B11-4761-BBDE-B69B4FE89E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F035126-0D92-405D-912E-FBC150929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B751E55-B89F-4455-8E25-CFB284C62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637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4F0805A-0E01-4689-B4D4-13709FBDF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3A8FDFD-10EF-4C6B-B7A1-5E65B39A4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DF1DA49-3992-4156-80BA-04D669764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DB207B0-2E06-4D72-A29A-6010F21E2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66AE4A-6D83-432F-ADE7-66F231D93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0182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A657C73-DDCB-4422-985D-7A67DA06A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C60828D-F67F-479A-A1BA-A43FAB561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12EDFF2-FFB3-4FCA-86F2-05833D703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A03EF71-E75D-4D68-9D38-3570E3CCD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E900D9A-515E-484D-99B5-59B3E369F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53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F576F0-B45E-45F7-A80B-C8E7D2954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BF8DE8CF-534B-4B82-AD64-B50955CD2D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F4AF8783-B211-4A00-A3C8-AB72502207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B9F529BD-7F81-4755-BEDF-4867123C0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AF951AA-1E6B-448C-A111-68C67F769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E1E01D42-2383-4094-8720-8F9C653DC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44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BD1F9E3-18F4-4911-8295-239251D57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66266743-73D2-4E22-B5A9-33F2BABAA7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58069241-1FF5-41D6-BAD9-B4C7189472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05389F9D-483E-4F23-A36A-B1EF19420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77B2727F-5E61-4D5F-81F9-25C58D6533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FFAE06D7-1794-42B3-8D14-AE1BE3AD1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F8B2365C-7509-4EC4-9949-E30886858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4E2F797E-C949-4ED6-B349-3EFE7CE49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581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D0FCA52-F3C7-43A9-AA85-F0D6708F3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2F7E9FB4-3C1D-40A0-A023-9B3EA942A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F44211E4-DD25-439C-870E-44A0109A2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F2084D96-E56E-4E1B-8F7C-B041E1572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474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749F1D5A-0B88-4AE6-9F46-1D8EF0DCB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FC006DCD-4C92-4F9C-BFBE-B6EA1BA52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81B5E302-C410-4094-8B86-5E898C88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548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AAF013F-2F4D-4E4F-9517-E788F6500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0A9103EC-8CFC-4265-95E1-229BBB25E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CD86C8A0-0D5D-4097-AD2A-58108735A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E6F95D97-BB2C-4EBD-B30A-A877A5AE7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801A3501-6C81-4C61-8117-52B16559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4611010-025C-4188-8645-2654FB2CF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901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7CB3D3C-9793-4287-84AF-0D18FA98D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A34D9CC8-8C8A-41B3-AE70-FD41006092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433D04C7-CBBD-4D7F-AC7E-A01E6E0A5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44825A8E-5039-447F-8381-C3161341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A74C4EC-F539-4A59-B058-69B8FC41E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C881834-A904-49D1-ABC1-00C236B5F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137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BDA9AAD3-8927-49C9-B639-28774C8BF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09B60BD0-CC6F-43FE-9A5C-083FAD9727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94AE9163-9BA3-4517-8ABD-12A11C070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E2DFF-25C0-4E66-B5F4-01328218C628}" type="datetimeFigureOut">
              <a:rPr lang="pt-BR" smtClean="0"/>
              <a:t>31/03/2021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FA338EC-532E-4662-8706-06F97D6965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93470EF-93FA-4ABA-90E8-6EA8B7822D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FB3CB-D582-4B16-830B-F297E8CE53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411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E8C1B27B-BAA3-41C0-B1D8-BDDA1FAAA5C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1C4754"/>
              </a:gs>
              <a:gs pos="97000">
                <a:srgbClr val="4F8B81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34C3DC29-3000-484A-9DD4-FE866AAF7F8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2500" b="22593" l="260" r="90000">
                        <a14:foregroundMark x1="9479" y1="13519" x2="9479" y2="13519"/>
                        <a14:foregroundMark x1="6927" y1="11019" x2="6927" y2="11019"/>
                        <a14:foregroundMark x1="3229" y1="10093" x2="3229" y2="10093"/>
                        <a14:foregroundMark x1="1094" y1="9537" x2="1094" y2="9537"/>
                        <a14:foregroundMark x1="781" y1="11296" x2="781" y2="11296"/>
                        <a14:foregroundMark x1="12500" y1="14630" x2="12500" y2="14630"/>
                        <a14:foregroundMark x1="20313" y1="12593" x2="20313" y2="12593"/>
                        <a14:foregroundMark x1="24375" y1="11389" x2="24375" y2="11389"/>
                        <a14:foregroundMark x1="38542" y1="13241" x2="38802" y2="13333"/>
                        <a14:foregroundMark x1="51875" y1="12593" x2="51875" y2="12593"/>
                        <a14:foregroundMark x1="52031" y1="9444" x2="52031" y2="9444"/>
                        <a14:foregroundMark x1="41563" y1="9352" x2="41563" y2="9352"/>
                        <a14:foregroundMark x1="260" y1="8148" x2="33958" y2="12407"/>
                        <a14:foregroundMark x1="33958" y1="12407" x2="47917" y2="11759"/>
                        <a14:foregroundMark x1="47917" y1="11759" x2="51667" y2="12407"/>
                        <a14:backgroundMark x1="29427" y1="22037" x2="29427" y2="22037"/>
                        <a14:backgroundMark x1="29427" y1="22037" x2="29427" y2="2203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74830"/>
          <a:stretch/>
        </p:blipFill>
        <p:spPr>
          <a:xfrm>
            <a:off x="0" y="73230"/>
            <a:ext cx="12192000" cy="1726163"/>
          </a:xfrm>
          <a:prstGeom prst="rect">
            <a:avLst/>
          </a:prstGeom>
        </p:spPr>
      </p:pic>
      <p:pic>
        <p:nvPicPr>
          <p:cNvPr id="14" name="Imagem 13" descr="Logotipo&#10;&#10;Descrição gerada automaticamente">
            <a:extLst>
              <a:ext uri="{FF2B5EF4-FFF2-40B4-BE49-F238E27FC236}">
                <a16:creationId xmlns:a16="http://schemas.microsoft.com/office/drawing/2014/main" xmlns="" id="{1507BEB5-456C-429A-9F92-4EC8C2A296B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265" y="5947100"/>
            <a:ext cx="2740090" cy="997061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85385037-B1BC-461A-ABA6-EC3E3C09A231}"/>
              </a:ext>
            </a:extLst>
          </p:cNvPr>
          <p:cNvSpPr txBox="1"/>
          <p:nvPr/>
        </p:nvSpPr>
        <p:spPr>
          <a:xfrm>
            <a:off x="1248508" y="2608976"/>
            <a:ext cx="96539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bg1"/>
                </a:solidFill>
              </a:rPr>
              <a:t>Avaliação do Plano de Gerenciamento de Risco</a:t>
            </a:r>
          </a:p>
          <a:p>
            <a:pPr algn="ctr"/>
            <a:endParaRPr lang="pt-BR" sz="3600" b="1" dirty="0">
              <a:solidFill>
                <a:schemeClr val="bg1"/>
              </a:solidFill>
            </a:endParaRPr>
          </a:p>
          <a:p>
            <a:pPr algn="ctr"/>
            <a:r>
              <a:rPr lang="pt-BR" sz="3600" b="1" dirty="0">
                <a:solidFill>
                  <a:schemeClr val="bg1"/>
                </a:solidFill>
              </a:rPr>
              <a:t>Vacina COVID-19 (Ad26.COV2-S, recombinante)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8B781EE0-EB55-46B1-8F0E-F673CD4F0D0F}"/>
              </a:ext>
            </a:extLst>
          </p:cNvPr>
          <p:cNvSpPr txBox="1"/>
          <p:nvPr/>
        </p:nvSpPr>
        <p:spPr>
          <a:xfrm>
            <a:off x="1006764" y="6245575"/>
            <a:ext cx="8295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>
                <a:solidFill>
                  <a:schemeClr val="bg1"/>
                </a:solidFill>
              </a:rPr>
              <a:t>Gerência Geral de Monitoramento de Produtos Sujeitos à Vigilância Sanitária</a:t>
            </a:r>
          </a:p>
        </p:txBody>
      </p:sp>
    </p:spTree>
    <p:extLst>
      <p:ext uri="{BB962C8B-B14F-4D97-AF65-F5344CB8AC3E}">
        <p14:creationId xmlns:p14="http://schemas.microsoft.com/office/powerpoint/2010/main" val="3906019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1" y="-161659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xmlns="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1AF7951D-D856-423E-90E9-B3128C6881A5}"/>
              </a:ext>
            </a:extLst>
          </p:cNvPr>
          <p:cNvSpPr txBox="1"/>
          <p:nvPr/>
        </p:nvSpPr>
        <p:spPr>
          <a:xfrm>
            <a:off x="1300792" y="1874731"/>
            <a:ext cx="87766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3C8C87"/>
                </a:solidFill>
              </a:rPr>
              <a:t>Equipe responsável:</a:t>
            </a:r>
          </a:p>
          <a:p>
            <a:pPr algn="just"/>
            <a:r>
              <a:rPr lang="pt-BR" dirty="0"/>
              <a:t>Servidores de carreira da equipe técnica da Gerência de Farmacovigilância da Gerência-Geral de Monitoramento de Produtos Sujeitos à Vigilância </a:t>
            </a:r>
            <a:r>
              <a:rPr lang="pt-BR" dirty="0" smtClean="0"/>
              <a:t>Sanitária</a:t>
            </a:r>
            <a:endParaRPr lang="pt-BR" dirty="0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04FE2093-59C9-4285-A2AD-FB3877FB1156}"/>
              </a:ext>
            </a:extLst>
          </p:cNvPr>
          <p:cNvSpPr txBox="1"/>
          <p:nvPr/>
        </p:nvSpPr>
        <p:spPr>
          <a:xfrm>
            <a:off x="1300792" y="3299868"/>
            <a:ext cx="8776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3C8C87"/>
                </a:solidFill>
              </a:rPr>
              <a:t>Solicitação:</a:t>
            </a:r>
          </a:p>
          <a:p>
            <a:pPr algn="just"/>
            <a:r>
              <a:rPr lang="pt-BR" sz="1800" dirty="0">
                <a:effectLst/>
                <a:ea typeface="Times New Roman" panose="02020603050405020304" pitchFamily="18" charset="0"/>
              </a:rPr>
              <a:t>Janssen-Cilag Farmacêutica Ltda – Vacina COVID-19 (Ad26.COV2-S, recombinante) – Processo nº 25351.234041/2021-81 – Assunto: </a:t>
            </a:r>
            <a:r>
              <a:rPr lang="pt-BR" sz="1800" b="0" i="0" u="none" strike="noStrike" baseline="0" dirty="0">
                <a:solidFill>
                  <a:srgbClr val="000000"/>
                </a:solidFill>
              </a:rPr>
              <a:t>11856 – Solicitação de autorização temporária de uso emergencial, em caráter experimental, de vacinas </a:t>
            </a:r>
            <a:r>
              <a:rPr lang="pt-BR" sz="1800" b="0" i="0" u="none" strike="noStrike" baseline="0" dirty="0" smtClean="0">
                <a:solidFill>
                  <a:srgbClr val="000000"/>
                </a:solidFill>
              </a:rPr>
              <a:t>Covid-19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746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1" y="-161659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xmlns="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5111FAEA-83B6-4B35-AB37-BF891121F683}"/>
              </a:ext>
            </a:extLst>
          </p:cNvPr>
          <p:cNvSpPr txBox="1"/>
          <p:nvPr/>
        </p:nvSpPr>
        <p:spPr>
          <a:xfrm>
            <a:off x="1300792" y="1833788"/>
            <a:ext cx="87766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3C8C87"/>
                </a:solidFill>
              </a:rPr>
              <a:t>Plano de Gerenciamento de Risco </a:t>
            </a:r>
          </a:p>
          <a:p>
            <a:r>
              <a:rPr lang="pt-BR" b="1" dirty="0">
                <a:solidFill>
                  <a:srgbClr val="3C8C87"/>
                </a:solidFill>
              </a:rPr>
              <a:t> </a:t>
            </a:r>
          </a:p>
          <a:p>
            <a:pPr algn="just"/>
            <a:endParaRPr lang="pt-BR" b="1" dirty="0">
              <a:solidFill>
                <a:srgbClr val="3C8C87"/>
              </a:solidFill>
            </a:endParaRPr>
          </a:p>
          <a:p>
            <a:pPr algn="just"/>
            <a:r>
              <a:rPr lang="pt-BR" dirty="0"/>
              <a:t>O Plano de Gerenciamento de Risco é um documento apresentado pela empresa que deve descrever as ações de rotina de Farmacovigilância e contemplar ações adicionais para a minimização de riscos de cada </a:t>
            </a:r>
            <a:r>
              <a:rPr lang="pt-BR" dirty="0" smtClean="0"/>
              <a:t>medicamento (RDC </a:t>
            </a:r>
            <a:r>
              <a:rPr lang="pt-BR" dirty="0"/>
              <a:t>nº 406, de 22 de julho de </a:t>
            </a:r>
            <a:r>
              <a:rPr lang="pt-BR" dirty="0" smtClean="0"/>
              <a:t>2020)</a:t>
            </a:r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5111FAEA-83B6-4B35-AB37-BF891121F683}"/>
              </a:ext>
            </a:extLst>
          </p:cNvPr>
          <p:cNvSpPr txBox="1"/>
          <p:nvPr/>
        </p:nvSpPr>
        <p:spPr>
          <a:xfrm>
            <a:off x="1300792" y="4202939"/>
            <a:ext cx="8776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3C8C87"/>
                </a:solidFill>
              </a:rPr>
              <a:t>Produto: </a:t>
            </a:r>
            <a:r>
              <a:rPr lang="pt-BR" sz="1800" dirty="0" smtClean="0">
                <a:effectLst/>
                <a:ea typeface="Times New Roman" panose="02020603050405020304" pitchFamily="18" charset="0"/>
              </a:rPr>
              <a:t>Vacina </a:t>
            </a:r>
            <a:r>
              <a:rPr lang="pt-BR" sz="1800" dirty="0">
                <a:effectLst/>
                <a:ea typeface="Times New Roman" panose="02020603050405020304" pitchFamily="18" charset="0"/>
              </a:rPr>
              <a:t>COVID-19 (Ad26.COV2-S, recombinante) – Janssen-Cilag Farmacêutica Ltda  </a:t>
            </a:r>
            <a:endParaRPr lang="pt-BR" dirty="0"/>
          </a:p>
          <a:p>
            <a:endParaRPr lang="pt-BR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67757853-DE27-4EC8-BCD4-ADAC417687B4}"/>
              </a:ext>
            </a:extLst>
          </p:cNvPr>
          <p:cNvSpPr txBox="1"/>
          <p:nvPr/>
        </p:nvSpPr>
        <p:spPr>
          <a:xfrm>
            <a:off x="1300792" y="5308524"/>
            <a:ext cx="8776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rgbClr val="3C8C87"/>
                </a:solidFill>
              </a:rPr>
              <a:t>Documento avaliado</a:t>
            </a:r>
            <a:r>
              <a:rPr lang="pt-BR" b="1" dirty="0" smtClean="0">
                <a:solidFill>
                  <a:srgbClr val="3C8C87"/>
                </a:solidFill>
              </a:rPr>
              <a:t>:  </a:t>
            </a:r>
            <a:r>
              <a:rPr lang="pt-BR" dirty="0" smtClean="0">
                <a:ea typeface="Times New Roman" panose="02020603050405020304" pitchFamily="18" charset="0"/>
              </a:rPr>
              <a:t>Plano </a:t>
            </a:r>
            <a:r>
              <a:rPr lang="pt-BR" dirty="0">
                <a:ea typeface="Times New Roman" panose="02020603050405020304" pitchFamily="18" charset="0"/>
              </a:rPr>
              <a:t>de Gerenciamento de Risco – Versão 1.2</a:t>
            </a:r>
            <a:r>
              <a:rPr lang="pt-BR" sz="1800" dirty="0">
                <a:effectLst/>
                <a:ea typeface="Times New Roman" panose="02020603050405020304" pitchFamily="18" charset="0"/>
              </a:rPr>
              <a:t> 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24731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1" y="-161659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xmlns="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02FE9136-D8F8-424C-962C-03355566C42E}"/>
              </a:ext>
            </a:extLst>
          </p:cNvPr>
          <p:cNvSpPr txBox="1"/>
          <p:nvPr/>
        </p:nvSpPr>
        <p:spPr>
          <a:xfrm>
            <a:off x="996287" y="1470483"/>
            <a:ext cx="105087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3C8C87"/>
                </a:solidFill>
              </a:rPr>
              <a:t>      </a:t>
            </a:r>
          </a:p>
          <a:p>
            <a:pPr algn="just"/>
            <a:r>
              <a:rPr lang="pt-BR" b="1" dirty="0">
                <a:solidFill>
                  <a:srgbClr val="3C8C87"/>
                </a:solidFill>
              </a:rPr>
              <a:t>      Serão implementadas como atividades de </a:t>
            </a:r>
            <a:r>
              <a:rPr lang="pt-BR" b="1" dirty="0" err="1" smtClean="0">
                <a:solidFill>
                  <a:srgbClr val="3C8C87"/>
                </a:solidFill>
              </a:rPr>
              <a:t>Farmacovigilância</a:t>
            </a:r>
            <a:endParaRPr lang="pt-BR" dirty="0"/>
          </a:p>
          <a:p>
            <a:pPr algn="just"/>
            <a:endParaRPr lang="pt-BR" dirty="0"/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pt-BR" b="1" dirty="0"/>
              <a:t>Notificação de eventos adversos graves à Anvisa em até 24 horas</a:t>
            </a:r>
            <a:r>
              <a:rPr lang="pt-BR" dirty="0"/>
              <a:t>, em conformidade com o Guia nº 42/2020 e a RDC nº 475/2021, que serão enviadas pelo sistema eletrônico de notificações de eventos adversos a medicamentos e vacinas </a:t>
            </a:r>
            <a:r>
              <a:rPr lang="pt-BR" dirty="0" smtClean="0"/>
              <a:t>– </a:t>
            </a:r>
            <a:r>
              <a:rPr lang="pt-BR" dirty="0" err="1" smtClean="0"/>
              <a:t>VigiMed</a:t>
            </a:r>
            <a:endParaRPr lang="pt-BR" dirty="0" smtClean="0"/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pt-BR" dirty="0"/>
              <a:t>Encaminhamento do </a:t>
            </a:r>
            <a:r>
              <a:rPr lang="pt-BR" b="1" dirty="0"/>
              <a:t>Relatório Periódico de Avaliação Benefício-Risco (RPBR), </a:t>
            </a:r>
            <a:r>
              <a:rPr lang="pt-BR" dirty="0"/>
              <a:t>no formato estabelecido pela IN nº 63, de 22/07/2020, a cada três meses após a concessão da autorização temporária para uso emergencial, em conformidade com o Guia nº </a:t>
            </a:r>
            <a:r>
              <a:rPr lang="pt-BR" dirty="0" smtClean="0"/>
              <a:t>42/2020 e suas atualizações. </a:t>
            </a:r>
            <a:r>
              <a:rPr lang="pt-BR" dirty="0"/>
              <a:t>Complementarmente a esta medida, a empresa também enviará um </a:t>
            </a:r>
            <a:r>
              <a:rPr lang="pt-BR" b="1" dirty="0"/>
              <a:t>sumário mensal das notificações de eventos adversos </a:t>
            </a:r>
            <a:r>
              <a:rPr lang="pt-BR" dirty="0" smtClean="0"/>
              <a:t>recebidos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r>
              <a:rPr lang="pt-BR" dirty="0"/>
              <a:t>Disponibilização das </a:t>
            </a:r>
            <a:r>
              <a:rPr lang="pt-BR" b="1" dirty="0"/>
              <a:t>bulas aprovadas </a:t>
            </a:r>
            <a:r>
              <a:rPr lang="pt-BR" dirty="0"/>
              <a:t>no </a:t>
            </a:r>
            <a:r>
              <a:rPr lang="pt-BR" i="1" dirty="0"/>
              <a:t>website</a:t>
            </a:r>
            <a:r>
              <a:rPr lang="pt-BR" dirty="0"/>
              <a:t> da empresa, contribuindo para a </a:t>
            </a:r>
            <a:r>
              <a:rPr lang="pt-BR" b="1" dirty="0"/>
              <a:t>comunicação do </a:t>
            </a:r>
            <a:r>
              <a:rPr lang="pt-BR" b="1" dirty="0" smtClean="0"/>
              <a:t>risco</a:t>
            </a:r>
          </a:p>
          <a:p>
            <a:pPr marL="285750" lvl="0" indent="-285750" algn="just">
              <a:buFont typeface="Wingdings" panose="05000000000000000000" pitchFamily="2" charset="2"/>
              <a:buChar char="ü"/>
            </a:pPr>
            <a:endParaRPr lang="pt-BR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dirty="0"/>
              <a:t>Execução de </a:t>
            </a:r>
            <a:r>
              <a:rPr lang="pt-BR" b="1" dirty="0"/>
              <a:t>estudos de segurança pós-autorização </a:t>
            </a:r>
            <a:r>
              <a:rPr lang="pt-BR" dirty="0"/>
              <a:t>a fim de se monitorar o perfil benefício-risco da </a:t>
            </a:r>
            <a:r>
              <a:rPr lang="pt-BR" dirty="0" smtClean="0"/>
              <a:t>vacina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818214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34C3DC29-3000-484A-9DD4-FE866AAF7F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5054"/>
            <a:ext cx="12307651" cy="6923054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223E0825-A193-4C57-9F6E-1F34537D01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721" y="-161659"/>
            <a:ext cx="12307651" cy="6923054"/>
          </a:xfrm>
          <a:prstGeom prst="rect">
            <a:avLst/>
          </a:prstGeom>
        </p:spPr>
      </p:pic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xmlns="" id="{EC14B8C9-E91B-4501-865F-A97A53F3530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328" y="6147032"/>
            <a:ext cx="1857375" cy="614363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02FE9136-D8F8-424C-962C-03355566C42E}"/>
              </a:ext>
            </a:extLst>
          </p:cNvPr>
          <p:cNvSpPr txBox="1"/>
          <p:nvPr/>
        </p:nvSpPr>
        <p:spPr>
          <a:xfrm>
            <a:off x="1300793" y="2065711"/>
            <a:ext cx="989322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>
                <a:solidFill>
                  <a:srgbClr val="3C8C87"/>
                </a:solidFill>
              </a:rPr>
              <a:t>Conclusão</a:t>
            </a:r>
            <a:endParaRPr lang="pt-BR" dirty="0"/>
          </a:p>
          <a:p>
            <a:pPr algn="just"/>
            <a:r>
              <a:rPr lang="pt-BR" b="1" dirty="0"/>
              <a:t> </a:t>
            </a:r>
            <a:endParaRPr lang="pt-BR" dirty="0"/>
          </a:p>
          <a:p>
            <a:pPr algn="just"/>
            <a:r>
              <a:rPr lang="pt-BR" dirty="0"/>
              <a:t>O </a:t>
            </a:r>
            <a:r>
              <a:rPr lang="pt-BR" b="1" dirty="0"/>
              <a:t>Plano de Gerenciamento de Risco, </a:t>
            </a:r>
            <a:r>
              <a:rPr lang="pt-BR" dirty="0"/>
              <a:t>Versão 1.2, da Vacina COVID-19 (Ad26.COV2-S, recombinante) da empresa </a:t>
            </a:r>
            <a:r>
              <a:rPr lang="pt-BR" sz="1800" dirty="0">
                <a:effectLst/>
                <a:ea typeface="Times New Roman" panose="02020603050405020304" pitchFamily="18" charset="0"/>
              </a:rPr>
              <a:t>Janssen-Cilag Farmacêutica Ltda</a:t>
            </a:r>
            <a:r>
              <a:rPr lang="pt-BR" dirty="0"/>
              <a:t>, no âmbito dos requisitos de Farmacovigilância, se apresenta em </a:t>
            </a:r>
            <a:r>
              <a:rPr lang="pt-BR" b="1" dirty="0"/>
              <a:t>conformidade</a:t>
            </a:r>
            <a:r>
              <a:rPr lang="pt-BR" dirty="0"/>
              <a:t> com o Guia nº 42/2020, a RDC nº 475/2021, a RDC nº 406/2020 e a IN nº </a:t>
            </a:r>
            <a:r>
              <a:rPr lang="pt-BR" dirty="0" smtClean="0"/>
              <a:t>63/2020</a:t>
            </a:r>
            <a:endParaRPr lang="pt-BR" dirty="0"/>
          </a:p>
          <a:p>
            <a:pPr algn="just"/>
            <a:r>
              <a:rPr lang="pt-BR" dirty="0"/>
              <a:t> </a:t>
            </a:r>
          </a:p>
          <a:p>
            <a:pPr algn="ctr"/>
            <a:r>
              <a:rPr lang="pt-BR" b="1" dirty="0" smtClean="0"/>
              <a:t>As </a:t>
            </a:r>
            <a:r>
              <a:rPr lang="pt-BR" b="1" dirty="0"/>
              <a:t>medidas adotadas para o gerenciamento de risco da vacina parecem ser compatíveis para o perfil de segurança conhecido até o </a:t>
            </a:r>
            <a:r>
              <a:rPr lang="pt-BR" b="1" dirty="0" smtClean="0"/>
              <a:t>momento</a:t>
            </a:r>
            <a:endParaRPr lang="pt-BR" b="1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0900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8F0A84B9-BE3A-4B64-BFEB-DE1A353EE83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1C4754"/>
              </a:gs>
              <a:gs pos="97000">
                <a:srgbClr val="4F8B81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B991C216-0A2D-46DA-BD29-054674B74BDE}"/>
              </a:ext>
            </a:extLst>
          </p:cNvPr>
          <p:cNvSpPr/>
          <p:nvPr/>
        </p:nvSpPr>
        <p:spPr>
          <a:xfrm>
            <a:off x="2818701" y="1359017"/>
            <a:ext cx="6761527" cy="42364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762CA661-DD36-4FCB-A56A-A643D3CD8E28}"/>
              </a:ext>
            </a:extLst>
          </p:cNvPr>
          <p:cNvSpPr txBox="1"/>
          <p:nvPr/>
        </p:nvSpPr>
        <p:spPr>
          <a:xfrm>
            <a:off x="3141584" y="1989167"/>
            <a:ext cx="6221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solidFill>
                  <a:schemeClr val="accent1">
                    <a:lumMod val="50000"/>
                  </a:schemeClr>
                </a:solidFill>
              </a:rPr>
              <a:t>Agência Nacional de Vigilância Sanitária - Anvisa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xmlns="" id="{3F39B5FF-2834-4679-A7D5-300878C170E9}"/>
              </a:ext>
            </a:extLst>
          </p:cNvPr>
          <p:cNvSpPr txBox="1"/>
          <p:nvPr/>
        </p:nvSpPr>
        <p:spPr>
          <a:xfrm>
            <a:off x="5168206" y="3410847"/>
            <a:ext cx="21680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dirty="0">
                <a:solidFill>
                  <a:schemeClr val="accent1">
                    <a:lumMod val="50000"/>
                  </a:schemeClr>
                </a:solidFill>
              </a:rPr>
              <a:t>www.gov.br/anvisa</a:t>
            </a:r>
          </a:p>
        </p:txBody>
      </p:sp>
      <p:pic>
        <p:nvPicPr>
          <p:cNvPr id="3" name="Imagem 2" descr="Logotipo&#10;&#10;Descrição gerada automaticamente">
            <a:extLst>
              <a:ext uri="{FF2B5EF4-FFF2-40B4-BE49-F238E27FC236}">
                <a16:creationId xmlns:a16="http://schemas.microsoft.com/office/drawing/2014/main" xmlns="" id="{35CA7C38-B109-4DF4-9D86-92F17945E4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8625" y="2814637"/>
            <a:ext cx="3714750" cy="1228725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A1E0C2AF-674D-4F63-AADD-9121053CB02D}"/>
              </a:ext>
            </a:extLst>
          </p:cNvPr>
          <p:cNvSpPr txBox="1"/>
          <p:nvPr/>
        </p:nvSpPr>
        <p:spPr>
          <a:xfrm>
            <a:off x="3061899" y="4407167"/>
            <a:ext cx="62213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>
                <a:solidFill>
                  <a:schemeClr val="accent1">
                    <a:lumMod val="50000"/>
                  </a:schemeClr>
                </a:solidFill>
              </a:rPr>
              <a:t>www.gov.br/anvisa</a:t>
            </a:r>
          </a:p>
        </p:txBody>
      </p:sp>
    </p:spTree>
    <p:extLst>
      <p:ext uri="{BB962C8B-B14F-4D97-AF65-F5344CB8AC3E}">
        <p14:creationId xmlns:p14="http://schemas.microsoft.com/office/powerpoint/2010/main" val="22525814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5257A0E792B2448B3C569AEDE7EA13E" ma:contentTypeVersion="11" ma:contentTypeDescription="Crie um novo documento." ma:contentTypeScope="" ma:versionID="0fa12d4b761875f13c61e16c54e8a1a2">
  <xsd:schema xmlns:xsd="http://www.w3.org/2001/XMLSchema" xmlns:xs="http://www.w3.org/2001/XMLSchema" xmlns:p="http://schemas.microsoft.com/office/2006/metadata/properties" xmlns:ns2="642d78d7-84c3-4577-9f96-495b4da00f59" xmlns:ns3="91533da9-f18f-490b-bb69-379ffa9fd37f" targetNamespace="http://schemas.microsoft.com/office/2006/metadata/properties" ma:root="true" ma:fieldsID="7e1482173a565da2cbfa07ad4dc81cbd" ns2:_="" ns3:_="">
    <xsd:import namespace="642d78d7-84c3-4577-9f96-495b4da00f59"/>
    <xsd:import namespace="91533da9-f18f-490b-bb69-379ffa9fd3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2d78d7-84c3-4577-9f96-495b4da00f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533da9-f18f-490b-bb69-379ffa9fd37f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46AAF3-806E-4915-986A-6AB27B020C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2d78d7-84c3-4577-9f96-495b4da00f59"/>
    <ds:schemaRef ds:uri="91533da9-f18f-490b-bb69-379ffa9fd3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3BB35FF-045D-444A-B550-38478634F84E}">
  <ds:schemaRefs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metadata/properties"/>
    <ds:schemaRef ds:uri="http://schemas.microsoft.com/office/2006/documentManagement/types"/>
    <ds:schemaRef ds:uri="642d78d7-84c3-4577-9f96-495b4da00f59"/>
    <ds:schemaRef ds:uri="91533da9-f18f-490b-bb69-379ffa9fd37f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9A89B2E9-87C6-426C-AD21-3EC584A783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</TotalTime>
  <Words>314</Words>
  <Application>Microsoft Office PowerPoint</Application>
  <PresentationFormat>Personalizar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Roberta Alpino Bigonha</dc:creator>
  <cp:lastModifiedBy>Suzie Marie Gomes</cp:lastModifiedBy>
  <cp:revision>28</cp:revision>
  <dcterms:created xsi:type="dcterms:W3CDTF">2021-01-11T16:00:50Z</dcterms:created>
  <dcterms:modified xsi:type="dcterms:W3CDTF">2021-03-31T14:22:40Z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0x010100C5257A0E792B2448B3C569AEDE7EA13E</vt:lpwstr>
  </property>
</Properties>
</file>