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6" r:id="rId6"/>
    <p:sldId id="279" r:id="rId7"/>
    <p:sldId id="280" r:id="rId8"/>
    <p:sldId id="278" r:id="rId9"/>
    <p:sldId id="272" r:id="rId10"/>
    <p:sldId id="283" r:id="rId11"/>
    <p:sldId id="284" r:id="rId12"/>
    <p:sldId id="282" r:id="rId13"/>
    <p:sldId id="276" r:id="rId1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8C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Estilo Médio 1 - Ênfas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B301B821-A1FF-4177-AEE7-76D212191A09}" styleName="Estilo Médio 1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00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03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E005D7-5B74-4C96-9412-29E8E32F68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E77C0F6-5792-4312-A5D0-DB44632DB5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FE04239-5B66-40A5-A90B-FA2A29A98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E2DFF-25C0-4E66-B5F4-01328218C628}" type="datetimeFigureOut">
              <a:rPr lang="pt-BR" smtClean="0"/>
              <a:t>31/03/2021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022AD43-6176-4905-9C20-03C1195E5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2E3B1DE-DC8E-49D0-9270-A8F5C4181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FB3CB-D582-4B16-830B-F297E8CE53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463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CAA279-01A8-47C5-BFA2-FF3AFE6581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3F04754-AB05-473A-9BE6-CEE2E94AF7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2440558-8103-4A5D-9F3F-C8BC3052E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E2DFF-25C0-4E66-B5F4-01328218C628}" type="datetimeFigureOut">
              <a:rPr lang="pt-BR" smtClean="0"/>
              <a:t>31/03/2021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71C20FA-459A-433E-8464-EDA00BBF8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EB06EA7-81A7-47D9-9A89-FF59FD00D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FB3CB-D582-4B16-830B-F297E8CE53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2788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4F713A0-2562-4893-AD6F-21BC2384D2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786DBCF-3FCE-4103-91E4-197D49C17B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0226862-2B11-4761-BBDE-B69B4FE89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E2DFF-25C0-4E66-B5F4-01328218C628}" type="datetimeFigureOut">
              <a:rPr lang="pt-BR" smtClean="0"/>
              <a:t>31/03/2021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F035126-0D92-405D-912E-FBC150929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B751E55-B89F-4455-8E25-CFB284C62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FB3CB-D582-4B16-830B-F297E8CE53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2637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F0805A-0E01-4689-B4D4-13709FBDF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3A8FDFD-10EF-4C6B-B7A1-5E65B39A47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DF1DA49-3992-4156-80BA-04D669764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E2DFF-25C0-4E66-B5F4-01328218C628}" type="datetimeFigureOut">
              <a:rPr lang="pt-BR" smtClean="0"/>
              <a:t>31/03/2021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DB207B0-2E06-4D72-A29A-6010F21E2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566AE4A-6D83-432F-ADE7-66F231D93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FB3CB-D582-4B16-830B-F297E8CE53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0182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657C73-DDCB-4422-985D-7A67DA06A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C60828D-F67F-479A-A1BA-A43FAB5613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12EDFF2-FFB3-4FCA-86F2-05833D703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E2DFF-25C0-4E66-B5F4-01328218C628}" type="datetimeFigureOut">
              <a:rPr lang="pt-BR" smtClean="0"/>
              <a:t>31/03/2021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A03EF71-E75D-4D68-9D38-3570E3CCD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E900D9A-515E-484D-99B5-59B3E369F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FB3CB-D582-4B16-830B-F297E8CE53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7532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F576F0-B45E-45F7-A80B-C8E7D2954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F8DE8CF-534B-4B82-AD64-B50955CD2D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4AF8783-B211-4A00-A3C8-AB72502207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9F529BD-7F81-4755-BEDF-4867123C0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E2DFF-25C0-4E66-B5F4-01328218C628}" type="datetimeFigureOut">
              <a:rPr lang="pt-BR" smtClean="0"/>
              <a:t>31/03/2021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AF951AA-1E6B-448C-A111-68C67F769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1E01D42-2383-4094-8720-8F9C653DC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FB3CB-D582-4B16-830B-F297E8CE53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441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D1F9E3-18F4-4911-8295-239251D57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6266743-73D2-4E22-B5A9-33F2BABAA7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8069241-1FF5-41D6-BAD9-B4C7189472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05389F9D-483E-4F23-A36A-B1EF19420D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77B2727F-5E61-4D5F-81F9-25C58D6533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FFAE06D7-1794-42B3-8D14-AE1BE3AD1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E2DFF-25C0-4E66-B5F4-01328218C628}" type="datetimeFigureOut">
              <a:rPr lang="pt-BR" smtClean="0"/>
              <a:t>31/03/2021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F8B2365C-7509-4EC4-9949-E30886858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4E2F797E-C949-4ED6-B349-3EFE7CE49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FB3CB-D582-4B16-830B-F297E8CE53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581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0FCA52-F3C7-43A9-AA85-F0D6708F3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2F7E9FB4-3C1D-40A0-A023-9B3EA942A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E2DFF-25C0-4E66-B5F4-01328218C628}" type="datetimeFigureOut">
              <a:rPr lang="pt-BR" smtClean="0"/>
              <a:t>31/03/2021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F44211E4-DD25-439C-870E-44A0109A2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2084D96-E56E-4E1B-8F7C-B041E1572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FB3CB-D582-4B16-830B-F297E8CE53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9474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749F1D5A-0B88-4AE6-9F46-1D8EF0DCB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E2DFF-25C0-4E66-B5F4-01328218C628}" type="datetimeFigureOut">
              <a:rPr lang="pt-BR" smtClean="0"/>
              <a:t>31/03/2021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FC006DCD-4C92-4F9C-BFBE-B6EA1BA52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1B5E302-C410-4094-8B86-5E898C88F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FB3CB-D582-4B16-830B-F297E8CE53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5484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AF013F-2F4D-4E4F-9517-E788F6500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A9103EC-8CFC-4265-95E1-229BBB25E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D86C8A0-0D5D-4097-AD2A-58108735AA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6F95D97-BB2C-4EBD-B30A-A877A5AE7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E2DFF-25C0-4E66-B5F4-01328218C628}" type="datetimeFigureOut">
              <a:rPr lang="pt-BR" smtClean="0"/>
              <a:t>31/03/2021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01A3501-6C81-4C61-8117-52B165596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4611010-025C-4188-8645-2654FB2CF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FB3CB-D582-4B16-830B-F297E8CE53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9901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CB3D3C-9793-4287-84AF-0D18FA98D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34D9CC8-8C8A-41B3-AE70-FD41006092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33D04C7-CBBD-4D7F-AC7E-A01E6E0A59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4825A8E-5039-447F-8381-C31613416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E2DFF-25C0-4E66-B5F4-01328218C628}" type="datetimeFigureOut">
              <a:rPr lang="pt-BR" smtClean="0"/>
              <a:t>31/03/2021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A74C4EC-F539-4A59-B058-69B8FC41E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C881834-A904-49D1-ABC1-00C236B5F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FB3CB-D582-4B16-830B-F297E8CE53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1376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BDA9AAD3-8927-49C9-B639-28774C8BF7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9B60BD0-CC6F-43FE-9A5C-083FAD9727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4AE9163-9BA3-4517-8ABD-12A11C070B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8E2DFF-25C0-4E66-B5F4-01328218C628}" type="datetimeFigureOut">
              <a:rPr lang="pt-BR" smtClean="0"/>
              <a:t>31/03/2021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FA338EC-532E-4662-8706-06F97D6965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93470EF-93FA-4ABA-90E8-6EA8B7822D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9FB3CB-D582-4B16-830B-F297E8CE53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0411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14">
            <a:extLst>
              <a:ext uri="{FF2B5EF4-FFF2-40B4-BE49-F238E27FC236}">
                <a16:creationId xmlns:a16="http://schemas.microsoft.com/office/drawing/2014/main" id="{E8C1B27B-BAA3-41C0-B1D8-BDDA1FAAA5C7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1C4754"/>
              </a:gs>
              <a:gs pos="97000">
                <a:srgbClr val="4F8B81"/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34C3DC29-3000-484A-9DD4-FE866AAF7F8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500" b="22593" l="260" r="90000">
                        <a14:foregroundMark x1="9479" y1="13519" x2="9479" y2="13519"/>
                        <a14:foregroundMark x1="6927" y1="11019" x2="6927" y2="11019"/>
                        <a14:foregroundMark x1="3229" y1="10093" x2="3229" y2="10093"/>
                        <a14:foregroundMark x1="1094" y1="9537" x2="1094" y2="9537"/>
                        <a14:foregroundMark x1="781" y1="11296" x2="781" y2="11296"/>
                        <a14:foregroundMark x1="12500" y1="14630" x2="12500" y2="14630"/>
                        <a14:foregroundMark x1="20313" y1="12593" x2="20313" y2="12593"/>
                        <a14:foregroundMark x1="24375" y1="11389" x2="24375" y2="11389"/>
                        <a14:foregroundMark x1="38542" y1="13241" x2="38802" y2="13333"/>
                        <a14:foregroundMark x1="51875" y1="12593" x2="51875" y2="12593"/>
                        <a14:foregroundMark x1="52031" y1="9444" x2="52031" y2="9444"/>
                        <a14:foregroundMark x1="41563" y1="9352" x2="41563" y2="9352"/>
                        <a14:foregroundMark x1="260" y1="8148" x2="33958" y2="12407"/>
                        <a14:foregroundMark x1="33958" y1="12407" x2="47917" y2="11759"/>
                        <a14:foregroundMark x1="47917" y1="11759" x2="51667" y2="12407"/>
                        <a14:backgroundMark x1="29427" y1="22037" x2="29427" y2="22037"/>
                        <a14:backgroundMark x1="29427" y1="22037" x2="29427" y2="2203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74830"/>
          <a:stretch/>
        </p:blipFill>
        <p:spPr>
          <a:xfrm>
            <a:off x="0" y="73230"/>
            <a:ext cx="12192000" cy="1726163"/>
          </a:xfrm>
          <a:prstGeom prst="rect">
            <a:avLst/>
          </a:prstGeom>
        </p:spPr>
      </p:pic>
      <p:pic>
        <p:nvPicPr>
          <p:cNvPr id="14" name="Imagem 13" descr="Logotipo&#10;&#10;Descrição gerada automaticamente">
            <a:extLst>
              <a:ext uri="{FF2B5EF4-FFF2-40B4-BE49-F238E27FC236}">
                <a16:creationId xmlns:a16="http://schemas.microsoft.com/office/drawing/2014/main" id="{1507BEB5-456C-429A-9F92-4EC8C2A296B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7265" y="5947100"/>
            <a:ext cx="2740090" cy="997061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B4ECB47C-9551-4A27-AB04-AC45AAAF411C}"/>
              </a:ext>
            </a:extLst>
          </p:cNvPr>
          <p:cNvSpPr txBox="1"/>
          <p:nvPr/>
        </p:nvSpPr>
        <p:spPr>
          <a:xfrm>
            <a:off x="1855336" y="1539982"/>
            <a:ext cx="8221211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chemeClr val="bg1"/>
                </a:solidFill>
              </a:rPr>
              <a:t>Gerência Geral de Inspeção e Fiscalização Sanitária</a:t>
            </a:r>
          </a:p>
          <a:p>
            <a:pPr algn="ctr"/>
            <a:endParaRPr lang="pt-BR" sz="3200" b="1" dirty="0">
              <a:solidFill>
                <a:schemeClr val="bg1"/>
              </a:solidFill>
            </a:endParaRPr>
          </a:p>
          <a:p>
            <a:pPr algn="ctr"/>
            <a:r>
              <a:rPr lang="pt-BR" sz="3200" b="0" i="0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Solicitação de autorização temporária de uso emergencial</a:t>
            </a:r>
          </a:p>
          <a:p>
            <a:pPr algn="ctr"/>
            <a:endParaRPr lang="pt-BR" sz="3200" b="0" i="0" dirty="0">
              <a:solidFill>
                <a:schemeClr val="bg1"/>
              </a:solidFill>
              <a:effectLst/>
              <a:latin typeface="Calibri" panose="020F0502020204030204" pitchFamily="34" charset="0"/>
            </a:endParaRPr>
          </a:p>
          <a:p>
            <a:pPr algn="ctr"/>
            <a:r>
              <a:rPr lang="pt-BR" sz="3200" dirty="0">
                <a:solidFill>
                  <a:schemeClr val="bg1"/>
                </a:solidFill>
                <a:latin typeface="Calibri" panose="020F0502020204030204" pitchFamily="34" charset="0"/>
              </a:rPr>
              <a:t>Janssen </a:t>
            </a:r>
            <a:r>
              <a:rPr lang="pt-BR" sz="3200" dirty="0" err="1">
                <a:solidFill>
                  <a:schemeClr val="bg1"/>
                </a:solidFill>
                <a:latin typeface="Calibri" panose="020F0502020204030204" pitchFamily="34" charset="0"/>
              </a:rPr>
              <a:t>Cilag</a:t>
            </a:r>
            <a:r>
              <a:rPr lang="pt-BR" sz="3200" dirty="0">
                <a:solidFill>
                  <a:schemeClr val="bg1"/>
                </a:solidFill>
                <a:latin typeface="Calibri" panose="020F0502020204030204" pitchFamily="34" charset="0"/>
              </a:rPr>
              <a:t> Farmacêutica</a:t>
            </a:r>
            <a:endParaRPr lang="pt-BR" sz="3200" b="0" i="0" dirty="0">
              <a:solidFill>
                <a:schemeClr val="bg1"/>
              </a:solidFill>
              <a:effectLst/>
              <a:latin typeface="Calibri" panose="020F0502020204030204" pitchFamily="34" charset="0"/>
            </a:endParaRPr>
          </a:p>
          <a:p>
            <a:endParaRPr lang="pt-BR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60199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34C3DC29-3000-484A-9DD4-FE866AAF7F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65054"/>
            <a:ext cx="12307651" cy="6923054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223E0825-A193-4C57-9F6E-1F34537D01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722" y="-65054"/>
            <a:ext cx="12307651" cy="6923054"/>
          </a:xfrm>
          <a:prstGeom prst="rect">
            <a:avLst/>
          </a:prstGeom>
        </p:spPr>
      </p:pic>
      <p:pic>
        <p:nvPicPr>
          <p:cNvPr id="6" name="Imagem 5" descr="Logotipo&#10;&#10;Descrição gerada automaticamente">
            <a:extLst>
              <a:ext uri="{FF2B5EF4-FFF2-40B4-BE49-F238E27FC236}">
                <a16:creationId xmlns:a16="http://schemas.microsoft.com/office/drawing/2014/main" id="{EC14B8C9-E91B-4501-865F-A97A53F3530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5328" y="6147032"/>
            <a:ext cx="1857375" cy="614363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997829EE-21FB-420F-943D-45D507ABD4E0}"/>
              </a:ext>
            </a:extLst>
          </p:cNvPr>
          <p:cNvSpPr txBox="1"/>
          <p:nvPr/>
        </p:nvSpPr>
        <p:spPr>
          <a:xfrm>
            <a:off x="1307529" y="1727226"/>
            <a:ext cx="10326174" cy="33085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t-BR" sz="3200" b="1">
                <a:solidFill>
                  <a:srgbClr val="3C8C87"/>
                </a:solidFill>
              </a:rPr>
              <a:t>Conclusão:</a:t>
            </a:r>
          </a:p>
          <a:p>
            <a:endParaRPr lang="pt-BR" sz="1500" b="1" dirty="0">
              <a:solidFill>
                <a:srgbClr val="3C8C87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Considerando a documentação apresentada no presente expediente nº </a:t>
            </a:r>
            <a:r>
              <a:rPr lang="pt-B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expediente 1139893/21-1</a:t>
            </a:r>
            <a:r>
              <a:rPr lang="pt-B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em conjunto com as certificações concedidas pela Anvisa para as plantas apresentadas neste pedido de uso emergencial, é parecer desta GGFIS que as informações prestadas </a:t>
            </a:r>
            <a:r>
              <a:rPr lang="pt-B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sugerem o cumprimento das BPF para justificar o uso emergencial da vacina </a:t>
            </a:r>
            <a:r>
              <a:rPr lang="pt-BR" sz="18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VACINA</a:t>
            </a:r>
            <a:r>
              <a:rPr lang="pt-B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COVID-19 Ad26.COV2.S (vetor adenovírus recombinante humano, deficiente para replicação, para expressão da glicoproteína Spike (S) do vírus SARS-CoV-2), </a:t>
            </a:r>
            <a:r>
              <a:rPr lang="pt-B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 atual cenário pandêmico e de calamidade em saúde pública. </a:t>
            </a:r>
            <a:endParaRPr lang="pt-BR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 eventual inclusão de novas plantas na cadeia fabril deverá ser objeto de novo pedido de uso emergencial, especificamente para a planta/etapas incluídas.</a:t>
            </a:r>
            <a:endParaRPr lang="pt-BR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8134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34C3DC29-3000-484A-9DD4-FE866AAF7F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65054"/>
            <a:ext cx="12307651" cy="6923054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223E0825-A193-4C57-9F6E-1F34537D01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722" y="-65054"/>
            <a:ext cx="12307651" cy="6923054"/>
          </a:xfrm>
          <a:prstGeom prst="rect">
            <a:avLst/>
          </a:prstGeom>
        </p:spPr>
      </p:pic>
      <p:pic>
        <p:nvPicPr>
          <p:cNvPr id="6" name="Imagem 5" descr="Logotipo&#10;&#10;Descrição gerada automaticamente">
            <a:extLst>
              <a:ext uri="{FF2B5EF4-FFF2-40B4-BE49-F238E27FC236}">
                <a16:creationId xmlns:a16="http://schemas.microsoft.com/office/drawing/2014/main" id="{EC14B8C9-E91B-4501-865F-A97A53F3530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5328" y="6147032"/>
            <a:ext cx="1857375" cy="614363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8AE7C7D8-1634-4313-B6E9-ACFEB88D8508}"/>
              </a:ext>
            </a:extLst>
          </p:cNvPr>
          <p:cNvSpPr txBox="1"/>
          <p:nvPr/>
        </p:nvSpPr>
        <p:spPr>
          <a:xfrm>
            <a:off x="533102" y="1867495"/>
            <a:ext cx="7825323" cy="406265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/>
            <a:r>
              <a:rPr lang="pt-BR" sz="1800" b="1" dirty="0">
                <a:solidFill>
                  <a:srgbClr val="3C8C87"/>
                </a:solidFill>
              </a:rPr>
              <a:t>Vacina: </a:t>
            </a:r>
          </a:p>
          <a:p>
            <a:pPr algn="just"/>
            <a:r>
              <a:rPr lang="pt-BR" dirty="0"/>
              <a:t>Vacina Ad26.COV2.S (vetor adenovírus recombinante humano, deficiente para replicação, para </a:t>
            </a:r>
            <a:r>
              <a:rPr lang="pt-BR" dirty="0">
                <a:latin typeface="Calibri" panose="020F0502020204030204" pitchFamily="34" charset="0"/>
              </a:rPr>
              <a:t>expressão da glicoproteína Spike (S) do vírus SARS-CoV-2)</a:t>
            </a:r>
            <a:endParaRPr lang="pt-BR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/>
          </a:p>
          <a:p>
            <a:pPr algn="just"/>
            <a:r>
              <a:rPr lang="pt-BR" dirty="0"/>
              <a:t>Processo 25351.234041/2021-81</a:t>
            </a:r>
          </a:p>
          <a:p>
            <a:pPr algn="just"/>
            <a:r>
              <a:rPr lang="pt-BR" dirty="0"/>
              <a:t>Expediente 1139893/21-1</a:t>
            </a:r>
          </a:p>
          <a:p>
            <a:pPr algn="just"/>
            <a:endParaRPr lang="pt-BR" altLang="pt-BR" sz="2400" b="1" dirty="0">
              <a:solidFill>
                <a:srgbClr val="3C8C87"/>
              </a:solidFill>
            </a:endParaRPr>
          </a:p>
          <a:p>
            <a:r>
              <a:rPr lang="pt-BR" sz="1800" b="1" dirty="0">
                <a:solidFill>
                  <a:srgbClr val="3C8C87"/>
                </a:solidFill>
              </a:rPr>
              <a:t>Equipe responsável:</a:t>
            </a:r>
          </a:p>
          <a:p>
            <a:r>
              <a:rPr lang="pt-BR" sz="1800" dirty="0"/>
              <a:t>Equipe técnica da Gerência Geral de Inspeção e Fiscalização Sanitária/ Gerência de Inspeção e Fiscalização de Medicamentos e Insumos Farmacêuticos Ativos </a:t>
            </a:r>
          </a:p>
          <a:p>
            <a:endParaRPr lang="pt-BR" sz="1800" dirty="0"/>
          </a:p>
          <a:p>
            <a:r>
              <a:rPr lang="pt-BR" sz="1800" dirty="0"/>
              <a:t>Servidores da carreira de Especialista em Regulação e Vigilância Sanitária qualificados conforme parâmetros do PIC/S, OMS e UE</a:t>
            </a:r>
          </a:p>
          <a:p>
            <a:pPr algn="just" eaLnBrk="1" hangingPunct="1"/>
            <a:endParaRPr lang="pt-BR" altLang="pt-BR" dirty="0"/>
          </a:p>
        </p:txBody>
      </p:sp>
      <p:pic>
        <p:nvPicPr>
          <p:cNvPr id="8" name="Imagem 3">
            <a:extLst>
              <a:ext uri="{FF2B5EF4-FFF2-40B4-BE49-F238E27FC236}">
                <a16:creationId xmlns:a16="http://schemas.microsoft.com/office/drawing/2014/main" id="{68F805CA-0DA0-4C22-AF72-07DD4F06DE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5075" y="2670175"/>
            <a:ext cx="295592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4130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34C3DC29-3000-484A-9DD4-FE866AAF7F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65054"/>
            <a:ext cx="12307651" cy="6923054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223E0825-A193-4C57-9F6E-1F34537D01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722" y="-65054"/>
            <a:ext cx="12307651" cy="6923054"/>
          </a:xfrm>
          <a:prstGeom prst="rect">
            <a:avLst/>
          </a:prstGeom>
        </p:spPr>
      </p:pic>
      <p:pic>
        <p:nvPicPr>
          <p:cNvPr id="6" name="Imagem 5" descr="Logotipo&#10;&#10;Descrição gerada automaticamente">
            <a:extLst>
              <a:ext uri="{FF2B5EF4-FFF2-40B4-BE49-F238E27FC236}">
                <a16:creationId xmlns:a16="http://schemas.microsoft.com/office/drawing/2014/main" id="{EC14B8C9-E91B-4501-865F-A97A53F3530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5328" y="6147032"/>
            <a:ext cx="1857375" cy="614363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8AE7C7D8-1634-4313-B6E9-ACFEB88D8508}"/>
              </a:ext>
            </a:extLst>
          </p:cNvPr>
          <p:cNvSpPr txBox="1"/>
          <p:nvPr/>
        </p:nvSpPr>
        <p:spPr>
          <a:xfrm>
            <a:off x="619237" y="1654947"/>
            <a:ext cx="7825323" cy="406265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/>
            <a:r>
              <a:rPr lang="pt-BR" altLang="pt-BR" sz="2400" b="1" dirty="0">
                <a:solidFill>
                  <a:srgbClr val="3C8C87"/>
                </a:solidFill>
              </a:rPr>
              <a:t>Boas Práticas de Fabricação (BPF)</a:t>
            </a:r>
          </a:p>
          <a:p>
            <a:pPr marL="285750" indent="-285750" algn="just" eaLnBrk="1" hangingPunct="1">
              <a:buFont typeface="Arial" panose="020B0604020202020204" pitchFamily="34" charset="0"/>
              <a:buChar char="•"/>
            </a:pPr>
            <a:r>
              <a:rPr lang="pt-BR" altLang="pt-BR" dirty="0"/>
              <a:t>O cumprimento das BPF assegura que os produtos são consistentemente produzidos e controlados, com padrões de qualidade apropriados para o uso pretendido e requerido pelo registro;</a:t>
            </a:r>
          </a:p>
          <a:p>
            <a:pPr marL="285750" indent="-285750" algn="just" eaLnBrk="1" hangingPunct="1">
              <a:buFont typeface="Arial" panose="020B0604020202020204" pitchFamily="34" charset="0"/>
              <a:buChar char="•"/>
            </a:pPr>
            <a:endParaRPr lang="pt-BR" altLang="pt-BR" dirty="0"/>
          </a:p>
          <a:p>
            <a:pPr marL="285750" indent="-285750" algn="just" eaLnBrk="1" hangingPunct="1">
              <a:buFont typeface="Arial" panose="020B0604020202020204" pitchFamily="34" charset="0"/>
              <a:buChar char="•"/>
            </a:pPr>
            <a:r>
              <a:rPr lang="pt-BR" altLang="pt-BR" dirty="0"/>
              <a:t>As BPF existem para minimizar os riscos inerentes a qualquer produção farmacêutica - como contaminações microbiológicas, contaminação cruzada, dentre outros - que podem não ser detectados nos testes realizados no produto final;</a:t>
            </a:r>
          </a:p>
          <a:p>
            <a:pPr marL="285750" indent="-285750" algn="just" eaLnBrk="1" hangingPunct="1">
              <a:buFont typeface="Arial" panose="020B0604020202020204" pitchFamily="34" charset="0"/>
              <a:buChar char="•"/>
            </a:pPr>
            <a:endParaRPr lang="pt-BR" altLang="pt-B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altLang="pt-BR" dirty="0"/>
              <a:t>O descumprimento das BPF pode levar a fabricação de medicamentos que não cumprem com os padrões de qualidade apropriados, comprometendo a segurança e eficácia do produto. </a:t>
            </a:r>
          </a:p>
          <a:p>
            <a:pPr algn="just" eaLnBrk="1" hangingPunct="1"/>
            <a:endParaRPr lang="pt-BR" altLang="pt-BR" dirty="0"/>
          </a:p>
        </p:txBody>
      </p:sp>
      <p:pic>
        <p:nvPicPr>
          <p:cNvPr id="8" name="Imagem 3">
            <a:extLst>
              <a:ext uri="{FF2B5EF4-FFF2-40B4-BE49-F238E27FC236}">
                <a16:creationId xmlns:a16="http://schemas.microsoft.com/office/drawing/2014/main" id="{68F805CA-0DA0-4C22-AF72-07DD4F06DE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5075" y="2670175"/>
            <a:ext cx="295592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21223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34C3DC29-3000-484A-9DD4-FE866AAF7F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65054"/>
            <a:ext cx="12307651" cy="6923054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223E0825-A193-4C57-9F6E-1F34537D01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722" y="-65054"/>
            <a:ext cx="12307651" cy="6923054"/>
          </a:xfrm>
          <a:prstGeom prst="rect">
            <a:avLst/>
          </a:prstGeom>
        </p:spPr>
      </p:pic>
      <p:pic>
        <p:nvPicPr>
          <p:cNvPr id="6" name="Imagem 5" descr="Logotipo&#10;&#10;Descrição gerada automaticamente">
            <a:extLst>
              <a:ext uri="{FF2B5EF4-FFF2-40B4-BE49-F238E27FC236}">
                <a16:creationId xmlns:a16="http://schemas.microsoft.com/office/drawing/2014/main" id="{EC14B8C9-E91B-4501-865F-A97A53F3530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5328" y="6147032"/>
            <a:ext cx="1857375" cy="614363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8AE7C7D8-1634-4313-B6E9-ACFEB88D8508}"/>
              </a:ext>
            </a:extLst>
          </p:cNvPr>
          <p:cNvSpPr txBox="1"/>
          <p:nvPr/>
        </p:nvSpPr>
        <p:spPr>
          <a:xfrm>
            <a:off x="619237" y="1654947"/>
            <a:ext cx="7825323" cy="449353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/>
            <a:r>
              <a:rPr lang="pt-BR" altLang="pt-BR" sz="2400" b="1" dirty="0">
                <a:solidFill>
                  <a:srgbClr val="3C8C87"/>
                </a:solidFill>
              </a:rPr>
              <a:t>Boas Práticas de Fabricação (BPF)</a:t>
            </a:r>
          </a:p>
          <a:p>
            <a:pPr algn="just"/>
            <a:endParaRPr lang="pt-BR" altLang="pt-BR" sz="1600" b="1" dirty="0">
              <a:solidFill>
                <a:srgbClr val="3C8C87"/>
              </a:solidFill>
            </a:endParaRPr>
          </a:p>
          <a:p>
            <a:pPr marL="285750" indent="-285750" algn="just" fontAlgn="base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b="0" i="0" dirty="0">
                <a:solidFill>
                  <a:srgbClr val="555555"/>
                </a:solidFill>
                <a:effectLst/>
                <a:latin typeface="rawline"/>
              </a:rPr>
              <a:t>A verificação do cumprimento das Boas Práticas de Fabricação de medicamentos </a:t>
            </a:r>
            <a:r>
              <a:rPr lang="pt-BR" b="1" i="0" dirty="0">
                <a:solidFill>
                  <a:srgbClr val="555555"/>
                </a:solidFill>
                <a:effectLst/>
                <a:latin typeface="rawline"/>
              </a:rPr>
              <a:t>durante a pandemia </a:t>
            </a:r>
            <a:r>
              <a:rPr lang="pt-BR" b="0" i="0" dirty="0">
                <a:solidFill>
                  <a:srgbClr val="555555"/>
                </a:solidFill>
                <a:effectLst/>
                <a:latin typeface="rawline"/>
              </a:rPr>
              <a:t>pode ser realizada de duas formas. </a:t>
            </a:r>
          </a:p>
          <a:p>
            <a:pPr marL="285750" indent="-285750" algn="just" fontAlgn="base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b="0" i="0" dirty="0">
                <a:solidFill>
                  <a:srgbClr val="555555"/>
                </a:solidFill>
                <a:effectLst/>
                <a:latin typeface="rawline"/>
              </a:rPr>
              <a:t>A primeira é a inspeção direta realizada pela Anvisa, quando servidores da Agência se deslocam até o local para verificação dos requisitos. </a:t>
            </a:r>
          </a:p>
          <a:p>
            <a:pPr marL="285750" indent="-285750" algn="just" fontAlgn="base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b="0" i="0" dirty="0">
                <a:solidFill>
                  <a:srgbClr val="555555"/>
                </a:solidFill>
                <a:effectLst/>
                <a:latin typeface="rawline"/>
              </a:rPr>
              <a:t>A segunda é por meio de relatórios de inspeção elaborados por autoridades reguladoras com equivalência regulatória à Autoridade Sanitária Brasileira. </a:t>
            </a:r>
          </a:p>
          <a:p>
            <a:pPr marL="285750" indent="-285750" algn="just" fontAlgn="base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b="0" i="0" dirty="0">
                <a:solidFill>
                  <a:srgbClr val="555555"/>
                </a:solidFill>
                <a:effectLst/>
                <a:latin typeface="rawline"/>
              </a:rPr>
              <a:t>Essas Autoridades, junto com a Anvisa, compõem o Esquema de Cooperação de Inspeção Farmacêutica (PIC/S, em sua sigla em inglês). Isso está estabelecido pela Resolução da Diretoria Colegiada (RDC) 346/2020, visando a agilidade, bem como a garantia da qualidade dos medicamentos. </a:t>
            </a:r>
          </a:p>
          <a:p>
            <a:pPr algn="just" eaLnBrk="1" hangingPunct="1"/>
            <a:endParaRPr lang="pt-BR" altLang="pt-BR" dirty="0"/>
          </a:p>
        </p:txBody>
      </p:sp>
      <p:pic>
        <p:nvPicPr>
          <p:cNvPr id="8" name="Imagem 3">
            <a:extLst>
              <a:ext uri="{FF2B5EF4-FFF2-40B4-BE49-F238E27FC236}">
                <a16:creationId xmlns:a16="http://schemas.microsoft.com/office/drawing/2014/main" id="{68F805CA-0DA0-4C22-AF72-07DD4F06DE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5075" y="2670175"/>
            <a:ext cx="295592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10785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34C3DC29-3000-484A-9DD4-FE866AAF7F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65054"/>
            <a:ext cx="12307651" cy="6923054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223E0825-A193-4C57-9F6E-1F34537D01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722" y="-65054"/>
            <a:ext cx="12307651" cy="6923054"/>
          </a:xfrm>
          <a:prstGeom prst="rect">
            <a:avLst/>
          </a:prstGeom>
        </p:spPr>
      </p:pic>
      <p:pic>
        <p:nvPicPr>
          <p:cNvPr id="6" name="Imagem 5" descr="Logotipo&#10;&#10;Descrição gerada automaticamente">
            <a:extLst>
              <a:ext uri="{FF2B5EF4-FFF2-40B4-BE49-F238E27FC236}">
                <a16:creationId xmlns:a16="http://schemas.microsoft.com/office/drawing/2014/main" id="{EC14B8C9-E91B-4501-865F-A97A53F3530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5328" y="6147032"/>
            <a:ext cx="1857375" cy="614363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8AE7C7D8-1634-4313-B6E9-ACFEB88D8508}"/>
              </a:ext>
            </a:extLst>
          </p:cNvPr>
          <p:cNvSpPr txBox="1"/>
          <p:nvPr/>
        </p:nvSpPr>
        <p:spPr>
          <a:xfrm>
            <a:off x="619237" y="1654947"/>
            <a:ext cx="4903607" cy="470898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/>
            <a:r>
              <a:rPr lang="pt-BR" altLang="pt-BR" sz="2400" b="1" dirty="0">
                <a:solidFill>
                  <a:srgbClr val="3C8C87"/>
                </a:solidFill>
              </a:rPr>
              <a:t>Boas Práticas de Fabricação (BPF)</a:t>
            </a:r>
          </a:p>
          <a:p>
            <a:pPr algn="just"/>
            <a:endParaRPr lang="pt-BR" sz="2400" b="1" dirty="0">
              <a:solidFill>
                <a:srgbClr val="3C8C87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altLang="pt-BR" dirty="0"/>
              <a:t>Marco regulatório de BPF no Brasil (RDC 301/19 e suas instruções normativas associadas) é harmonizado com os requerimentos do PIC/s, esquema de cooperação de inspeção farmacêutica com 54 autoridades participantes;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altLang="pt-B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/>
              <a:t>No ato do registro de medicamento de procedência estrangeira, a empresa fabricante deverá apresentar comprovação do cumprimento das Boas Práticas de Fabricação, reconhecidas no âmbito nacional (Lei 6360/1976).     </a:t>
            </a:r>
            <a:r>
              <a:rPr lang="pt-BR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endParaRPr lang="pt-BR" altLang="pt-BR" dirty="0"/>
          </a:p>
          <a:p>
            <a:pPr marL="257175" indent="-257175" algn="just" eaLnBrk="1" hangingPunct="1">
              <a:buFont typeface="Wingdings" panose="05000000000000000000" pitchFamily="2" charset="2"/>
              <a:buChar char="q"/>
            </a:pPr>
            <a:endParaRPr lang="pt-BR" altLang="pt-BR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BCD69285-7ED7-4689-814B-4353F80F0C14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6781"/>
          <a:stretch/>
        </p:blipFill>
        <p:spPr>
          <a:xfrm>
            <a:off x="5933359" y="1654947"/>
            <a:ext cx="6189344" cy="3577095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5404C5A4-C5FA-4588-B8F4-FE7D9C54593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780876" y="1654947"/>
            <a:ext cx="1552575" cy="981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2065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34C3DC29-3000-484A-9DD4-FE866AAF7F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65054"/>
            <a:ext cx="12307651" cy="6923054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223E0825-A193-4C57-9F6E-1F34537D01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722" y="-65054"/>
            <a:ext cx="12307651" cy="6923054"/>
          </a:xfrm>
          <a:prstGeom prst="rect">
            <a:avLst/>
          </a:prstGeom>
        </p:spPr>
      </p:pic>
      <p:pic>
        <p:nvPicPr>
          <p:cNvPr id="6" name="Imagem 5" descr="Logotipo&#10;&#10;Descrição gerada automaticamente">
            <a:extLst>
              <a:ext uri="{FF2B5EF4-FFF2-40B4-BE49-F238E27FC236}">
                <a16:creationId xmlns:a16="http://schemas.microsoft.com/office/drawing/2014/main" id="{EC14B8C9-E91B-4501-865F-A97A53F3530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5328" y="6147032"/>
            <a:ext cx="1857375" cy="614363"/>
          </a:xfrm>
          <a:prstGeom prst="rect">
            <a:avLst/>
          </a:prstGeom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A53E92CB-EDB0-4555-8345-E070EBB1EE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1978684"/>
            <a:ext cx="6981825" cy="4475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2B9B8807-F9B6-42C6-9BE7-61E7E916DD00}"/>
              </a:ext>
            </a:extLst>
          </p:cNvPr>
          <p:cNvSpPr txBox="1"/>
          <p:nvPr/>
        </p:nvSpPr>
        <p:spPr>
          <a:xfrm>
            <a:off x="1658541" y="1353622"/>
            <a:ext cx="62888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altLang="pt-BR" b="1" dirty="0">
                <a:solidFill>
                  <a:srgbClr val="3C8C87"/>
                </a:solidFill>
              </a:rPr>
              <a:t>Cadeia de fabricação requerida – 8 plantas envolvidas</a:t>
            </a:r>
            <a:endParaRPr lang="pt-BR" altLang="pt-BR" sz="1800" b="1" dirty="0">
              <a:solidFill>
                <a:srgbClr val="3C8C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49512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34C3DC29-3000-484A-9DD4-FE866AAF7F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65054"/>
            <a:ext cx="12307651" cy="6923054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223E0825-A193-4C57-9F6E-1F34537D01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722" y="-65054"/>
            <a:ext cx="12307651" cy="6923054"/>
          </a:xfrm>
          <a:prstGeom prst="rect">
            <a:avLst/>
          </a:prstGeom>
        </p:spPr>
      </p:pic>
      <p:pic>
        <p:nvPicPr>
          <p:cNvPr id="6" name="Imagem 5" descr="Logotipo&#10;&#10;Descrição gerada automaticamente">
            <a:extLst>
              <a:ext uri="{FF2B5EF4-FFF2-40B4-BE49-F238E27FC236}">
                <a16:creationId xmlns:a16="http://schemas.microsoft.com/office/drawing/2014/main" id="{EC14B8C9-E91B-4501-865F-A97A53F3530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5328" y="6147032"/>
            <a:ext cx="1857375" cy="614363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9C358754-F773-4051-9B57-24B4E8AAC16D}"/>
              </a:ext>
            </a:extLst>
          </p:cNvPr>
          <p:cNvSpPr txBox="1"/>
          <p:nvPr/>
        </p:nvSpPr>
        <p:spPr>
          <a:xfrm>
            <a:off x="1739504" y="1486972"/>
            <a:ext cx="9576196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b="1" dirty="0">
                <a:solidFill>
                  <a:srgbClr val="3C8C87"/>
                </a:solidFill>
              </a:rPr>
              <a:t>RDC 475/2021 e Guia nº42/2021</a:t>
            </a:r>
          </a:p>
          <a:p>
            <a:pPr algn="just"/>
            <a:r>
              <a:rPr lang="pt-BR" b="1" dirty="0">
                <a:solidFill>
                  <a:srgbClr val="3C8C87"/>
                </a:solidFill>
              </a:rPr>
              <a:t>Item XIV - Lista contendo todos os locais onde a vacina está ou será fabricada, e as seguintes documentações relacionadas às Boas Práticas de Fabricação (BPF) do(s) local(</a:t>
            </a:r>
            <a:r>
              <a:rPr lang="pt-BR" b="1" dirty="0" err="1">
                <a:solidFill>
                  <a:srgbClr val="3C8C87"/>
                </a:solidFill>
              </a:rPr>
              <a:t>is</a:t>
            </a:r>
            <a:r>
              <a:rPr lang="pt-BR" b="1" dirty="0">
                <a:solidFill>
                  <a:srgbClr val="3C8C87"/>
                </a:solidFill>
              </a:rPr>
              <a:t>) de fabricação: - Arquivo Mestre da Planta (AMP); Relatório de inspeção PIC/S; Validação de processo; Gerenciamento de risco com relação à contaminação cruzada decorrente da inclusão do produto na linha. </a:t>
            </a:r>
          </a:p>
          <a:p>
            <a:pPr algn="just"/>
            <a:endParaRPr lang="pt-BR" b="1" dirty="0">
              <a:solidFill>
                <a:srgbClr val="3C8C87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/>
              <a:t>A documentação referente ao item XIV foi avaliada dentro dos processos de certificação, todos deferidos e publicados.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/>
              <a:t>Todas as plantas requisitadas se situam em países membros do PIC/S, da qual a Anvisa é membro.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/>
              <a:t>Todos os relatórios traziam as informações mínimas para a demonstração da estrutura física das plantas fabris para a fabricação do IFA biológico da vacina, bem como das utilidades de HVAC e água (PW e WFI), além das informações relativas aos laboratórios de controle de qualidade e ao sistema de garantia de qualidade. </a:t>
            </a:r>
            <a:r>
              <a:rPr lang="pt-BR" altLang="pt-BR" b="1" dirty="0">
                <a:solidFill>
                  <a:srgbClr val="3C8C87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143181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34C3DC29-3000-484A-9DD4-FE866AAF7F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65054"/>
            <a:ext cx="12307651" cy="6923054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223E0825-A193-4C57-9F6E-1F34537D01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722" y="-65054"/>
            <a:ext cx="12307651" cy="6923054"/>
          </a:xfrm>
          <a:prstGeom prst="rect">
            <a:avLst/>
          </a:prstGeom>
        </p:spPr>
      </p:pic>
      <p:pic>
        <p:nvPicPr>
          <p:cNvPr id="6" name="Imagem 5" descr="Logotipo&#10;&#10;Descrição gerada automaticamente">
            <a:extLst>
              <a:ext uri="{FF2B5EF4-FFF2-40B4-BE49-F238E27FC236}">
                <a16:creationId xmlns:a16="http://schemas.microsoft.com/office/drawing/2014/main" id="{EC14B8C9-E91B-4501-865F-A97A53F3530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5328" y="6147032"/>
            <a:ext cx="1857375" cy="614363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9C358754-F773-4051-9B57-24B4E8AAC16D}"/>
              </a:ext>
            </a:extLst>
          </p:cNvPr>
          <p:cNvSpPr txBox="1"/>
          <p:nvPr/>
        </p:nvSpPr>
        <p:spPr>
          <a:xfrm>
            <a:off x="1658542" y="1148835"/>
            <a:ext cx="9576196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b="1" dirty="0">
                <a:solidFill>
                  <a:srgbClr val="3C8C87"/>
                </a:solidFill>
              </a:rPr>
              <a:t>Certificações publicadas: </a:t>
            </a:r>
          </a:p>
          <a:p>
            <a:pPr algn="just"/>
            <a:endParaRPr lang="pt-BR" b="1" dirty="0">
              <a:solidFill>
                <a:srgbClr val="3C8C87"/>
              </a:solidFill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CD508135-77CF-4DB1-B1AC-B0B6A612FD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6768513"/>
              </p:ext>
            </p:extLst>
          </p:nvPr>
        </p:nvGraphicFramePr>
        <p:xfrm>
          <a:off x="793542" y="1632503"/>
          <a:ext cx="10974595" cy="435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49335">
                  <a:extLst>
                    <a:ext uri="{9D8B030D-6E8A-4147-A177-3AD203B41FA5}">
                      <a16:colId xmlns:a16="http://schemas.microsoft.com/office/drawing/2014/main" val="1863082027"/>
                    </a:ext>
                  </a:extLst>
                </a:gridCol>
                <a:gridCol w="1638151">
                  <a:extLst>
                    <a:ext uri="{9D8B030D-6E8A-4147-A177-3AD203B41FA5}">
                      <a16:colId xmlns:a16="http://schemas.microsoft.com/office/drawing/2014/main" val="2168367912"/>
                    </a:ext>
                  </a:extLst>
                </a:gridCol>
                <a:gridCol w="2446098">
                  <a:extLst>
                    <a:ext uri="{9D8B030D-6E8A-4147-A177-3AD203B41FA5}">
                      <a16:colId xmlns:a16="http://schemas.microsoft.com/office/drawing/2014/main" val="1719835449"/>
                    </a:ext>
                  </a:extLst>
                </a:gridCol>
                <a:gridCol w="3441011">
                  <a:extLst>
                    <a:ext uri="{9D8B030D-6E8A-4147-A177-3AD203B41FA5}">
                      <a16:colId xmlns:a16="http://schemas.microsoft.com/office/drawing/2014/main" val="2985810560"/>
                    </a:ext>
                  </a:extLst>
                </a:gridCol>
              </a:tblGrid>
              <a:tr h="458543">
                <a:tc>
                  <a:txBody>
                    <a:bodyPr/>
                    <a:lstStyle/>
                    <a:p>
                      <a:pPr marR="76200" algn="just">
                        <a:lnSpc>
                          <a:spcPct val="150000"/>
                        </a:lnSpc>
                      </a:pPr>
                      <a:r>
                        <a:rPr lang="en-US" sz="1100" dirty="0">
                          <a:effectLst/>
                        </a:rPr>
                        <a:t>Janssen Vaccines &amp; Prevention B.V. (Vallejo), Leiden, HOL</a:t>
                      </a:r>
                      <a:endParaRPr lang="pt-B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61" marR="68861" marT="34430" marB="34430"/>
                </a:tc>
                <a:tc>
                  <a:txBody>
                    <a:bodyPr/>
                    <a:lstStyle/>
                    <a:p>
                      <a:pPr marR="76200" algn="just">
                        <a:lnSpc>
                          <a:spcPct val="150000"/>
                        </a:lnSpc>
                      </a:pPr>
                      <a:r>
                        <a:rPr lang="en-US" sz="1100">
                          <a:effectLst/>
                        </a:rPr>
                        <a:t>IFA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61" marR="68861" marT="34430" marB="34430"/>
                </a:tc>
                <a:tc>
                  <a:txBody>
                    <a:bodyPr/>
                    <a:lstStyle/>
                    <a:p>
                      <a:pPr marR="76200" algn="just">
                        <a:lnSpc>
                          <a:spcPct val="150000"/>
                        </a:lnSpc>
                      </a:pPr>
                      <a:r>
                        <a:rPr lang="pt-BR" sz="1100" dirty="0">
                          <a:effectLst/>
                        </a:rPr>
                        <a:t>RE 606 de 11/02/2021</a:t>
                      </a:r>
                      <a:endParaRPr lang="pt-B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61" marR="68861" marT="34430" marB="34430"/>
                </a:tc>
                <a:tc>
                  <a:txBody>
                    <a:bodyPr/>
                    <a:lstStyle/>
                    <a:p>
                      <a:pPr marR="76200" algn="just">
                        <a:lnSpc>
                          <a:spcPct val="150000"/>
                        </a:lnSpc>
                      </a:pPr>
                      <a:r>
                        <a:rPr lang="pt-BR" sz="1100">
                          <a:effectLst/>
                        </a:rPr>
                        <a:t>Relatório PIC/S da agência Holandesa (IGJ)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61" marR="68861" marT="34430" marB="34430"/>
                </a:tc>
                <a:extLst>
                  <a:ext uri="{0D108BD9-81ED-4DB2-BD59-A6C34878D82A}">
                    <a16:rowId xmlns:a16="http://schemas.microsoft.com/office/drawing/2014/main" val="1504799399"/>
                  </a:ext>
                </a:extLst>
              </a:tr>
              <a:tr h="477095">
                <a:tc>
                  <a:txBody>
                    <a:bodyPr/>
                    <a:lstStyle/>
                    <a:p>
                      <a:pPr marR="76200" algn="just">
                        <a:lnSpc>
                          <a:spcPct val="150000"/>
                        </a:lnSpc>
                      </a:pPr>
                      <a:r>
                        <a:rPr lang="en-US" sz="1100">
                          <a:effectLst/>
                        </a:rPr>
                        <a:t>Janssen Biologics B.V., Leiden, HOL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61" marR="68861" marT="34430" marB="34430"/>
                </a:tc>
                <a:tc>
                  <a:txBody>
                    <a:bodyPr/>
                    <a:lstStyle/>
                    <a:p>
                      <a:pPr marR="76200" algn="just">
                        <a:lnSpc>
                          <a:spcPct val="150000"/>
                        </a:lnSpc>
                      </a:pPr>
                      <a:r>
                        <a:rPr lang="en-US" sz="1100" dirty="0">
                          <a:effectLst/>
                        </a:rPr>
                        <a:t>IFA </a:t>
                      </a:r>
                      <a:endParaRPr lang="pt-B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61" marR="68861" marT="34430" marB="34430"/>
                </a:tc>
                <a:tc>
                  <a:txBody>
                    <a:bodyPr/>
                    <a:lstStyle/>
                    <a:p>
                      <a:pPr marR="76200" algn="just">
                        <a:lnSpc>
                          <a:spcPct val="150000"/>
                        </a:lnSpc>
                      </a:pPr>
                      <a:r>
                        <a:rPr lang="pt-BR" sz="1100" dirty="0">
                          <a:effectLst/>
                        </a:rPr>
                        <a:t>RE 1093 de 17/03/2021</a:t>
                      </a:r>
                      <a:endParaRPr lang="pt-B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61" marR="68861" marT="34430" marB="34430"/>
                </a:tc>
                <a:tc>
                  <a:txBody>
                    <a:bodyPr/>
                    <a:lstStyle/>
                    <a:p>
                      <a:pPr marR="76200" algn="just">
                        <a:lnSpc>
                          <a:spcPct val="150000"/>
                        </a:lnSpc>
                      </a:pPr>
                      <a:r>
                        <a:rPr lang="pt-BR" sz="1100">
                          <a:effectLst/>
                        </a:rPr>
                        <a:t>Inspeção da Anvisa em 2015 (outros IFAs)</a:t>
                      </a:r>
                    </a:p>
                    <a:p>
                      <a:pPr marR="76200" algn="just">
                        <a:lnSpc>
                          <a:spcPct val="150000"/>
                        </a:lnSpc>
                      </a:pPr>
                      <a:r>
                        <a:rPr lang="pt-BR" sz="1100">
                          <a:effectLst/>
                        </a:rPr>
                        <a:t>Relatório PIC/S agência Holandesa (IGJ) – Inclusão de IFA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61" marR="68861" marT="34430" marB="34430"/>
                </a:tc>
                <a:extLst>
                  <a:ext uri="{0D108BD9-81ED-4DB2-BD59-A6C34878D82A}">
                    <a16:rowId xmlns:a16="http://schemas.microsoft.com/office/drawing/2014/main" val="2042052425"/>
                  </a:ext>
                </a:extLst>
              </a:tr>
              <a:tr h="458543">
                <a:tc>
                  <a:txBody>
                    <a:bodyPr/>
                    <a:lstStyle/>
                    <a:p>
                      <a:pPr marR="76200" algn="just">
                        <a:lnSpc>
                          <a:spcPct val="150000"/>
                        </a:lnSpc>
                      </a:pPr>
                      <a:r>
                        <a:rPr lang="en-US" sz="1100">
                          <a:effectLst/>
                        </a:rPr>
                        <a:t>Emergent Manufacturing Operations Baltimore LLC, Baltimore, EUA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61" marR="68861" marT="34430" marB="34430"/>
                </a:tc>
                <a:tc>
                  <a:txBody>
                    <a:bodyPr/>
                    <a:lstStyle/>
                    <a:p>
                      <a:pPr marR="76200" algn="just">
                        <a:lnSpc>
                          <a:spcPct val="150000"/>
                        </a:lnSpc>
                      </a:pPr>
                      <a:r>
                        <a:rPr lang="en-US" sz="1100">
                          <a:effectLst/>
                        </a:rPr>
                        <a:t>IFA 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61" marR="68861" marT="34430" marB="34430"/>
                </a:tc>
                <a:tc>
                  <a:txBody>
                    <a:bodyPr/>
                    <a:lstStyle/>
                    <a:p>
                      <a:pPr marR="76200" algn="just">
                        <a:lnSpc>
                          <a:spcPct val="150000"/>
                        </a:lnSpc>
                      </a:pPr>
                      <a:r>
                        <a:rPr lang="pt-BR" sz="1100">
                          <a:effectLst/>
                        </a:rPr>
                        <a:t>RE 1295 DE 29/03/2021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61" marR="68861" marT="34430" marB="34430"/>
                </a:tc>
                <a:tc>
                  <a:txBody>
                    <a:bodyPr/>
                    <a:lstStyle/>
                    <a:p>
                      <a:pPr marR="76200" algn="just">
                        <a:lnSpc>
                          <a:spcPct val="150000"/>
                        </a:lnSpc>
                      </a:pPr>
                      <a:r>
                        <a:rPr lang="pt-BR" sz="1100">
                          <a:effectLst/>
                        </a:rPr>
                        <a:t>Relatório PIC/S emitido pela Agência Italiana (AIFA)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61" marR="68861" marT="34430" marB="34430"/>
                </a:tc>
                <a:extLst>
                  <a:ext uri="{0D108BD9-81ED-4DB2-BD59-A6C34878D82A}">
                    <a16:rowId xmlns:a16="http://schemas.microsoft.com/office/drawing/2014/main" val="3960168239"/>
                  </a:ext>
                </a:extLst>
              </a:tr>
              <a:tr h="458543">
                <a:tc>
                  <a:txBody>
                    <a:bodyPr/>
                    <a:lstStyle/>
                    <a:p>
                      <a:pPr marR="76200" algn="just">
                        <a:lnSpc>
                          <a:spcPct val="150000"/>
                        </a:lnSpc>
                      </a:pPr>
                      <a:r>
                        <a:rPr lang="de-DE" sz="1100">
                          <a:effectLst/>
                        </a:rPr>
                        <a:t>Gram River Aseptic Manufacturing (GRAM), Grand Rapids, EUA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61" marR="68861" marT="34430" marB="34430"/>
                </a:tc>
                <a:tc>
                  <a:txBody>
                    <a:bodyPr/>
                    <a:lstStyle/>
                    <a:p>
                      <a:pPr marR="76200" algn="just">
                        <a:lnSpc>
                          <a:spcPct val="150000"/>
                        </a:lnSpc>
                      </a:pPr>
                      <a:r>
                        <a:rPr lang="en-US" sz="1100">
                          <a:effectLst/>
                        </a:rPr>
                        <a:t>Formulação  e envase asséptico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61" marR="68861" marT="34430" marB="34430"/>
                </a:tc>
                <a:tc>
                  <a:txBody>
                    <a:bodyPr/>
                    <a:lstStyle/>
                    <a:p>
                      <a:pPr marR="76200" algn="just">
                        <a:lnSpc>
                          <a:spcPct val="150000"/>
                        </a:lnSpc>
                      </a:pPr>
                      <a:r>
                        <a:rPr lang="en-US" sz="1100">
                          <a:effectLst/>
                        </a:rPr>
                        <a:t>RE 219 de 19/01/2021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61" marR="68861" marT="34430" marB="34430"/>
                </a:tc>
                <a:tc>
                  <a:txBody>
                    <a:bodyPr/>
                    <a:lstStyle/>
                    <a:p>
                      <a:pPr marR="76200" algn="just">
                        <a:lnSpc>
                          <a:spcPct val="150000"/>
                        </a:lnSpc>
                      </a:pPr>
                      <a:r>
                        <a:rPr lang="pt-BR" sz="1100">
                          <a:effectLst/>
                        </a:rPr>
                        <a:t>Relatório PIC/S emitido pela agência dos EUA (FDA)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61" marR="68861" marT="34430" marB="34430"/>
                </a:tc>
                <a:extLst>
                  <a:ext uri="{0D108BD9-81ED-4DB2-BD59-A6C34878D82A}">
                    <a16:rowId xmlns:a16="http://schemas.microsoft.com/office/drawing/2014/main" val="1780353562"/>
                  </a:ext>
                </a:extLst>
              </a:tr>
              <a:tr h="664361">
                <a:tc>
                  <a:txBody>
                    <a:bodyPr/>
                    <a:lstStyle/>
                    <a:p>
                      <a:pPr marR="76200" algn="just">
                        <a:lnSpc>
                          <a:spcPct val="150000"/>
                        </a:lnSpc>
                      </a:pPr>
                      <a:r>
                        <a:rPr lang="en-US" sz="1100">
                          <a:effectLst/>
                        </a:rPr>
                        <a:t>Catalent Indiana LLC, Bloomington, EUA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61" marR="68861" marT="34430" marB="34430"/>
                </a:tc>
                <a:tc>
                  <a:txBody>
                    <a:bodyPr/>
                    <a:lstStyle/>
                    <a:p>
                      <a:pPr marR="76200" algn="just">
                        <a:lnSpc>
                          <a:spcPct val="150000"/>
                        </a:lnSpc>
                      </a:pPr>
                      <a:r>
                        <a:rPr lang="pt-BR" sz="1100">
                          <a:effectLst/>
                        </a:rPr>
                        <a:t>Formulação, envase asséptico e embalagem secundária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61" marR="68861" marT="34430" marB="34430"/>
                </a:tc>
                <a:tc>
                  <a:txBody>
                    <a:bodyPr/>
                    <a:lstStyle/>
                    <a:p>
                      <a:pPr marR="76200" algn="just">
                        <a:lnSpc>
                          <a:spcPct val="150000"/>
                        </a:lnSpc>
                      </a:pPr>
                      <a:r>
                        <a:rPr lang="en-US" sz="1100">
                          <a:effectLst/>
                        </a:rPr>
                        <a:t>RE </a:t>
                      </a:r>
                      <a:r>
                        <a:rPr lang="pt-BR" sz="1100">
                          <a:effectLst/>
                        </a:rPr>
                        <a:t>1296 DE 29/03/2021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61" marR="68861" marT="34430" marB="34430"/>
                </a:tc>
                <a:tc>
                  <a:txBody>
                    <a:bodyPr/>
                    <a:lstStyle/>
                    <a:p>
                      <a:pPr marR="76200" algn="just">
                        <a:lnSpc>
                          <a:spcPct val="150000"/>
                        </a:lnSpc>
                      </a:pPr>
                      <a:r>
                        <a:rPr lang="pt-BR" sz="1100">
                          <a:effectLst/>
                        </a:rPr>
                        <a:t>Inspeções Anvisa em 2017 e 2019</a:t>
                      </a:r>
                    </a:p>
                    <a:p>
                      <a:pPr marR="76200" algn="just">
                        <a:lnSpc>
                          <a:spcPct val="150000"/>
                        </a:lnSpc>
                      </a:pPr>
                      <a:r>
                        <a:rPr lang="pt-BR" sz="1100">
                          <a:effectLst/>
                        </a:rPr>
                        <a:t>Relatório PIC/S da agência EUA (FDA)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61" marR="68861" marT="34430" marB="34430"/>
                </a:tc>
                <a:extLst>
                  <a:ext uri="{0D108BD9-81ED-4DB2-BD59-A6C34878D82A}">
                    <a16:rowId xmlns:a16="http://schemas.microsoft.com/office/drawing/2014/main" val="888914484"/>
                  </a:ext>
                </a:extLst>
              </a:tr>
              <a:tr h="664361">
                <a:tc>
                  <a:txBody>
                    <a:bodyPr/>
                    <a:lstStyle/>
                    <a:p>
                      <a:pPr marR="76200" algn="just">
                        <a:lnSpc>
                          <a:spcPct val="150000"/>
                        </a:lnSpc>
                      </a:pPr>
                      <a:r>
                        <a:rPr lang="en-US" sz="1100">
                          <a:effectLst/>
                        </a:rPr>
                        <a:t>Aspen SVP Pty Ltd, Port Elizabeth, RSA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61" marR="68861" marT="34430" marB="34430"/>
                </a:tc>
                <a:tc>
                  <a:txBody>
                    <a:bodyPr/>
                    <a:lstStyle/>
                    <a:p>
                      <a:pPr marR="76200" algn="just">
                        <a:lnSpc>
                          <a:spcPct val="150000"/>
                        </a:lnSpc>
                      </a:pPr>
                      <a:r>
                        <a:rPr lang="pt-BR" sz="1100">
                          <a:effectLst/>
                        </a:rPr>
                        <a:t>Formulação, envase asséptico e embalagem secundária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61" marR="68861" marT="34430" marB="34430"/>
                </a:tc>
                <a:tc>
                  <a:txBody>
                    <a:bodyPr/>
                    <a:lstStyle/>
                    <a:p>
                      <a:pPr marR="76200" algn="just">
                        <a:lnSpc>
                          <a:spcPct val="150000"/>
                        </a:lnSpc>
                      </a:pPr>
                      <a:r>
                        <a:rPr lang="pt-BR" sz="1100">
                          <a:effectLst/>
                        </a:rPr>
                        <a:t>RE 1296 DE 29/03/2021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61" marR="68861" marT="34430" marB="34430"/>
                </a:tc>
                <a:tc>
                  <a:txBody>
                    <a:bodyPr/>
                    <a:lstStyle/>
                    <a:p>
                      <a:pPr marR="76200" algn="just">
                        <a:lnSpc>
                          <a:spcPct val="150000"/>
                        </a:lnSpc>
                      </a:pPr>
                      <a:r>
                        <a:rPr lang="pt-BR" sz="1100">
                          <a:effectLst/>
                        </a:rPr>
                        <a:t>Relatório PIC/S da Agência Sul-africana (SAPHRA)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61" marR="68861" marT="34430" marB="34430"/>
                </a:tc>
                <a:extLst>
                  <a:ext uri="{0D108BD9-81ED-4DB2-BD59-A6C34878D82A}">
                    <a16:rowId xmlns:a16="http://schemas.microsoft.com/office/drawing/2014/main" val="3817824085"/>
                  </a:ext>
                </a:extLst>
              </a:tr>
              <a:tr h="252725">
                <a:tc>
                  <a:txBody>
                    <a:bodyPr/>
                    <a:lstStyle/>
                    <a:p>
                      <a:pPr marR="76200" algn="just">
                        <a:lnSpc>
                          <a:spcPct val="150000"/>
                        </a:lnSpc>
                      </a:pPr>
                      <a:r>
                        <a:rPr lang="en-US" sz="1100">
                          <a:effectLst/>
                        </a:rPr>
                        <a:t>Packaging Coordinators LLC, Philadelphia, EUA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646" marR="51646" marT="7173" marB="0"/>
                </a:tc>
                <a:tc>
                  <a:txBody>
                    <a:bodyPr/>
                    <a:lstStyle/>
                    <a:p>
                      <a:pPr marR="76200" algn="just">
                        <a:lnSpc>
                          <a:spcPct val="150000"/>
                        </a:lnSpc>
                      </a:pPr>
                      <a:r>
                        <a:rPr lang="en-US" sz="1100">
                          <a:effectLst/>
                        </a:rPr>
                        <a:t>Embalagem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61" marR="68861" marT="34430" marB="34430"/>
                </a:tc>
                <a:tc>
                  <a:txBody>
                    <a:bodyPr/>
                    <a:lstStyle/>
                    <a:p>
                      <a:pPr marR="76200" algn="just">
                        <a:lnSpc>
                          <a:spcPct val="150000"/>
                        </a:lnSpc>
                      </a:pPr>
                      <a:r>
                        <a:rPr lang="en-US" sz="1100">
                          <a:effectLst/>
                        </a:rPr>
                        <a:t>RE 219 de 19/01/2021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61" marR="68861" marT="34430" marB="34430"/>
                </a:tc>
                <a:tc>
                  <a:txBody>
                    <a:bodyPr/>
                    <a:lstStyle/>
                    <a:p>
                      <a:pPr marR="76200" algn="just">
                        <a:lnSpc>
                          <a:spcPct val="150000"/>
                        </a:lnSpc>
                      </a:pPr>
                      <a:r>
                        <a:rPr lang="en-US" sz="1100">
                          <a:effectLst/>
                        </a:rPr>
                        <a:t>Inspeção ANVISA Dez/2016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61" marR="68861" marT="34430" marB="34430"/>
                </a:tc>
                <a:extLst>
                  <a:ext uri="{0D108BD9-81ED-4DB2-BD59-A6C34878D82A}">
                    <a16:rowId xmlns:a16="http://schemas.microsoft.com/office/drawing/2014/main" val="2985395246"/>
                  </a:ext>
                </a:extLst>
              </a:tr>
              <a:tr h="252725">
                <a:tc>
                  <a:txBody>
                    <a:bodyPr/>
                    <a:lstStyle/>
                    <a:p>
                      <a:pPr marR="76200" algn="just">
                        <a:lnSpc>
                          <a:spcPct val="150000"/>
                        </a:lnSpc>
                      </a:pPr>
                      <a:r>
                        <a:rPr lang="en-US" sz="1100">
                          <a:effectLst/>
                        </a:rPr>
                        <a:t>Janssen Pharmaceutica NV, Beerse, BEL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646" marR="51646" marT="7173" marB="0"/>
                </a:tc>
                <a:tc>
                  <a:txBody>
                    <a:bodyPr/>
                    <a:lstStyle/>
                    <a:p>
                      <a:pPr marR="76200" algn="just">
                        <a:lnSpc>
                          <a:spcPct val="150000"/>
                        </a:lnSpc>
                      </a:pPr>
                      <a:r>
                        <a:rPr lang="en-US" sz="1100">
                          <a:effectLst/>
                        </a:rPr>
                        <a:t>Embalagem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61" marR="68861" marT="34430" marB="34430"/>
                </a:tc>
                <a:tc>
                  <a:txBody>
                    <a:bodyPr/>
                    <a:lstStyle/>
                    <a:p>
                      <a:pPr marR="76200" algn="just">
                        <a:lnSpc>
                          <a:spcPct val="150000"/>
                        </a:lnSpc>
                      </a:pPr>
                      <a:r>
                        <a:rPr lang="en-US" sz="1100">
                          <a:effectLst/>
                        </a:rPr>
                        <a:t>RE 3531 de 16/12/2019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61" marR="68861" marT="34430" marB="34430"/>
                </a:tc>
                <a:tc>
                  <a:txBody>
                    <a:bodyPr/>
                    <a:lstStyle/>
                    <a:p>
                      <a:pPr marR="76200" algn="just">
                        <a:lnSpc>
                          <a:spcPct val="150000"/>
                        </a:lnSpc>
                      </a:pPr>
                      <a:r>
                        <a:rPr lang="en-US" sz="1100" dirty="0" err="1">
                          <a:effectLst/>
                        </a:rPr>
                        <a:t>Inspeção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Anvisa</a:t>
                      </a:r>
                      <a:r>
                        <a:rPr lang="en-US" sz="1100" dirty="0">
                          <a:effectLst/>
                        </a:rPr>
                        <a:t> Out/2017</a:t>
                      </a:r>
                      <a:endParaRPr lang="pt-B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61" marR="68861" marT="34430" marB="34430"/>
                </a:tc>
                <a:extLst>
                  <a:ext uri="{0D108BD9-81ED-4DB2-BD59-A6C34878D82A}">
                    <a16:rowId xmlns:a16="http://schemas.microsoft.com/office/drawing/2014/main" val="1612490060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10414FFB-5397-448C-809D-6DF9BB83E7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8651" y="767156"/>
            <a:ext cx="1449880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9001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6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kumimoji="0" lang="pt-BR" altLang="pt-BR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65264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34C3DC29-3000-484A-9DD4-FE866AAF7F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65054"/>
            <a:ext cx="12307651" cy="6923054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223E0825-A193-4C57-9F6E-1F34537D01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722" y="-65054"/>
            <a:ext cx="12307651" cy="6923054"/>
          </a:xfrm>
          <a:prstGeom prst="rect">
            <a:avLst/>
          </a:prstGeom>
        </p:spPr>
      </p:pic>
      <p:pic>
        <p:nvPicPr>
          <p:cNvPr id="6" name="Imagem 5" descr="Logotipo&#10;&#10;Descrição gerada automaticamente">
            <a:extLst>
              <a:ext uri="{FF2B5EF4-FFF2-40B4-BE49-F238E27FC236}">
                <a16:creationId xmlns:a16="http://schemas.microsoft.com/office/drawing/2014/main" id="{EC14B8C9-E91B-4501-865F-A97A53F3530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5328" y="6147032"/>
            <a:ext cx="1857375" cy="614363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9C358754-F773-4051-9B57-24B4E8AAC16D}"/>
              </a:ext>
            </a:extLst>
          </p:cNvPr>
          <p:cNvSpPr txBox="1"/>
          <p:nvPr/>
        </p:nvSpPr>
        <p:spPr>
          <a:xfrm>
            <a:off x="1739504" y="1486972"/>
            <a:ext cx="9576196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b="1" dirty="0">
                <a:solidFill>
                  <a:srgbClr val="3C8C87"/>
                </a:solidFill>
              </a:rPr>
              <a:t>Item VI d - Descrição do processo de fabricação identificando parâmetros críticos de processo, atributos críticos de qualidade e testes de controle em processo e</a:t>
            </a:r>
          </a:p>
          <a:p>
            <a:pPr algn="just"/>
            <a:r>
              <a:rPr lang="pt-BR" b="1" dirty="0">
                <a:solidFill>
                  <a:srgbClr val="3C8C87"/>
                </a:solidFill>
              </a:rPr>
              <a:t>Item VI j - Descrição dos processos de esterilização e filtração estéril, bem como estudos de validação:</a:t>
            </a:r>
          </a:p>
          <a:p>
            <a:pPr algn="just"/>
            <a:endParaRPr lang="pt-BR" b="1" dirty="0">
              <a:solidFill>
                <a:srgbClr val="3C8C87"/>
              </a:solidFill>
            </a:endParaRPr>
          </a:p>
          <a:p>
            <a:pPr algn="just"/>
            <a:r>
              <a:rPr lang="pt-BR" dirty="0"/>
              <a:t>O processo foi validado e os documentos avaliados fornecem coletivamente dados para demonstrar a capacidade de consistência do processo de fabricação do produto, tanto para a etapa do IFA quanto para o produto acabado. Foram avaliados os 5 estudos e protocolos para cada um dos fabricantes e para todas as etapas de fabricação da vacina executada em cada um destes. </a:t>
            </a:r>
            <a:endParaRPr lang="pt-BR" b="1" dirty="0">
              <a:solidFill>
                <a:srgbClr val="3C8C87"/>
              </a:solidFill>
            </a:endParaRPr>
          </a:p>
          <a:p>
            <a:pPr algn="just"/>
            <a:r>
              <a:rPr lang="pt-BR" altLang="pt-BR" b="1" dirty="0">
                <a:solidFill>
                  <a:srgbClr val="3C8C87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337126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f52012fd-4b10-4ea1-ac2f-8cc8cd3ddf31">
      <UserInfo>
        <DisplayName>Julia Diniz Calatrone</DisplayName>
        <AccountId>80</AccountId>
        <AccountType/>
      </UserInfo>
      <UserInfo>
        <DisplayName>Leticia Oyamada Sizukusa</DisplayName>
        <AccountId>181</AccountId>
        <AccountType/>
      </UserInfo>
      <UserInfo>
        <DisplayName>Fabricio Carneiro de Oliveira</DisplayName>
        <AccountId>22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D1906765CA30D4A8B2291F9854AE029" ma:contentTypeVersion="11" ma:contentTypeDescription="Crie um novo documento." ma:contentTypeScope="" ma:versionID="de17c952948cb0867ed682c5ace7ed7b">
  <xsd:schema xmlns:xsd="http://www.w3.org/2001/XMLSchema" xmlns:xs="http://www.w3.org/2001/XMLSchema" xmlns:p="http://schemas.microsoft.com/office/2006/metadata/properties" xmlns:ns2="428a53f1-658d-4ee5-a76d-b00116534d7d" xmlns:ns3="f52012fd-4b10-4ea1-ac2f-8cc8cd3ddf31" targetNamespace="http://schemas.microsoft.com/office/2006/metadata/properties" ma:root="true" ma:fieldsID="ed426202663e7697dc4a8026def0e035" ns2:_="" ns3:_="">
    <xsd:import namespace="428a53f1-658d-4ee5-a76d-b00116534d7d"/>
    <xsd:import namespace="f52012fd-4b10-4ea1-ac2f-8cc8cd3ddf3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8a53f1-658d-4ee5-a76d-b00116534d7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2012fd-4b10-4ea1-ac2f-8cc8cd3ddf3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528D5D8-1686-4446-960B-FE1392DA7605}">
  <ds:schemaRefs>
    <ds:schemaRef ds:uri="http://purl.org/dc/terms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f52012fd-4b10-4ea1-ac2f-8cc8cd3ddf31"/>
    <ds:schemaRef ds:uri="428a53f1-658d-4ee5-a76d-b00116534d7d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80E2AC7-3661-4005-822B-F4AF798CD11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F8A80DD-15C6-4A0F-BFDB-F010BD89C81B}">
  <ds:schemaRefs>
    <ds:schemaRef ds:uri="428a53f1-658d-4ee5-a76d-b00116534d7d"/>
    <ds:schemaRef ds:uri="f52012fd-4b10-4ea1-ac2f-8cc8cd3ddf3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2588</TotalTime>
  <Words>868</Words>
  <Application>Microsoft Office PowerPoint</Application>
  <PresentationFormat>Widescreen</PresentationFormat>
  <Paragraphs>85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rawline</vt:lpstr>
      <vt:lpstr>Times New Roman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Roberta Alpino Bigonha</dc:creator>
  <cp:lastModifiedBy>Ana Carolina Moreira Marino Araujo</cp:lastModifiedBy>
  <cp:revision>43</cp:revision>
  <dcterms:created xsi:type="dcterms:W3CDTF">2021-01-11T16:00:50Z</dcterms:created>
  <dcterms:modified xsi:type="dcterms:W3CDTF">2021-03-31T14:21:15Z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0x0101008D1906765CA30D4A8B2291F9854AE029</vt:lpwstr>
  </property>
</Properties>
</file>