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72" r:id="rId4"/>
    <p:sldId id="273" r:id="rId5"/>
    <p:sldId id="313" r:id="rId6"/>
    <p:sldId id="325" r:id="rId7"/>
    <p:sldId id="266" r:id="rId8"/>
    <p:sldId id="259" r:id="rId9"/>
    <p:sldId id="338" r:id="rId10"/>
    <p:sldId id="260" r:id="rId11"/>
    <p:sldId id="335" r:id="rId12"/>
    <p:sldId id="261" r:id="rId13"/>
    <p:sldId id="265" r:id="rId14"/>
    <p:sldId id="267" r:id="rId15"/>
    <p:sldId id="270" r:id="rId16"/>
    <p:sldId id="329" r:id="rId17"/>
    <p:sldId id="333" r:id="rId18"/>
    <p:sldId id="330" r:id="rId19"/>
    <p:sldId id="336" r:id="rId20"/>
    <p:sldId id="337" r:id="rId21"/>
    <p:sldId id="331" r:id="rId22"/>
    <p:sldId id="296" r:id="rId23"/>
    <p:sldId id="327" r:id="rId24"/>
    <p:sldId id="334" r:id="rId25"/>
    <p:sldId id="328" r:id="rId26"/>
    <p:sldId id="339" r:id="rId27"/>
    <p:sldId id="297" r:id="rId28"/>
    <p:sldId id="258" r:id="rId2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FF3"/>
    <a:srgbClr val="DAD8DC"/>
    <a:srgbClr val="8A0706"/>
    <a:srgbClr val="6D0806"/>
    <a:srgbClr val="3C8C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E295B1-BADB-4676-BE42-F00E859860A3}" v="1841" dt="2021-03-31T15:56:05.952"/>
    <p1510:client id="{38A7FB5B-7EA4-43DB-BF25-CA9196DA48E6}" v="29" dt="2021-03-31T04:00:53.137"/>
    <p1510:client id="{8F74BF40-F031-4964-B5C6-67A706906ADD}" v="252" dt="2021-03-31T15:56:55.328"/>
    <p1510:client id="{B5E24762-6B9A-6DEF-1D5F-3CF356501096}" v="402" dt="2021-03-31T16:05:33.1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37"/>
  </p:normalViewPr>
  <p:slideViewPr>
    <p:cSldViewPr snapToGrid="0">
      <p:cViewPr varScale="1">
        <p:scale>
          <a:sx n="90" d="100"/>
          <a:sy n="90" d="100"/>
        </p:scale>
        <p:origin x="12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6F161-B13D-4F49-B1B8-00E3B3BBD007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20603-C913-441A-A1E9-143C25A2B3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8370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20603-C913-441A-A1E9-143C25A2B39F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5184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Código dos estudos </a:t>
            </a:r>
            <a:r>
              <a:rPr lang="pt-BR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VAC31518COV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20603-C913-441A-A1E9-143C25A2B39F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487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E005D7-5B74-4C96-9412-29E8E32F6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E77C0F6-5792-4312-A5D0-DB44632DB5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E04239-5B66-40A5-A90B-FA2A29A98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B479-A056-4529-91DB-69590D369852}" type="datetime1">
              <a:rPr lang="pt-BR" smtClean="0"/>
              <a:t>31/03/2021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022AD43-6176-4905-9C20-03C1195E5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2E3B1DE-DC8E-49D0-9270-A8F5C4181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B3CB-D582-4B16-830B-F297E8CE5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463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CAA279-01A8-47C5-BFA2-FF3AFE658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3F04754-AB05-473A-9BE6-CEE2E94AF7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440558-8103-4A5D-9F3F-C8BC3052E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65973-D728-4823-BBF1-00104B048B38}" type="datetime1">
              <a:rPr lang="pt-BR" smtClean="0"/>
              <a:t>31/03/2021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1C20FA-459A-433E-8464-EDA00BBF8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B06EA7-81A7-47D9-9A89-FF59FD00D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B3CB-D582-4B16-830B-F297E8CE5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2788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4F713A0-2562-4893-AD6F-21BC2384D2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786DBCF-3FCE-4103-91E4-197D49C17B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226862-2B11-4761-BBDE-B69B4FE89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9C3E-82F3-4292-B2EA-6D7AFFA5E1F5}" type="datetime1">
              <a:rPr lang="pt-BR" smtClean="0"/>
              <a:t>31/03/2021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035126-0D92-405D-912E-FBC150929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B751E55-B89F-4455-8E25-CFB284C62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B3CB-D582-4B16-830B-F297E8CE5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2637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F0805A-0E01-4689-B4D4-13709FBDF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3A8FDFD-10EF-4C6B-B7A1-5E65B39A4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F1DA49-3992-4156-80BA-04D669764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9E0E-AA0A-494C-800B-928721C27E37}" type="datetime1">
              <a:rPr lang="pt-BR" smtClean="0"/>
              <a:t>31/03/2021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DB207B0-2E06-4D72-A29A-6010F21E2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66AE4A-6D83-432F-ADE7-66F231D93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B3CB-D582-4B16-830B-F297E8CE5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0182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657C73-DDCB-4422-985D-7A67DA06A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C60828D-F67F-479A-A1BA-A43FAB561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12EDFF2-FFB3-4FCA-86F2-05833D703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BB12-B02D-4F22-8A06-61CB6088C357}" type="datetime1">
              <a:rPr lang="pt-BR" smtClean="0"/>
              <a:t>31/03/2021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A03EF71-E75D-4D68-9D38-3570E3CCD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E900D9A-515E-484D-99B5-59B3E369F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B3CB-D582-4B16-830B-F297E8CE5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7532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576F0-B45E-45F7-A80B-C8E7D2954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8DE8CF-534B-4B82-AD64-B50955CD2D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4AF8783-B211-4A00-A3C8-AB72502207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9F529BD-7F81-4755-BEDF-4867123C0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EB1CE-7401-46C5-9D57-5AA13E533121}" type="datetime1">
              <a:rPr lang="pt-BR" smtClean="0"/>
              <a:t>31/03/2021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AF951AA-1E6B-448C-A111-68C67F769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1E01D42-2383-4094-8720-8F9C653DC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B3CB-D582-4B16-830B-F297E8CE5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441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D1F9E3-18F4-4911-8295-239251D57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6266743-73D2-4E22-B5A9-33F2BABAA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8069241-1FF5-41D6-BAD9-B4C718947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5389F9D-483E-4F23-A36A-B1EF19420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7B2727F-5E61-4D5F-81F9-25C58D6533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FAE06D7-1794-42B3-8D14-AE1BE3AD1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D6E17-52E9-45EA-A79B-E1BF5A799767}" type="datetime1">
              <a:rPr lang="pt-BR" smtClean="0"/>
              <a:t>31/03/2021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8B2365C-7509-4EC4-9949-E30886858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E2F797E-C949-4ED6-B349-3EFE7CE49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B3CB-D582-4B16-830B-F297E8CE5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81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0FCA52-F3C7-43A9-AA85-F0D6708F3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F7E9FB4-3C1D-40A0-A023-9B3EA942A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3DC7-6EFD-45CA-949C-BE0302A2B99C}" type="datetime1">
              <a:rPr lang="pt-BR" smtClean="0"/>
              <a:t>31/03/2021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44211E4-DD25-439C-870E-44A0109A2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2084D96-E56E-4E1B-8F7C-B041E1572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B3CB-D582-4B16-830B-F297E8CE5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9474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49F1D5A-0B88-4AE6-9F46-1D8EF0DCB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3CC8A-0D7A-44E9-BA59-F21B5EA66FAE}" type="datetime1">
              <a:rPr lang="pt-BR" smtClean="0"/>
              <a:t>31/03/2021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C006DCD-4C92-4F9C-BFBE-B6EA1BA52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1B5E302-C410-4094-8B86-5E898C88F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B3CB-D582-4B16-830B-F297E8CE5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5484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AF013F-2F4D-4E4F-9517-E788F6500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A9103EC-8CFC-4265-95E1-229BBB25E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86C8A0-0D5D-4097-AD2A-58108735A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6F95D97-BB2C-4EBD-B30A-A877A5AE7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80CBD-DD39-4174-9255-B96D76A4063E}" type="datetime1">
              <a:rPr lang="pt-BR" smtClean="0"/>
              <a:t>31/03/2021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01A3501-6C81-4C61-8117-52B165596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4611010-025C-4188-8645-2654FB2CF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B3CB-D582-4B16-830B-F297E8CE5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9901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CB3D3C-9793-4287-84AF-0D18FA98D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34D9CC8-8C8A-41B3-AE70-FD41006092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3D04C7-CBBD-4D7F-AC7E-A01E6E0A59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4825A8E-5039-447F-8381-C31613416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E7B2C-EF4C-4ECF-A923-30BDDFBF5C46}" type="datetime1">
              <a:rPr lang="pt-BR" smtClean="0"/>
              <a:t>31/03/2021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A74C4EC-F539-4A59-B058-69B8FC41E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C881834-A904-49D1-ABC1-00C236B5F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B3CB-D582-4B16-830B-F297E8CE5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1376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DA9AAD3-8927-49C9-B639-28774C8BF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9B60BD0-CC6F-43FE-9A5C-083FAD972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AE9163-9BA3-4517-8ABD-12A11C070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503AA-A533-4DCC-8214-F215598EBFEE}" type="datetime1">
              <a:rPr lang="pt-BR" smtClean="0"/>
              <a:t>31/03/2021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FA338EC-532E-4662-8706-06F97D696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93470EF-93FA-4ABA-90E8-6EA8B7822D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FB3CB-D582-4B16-830B-F297E8CE5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041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E8C1B27B-BAA3-41C0-B1D8-BDDA1FAAA5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C4754"/>
              </a:gs>
              <a:gs pos="97000">
                <a:srgbClr val="4F8B81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4C3DC29-3000-484A-9DD4-FE866AAF7F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" b="22593" l="260" r="90000">
                        <a14:foregroundMark x1="9479" y1="13519" x2="9479" y2="13519"/>
                        <a14:foregroundMark x1="6927" y1="11019" x2="6927" y2="11019"/>
                        <a14:foregroundMark x1="3229" y1="10093" x2="3229" y2="10093"/>
                        <a14:foregroundMark x1="1094" y1="9537" x2="1094" y2="9537"/>
                        <a14:foregroundMark x1="781" y1="11296" x2="781" y2="11296"/>
                        <a14:foregroundMark x1="12500" y1="14630" x2="12500" y2="14630"/>
                        <a14:foregroundMark x1="20313" y1="12593" x2="20313" y2="12593"/>
                        <a14:foregroundMark x1="24375" y1="11389" x2="24375" y2="11389"/>
                        <a14:foregroundMark x1="38542" y1="13241" x2="38802" y2="13333"/>
                        <a14:foregroundMark x1="51875" y1="12593" x2="51875" y2="12593"/>
                        <a14:foregroundMark x1="52031" y1="9444" x2="52031" y2="9444"/>
                        <a14:foregroundMark x1="41563" y1="9352" x2="41563" y2="9352"/>
                        <a14:foregroundMark x1="260" y1="8148" x2="33958" y2="12407"/>
                        <a14:foregroundMark x1="33958" y1="12407" x2="47917" y2="11759"/>
                        <a14:foregroundMark x1="47917" y1="11759" x2="51667" y2="12407"/>
                        <a14:backgroundMark x1="29427" y1="22037" x2="29427" y2="22037"/>
                        <a14:backgroundMark x1="29427" y1="22037" x2="29427" y2="220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4830"/>
          <a:stretch/>
        </p:blipFill>
        <p:spPr>
          <a:xfrm>
            <a:off x="0" y="244802"/>
            <a:ext cx="12192000" cy="1726163"/>
          </a:xfrm>
          <a:prstGeom prst="rect">
            <a:avLst/>
          </a:prstGeom>
        </p:spPr>
      </p:pic>
      <p:pic>
        <p:nvPicPr>
          <p:cNvPr id="14" name="Imagem 13" descr="Logotipo&#10;&#10;Descrição gerada automaticamente">
            <a:extLst>
              <a:ext uri="{FF2B5EF4-FFF2-40B4-BE49-F238E27FC236}">
                <a16:creationId xmlns:a16="http://schemas.microsoft.com/office/drawing/2014/main" id="{1507BEB5-456C-429A-9F92-4EC8C2A296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265" y="5947100"/>
            <a:ext cx="2740090" cy="99706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4ECB47C-9551-4A27-AB04-AC45AAAF411C}"/>
              </a:ext>
            </a:extLst>
          </p:cNvPr>
          <p:cNvSpPr txBox="1"/>
          <p:nvPr/>
        </p:nvSpPr>
        <p:spPr>
          <a:xfrm>
            <a:off x="1820411" y="2608976"/>
            <a:ext cx="861517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>
                <a:solidFill>
                  <a:schemeClr val="bg1"/>
                </a:solidFill>
              </a:rPr>
              <a:t>Registro da vacina covid-19 (recombinante)</a:t>
            </a:r>
          </a:p>
          <a:p>
            <a:r>
              <a:rPr lang="pt-BR" sz="3600" b="1">
                <a:solidFill>
                  <a:schemeClr val="bg1"/>
                </a:solidFill>
              </a:rPr>
              <a:t>Janssen-Cilag</a:t>
            </a:r>
          </a:p>
          <a:p>
            <a:endParaRPr lang="pt-BR" sz="3600" b="1">
              <a:solidFill>
                <a:schemeClr val="bg1"/>
              </a:solidFill>
            </a:endParaRPr>
          </a:p>
          <a:p>
            <a:r>
              <a:rPr lang="pt-BR" sz="2000" b="1">
                <a:solidFill>
                  <a:schemeClr val="bg1"/>
                </a:solidFill>
              </a:rPr>
              <a:t>Gerência de Avaliação de Produtos Biológicos</a:t>
            </a:r>
          </a:p>
          <a:p>
            <a:r>
              <a:rPr lang="pt-BR" sz="2000" b="1">
                <a:solidFill>
                  <a:schemeClr val="bg1"/>
                </a:solidFill>
              </a:rPr>
              <a:t>Gerência-Geral de Medicamentos e Produtos Biológicos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FAA52CC5-884B-4E76-9D0F-8FD47F09E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B3CB-D582-4B16-830B-F297E8CE53F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6019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4C3DC29-3000-484A-9DD4-FE866AAF7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5054"/>
            <a:ext cx="12307651" cy="692305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23E0825-A193-4C57-9F6E-1F34537D0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054"/>
            <a:ext cx="12516374" cy="6923054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EC14B8C9-E91B-4501-865F-A97A53F35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28" y="6147032"/>
            <a:ext cx="1857375" cy="61436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97829EE-21FB-420F-943D-45D507ABD4E0}"/>
              </a:ext>
            </a:extLst>
          </p:cNvPr>
          <p:cNvSpPr txBox="1"/>
          <p:nvPr/>
        </p:nvSpPr>
        <p:spPr>
          <a:xfrm>
            <a:off x="1276927" y="953279"/>
            <a:ext cx="822121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>
                <a:solidFill>
                  <a:srgbClr val="3C8C87"/>
                </a:solidFill>
              </a:rPr>
              <a:t>Cadeia Produtiva</a:t>
            </a:r>
          </a:p>
          <a:p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923E548-F608-1B43-B862-4EA9C442964B}"/>
              </a:ext>
            </a:extLst>
          </p:cNvPr>
          <p:cNvSpPr txBox="1"/>
          <p:nvPr/>
        </p:nvSpPr>
        <p:spPr>
          <a:xfrm>
            <a:off x="525780" y="2214945"/>
            <a:ext cx="11596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9FCEA66-6E3D-49DF-90F1-ACFD06576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B3CB-D582-4B16-830B-F297E8CE53F0}" type="slidenum">
              <a:rPr lang="pt-BR" smtClean="0"/>
              <a:t>10</a:t>
            </a:fld>
            <a:endParaRPr lang="pt-BR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6DAE1570-EA75-40CF-B562-3D80AABCFF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066907"/>
              </p:ext>
            </p:extLst>
          </p:nvPr>
        </p:nvGraphicFramePr>
        <p:xfrm>
          <a:off x="1460787" y="1693890"/>
          <a:ext cx="9893013" cy="4714506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891359">
                  <a:extLst>
                    <a:ext uri="{9D8B030D-6E8A-4147-A177-3AD203B41FA5}">
                      <a16:colId xmlns:a16="http://schemas.microsoft.com/office/drawing/2014/main" val="5629239"/>
                    </a:ext>
                  </a:extLst>
                </a:gridCol>
                <a:gridCol w="2552459">
                  <a:extLst>
                    <a:ext uri="{9D8B030D-6E8A-4147-A177-3AD203B41FA5}">
                      <a16:colId xmlns:a16="http://schemas.microsoft.com/office/drawing/2014/main" val="3417094161"/>
                    </a:ext>
                  </a:extLst>
                </a:gridCol>
                <a:gridCol w="4449195">
                  <a:extLst>
                    <a:ext uri="{9D8B030D-6E8A-4147-A177-3AD203B41FA5}">
                      <a16:colId xmlns:a16="http://schemas.microsoft.com/office/drawing/2014/main" val="1993207962"/>
                    </a:ext>
                  </a:extLst>
                </a:gridCol>
              </a:tblGrid>
              <a:tr h="269823">
                <a:tc>
                  <a:txBody>
                    <a:bodyPr/>
                    <a:lstStyle/>
                    <a:p>
                      <a:pPr marL="90488" indent="0" algn="ctr" eaLnBrk="0" hangingPunct="0">
                        <a:lnSpc>
                          <a:spcPts val="1265"/>
                        </a:lnSpc>
                        <a:spcAft>
                          <a:spcPts val="800"/>
                        </a:spcAft>
                      </a:pPr>
                      <a:r>
                        <a:rPr lang="pt-BR" sz="1600" b="1">
                          <a:effectLst/>
                        </a:rPr>
                        <a:t>Razão Social</a:t>
                      </a:r>
                      <a:endParaRPr lang="pt-B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63600" eaLnBrk="0" hangingPunct="0">
                        <a:lnSpc>
                          <a:spcPts val="1265"/>
                        </a:lnSpc>
                        <a:spcAft>
                          <a:spcPts val="800"/>
                        </a:spcAft>
                      </a:pPr>
                      <a:r>
                        <a:rPr lang="pt-BR" sz="1600" b="1">
                          <a:effectLst/>
                        </a:rPr>
                        <a:t>Operação</a:t>
                      </a:r>
                      <a:endParaRPr lang="pt-B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0170" algn="ctr" eaLnBrk="0" hangingPunct="0">
                        <a:lnSpc>
                          <a:spcPts val="1265"/>
                        </a:lnSpc>
                        <a:spcAft>
                          <a:spcPts val="800"/>
                        </a:spcAft>
                      </a:pPr>
                      <a:r>
                        <a:rPr lang="pt-BR" sz="1600" b="1">
                          <a:effectLst/>
                        </a:rPr>
                        <a:t>CBPF</a:t>
                      </a:r>
                      <a:endParaRPr lang="pt-B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5992016"/>
                  </a:ext>
                </a:extLst>
              </a:tr>
              <a:tr h="1384275">
                <a:tc>
                  <a:txBody>
                    <a:bodyPr/>
                    <a:lstStyle/>
                    <a:p>
                      <a:pPr marL="90488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Janssen Vaccines &amp; Prevention BV </a:t>
                      </a:r>
                      <a:endParaRPr lang="pt-BR" sz="1600">
                        <a:effectLst/>
                      </a:endParaRPr>
                    </a:p>
                    <a:p>
                      <a:pPr marL="90488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err="1">
                          <a:effectLst/>
                        </a:rPr>
                        <a:t>Archimedesweg</a:t>
                      </a:r>
                      <a:r>
                        <a:rPr lang="en-US" sz="1600">
                          <a:effectLst/>
                        </a:rPr>
                        <a:t> 4-6,</a:t>
                      </a:r>
                      <a:endParaRPr lang="pt-BR" sz="1600">
                        <a:effectLst/>
                      </a:endParaRPr>
                    </a:p>
                    <a:p>
                      <a:pPr marL="90488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2333 CM Leiden,</a:t>
                      </a:r>
                      <a:endParaRPr lang="pt-BR" sz="1600">
                        <a:effectLst/>
                      </a:endParaRPr>
                    </a:p>
                    <a:p>
                      <a:pPr marL="90488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The Netherlands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err="1">
                          <a:effectLst/>
                        </a:rPr>
                        <a:t>Fabricação</a:t>
                      </a:r>
                      <a:r>
                        <a:rPr lang="en-US" sz="1600">
                          <a:effectLst/>
                        </a:rPr>
                        <a:t> do </a:t>
                      </a:r>
                      <a:r>
                        <a:rPr lang="en-US" sz="1600" err="1">
                          <a:effectLst/>
                        </a:rPr>
                        <a:t>princípio</a:t>
                      </a:r>
                      <a:r>
                        <a:rPr lang="en-US" sz="1600">
                          <a:effectLst/>
                        </a:rPr>
                        <a:t> </a:t>
                      </a:r>
                      <a:r>
                        <a:rPr lang="en-US" sz="1600" err="1">
                          <a:effectLst/>
                        </a:rPr>
                        <a:t>ativo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Resolução n°606/ANVISA de 11/02/2021 - pg:153</a:t>
                      </a:r>
                    </a:p>
                    <a:p>
                      <a:pPr marL="90488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Insumos farmacêuticos ativos biológicos: vetor adenovírus recombinante humano, deficiente para replicação, para expressão da glicoproteína Spike (S) do vírus SARS-CoV-2.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936735"/>
                  </a:ext>
                </a:extLst>
              </a:tr>
              <a:tr h="1384275">
                <a:tc>
                  <a:txBody>
                    <a:bodyPr/>
                    <a:lstStyle/>
                    <a:p>
                      <a:pPr marL="90488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Janssen Biologics B.V. </a:t>
                      </a:r>
                      <a:endParaRPr lang="pt-BR" sz="1600">
                        <a:effectLst/>
                      </a:endParaRPr>
                    </a:p>
                    <a:p>
                      <a:pPr marL="90488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err="1">
                          <a:effectLst/>
                        </a:rPr>
                        <a:t>Einsteinweg</a:t>
                      </a:r>
                      <a:r>
                        <a:rPr lang="en-US" sz="1600">
                          <a:effectLst/>
                        </a:rPr>
                        <a:t> 101</a:t>
                      </a:r>
                      <a:endParaRPr lang="pt-BR" sz="1600">
                        <a:effectLst/>
                      </a:endParaRPr>
                    </a:p>
                    <a:p>
                      <a:pPr marL="90488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2333 CB Leiden</a:t>
                      </a:r>
                      <a:endParaRPr lang="pt-BR" sz="1600">
                        <a:effectLst/>
                      </a:endParaRPr>
                    </a:p>
                    <a:p>
                      <a:pPr marL="90488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The Netherlands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err="1">
                          <a:effectLst/>
                        </a:rPr>
                        <a:t>Fabricação</a:t>
                      </a:r>
                      <a:r>
                        <a:rPr lang="en-US" sz="1600">
                          <a:effectLst/>
                        </a:rPr>
                        <a:t> do </a:t>
                      </a:r>
                      <a:r>
                        <a:rPr lang="en-US" sz="1600" err="1">
                          <a:effectLst/>
                        </a:rPr>
                        <a:t>princípio</a:t>
                      </a:r>
                      <a:r>
                        <a:rPr lang="en-US" sz="1600">
                          <a:effectLst/>
                        </a:rPr>
                        <a:t> </a:t>
                      </a:r>
                      <a:r>
                        <a:rPr lang="en-US" sz="1600" err="1">
                          <a:effectLst/>
                        </a:rPr>
                        <a:t>ativo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Resolução n°1093/ANVISA de 17/03/2021 - pg:268</a:t>
                      </a:r>
                    </a:p>
                    <a:p>
                      <a:pPr marL="90488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Insumos farmacêuticos ativos biológicos: vetor adenovírus recombinante humano, deficiente para replicação, para expressão da glicoproteína Spike (S) do vírus SARS-CoV-2.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1313097"/>
                  </a:ext>
                </a:extLst>
              </a:tr>
              <a:tr h="1384275">
                <a:tc>
                  <a:txBody>
                    <a:bodyPr/>
                    <a:lstStyle/>
                    <a:p>
                      <a:pPr marL="90488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Emergent Manufacturing Operations Baltimore LLC</a:t>
                      </a:r>
                      <a:endParaRPr lang="pt-BR" sz="1600">
                        <a:effectLst/>
                      </a:endParaRPr>
                    </a:p>
                    <a:p>
                      <a:pPr marL="90488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5901 East Lombard </a:t>
                      </a:r>
                      <a:r>
                        <a:rPr lang="en-US" sz="1600" err="1">
                          <a:effectLst/>
                        </a:rPr>
                        <a:t>Street,Baltimore</a:t>
                      </a:r>
                      <a:r>
                        <a:rPr lang="en-US" sz="1600">
                          <a:effectLst/>
                        </a:rPr>
                        <a:t>, MD 21224, United States (USA)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90488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Fabricação do princípio ativo</a:t>
                      </a:r>
                    </a:p>
                    <a:p>
                      <a:pPr marL="90488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Testes de controle de qualidade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 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90488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Resolução n°1295/ANVISA de 30/03/2021 - pg:196-197</a:t>
                      </a:r>
                    </a:p>
                    <a:p>
                      <a:pPr marL="90488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Insumos farmacêuticos ativos biológicos: vetor adenovírus recombinante humano, deficiente para replicação, para expressão da glicoproteína Spike (S) do vírus SARS-CoV-2.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12506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4223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4C3DC29-3000-484A-9DD4-FE866AAF7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5054"/>
            <a:ext cx="12307651" cy="692305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23E0825-A193-4C57-9F6E-1F34537D0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054"/>
            <a:ext cx="12516374" cy="6923054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EC14B8C9-E91B-4501-865F-A97A53F35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28" y="6147032"/>
            <a:ext cx="1857375" cy="61436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97829EE-21FB-420F-943D-45D507ABD4E0}"/>
              </a:ext>
            </a:extLst>
          </p:cNvPr>
          <p:cNvSpPr txBox="1"/>
          <p:nvPr/>
        </p:nvSpPr>
        <p:spPr>
          <a:xfrm>
            <a:off x="1276927" y="953279"/>
            <a:ext cx="822121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>
                <a:solidFill>
                  <a:srgbClr val="3C8C87"/>
                </a:solidFill>
              </a:rPr>
              <a:t>Cadeia Produtiva</a:t>
            </a:r>
          </a:p>
          <a:p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923E548-F608-1B43-B862-4EA9C442964B}"/>
              </a:ext>
            </a:extLst>
          </p:cNvPr>
          <p:cNvSpPr txBox="1"/>
          <p:nvPr/>
        </p:nvSpPr>
        <p:spPr>
          <a:xfrm>
            <a:off x="525780" y="2214945"/>
            <a:ext cx="11596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9FCEA66-6E3D-49DF-90F1-ACFD06576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B3CB-D582-4B16-830B-F297E8CE53F0}" type="slidenum">
              <a:rPr lang="pt-BR" smtClean="0"/>
              <a:t>11</a:t>
            </a:fld>
            <a:endParaRPr lang="pt-BR"/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796179D0-B53B-4431-928E-5088528223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855475"/>
              </p:ext>
            </p:extLst>
          </p:nvPr>
        </p:nvGraphicFramePr>
        <p:xfrm>
          <a:off x="525779" y="1587636"/>
          <a:ext cx="11140441" cy="4683307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4286064">
                  <a:extLst>
                    <a:ext uri="{9D8B030D-6E8A-4147-A177-3AD203B41FA5}">
                      <a16:colId xmlns:a16="http://schemas.microsoft.com/office/drawing/2014/main" val="1881036841"/>
                    </a:ext>
                  </a:extLst>
                </a:gridCol>
                <a:gridCol w="2108733">
                  <a:extLst>
                    <a:ext uri="{9D8B030D-6E8A-4147-A177-3AD203B41FA5}">
                      <a16:colId xmlns:a16="http://schemas.microsoft.com/office/drawing/2014/main" val="1470664539"/>
                    </a:ext>
                  </a:extLst>
                </a:gridCol>
                <a:gridCol w="4745644">
                  <a:extLst>
                    <a:ext uri="{9D8B030D-6E8A-4147-A177-3AD203B41FA5}">
                      <a16:colId xmlns:a16="http://schemas.microsoft.com/office/drawing/2014/main" val="3568245948"/>
                    </a:ext>
                  </a:extLst>
                </a:gridCol>
              </a:tblGrid>
              <a:tr h="309144">
                <a:tc>
                  <a:txBody>
                    <a:bodyPr/>
                    <a:lstStyle/>
                    <a:p>
                      <a:pPr marL="90488" indent="0" algn="ctr" eaLnBrk="0" hangingPunct="0"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pt-BR" sz="1500" b="1">
                          <a:effectLst/>
                        </a:rPr>
                        <a:t>Razão Social</a:t>
                      </a:r>
                      <a:endParaRPr lang="pt-B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862965" indent="0" algn="r" eaLnBrk="0" hangingPunct="0">
                        <a:lnSpc>
                          <a:spcPts val="1265"/>
                        </a:lnSpc>
                        <a:spcAft>
                          <a:spcPts val="0"/>
                        </a:spcAft>
                        <a:tabLst>
                          <a:tab pos="2068513" algn="l"/>
                        </a:tabLst>
                      </a:pPr>
                      <a:r>
                        <a:rPr lang="pt-BR" sz="1500" b="1" kern="1200">
                          <a:solidFill>
                            <a:srgbClr val="000000"/>
                          </a:solidFill>
                          <a:effectLst/>
                        </a:rPr>
                        <a:t>Operação</a:t>
                      </a:r>
                      <a:endParaRPr lang="pt-BR" sz="1500" b="1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0170" algn="ctr" eaLnBrk="0" hangingPunct="0"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pt-BR" sz="1500" b="1">
                          <a:solidFill>
                            <a:srgbClr val="000000"/>
                          </a:solidFill>
                          <a:effectLst/>
                        </a:rPr>
                        <a:t>CBPF</a:t>
                      </a:r>
                      <a:endParaRPr lang="pt-B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2914345"/>
                  </a:ext>
                </a:extLst>
              </a:tr>
              <a:tr h="1025297">
                <a:tc>
                  <a:txBody>
                    <a:bodyPr/>
                    <a:lstStyle/>
                    <a:p>
                      <a:pPr marL="9048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Grand River Aseptic Manufacturing (GRAM)</a:t>
                      </a:r>
                      <a:endParaRPr lang="pt-BR" sz="1500">
                        <a:effectLst/>
                      </a:endParaRPr>
                    </a:p>
                    <a:p>
                      <a:pPr marL="9048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Address: 140 Front Avenue SW, Grand Rapids, MI 49504, United States (USA)</a:t>
                      </a:r>
                      <a:endParaRPr lang="pt-B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Formulação e envase</a:t>
                      </a:r>
                      <a:endParaRPr lang="pt-B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Resolução n°219/ANVISA de 19/01/2021 - pg:59</a:t>
                      </a:r>
                    </a:p>
                    <a:p>
                      <a:pPr marL="9048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Produtos estéreis (Embalagem primária; Granel): Suspensões Parenterais de Pequeno Volume com Preparação Asséptica</a:t>
                      </a:r>
                      <a:endParaRPr lang="pt-B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478672"/>
                  </a:ext>
                </a:extLst>
              </a:tr>
              <a:tr h="812910">
                <a:tc>
                  <a:txBody>
                    <a:bodyPr/>
                    <a:lstStyle/>
                    <a:p>
                      <a:pPr marL="9048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chemeClr val="tx1"/>
                          </a:solidFill>
                          <a:effectLst/>
                        </a:rPr>
                        <a:t>Catalent Indiana LLC, USA</a:t>
                      </a:r>
                      <a:endParaRPr lang="pt-BR" sz="1500" kern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9048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chemeClr val="tx1"/>
                          </a:solidFill>
                          <a:effectLst/>
                        </a:rPr>
                        <a:t>Address: 1300 S Patterson Drive, Bloomington, IN 47403, United States (USA)</a:t>
                      </a:r>
                      <a:endParaRPr lang="pt-BR" sz="15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>
                          <a:solidFill>
                            <a:schemeClr val="tx1"/>
                          </a:solidFill>
                          <a:effectLst/>
                        </a:rPr>
                        <a:t>Formulação, envase e embalagem secundária</a:t>
                      </a:r>
                      <a:endParaRPr lang="pt-BR" sz="15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Resolução n°1296/ANVISA de 30/03/2021 - pg:197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 </a:t>
                      </a:r>
                      <a:endParaRPr lang="pt-B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348755"/>
                  </a:ext>
                </a:extLst>
              </a:tr>
              <a:tr h="760849">
                <a:tc>
                  <a:txBody>
                    <a:bodyPr/>
                    <a:lstStyle/>
                    <a:p>
                      <a:pPr marL="9048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chemeClr val="tx1"/>
                          </a:solidFill>
                          <a:effectLst/>
                        </a:rPr>
                        <a:t>ASPEN SVP Pty Ltd., Port</a:t>
                      </a:r>
                      <a:endParaRPr lang="pt-BR" sz="1500" kern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9048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chemeClr val="tx1"/>
                          </a:solidFill>
                          <a:effectLst/>
                        </a:rPr>
                        <a:t>Elizabeth, South Africa</a:t>
                      </a:r>
                      <a:endParaRPr lang="pt-BR" sz="1500" kern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9048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chemeClr val="tx1"/>
                          </a:solidFill>
                          <a:effectLst/>
                        </a:rPr>
                        <a:t>Address: 8B </a:t>
                      </a:r>
                      <a:r>
                        <a:rPr lang="en-US" sz="1500" kern="1200" err="1">
                          <a:solidFill>
                            <a:schemeClr val="tx1"/>
                          </a:solidFill>
                          <a:effectLst/>
                        </a:rPr>
                        <a:t>Gibaud</a:t>
                      </a:r>
                      <a:r>
                        <a:rPr lang="en-US" sz="1500" kern="1200">
                          <a:solidFill>
                            <a:schemeClr val="tx1"/>
                          </a:solidFill>
                          <a:effectLst/>
                        </a:rPr>
                        <a:t> Road, Korsten, Port Elizabeth 6020, South Africa</a:t>
                      </a:r>
                      <a:endParaRPr lang="pt-BR" sz="15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>
                          <a:solidFill>
                            <a:schemeClr val="tx1"/>
                          </a:solidFill>
                          <a:effectLst/>
                        </a:rPr>
                        <a:t>Formulação, envase e embalagem secundária</a:t>
                      </a:r>
                      <a:endParaRPr lang="pt-BR" sz="15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Resolução n°1296/ANVISA de 30/03/2021 - pg:197</a:t>
                      </a:r>
                      <a:endParaRPr lang="pt-B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350518"/>
                  </a:ext>
                </a:extLst>
              </a:tr>
              <a:tr h="977381">
                <a:tc>
                  <a:txBody>
                    <a:bodyPr/>
                    <a:lstStyle/>
                    <a:p>
                      <a:pPr marL="9048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chemeClr val="tx1"/>
                          </a:solidFill>
                          <a:effectLst/>
                        </a:rPr>
                        <a:t>Packaging Coordinators LLC,</a:t>
                      </a:r>
                      <a:endParaRPr lang="pt-BR" sz="1500" kern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9048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chemeClr val="tx1"/>
                          </a:solidFill>
                          <a:effectLst/>
                        </a:rPr>
                        <a:t>Philadelphia, USA</a:t>
                      </a:r>
                      <a:endParaRPr lang="pt-BR" sz="1500" kern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9048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chemeClr val="tx1"/>
                          </a:solidFill>
                          <a:effectLst/>
                        </a:rPr>
                        <a:t>Address: 3001 Red Lion Road, Philadelphia, PA 19114, United States (USA)</a:t>
                      </a:r>
                      <a:endParaRPr lang="pt-BR" sz="15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>
                          <a:solidFill>
                            <a:schemeClr val="tx1"/>
                          </a:solidFill>
                          <a:effectLst/>
                        </a:rPr>
                        <a:t>Embalagem secundária</a:t>
                      </a:r>
                      <a:endParaRPr lang="pt-BR" sz="15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Resolução n°5390/ANVISA de 28/12/2020 - pg:EA-02</a:t>
                      </a:r>
                    </a:p>
                    <a:p>
                      <a:pPr marL="9048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Produtos estéreis (Embalagem secundária)</a:t>
                      </a:r>
                      <a:endParaRPr lang="pt-B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1294965"/>
                  </a:ext>
                </a:extLst>
              </a:tr>
              <a:tr h="592232">
                <a:tc>
                  <a:txBody>
                    <a:bodyPr/>
                    <a:lstStyle/>
                    <a:p>
                      <a:pPr marL="9048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chemeClr val="tx1"/>
                          </a:solidFill>
                          <a:effectLst/>
                        </a:rPr>
                        <a:t>Janssen </a:t>
                      </a:r>
                      <a:r>
                        <a:rPr lang="en-US" sz="1500" kern="1200" err="1">
                          <a:solidFill>
                            <a:schemeClr val="tx1"/>
                          </a:solidFill>
                          <a:effectLst/>
                        </a:rPr>
                        <a:t>Pharmaceutica</a:t>
                      </a:r>
                      <a:r>
                        <a:rPr lang="en-US" sz="1500" kern="1200">
                          <a:solidFill>
                            <a:schemeClr val="tx1"/>
                          </a:solidFill>
                          <a:effectLst/>
                        </a:rPr>
                        <a:t> NV</a:t>
                      </a:r>
                      <a:endParaRPr lang="pt-BR" sz="1500" kern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9048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chemeClr val="tx1"/>
                          </a:solidFill>
                          <a:effectLst/>
                        </a:rPr>
                        <a:t>Address: </a:t>
                      </a:r>
                      <a:r>
                        <a:rPr lang="en-US" sz="1500" kern="1200" err="1">
                          <a:solidFill>
                            <a:schemeClr val="tx1"/>
                          </a:solidFill>
                          <a:effectLst/>
                        </a:rPr>
                        <a:t>Turnhoutseweg</a:t>
                      </a:r>
                      <a:r>
                        <a:rPr lang="en-US" sz="1500" kern="1200">
                          <a:solidFill>
                            <a:schemeClr val="tx1"/>
                          </a:solidFill>
                          <a:effectLst/>
                        </a:rPr>
                        <a:t> 30, B-2340, Beerse, Belgium</a:t>
                      </a:r>
                      <a:endParaRPr lang="pt-BR" sz="15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90488" indent="0"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>
                          <a:solidFill>
                            <a:schemeClr val="tx1"/>
                          </a:solidFill>
                          <a:effectLst/>
                        </a:rPr>
                        <a:t>Embalagem secundária</a:t>
                      </a:r>
                      <a:endParaRPr lang="pt-BR" sz="15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9048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Resolução n°3531/ANVISA de 16/12/2019 - pg:430-431</a:t>
                      </a:r>
                    </a:p>
                    <a:p>
                      <a:pPr marL="9048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Produtos estéreis (Embalagem secundária)</a:t>
                      </a:r>
                      <a:endParaRPr lang="pt-B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47059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3621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4C3DC29-3000-484A-9DD4-FE866AAF7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5054"/>
            <a:ext cx="12307651" cy="692305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23E0825-A193-4C57-9F6E-1F34537D0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054"/>
            <a:ext cx="12516374" cy="6923054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EC14B8C9-E91B-4501-865F-A97A53F35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28" y="6147032"/>
            <a:ext cx="1857375" cy="61436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97829EE-21FB-420F-943D-45D507ABD4E0}"/>
              </a:ext>
            </a:extLst>
          </p:cNvPr>
          <p:cNvSpPr txBox="1"/>
          <p:nvPr/>
        </p:nvSpPr>
        <p:spPr>
          <a:xfrm>
            <a:off x="1146810" y="1256566"/>
            <a:ext cx="108889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>
                <a:solidFill>
                  <a:srgbClr val="3C8C87"/>
                </a:solidFill>
              </a:rPr>
              <a:t>Principais Aspectos do Desenvolvimento Avaliados pela Anvisa </a:t>
            </a:r>
          </a:p>
          <a:p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923E548-F608-1B43-B862-4EA9C442964B}"/>
              </a:ext>
            </a:extLst>
          </p:cNvPr>
          <p:cNvSpPr txBox="1"/>
          <p:nvPr/>
        </p:nvSpPr>
        <p:spPr>
          <a:xfrm>
            <a:off x="525781" y="2214945"/>
            <a:ext cx="11196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/>
              <a:t>Caracterização da substância ativa, processo de fabricação, estratégia de controle do processo, comparabilidade entre locais de fabricação, controle de qualidade, estabilidade, condições de transporte.</a:t>
            </a:r>
          </a:p>
          <a:p>
            <a:endParaRPr lang="pt-BR" sz="2400"/>
          </a:p>
          <a:p>
            <a:endParaRPr lang="pt-BR" sz="240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0A0F354-A0AC-4742-A9F4-055B8CBF8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B3CB-D582-4B16-830B-F297E8CE53F0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7339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4C3DC29-3000-484A-9DD4-FE866AAF7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5054"/>
            <a:ext cx="12307651" cy="692305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23E0825-A193-4C57-9F6E-1F34537D0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054"/>
            <a:ext cx="12516374" cy="6923054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EC14B8C9-E91B-4501-865F-A97A53F35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28" y="6147032"/>
            <a:ext cx="1857375" cy="61436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97829EE-21FB-420F-943D-45D507ABD4E0}"/>
              </a:ext>
            </a:extLst>
          </p:cNvPr>
          <p:cNvSpPr txBox="1"/>
          <p:nvPr/>
        </p:nvSpPr>
        <p:spPr>
          <a:xfrm>
            <a:off x="1146810" y="1256566"/>
            <a:ext cx="108889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>
                <a:solidFill>
                  <a:srgbClr val="3C8C87"/>
                </a:solidFill>
              </a:rPr>
              <a:t>Estabilidade do Produto Terminado </a:t>
            </a:r>
          </a:p>
          <a:p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02691DD-F106-7340-AC30-D6605A6F993B}"/>
              </a:ext>
            </a:extLst>
          </p:cNvPr>
          <p:cNvSpPr txBox="1"/>
          <p:nvPr/>
        </p:nvSpPr>
        <p:spPr>
          <a:xfrm>
            <a:off x="799282" y="2041346"/>
            <a:ext cx="10709084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200"/>
              <a:t>3 meses quando armazenado  em temperatura de 2°C a 8°C.</a:t>
            </a:r>
            <a:endParaRPr lang="pt-BR" sz="3200" dirty="0">
              <a:cs typeface="Calibri"/>
            </a:endParaRPr>
          </a:p>
          <a:p>
            <a:pPr algn="just"/>
            <a:endParaRPr lang="pt-BR" sz="3200" dirty="0">
              <a:cs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200"/>
              <a:t>Não congelar e proteger da luz.</a:t>
            </a:r>
            <a:endParaRPr lang="pt-BR" sz="3200" dirty="0">
              <a:cs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3200" dirty="0">
              <a:cs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200"/>
              <a:t>Após aberto, o frasco pode ser conservado em temperatura de 2°C a 8°C por até 6 horas.</a:t>
            </a:r>
            <a:endParaRPr lang="pt-BR" sz="3200">
              <a:cs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20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200"/>
          </a:p>
          <a:p>
            <a:endParaRPr lang="pt-BR" sz="2200"/>
          </a:p>
          <a:p>
            <a:endParaRPr lang="pt-BR" sz="220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4175A5E-D598-4418-AB39-8B0BB1AF9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B3CB-D582-4B16-830B-F297E8CE53F0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8859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E8C1B27B-BAA3-41C0-B1D8-BDDA1FAAA5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C4754"/>
              </a:gs>
              <a:gs pos="97000">
                <a:srgbClr val="4F8B81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4C3DC29-3000-484A-9DD4-FE866AAF7F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" b="22593" l="260" r="90000">
                        <a14:foregroundMark x1="9479" y1="13519" x2="9479" y2="13519"/>
                        <a14:foregroundMark x1="6927" y1="11019" x2="6927" y2="11019"/>
                        <a14:foregroundMark x1="3229" y1="10093" x2="3229" y2="10093"/>
                        <a14:foregroundMark x1="1094" y1="9537" x2="1094" y2="9537"/>
                        <a14:foregroundMark x1="781" y1="11296" x2="781" y2="11296"/>
                        <a14:foregroundMark x1="12500" y1="14630" x2="12500" y2="14630"/>
                        <a14:foregroundMark x1="20313" y1="12593" x2="20313" y2="12593"/>
                        <a14:foregroundMark x1="24375" y1="11389" x2="24375" y2="11389"/>
                        <a14:foregroundMark x1="38542" y1="13241" x2="38802" y2="13333"/>
                        <a14:foregroundMark x1="51875" y1="12593" x2="51875" y2="12593"/>
                        <a14:foregroundMark x1="52031" y1="9444" x2="52031" y2="9444"/>
                        <a14:foregroundMark x1="41563" y1="9352" x2="41563" y2="9352"/>
                        <a14:foregroundMark x1="260" y1="8148" x2="33958" y2="12407"/>
                        <a14:foregroundMark x1="33958" y1="12407" x2="47917" y2="11759"/>
                        <a14:foregroundMark x1="47917" y1="11759" x2="51667" y2="12407"/>
                        <a14:backgroundMark x1="29427" y1="22037" x2="29427" y2="22037"/>
                        <a14:backgroundMark x1="29427" y1="22037" x2="29427" y2="220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4830"/>
          <a:stretch/>
        </p:blipFill>
        <p:spPr>
          <a:xfrm>
            <a:off x="0" y="244802"/>
            <a:ext cx="12192000" cy="1726163"/>
          </a:xfrm>
          <a:prstGeom prst="rect">
            <a:avLst/>
          </a:prstGeom>
        </p:spPr>
      </p:pic>
      <p:pic>
        <p:nvPicPr>
          <p:cNvPr id="14" name="Imagem 13" descr="Logotipo&#10;&#10;Descrição gerada automaticamente">
            <a:extLst>
              <a:ext uri="{FF2B5EF4-FFF2-40B4-BE49-F238E27FC236}">
                <a16:creationId xmlns:a16="http://schemas.microsoft.com/office/drawing/2014/main" id="{1507BEB5-456C-429A-9F92-4EC8C2A296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265" y="5947100"/>
            <a:ext cx="2740090" cy="99706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4ECB47C-9551-4A27-AB04-AC45AAAF411C}"/>
              </a:ext>
            </a:extLst>
          </p:cNvPr>
          <p:cNvSpPr txBox="1"/>
          <p:nvPr/>
        </p:nvSpPr>
        <p:spPr>
          <a:xfrm>
            <a:off x="2898017" y="2963328"/>
            <a:ext cx="8615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>
                <a:solidFill>
                  <a:schemeClr val="bg1"/>
                </a:solidFill>
              </a:rPr>
              <a:t>Estudos Não-Clínicos e Clínicos</a:t>
            </a:r>
          </a:p>
          <a:p>
            <a:endParaRPr lang="pt-BR" sz="3600" b="1">
              <a:solidFill>
                <a:schemeClr val="bg1"/>
              </a:solidFill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F7FB391A-E1AA-45E3-84DE-937E406A2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B3CB-D582-4B16-830B-F297E8CE53F0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049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4C3DC29-3000-484A-9DD4-FE866AAF7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5054"/>
            <a:ext cx="12307651" cy="692305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23E0825-A193-4C57-9F6E-1F34537D0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054"/>
            <a:ext cx="12516374" cy="6923054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EC14B8C9-E91B-4501-865F-A97A53F35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28" y="6147032"/>
            <a:ext cx="1857375" cy="61436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97829EE-21FB-420F-943D-45D507ABD4E0}"/>
              </a:ext>
            </a:extLst>
          </p:cNvPr>
          <p:cNvSpPr txBox="1"/>
          <p:nvPr/>
        </p:nvSpPr>
        <p:spPr>
          <a:xfrm>
            <a:off x="1146810" y="1256566"/>
            <a:ext cx="108889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>
                <a:solidFill>
                  <a:srgbClr val="3C8C87"/>
                </a:solidFill>
              </a:rPr>
              <a:t>Desenvolvimento clínico do produto</a:t>
            </a:r>
          </a:p>
          <a:p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02691DD-F106-7340-AC30-D6605A6F993B}"/>
              </a:ext>
            </a:extLst>
          </p:cNvPr>
          <p:cNvSpPr txBox="1"/>
          <p:nvPr/>
        </p:nvSpPr>
        <p:spPr>
          <a:xfrm>
            <a:off x="799282" y="2221445"/>
            <a:ext cx="10709084" cy="36317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pt-BR" sz="2400"/>
              <a:t>Foram conduzidos todos os estudos não clínicos esperados para a vacina em questão seguindo as diretrizes internacionais.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lvl="1" algn="just" fontAlgn="base"/>
            <a:r>
              <a:rPr lang="pt-BR" sz="2400"/>
              <a:t>- Não foram identificadas questões maiores de segurança que impedissem o prosseguimento da avaliação da vacina na etapa clínica.</a:t>
            </a:r>
          </a:p>
          <a:p>
            <a:pPr lvl="1" algn="just"/>
            <a:endParaRPr lang="pt-BR" sz="2400" dirty="0"/>
          </a:p>
          <a:p>
            <a:pPr lvl="1" algn="just" fontAlgn="base"/>
            <a:r>
              <a:rPr lang="pt-BR" sz="2400"/>
              <a:t>- Não foram identificadas preocupações de segurança que ensejassem uma investigação específica.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/>
          </a:p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C6E347F-E391-45C1-AD36-D10C378B5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B3CB-D582-4B16-830B-F297E8CE53F0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8565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4C3DC29-3000-484A-9DD4-FE866AAF7F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5054"/>
            <a:ext cx="12307651" cy="692305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23E0825-A193-4C57-9F6E-1F34537D01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054"/>
            <a:ext cx="12516374" cy="6923054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EC14B8C9-E91B-4501-865F-A97A53F353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28" y="6147032"/>
            <a:ext cx="1857375" cy="61436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97829EE-21FB-420F-943D-45D507ABD4E0}"/>
              </a:ext>
            </a:extLst>
          </p:cNvPr>
          <p:cNvSpPr txBox="1"/>
          <p:nvPr/>
        </p:nvSpPr>
        <p:spPr>
          <a:xfrm>
            <a:off x="1146810" y="1256566"/>
            <a:ext cx="108889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>
                <a:solidFill>
                  <a:srgbClr val="3C8C87"/>
                </a:solidFill>
              </a:rPr>
              <a:t>Desenvolvimento clínico do produto</a:t>
            </a:r>
          </a:p>
          <a:p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02691DD-F106-7340-AC30-D6605A6F993B}"/>
              </a:ext>
            </a:extLst>
          </p:cNvPr>
          <p:cNvSpPr txBox="1"/>
          <p:nvPr/>
        </p:nvSpPr>
        <p:spPr>
          <a:xfrm>
            <a:off x="741458" y="1987709"/>
            <a:ext cx="10709084" cy="50475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/>
              <a:t>Condução de cinco estudos clínicos: </a:t>
            </a:r>
            <a:endParaRPr lang="pt-BR" sz="2800" dirty="0">
              <a:cs typeface="Calibri"/>
            </a:endParaRPr>
          </a:p>
          <a:p>
            <a:r>
              <a:rPr lang="pt-BR" sz="2800"/>
              <a:t>	- fase 1: 1002 e 1001 </a:t>
            </a:r>
            <a:endParaRPr lang="pt-BR" sz="2800">
              <a:cs typeface="Calibri"/>
            </a:endParaRPr>
          </a:p>
          <a:p>
            <a:r>
              <a:rPr lang="pt-BR" sz="2800"/>
              <a:t>	- fase 2: 2001</a:t>
            </a:r>
            <a:endParaRPr lang="pt-BR" sz="2800">
              <a:cs typeface="Calibri"/>
            </a:endParaRPr>
          </a:p>
          <a:p>
            <a:r>
              <a:rPr lang="pt-BR" sz="2800"/>
              <a:t>	- fase 3: 3001 (estudo </a:t>
            </a:r>
            <a:r>
              <a:rPr lang="pt-BR" sz="2800" err="1"/>
              <a:t>pivotal</a:t>
            </a:r>
            <a:r>
              <a:rPr lang="pt-BR" sz="2800"/>
              <a:t> e que suporta a autorização de uso emergencial) e 3009 (em fase de condução, sem resultados preliminares)</a:t>
            </a:r>
            <a:endParaRPr lang="pt-BR" sz="2800">
              <a:cs typeface="Calibri"/>
            </a:endParaRPr>
          </a:p>
          <a:p>
            <a:endParaRPr lang="pt-BR" sz="2800" dirty="0">
              <a:cs typeface="Calibri"/>
            </a:endParaRPr>
          </a:p>
          <a:p>
            <a:r>
              <a:rPr lang="pt-BR" sz="2800"/>
              <a:t>População avaliada para a qual foram apresentados dados de eficácia e segurança:</a:t>
            </a:r>
            <a:endParaRPr lang="pt-BR" sz="2800">
              <a:cs typeface="Calibri"/>
            </a:endParaRPr>
          </a:p>
          <a:p>
            <a:pPr marL="342900" indent="-342900">
              <a:buFontTx/>
              <a:buChar char="-"/>
            </a:pPr>
            <a:r>
              <a:rPr lang="pt-BR" sz="2800"/>
              <a:t>Indivíduos acima de 18 anos de idade, com e sem comorbidades, incluindo idosos.</a:t>
            </a:r>
            <a:endParaRPr lang="pt-BR" sz="2800">
              <a:cs typeface="Calibri"/>
            </a:endParaRPr>
          </a:p>
          <a:p>
            <a:endParaRPr lang="pt-BR" sz="2400"/>
          </a:p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C6E347F-E391-45C1-AD36-D10C378B5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B3CB-D582-4B16-830B-F297E8CE53F0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7954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4C3DC29-3000-484A-9DD4-FE866AAF7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5054"/>
            <a:ext cx="12307651" cy="692305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23E0825-A193-4C57-9F6E-1F34537D0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054"/>
            <a:ext cx="12516374" cy="6923054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EC14B8C9-E91B-4501-865F-A97A53F35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28" y="6147032"/>
            <a:ext cx="1857375" cy="61436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97829EE-21FB-420F-943D-45D507ABD4E0}"/>
              </a:ext>
            </a:extLst>
          </p:cNvPr>
          <p:cNvSpPr txBox="1"/>
          <p:nvPr/>
        </p:nvSpPr>
        <p:spPr>
          <a:xfrm>
            <a:off x="1146810" y="1256566"/>
            <a:ext cx="10888980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200" b="1">
                <a:solidFill>
                  <a:srgbClr val="3C8C87"/>
                </a:solidFill>
              </a:rPr>
              <a:t>Imunogenicidade</a:t>
            </a:r>
          </a:p>
          <a:p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02691DD-F106-7340-AC30-D6605A6F993B}"/>
              </a:ext>
            </a:extLst>
          </p:cNvPr>
          <p:cNvSpPr txBox="1"/>
          <p:nvPr/>
        </p:nvSpPr>
        <p:spPr>
          <a:xfrm>
            <a:off x="799282" y="2221445"/>
            <a:ext cx="10709084" cy="46166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pt-BR" sz="28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/>
              <a:t>Induz a produção tanto de anticorpos neutralizantes quanto </a:t>
            </a:r>
            <a:r>
              <a:rPr lang="pt-BR" sz="2800" dirty="0"/>
              <a:t>outros funcionais específicos da glicoproteína S,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/>
              <a:t>Induz respostas imunes </a:t>
            </a:r>
            <a:r>
              <a:rPr lang="pt-BR" sz="2800" dirty="0"/>
              <a:t>celulares dirigidas contra o antígeno S, que podem contribuir para a proteção contra COVID-19.</a:t>
            </a:r>
            <a:endParaRPr lang="pt-BR" sz="2800">
              <a:cs typeface="Calibri"/>
            </a:endParaRPr>
          </a:p>
          <a:p>
            <a:endParaRPr lang="pt-BR" sz="2800" dirty="0">
              <a:cs typeface="Calibri" panose="020F0502020204030204"/>
            </a:endParaRPr>
          </a:p>
          <a:p>
            <a:pPr marL="285750" indent="-285750">
              <a:buFontTx/>
              <a:buChar char="-"/>
            </a:pPr>
            <a:r>
              <a:rPr lang="pt-BR" sz="2800"/>
              <a:t>Respostas de neutralização do SARS-CoV-2 e do anticorpo de ligação de IgG a S1, </a:t>
            </a:r>
            <a:r>
              <a:rPr lang="pt-BR" sz="2800" b="1"/>
              <a:t>14 dias após a única dose.</a:t>
            </a:r>
            <a:endParaRPr lang="pt-BR" sz="2800" b="1">
              <a:cs typeface="Calibri"/>
            </a:endParaRPr>
          </a:p>
          <a:p>
            <a:endParaRPr lang="pt-BR" sz="2400"/>
          </a:p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C6E347F-E391-45C1-AD36-D10C378B5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B3CB-D582-4B16-830B-F297E8CE53F0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0127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4C3DC29-3000-484A-9DD4-FE866AAF7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5054"/>
            <a:ext cx="12307651" cy="692305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23E0825-A193-4C57-9F6E-1F34537D0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054"/>
            <a:ext cx="12516374" cy="6923054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EC14B8C9-E91B-4501-865F-A97A53F35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28" y="6147032"/>
            <a:ext cx="1857375" cy="61436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97829EE-21FB-420F-943D-45D507ABD4E0}"/>
              </a:ext>
            </a:extLst>
          </p:cNvPr>
          <p:cNvSpPr txBox="1"/>
          <p:nvPr/>
        </p:nvSpPr>
        <p:spPr>
          <a:xfrm>
            <a:off x="1146810" y="1256566"/>
            <a:ext cx="108889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>
                <a:solidFill>
                  <a:srgbClr val="3C8C87"/>
                </a:solidFill>
              </a:rPr>
              <a:t>Desenvolvimento clínico do produto - Eficácia</a:t>
            </a:r>
          </a:p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C6E347F-E391-45C1-AD36-D10C378B5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B3CB-D582-4B16-830B-F297E8CE53F0}" type="slidenum">
              <a:rPr lang="pt-BR" smtClean="0"/>
              <a:t>18</a:t>
            </a:fld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43167F45-F3A2-4F7E-9559-78F11A40BB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9403"/>
          <a:stretch/>
        </p:blipFill>
        <p:spPr>
          <a:xfrm>
            <a:off x="2413158" y="2057695"/>
            <a:ext cx="7852170" cy="379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20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4C3DC29-3000-484A-9DD4-FE866AAF7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5054"/>
            <a:ext cx="12307651" cy="692305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23E0825-A193-4C57-9F6E-1F34537D0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16374" cy="6923054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EC14B8C9-E91B-4501-865F-A97A53F35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28" y="6147032"/>
            <a:ext cx="1857375" cy="61436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97829EE-21FB-420F-943D-45D507ABD4E0}"/>
              </a:ext>
            </a:extLst>
          </p:cNvPr>
          <p:cNvSpPr txBox="1"/>
          <p:nvPr/>
        </p:nvSpPr>
        <p:spPr>
          <a:xfrm>
            <a:off x="1146810" y="1256566"/>
            <a:ext cx="108889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>
                <a:solidFill>
                  <a:srgbClr val="3C8C87"/>
                </a:solidFill>
              </a:rPr>
              <a:t>Desenvolvimento clínico do produto – Eficácia cont.</a:t>
            </a:r>
          </a:p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C6E347F-E391-45C1-AD36-D10C378B5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B3CB-D582-4B16-830B-F297E8CE53F0}" type="slidenum">
              <a:rPr lang="pt-BR" smtClean="0"/>
              <a:t>19</a:t>
            </a:fld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007238E-7EA8-48F5-927B-96ACEE974D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1147" y="3375143"/>
            <a:ext cx="8129703" cy="1845039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5FCB96E0-11E2-479B-B938-C5D9F8197C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1147" y="2456844"/>
            <a:ext cx="8103686" cy="90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57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4C3DC29-3000-484A-9DD4-FE866AAF7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5054"/>
            <a:ext cx="12307651" cy="692305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23E0825-A193-4C57-9F6E-1F34537D0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054"/>
            <a:ext cx="12516374" cy="6923054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EC14B8C9-E91B-4501-865F-A97A53F35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28" y="6147032"/>
            <a:ext cx="1857375" cy="61436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97829EE-21FB-420F-943D-45D507ABD4E0}"/>
              </a:ext>
            </a:extLst>
          </p:cNvPr>
          <p:cNvSpPr txBox="1"/>
          <p:nvPr/>
        </p:nvSpPr>
        <p:spPr>
          <a:xfrm>
            <a:off x="1458425" y="1188720"/>
            <a:ext cx="822121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>
                <a:solidFill>
                  <a:srgbClr val="3C8C87"/>
                </a:solidFill>
              </a:rPr>
              <a:t>Descrição da Vacina</a:t>
            </a:r>
          </a:p>
          <a:p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923E548-F608-1B43-B862-4EA9C442964B}"/>
              </a:ext>
            </a:extLst>
          </p:cNvPr>
          <p:cNvSpPr txBox="1"/>
          <p:nvPr/>
        </p:nvSpPr>
        <p:spPr>
          <a:xfrm>
            <a:off x="525780" y="2331720"/>
            <a:ext cx="11510010" cy="39087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800"/>
              <a:t>Desenvolvida pela empresa Janssen-Cilag;</a:t>
            </a:r>
            <a:endParaRPr lang="pt-BR" sz="2800">
              <a:cs typeface="Calibri" panose="020F0502020204030204"/>
            </a:endParaRPr>
          </a:p>
          <a:p>
            <a:pPr algn="just"/>
            <a:endParaRPr lang="pt-BR" sz="2800">
              <a:cs typeface="Calibri" panose="020F0502020204030204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800"/>
              <a:t>Seu insumo farmacêutico ativo biológico é o vetor recombinante e incompetente para replicação do Adenovírus Sorotipo 26 (Ad26) que codifica o componente da proteína Spike do SARS </a:t>
            </a:r>
            <a:r>
              <a:rPr lang="pt-BR" sz="2800" err="1"/>
              <a:t>CoV</a:t>
            </a:r>
            <a:r>
              <a:rPr lang="pt-BR" sz="2800"/>
              <a:t> 2;</a:t>
            </a:r>
            <a:endParaRPr lang="pt-BR" sz="2800">
              <a:cs typeface="Calibri" panose="020F0502020204030204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>
              <a:cs typeface="Calibri" panose="020F0502020204030204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800"/>
              <a:t>Suspensão injetável multidose (5 doses) que contém 1,0 × 10</a:t>
            </a:r>
            <a:r>
              <a:rPr lang="pt-BR" sz="2800" baseline="30000"/>
              <a:t>11</a:t>
            </a:r>
            <a:r>
              <a:rPr lang="pt-BR" sz="2800"/>
              <a:t> VP/</a:t>
            </a:r>
            <a:r>
              <a:rPr lang="pt-BR" sz="2800" err="1"/>
              <a:t>mL</a:t>
            </a:r>
            <a:r>
              <a:rPr lang="pt-BR" sz="2800" dirty="0"/>
              <a:t> </a:t>
            </a:r>
            <a:r>
              <a:rPr lang="pt-BR" sz="2800"/>
              <a:t>(partículas virais por mililitro) para aplicação pela via intramuscular.</a:t>
            </a:r>
            <a:endParaRPr lang="pt-BR" sz="2800"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B39D6A2-8AFB-4CB8-9C5C-AEA3829AC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9904" y="6356350"/>
            <a:ext cx="2743200" cy="365125"/>
          </a:xfrm>
        </p:spPr>
        <p:txBody>
          <a:bodyPr/>
          <a:lstStyle/>
          <a:p>
            <a:fld id="{4F9FB3CB-D582-4B16-830B-F297E8CE53F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4731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4C3DC29-3000-484A-9DD4-FE866AAF7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5054"/>
            <a:ext cx="12307651" cy="692305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23E0825-A193-4C57-9F6E-1F34537D0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16374" cy="6923054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EC14B8C9-E91B-4501-865F-A97A53F35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28" y="6147032"/>
            <a:ext cx="1857375" cy="61436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97829EE-21FB-420F-943D-45D507ABD4E0}"/>
              </a:ext>
            </a:extLst>
          </p:cNvPr>
          <p:cNvSpPr txBox="1"/>
          <p:nvPr/>
        </p:nvSpPr>
        <p:spPr>
          <a:xfrm>
            <a:off x="1146810" y="1256566"/>
            <a:ext cx="1088898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>
                <a:solidFill>
                  <a:srgbClr val="3C8C87"/>
                </a:solidFill>
              </a:rPr>
              <a:t>Desenvolvimento clínico do produto – Eficácia cont.</a:t>
            </a:r>
          </a:p>
          <a:p>
            <a:r>
              <a:rPr lang="pt-BR" sz="3200" b="1">
                <a:solidFill>
                  <a:srgbClr val="3C8C87"/>
                </a:solidFill>
              </a:rPr>
              <a:t>Casos graves</a:t>
            </a:r>
          </a:p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C6E347F-E391-45C1-AD36-D10C378B5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B3CB-D582-4B16-830B-F297E8CE53F0}" type="slidenum">
              <a:rPr lang="pt-BR" smtClean="0"/>
              <a:t>20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12D7AA5-AFCC-4AEA-AC68-3FCC354D8C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896" y="2496975"/>
            <a:ext cx="8258602" cy="318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045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4C3DC29-3000-484A-9DD4-FE866AAF7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5054"/>
            <a:ext cx="12307651" cy="692305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23E0825-A193-4C57-9F6E-1F34537D0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054"/>
            <a:ext cx="12516374" cy="6923054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EC14B8C9-E91B-4501-865F-A97A53F35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28" y="6147032"/>
            <a:ext cx="1857375" cy="61436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97829EE-21FB-420F-943D-45D507ABD4E0}"/>
              </a:ext>
            </a:extLst>
          </p:cNvPr>
          <p:cNvSpPr txBox="1"/>
          <p:nvPr/>
        </p:nvSpPr>
        <p:spPr>
          <a:xfrm>
            <a:off x="1146810" y="1256566"/>
            <a:ext cx="10888980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200" b="1">
                <a:solidFill>
                  <a:srgbClr val="3C8C87"/>
                </a:solidFill>
                <a:cs typeface="Calibri"/>
              </a:rPr>
              <a:t>Segurança</a:t>
            </a:r>
            <a:endParaRPr lang="pt-BR" sz="3200" b="1" dirty="0">
              <a:solidFill>
                <a:srgbClr val="3C8C87"/>
              </a:solidFill>
              <a:cs typeface="Calibri"/>
            </a:endParaRPr>
          </a:p>
          <a:p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02691DD-F106-7340-AC30-D6605A6F993B}"/>
              </a:ext>
            </a:extLst>
          </p:cNvPr>
          <p:cNvSpPr txBox="1"/>
          <p:nvPr/>
        </p:nvSpPr>
        <p:spPr>
          <a:xfrm>
            <a:off x="799282" y="2221445"/>
            <a:ext cx="10709084" cy="40626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pt-BR" sz="2400"/>
              <a:t>Perfil de reatogenicidade tipicamente leve a moderado, surgindo nos primeiros 1-3 dias após a administração. </a:t>
            </a:r>
            <a:endParaRPr lang="pt-BR"/>
          </a:p>
          <a:p>
            <a:pPr marL="342900" indent="-342900">
              <a:buFont typeface="Arial"/>
              <a:buChar char="•"/>
            </a:pPr>
            <a:endParaRPr lang="pt-BR" sz="2400" dirty="0"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r>
              <a:rPr lang="pt-BR" sz="2400"/>
              <a:t>As reações tiveram curta duração. </a:t>
            </a:r>
            <a:endParaRPr lang="pt-BR" sz="2400"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endParaRPr lang="pt-BR" sz="2400" dirty="0"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r>
              <a:rPr lang="pt-BR" sz="2400"/>
              <a:t>A reação local mais comumente mencionada foi dor no local da injeção. </a:t>
            </a:r>
            <a:endParaRPr lang="pt-BR" sz="2400"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endParaRPr lang="pt-BR" sz="2400" dirty="0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pt-BR" sz="2400"/>
              <a:t>Os eventos sistêmicos mais comumente relatados: fadiga, cefaleia, dor muscular e nas articulações e calafrios.</a:t>
            </a:r>
            <a:endParaRPr lang="pt-BR" sz="2400"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endParaRPr lang="pt-BR" sz="2400">
              <a:ea typeface="+mn-lt"/>
              <a:cs typeface="+mn-lt"/>
            </a:endParaRPr>
          </a:p>
          <a:p>
            <a:endParaRPr lang="pt-BR">
              <a:cs typeface="Calibri" panose="020F0502020204030204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C6E347F-E391-45C1-AD36-D10C378B5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B3CB-D582-4B16-830B-F297E8CE53F0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61185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E8C1B27B-BAA3-41C0-B1D8-BDDA1FAAA5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C4754"/>
              </a:gs>
              <a:gs pos="97000">
                <a:srgbClr val="4F8B81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4C3DC29-3000-484A-9DD4-FE866AAF7F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" b="22593" l="260" r="90000">
                        <a14:foregroundMark x1="9479" y1="13519" x2="9479" y2="13519"/>
                        <a14:foregroundMark x1="6927" y1="11019" x2="6927" y2="11019"/>
                        <a14:foregroundMark x1="3229" y1="10093" x2="3229" y2="10093"/>
                        <a14:foregroundMark x1="1094" y1="9537" x2="1094" y2="9537"/>
                        <a14:foregroundMark x1="781" y1="11296" x2="781" y2="11296"/>
                        <a14:foregroundMark x1="12500" y1="14630" x2="12500" y2="14630"/>
                        <a14:foregroundMark x1="20313" y1="12593" x2="20313" y2="12593"/>
                        <a14:foregroundMark x1="24375" y1="11389" x2="24375" y2="11389"/>
                        <a14:foregroundMark x1="38542" y1="13241" x2="38802" y2="13333"/>
                        <a14:foregroundMark x1="51875" y1="12593" x2="51875" y2="12593"/>
                        <a14:foregroundMark x1="52031" y1="9444" x2="52031" y2="9444"/>
                        <a14:foregroundMark x1="41563" y1="9352" x2="41563" y2="9352"/>
                        <a14:foregroundMark x1="260" y1="8148" x2="33958" y2="12407"/>
                        <a14:foregroundMark x1="33958" y1="12407" x2="47917" y2="11759"/>
                        <a14:foregroundMark x1="47917" y1="11759" x2="51667" y2="12407"/>
                        <a14:backgroundMark x1="29427" y1="22037" x2="29427" y2="22037"/>
                        <a14:backgroundMark x1="29427" y1="22037" x2="29427" y2="220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4830"/>
          <a:stretch/>
        </p:blipFill>
        <p:spPr>
          <a:xfrm>
            <a:off x="0" y="244802"/>
            <a:ext cx="12192000" cy="1726163"/>
          </a:xfrm>
          <a:prstGeom prst="rect">
            <a:avLst/>
          </a:prstGeom>
        </p:spPr>
      </p:pic>
      <p:pic>
        <p:nvPicPr>
          <p:cNvPr id="14" name="Imagem 13" descr="Logotipo&#10;&#10;Descrição gerada automaticamente">
            <a:extLst>
              <a:ext uri="{FF2B5EF4-FFF2-40B4-BE49-F238E27FC236}">
                <a16:creationId xmlns:a16="http://schemas.microsoft.com/office/drawing/2014/main" id="{1507BEB5-456C-429A-9F92-4EC8C2A296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265" y="5947100"/>
            <a:ext cx="2740090" cy="99706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4ECB47C-9551-4A27-AB04-AC45AAAF411C}"/>
              </a:ext>
            </a:extLst>
          </p:cNvPr>
          <p:cNvSpPr txBox="1"/>
          <p:nvPr/>
        </p:nvSpPr>
        <p:spPr>
          <a:xfrm>
            <a:off x="1081178" y="2963328"/>
            <a:ext cx="981462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3600" b="1">
                <a:solidFill>
                  <a:schemeClr val="bg1"/>
                </a:solidFill>
              </a:rPr>
              <a:t>Incertezas, conclusões e termo de compromisso</a:t>
            </a:r>
          </a:p>
          <a:p>
            <a:endParaRPr lang="pt-BR" sz="3600" b="1">
              <a:solidFill>
                <a:schemeClr val="bg1"/>
              </a:solidFill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E2C0BBD2-949B-415A-A8AC-CEEE37560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B3CB-D582-4B16-830B-F297E8CE53F0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3137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4C3DC29-3000-484A-9DD4-FE866AAF7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5054"/>
            <a:ext cx="12307651" cy="692305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23E0825-A193-4C57-9F6E-1F34537D0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054"/>
            <a:ext cx="12516374" cy="6923054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EC14B8C9-E91B-4501-865F-A97A53F35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28" y="6147032"/>
            <a:ext cx="1857375" cy="61436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97829EE-21FB-420F-943D-45D507ABD4E0}"/>
              </a:ext>
            </a:extLst>
          </p:cNvPr>
          <p:cNvSpPr txBox="1"/>
          <p:nvPr/>
        </p:nvSpPr>
        <p:spPr>
          <a:xfrm>
            <a:off x="1146810" y="1256566"/>
            <a:ext cx="108889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>
                <a:solidFill>
                  <a:srgbClr val="3C8C87"/>
                </a:solidFill>
              </a:rPr>
              <a:t>Incertezas sobre a avaliação de qualidade</a:t>
            </a:r>
          </a:p>
          <a:p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02691DD-F106-7340-AC30-D6605A6F993B}"/>
              </a:ext>
            </a:extLst>
          </p:cNvPr>
          <p:cNvSpPr txBox="1"/>
          <p:nvPr/>
        </p:nvSpPr>
        <p:spPr>
          <a:xfrm>
            <a:off x="799282" y="2041346"/>
            <a:ext cx="10709084" cy="34470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800"/>
              <a:t>Dados ainda estão sendo gerados para subsidiar o processo de fabricação em larga escala nos diferentes locais de fabricação e a total caracterização do produto fabricado nesses diferentes locais.</a:t>
            </a:r>
            <a:endParaRPr lang="pt-BR" sz="2800" dirty="0">
              <a:cs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>
              <a:cs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800"/>
              <a:t>Necessidade de confirmação do prazo de validade do produto em escala comercial.</a:t>
            </a:r>
            <a:endParaRPr lang="pt-BR" sz="2800">
              <a:cs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20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4175A5E-D598-4418-AB39-8B0BB1AF9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B3CB-D582-4B16-830B-F297E8CE53F0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98256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4C3DC29-3000-484A-9DD4-FE866AAF7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5054"/>
            <a:ext cx="12307651" cy="692305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23E0825-A193-4C57-9F6E-1F34537D0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054"/>
            <a:ext cx="12516374" cy="6923054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EC14B8C9-E91B-4501-865F-A97A53F35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28" y="6147032"/>
            <a:ext cx="1857375" cy="61436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97829EE-21FB-420F-943D-45D507ABD4E0}"/>
              </a:ext>
            </a:extLst>
          </p:cNvPr>
          <p:cNvSpPr txBox="1"/>
          <p:nvPr/>
        </p:nvSpPr>
        <p:spPr>
          <a:xfrm>
            <a:off x="1146810" y="1256566"/>
            <a:ext cx="108889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>
                <a:solidFill>
                  <a:srgbClr val="3C8C87"/>
                </a:solidFill>
              </a:rPr>
              <a:t>Incertezas sobre os benefícios e riscos</a:t>
            </a:r>
          </a:p>
          <a:p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02691DD-F106-7340-AC30-D6605A6F993B}"/>
              </a:ext>
            </a:extLst>
          </p:cNvPr>
          <p:cNvSpPr txBox="1"/>
          <p:nvPr/>
        </p:nvSpPr>
        <p:spPr>
          <a:xfrm>
            <a:off x="903645" y="2185114"/>
            <a:ext cx="10709084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/>
              <a:t>Tempo de duração da proteção.</a:t>
            </a:r>
            <a:endParaRPr lang="pt-BR" sz="2800">
              <a:cs typeface="Calibri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/>
              <a:t>Experiência limitada em mulheres grávidas.</a:t>
            </a:r>
            <a:endParaRPr lang="pt-BR" sz="2800">
              <a:cs typeface="Calibri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/>
              <a:t>Ausência de dados sobre a administração concomitante com outras vacinas.</a:t>
            </a:r>
            <a:endParaRPr lang="pt-BR" sz="2800">
              <a:cs typeface="Calibri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/>
              <a:t>A eficácia e segurança da vacina em longo prazo não foram estabelecidas.</a:t>
            </a:r>
            <a:endParaRPr lang="pt-BR" sz="2800">
              <a:cs typeface="Calibri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/>
              <a:t>Não há evidências de que a vacina previna a transmissão do SARS-CoV-2 de pessoa para pessoa.</a:t>
            </a:r>
            <a:endParaRPr lang="pt-BR" sz="2800">
              <a:cs typeface="Calibri" panose="020F0502020204030204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>
                <a:cs typeface="Calibri" panose="020F0502020204030204"/>
              </a:rPr>
              <a:t>Há incertezas sobre a eficácia da vacina contra novas variantes do coronavírus.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4175A5E-D598-4418-AB39-8B0BB1AF9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B3CB-D582-4B16-830B-F297E8CE53F0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63075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4C3DC29-3000-484A-9DD4-FE866AAF7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5054"/>
            <a:ext cx="12307651" cy="692305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23E0825-A193-4C57-9F6E-1F34537D0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054"/>
            <a:ext cx="12516374" cy="6923054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EC14B8C9-E91B-4501-865F-A97A53F35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28" y="6147032"/>
            <a:ext cx="1857375" cy="61436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97829EE-21FB-420F-943D-45D507ABD4E0}"/>
              </a:ext>
            </a:extLst>
          </p:cNvPr>
          <p:cNvSpPr txBox="1"/>
          <p:nvPr/>
        </p:nvSpPr>
        <p:spPr>
          <a:xfrm>
            <a:off x="1146810" y="1256566"/>
            <a:ext cx="10888980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200" b="1">
                <a:solidFill>
                  <a:srgbClr val="3C8C87"/>
                </a:solidFill>
              </a:rPr>
              <a:t>Conclusão benefício-risco</a:t>
            </a:r>
          </a:p>
          <a:p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02691DD-F106-7340-AC30-D6605A6F993B}"/>
              </a:ext>
            </a:extLst>
          </p:cNvPr>
          <p:cNvSpPr txBox="1"/>
          <p:nvPr/>
        </p:nvSpPr>
        <p:spPr>
          <a:xfrm>
            <a:off x="799282" y="2041346"/>
            <a:ext cx="10709084" cy="33547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800"/>
              <a:t>No geral, a eficácia de uma dose única da vacina foi demonstrada para a prevenção de COVID-19 sintomático em adultos ≥18 anos de idade, bem como um perfil de segurança aceitável, com base em o grande estudo principal de fase 3.</a:t>
            </a:r>
            <a:endParaRPr lang="pt-BR" sz="2800" dirty="0">
              <a:cs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>
              <a:cs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800"/>
              <a:t>Foi demonstrado que a vacina protege contra doenças graves.</a:t>
            </a:r>
            <a:endParaRPr lang="pt-BR" sz="2800">
              <a:cs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20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200" dirty="0">
              <a:cs typeface="Calibri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4175A5E-D598-4418-AB39-8B0BB1AF9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B3CB-D582-4B16-830B-F297E8CE53F0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63869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4C3DC29-3000-484A-9DD4-FE866AAF7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5054"/>
            <a:ext cx="12307651" cy="692305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23E0825-A193-4C57-9F6E-1F34537D0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054"/>
            <a:ext cx="12516374" cy="6923054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EC14B8C9-E91B-4501-865F-A97A53F35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28" y="6147032"/>
            <a:ext cx="1857375" cy="61436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97829EE-21FB-420F-943D-45D507ABD4E0}"/>
              </a:ext>
            </a:extLst>
          </p:cNvPr>
          <p:cNvSpPr txBox="1"/>
          <p:nvPr/>
        </p:nvSpPr>
        <p:spPr>
          <a:xfrm>
            <a:off x="1146810" y="1256566"/>
            <a:ext cx="10888980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200" b="1">
                <a:solidFill>
                  <a:srgbClr val="3C8C87"/>
                </a:solidFill>
              </a:rPr>
              <a:t>Conclusão benefício-risco</a:t>
            </a:r>
          </a:p>
          <a:p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02691DD-F106-7340-AC30-D6605A6F993B}"/>
              </a:ext>
            </a:extLst>
          </p:cNvPr>
          <p:cNvSpPr txBox="1"/>
          <p:nvPr/>
        </p:nvSpPr>
        <p:spPr>
          <a:xfrm>
            <a:off x="799282" y="2041346"/>
            <a:ext cx="10709084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endParaRPr lang="pt-BR" sz="2800" dirty="0">
              <a:cs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800"/>
              <a:t>O perfil de segurança observado é considerado bem caracterizado e aceitável com base nos dados de curto prazo disponíveis.</a:t>
            </a:r>
            <a:endParaRPr lang="pt-BR" sz="2800" dirty="0">
              <a:cs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>
              <a:cs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800"/>
              <a:t>Os dados apresentados até o momento dão suporte ao uso emergencial da vacina e não se vislumbra um risco à saúde da população relacionado aos dados faltantes no momento que seja superior à não utilização da vacina. </a:t>
            </a:r>
            <a:endParaRPr lang="pt-BR" sz="2800">
              <a:cs typeface="Calibri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4175A5E-D598-4418-AB39-8B0BB1AF9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B3CB-D582-4B16-830B-F297E8CE53F0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83890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4C3DC29-3000-484A-9DD4-FE866AAF7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5054"/>
            <a:ext cx="12307651" cy="692305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23E0825-A193-4C57-9F6E-1F34537D0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2527"/>
            <a:ext cx="12516374" cy="6923054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EC14B8C9-E91B-4501-865F-A97A53F35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28" y="6147032"/>
            <a:ext cx="1857375" cy="61436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97829EE-21FB-420F-943D-45D507ABD4E0}"/>
              </a:ext>
            </a:extLst>
          </p:cNvPr>
          <p:cNvSpPr txBox="1"/>
          <p:nvPr/>
        </p:nvSpPr>
        <p:spPr>
          <a:xfrm>
            <a:off x="1303020" y="1025719"/>
            <a:ext cx="108889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rgbClr val="3C8C87"/>
                </a:solidFill>
              </a:rPr>
              <a:t>Termo de compromisso</a:t>
            </a:r>
          </a:p>
          <a:p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15D50F7-7F24-3244-BD47-8843160B5FB0}"/>
              </a:ext>
            </a:extLst>
          </p:cNvPr>
          <p:cNvSpPr/>
          <p:nvPr/>
        </p:nvSpPr>
        <p:spPr>
          <a:xfrm>
            <a:off x="844589" y="2242311"/>
            <a:ext cx="10618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pt-BR" b="1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5884C1A-B89C-409D-93F8-CA9FFAD1C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B3CB-D582-4B16-830B-F297E8CE53F0}" type="slidenum">
              <a:rPr lang="pt-BR" smtClean="0"/>
              <a:t>27</a:t>
            </a:fld>
            <a:endParaRPr lang="pt-BR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07C74E2E-38C0-4C83-998E-358C903893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668933"/>
              </p:ext>
            </p:extLst>
          </p:nvPr>
        </p:nvGraphicFramePr>
        <p:xfrm>
          <a:off x="1454045" y="1695604"/>
          <a:ext cx="9893365" cy="4167128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779489">
                  <a:extLst>
                    <a:ext uri="{9D8B030D-6E8A-4147-A177-3AD203B41FA5}">
                      <a16:colId xmlns:a16="http://schemas.microsoft.com/office/drawing/2014/main" val="687994032"/>
                    </a:ext>
                  </a:extLst>
                </a:gridCol>
                <a:gridCol w="7000407">
                  <a:extLst>
                    <a:ext uri="{9D8B030D-6E8A-4147-A177-3AD203B41FA5}">
                      <a16:colId xmlns:a16="http://schemas.microsoft.com/office/drawing/2014/main" val="3075651955"/>
                    </a:ext>
                  </a:extLst>
                </a:gridCol>
                <a:gridCol w="2113469">
                  <a:extLst>
                    <a:ext uri="{9D8B030D-6E8A-4147-A177-3AD203B41FA5}">
                      <a16:colId xmlns:a16="http://schemas.microsoft.com/office/drawing/2014/main" val="2616133758"/>
                    </a:ext>
                  </a:extLst>
                </a:gridCol>
              </a:tblGrid>
              <a:tr h="294009"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2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Item</a:t>
                      </a:r>
                      <a:r>
                        <a:rPr lang="pt-BR" sz="2200" b="0" dirty="0">
                          <a:effectLst/>
                        </a:rPr>
                        <a:t> </a:t>
                      </a:r>
                      <a:endParaRPr lang="pt-BR" sz="2200" b="0" i="0" dirty="0">
                        <a:effectLst/>
                      </a:endParaRPr>
                    </a:p>
                  </a:txBody>
                  <a:tcPr marL="58802" marR="58802" marT="29401" marB="29401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2200" b="1">
                          <a:effectLst/>
                        </a:rPr>
                        <a:t>Descrição</a:t>
                      </a:r>
                      <a:r>
                        <a:rPr lang="pt-BR" sz="2200" b="0" dirty="0">
                          <a:effectLst/>
                        </a:rPr>
                        <a:t> </a:t>
                      </a:r>
                      <a:endParaRPr lang="pt-BR" sz="2200" b="0" i="0" dirty="0">
                        <a:effectLst/>
                      </a:endParaRPr>
                    </a:p>
                  </a:txBody>
                  <a:tcPr marL="58802" marR="58802" marT="29401" marB="29401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t-BR" sz="2200" b="1">
                          <a:effectLst/>
                        </a:rPr>
                        <a:t>Data do Cumprimento para a Anvisa</a:t>
                      </a:r>
                      <a:r>
                        <a:rPr lang="pt-BR" sz="2200" b="0" dirty="0">
                          <a:effectLst/>
                        </a:rPr>
                        <a:t> </a:t>
                      </a:r>
                      <a:endParaRPr lang="pt-BR" sz="2200" b="0" i="0" dirty="0">
                        <a:effectLst/>
                      </a:endParaRPr>
                    </a:p>
                  </a:txBody>
                  <a:tcPr marL="58802" marR="58802" marT="29401" marB="29401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3594"/>
                  </a:ext>
                </a:extLst>
              </a:tr>
              <a:tr h="294009">
                <a:tc>
                  <a:txBody>
                    <a:bodyPr/>
                    <a:lstStyle/>
                    <a:p>
                      <a:pPr algn="l" rtl="0" fontAlgn="base"/>
                      <a:r>
                        <a:rPr lang="pt-BR" sz="2200" b="0">
                          <a:effectLst/>
                        </a:rPr>
                        <a:t>1º </a:t>
                      </a:r>
                      <a:endParaRPr lang="pt-BR" sz="2200" b="0" i="0">
                        <a:effectLst/>
                      </a:endParaRPr>
                    </a:p>
                  </a:txBody>
                  <a:tcPr marL="58802" marR="58802" marT="29401" marB="2940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pt-BR" sz="2400" b="0">
                          <a:effectLst/>
                        </a:rPr>
                        <a:t>Complementação de estudos de estabilidade. </a:t>
                      </a:r>
                      <a:endParaRPr lang="pt-BR" sz="2400" b="0" i="0">
                        <a:effectLst/>
                      </a:endParaRPr>
                    </a:p>
                  </a:txBody>
                  <a:tcPr marL="58802" marR="58802" marT="29401" marB="2940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pt-BR" sz="2400" b="0">
                          <a:effectLst/>
                        </a:rPr>
                        <a:t>31/07/2021 - 31/01/2022</a:t>
                      </a:r>
                      <a:endParaRPr lang="pt-BR" sz="2400" b="0" i="0">
                        <a:effectLst/>
                      </a:endParaRPr>
                    </a:p>
                  </a:txBody>
                  <a:tcPr marL="58802" marR="58802" marT="29401" marB="2940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23342028"/>
                  </a:ext>
                </a:extLst>
              </a:tr>
              <a:tr h="294009">
                <a:tc>
                  <a:txBody>
                    <a:bodyPr/>
                    <a:lstStyle/>
                    <a:p>
                      <a:pPr algn="l" rtl="0" fontAlgn="base"/>
                      <a:r>
                        <a:rPr lang="pt-BR" sz="2200" b="0">
                          <a:effectLst/>
                        </a:rPr>
                        <a:t>2º </a:t>
                      </a:r>
                      <a:endParaRPr lang="pt-BR" sz="2200" b="0" i="0">
                        <a:effectLst/>
                      </a:endParaRPr>
                    </a:p>
                  </a:txBody>
                  <a:tcPr marL="58802" marR="58802" marT="29401" marB="29401" anchor="ctr"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pt-BR" sz="2400" b="0">
                          <a:effectLst/>
                        </a:rPr>
                        <a:t>Complementação de dados de comparabilidade entre os diferentes fabricantes de substância ativa e produto terminado.</a:t>
                      </a:r>
                      <a:endParaRPr lang="pt-BR" sz="2400" b="0" i="0">
                        <a:effectLst/>
                      </a:endParaRPr>
                    </a:p>
                  </a:txBody>
                  <a:tcPr marL="58802" marR="58802" marT="29401" marB="29401" anchor="ctr"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pt-BR" sz="2400" b="0">
                          <a:effectLst/>
                        </a:rPr>
                        <a:t>15/04/2021 – 31/10/2021</a:t>
                      </a:r>
                      <a:endParaRPr lang="pt-BR" sz="2400" b="0" i="0">
                        <a:effectLst/>
                      </a:endParaRPr>
                    </a:p>
                  </a:txBody>
                  <a:tcPr marL="58802" marR="58802" marT="29401" marB="29401" anchor="ctr"/>
                </a:tc>
                <a:extLst>
                  <a:ext uri="{0D108BD9-81ED-4DB2-BD59-A6C34878D82A}">
                    <a16:rowId xmlns:a16="http://schemas.microsoft.com/office/drawing/2014/main" val="1989823411"/>
                  </a:ext>
                </a:extLst>
              </a:tr>
              <a:tr h="529217">
                <a:tc>
                  <a:txBody>
                    <a:bodyPr/>
                    <a:lstStyle/>
                    <a:p>
                      <a:pPr algn="l" rtl="0" fontAlgn="base"/>
                      <a:r>
                        <a:rPr lang="pt-BR" sz="2200" b="0">
                          <a:effectLst/>
                        </a:rPr>
                        <a:t>3º </a:t>
                      </a:r>
                      <a:endParaRPr lang="pt-BR" sz="2200" b="0" i="0">
                        <a:effectLst/>
                      </a:endParaRPr>
                    </a:p>
                  </a:txBody>
                  <a:tcPr marL="58802" marR="58802" marT="29401" marB="29401" anchor="ctr"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pt-BR" sz="2400" b="0" i="0">
                          <a:effectLst/>
                        </a:rPr>
                        <a:t>Complementação de dados de validação </a:t>
                      </a:r>
                      <a:r>
                        <a:rPr lang="pt-BR" sz="2400" b="0">
                          <a:effectLst/>
                        </a:rPr>
                        <a:t>do processo de fabricação do produto acabado na empresas </a:t>
                      </a:r>
                      <a:r>
                        <a:rPr lang="pt-BR" sz="2400" b="0" err="1">
                          <a:effectLst/>
                        </a:rPr>
                        <a:t>Catalent</a:t>
                      </a:r>
                      <a:r>
                        <a:rPr lang="pt-BR" sz="2400" b="0">
                          <a:effectLst/>
                        </a:rPr>
                        <a:t> Indiana LLC e </a:t>
                      </a:r>
                      <a:r>
                        <a:rPr lang="pt-BR" sz="2400" b="0" err="1">
                          <a:effectLst/>
                        </a:rPr>
                        <a:t>Aspen</a:t>
                      </a:r>
                      <a:r>
                        <a:rPr lang="pt-BR" sz="2400" b="0">
                          <a:effectLst/>
                        </a:rPr>
                        <a:t> SVP. </a:t>
                      </a:r>
                      <a:endParaRPr lang="pt-BR" sz="2400" b="0" i="0">
                        <a:effectLst/>
                      </a:endParaRPr>
                    </a:p>
                  </a:txBody>
                  <a:tcPr marL="58802" marR="58802" marT="29401" marB="29401" anchor="ctr"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pt-BR" sz="2400" b="0">
                          <a:effectLst/>
                        </a:rPr>
                        <a:t>15/09/2021 – 31/10/2021</a:t>
                      </a:r>
                      <a:endParaRPr lang="pt-BR" sz="2400" b="0" i="0">
                        <a:effectLst/>
                      </a:endParaRPr>
                    </a:p>
                  </a:txBody>
                  <a:tcPr marL="58802" marR="58802" marT="29401" marB="29401" anchor="ctr"/>
                </a:tc>
                <a:extLst>
                  <a:ext uri="{0D108BD9-81ED-4DB2-BD59-A6C34878D82A}">
                    <a16:rowId xmlns:a16="http://schemas.microsoft.com/office/drawing/2014/main" val="3955804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96373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F0A84B9-BE3A-4B64-BFEB-DE1A353EE8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C4754"/>
              </a:gs>
              <a:gs pos="97000">
                <a:srgbClr val="4F8B81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991C216-0A2D-46DA-BD29-054674B74BDE}"/>
              </a:ext>
            </a:extLst>
          </p:cNvPr>
          <p:cNvSpPr/>
          <p:nvPr/>
        </p:nvSpPr>
        <p:spPr>
          <a:xfrm>
            <a:off x="2818701" y="1359017"/>
            <a:ext cx="6761527" cy="4236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62CA661-DD36-4FCB-A56A-A643D3CD8E28}"/>
              </a:ext>
            </a:extLst>
          </p:cNvPr>
          <p:cNvSpPr txBox="1"/>
          <p:nvPr/>
        </p:nvSpPr>
        <p:spPr>
          <a:xfrm>
            <a:off x="3141584" y="1989167"/>
            <a:ext cx="6221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>
                <a:solidFill>
                  <a:schemeClr val="accent1">
                    <a:lumMod val="50000"/>
                  </a:schemeClr>
                </a:solidFill>
              </a:rPr>
              <a:t>Agência Nacional de Vigilância Sanitária - Anvisa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F39B5FF-2834-4679-A7D5-300878C170E9}"/>
              </a:ext>
            </a:extLst>
          </p:cNvPr>
          <p:cNvSpPr txBox="1"/>
          <p:nvPr/>
        </p:nvSpPr>
        <p:spPr>
          <a:xfrm>
            <a:off x="5168206" y="3410847"/>
            <a:ext cx="2168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>
                <a:solidFill>
                  <a:schemeClr val="accent1">
                    <a:lumMod val="50000"/>
                  </a:schemeClr>
                </a:solidFill>
              </a:rPr>
              <a:t>www.gov.br/anvisa</a:t>
            </a:r>
          </a:p>
        </p:txBody>
      </p:sp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35CA7C38-B109-4DF4-9D86-92F17945E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25" y="2814637"/>
            <a:ext cx="3714750" cy="1228725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A1E0C2AF-674D-4F63-AADD-9121053CB02D}"/>
              </a:ext>
            </a:extLst>
          </p:cNvPr>
          <p:cNvSpPr txBox="1"/>
          <p:nvPr/>
        </p:nvSpPr>
        <p:spPr>
          <a:xfrm>
            <a:off x="3061899" y="4407167"/>
            <a:ext cx="6221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>
                <a:solidFill>
                  <a:schemeClr val="accent1">
                    <a:lumMod val="50000"/>
                  </a:schemeClr>
                </a:solidFill>
              </a:rPr>
              <a:t>www.gov.br/anvisa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8772E47-1E68-4136-BCF7-355518E3E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B3CB-D582-4B16-830B-F297E8CE53F0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581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4C3DC29-3000-484A-9DD4-FE866AAF7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5054"/>
            <a:ext cx="12307651" cy="692305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23E0825-A193-4C57-9F6E-1F34537D0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054"/>
            <a:ext cx="12516374" cy="6923054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EC14B8C9-E91B-4501-865F-A97A53F35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28" y="6147032"/>
            <a:ext cx="1857375" cy="61436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97829EE-21FB-420F-943D-45D507ABD4E0}"/>
              </a:ext>
            </a:extLst>
          </p:cNvPr>
          <p:cNvSpPr txBox="1"/>
          <p:nvPr/>
        </p:nvSpPr>
        <p:spPr>
          <a:xfrm>
            <a:off x="1344125" y="1136629"/>
            <a:ext cx="105291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>
                <a:solidFill>
                  <a:srgbClr val="3C8C87"/>
                </a:solidFill>
              </a:rPr>
              <a:t>Indicação Terapêutica, Posologia e Contraindicação</a:t>
            </a:r>
            <a:endParaRPr lang="pt-BR" sz="400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923E548-F608-1B43-B862-4EA9C442964B}"/>
              </a:ext>
            </a:extLst>
          </p:cNvPr>
          <p:cNvSpPr txBox="1"/>
          <p:nvPr/>
        </p:nvSpPr>
        <p:spPr>
          <a:xfrm>
            <a:off x="525780" y="2331720"/>
            <a:ext cx="11510010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800"/>
              <a:t>Imunização profilática contra a doença Coronavírus 2019 (COVID-19) em adultos (acima de 18 anos).</a:t>
            </a:r>
            <a:endParaRPr lang="pt-BR" sz="2800">
              <a:cs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>
              <a:cs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800"/>
              <a:t>Uma dose única de 0,5 </a:t>
            </a:r>
            <a:r>
              <a:rPr lang="pt-BR" sz="2800" err="1"/>
              <a:t>mL</a:t>
            </a:r>
            <a:r>
              <a:rPr lang="pt-BR" sz="2800"/>
              <a:t> aplicada por via intramuscular.</a:t>
            </a:r>
            <a:endParaRPr lang="pt-BR" sz="2800">
              <a:cs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>
              <a:cs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800"/>
              <a:t>Não deve ser administrada a indivíduos com hipersensibilidade ao princípio ativo ou a qualquer um dos excipientes da vacina.</a:t>
            </a:r>
            <a:endParaRPr lang="pt-BR" sz="2800">
              <a:cs typeface="Calibri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93444B6-311E-4D2B-A491-CFFA3CCF1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74900" y="6356350"/>
            <a:ext cx="2743200" cy="365125"/>
          </a:xfrm>
        </p:spPr>
        <p:txBody>
          <a:bodyPr/>
          <a:lstStyle/>
          <a:p>
            <a:fld id="{4F9FB3CB-D582-4B16-830B-F297E8CE53F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7886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4C3DC29-3000-484A-9DD4-FE866AAF7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5054"/>
            <a:ext cx="12307651" cy="692305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23E0825-A193-4C57-9F6E-1F34537D0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054"/>
            <a:ext cx="12516374" cy="6923054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EC14B8C9-E91B-4501-865F-A97A53F35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28" y="6147032"/>
            <a:ext cx="1857375" cy="61436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97829EE-21FB-420F-943D-45D507ABD4E0}"/>
              </a:ext>
            </a:extLst>
          </p:cNvPr>
          <p:cNvSpPr txBox="1"/>
          <p:nvPr/>
        </p:nvSpPr>
        <p:spPr>
          <a:xfrm>
            <a:off x="1778465" y="1149792"/>
            <a:ext cx="822121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>
                <a:solidFill>
                  <a:srgbClr val="3C8C87"/>
                </a:solidFill>
              </a:rPr>
              <a:t>Cenário Regulatório Internacional</a:t>
            </a:r>
          </a:p>
          <a:p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923E548-F608-1B43-B862-4EA9C442964B}"/>
              </a:ext>
            </a:extLst>
          </p:cNvPr>
          <p:cNvSpPr txBox="1"/>
          <p:nvPr/>
        </p:nvSpPr>
        <p:spPr>
          <a:xfrm>
            <a:off x="525780" y="2331720"/>
            <a:ext cx="11510010" cy="273921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800"/>
              <a:t>Aprovada para uso emergencial em diversos países;</a:t>
            </a:r>
            <a:endParaRPr lang="pt-BR" sz="2800">
              <a:cs typeface="Calibri"/>
            </a:endParaRPr>
          </a:p>
          <a:p>
            <a:pPr algn="just"/>
            <a:endParaRPr lang="pt-BR" sz="2800">
              <a:cs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800"/>
              <a:t>Registro aprovado de forma condicional na União Europeia;</a:t>
            </a:r>
            <a:endParaRPr lang="pt-BR" sz="2800">
              <a:cs typeface="Calibri" panose="020F0502020204030204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cs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800">
                <a:cs typeface="Calibri"/>
              </a:rPr>
              <a:t>Uso emergencial aprovado nos Estados Unidos e pela OMS.</a:t>
            </a:r>
          </a:p>
          <a:p>
            <a:endParaRPr lang="pt-BR" sz="240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80B9F14-17CF-4CF8-818C-DC4525415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84959" y="6356350"/>
            <a:ext cx="2743200" cy="365125"/>
          </a:xfrm>
        </p:spPr>
        <p:txBody>
          <a:bodyPr/>
          <a:lstStyle/>
          <a:p>
            <a:fld id="{4F9FB3CB-D582-4B16-830B-F297E8CE53F0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0151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4C3DC29-3000-484A-9DD4-FE866AAF7F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5054"/>
            <a:ext cx="12307651" cy="692305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23E0825-A193-4C57-9F6E-1F34537D01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054"/>
            <a:ext cx="12516374" cy="6923054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EC14B8C9-E91B-4501-865F-A97A53F353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28" y="6147032"/>
            <a:ext cx="1857375" cy="61436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97829EE-21FB-420F-943D-45D507ABD4E0}"/>
              </a:ext>
            </a:extLst>
          </p:cNvPr>
          <p:cNvSpPr txBox="1"/>
          <p:nvPr/>
        </p:nvSpPr>
        <p:spPr>
          <a:xfrm>
            <a:off x="1778465" y="1149792"/>
            <a:ext cx="876761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>
                <a:solidFill>
                  <a:srgbClr val="3C8C87"/>
                </a:solidFill>
              </a:rPr>
              <a:t>Histórico do produto na Anvisa</a:t>
            </a:r>
          </a:p>
          <a:p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923E548-F608-1B43-B862-4EA9C442964B}"/>
              </a:ext>
            </a:extLst>
          </p:cNvPr>
          <p:cNvSpPr txBox="1"/>
          <p:nvPr/>
        </p:nvSpPr>
        <p:spPr>
          <a:xfrm>
            <a:off x="681990" y="2228671"/>
            <a:ext cx="11510010" cy="2062103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200"/>
              <a:t>Início da análise da documentação técnica pelo procedimento de submissão contínua;</a:t>
            </a:r>
            <a:endParaRPr lang="pt-BR" sz="32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32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200"/>
              <a:t>Solicitação de uso emergencial submetida em 24/03/2021.</a:t>
            </a:r>
            <a:endParaRPr lang="pt-BR" sz="3200" dirty="0">
              <a:cs typeface="Calibri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C87FEE4-6244-4CF1-8008-5CEB4C2C8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74901" y="6356350"/>
            <a:ext cx="2743200" cy="365125"/>
          </a:xfrm>
        </p:spPr>
        <p:txBody>
          <a:bodyPr/>
          <a:lstStyle/>
          <a:p>
            <a:fld id="{4F9FB3CB-D582-4B16-830B-F297E8CE53F0}" type="slidenum">
              <a:rPr lang="pt-BR" smtClean="0"/>
              <a:t>5</a:t>
            </a:fld>
            <a:endParaRPr lang="pt-BR"/>
          </a:p>
        </p:txBody>
      </p:sp>
      <p:pic>
        <p:nvPicPr>
          <p:cNvPr id="9" name="Imagem 8" descr="Linha do tempo&#10;&#10;Descrição gerada automaticamente">
            <a:extLst>
              <a:ext uri="{FF2B5EF4-FFF2-40B4-BE49-F238E27FC236}">
                <a16:creationId xmlns:a16="http://schemas.microsoft.com/office/drawing/2014/main" id="{8098FE86-E453-8347-B113-8C12D835AA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" y="0"/>
            <a:ext cx="12379840" cy="676139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C109096B-207D-164F-8DEB-39BF157367A7}"/>
              </a:ext>
            </a:extLst>
          </p:cNvPr>
          <p:cNvSpPr txBox="1"/>
          <p:nvPr/>
        </p:nvSpPr>
        <p:spPr>
          <a:xfrm>
            <a:off x="9594947" y="3204420"/>
            <a:ext cx="1340762" cy="352554"/>
          </a:xfrm>
          <a:prstGeom prst="rect">
            <a:avLst/>
          </a:prstGeom>
          <a:solidFill>
            <a:srgbClr val="8A0706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A68DCDE-9EC8-AA4D-8A33-C8A35CFEC637}"/>
              </a:ext>
            </a:extLst>
          </p:cNvPr>
          <p:cNvSpPr txBox="1"/>
          <p:nvPr/>
        </p:nvSpPr>
        <p:spPr>
          <a:xfrm>
            <a:off x="9323483" y="4500092"/>
            <a:ext cx="1506442" cy="1314921"/>
          </a:xfrm>
          <a:prstGeom prst="rect">
            <a:avLst/>
          </a:prstGeom>
          <a:solidFill>
            <a:srgbClr val="EDEFF3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1374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4C3DC29-3000-484A-9DD4-FE866AAF7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5054"/>
            <a:ext cx="12307651" cy="692305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23E0825-A193-4C57-9F6E-1F34537D0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054"/>
            <a:ext cx="12516374" cy="6923054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EC14B8C9-E91B-4501-865F-A97A53F35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370" y="6147032"/>
            <a:ext cx="2019333" cy="61436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97829EE-21FB-420F-943D-45D507ABD4E0}"/>
              </a:ext>
            </a:extLst>
          </p:cNvPr>
          <p:cNvSpPr txBox="1"/>
          <p:nvPr/>
        </p:nvSpPr>
        <p:spPr>
          <a:xfrm>
            <a:off x="1778465" y="1149792"/>
            <a:ext cx="876761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>
                <a:solidFill>
                  <a:srgbClr val="3C8C87"/>
                </a:solidFill>
              </a:rPr>
              <a:t>Uso emergencial</a:t>
            </a:r>
          </a:p>
          <a:p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923E548-F608-1B43-B862-4EA9C442964B}"/>
              </a:ext>
            </a:extLst>
          </p:cNvPr>
          <p:cNvSpPr txBox="1"/>
          <p:nvPr/>
        </p:nvSpPr>
        <p:spPr>
          <a:xfrm>
            <a:off x="681990" y="2228671"/>
            <a:ext cx="11510010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/>
              <a:t>Os pedidos devem ser realizados de acordo com a RDC nº 475/2021 e com o Guia nº 42/2020.</a:t>
            </a:r>
            <a:endParaRPr lang="pt-BR" sz="28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8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/>
              <a:t>Atendimento de critérios mínimos para demonstração de qualidade, eficácia e segurança na população-alvo pretendida.</a:t>
            </a:r>
            <a:endParaRPr lang="pt-BR" sz="28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8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/>
              <a:t>Possibilidade de autorização de uso emergencial condicionado a termo de compromisso pela RDC nº 475/2021.</a:t>
            </a:r>
            <a:endParaRPr lang="pt-BR" sz="2800">
              <a:cs typeface="Calibri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C278535-C2D0-4548-BD49-19A487D3F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84954" y="6356350"/>
            <a:ext cx="2743200" cy="365125"/>
          </a:xfrm>
        </p:spPr>
        <p:txBody>
          <a:bodyPr/>
          <a:lstStyle/>
          <a:p>
            <a:fld id="{4F9FB3CB-D582-4B16-830B-F297E8CE53F0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227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E8C1B27B-BAA3-41C0-B1D8-BDDA1FAAA5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C4754"/>
              </a:gs>
              <a:gs pos="97000">
                <a:srgbClr val="4F8B81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4C3DC29-3000-484A-9DD4-FE866AAF7F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" b="22593" l="260" r="90000">
                        <a14:foregroundMark x1="9479" y1="13519" x2="9479" y2="13519"/>
                        <a14:foregroundMark x1="6927" y1="11019" x2="6927" y2="11019"/>
                        <a14:foregroundMark x1="3229" y1="10093" x2="3229" y2="10093"/>
                        <a14:foregroundMark x1="1094" y1="9537" x2="1094" y2="9537"/>
                        <a14:foregroundMark x1="781" y1="11296" x2="781" y2="11296"/>
                        <a14:foregroundMark x1="12500" y1="14630" x2="12500" y2="14630"/>
                        <a14:foregroundMark x1="20313" y1="12593" x2="20313" y2="12593"/>
                        <a14:foregroundMark x1="24375" y1="11389" x2="24375" y2="11389"/>
                        <a14:foregroundMark x1="38542" y1="13241" x2="38802" y2="13333"/>
                        <a14:foregroundMark x1="51875" y1="12593" x2="51875" y2="12593"/>
                        <a14:foregroundMark x1="52031" y1="9444" x2="52031" y2="9444"/>
                        <a14:foregroundMark x1="41563" y1="9352" x2="41563" y2="9352"/>
                        <a14:foregroundMark x1="260" y1="8148" x2="33958" y2="12407"/>
                        <a14:foregroundMark x1="33958" y1="12407" x2="47917" y2="11759"/>
                        <a14:foregroundMark x1="47917" y1="11759" x2="51667" y2="12407"/>
                        <a14:backgroundMark x1="29427" y1="22037" x2="29427" y2="22037"/>
                        <a14:backgroundMark x1="29427" y1="22037" x2="29427" y2="220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4830"/>
          <a:stretch/>
        </p:blipFill>
        <p:spPr>
          <a:xfrm>
            <a:off x="0" y="244802"/>
            <a:ext cx="12192000" cy="1726163"/>
          </a:xfrm>
          <a:prstGeom prst="rect">
            <a:avLst/>
          </a:prstGeom>
        </p:spPr>
      </p:pic>
      <p:pic>
        <p:nvPicPr>
          <p:cNvPr id="14" name="Imagem 13" descr="Logotipo&#10;&#10;Descrição gerada automaticamente">
            <a:extLst>
              <a:ext uri="{FF2B5EF4-FFF2-40B4-BE49-F238E27FC236}">
                <a16:creationId xmlns:a16="http://schemas.microsoft.com/office/drawing/2014/main" id="{1507BEB5-456C-429A-9F92-4EC8C2A296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265" y="5947100"/>
            <a:ext cx="2740090" cy="99706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4ECB47C-9551-4A27-AB04-AC45AAAF411C}"/>
              </a:ext>
            </a:extLst>
          </p:cNvPr>
          <p:cNvSpPr txBox="1"/>
          <p:nvPr/>
        </p:nvSpPr>
        <p:spPr>
          <a:xfrm>
            <a:off x="2132131" y="2988855"/>
            <a:ext cx="8615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>
                <a:solidFill>
                  <a:schemeClr val="bg1"/>
                </a:solidFill>
              </a:rPr>
              <a:t>Tecnologia Farmacêutica e Qualidade </a:t>
            </a:r>
          </a:p>
          <a:p>
            <a:endParaRPr lang="pt-BR" sz="3600" b="1">
              <a:solidFill>
                <a:schemeClr val="bg1"/>
              </a:solidFill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BD4CF2FB-9135-4F38-B7BE-E81412138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B3CB-D582-4B16-830B-F297E8CE53F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1302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4C3DC29-3000-484A-9DD4-FE866AAF7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5054"/>
            <a:ext cx="12307651" cy="692305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23E0825-A193-4C57-9F6E-1F34537D0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04" y="-37111"/>
            <a:ext cx="12516374" cy="6923054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EC14B8C9-E91B-4501-865F-A97A53F35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28" y="6147032"/>
            <a:ext cx="1857375" cy="61436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97829EE-21FB-420F-943D-45D507ABD4E0}"/>
              </a:ext>
            </a:extLst>
          </p:cNvPr>
          <p:cNvSpPr txBox="1"/>
          <p:nvPr/>
        </p:nvSpPr>
        <p:spPr>
          <a:xfrm>
            <a:off x="1778465" y="1149792"/>
            <a:ext cx="822121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>
                <a:solidFill>
                  <a:srgbClr val="3C8C87"/>
                </a:solidFill>
              </a:rPr>
              <a:t>Desenvolvimento da Vacina</a:t>
            </a:r>
          </a:p>
          <a:p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923E548-F608-1B43-B862-4EA9C442964B}"/>
              </a:ext>
            </a:extLst>
          </p:cNvPr>
          <p:cNvSpPr txBox="1"/>
          <p:nvPr/>
        </p:nvSpPr>
        <p:spPr>
          <a:xfrm>
            <a:off x="612692" y="2047732"/>
            <a:ext cx="10465039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/>
              <a:t>O sorotipo 26 do adenovírus selvagem (Ad26) utilizado na vacina consiste em vírions sem envelope, que codificam as proteínas do adenovírus.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dirty="0">
              <a:cs typeface="Calibri"/>
            </a:endParaRPr>
          </a:p>
          <a:p>
            <a:endParaRPr lang="pt-BR" sz="2400"/>
          </a:p>
          <a:p>
            <a:endParaRPr lang="pt-BR" sz="240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404FEAC-4C76-448D-B9A5-2EE191458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B3CB-D582-4B16-830B-F297E8CE53F0}" type="slidenum">
              <a:rPr lang="pt-BR" smtClean="0"/>
              <a:t>8</a:t>
            </a:fld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C82DF75-453E-4D60-BE0D-9FAD2AD328C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851" y="3081734"/>
            <a:ext cx="4253088" cy="337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1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4C3DC29-3000-484A-9DD4-FE866AAF7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5054"/>
            <a:ext cx="12307651" cy="692305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23E0825-A193-4C57-9F6E-1F34537D0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04" y="-37111"/>
            <a:ext cx="12516374" cy="6923054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EC14B8C9-E91B-4501-865F-A97A53F35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28" y="6147032"/>
            <a:ext cx="1857375" cy="61436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97829EE-21FB-420F-943D-45D507ABD4E0}"/>
              </a:ext>
            </a:extLst>
          </p:cNvPr>
          <p:cNvSpPr txBox="1"/>
          <p:nvPr/>
        </p:nvSpPr>
        <p:spPr>
          <a:xfrm>
            <a:off x="1778465" y="1149792"/>
            <a:ext cx="822121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>
                <a:solidFill>
                  <a:srgbClr val="3C8C87"/>
                </a:solidFill>
              </a:rPr>
              <a:t>Desenvolvimento da Vacina</a:t>
            </a:r>
          </a:p>
          <a:p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923E548-F608-1B43-B862-4EA9C442964B}"/>
              </a:ext>
            </a:extLst>
          </p:cNvPr>
          <p:cNvSpPr txBox="1"/>
          <p:nvPr/>
        </p:nvSpPr>
        <p:spPr>
          <a:xfrm>
            <a:off x="612692" y="2047732"/>
            <a:ext cx="10465039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/>
              <a:t>O vetor Ad26 recombinante Ad26.COV2.S é incompetente para replicação e contém uma proteína </a:t>
            </a:r>
            <a:r>
              <a:rPr lang="pt-BR" sz="2400" err="1"/>
              <a:t>spike</a:t>
            </a:r>
            <a:r>
              <a:rPr lang="pt-BR" sz="2400"/>
              <a:t> (S) de comprimento total do vírusSARS-CoV-2, com modificações de estabilização, provocando assim uma resposta imune protetora em seres humanos.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dirty="0">
              <a:cs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/>
              <a:t>Excipientes: </a:t>
            </a:r>
            <a:r>
              <a:rPr lang="pt-BR" sz="2400" err="1"/>
              <a:t>hidroxipropilbetaciclodextrina</a:t>
            </a:r>
            <a:r>
              <a:rPr lang="pt-BR" sz="2400"/>
              <a:t>, ácido cítrico monoidratado, etanol, ácido clorídrico, polissorbato 80, cloreto de sódio, hidróxido de sódio, citrato </a:t>
            </a:r>
            <a:r>
              <a:rPr lang="pt-BR" sz="2400" err="1"/>
              <a:t>trissódico</a:t>
            </a:r>
            <a:r>
              <a:rPr lang="pt-BR" sz="2400"/>
              <a:t> di-hidratado e água para injetáveis.</a:t>
            </a:r>
          </a:p>
          <a:p>
            <a:endParaRPr lang="pt-BR" sz="2400"/>
          </a:p>
          <a:p>
            <a:endParaRPr lang="pt-BR" sz="240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404FEAC-4C76-448D-B9A5-2EE191458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B3CB-D582-4B16-830B-F297E8CE53F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40881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1499</Words>
  <Application>Microsoft Macintosh PowerPoint</Application>
  <PresentationFormat>Widescreen</PresentationFormat>
  <Paragraphs>214</Paragraphs>
  <Slides>28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Roberta Alpino Bigonha</dc:creator>
  <cp:lastModifiedBy>Gustavo Mendes Lima Santos</cp:lastModifiedBy>
  <cp:revision>154</cp:revision>
  <dcterms:created xsi:type="dcterms:W3CDTF">2021-01-11T16:00:50Z</dcterms:created>
  <dcterms:modified xsi:type="dcterms:W3CDTF">2021-03-31T16:24:05Z</dcterms:modified>
</cp:coreProperties>
</file>