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4"/>
  </p:notesMasterIdLst>
  <p:sldIdLst>
    <p:sldId id="384" r:id="rId2"/>
    <p:sldId id="352" r:id="rId3"/>
    <p:sldId id="494" r:id="rId4"/>
    <p:sldId id="476" r:id="rId5"/>
    <p:sldId id="477" r:id="rId6"/>
    <p:sldId id="353" r:id="rId7"/>
    <p:sldId id="474" r:id="rId8"/>
    <p:sldId id="512" r:id="rId9"/>
    <p:sldId id="508" r:id="rId10"/>
    <p:sldId id="478" r:id="rId11"/>
    <p:sldId id="496" r:id="rId12"/>
    <p:sldId id="497" r:id="rId13"/>
    <p:sldId id="498" r:id="rId14"/>
    <p:sldId id="495" r:id="rId15"/>
    <p:sldId id="499" r:id="rId16"/>
    <p:sldId id="500" r:id="rId17"/>
    <p:sldId id="501" r:id="rId18"/>
    <p:sldId id="502" r:id="rId19"/>
    <p:sldId id="511" r:id="rId20"/>
    <p:sldId id="506" r:id="rId21"/>
    <p:sldId id="507" r:id="rId22"/>
    <p:sldId id="509" r:id="rId23"/>
    <p:sldId id="510" r:id="rId24"/>
    <p:sldId id="503" r:id="rId25"/>
    <p:sldId id="504" r:id="rId26"/>
    <p:sldId id="505" r:id="rId27"/>
    <p:sldId id="326" r:id="rId28"/>
    <p:sldId id="481" r:id="rId29"/>
    <p:sldId id="482" r:id="rId30"/>
    <p:sldId id="483" r:id="rId31"/>
    <p:sldId id="484" r:id="rId32"/>
    <p:sldId id="485" r:id="rId33"/>
    <p:sldId id="479" r:id="rId34"/>
    <p:sldId id="487" r:id="rId35"/>
    <p:sldId id="488" r:id="rId36"/>
    <p:sldId id="492" r:id="rId37"/>
    <p:sldId id="489" r:id="rId38"/>
    <p:sldId id="490" r:id="rId39"/>
    <p:sldId id="332" r:id="rId40"/>
    <p:sldId id="333" r:id="rId41"/>
    <p:sldId id="493" r:id="rId42"/>
    <p:sldId id="491" r:id="rId43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66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Estilo Médio 4 - Ênfase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B301B821-A1FF-4177-AEE7-76D212191A09}" styleName="Estilo Médio 1 - Ênfas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F2DE63D5-997A-4646-A377-4702673A728D}" styleName="Estilo Claro 2 - Ênfase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7DF18680-E054-41AD-8BC1-D1AEF772440D}" styleName="Estilo Médio 2 - Ênfase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Estilo Médio 2 - Ênfase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182" autoAdjust="0"/>
    <p:restoredTop sz="94291" autoAdjust="0"/>
  </p:normalViewPr>
  <p:slideViewPr>
    <p:cSldViewPr snapToGrid="0">
      <p:cViewPr varScale="1">
        <p:scale>
          <a:sx n="65" d="100"/>
          <a:sy n="65" d="100"/>
        </p:scale>
        <p:origin x="726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640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C551DE-95D9-4097-96F3-3B91ECD134F1}" type="datetimeFigureOut">
              <a:rPr lang="pt-BR" smtClean="0"/>
              <a:t>20/09/2018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4AE557-773F-45B1-831F-DD6CF6B0564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918995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4AE557-773F-45B1-831F-DD6CF6B05646}" type="slidenum">
              <a:rPr lang="pt-BR" smtClean="0"/>
              <a:t>13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160111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4AE557-773F-45B1-831F-DD6CF6B05646}" type="slidenum">
              <a:rPr lang="pt-BR" smtClean="0"/>
              <a:t>21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463450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919"/>
          <a:stretch/>
        </p:blipFill>
        <p:spPr>
          <a:xfrm>
            <a:off x="-14035" y="-25400"/>
            <a:ext cx="12202245" cy="342900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2235200" y="2489200"/>
            <a:ext cx="9144000" cy="1684338"/>
          </a:xfrm>
        </p:spPr>
        <p:txBody>
          <a:bodyPr anchor="b">
            <a:normAutofit/>
          </a:bodyPr>
          <a:lstStyle>
            <a:lvl1pPr algn="r">
              <a:defRPr sz="5400" b="1"/>
            </a:lvl1pPr>
          </a:lstStyle>
          <a:p>
            <a:r>
              <a:rPr lang="pt-BR"/>
              <a:t>Clique para editar o título mestre</a:t>
            </a:r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235200" y="4241006"/>
            <a:ext cx="9144000" cy="1655762"/>
          </a:xfrm>
        </p:spPr>
        <p:txBody>
          <a:bodyPr>
            <a:normAutofit/>
          </a:bodyPr>
          <a:lstStyle>
            <a:lvl1pPr marL="0" indent="0" algn="r">
              <a:buNone/>
              <a:defRPr sz="3200"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pt-BR" dirty="0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838200" y="6100762"/>
            <a:ext cx="2743200" cy="401638"/>
          </a:xfrm>
        </p:spPr>
        <p:txBody>
          <a:bodyPr/>
          <a:lstStyle/>
          <a:p>
            <a:fld id="{FFB17E47-F311-4931-AA60-92B6B217536B}" type="datetimeFigureOut">
              <a:rPr lang="pt-BR" smtClean="0"/>
              <a:t>20/09/2018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4038600" y="6100762"/>
            <a:ext cx="4114800" cy="365125"/>
          </a:xfrm>
        </p:spPr>
        <p:txBody>
          <a:bodyPr/>
          <a:lstStyle/>
          <a:p>
            <a:endParaRPr lang="pt-BR"/>
          </a:p>
        </p:txBody>
      </p:sp>
      <p:pic>
        <p:nvPicPr>
          <p:cNvPr id="8" name="Imagem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199" y="1603095"/>
            <a:ext cx="1681263" cy="1654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79418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838200" y="6127750"/>
            <a:ext cx="2743200" cy="365125"/>
          </a:xfrm>
        </p:spPr>
        <p:txBody>
          <a:bodyPr/>
          <a:lstStyle/>
          <a:p>
            <a:fld id="{FFB17E47-F311-4931-AA60-92B6B217536B}" type="datetimeFigureOut">
              <a:rPr lang="pt-BR" smtClean="0"/>
              <a:t>20/09/2018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4038600" y="6127750"/>
            <a:ext cx="4114800" cy="365125"/>
          </a:xfrm>
        </p:spPr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390605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2070099"/>
            <a:ext cx="5181600" cy="3776809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pt-BR" dirty="0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2070099"/>
            <a:ext cx="5181600" cy="3776809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pt-BR" dirty="0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838200" y="6127750"/>
            <a:ext cx="2743200" cy="365125"/>
          </a:xfrm>
        </p:spPr>
        <p:txBody>
          <a:bodyPr/>
          <a:lstStyle/>
          <a:p>
            <a:fld id="{FFB17E47-F311-4931-AA60-92B6B217536B}" type="datetimeFigureOut">
              <a:rPr lang="pt-BR" smtClean="0"/>
              <a:t>20/09/2018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>
          <a:xfrm>
            <a:off x="4038600" y="6127750"/>
            <a:ext cx="4114800" cy="365125"/>
          </a:xfrm>
        </p:spPr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589498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571500"/>
            <a:ext cx="10515600" cy="1246188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841560"/>
            <a:ext cx="5157787" cy="68091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672557"/>
            <a:ext cx="5157787" cy="3349625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pt-BR" dirty="0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841560"/>
            <a:ext cx="5183188" cy="68091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672557"/>
            <a:ext cx="5183188" cy="3349625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>
          <a:xfrm>
            <a:off x="838200" y="6127750"/>
            <a:ext cx="2743200" cy="365125"/>
          </a:xfrm>
        </p:spPr>
        <p:txBody>
          <a:bodyPr/>
          <a:lstStyle/>
          <a:p>
            <a:fld id="{FFB17E47-F311-4931-AA60-92B6B217536B}" type="datetimeFigureOut">
              <a:rPr lang="pt-BR" smtClean="0"/>
              <a:t>20/09/2018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>
          <a:xfrm>
            <a:off x="4038600" y="6127750"/>
            <a:ext cx="4114800" cy="365125"/>
          </a:xfrm>
        </p:spPr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862435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>
          <a:xfrm>
            <a:off x="838200" y="6127750"/>
            <a:ext cx="2743200" cy="365125"/>
          </a:xfrm>
        </p:spPr>
        <p:txBody>
          <a:bodyPr/>
          <a:lstStyle/>
          <a:p>
            <a:fld id="{FFB17E47-F311-4931-AA60-92B6B217536B}" type="datetimeFigureOut">
              <a:rPr lang="pt-BR" smtClean="0"/>
              <a:t>20/09/2018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>
          <a:xfrm>
            <a:off x="4038600" y="6127750"/>
            <a:ext cx="4114800" cy="365125"/>
          </a:xfrm>
        </p:spPr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665899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660173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469757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ítulo e tabe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FFE3010-65DD-4079-91CC-02EA246C8E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abela 2">
            <a:extLst>
              <a:ext uri="{FF2B5EF4-FFF2-40B4-BE49-F238E27FC236}">
                <a16:creationId xmlns:a16="http://schemas.microsoft.com/office/drawing/2014/main" id="{75D95DC0-11B7-4FB9-A05D-81DBE3986EC4}"/>
              </a:ext>
            </a:extLst>
          </p:cNvPr>
          <p:cNvSpPr>
            <a:spLocks noGrp="1"/>
          </p:cNvSpPr>
          <p:nvPr>
            <p:ph type="tbl" idx="1"/>
          </p:nvPr>
        </p:nvSpPr>
        <p:spPr>
          <a:xfrm>
            <a:off x="609600" y="1600200"/>
            <a:ext cx="10972800" cy="4495800"/>
          </a:xfrm>
        </p:spPr>
        <p:txBody>
          <a:bodyPr/>
          <a:lstStyle/>
          <a:p>
            <a:pPr lvl="0"/>
            <a:endParaRPr lang="pt-BR" noProof="0"/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id="{9B3F7A89-CA98-4C89-B524-7F11ED35B30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DF555008-4F89-4FEA-AD32-339CE44DF2F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D2E5A6B5-3C3D-43D2-B56C-1AFC26FB126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46C66B-9286-410C-AF2B-79F79CAFE6BD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42939444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2.jpe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ângulo 8"/>
          <p:cNvSpPr/>
          <p:nvPr userDrawn="1"/>
        </p:nvSpPr>
        <p:spPr>
          <a:xfrm>
            <a:off x="-1335" y="1825625"/>
            <a:ext cx="12193335" cy="503237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schemeClr val="bg1">
                <a:lumMod val="65000"/>
                <a:alpha val="42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ln>
                <a:noFill/>
              </a:ln>
              <a:noFill/>
            </a:endParaRPr>
          </a:p>
        </p:txBody>
      </p:sp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584200"/>
            <a:ext cx="10515600" cy="120505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dirty="0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2052640"/>
            <a:ext cx="10515600" cy="373538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1404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B17E47-F311-4931-AA60-92B6B217536B}" type="datetimeFigureOut">
              <a:rPr lang="pt-BR" smtClean="0"/>
              <a:t>20/09/2018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1404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pic>
        <p:nvPicPr>
          <p:cNvPr id="7" name="Imagem 6"/>
          <p:cNvPicPr>
            <a:picLocks noChangeAspect="1"/>
          </p:cNvPicPr>
          <p:nvPr userDrawn="1"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790" b="64795"/>
          <a:stretch/>
        </p:blipFill>
        <p:spPr>
          <a:xfrm>
            <a:off x="-1334" y="6502400"/>
            <a:ext cx="12193333" cy="35560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 userDrawn="1"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790" b="59386"/>
          <a:stretch/>
        </p:blipFill>
        <p:spPr>
          <a:xfrm>
            <a:off x="-1335" y="0"/>
            <a:ext cx="12193333" cy="584200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701" y="370288"/>
            <a:ext cx="1157890" cy="1139427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7638" y="6015041"/>
            <a:ext cx="2176162" cy="337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61913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hyperlink" Target="mailto:grama@fiocruz.br" TargetMode="Externa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6.xml"/><Relationship Id="rId4" Type="http://schemas.openxmlformats.org/officeDocument/2006/relationships/hyperlink" Target="mailto:garcia28gondim54@gamil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tângulo 4"/>
          <p:cNvSpPr>
            <a:spLocks noChangeArrowheads="1"/>
          </p:cNvSpPr>
          <p:nvPr/>
        </p:nvSpPr>
        <p:spPr bwMode="auto">
          <a:xfrm>
            <a:off x="3138642" y="2023029"/>
            <a:ext cx="7716172" cy="2062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pt-BR" alt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Café Online </a:t>
            </a:r>
            <a:r>
              <a:rPr lang="pt-BR" altLang="pt-BR" sz="3000" b="1" dirty="0"/>
              <a:t>com a </a:t>
            </a:r>
            <a:r>
              <a:rPr lang="pt-BR" sz="3000" b="1" dirty="0"/>
              <a:t>Coordenação de Fortalecimento do Sistema Nacional de Vigilância Sanitária (CFORT/GGCOF)</a:t>
            </a:r>
            <a:r>
              <a:rPr lang="pt-BR" altLang="pt-BR" sz="3000" b="1" dirty="0"/>
              <a:t>discute </a:t>
            </a:r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Práticas de Gestão do Trabalho no SNVS</a:t>
            </a:r>
            <a:endParaRPr lang="pt-BR" altLang="pt-BR" sz="32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171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863" y="2486025"/>
            <a:ext cx="3116262" cy="2703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2" name="Retângulo 5"/>
          <p:cNvSpPr>
            <a:spLocks noChangeArrowheads="1"/>
          </p:cNvSpPr>
          <p:nvPr/>
        </p:nvSpPr>
        <p:spPr bwMode="auto">
          <a:xfrm>
            <a:off x="7521575" y="5243052"/>
            <a:ext cx="440055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pt-BR" sz="2000" dirty="0"/>
              <a:t>CFORT/GGCOF</a:t>
            </a:r>
            <a:endParaRPr lang="pt-BR" altLang="pt-BR" sz="2000" b="1" dirty="0"/>
          </a:p>
        </p:txBody>
      </p:sp>
      <p:sp>
        <p:nvSpPr>
          <p:cNvPr id="7173" name="Retângulo 5"/>
          <p:cNvSpPr>
            <a:spLocks noChangeArrowheads="1"/>
          </p:cNvSpPr>
          <p:nvPr/>
        </p:nvSpPr>
        <p:spPr bwMode="auto">
          <a:xfrm>
            <a:off x="2521884" y="5273830"/>
            <a:ext cx="547818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/>
            <a:r>
              <a:rPr lang="pt-BR" altLang="pt-BR" sz="1600" b="1"/>
              <a:t>Gerência-Geral de Conhecimento, Inovação e Pesquisa - GGCIP</a:t>
            </a:r>
          </a:p>
        </p:txBody>
      </p:sp>
      <p:sp>
        <p:nvSpPr>
          <p:cNvPr id="7174" name="Retângulo 5"/>
          <p:cNvSpPr>
            <a:spLocks noChangeArrowheads="1"/>
          </p:cNvSpPr>
          <p:nvPr/>
        </p:nvSpPr>
        <p:spPr bwMode="auto">
          <a:xfrm>
            <a:off x="5202238" y="4217988"/>
            <a:ext cx="451961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pt-BR" altLang="pt-BR" sz="1600" b="1" dirty="0"/>
              <a:t>Realização:</a:t>
            </a:r>
          </a:p>
        </p:txBody>
      </p:sp>
      <p:sp>
        <p:nvSpPr>
          <p:cNvPr id="7175" name="Retângulo 5"/>
          <p:cNvSpPr>
            <a:spLocks noChangeArrowheads="1"/>
          </p:cNvSpPr>
          <p:nvPr/>
        </p:nvSpPr>
        <p:spPr bwMode="auto">
          <a:xfrm>
            <a:off x="5260975" y="4681538"/>
            <a:ext cx="45212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pt-BR" altLang="pt-BR" sz="1600" b="1"/>
              <a:t>Agência Nacional de Vigilância Sanitária</a:t>
            </a:r>
          </a:p>
        </p:txBody>
      </p:sp>
    </p:spTree>
    <p:extLst>
      <p:ext uri="{BB962C8B-B14F-4D97-AF65-F5344CB8AC3E}">
        <p14:creationId xmlns:p14="http://schemas.microsoft.com/office/powerpoint/2010/main" val="25489647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ubtítulo 2">
            <a:extLst>
              <a:ext uri="{FF2B5EF4-FFF2-40B4-BE49-F238E27FC236}">
                <a16:creationId xmlns:a16="http://schemas.microsoft.com/office/drawing/2014/main" id="{76595225-27F1-46ED-8AB5-ECF553A08850}"/>
              </a:ext>
            </a:extLst>
          </p:cNvPr>
          <p:cNvSpPr txBox="1">
            <a:spLocks/>
          </p:cNvSpPr>
          <p:nvPr/>
        </p:nvSpPr>
        <p:spPr>
          <a:xfrm>
            <a:off x="2822710" y="973394"/>
            <a:ext cx="8943012" cy="8539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pt-BR" sz="4400" b="1" cap="none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Palestrante</a:t>
            </a:r>
            <a:endParaRPr lang="pt-BR" sz="4400" cap="none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endParaRPr>
          </a:p>
        </p:txBody>
      </p:sp>
      <p:sp>
        <p:nvSpPr>
          <p:cNvPr id="9" name="Subtítulo 2">
            <a:extLst>
              <a:ext uri="{FF2B5EF4-FFF2-40B4-BE49-F238E27FC236}">
                <a16:creationId xmlns:a16="http://schemas.microsoft.com/office/drawing/2014/main" id="{60E6441D-F760-4228-99CF-36F2C3C4496C}"/>
              </a:ext>
            </a:extLst>
          </p:cNvPr>
          <p:cNvSpPr txBox="1">
            <a:spLocks/>
          </p:cNvSpPr>
          <p:nvPr/>
        </p:nvSpPr>
        <p:spPr>
          <a:xfrm>
            <a:off x="5762086" y="2949499"/>
            <a:ext cx="6003636" cy="177147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00000"/>
              </a:lnSpc>
              <a:spcBef>
                <a:spcPts val="0"/>
              </a:spcBef>
            </a:pPr>
            <a:r>
              <a:rPr lang="pt-BR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Grácia</a:t>
            </a:r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 Maria de Miranda Gondim</a:t>
            </a:r>
          </a:p>
          <a:p>
            <a:pPr algn="r">
              <a:lnSpc>
                <a:spcPct val="100000"/>
              </a:lnSpc>
              <a:spcBef>
                <a:spcPts val="0"/>
              </a:spcBef>
            </a:pPr>
            <a:r>
              <a:rPr lang="pt-BR" dirty="0">
                <a:solidFill>
                  <a:srgbClr val="000000"/>
                </a:solidFill>
                <a:latin typeface="Candara" panose="020E0502030303020204" pitchFamily="34" charset="0"/>
              </a:rPr>
              <a:t>Doutora em Ciências da Saúde</a:t>
            </a:r>
          </a:p>
          <a:p>
            <a:pPr algn="r">
              <a:lnSpc>
                <a:spcPct val="100000"/>
              </a:lnSpc>
              <a:spcBef>
                <a:spcPts val="0"/>
              </a:spcBef>
            </a:pPr>
            <a:r>
              <a:rPr lang="pt-BR" dirty="0">
                <a:solidFill>
                  <a:srgbClr val="000000"/>
                </a:solidFill>
                <a:latin typeface="Candara" panose="020E0502030303020204" pitchFamily="34" charset="0"/>
              </a:rPr>
              <a:t>Pesquisadora Titular da EPSJV/FIOCRUZ</a:t>
            </a:r>
          </a:p>
          <a:p>
            <a:pPr algn="r">
              <a:lnSpc>
                <a:spcPct val="100000"/>
              </a:lnSpc>
              <a:spcBef>
                <a:spcPts val="0"/>
              </a:spcBef>
            </a:pPr>
            <a:r>
              <a:rPr lang="pt-BR" dirty="0">
                <a:solidFill>
                  <a:srgbClr val="000000"/>
                </a:solidFill>
                <a:latin typeface="Candara" panose="020E0502030303020204" pitchFamily="34" charset="0"/>
              </a:rPr>
              <a:t>Professora Visitante da ESUFRN</a:t>
            </a:r>
          </a:p>
          <a:p>
            <a:pPr algn="r">
              <a:lnSpc>
                <a:spcPct val="100000"/>
              </a:lnSpc>
              <a:spcBef>
                <a:spcPts val="0"/>
              </a:spcBef>
            </a:pPr>
            <a:endParaRPr lang="pt-BR" sz="2000" dirty="0">
              <a:solidFill>
                <a:srgbClr val="000000"/>
              </a:solidFill>
              <a:latin typeface="Candara" panose="020E0502030303020204" pitchFamily="34" charset="0"/>
            </a:endParaRPr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tângulo: Cantos Arredondados 12">
            <a:extLst>
              <a:ext uri="{FF2B5EF4-FFF2-40B4-BE49-F238E27FC236}">
                <a16:creationId xmlns:a16="http://schemas.microsoft.com/office/drawing/2014/main" id="{2A11C935-EF87-4623-AF35-4D4B955FD29F}"/>
              </a:ext>
            </a:extLst>
          </p:cNvPr>
          <p:cNvSpPr/>
          <p:nvPr/>
        </p:nvSpPr>
        <p:spPr>
          <a:xfrm>
            <a:off x="958646" y="4604641"/>
            <a:ext cx="4468761" cy="1633927"/>
          </a:xfrm>
          <a:prstGeom prst="round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Text Box 5">
            <a:extLst>
              <a:ext uri="{FF2B5EF4-FFF2-40B4-BE49-F238E27FC236}">
                <a16:creationId xmlns:a16="http://schemas.microsoft.com/office/drawing/2014/main" id="{8369E937-604B-444A-B23C-89856C9911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1508" y="2214917"/>
            <a:ext cx="6702451" cy="19697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74638" indent="-274638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457200" lvl="0" indent="-457200">
              <a:buClr>
                <a:srgbClr val="C00000"/>
              </a:buClr>
              <a:buFont typeface="Wingdings" panose="05000000000000000000" pitchFamily="2" charset="2"/>
              <a:buChar char="è"/>
            </a:pPr>
            <a:r>
              <a:rPr lang="pt-BR" sz="3000" dirty="0">
                <a:latin typeface="Candara" panose="020E0502030303020204" pitchFamily="34" charset="0"/>
              </a:rPr>
              <a:t>Gestão do </a:t>
            </a:r>
            <a:r>
              <a:rPr lang="pt-BR" sz="3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Trabalho </a:t>
            </a:r>
            <a:r>
              <a:rPr lang="pt-BR" sz="2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(NOB-RH-SUS)</a:t>
            </a:r>
          </a:p>
          <a:p>
            <a:pPr marL="457200" indent="-457200">
              <a:buClr>
                <a:srgbClr val="C00000"/>
              </a:buClr>
              <a:buFont typeface="Wingdings" panose="05000000000000000000" pitchFamily="2" charset="2"/>
              <a:buChar char="è"/>
            </a:pPr>
            <a:r>
              <a:rPr lang="pt-BR" sz="3000" dirty="0">
                <a:latin typeface="Candara" panose="020E0502030303020204" pitchFamily="34" charset="0"/>
              </a:rPr>
              <a:t>Mesas de </a:t>
            </a:r>
            <a:r>
              <a:rPr lang="pt-BR" sz="3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Negociação</a:t>
            </a:r>
            <a:r>
              <a:rPr lang="pt-BR" sz="3000" dirty="0">
                <a:latin typeface="Candara" panose="020E0502030303020204" pitchFamily="34" charset="0"/>
              </a:rPr>
              <a:t> do SUS</a:t>
            </a:r>
          </a:p>
          <a:p>
            <a:pPr marL="457200" lvl="0" indent="-457200">
              <a:buClr>
                <a:srgbClr val="C00000"/>
              </a:buClr>
              <a:buFont typeface="Wingdings" panose="05000000000000000000" pitchFamily="2" charset="2"/>
              <a:buChar char="è"/>
            </a:pPr>
            <a:r>
              <a:rPr lang="pt-BR" sz="3000" dirty="0">
                <a:latin typeface="Candara" panose="020E0502030303020204" pitchFamily="34" charset="0"/>
              </a:rPr>
              <a:t>Fortalecer </a:t>
            </a:r>
            <a:r>
              <a:rPr lang="pt-BR" sz="3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Carreiras</a:t>
            </a:r>
            <a:r>
              <a:rPr lang="pt-BR" sz="3000" dirty="0">
                <a:latin typeface="Candara" panose="020E0502030303020204" pitchFamily="34" charset="0"/>
              </a:rPr>
              <a:t> </a:t>
            </a:r>
            <a:r>
              <a:rPr lang="pt-BR" sz="2800" dirty="0">
                <a:latin typeface="Candara" panose="020E0502030303020204" pitchFamily="34" charset="0"/>
              </a:rPr>
              <a:t>(Diretrizes PCCS)</a:t>
            </a:r>
          </a:p>
          <a:p>
            <a:pPr marL="457200" indent="-457200">
              <a:buClr>
                <a:srgbClr val="C00000"/>
              </a:buClr>
              <a:buFont typeface="Wingdings" panose="05000000000000000000" pitchFamily="2" charset="2"/>
              <a:buChar char="è"/>
            </a:pPr>
            <a:r>
              <a:rPr lang="pt-BR" sz="3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Autonomia</a:t>
            </a:r>
            <a:r>
              <a:rPr lang="pt-BR" sz="3000" dirty="0">
                <a:latin typeface="Candara" panose="020E0502030303020204" pitchFamily="34" charset="0"/>
              </a:rPr>
              <a:t> Federativa </a:t>
            </a:r>
            <a:r>
              <a:rPr lang="pt-BR" sz="3200" dirty="0">
                <a:latin typeface="Candara" panose="020E0502030303020204" pitchFamily="34" charset="0"/>
              </a:rPr>
              <a:t>(CF, 1988)</a:t>
            </a: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DE2B8AC0-49FC-42B6-AED6-C34EC679A43E}"/>
              </a:ext>
            </a:extLst>
          </p:cNvPr>
          <p:cNvSpPr txBox="1">
            <a:spLocks noChangeArrowheads="1"/>
          </p:cNvSpPr>
          <p:nvPr/>
        </p:nvSpPr>
        <p:spPr>
          <a:xfrm>
            <a:off x="4881888" y="950623"/>
            <a:ext cx="7698487" cy="775855"/>
          </a:xfrm>
          <a:prstGeom prst="rect">
            <a:avLst/>
          </a:prstGeom>
          <a:noFill/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buClr>
                <a:schemeClr val="bg1">
                  <a:lumMod val="50000"/>
                </a:schemeClr>
              </a:buClr>
            </a:pPr>
            <a:r>
              <a:rPr lang="pt-BR" altLang="pt-BR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ea typeface="Cambria" panose="02040503050406030204" pitchFamily="18" charset="0"/>
              </a:rPr>
              <a:t>Contextualização do Tema</a:t>
            </a:r>
            <a:endParaRPr lang="pt-BR" altLang="pt-BR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  <a:ea typeface="Cambria" panose="02040503050406030204" pitchFamily="18" charset="0"/>
            </a:endParaRPr>
          </a:p>
        </p:txBody>
      </p:sp>
      <p:sp>
        <p:nvSpPr>
          <p:cNvPr id="8" name="Chave direita 3">
            <a:extLst>
              <a:ext uri="{FF2B5EF4-FFF2-40B4-BE49-F238E27FC236}">
                <a16:creationId xmlns:a16="http://schemas.microsoft.com/office/drawing/2014/main" id="{0D4D5083-689D-4C55-B040-B0064D1BCE88}"/>
              </a:ext>
            </a:extLst>
          </p:cNvPr>
          <p:cNvSpPr/>
          <p:nvPr/>
        </p:nvSpPr>
        <p:spPr>
          <a:xfrm>
            <a:off x="6902443" y="2023293"/>
            <a:ext cx="301639" cy="2378032"/>
          </a:xfrm>
          <a:prstGeom prst="rightBrace">
            <a:avLst>
              <a:gd name="adj1" fmla="val 0"/>
              <a:gd name="adj2" fmla="val 52439"/>
            </a:avLst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pt-BR">
              <a:solidFill>
                <a:prstClr val="black"/>
              </a:solidFill>
              <a:latin typeface="Candara" pitchFamily="34" charset="0"/>
            </a:endParaRPr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D7247E85-61F8-4B10-9D3F-B218EFE7E4F0}"/>
              </a:ext>
            </a:extLst>
          </p:cNvPr>
          <p:cNvSpPr txBox="1">
            <a:spLocks noChangeArrowheads="1"/>
          </p:cNvSpPr>
          <p:nvPr/>
        </p:nvSpPr>
        <p:spPr>
          <a:xfrm>
            <a:off x="7187794" y="2798055"/>
            <a:ext cx="4879188" cy="775855"/>
          </a:xfrm>
          <a:prstGeom prst="rect">
            <a:avLst/>
          </a:prstGeom>
          <a:noFill/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buClr>
                <a:schemeClr val="bg1">
                  <a:lumMod val="50000"/>
                </a:schemeClr>
              </a:buClr>
            </a:pPr>
            <a:r>
              <a:rPr lang="pt-BR" altLang="pt-BR" sz="4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ea typeface="Cambria" panose="02040503050406030204" pitchFamily="18" charset="0"/>
              </a:rPr>
              <a:t>Vigilância Sanitária</a:t>
            </a:r>
            <a:endParaRPr lang="pt-BR" altLang="pt-BR" sz="40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  <a:ea typeface="Cambria" panose="02040503050406030204" pitchFamily="18" charset="0"/>
            </a:endParaRPr>
          </a:p>
        </p:txBody>
      </p:sp>
      <p:sp>
        <p:nvSpPr>
          <p:cNvPr id="2" name="Seta: para Baixo 1">
            <a:extLst>
              <a:ext uri="{FF2B5EF4-FFF2-40B4-BE49-F238E27FC236}">
                <a16:creationId xmlns:a16="http://schemas.microsoft.com/office/drawing/2014/main" id="{2C8EAE6D-F6FD-4F93-8CE1-BE09645F0C32}"/>
              </a:ext>
            </a:extLst>
          </p:cNvPr>
          <p:cNvSpPr/>
          <p:nvPr/>
        </p:nvSpPr>
        <p:spPr>
          <a:xfrm>
            <a:off x="8900511" y="3526612"/>
            <a:ext cx="1526599" cy="1220310"/>
          </a:xfrm>
          <a:prstGeom prst="downArrow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Rectangle 2">
            <a:extLst>
              <a:ext uri="{FF2B5EF4-FFF2-40B4-BE49-F238E27FC236}">
                <a16:creationId xmlns:a16="http://schemas.microsoft.com/office/drawing/2014/main" id="{0BD3F4DF-DC96-4564-98BC-05424D3CFFA9}"/>
              </a:ext>
            </a:extLst>
          </p:cNvPr>
          <p:cNvSpPr txBox="1">
            <a:spLocks noChangeArrowheads="1"/>
          </p:cNvSpPr>
          <p:nvPr/>
        </p:nvSpPr>
        <p:spPr>
          <a:xfrm>
            <a:off x="7078901" y="4768939"/>
            <a:ext cx="4988081" cy="1220311"/>
          </a:xfrm>
          <a:prstGeom prst="rect">
            <a:avLst/>
          </a:prstGeom>
          <a:noFill/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buClr>
                <a:schemeClr val="bg1">
                  <a:lumMod val="50000"/>
                </a:schemeClr>
              </a:buClr>
            </a:pPr>
            <a:r>
              <a:rPr lang="pt-BR" altLang="pt-B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ea typeface="Cambria" panose="02040503050406030204" pitchFamily="18" charset="0"/>
              </a:rPr>
              <a:t>Complexidade das Práticas Amplitude do campo</a:t>
            </a:r>
          </a:p>
        </p:txBody>
      </p:sp>
      <p:sp>
        <p:nvSpPr>
          <p:cNvPr id="11" name="Seta: para Baixo 10">
            <a:extLst>
              <a:ext uri="{FF2B5EF4-FFF2-40B4-BE49-F238E27FC236}">
                <a16:creationId xmlns:a16="http://schemas.microsoft.com/office/drawing/2014/main" id="{003AE446-1BD9-4681-9E73-075D6CDB901D}"/>
              </a:ext>
            </a:extLst>
          </p:cNvPr>
          <p:cNvSpPr/>
          <p:nvPr/>
        </p:nvSpPr>
        <p:spPr>
          <a:xfrm rot="5400000">
            <a:off x="5501824" y="4785966"/>
            <a:ext cx="1537331" cy="1207010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highlight>
                <a:srgbClr val="FFFF00"/>
              </a:highlight>
            </a:endParaRP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4CA8A205-1597-498A-9438-BFF7F295038C}"/>
              </a:ext>
            </a:extLst>
          </p:cNvPr>
          <p:cNvSpPr txBox="1"/>
          <p:nvPr/>
        </p:nvSpPr>
        <p:spPr>
          <a:xfrm>
            <a:off x="1198224" y="4604641"/>
            <a:ext cx="384702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Papel do Estado e a Defesa de Direitos dos Trabalhadores</a:t>
            </a:r>
          </a:p>
        </p:txBody>
      </p:sp>
    </p:spTree>
    <p:extLst>
      <p:ext uri="{BB962C8B-B14F-4D97-AF65-F5344CB8AC3E}">
        <p14:creationId xmlns:p14="http://schemas.microsoft.com/office/powerpoint/2010/main" val="1415907950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>
            <a:extLst>
              <a:ext uri="{FF2B5EF4-FFF2-40B4-BE49-F238E27FC236}">
                <a16:creationId xmlns:a16="http://schemas.microsoft.com/office/drawing/2014/main" id="{8369E937-604B-444A-B23C-89856C9911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9045" y="1882024"/>
            <a:ext cx="11493910" cy="44986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74638" indent="-274638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457200" lvl="0" indent="-457200" algn="just" defTabSz="914400" fontAlgn="base">
              <a:spcBef>
                <a:spcPts val="0"/>
              </a:spcBef>
              <a:spcAft>
                <a:spcPts val="1300"/>
              </a:spcAft>
              <a:buClr>
                <a:srgbClr val="C00000"/>
              </a:buClr>
              <a:buFont typeface="Wingdings" panose="05000000000000000000" pitchFamily="2" charset="2"/>
              <a:buChar char="è"/>
            </a:pPr>
            <a:r>
              <a:rPr kumimoji="0" lang="pt-BR" altLang="pt-BR" sz="2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ndara" panose="020E0502030303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VISA prática de saúde </a:t>
            </a:r>
            <a:r>
              <a:rPr lang="pt-BR" altLang="pt-BR" sz="27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pública bastante antiga, </a:t>
            </a:r>
            <a:r>
              <a:rPr kumimoji="0" lang="pt-BR" altLang="pt-BR" sz="2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ndara" panose="020E0502030303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de caráter protetivo/ preventivo </a:t>
            </a:r>
            <a:r>
              <a:rPr lang="pt-BR" altLang="pt-BR" sz="27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com </a:t>
            </a:r>
            <a:r>
              <a:rPr kumimoji="0" lang="pt-BR" altLang="pt-BR" sz="2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ndara" panose="020E0502030303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intervenção sobre problemas sanitários coletivos (riscos, causas e danos).  </a:t>
            </a:r>
          </a:p>
          <a:p>
            <a:pPr marL="457200" indent="-457200" algn="just" fontAlgn="base">
              <a:spcBef>
                <a:spcPts val="0"/>
              </a:spcBef>
              <a:spcAft>
                <a:spcPts val="1300"/>
              </a:spcAft>
              <a:buClr>
                <a:srgbClr val="C00000"/>
              </a:buClr>
              <a:buFont typeface="Wingdings" panose="05000000000000000000" pitchFamily="2" charset="2"/>
              <a:buChar char="è"/>
            </a:pPr>
            <a:r>
              <a:rPr lang="pt-BR" altLang="pt-BR" sz="27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Serviço público de natureza exclusiva estatal – não tem carreira de estado. </a:t>
            </a:r>
          </a:p>
          <a:p>
            <a:pPr marL="457200" lvl="0" indent="-457200" algn="just" defTabSz="914400" fontAlgn="base">
              <a:spcBef>
                <a:spcPts val="0"/>
              </a:spcBef>
              <a:spcAft>
                <a:spcPts val="1300"/>
              </a:spcAft>
              <a:buClr>
                <a:srgbClr val="C00000"/>
              </a:buClr>
              <a:buFont typeface="Wingdings" panose="05000000000000000000" pitchFamily="2" charset="2"/>
              <a:buChar char="è"/>
              <a:defRPr/>
            </a:pPr>
            <a:r>
              <a:rPr lang="pt-BR" altLang="pt-BR" sz="27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Atua sobre múltiplos objetos - ambiente, incluindo o de trabalho e fronteiras; produtos; serviços de saúde e</a:t>
            </a:r>
            <a:r>
              <a:rPr kumimoji="0" lang="pt-BR" altLang="pt-BR" sz="2700" b="0" i="0" u="none" strike="noStrike" kern="1200" cap="none" spc="0" normalizeH="0" baseline="0" noProof="0" dirty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ndara" panose="020E0502030303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 serviços</a:t>
            </a:r>
            <a:r>
              <a:rPr lang="pt-BR" altLang="pt-BR" sz="27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 de interesse da saúde</a:t>
            </a:r>
            <a:r>
              <a:rPr kumimoji="0" lang="pt-BR" altLang="pt-BR" sz="2700" b="0" i="0" u="none" strike="noStrike" kern="1200" cap="none" spc="0" normalizeH="0" baseline="0" noProof="0" dirty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ndara" panose="020E0502030303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.  Com alto grau de incerteza sobre risco e imprevisibilidade da demanda</a:t>
            </a:r>
          </a:p>
          <a:p>
            <a:pPr marL="457200" indent="-457200" algn="just" defTabSz="914400" fontAlgn="base">
              <a:spcBef>
                <a:spcPts val="0"/>
              </a:spcBef>
              <a:spcAft>
                <a:spcPts val="1300"/>
              </a:spcAft>
              <a:buClr>
                <a:srgbClr val="C00000"/>
              </a:buClr>
              <a:buFont typeface="Wingdings" panose="05000000000000000000" pitchFamily="2" charset="2"/>
              <a:buChar char="è"/>
            </a:pPr>
            <a:r>
              <a:rPr lang="pt-BR" altLang="pt-BR" sz="27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Estabelece mediação capital x trabalho e produção x consumo. A face mais visível para sociedade é a fiscalização e o caráter punitivo.</a:t>
            </a:r>
            <a:endParaRPr kumimoji="0" lang="pt-BR" altLang="pt-BR" sz="27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ndara" panose="020E050203030302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DE2B8AC0-49FC-42B6-AED6-C34EC679A43E}"/>
              </a:ext>
            </a:extLst>
          </p:cNvPr>
          <p:cNvSpPr txBox="1">
            <a:spLocks noChangeArrowheads="1"/>
          </p:cNvSpPr>
          <p:nvPr/>
        </p:nvSpPr>
        <p:spPr>
          <a:xfrm>
            <a:off x="6445169" y="882538"/>
            <a:ext cx="5746831" cy="775855"/>
          </a:xfrm>
          <a:prstGeom prst="rect">
            <a:avLst/>
          </a:prstGeom>
          <a:noFill/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buClr>
                <a:schemeClr val="bg1">
                  <a:lumMod val="50000"/>
                </a:schemeClr>
              </a:buClr>
            </a:pPr>
            <a:r>
              <a:rPr lang="pt-BR" altLang="pt-BR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ea typeface="Cambria" panose="02040503050406030204" pitchFamily="18" charset="0"/>
              </a:rPr>
              <a:t>Reflexões Iniciais</a:t>
            </a:r>
            <a:endParaRPr lang="pt-BR" altLang="pt-BR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1230687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>
            <a:extLst>
              <a:ext uri="{FF2B5EF4-FFF2-40B4-BE49-F238E27FC236}">
                <a16:creationId xmlns:a16="http://schemas.microsoft.com/office/drawing/2014/main" id="{8369E937-604B-444A-B23C-89856C9911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4129" y="1842055"/>
            <a:ext cx="11503742" cy="45935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74638" indent="-274638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457200" indent="-457200" algn="just" defTabSz="914400" fontAlgn="base">
              <a:spcBef>
                <a:spcPts val="0"/>
              </a:spcBef>
              <a:spcAft>
                <a:spcPts val="1300"/>
              </a:spcAft>
              <a:buClr>
                <a:srgbClr val="C00000"/>
              </a:buClr>
              <a:buFont typeface="Wingdings" panose="05000000000000000000" pitchFamily="2" charset="2"/>
              <a:buChar char="è"/>
              <a:defRPr/>
            </a:pPr>
            <a:r>
              <a:rPr lang="pt-BR" altLang="pt-BR" sz="26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Trabalho complexo, submetido aos preceitos da administração pública orientado por normas técnicas e jurídicas, prescrições, ritos e decisões.</a:t>
            </a:r>
          </a:p>
          <a:p>
            <a:pPr marL="457200" indent="-457200" algn="just" defTabSz="914400" fontAlgn="base">
              <a:spcBef>
                <a:spcPts val="0"/>
              </a:spcBef>
              <a:spcAft>
                <a:spcPts val="1300"/>
              </a:spcAft>
              <a:buClr>
                <a:srgbClr val="C00000"/>
              </a:buClr>
              <a:buFont typeface="Wingdings" panose="05000000000000000000" pitchFamily="2" charset="2"/>
              <a:buChar char="è"/>
              <a:defRPr/>
            </a:pPr>
            <a:r>
              <a:rPr lang="pt-BR" altLang="pt-BR" sz="2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Campo de ação intersetorial, interinstitucional, interdisciplinar,  multiprofissional e em equipe. Repartição de competências concorrentes e compartilhadas. Controle sanitário extrapola limites territoriais.</a:t>
            </a:r>
          </a:p>
          <a:p>
            <a:pPr marL="457200" indent="-457200" algn="just" defTabSz="914400" fontAlgn="base">
              <a:spcBef>
                <a:spcPts val="0"/>
              </a:spcBef>
              <a:spcAft>
                <a:spcPts val="1300"/>
              </a:spcAft>
              <a:buClr>
                <a:srgbClr val="C00000"/>
              </a:buClr>
              <a:buFont typeface="Wingdings" panose="05000000000000000000" pitchFamily="2" charset="2"/>
              <a:buChar char="è"/>
              <a:defRPr/>
            </a:pPr>
            <a:r>
              <a:rPr lang="pt-BR" altLang="pt-BR" sz="26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Ação ampliada quando atua em defesa do cidadão e do consumidor (atual e potencial) para garantir direitos de cidadania.</a:t>
            </a:r>
          </a:p>
          <a:p>
            <a:pPr marL="457200" lvl="0" indent="-457200" algn="just" defTabSz="914400" fontAlgn="base">
              <a:spcBef>
                <a:spcPts val="0"/>
              </a:spcBef>
              <a:spcAft>
                <a:spcPts val="1300"/>
              </a:spcAft>
              <a:buClr>
                <a:srgbClr val="C00000"/>
              </a:buClr>
              <a:buFont typeface="Wingdings" panose="05000000000000000000" pitchFamily="2" charset="2"/>
              <a:buChar char="è"/>
              <a:defRPr/>
            </a:pPr>
            <a:r>
              <a:rPr lang="pt-BR" altLang="pt-BR" sz="2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A eficácia e efetividade das ações requerem, necessariamente, estabelecer parcerias com a sociedade, na perspectiva da promoção e proteção da saúde, e melhoria da qualidade de vida. </a:t>
            </a:r>
            <a:endParaRPr kumimoji="0" lang="pt-BR" altLang="pt-BR" sz="260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ndara" panose="020E0502030303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2867628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54" name="Rectangle 2">
            <a:extLst>
              <a:ext uri="{FF2B5EF4-FFF2-40B4-BE49-F238E27FC236}">
                <a16:creationId xmlns:a16="http://schemas.microsoft.com/office/drawing/2014/main" id="{8C8DF8F2-8111-402F-A475-9432C5B5817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46787" y="246479"/>
            <a:ext cx="9905999" cy="1632990"/>
          </a:xfrm>
        </p:spPr>
        <p:txBody>
          <a:bodyPr>
            <a:noAutofit/>
          </a:bodyPr>
          <a:lstStyle/>
          <a:p>
            <a:pPr eaLnBrk="1" hangingPunct="1">
              <a:lnSpc>
                <a:spcPct val="50000"/>
              </a:lnSpc>
              <a:defRPr/>
            </a:pPr>
            <a:br>
              <a:rPr lang="pt-BR" altLang="pt-BR" sz="3600" b="1" dirty="0">
                <a:solidFill>
                  <a:schemeClr val="accent1">
                    <a:lumMod val="50000"/>
                  </a:schemeClr>
                </a:solidFill>
                <a:latin typeface="Candara" panose="020E0502030303020204" pitchFamily="34" charset="0"/>
              </a:rPr>
            </a:br>
            <a:br>
              <a:rPr lang="pt-BR" altLang="pt-BR" sz="36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</a:br>
            <a:r>
              <a:rPr lang="pt-BR" altLang="pt-BR" sz="36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Grupo I de Ações</a:t>
            </a:r>
            <a:br>
              <a:rPr lang="pt-BR" altLang="pt-BR" sz="3600" dirty="0">
                <a:solidFill>
                  <a:schemeClr val="accent1">
                    <a:lumMod val="50000"/>
                  </a:schemeClr>
                </a:solidFill>
                <a:latin typeface="Candara" panose="020E0502030303020204" pitchFamily="34" charset="0"/>
              </a:rPr>
            </a:br>
            <a:r>
              <a:rPr lang="pt-BR" altLang="pt-BR" sz="36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  </a:t>
            </a:r>
            <a:br>
              <a:rPr lang="pt-BR" altLang="pt-BR" sz="36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</a:br>
            <a:r>
              <a:rPr lang="pt-BR" altLang="pt-BR" sz="36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Gerenciamento do Processo de Trabalho - Risco</a:t>
            </a:r>
          </a:p>
        </p:txBody>
      </p:sp>
      <p:graphicFrame>
        <p:nvGraphicFramePr>
          <p:cNvPr id="177155" name="Group 3">
            <a:extLst>
              <a:ext uri="{FF2B5EF4-FFF2-40B4-BE49-F238E27FC236}">
                <a16:creationId xmlns:a16="http://schemas.microsoft.com/office/drawing/2014/main" id="{B582ACC8-4808-4C15-9902-3EAA7384E10D}"/>
              </a:ext>
            </a:extLst>
          </p:cNvPr>
          <p:cNvGraphicFramePr>
            <a:graphicFrameLocks noGrp="1"/>
          </p:cNvGraphicFramePr>
          <p:nvPr>
            <p:ph type="tbl" idx="1"/>
            <p:extLst>
              <p:ext uri="{D42A27DB-BD31-4B8C-83A1-F6EECF244321}">
                <p14:modId xmlns:p14="http://schemas.microsoft.com/office/powerpoint/2010/main" val="1785650555"/>
              </p:ext>
            </p:extLst>
          </p:nvPr>
        </p:nvGraphicFramePr>
        <p:xfrm>
          <a:off x="0" y="1734721"/>
          <a:ext cx="12191999" cy="4876800"/>
        </p:xfrm>
        <a:graphic>
          <a:graphicData uri="http://schemas.openxmlformats.org/drawingml/2006/table">
            <a:tbl>
              <a:tblPr/>
              <a:tblGrid>
                <a:gridCol w="3819831">
                  <a:extLst>
                    <a:ext uri="{9D8B030D-6E8A-4147-A177-3AD203B41FA5}">
                      <a16:colId xmlns:a16="http://schemas.microsoft.com/office/drawing/2014/main" val="2171751087"/>
                    </a:ext>
                  </a:extLst>
                </a:gridCol>
                <a:gridCol w="8372168">
                  <a:extLst>
                    <a:ext uri="{9D8B030D-6E8A-4147-A177-3AD203B41FA5}">
                      <a16:colId xmlns:a16="http://schemas.microsoft.com/office/drawing/2014/main" val="2155418144"/>
                    </a:ext>
                  </a:extLst>
                </a:gridCol>
              </a:tblGrid>
              <a:tr h="451337">
                <a:tc>
                  <a:txBody>
                    <a:bodyPr/>
                    <a:lstStyle>
                      <a:lvl1pPr algn="l"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indent="-112713" algn="l"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indent="-242888" algn="l"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indent="-347663" algn="l"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indent="-487363" algn="l"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pt-BR" altLang="pt-BR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ÁREAS ATUAÇÃO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indent="-112713" algn="l"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indent="-242888" algn="l"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indent="-347663" algn="l"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indent="-487363" algn="l"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pt-BR" altLang="pt-BR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REQUISITOS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1761100"/>
                  </a:ext>
                </a:extLst>
              </a:tr>
              <a:tr h="1594723">
                <a:tc>
                  <a:txBody>
                    <a:bodyPr/>
                    <a:lstStyle>
                      <a:lvl1pPr algn="l"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indent="-112713" algn="l"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indent="-242888" algn="l"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indent="-347663" algn="l"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indent="-487363" algn="l"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261938" marR="0" lvl="0" indent="-2619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pt-BR" altLang="pt-BR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ndara" panose="020E0502030303020204" pitchFamily="34" charset="0"/>
                        </a:rPr>
                        <a:t>1. PRODUTOS, SERVIÇOS E AMBIENTES DE INTERESSE À SAÚDE</a:t>
                      </a:r>
                      <a:r>
                        <a:rPr kumimoji="0" lang="pt-BR" altLang="pt-BR" sz="2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ndara" panose="020E0502030303020204" pitchFamily="34" charset="0"/>
                        </a:rPr>
                        <a:t>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indent="-112713" algn="l"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indent="-242888" algn="l"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indent="-347663" algn="l"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indent="-487363" algn="l"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Char char="•"/>
                        <a:tabLst/>
                      </a:pPr>
                      <a:r>
                        <a:rPr kumimoji="0" lang="pt-BR" altLang="pt-BR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</a:t>
                      </a:r>
                      <a:r>
                        <a:rPr kumimoji="0" lang="pt-BR" altLang="pt-BR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ndara" panose="020E0502030303020204" pitchFamily="34" charset="0"/>
                        </a:rPr>
                        <a:t>Inspeção sanitária.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Char char="•"/>
                        <a:tabLst/>
                      </a:pPr>
                      <a:r>
                        <a:rPr kumimoji="0" lang="pt-BR" altLang="pt-BR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ndara" panose="020E0502030303020204" pitchFamily="34" charset="0"/>
                        </a:rPr>
                        <a:t> Coleta de amostra para análise.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Char char="•"/>
                        <a:tabLst/>
                      </a:pPr>
                      <a:r>
                        <a:rPr kumimoji="0" lang="pt-BR" altLang="pt-BR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ndara" panose="020E0502030303020204" pitchFamily="34" charset="0"/>
                        </a:rPr>
                        <a:t> Notificação.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Char char="•"/>
                        <a:tabLst/>
                      </a:pPr>
                      <a:r>
                        <a:rPr kumimoji="0" lang="pt-BR" altLang="pt-BR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ndara" panose="020E0502030303020204" pitchFamily="34" charset="0"/>
                        </a:rPr>
                        <a:t> Investigação.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Char char="•"/>
                        <a:tabLst/>
                      </a:pPr>
                      <a:r>
                        <a:rPr kumimoji="0" lang="pt-BR" altLang="pt-BR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ndara" panose="020E0502030303020204" pitchFamily="34" charset="0"/>
                        </a:rPr>
                        <a:t> Atividade educativa para profissionais do setor regulado.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2240649"/>
                  </a:ext>
                </a:extLst>
              </a:tr>
              <a:tr h="752228">
                <a:tc>
                  <a:txBody>
                    <a:bodyPr/>
                    <a:lstStyle>
                      <a:lvl1pPr algn="l"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indent="-112713" algn="l"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indent="-242888" algn="l"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indent="-347663" algn="l"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indent="-487363" algn="l"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261938" marR="0" lvl="0" indent="-2619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pt-BR" altLang="pt-BR" sz="22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2. EDUCAÇÃO, COMUNICAÇÃO EM SAÚDE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indent="-112713" algn="l"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indent="-242888" algn="l"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indent="-347663" algn="l"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indent="-487363" algn="l"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Char char="•"/>
                        <a:tabLst/>
                      </a:pPr>
                      <a:r>
                        <a:rPr kumimoji="0" lang="pt-BR" altLang="pt-BR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</a:t>
                      </a:r>
                      <a:r>
                        <a:rPr kumimoji="0" lang="pt-BR" altLang="pt-BR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ndara" panose="020E0502030303020204" pitchFamily="34" charset="0"/>
                        </a:rPr>
                        <a:t>Elaboração de materiais educativos.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Char char="•"/>
                        <a:tabLst/>
                      </a:pPr>
                      <a:r>
                        <a:rPr kumimoji="0" lang="pt-BR" altLang="pt-BR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ndara" panose="020E0502030303020204" pitchFamily="34" charset="0"/>
                        </a:rPr>
                        <a:t> Divulgação de alerta sanitário. Atendimento à denúncia/ reclamação.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3674134"/>
                  </a:ext>
                </a:extLst>
              </a:tr>
              <a:tr h="1594723">
                <a:tc>
                  <a:txBody>
                    <a:bodyPr/>
                    <a:lstStyle>
                      <a:lvl1pPr algn="l"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indent="-112713" algn="l"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indent="-242888" algn="l"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indent="-347663" algn="l"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indent="-487363" algn="l"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pt-BR" altLang="pt-BR" sz="22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ndara" panose="020E0502030303020204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pt-BR" altLang="pt-BR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ndara" panose="020E0502030303020204" pitchFamily="34" charset="0"/>
                        </a:rPr>
                        <a:t>3. AÇÕES INTERSETORIAIS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indent="-112713" algn="l"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indent="-242888" algn="l"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indent="-347663" algn="l"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indent="-487363" algn="l"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174625" marR="0" lvl="0" indent="-1746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Char char="•"/>
                        <a:tabLst/>
                      </a:pPr>
                      <a:r>
                        <a:rPr kumimoji="0" lang="pt-BR" altLang="pt-BR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ndara" panose="020E0502030303020204" pitchFamily="34" charset="0"/>
                        </a:rPr>
                        <a:t>Ações de notificação, investigação e inspeção conjuntas com a VE, VSA, VST. </a:t>
                      </a:r>
                    </a:p>
                    <a:p>
                      <a:pPr marL="174625" marR="0" lvl="0" indent="-1746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Char char="•"/>
                        <a:tabLst/>
                      </a:pPr>
                      <a:r>
                        <a:rPr kumimoji="0" lang="pt-BR" altLang="pt-BR" sz="20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Participar de processos educativos para equipes de ESF, ACS, ACE.</a:t>
                      </a:r>
                    </a:p>
                    <a:p>
                      <a:pPr marL="174625" marR="0" lvl="0" indent="-1746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Char char="•"/>
                        <a:tabLst/>
                      </a:pPr>
                      <a:r>
                        <a:rPr kumimoji="0" lang="pt-BR" altLang="pt-BR" sz="20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Ações sobre risco sanitário em parceria com Agricultura, Educação, Saneamento, Meio Ambiente, Ciência e Tecnologia, outros.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4980998"/>
                  </a:ext>
                </a:extLst>
              </a:tr>
              <a:tr h="421248">
                <a:tc>
                  <a:txBody>
                    <a:bodyPr/>
                    <a:lstStyle>
                      <a:lvl1pPr algn="l"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indent="-112713" algn="l"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indent="-242888" algn="l"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indent="-347663" algn="l"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indent="-487363" algn="l"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pt-BR" altLang="pt-BR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ndara" panose="020E0502030303020204" pitchFamily="34" charset="0"/>
                        </a:rPr>
                        <a:t>4. AÇÕES LABORATORIAIS</a:t>
                      </a:r>
                      <a:r>
                        <a:rPr kumimoji="0" lang="pt-BR" altLang="pt-BR" sz="2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ndara" panose="020E0502030303020204" pitchFamily="34" charset="0"/>
                        </a:rPr>
                        <a:t>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indent="-112713" algn="l"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indent="-242888" algn="l"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indent="-347663" algn="l"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indent="-487363" algn="l"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174625" marR="0" lvl="0" indent="-1746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Char char="•"/>
                        <a:tabLst/>
                      </a:pPr>
                      <a:r>
                        <a:rPr kumimoji="0" lang="pt-BR" altLang="pt-BR" sz="20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Estrutura laboratorial para ações de monitoramento de produtos.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7161480"/>
                  </a:ext>
                </a:extLst>
              </a:tr>
            </a:tbl>
          </a:graphicData>
        </a:graphic>
      </p:graphicFrame>
      <p:sp>
        <p:nvSpPr>
          <p:cNvPr id="4" name="CaixaDeTexto 3">
            <a:extLst>
              <a:ext uri="{FF2B5EF4-FFF2-40B4-BE49-F238E27FC236}">
                <a16:creationId xmlns:a16="http://schemas.microsoft.com/office/drawing/2014/main" id="{46BAB8DD-D4FA-42C7-B9E4-4571542B93E8}"/>
              </a:ext>
            </a:extLst>
          </p:cNvPr>
          <p:cNvSpPr txBox="1"/>
          <p:nvPr/>
        </p:nvSpPr>
        <p:spPr>
          <a:xfrm>
            <a:off x="8625127" y="6523031"/>
            <a:ext cx="40178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Fonte</a:t>
            </a: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: Maria Cecilia/ANVISA, 2008</a:t>
            </a:r>
          </a:p>
        </p:txBody>
      </p:sp>
    </p:spTree>
    <p:extLst>
      <p:ext uri="{BB962C8B-B14F-4D97-AF65-F5344CB8AC3E}">
        <p14:creationId xmlns:p14="http://schemas.microsoft.com/office/powerpoint/2010/main" val="381219181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214FCE61-AD7A-4F5A-8FBB-99712FCF02F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757948" y="225887"/>
            <a:ext cx="9055510" cy="1231164"/>
          </a:xfrm>
          <a:noFill/>
        </p:spPr>
        <p:txBody>
          <a:bodyPr>
            <a:noAutofit/>
          </a:bodyPr>
          <a:lstStyle/>
          <a:p>
            <a:pPr eaLnBrk="1" hangingPunct="1"/>
            <a:br>
              <a:rPr lang="pt-BR" altLang="pt-BR" sz="3600" b="1" dirty="0">
                <a:solidFill>
                  <a:schemeClr val="accent1">
                    <a:lumMod val="50000"/>
                  </a:schemeClr>
                </a:solidFill>
                <a:latin typeface="Candara" panose="020E0502030303020204" pitchFamily="34" charset="0"/>
              </a:rPr>
            </a:br>
            <a:r>
              <a:rPr lang="pt-BR" altLang="pt-BR" sz="36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Grupo II de Ações</a:t>
            </a:r>
            <a:br>
              <a:rPr lang="pt-BR" altLang="pt-BR" sz="36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</a:br>
            <a:r>
              <a:rPr lang="pt-BR" altLang="pt-BR" sz="36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Estruturar e Fortalecer a Gestão do Trabalho</a:t>
            </a:r>
          </a:p>
        </p:txBody>
      </p:sp>
      <p:graphicFrame>
        <p:nvGraphicFramePr>
          <p:cNvPr id="186371" name="Group 3">
            <a:extLst>
              <a:ext uri="{FF2B5EF4-FFF2-40B4-BE49-F238E27FC236}">
                <a16:creationId xmlns:a16="http://schemas.microsoft.com/office/drawing/2014/main" id="{42BCDC7A-12D1-4AAC-AA52-D274F50D4DA0}"/>
              </a:ext>
            </a:extLst>
          </p:cNvPr>
          <p:cNvGraphicFramePr>
            <a:graphicFrameLocks noGrp="1"/>
          </p:cNvGraphicFramePr>
          <p:nvPr>
            <p:ph type="tbl" idx="1"/>
            <p:extLst>
              <p:ext uri="{D42A27DB-BD31-4B8C-83A1-F6EECF244321}">
                <p14:modId xmlns:p14="http://schemas.microsoft.com/office/powerpoint/2010/main" val="1348731642"/>
              </p:ext>
            </p:extLst>
          </p:nvPr>
        </p:nvGraphicFramePr>
        <p:xfrm>
          <a:off x="0" y="1543921"/>
          <a:ext cx="12192000" cy="5029200"/>
        </p:xfrm>
        <a:graphic>
          <a:graphicData uri="http://schemas.openxmlformats.org/drawingml/2006/table">
            <a:tbl>
              <a:tblPr/>
              <a:tblGrid>
                <a:gridCol w="4247535">
                  <a:extLst>
                    <a:ext uri="{9D8B030D-6E8A-4147-A177-3AD203B41FA5}">
                      <a16:colId xmlns:a16="http://schemas.microsoft.com/office/drawing/2014/main" val="295830418"/>
                    </a:ext>
                  </a:extLst>
                </a:gridCol>
                <a:gridCol w="7944465">
                  <a:extLst>
                    <a:ext uri="{9D8B030D-6E8A-4147-A177-3AD203B41FA5}">
                      <a16:colId xmlns:a16="http://schemas.microsoft.com/office/drawing/2014/main" val="3687676013"/>
                    </a:ext>
                  </a:extLst>
                </a:gridCol>
              </a:tblGrid>
              <a:tr h="379989">
                <a:tc>
                  <a:txBody>
                    <a:bodyPr/>
                    <a:lstStyle>
                      <a:lvl1pPr algn="l"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indent="-112713" algn="l"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indent="-242888" algn="l"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indent="-347663" algn="l"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indent="-487363" algn="l"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pt-BR" altLang="pt-BR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ÁREAS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indent="-112713" algn="l"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indent="-242888" algn="l"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indent="-347663" algn="l"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indent="-487363" algn="l"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pt-BR" altLang="pt-BR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REQUISITOS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2301936"/>
                  </a:ext>
                </a:extLst>
              </a:tr>
              <a:tr h="1549184">
                <a:tc>
                  <a:txBody>
                    <a:bodyPr/>
                    <a:lstStyle>
                      <a:lvl1pPr algn="l"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indent="-112713" algn="l"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indent="-242888" algn="l"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indent="-347663" algn="l"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indent="-487363" algn="l"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pt-BR" altLang="pt-BR" sz="22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ndara" panose="020E0502030303020204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pt-BR" altLang="pt-BR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ndara" panose="020E0502030303020204" pitchFamily="34" charset="0"/>
                        </a:rPr>
                        <a:t>1. ESTRUTURA LEGAL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indent="-112713" algn="l"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indent="-242888" algn="l"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indent="-347663" algn="l"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indent="-487363" algn="l"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Char char="•"/>
                        <a:tabLst/>
                      </a:pPr>
                      <a:r>
                        <a:rPr kumimoji="0" lang="pt-BR" altLang="pt-BR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ndara" panose="020E0502030303020204" pitchFamily="34" charset="0"/>
                        </a:rPr>
                        <a:t> Equipe de VISA investida na função por ato legal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Char char="•"/>
                        <a:tabLst/>
                      </a:pPr>
                      <a:r>
                        <a:rPr kumimoji="0" lang="pt-BR" altLang="pt-BR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ndara" panose="020E0502030303020204" pitchFamily="34" charset="0"/>
                        </a:rPr>
                        <a:t> Instrumento legal de criação da VISA, com definição de atribuições e</a:t>
                      </a:r>
                    </a:p>
                    <a:p>
                      <a:pPr marL="174625" marR="0" lvl="0" indent="-174625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pt-BR" altLang="pt-BR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ndara" panose="020E0502030303020204" pitchFamily="34" charset="0"/>
                        </a:rPr>
                        <a:t>   competências.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Char char="•"/>
                        <a:tabLst/>
                      </a:pPr>
                      <a:r>
                        <a:rPr kumimoji="0" lang="pt-BR" altLang="pt-BR" sz="20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Incluída na estrutura organizacional de uma Secretaria de Saúde.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Char char="•"/>
                        <a:tabLst/>
                      </a:pPr>
                      <a:r>
                        <a:rPr kumimoji="0" lang="pt-BR" altLang="pt-BR" sz="20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Código Sanitário.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42975357"/>
                  </a:ext>
                </a:extLst>
              </a:tr>
              <a:tr h="1256885">
                <a:tc>
                  <a:txBody>
                    <a:bodyPr/>
                    <a:lstStyle>
                      <a:lvl1pPr algn="l"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indent="-112713" algn="l"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indent="-242888" algn="l"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indent="-347663" algn="l"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indent="-487363" algn="l"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0" lang="pt-BR" altLang="pt-BR" sz="22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ndara" panose="020E0502030303020204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pt-BR" altLang="pt-BR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ndara" panose="020E0502030303020204" pitchFamily="34" charset="0"/>
                        </a:rPr>
                        <a:t>2. ESTRUTURA FÍSICA 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pt-BR" altLang="pt-BR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ndara" panose="020E0502030303020204" pitchFamily="34" charset="0"/>
                        </a:rPr>
                        <a:t> 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pt-BR" altLang="pt-BR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ndara" panose="020E0502030303020204" pitchFamily="34" charset="0"/>
                        </a:rPr>
                        <a:t>    RECURSOS MATERIAIS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indent="-112713" algn="l"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indent="-242888" algn="l"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indent="-347663" algn="l"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indent="-487363" algn="l"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Char char="•"/>
                        <a:tabLst/>
                      </a:pPr>
                      <a:r>
                        <a:rPr kumimoji="0" lang="pt-BR" altLang="pt-BR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ndara" panose="020E0502030303020204" pitchFamily="34" charset="0"/>
                        </a:rPr>
                        <a:t> Espaço físico para o desenvolvimento das atividades.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Char char="•"/>
                        <a:tabLst/>
                      </a:pPr>
                      <a:r>
                        <a:rPr kumimoji="0" lang="pt-BR" altLang="pt-BR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ndara" panose="020E0502030303020204" pitchFamily="34" charset="0"/>
                        </a:rPr>
                        <a:t> Canais de comunicação: telefone/fax/internet.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Char char="•"/>
                        <a:tabLst/>
                      </a:pPr>
                      <a:r>
                        <a:rPr kumimoji="0" lang="pt-BR" altLang="pt-BR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ndara" panose="020E0502030303020204" pitchFamily="34" charset="0"/>
                        </a:rPr>
                        <a:t> Equipamentos para fiscalização - impressos (termos legais). 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Char char="•"/>
                        <a:tabLst/>
                      </a:pPr>
                      <a:r>
                        <a:rPr kumimoji="0" lang="pt-BR" altLang="pt-BR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ndara" panose="020E0502030303020204" pitchFamily="34" charset="0"/>
                        </a:rPr>
                        <a:t> Meio de transporte para deslocamento da equipe de fiscalização.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02329224"/>
                  </a:ext>
                </a:extLst>
              </a:tr>
              <a:tr h="964586">
                <a:tc>
                  <a:txBody>
                    <a:bodyPr/>
                    <a:lstStyle>
                      <a:lvl1pPr algn="l"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indent="-112713" algn="l"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indent="-242888" algn="l"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indent="-347663" algn="l"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indent="-487363" algn="l"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pt-BR" altLang="pt-BR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ndara" panose="020E0502030303020204" pitchFamily="34" charset="0"/>
                        </a:rPr>
                        <a:t>3. ESTRUTURA ADMINISTRATIVA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pt-BR" altLang="pt-BR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ndara" panose="020E0502030303020204" pitchFamily="34" charset="0"/>
                        </a:rPr>
                        <a:t>     OPERACIONAL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indent="-112713" algn="l"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indent="-242888" algn="l"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indent="-347663" algn="l"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indent="-487363" algn="l"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Char char="•"/>
                        <a:tabLst/>
                      </a:pPr>
                      <a:r>
                        <a:rPr kumimoji="0" lang="pt-BR" altLang="pt-BR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ndara" panose="020E0502030303020204" pitchFamily="34" charset="0"/>
                        </a:rPr>
                        <a:t> Cadastro de estabelecimentos sujeitos à vigilância sanitária.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Char char="•"/>
                        <a:tabLst/>
                      </a:pPr>
                      <a:r>
                        <a:rPr kumimoji="0" lang="pt-BR" altLang="pt-BR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ndara" panose="020E0502030303020204" pitchFamily="34" charset="0"/>
                        </a:rPr>
                        <a:t> Sistema de informação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Char char="•"/>
                        <a:tabLst/>
                      </a:pPr>
                      <a:r>
                        <a:rPr kumimoji="0" lang="pt-BR" altLang="pt-BR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ndara" panose="020E0502030303020204" pitchFamily="34" charset="0"/>
                        </a:rPr>
                        <a:t> Normas para padronizar procedimentos administrativos e fiscais</a:t>
                      </a:r>
                      <a:r>
                        <a:rPr kumimoji="0" lang="pt-BR" altLang="pt-BR" sz="2000" b="0" i="1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ndara" panose="020E0502030303020204" pitchFamily="34" charset="0"/>
                        </a:rPr>
                        <a:t>.</a:t>
                      </a:r>
                      <a:r>
                        <a:rPr kumimoji="0" lang="pt-BR" altLang="pt-BR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ndara" panose="020E0502030303020204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3613"/>
                  </a:ext>
                </a:extLst>
              </a:tr>
              <a:tr h="676829">
                <a:tc>
                  <a:txBody>
                    <a:bodyPr/>
                    <a:lstStyle>
                      <a:lvl1pPr algn="l"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indent="-112713" algn="l"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indent="-242888" algn="l"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indent="-347663" algn="l"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indent="-487363" algn="l"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pt-BR" altLang="pt-BR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ndara" panose="020E0502030303020204" pitchFamily="34" charset="0"/>
                        </a:rPr>
                        <a:t>4. GESTÃO DE PESSOAS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indent="-112713" algn="l">
                        <a:buClr>
                          <a:schemeClr val="tx1"/>
                        </a:buClr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indent="-242888" algn="l"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indent="-347663" algn="l"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indent="-487363" algn="l"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indent="-4873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179388" marR="0" lvl="0" indent="-17938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Char char="•"/>
                        <a:tabLst/>
                      </a:pPr>
                      <a:r>
                        <a:rPr kumimoji="0" lang="pt-BR" altLang="pt-BR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ndara" panose="020E0502030303020204" pitchFamily="34" charset="0"/>
                        </a:rPr>
                        <a:t>Equipe de VISA em número adequado para desenvolver as atividades.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Char char="•"/>
                        <a:tabLst/>
                      </a:pPr>
                      <a:r>
                        <a:rPr kumimoji="0" lang="pt-BR" altLang="pt-BR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ndara" panose="020E0502030303020204" pitchFamily="34" charset="0"/>
                        </a:rPr>
                        <a:t> Plano de Capacitação , PCCS, isonomia, estabilidade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2724084"/>
                  </a:ext>
                </a:extLst>
              </a:tr>
            </a:tbl>
          </a:graphicData>
        </a:graphic>
      </p:graphicFrame>
      <p:sp>
        <p:nvSpPr>
          <p:cNvPr id="2" name="CaixaDeTexto 1">
            <a:extLst>
              <a:ext uri="{FF2B5EF4-FFF2-40B4-BE49-F238E27FC236}">
                <a16:creationId xmlns:a16="http://schemas.microsoft.com/office/drawing/2014/main" id="{3F66861D-FB89-43A0-BEF5-7D59D89B0B94}"/>
              </a:ext>
            </a:extLst>
          </p:cNvPr>
          <p:cNvSpPr txBox="1"/>
          <p:nvPr/>
        </p:nvSpPr>
        <p:spPr>
          <a:xfrm>
            <a:off x="8548487" y="6499379"/>
            <a:ext cx="34580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Fonte</a:t>
            </a: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: Maria Cecilia/ANVISA, 2008</a:t>
            </a:r>
          </a:p>
        </p:txBody>
      </p:sp>
    </p:spTree>
    <p:extLst>
      <p:ext uri="{BB962C8B-B14F-4D97-AF65-F5344CB8AC3E}">
        <p14:creationId xmlns:p14="http://schemas.microsoft.com/office/powerpoint/2010/main" val="2452108682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>
            <a:extLst>
              <a:ext uri="{FF2B5EF4-FFF2-40B4-BE49-F238E27FC236}">
                <a16:creationId xmlns:a16="http://schemas.microsoft.com/office/drawing/2014/main" id="{8369E937-604B-444A-B23C-89856C9911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0219" y="2033779"/>
            <a:ext cx="11341510" cy="40780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74638" indent="-274638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457200" indent="-457200" algn="just" fontAlgn="base">
              <a:spcBef>
                <a:spcPts val="0"/>
              </a:spcBef>
              <a:spcAft>
                <a:spcPts val="1500"/>
              </a:spcAft>
              <a:buClr>
                <a:srgbClr val="C00000"/>
              </a:buClr>
              <a:buFont typeface="Wingdings" panose="05000000000000000000" pitchFamily="2" charset="2"/>
              <a:buChar char="è"/>
              <a:defRPr/>
            </a:pPr>
            <a:r>
              <a:rPr lang="pt-BR" sz="2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PCCS não tem sido a prioridade do SNVS. Pauta-se na dinâmica do mercado - realizar relatórios, licenciamento, certificação de boas práticas, outros, ao invés de promover e proteger a saúde.</a:t>
            </a:r>
          </a:p>
          <a:p>
            <a:pPr marL="457200" indent="-457200" algn="just" fontAlgn="base">
              <a:spcBef>
                <a:spcPts val="0"/>
              </a:spcBef>
              <a:spcAft>
                <a:spcPts val="1500"/>
              </a:spcAft>
              <a:buClr>
                <a:srgbClr val="C00000"/>
              </a:buClr>
              <a:buFont typeface="Wingdings" panose="05000000000000000000" pitchFamily="2" charset="2"/>
              <a:buChar char="è"/>
              <a:defRPr/>
            </a:pPr>
            <a:r>
              <a:rPr lang="pt-BR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Existem PCCS na ANVISA (2 planos, vinculo MS) – cargos especialista em regulação e fiscalização e analista administrativo NS, técnico de regulação e Administrativo NM; e em alguns Estados e Municípios com cargos equivalentes de NS e NM.</a:t>
            </a:r>
            <a:endParaRPr lang="pt-BR" sz="27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457200" indent="-457200" algn="just" fontAlgn="base">
              <a:spcBef>
                <a:spcPts val="0"/>
              </a:spcBef>
              <a:spcAft>
                <a:spcPts val="1500"/>
              </a:spcAft>
              <a:buClr>
                <a:srgbClr val="C00000"/>
              </a:buClr>
              <a:buFont typeface="Wingdings" panose="05000000000000000000" pitchFamily="2" charset="2"/>
              <a:buChar char="è"/>
              <a:defRPr/>
            </a:pPr>
            <a:r>
              <a:rPr lang="pt-BR" sz="2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O servidor do SNVS pode ser transferido e demitido pelo gestor por qualquer alegação, o que dificulta a área dar respostas às necessidades da população.</a:t>
            </a:r>
          </a:p>
        </p:txBody>
      </p:sp>
    </p:spTree>
    <p:extLst>
      <p:ext uri="{BB962C8B-B14F-4D97-AF65-F5344CB8AC3E}">
        <p14:creationId xmlns:p14="http://schemas.microsoft.com/office/powerpoint/2010/main" val="1450642397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>
            <a:extLst>
              <a:ext uri="{FF2B5EF4-FFF2-40B4-BE49-F238E27FC236}">
                <a16:creationId xmlns:a16="http://schemas.microsoft.com/office/drawing/2014/main" id="{DE2B8AC0-49FC-42B6-AED6-C34EC679A43E}"/>
              </a:ext>
            </a:extLst>
          </p:cNvPr>
          <p:cNvSpPr txBox="1">
            <a:spLocks noChangeArrowheads="1"/>
          </p:cNvSpPr>
          <p:nvPr/>
        </p:nvSpPr>
        <p:spPr>
          <a:xfrm>
            <a:off x="501445" y="2777613"/>
            <a:ext cx="10840480" cy="1302774"/>
          </a:xfrm>
          <a:prstGeom prst="rect">
            <a:avLst/>
          </a:prstGeom>
          <a:noFill/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>
              <a:buClr>
                <a:schemeClr val="bg1">
                  <a:lumMod val="50000"/>
                </a:schemeClr>
              </a:buClr>
            </a:pPr>
            <a:r>
              <a:rPr lang="pt-BR" altLang="pt-BR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ea typeface="Cambria" panose="02040503050406030204" pitchFamily="18" charset="0"/>
              </a:rPr>
              <a:t>Como o Estado Interfere na</a:t>
            </a:r>
          </a:p>
          <a:p>
            <a:pPr algn="r" eaLnBrk="1" hangingPunct="1">
              <a:buClr>
                <a:schemeClr val="bg1">
                  <a:lumMod val="50000"/>
                </a:schemeClr>
              </a:buClr>
            </a:pPr>
            <a:r>
              <a:rPr lang="pt-BR" altLang="pt-BR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ea typeface="Cambria" panose="02040503050406030204" pitchFamily="18" charset="0"/>
              </a:rPr>
              <a:t> Defesa de Direitos dos Trabalhadores SNVS</a:t>
            </a:r>
            <a:endParaRPr lang="pt-BR" altLang="pt-BR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3372041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>
            <a:extLst>
              <a:ext uri="{FF2B5EF4-FFF2-40B4-BE49-F238E27FC236}">
                <a16:creationId xmlns:a16="http://schemas.microsoft.com/office/drawing/2014/main" id="{8369E937-604B-444A-B23C-89856C9911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8426" y="2753632"/>
            <a:ext cx="11181737" cy="30162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74638" indent="-274638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514350" indent="-514350">
              <a:spcBef>
                <a:spcPts val="0"/>
              </a:spcBef>
              <a:spcAft>
                <a:spcPts val="1200"/>
              </a:spcAft>
              <a:buClr>
                <a:srgbClr val="C00000"/>
              </a:buClr>
              <a:buFont typeface="+mj-lt"/>
              <a:buAutoNum type="arabicPeriod"/>
            </a:pPr>
            <a:r>
              <a:rPr lang="pt-BR" altLang="pt-BR" sz="3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Crise econômica  x crise do Estado. </a:t>
            </a:r>
          </a:p>
          <a:p>
            <a:pPr marL="514350" indent="-514350">
              <a:spcBef>
                <a:spcPts val="0"/>
              </a:spcBef>
              <a:spcAft>
                <a:spcPts val="1200"/>
              </a:spcAft>
              <a:buClr>
                <a:srgbClr val="C00000"/>
              </a:buClr>
              <a:buFont typeface="+mj-lt"/>
              <a:buAutoNum type="arabicPeriod"/>
            </a:pPr>
            <a:r>
              <a:rPr lang="pt-BR" altLang="pt-BR" sz="3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Globalização acelerada – hegemonia do mercado</a:t>
            </a:r>
          </a:p>
          <a:p>
            <a:pPr marL="514350" indent="-514350">
              <a:spcBef>
                <a:spcPts val="0"/>
              </a:spcBef>
              <a:spcAft>
                <a:spcPts val="1200"/>
              </a:spcAft>
              <a:buClr>
                <a:srgbClr val="C00000"/>
              </a:buClr>
              <a:buFont typeface="+mj-lt"/>
              <a:buAutoNum type="arabicPeriod"/>
            </a:pPr>
            <a:r>
              <a:rPr lang="pt-BR" altLang="pt-BR" sz="3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Diminuição do papel do Estado x Reforma Administrativa</a:t>
            </a:r>
          </a:p>
          <a:p>
            <a:pPr marL="514350" indent="-514350">
              <a:spcBef>
                <a:spcPts val="0"/>
              </a:spcBef>
              <a:spcAft>
                <a:spcPts val="1200"/>
              </a:spcAft>
              <a:buClr>
                <a:srgbClr val="C00000"/>
              </a:buClr>
              <a:buFont typeface="+mj-lt"/>
              <a:buAutoNum type="arabicPeriod"/>
            </a:pPr>
            <a:r>
              <a:rPr lang="pt-BR" altLang="pt-BR" sz="3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Desproteção dos agentes públicos.</a:t>
            </a:r>
          </a:p>
          <a:p>
            <a:pPr marL="514350" indent="-514350">
              <a:spcBef>
                <a:spcPts val="0"/>
              </a:spcBef>
              <a:spcAft>
                <a:spcPts val="1200"/>
              </a:spcAft>
              <a:buClr>
                <a:srgbClr val="C00000"/>
              </a:buClr>
              <a:buFont typeface="+mj-lt"/>
              <a:buAutoNum type="arabicPeriod"/>
            </a:pPr>
            <a:endParaRPr lang="pt-BR" altLang="pt-BR" sz="30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endParaRP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DE2B8AC0-49FC-42B6-AED6-C34EC679A43E}"/>
              </a:ext>
            </a:extLst>
          </p:cNvPr>
          <p:cNvSpPr txBox="1">
            <a:spLocks noChangeArrowheads="1"/>
          </p:cNvSpPr>
          <p:nvPr/>
        </p:nvSpPr>
        <p:spPr>
          <a:xfrm>
            <a:off x="2418735" y="589301"/>
            <a:ext cx="9114503" cy="487332"/>
          </a:xfrm>
          <a:prstGeom prst="rect">
            <a:avLst/>
          </a:prstGeom>
          <a:noFill/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>
              <a:buClr>
                <a:schemeClr val="bg1">
                  <a:lumMod val="50000"/>
                </a:schemeClr>
              </a:buClr>
            </a:pPr>
            <a:r>
              <a:rPr lang="pt-BR" altLang="pt-BR" sz="3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ea typeface="Cambria" panose="02040503050406030204" pitchFamily="18" charset="0"/>
              </a:rPr>
              <a:t>Práticas de VISA nos cenários </a:t>
            </a:r>
          </a:p>
          <a:p>
            <a:pPr algn="r" eaLnBrk="1" hangingPunct="1">
              <a:buClr>
                <a:schemeClr val="bg1">
                  <a:lumMod val="50000"/>
                </a:schemeClr>
              </a:buClr>
            </a:pPr>
            <a:r>
              <a:rPr lang="pt-BR" altLang="pt-BR" sz="3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ea typeface="Cambria" panose="02040503050406030204" pitchFamily="18" charset="0"/>
              </a:rPr>
              <a:t>de crise do Estado brasileiro</a:t>
            </a:r>
            <a:endParaRPr lang="pt-BR" altLang="pt-BR" sz="38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  <a:ea typeface="Cambria" panose="02040503050406030204" pitchFamily="18" charset="0"/>
            </a:endParaRPr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29650498-73FD-4AEC-A4A3-050D1FA48709}"/>
              </a:ext>
            </a:extLst>
          </p:cNvPr>
          <p:cNvSpPr txBox="1">
            <a:spLocks noChangeArrowheads="1"/>
          </p:cNvSpPr>
          <p:nvPr/>
        </p:nvSpPr>
        <p:spPr>
          <a:xfrm>
            <a:off x="678426" y="1862579"/>
            <a:ext cx="7654414" cy="487332"/>
          </a:xfrm>
          <a:prstGeom prst="rect">
            <a:avLst/>
          </a:prstGeom>
          <a:noFill/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 eaLnBrk="1" hangingPunct="1">
              <a:buClr>
                <a:schemeClr val="bg1">
                  <a:lumMod val="50000"/>
                </a:schemeClr>
              </a:buClr>
            </a:pPr>
            <a:r>
              <a:rPr lang="pt-BR" altLang="pt-B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ea typeface="Cambria" panose="02040503050406030204" pitchFamily="18" charset="0"/>
              </a:rPr>
              <a:t>ESTADO SOCIAL-LIBERAL  </a:t>
            </a:r>
            <a:r>
              <a:rPr lang="pt-BR" altLang="pt-BR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ea typeface="Cambria" panose="02040503050406030204" pitchFamily="18" charset="0"/>
              </a:rPr>
              <a:t>(1980-2003)</a:t>
            </a:r>
          </a:p>
        </p:txBody>
      </p:sp>
    </p:spTree>
    <p:extLst>
      <p:ext uri="{BB962C8B-B14F-4D97-AF65-F5344CB8AC3E}">
        <p14:creationId xmlns:p14="http://schemas.microsoft.com/office/powerpoint/2010/main" val="2157996105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>
            <a:extLst>
              <a:ext uri="{FF2B5EF4-FFF2-40B4-BE49-F238E27FC236}">
                <a16:creationId xmlns:a16="http://schemas.microsoft.com/office/drawing/2014/main" id="{8369E937-604B-444A-B23C-89856C9911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0717" y="2156662"/>
            <a:ext cx="10810566" cy="3539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74638" indent="-274638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457200" lvl="0" indent="-457200">
              <a:buClr>
                <a:srgbClr val="C00000"/>
              </a:buClr>
              <a:buFont typeface="Wingdings" panose="05000000000000000000" pitchFamily="2" charset="2"/>
              <a:buChar char="è"/>
            </a:pPr>
            <a:r>
              <a:rPr lang="pt-BR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Reestruturação produtiva – retirada do capital da produção para o sistema financeiro, informatização, redução de mão de obra e postos de trabalho, retirada de direitos sociais.</a:t>
            </a:r>
          </a:p>
          <a:p>
            <a:pPr marL="457200" lvl="0" indent="-457200">
              <a:buClr>
                <a:srgbClr val="C00000"/>
              </a:buClr>
              <a:buFont typeface="Wingdings" panose="05000000000000000000" pitchFamily="2" charset="2"/>
              <a:buChar char="è"/>
            </a:pPr>
            <a:endParaRPr lang="pt-BR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endParaRPr>
          </a:p>
          <a:p>
            <a:pPr marL="457200" lvl="0" indent="-457200">
              <a:buClr>
                <a:srgbClr val="C00000"/>
              </a:buClr>
              <a:buFont typeface="Wingdings" panose="05000000000000000000" pitchFamily="2" charset="2"/>
              <a:buChar char="è"/>
            </a:pPr>
            <a:r>
              <a:rPr lang="pt-BR" sz="2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Politicas neoliberais, desregulamentação, flexibilização das relações de trabalho – trabalho precário, subemprego, informalidade.</a:t>
            </a:r>
          </a:p>
          <a:p>
            <a:pPr marL="457200" lvl="0" indent="-457200">
              <a:buClr>
                <a:srgbClr val="C00000"/>
              </a:buClr>
              <a:buFont typeface="Wingdings" panose="05000000000000000000" pitchFamily="2" charset="2"/>
              <a:buChar char="è"/>
            </a:pPr>
            <a:endParaRPr lang="pt-BR" sz="14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endParaRPr>
          </a:p>
          <a:p>
            <a:pPr marL="457200" lvl="0" indent="-457200">
              <a:buClr>
                <a:srgbClr val="C00000"/>
              </a:buClr>
              <a:buFont typeface="Wingdings" panose="05000000000000000000" pitchFamily="2" charset="2"/>
              <a:buChar char="è"/>
            </a:pPr>
            <a:r>
              <a:rPr lang="pt-BR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Diminuição do papel regulador do estado,  livre mercado, perda de força dos sindicatos, heterogeneidade dos trabalhadores.</a:t>
            </a: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DE2B8AC0-49FC-42B6-AED6-C34EC679A43E}"/>
              </a:ext>
            </a:extLst>
          </p:cNvPr>
          <p:cNvSpPr txBox="1">
            <a:spLocks noChangeArrowheads="1"/>
          </p:cNvSpPr>
          <p:nvPr/>
        </p:nvSpPr>
        <p:spPr>
          <a:xfrm>
            <a:off x="5412658" y="893253"/>
            <a:ext cx="6292645" cy="771387"/>
          </a:xfrm>
          <a:prstGeom prst="rect">
            <a:avLst/>
          </a:prstGeom>
          <a:noFill/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ts val="600"/>
              </a:spcBef>
              <a:spcAft>
                <a:spcPts val="1500"/>
              </a:spcAft>
              <a:buClr>
                <a:srgbClr val="C00000"/>
              </a:buClr>
            </a:pPr>
            <a:r>
              <a:rPr lang="pt-BR" altLang="pt-BR" sz="36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Crise Capital  x Globalização</a:t>
            </a:r>
          </a:p>
        </p:txBody>
      </p:sp>
    </p:spTree>
    <p:extLst>
      <p:ext uri="{BB962C8B-B14F-4D97-AF65-F5344CB8AC3E}">
        <p14:creationId xmlns:p14="http://schemas.microsoft.com/office/powerpoint/2010/main" val="1104376713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>
            <a:extLst>
              <a:ext uri="{FF2B5EF4-FFF2-40B4-BE49-F238E27FC236}">
                <a16:creationId xmlns:a16="http://schemas.microsoft.com/office/drawing/2014/main" id="{8369E937-604B-444A-B23C-89856C9911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7871" y="1994432"/>
            <a:ext cx="11356258" cy="42473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74638" indent="-274638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457200" lvl="0" indent="-457200">
              <a:buClr>
                <a:srgbClr val="C00000"/>
              </a:buClr>
              <a:buFont typeface="Wingdings" panose="05000000000000000000" pitchFamily="2" charset="2"/>
              <a:buChar char="è"/>
            </a:pPr>
            <a:r>
              <a:rPr lang="pt-BR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1985-1990 (Sarney-Collor) – redemocratização do país – constituição cidadão, SUS e LOS  </a:t>
            </a:r>
            <a:r>
              <a:rPr lang="pt-BR" sz="26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versus</a:t>
            </a:r>
            <a:r>
              <a:rPr lang="pt-BR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 desmonte das politicas sociais e do aparato do Estado.</a:t>
            </a:r>
          </a:p>
          <a:p>
            <a:pPr marL="457200" lvl="0" indent="-457200">
              <a:buClr>
                <a:srgbClr val="C00000"/>
              </a:buClr>
              <a:buFont typeface="Wingdings" panose="05000000000000000000" pitchFamily="2" charset="2"/>
              <a:buChar char="è"/>
            </a:pPr>
            <a:endParaRPr 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endParaRPr>
          </a:p>
          <a:p>
            <a:pPr marL="457200" lvl="0" indent="-457200">
              <a:buClr>
                <a:srgbClr val="C00000"/>
              </a:buClr>
              <a:buFont typeface="Wingdings" panose="05000000000000000000" pitchFamily="2" charset="2"/>
              <a:buChar char="è"/>
            </a:pPr>
            <a:r>
              <a:rPr lang="pt-BR" sz="2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1991-1995 (Itamar-FHC) – ajuste fiscal, privatização, retirada de direitos sob agenda do FMI, endividamento externo.</a:t>
            </a:r>
          </a:p>
          <a:p>
            <a:pPr marL="457200" lvl="0" indent="-457200">
              <a:buClr>
                <a:srgbClr val="C00000"/>
              </a:buClr>
              <a:buFont typeface="Wingdings" panose="05000000000000000000" pitchFamily="2" charset="2"/>
              <a:buChar char="è"/>
            </a:pPr>
            <a:endParaRPr lang="pt-BR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endParaRPr>
          </a:p>
          <a:p>
            <a:pPr marL="457200" indent="-457200">
              <a:buClr>
                <a:srgbClr val="C00000"/>
              </a:buClr>
              <a:buFont typeface="Wingdings" panose="05000000000000000000" pitchFamily="2" charset="2"/>
              <a:buChar char="è"/>
            </a:pPr>
            <a:r>
              <a:rPr lang="pt-BR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1995-2002 (FHC) - O Estado como problema, esgotamento da estrutura estatizante de intervenção do estado e superação da administração burocrática (nepotismo, clientelismo) x administração gerencial. Criação do Ministério da Administração e Reforma do Estado – Plano Diretor da Reforma do Aparelho do Estado. </a:t>
            </a:r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endParaRP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DE2B8AC0-49FC-42B6-AED6-C34EC679A43E}"/>
              </a:ext>
            </a:extLst>
          </p:cNvPr>
          <p:cNvSpPr txBox="1">
            <a:spLocks noChangeArrowheads="1"/>
          </p:cNvSpPr>
          <p:nvPr/>
        </p:nvSpPr>
        <p:spPr>
          <a:xfrm>
            <a:off x="4970206" y="922750"/>
            <a:ext cx="6565489" cy="771387"/>
          </a:xfrm>
          <a:prstGeom prst="rect">
            <a:avLst/>
          </a:prstGeom>
          <a:noFill/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ts val="600"/>
              </a:spcBef>
              <a:spcAft>
                <a:spcPts val="1500"/>
              </a:spcAft>
              <a:buClr>
                <a:srgbClr val="C00000"/>
              </a:buClr>
            </a:pPr>
            <a:r>
              <a:rPr lang="pt-BR" altLang="pt-BR" sz="4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Cenário brasileiro da Crise</a:t>
            </a:r>
          </a:p>
        </p:txBody>
      </p:sp>
    </p:spTree>
    <p:extLst>
      <p:ext uri="{BB962C8B-B14F-4D97-AF65-F5344CB8AC3E}">
        <p14:creationId xmlns:p14="http://schemas.microsoft.com/office/powerpoint/2010/main" val="3448694634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>
            <a:extLst>
              <a:ext uri="{FF2B5EF4-FFF2-40B4-BE49-F238E27FC236}">
                <a16:creationId xmlns:a16="http://schemas.microsoft.com/office/drawing/2014/main" id="{8369E937-604B-444A-B23C-89856C9911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7762" y="1867930"/>
            <a:ext cx="11636475" cy="4401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74638" indent="-274638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>
              <a:buClr>
                <a:srgbClr val="C00000"/>
              </a:buClr>
            </a:pPr>
            <a:r>
              <a:rPr lang="pt-BR" sz="2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Ideia central:</a:t>
            </a:r>
            <a:r>
              <a:rPr lang="pt-BR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 instituições públicas orientadas pelo mercado e não pelo Estado.  Modelo ágil de gestão, administração flexível e resolutiva. Agilidade da máquina pública. Estratégia privatizante - 04 tipos de atividades:  </a:t>
            </a:r>
          </a:p>
          <a:p>
            <a:pPr marL="638175" lvl="1" indent="-195263">
              <a:buClr>
                <a:srgbClr val="C00000"/>
              </a:buClr>
              <a:buFont typeface="Wingdings" panose="05000000000000000000" pitchFamily="2" charset="2"/>
              <a:buChar char="§"/>
            </a:pPr>
            <a:endParaRPr lang="pt-BR" sz="10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endParaRPr>
          </a:p>
          <a:p>
            <a:pPr marL="455613" indent="-195263"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pt-BR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Estratégicas de Estado (formular politica e leis) – propriedade estatal e PCCS próprio, estabilidade (presidente, ministros, MP). </a:t>
            </a:r>
          </a:p>
          <a:p>
            <a:pPr marL="455613" indent="-195263"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pt-BR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Exclusivas de Estado – regular e legislar; propriedade estatal, reforço a carreira e estabilidade (agencias, forças armadas).</a:t>
            </a:r>
          </a:p>
          <a:p>
            <a:pPr marL="455613" indent="-195263"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pt-BR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Serviços não exclusivos ou competitivos; propriedade publica não estatal, contrato de gestão por meio de organizações sociais (serviços sociais).</a:t>
            </a:r>
          </a:p>
          <a:p>
            <a:pPr marL="455613" indent="-195263"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pt-BR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Bens e serviços para o mercado com vista ao lucro - desregulamentação, propriedade privada, várias formas de contratação de agentes públicos.</a:t>
            </a: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DE2B8AC0-49FC-42B6-AED6-C34EC679A43E}"/>
              </a:ext>
            </a:extLst>
          </p:cNvPr>
          <p:cNvSpPr txBox="1">
            <a:spLocks noChangeArrowheads="1"/>
          </p:cNvSpPr>
          <p:nvPr/>
        </p:nvSpPr>
        <p:spPr>
          <a:xfrm>
            <a:off x="7182464" y="588865"/>
            <a:ext cx="4262285" cy="1225187"/>
          </a:xfrm>
          <a:prstGeom prst="rect">
            <a:avLst/>
          </a:prstGeom>
          <a:noFill/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>
              <a:spcBef>
                <a:spcPts val="600"/>
              </a:spcBef>
              <a:spcAft>
                <a:spcPts val="1500"/>
              </a:spcAft>
              <a:buClr>
                <a:srgbClr val="C00000"/>
              </a:buClr>
            </a:pPr>
            <a:r>
              <a:rPr lang="pt-BR" altLang="pt-BR" sz="36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Plano Diretor de Reforma do Estado</a:t>
            </a:r>
          </a:p>
        </p:txBody>
      </p:sp>
    </p:spTree>
    <p:extLst>
      <p:ext uri="{BB962C8B-B14F-4D97-AF65-F5344CB8AC3E}">
        <p14:creationId xmlns:p14="http://schemas.microsoft.com/office/powerpoint/2010/main" val="1168299613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>
            <a:extLst>
              <a:ext uri="{FF2B5EF4-FFF2-40B4-BE49-F238E27FC236}">
                <a16:creationId xmlns:a16="http://schemas.microsoft.com/office/drawing/2014/main" id="{8369E937-604B-444A-B23C-89856C9911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0717" y="1817449"/>
            <a:ext cx="11176819" cy="47089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74638" indent="-274638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457200" lvl="0" indent="-457200">
              <a:buClr>
                <a:srgbClr val="C00000"/>
              </a:buClr>
              <a:buFont typeface="Wingdings" panose="05000000000000000000" pitchFamily="2" charset="2"/>
              <a:buChar char="è"/>
            </a:pPr>
            <a:r>
              <a:rPr lang="pt-BR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Centralização ou isolamento sobre o controle da política macroeconômica.</a:t>
            </a:r>
          </a:p>
          <a:p>
            <a:pPr marL="457200" lvl="0" indent="-457200">
              <a:buClr>
                <a:srgbClr val="C00000"/>
              </a:buClr>
              <a:buFont typeface="Wingdings" panose="05000000000000000000" pitchFamily="2" charset="2"/>
              <a:buChar char="è"/>
            </a:pPr>
            <a:endParaRPr lang="pt-BR" sz="1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endParaRPr>
          </a:p>
          <a:p>
            <a:pPr marL="457200" lvl="0" indent="-457200">
              <a:buClr>
                <a:srgbClr val="C00000"/>
              </a:buClr>
              <a:buFont typeface="Wingdings" panose="05000000000000000000" pitchFamily="2" charset="2"/>
              <a:buChar char="è"/>
            </a:pPr>
            <a:r>
              <a:rPr lang="pt-BR" sz="2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Descentralização ou privatização da burocracia na prestação de serviços sociais.</a:t>
            </a:r>
          </a:p>
          <a:p>
            <a:pPr marL="457200" lvl="0" indent="-457200">
              <a:buClr>
                <a:srgbClr val="C00000"/>
              </a:buClr>
              <a:buFont typeface="Wingdings" panose="05000000000000000000" pitchFamily="2" charset="2"/>
              <a:buChar char="è"/>
            </a:pPr>
            <a:endParaRPr lang="pt-BR" sz="10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endParaRPr>
          </a:p>
          <a:p>
            <a:pPr marL="457200" lvl="0" indent="-457200">
              <a:buClr>
                <a:srgbClr val="C00000"/>
              </a:buClr>
              <a:buFont typeface="Wingdings" panose="05000000000000000000" pitchFamily="2" charset="2"/>
              <a:buChar char="è"/>
            </a:pPr>
            <a:r>
              <a:rPr lang="pt-BR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Delegação da função regulatória a agências independentes para supervisionar os prestadores de serviços.</a:t>
            </a:r>
          </a:p>
          <a:p>
            <a:pPr marL="457200" lvl="0" indent="-457200">
              <a:buClr>
                <a:srgbClr val="C00000"/>
              </a:buClr>
              <a:buFont typeface="Wingdings" panose="05000000000000000000" pitchFamily="2" charset="2"/>
              <a:buChar char="è"/>
            </a:pPr>
            <a:endParaRPr lang="pt-BR" sz="1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endParaRPr>
          </a:p>
          <a:p>
            <a:pPr marL="457200" lvl="0" indent="-457200">
              <a:buClr>
                <a:srgbClr val="C00000"/>
              </a:buClr>
              <a:buFont typeface="Wingdings" panose="05000000000000000000" pitchFamily="2" charset="2"/>
              <a:buChar char="è"/>
            </a:pPr>
            <a:r>
              <a:rPr lang="pt-BR" sz="2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Liberação do mercado ao capital privado e estrangeiro.</a:t>
            </a:r>
          </a:p>
          <a:p>
            <a:pPr marL="457200" lvl="0" indent="-457200">
              <a:buClr>
                <a:srgbClr val="C00000"/>
              </a:buClr>
              <a:buFont typeface="Wingdings" panose="05000000000000000000" pitchFamily="2" charset="2"/>
              <a:buChar char="è"/>
            </a:pPr>
            <a:endParaRPr lang="pt-BR" sz="10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endParaRPr>
          </a:p>
          <a:p>
            <a:pPr marL="457200" lvl="0" indent="-457200">
              <a:buClr>
                <a:srgbClr val="C00000"/>
              </a:buClr>
              <a:buFont typeface="Wingdings" panose="05000000000000000000" pitchFamily="2" charset="2"/>
              <a:buChar char="è"/>
            </a:pPr>
            <a:r>
              <a:rPr lang="pt-BR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Criação de quadros mais capacitados sob critérios de meritocracia e avaliação de desempenho.</a:t>
            </a:r>
            <a:endParaRPr lang="pt-BR" altLang="pt-BR" sz="28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endParaRP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DE2B8AC0-49FC-42B6-AED6-C34EC679A43E}"/>
              </a:ext>
            </a:extLst>
          </p:cNvPr>
          <p:cNvSpPr txBox="1">
            <a:spLocks noChangeArrowheads="1"/>
          </p:cNvSpPr>
          <p:nvPr/>
        </p:nvSpPr>
        <p:spPr>
          <a:xfrm>
            <a:off x="5899354" y="657277"/>
            <a:ext cx="5334001" cy="771387"/>
          </a:xfrm>
          <a:prstGeom prst="rect">
            <a:avLst/>
          </a:prstGeom>
          <a:noFill/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>
              <a:spcBef>
                <a:spcPts val="600"/>
              </a:spcBef>
              <a:spcAft>
                <a:spcPts val="1500"/>
              </a:spcAft>
              <a:buClr>
                <a:srgbClr val="C00000"/>
              </a:buClr>
            </a:pPr>
            <a:r>
              <a:rPr lang="pt-BR" altLang="pt-BR" sz="36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Proposta para Superação da Crise do Estado </a:t>
            </a:r>
          </a:p>
        </p:txBody>
      </p:sp>
    </p:spTree>
    <p:extLst>
      <p:ext uri="{BB962C8B-B14F-4D97-AF65-F5344CB8AC3E}">
        <p14:creationId xmlns:p14="http://schemas.microsoft.com/office/powerpoint/2010/main" val="2849675833"/>
      </p:ext>
    </p:ext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>
            <a:extLst>
              <a:ext uri="{FF2B5EF4-FFF2-40B4-BE49-F238E27FC236}">
                <a16:creationId xmlns:a16="http://schemas.microsoft.com/office/drawing/2014/main" id="{8369E937-604B-444A-B23C-89856C9911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3122" y="1813166"/>
            <a:ext cx="11661058" cy="4524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74638" indent="-274638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/>
            <a:r>
              <a:rPr lang="pt-BR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Ementas 19/98, 20/98 alteram o regime constitucional do servidor publico:</a:t>
            </a:r>
          </a:p>
          <a:p>
            <a:pPr marL="0" indent="0"/>
            <a:endParaRPr lang="pt-BR" sz="1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endParaRPr>
          </a:p>
          <a:p>
            <a:pPr marL="525462" lvl="1" indent="-342900"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pt-BR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Fim da obrigatoriedade do RJU e a volta a contratação via CLT.</a:t>
            </a:r>
          </a:p>
          <a:p>
            <a:pPr marL="525462" lvl="1" indent="-342900"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pt-BR" sz="25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Flexibilização da estabilidade - demissão por falta grave, desempenho nulo, excesso de quadros.</a:t>
            </a:r>
          </a:p>
          <a:p>
            <a:pPr marL="525462" lvl="1" indent="-342900"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pt-BR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Exigência seleção pública para celetista e concurso público para estatutários.</a:t>
            </a:r>
          </a:p>
          <a:p>
            <a:pPr marL="525462" lvl="1" indent="-342900"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pt-BR" sz="25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Contratação de estrangeiros por concursos públicos apoiado em leis.</a:t>
            </a:r>
          </a:p>
          <a:p>
            <a:pPr marL="525462" lvl="1" indent="-342900"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pt-BR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Limite rígido das remunerações não excedendo o valor do presidente da república.</a:t>
            </a:r>
          </a:p>
          <a:p>
            <a:pPr marL="525462" lvl="1" indent="-342900"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pt-BR" sz="25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Mobilidade do servidor público entre os entes federados via convênio.</a:t>
            </a:r>
          </a:p>
          <a:p>
            <a:pPr marL="525462" lvl="1" indent="-342900"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pt-BR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Eliminação da isonomia como direito subjetivo.</a:t>
            </a:r>
          </a:p>
          <a:p>
            <a:pPr marL="525462" lvl="1" indent="-342900"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pt-BR" sz="25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Forte terceirização nos serviços não exclusivos.</a:t>
            </a: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DE2B8AC0-49FC-42B6-AED6-C34EC679A43E}"/>
              </a:ext>
            </a:extLst>
          </p:cNvPr>
          <p:cNvSpPr txBox="1">
            <a:spLocks noChangeArrowheads="1"/>
          </p:cNvSpPr>
          <p:nvPr/>
        </p:nvSpPr>
        <p:spPr>
          <a:xfrm>
            <a:off x="4336027" y="670959"/>
            <a:ext cx="7211962" cy="1378181"/>
          </a:xfrm>
          <a:prstGeom prst="rect">
            <a:avLst/>
          </a:prstGeom>
          <a:noFill/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/>
            <a:r>
              <a:rPr lang="pt-BR" sz="36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Interferência do Cenário de crise na Gestão do Trabalho</a:t>
            </a:r>
          </a:p>
        </p:txBody>
      </p:sp>
    </p:spTree>
    <p:extLst>
      <p:ext uri="{BB962C8B-B14F-4D97-AF65-F5344CB8AC3E}">
        <p14:creationId xmlns:p14="http://schemas.microsoft.com/office/powerpoint/2010/main" val="879787919"/>
      </p:ext>
    </p:extLst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>
            <a:extLst>
              <a:ext uri="{FF2B5EF4-FFF2-40B4-BE49-F238E27FC236}">
                <a16:creationId xmlns:a16="http://schemas.microsoft.com/office/drawing/2014/main" id="{8369E937-604B-444A-B23C-89856C9911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1110" y="2109551"/>
            <a:ext cx="11356258" cy="36574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74638" indent="-274638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457200" indent="-457200">
              <a:spcAft>
                <a:spcPts val="1300"/>
              </a:spcAft>
              <a:buClr>
                <a:srgbClr val="C00000"/>
              </a:buClr>
              <a:buFont typeface="Wingdings" panose="05000000000000000000" pitchFamily="2" charset="2"/>
              <a:buChar char="è"/>
            </a:pPr>
            <a:r>
              <a:rPr lang="pt-BR" sz="3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Estagnação da máquina pública nos governos Collor e Itamar (1991-1995) nenhum ingresso de servidor público por concurso.</a:t>
            </a:r>
          </a:p>
          <a:p>
            <a:pPr marL="457200" indent="-457200">
              <a:spcAft>
                <a:spcPts val="1300"/>
              </a:spcAft>
              <a:buClr>
                <a:srgbClr val="C00000"/>
              </a:buClr>
              <a:buFont typeface="Wingdings" panose="05000000000000000000" pitchFamily="2" charset="2"/>
              <a:buChar char="è"/>
            </a:pPr>
            <a:r>
              <a:rPr lang="pt-BR" sz="3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Nos governos FHC (1995-2003) incentivo a aposentadoria e Plano de Demissão Voluntária (PDV) para enxugamento da máquina. Houve alguma incorporação de trabalhador, mas insignificante, </a:t>
            </a:r>
          </a:p>
          <a:p>
            <a:pPr marL="457200" indent="-457200">
              <a:spcAft>
                <a:spcPts val="1300"/>
              </a:spcAft>
              <a:buClr>
                <a:srgbClr val="C00000"/>
              </a:buClr>
              <a:buFont typeface="Wingdings" panose="05000000000000000000" pitchFamily="2" charset="2"/>
              <a:buChar char="è"/>
            </a:pPr>
            <a:r>
              <a:rPr lang="pt-BR" sz="3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Descrédito no serviço e no servidor público – ineficiência e ineficácia, contribuem para déficit fiscal.</a:t>
            </a:r>
            <a:endParaRPr lang="pt-BR" sz="3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endParaRP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DE2B8AC0-49FC-42B6-AED6-C34EC679A43E}"/>
              </a:ext>
            </a:extLst>
          </p:cNvPr>
          <p:cNvSpPr txBox="1">
            <a:spLocks noChangeArrowheads="1"/>
          </p:cNvSpPr>
          <p:nvPr/>
        </p:nvSpPr>
        <p:spPr>
          <a:xfrm>
            <a:off x="4645741" y="629373"/>
            <a:ext cx="6430298" cy="712730"/>
          </a:xfrm>
          <a:prstGeom prst="rect">
            <a:avLst/>
          </a:prstGeom>
          <a:noFill/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/>
            <a:r>
              <a:rPr lang="pt-BR" sz="36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Consequências para o Trabalho e o Trabalhador</a:t>
            </a:r>
          </a:p>
        </p:txBody>
      </p:sp>
    </p:spTree>
    <p:extLst>
      <p:ext uri="{BB962C8B-B14F-4D97-AF65-F5344CB8AC3E}">
        <p14:creationId xmlns:p14="http://schemas.microsoft.com/office/powerpoint/2010/main" val="1582381279"/>
      </p:ext>
    </p:extLst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>
            <a:extLst>
              <a:ext uri="{FF2B5EF4-FFF2-40B4-BE49-F238E27FC236}">
                <a16:creationId xmlns:a16="http://schemas.microsoft.com/office/drawing/2014/main" id="{8369E937-604B-444A-B23C-89856C9911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9294" y="2418929"/>
            <a:ext cx="11413409" cy="40010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74638" indent="-274638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457200" indent="-457200">
              <a:buClr>
                <a:srgbClr val="C00000"/>
              </a:buClr>
              <a:buFont typeface="Wingdings" panose="05000000000000000000" pitchFamily="2" charset="2"/>
              <a:buChar char="è"/>
            </a:pPr>
            <a:r>
              <a:rPr lang="pt-BR" sz="2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Novos arcabouço e diretrizes políticas sobre funcionamento e tamanho do estado (Governos Lula) - coloca em prática elementos das ementa 19 e 20 dos governos anteriores e retoma critérios da gestão do trabalho da CF.</a:t>
            </a:r>
          </a:p>
          <a:p>
            <a:pPr marL="457200" indent="-457200">
              <a:buClr>
                <a:srgbClr val="C00000"/>
              </a:buClr>
              <a:buFont typeface="Wingdings" panose="05000000000000000000" pitchFamily="2" charset="2"/>
              <a:buChar char="è"/>
            </a:pPr>
            <a:endParaRPr lang="pt-BR" sz="1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endParaRPr>
          </a:p>
          <a:p>
            <a:pPr marL="457200" indent="-457200">
              <a:buClr>
                <a:srgbClr val="C00000"/>
              </a:buClr>
              <a:buFont typeface="Wingdings" panose="05000000000000000000" pitchFamily="2" charset="2"/>
              <a:buChar char="è"/>
            </a:pPr>
            <a:r>
              <a:rPr lang="pt-BR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Plano de Gestão Publica - o Estado como solução e não problema, papel ativo na diminuição das desigualdades e promoção do desenvolvimento.</a:t>
            </a:r>
          </a:p>
          <a:p>
            <a:pPr marL="457200" indent="-457200">
              <a:buClr>
                <a:srgbClr val="C00000"/>
              </a:buClr>
              <a:buFont typeface="Wingdings" panose="05000000000000000000" pitchFamily="2" charset="2"/>
              <a:buChar char="è"/>
            </a:pPr>
            <a:endParaRPr lang="pt-BR" sz="1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endParaRPr>
          </a:p>
          <a:p>
            <a:pPr marL="457200" indent="-457200">
              <a:buClr>
                <a:srgbClr val="C00000"/>
              </a:buClr>
              <a:buFont typeface="Wingdings" panose="05000000000000000000" pitchFamily="2" charset="2"/>
              <a:buChar char="è"/>
            </a:pPr>
            <a:r>
              <a:rPr lang="pt-BR" sz="2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Administração pública otimizada - aumentar a capacidade de governo para reduzir déficit institucional; restabelecer a capacidade de formular e implementar politica; otimizar recursos; participação; transparência e ética.</a:t>
            </a:r>
          </a:p>
          <a:p>
            <a:pPr marL="457200" indent="-457200">
              <a:buClr>
                <a:srgbClr val="C00000"/>
              </a:buClr>
              <a:buFont typeface="Wingdings" panose="05000000000000000000" pitchFamily="2" charset="2"/>
              <a:buChar char="è"/>
            </a:pPr>
            <a:endParaRPr lang="pt-BR" sz="2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endParaRP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DE2B8AC0-49FC-42B6-AED6-C34EC679A43E}"/>
              </a:ext>
            </a:extLst>
          </p:cNvPr>
          <p:cNvSpPr txBox="1">
            <a:spLocks noChangeArrowheads="1"/>
          </p:cNvSpPr>
          <p:nvPr/>
        </p:nvSpPr>
        <p:spPr>
          <a:xfrm>
            <a:off x="6095999" y="511386"/>
            <a:ext cx="5489472" cy="683233"/>
          </a:xfrm>
          <a:prstGeom prst="rect">
            <a:avLst/>
          </a:prstGeom>
          <a:noFill/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/>
            <a:r>
              <a:rPr lang="pt-BR" sz="4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Revitalização do Estado Pós-Crise</a:t>
            </a: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6BAC8293-987B-4B7D-BB4B-4D587DD9E73E}"/>
              </a:ext>
            </a:extLst>
          </p:cNvPr>
          <p:cNvSpPr/>
          <p:nvPr/>
        </p:nvSpPr>
        <p:spPr>
          <a:xfrm>
            <a:off x="459043" y="1792193"/>
            <a:ext cx="890305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alt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ea typeface="Cambria" panose="02040503050406030204" pitchFamily="18" charset="0"/>
              </a:rPr>
              <a:t>Estado Socialdemocrata </a:t>
            </a:r>
            <a:r>
              <a:rPr lang="pt-BR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(2003-2012)</a:t>
            </a:r>
            <a:endParaRPr lang="pt-BR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80713496"/>
      </p:ext>
    </p:extLst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>
            <a:extLst>
              <a:ext uri="{FF2B5EF4-FFF2-40B4-BE49-F238E27FC236}">
                <a16:creationId xmlns:a16="http://schemas.microsoft.com/office/drawing/2014/main" id="{8369E937-604B-444A-B23C-89856C9911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9765" y="2014925"/>
            <a:ext cx="11044699" cy="45550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74638" indent="-274638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457200" indent="-457200">
              <a:buClr>
                <a:srgbClr val="C00000"/>
              </a:buClr>
              <a:buFont typeface="Wingdings" panose="05000000000000000000" pitchFamily="2" charset="2"/>
              <a:buChar char="è"/>
            </a:pPr>
            <a:r>
              <a:rPr lang="pt-BR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Redução no número de aposentados e aumento no número de ingresso no serviço público por concurso, até os dias atuais.</a:t>
            </a:r>
          </a:p>
          <a:p>
            <a:pPr marL="457200" indent="-457200">
              <a:buClr>
                <a:srgbClr val="C00000"/>
              </a:buClr>
              <a:buFont typeface="Wingdings" panose="05000000000000000000" pitchFamily="2" charset="2"/>
              <a:buChar char="è"/>
            </a:pPr>
            <a:endParaRPr lang="pt-BR" sz="1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endParaRPr>
          </a:p>
          <a:p>
            <a:pPr marL="457200" indent="-457200">
              <a:buClr>
                <a:srgbClr val="C00000"/>
              </a:buClr>
              <a:buFont typeface="Wingdings" panose="05000000000000000000" pitchFamily="2" charset="2"/>
              <a:buChar char="è"/>
            </a:pPr>
            <a:r>
              <a:rPr lang="pt-BR" sz="2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Ampliação do leque de carreiras por concurso publico - ainda insuficiente e não garante PCCS.</a:t>
            </a:r>
          </a:p>
          <a:p>
            <a:pPr marL="0" indent="0">
              <a:buClr>
                <a:srgbClr val="C00000"/>
              </a:buClr>
            </a:pPr>
            <a:endParaRPr lang="pt-BR" sz="1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endParaRPr>
          </a:p>
          <a:p>
            <a:pPr marL="457200" indent="-457200">
              <a:buClr>
                <a:srgbClr val="C00000"/>
              </a:buClr>
              <a:buFont typeface="Wingdings" panose="05000000000000000000" pitchFamily="2" charset="2"/>
              <a:buChar char="è"/>
            </a:pPr>
            <a:r>
              <a:rPr lang="pt-BR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Criação da SGTES e intensificação de mecanismos coletivos de negociação junto ao Ministério do Planejamento – Mesa Nacional de Negociação Permanente (Federal, Estadual, Municipal).</a:t>
            </a:r>
          </a:p>
          <a:p>
            <a:pPr marL="0" indent="0">
              <a:buClr>
                <a:srgbClr val="C00000"/>
              </a:buClr>
            </a:pPr>
            <a:endParaRPr lang="pt-BR" sz="1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endParaRPr>
          </a:p>
          <a:p>
            <a:pPr marL="457200" indent="-457200">
              <a:buClr>
                <a:srgbClr val="C00000"/>
              </a:buClr>
              <a:buFont typeface="Wingdings" panose="05000000000000000000" pitchFamily="2" charset="2"/>
              <a:buChar char="è"/>
            </a:pPr>
            <a:r>
              <a:rPr lang="pt-BR" sz="2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Organização de algumas carreiras – ANS; ANVISA; Ciência , Tecnologia, Inovação e formulação de PCCS esfera federal.</a:t>
            </a:r>
          </a:p>
          <a:p>
            <a:pPr marL="0" indent="0">
              <a:buClr>
                <a:srgbClr val="C00000"/>
              </a:buClr>
            </a:pPr>
            <a:endParaRPr lang="pt-BR" sz="26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endParaRP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DE2B8AC0-49FC-42B6-AED6-C34EC679A43E}"/>
              </a:ext>
            </a:extLst>
          </p:cNvPr>
          <p:cNvSpPr txBox="1">
            <a:spLocks noChangeArrowheads="1"/>
          </p:cNvSpPr>
          <p:nvPr/>
        </p:nvSpPr>
        <p:spPr>
          <a:xfrm>
            <a:off x="2964426" y="615440"/>
            <a:ext cx="8517809" cy="1200329"/>
          </a:xfrm>
          <a:prstGeom prst="rect">
            <a:avLst/>
          </a:prstGeom>
          <a:noFill/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/>
            <a:r>
              <a:rPr lang="pt-BR" sz="36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Consequências da Revitalização do Estado na Gestão do Trabalho</a:t>
            </a:r>
          </a:p>
        </p:txBody>
      </p:sp>
    </p:spTree>
    <p:extLst>
      <p:ext uri="{BB962C8B-B14F-4D97-AF65-F5344CB8AC3E}">
        <p14:creationId xmlns:p14="http://schemas.microsoft.com/office/powerpoint/2010/main" val="848569818"/>
      </p:ext>
    </p:extLst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>
            <a:extLst>
              <a:ext uri="{FF2B5EF4-FFF2-40B4-BE49-F238E27FC236}">
                <a16:creationId xmlns:a16="http://schemas.microsoft.com/office/drawing/2014/main" id="{DE2B8AC0-49FC-42B6-AED6-C34EC679A43E}"/>
              </a:ext>
            </a:extLst>
          </p:cNvPr>
          <p:cNvSpPr txBox="1">
            <a:spLocks noChangeArrowheads="1"/>
          </p:cNvSpPr>
          <p:nvPr/>
        </p:nvSpPr>
        <p:spPr>
          <a:xfrm>
            <a:off x="1261908" y="3148783"/>
            <a:ext cx="9668183" cy="1128250"/>
          </a:xfrm>
          <a:prstGeom prst="rect">
            <a:avLst/>
          </a:prstGeom>
          <a:noFill/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/>
            <a:r>
              <a:rPr lang="pt-BR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Pressupostos para o Debate</a:t>
            </a:r>
          </a:p>
        </p:txBody>
      </p:sp>
    </p:spTree>
    <p:extLst>
      <p:ext uri="{BB962C8B-B14F-4D97-AF65-F5344CB8AC3E}">
        <p14:creationId xmlns:p14="http://schemas.microsoft.com/office/powerpoint/2010/main" val="2915760893"/>
      </p:ext>
    </p:extLst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>
            <a:extLst>
              <a:ext uri="{FF2B5EF4-FFF2-40B4-BE49-F238E27FC236}">
                <a16:creationId xmlns:a16="http://schemas.microsoft.com/office/drawing/2014/main" id="{8369E937-604B-444A-B23C-89856C9911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3860" y="1905910"/>
            <a:ext cx="11563659" cy="41395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74638" indent="-274638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>
              <a:buClr>
                <a:srgbClr val="C00000"/>
              </a:buClr>
            </a:pPr>
            <a:r>
              <a:rPr lang="pt-BR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NOB/RH-SUS 2003/2005 –“Princípios e Diretrizes para a Gestão do Trabalho no SUS”, aplicar como política, aprovada 10.ª Conferência Nacional de Saúde, define:</a:t>
            </a:r>
          </a:p>
          <a:p>
            <a:pPr marL="0" indent="0">
              <a:buClr>
                <a:srgbClr val="C00000"/>
              </a:buClr>
            </a:pPr>
            <a:endParaRPr lang="pt-BR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endParaRPr>
          </a:p>
          <a:p>
            <a:pPr marL="457200" indent="-457200">
              <a:buClr>
                <a:srgbClr val="C00000"/>
              </a:buClr>
              <a:buFont typeface="Wingdings" panose="05000000000000000000" pitchFamily="2" charset="2"/>
              <a:buChar char="è"/>
            </a:pPr>
            <a:endParaRPr lang="pt-BR" sz="1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endParaRPr>
          </a:p>
          <a:p>
            <a:pPr marL="457200" indent="-457200">
              <a:buClr>
                <a:srgbClr val="C00000"/>
              </a:buClr>
              <a:buFont typeface="Wingdings" panose="05000000000000000000" pitchFamily="2" charset="2"/>
              <a:buChar char="è"/>
            </a:pPr>
            <a:r>
              <a:rPr lang="pt-BR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Conjunto de conceitos: descentralização; trabalhador da saúde e do SUS; gestão do trabalho; trabalho no SUS; desenvolvimento do trabalhador; EP;</a:t>
            </a:r>
          </a:p>
          <a:p>
            <a:pPr marL="457200" indent="-457200">
              <a:buClr>
                <a:srgbClr val="C00000"/>
              </a:buClr>
              <a:buFont typeface="Wingdings" panose="05000000000000000000" pitchFamily="2" charset="2"/>
              <a:buChar char="è"/>
            </a:pPr>
            <a:endParaRPr lang="pt-BR" sz="10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endParaRPr>
          </a:p>
          <a:p>
            <a:pPr marL="457200" indent="-457200">
              <a:buClr>
                <a:srgbClr val="C00000"/>
              </a:buClr>
              <a:buFont typeface="Wingdings" panose="05000000000000000000" pitchFamily="2" charset="2"/>
              <a:buChar char="è"/>
            </a:pPr>
            <a:r>
              <a:rPr lang="pt-BR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Princípios e Diretrizes para a Gestão do Trabalho no SUS;</a:t>
            </a:r>
          </a:p>
          <a:p>
            <a:pPr marL="457200" indent="-457200">
              <a:buClr>
                <a:srgbClr val="C00000"/>
              </a:buClr>
              <a:buFont typeface="Wingdings" panose="05000000000000000000" pitchFamily="2" charset="2"/>
              <a:buChar char="è"/>
            </a:pPr>
            <a:endParaRPr lang="pt-BR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endParaRPr>
          </a:p>
          <a:p>
            <a:pPr marL="457200" indent="-457200">
              <a:buClr>
                <a:srgbClr val="C00000"/>
              </a:buClr>
              <a:buFont typeface="Wingdings" panose="05000000000000000000" pitchFamily="2" charset="2"/>
              <a:buChar char="è"/>
            </a:pPr>
            <a:r>
              <a:rPr lang="pt-BR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Princípios e Diretrizes da Política de Desenvolvimento do Trabalhador do SUS ;</a:t>
            </a:r>
          </a:p>
          <a:p>
            <a:pPr marL="0">
              <a:buClr>
                <a:srgbClr val="C00000"/>
              </a:buClr>
            </a:pPr>
            <a:endParaRPr lang="pt-BR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endParaRPr>
          </a:p>
          <a:p>
            <a:pPr marL="457200" indent="-457200">
              <a:buClr>
                <a:srgbClr val="C00000"/>
              </a:buClr>
              <a:buFont typeface="Wingdings" panose="05000000000000000000" pitchFamily="2" charset="2"/>
              <a:buChar char="è"/>
            </a:pPr>
            <a:r>
              <a:rPr lang="pt-BR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Princípios e Diretrizes da Política de Saúde Ocupacional  para o Trabalhador do SUS .</a:t>
            </a:r>
          </a:p>
          <a:p>
            <a:pPr marL="457200" indent="-457200">
              <a:buClr>
                <a:srgbClr val="C00000"/>
              </a:buClr>
              <a:buFont typeface="Wingdings" panose="05000000000000000000" pitchFamily="2" charset="2"/>
              <a:buChar char="è"/>
            </a:pPr>
            <a:endParaRPr lang="pt-BR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endParaRPr>
          </a:p>
          <a:p>
            <a:pPr marL="457200" indent="-457200">
              <a:buClr>
                <a:srgbClr val="C00000"/>
              </a:buClr>
              <a:buFont typeface="Wingdings" panose="05000000000000000000" pitchFamily="2" charset="2"/>
              <a:buChar char="è"/>
            </a:pPr>
            <a:r>
              <a:rPr lang="pt-BR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Princípios e Diretrizes para o Controle Social da  Gestão do Trabalho no SUS. </a:t>
            </a: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DE2B8AC0-49FC-42B6-AED6-C34EC679A43E}"/>
              </a:ext>
            </a:extLst>
          </p:cNvPr>
          <p:cNvSpPr txBox="1">
            <a:spLocks noChangeArrowheads="1"/>
          </p:cNvSpPr>
          <p:nvPr/>
        </p:nvSpPr>
        <p:spPr>
          <a:xfrm>
            <a:off x="6730181" y="998900"/>
            <a:ext cx="4943782" cy="564430"/>
          </a:xfrm>
          <a:prstGeom prst="rect">
            <a:avLst/>
          </a:prstGeom>
          <a:noFill/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pt-BR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Política de RH-SUS</a:t>
            </a:r>
          </a:p>
        </p:txBody>
      </p:sp>
    </p:spTree>
    <p:extLst>
      <p:ext uri="{BB962C8B-B14F-4D97-AF65-F5344CB8AC3E}">
        <p14:creationId xmlns:p14="http://schemas.microsoft.com/office/powerpoint/2010/main" val="894372255"/>
      </p:ext>
    </p:extLst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tângulo 19">
            <a:extLst>
              <a:ext uri="{FF2B5EF4-FFF2-40B4-BE49-F238E27FC236}">
                <a16:creationId xmlns:a16="http://schemas.microsoft.com/office/drawing/2014/main" id="{00D65D9F-9AAB-4C47-93F4-F4828104D857}"/>
              </a:ext>
            </a:extLst>
          </p:cNvPr>
          <p:cNvSpPr/>
          <p:nvPr/>
        </p:nvSpPr>
        <p:spPr>
          <a:xfrm>
            <a:off x="0" y="4454012"/>
            <a:ext cx="12192000" cy="1061884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DE2B8AC0-49FC-42B6-AED6-C34EC679A43E}"/>
              </a:ext>
            </a:extLst>
          </p:cNvPr>
          <p:cNvSpPr txBox="1">
            <a:spLocks noChangeArrowheads="1"/>
          </p:cNvSpPr>
          <p:nvPr/>
        </p:nvSpPr>
        <p:spPr>
          <a:xfrm>
            <a:off x="6459793" y="567478"/>
            <a:ext cx="5105371" cy="775855"/>
          </a:xfrm>
          <a:prstGeom prst="rect">
            <a:avLst/>
          </a:prstGeom>
          <a:noFill/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>
              <a:buClr>
                <a:schemeClr val="bg1">
                  <a:lumMod val="50000"/>
                </a:schemeClr>
              </a:buClr>
            </a:pPr>
            <a:r>
              <a:rPr lang="pt-BR" altLang="pt-BR" sz="4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ea typeface="Cambria" panose="02040503050406030204" pitchFamily="18" charset="0"/>
              </a:rPr>
              <a:t>Gestão e Regulação do Trabalho em Saúde</a:t>
            </a:r>
            <a:endParaRPr lang="pt-BR" altLang="pt-BR" sz="40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  <a:ea typeface="Cambria" panose="02040503050406030204" pitchFamily="18" charset="0"/>
            </a:endParaRPr>
          </a:p>
        </p:txBody>
      </p:sp>
      <p:sp>
        <p:nvSpPr>
          <p:cNvPr id="3" name="Retângulo: Cantos Arredondados 2">
            <a:extLst>
              <a:ext uri="{FF2B5EF4-FFF2-40B4-BE49-F238E27FC236}">
                <a16:creationId xmlns:a16="http://schemas.microsoft.com/office/drawing/2014/main" id="{733946BD-6B2D-4518-B3BD-305B4E9D641E}"/>
              </a:ext>
            </a:extLst>
          </p:cNvPr>
          <p:cNvSpPr/>
          <p:nvPr/>
        </p:nvSpPr>
        <p:spPr>
          <a:xfrm>
            <a:off x="235974" y="3539614"/>
            <a:ext cx="3775587" cy="2802195"/>
          </a:xfrm>
          <a:prstGeom prst="round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bg1"/>
              </a:solidFill>
            </a:endParaRPr>
          </a:p>
        </p:txBody>
      </p:sp>
      <p:sp>
        <p:nvSpPr>
          <p:cNvPr id="9" name="Retângulo: Cantos Arredondados 8">
            <a:extLst>
              <a:ext uri="{FF2B5EF4-FFF2-40B4-BE49-F238E27FC236}">
                <a16:creationId xmlns:a16="http://schemas.microsoft.com/office/drawing/2014/main" id="{450FE419-B27E-419D-9B19-06307EB742AD}"/>
              </a:ext>
            </a:extLst>
          </p:cNvPr>
          <p:cNvSpPr/>
          <p:nvPr/>
        </p:nvSpPr>
        <p:spPr>
          <a:xfrm>
            <a:off x="4222954" y="3539615"/>
            <a:ext cx="3775587" cy="2802194"/>
          </a:xfrm>
          <a:prstGeom prst="round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bg1"/>
              </a:solidFill>
            </a:endParaRPr>
          </a:p>
        </p:txBody>
      </p:sp>
      <p:sp>
        <p:nvSpPr>
          <p:cNvPr id="10" name="Retângulo: Cantos Arredondados 9">
            <a:extLst>
              <a:ext uri="{FF2B5EF4-FFF2-40B4-BE49-F238E27FC236}">
                <a16:creationId xmlns:a16="http://schemas.microsoft.com/office/drawing/2014/main" id="{B7C1645E-9468-457E-A738-324F1E997A0B}"/>
              </a:ext>
            </a:extLst>
          </p:cNvPr>
          <p:cNvSpPr/>
          <p:nvPr/>
        </p:nvSpPr>
        <p:spPr>
          <a:xfrm>
            <a:off x="8209934" y="3539615"/>
            <a:ext cx="3775587" cy="2802194"/>
          </a:xfrm>
          <a:prstGeom prst="round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bg1"/>
              </a:solidFill>
            </a:endParaRP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0C65F8A6-B642-4882-B328-F5B2F8D8009D}"/>
              </a:ext>
            </a:extLst>
          </p:cNvPr>
          <p:cNvSpPr txBox="1"/>
          <p:nvPr/>
        </p:nvSpPr>
        <p:spPr>
          <a:xfrm>
            <a:off x="373624" y="1857006"/>
            <a:ext cx="1147424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pt-BR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SGTES trata das relações de trabalho. A participação do trabalhador é central para efetividade e eficiência do SUS. O trabalhador é sujeito e agente transformador de seu ambiente e não só recurso humano realizador de tarefas previamente estabelecidas pela gestão. </a:t>
            </a:r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54AA3F5B-BDC2-40B0-BEDA-7267A0E1DC7B}"/>
              </a:ext>
            </a:extLst>
          </p:cNvPr>
          <p:cNvSpPr txBox="1"/>
          <p:nvPr/>
        </p:nvSpPr>
        <p:spPr>
          <a:xfrm>
            <a:off x="235973" y="3569111"/>
            <a:ext cx="3775588" cy="2985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solidFill>
                  <a:srgbClr val="FFC000"/>
                </a:solidFill>
              </a:rPr>
              <a:t>Gestão do trabalho em Saúde</a:t>
            </a:r>
          </a:p>
          <a:p>
            <a:pPr marL="88900" indent="-88900">
              <a:buClr>
                <a:srgbClr val="FFC000"/>
              </a:buClr>
              <a:buFont typeface="Arial" panose="020B0604020202020204" pitchFamily="34" charset="0"/>
              <a:buChar char="•"/>
            </a:pPr>
            <a:r>
              <a:rPr lang="pt-BR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Estruturação e qualificação da gestão do trabalho no SUS.</a:t>
            </a:r>
          </a:p>
          <a:p>
            <a:pPr marL="88900" indent="-88900">
              <a:buClr>
                <a:srgbClr val="FFC000"/>
              </a:buClr>
              <a:buFont typeface="Arial" panose="020B0604020202020204" pitchFamily="34" charset="0"/>
              <a:buChar char="•"/>
            </a:pPr>
            <a:r>
              <a:rPr lang="pt-BR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Formulação de politicas e fomento a PCCS.</a:t>
            </a:r>
          </a:p>
          <a:p>
            <a:pPr marL="88900" indent="-88900">
              <a:buClr>
                <a:srgbClr val="FFC000"/>
              </a:buClr>
              <a:buFont typeface="Arial" panose="020B0604020202020204" pitchFamily="34" charset="0"/>
              <a:buChar char="•"/>
            </a:pPr>
            <a:r>
              <a:rPr lang="pt-BR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Desprecarização</a:t>
            </a:r>
            <a:r>
              <a:rPr lang="pt-BR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do trabalho</a:t>
            </a:r>
          </a:p>
          <a:p>
            <a:pPr marL="88900" indent="-88900">
              <a:buClr>
                <a:srgbClr val="FFC000"/>
              </a:buClr>
              <a:buFont typeface="Arial" panose="020B0604020202020204" pitchFamily="34" charset="0"/>
              <a:buChar char="•"/>
            </a:pPr>
            <a:r>
              <a:rPr lang="pt-BR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Instrumentos de tomada decisão.</a:t>
            </a:r>
          </a:p>
          <a:p>
            <a:endParaRPr lang="pt-BR" sz="2000" dirty="0">
              <a:solidFill>
                <a:schemeClr val="accent4"/>
              </a:solidFill>
            </a:endParaRPr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397EF3F6-DFE9-40B6-BDBA-FAF082F7F6C4}"/>
              </a:ext>
            </a:extLst>
          </p:cNvPr>
          <p:cNvSpPr txBox="1"/>
          <p:nvPr/>
        </p:nvSpPr>
        <p:spPr>
          <a:xfrm>
            <a:off x="4302841" y="3627587"/>
            <a:ext cx="3695699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solidFill>
                  <a:srgbClr val="FFC000"/>
                </a:solidFill>
              </a:rPr>
              <a:t>Regulação, Negociação do Trabalho em Saúde</a:t>
            </a:r>
          </a:p>
          <a:p>
            <a:endParaRPr lang="pt-BR" sz="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88900" indent="-88900">
              <a:buClr>
                <a:srgbClr val="FFC000"/>
              </a:buClr>
              <a:buFont typeface="Arial" panose="020B0604020202020204" pitchFamily="34" charset="0"/>
              <a:buChar char="•"/>
            </a:pPr>
            <a:r>
              <a:rPr lang="pt-BR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Regulação Exercício profissional</a:t>
            </a:r>
          </a:p>
          <a:p>
            <a:pPr marL="88900" indent="-88900">
              <a:buClr>
                <a:srgbClr val="FFC000"/>
              </a:buClr>
              <a:buFont typeface="Arial" panose="020B0604020202020204" pitchFamily="34" charset="0"/>
              <a:buChar char="•"/>
            </a:pPr>
            <a:r>
              <a:rPr lang="pt-BR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Diretrizes para mensuração da força de trabalho em saúde.</a:t>
            </a:r>
          </a:p>
          <a:p>
            <a:pPr marL="88900" indent="-88900">
              <a:buClr>
                <a:srgbClr val="FFC000"/>
              </a:buClr>
              <a:buFont typeface="Arial" panose="020B0604020202020204" pitchFamily="34" charset="0"/>
              <a:buChar char="•"/>
            </a:pPr>
            <a:r>
              <a:rPr lang="pt-BR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Negociar regulamentação de novas e atuais ocupações saúde.</a:t>
            </a:r>
          </a:p>
        </p:txBody>
      </p:sp>
      <p:sp>
        <p:nvSpPr>
          <p:cNvPr id="14" name="CaixaDeTexto 13">
            <a:extLst>
              <a:ext uri="{FF2B5EF4-FFF2-40B4-BE49-F238E27FC236}">
                <a16:creationId xmlns:a16="http://schemas.microsoft.com/office/drawing/2014/main" id="{0EF4F71F-BFF2-4803-A935-CB41A917DC96}"/>
              </a:ext>
            </a:extLst>
          </p:cNvPr>
          <p:cNvSpPr txBox="1"/>
          <p:nvPr/>
        </p:nvSpPr>
        <p:spPr>
          <a:xfrm>
            <a:off x="8209934" y="3569111"/>
            <a:ext cx="3755920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solidFill>
                  <a:srgbClr val="FFC000"/>
                </a:solidFill>
              </a:rPr>
              <a:t>Mesa Nacional de Negociação Permanente do SUS</a:t>
            </a:r>
          </a:p>
          <a:p>
            <a:pPr marL="88900" indent="-88900">
              <a:buClr>
                <a:srgbClr val="FFC000"/>
              </a:buClr>
              <a:buFont typeface="Arial" panose="020B0604020202020204" pitchFamily="34" charset="0"/>
              <a:buChar char="•"/>
            </a:pPr>
            <a:r>
              <a:rPr lang="pt-BR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Espaço diálogo e pactuação entre gestores e trabalhadores</a:t>
            </a:r>
          </a:p>
          <a:p>
            <a:pPr marL="88900" indent="-88900">
              <a:buClr>
                <a:srgbClr val="FFC000"/>
              </a:buClr>
              <a:buFont typeface="Arial" panose="020B0604020202020204" pitchFamily="34" charset="0"/>
              <a:buChar char="•"/>
            </a:pPr>
            <a:r>
              <a:rPr lang="pt-BR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Ferramenta para  melhoria de condições de trabalho e qualificação dos serviços do SUS.</a:t>
            </a:r>
          </a:p>
        </p:txBody>
      </p:sp>
    </p:spTree>
    <p:extLst>
      <p:ext uri="{BB962C8B-B14F-4D97-AF65-F5344CB8AC3E}">
        <p14:creationId xmlns:p14="http://schemas.microsoft.com/office/powerpoint/2010/main" val="3407556261"/>
      </p:ext>
    </p:extLst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>
            <a:extLst>
              <a:ext uri="{FF2B5EF4-FFF2-40B4-BE49-F238E27FC236}">
                <a16:creationId xmlns:a16="http://schemas.microsoft.com/office/drawing/2014/main" id="{DE2B8AC0-49FC-42B6-AED6-C34EC679A43E}"/>
              </a:ext>
            </a:extLst>
          </p:cNvPr>
          <p:cNvSpPr txBox="1">
            <a:spLocks noChangeArrowheads="1"/>
          </p:cNvSpPr>
          <p:nvPr/>
        </p:nvSpPr>
        <p:spPr>
          <a:xfrm>
            <a:off x="4881716" y="566970"/>
            <a:ext cx="6571021" cy="623424"/>
          </a:xfrm>
          <a:prstGeom prst="rect">
            <a:avLst/>
          </a:prstGeom>
          <a:noFill/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/>
            <a:r>
              <a:rPr lang="pt-BR" sz="4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Fortalecimento de Carreiras  PCCS</a:t>
            </a:r>
          </a:p>
        </p:txBody>
      </p:sp>
      <p:sp>
        <p:nvSpPr>
          <p:cNvPr id="4" name="Text Box 5">
            <a:extLst>
              <a:ext uri="{FF2B5EF4-FFF2-40B4-BE49-F238E27FC236}">
                <a16:creationId xmlns:a16="http://schemas.microsoft.com/office/drawing/2014/main" id="{2297EF71-C659-49E5-8739-C729C770E2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5638" y="1872514"/>
            <a:ext cx="11680723" cy="44627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74638" indent="-274638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 algn="just" fontAlgn="base">
              <a:spcBef>
                <a:spcPts val="0"/>
              </a:spcBef>
              <a:spcAft>
                <a:spcPts val="1500"/>
              </a:spcAft>
              <a:buClr>
                <a:srgbClr val="C00000"/>
              </a:buClr>
              <a:defRPr/>
            </a:pPr>
            <a:r>
              <a:rPr lang="pt-BR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Diretrizes Nacionais para orientar a elaboração de Planos de Carreiras, Cargos e Salários no âmbito do Sistema Único de Saúde (PCCS-SUS), com princípios:</a:t>
            </a:r>
          </a:p>
          <a:p>
            <a:pPr marL="442913" lvl="1" indent="-261938" algn="just" fontAlgn="base">
              <a:spcBef>
                <a:spcPts val="0"/>
              </a:spcBef>
              <a:spcAft>
                <a:spcPts val="12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pt-BR" sz="2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Universalidade</a:t>
            </a:r>
            <a:r>
              <a:rPr lang="pt-BR" sz="2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 PCCS para todos os trabalhadores de todos os órgãos que componham o sistema. </a:t>
            </a:r>
          </a:p>
          <a:p>
            <a:pPr marL="442913" lvl="1" indent="-261938" algn="just" fontAlgn="base">
              <a:spcBef>
                <a:spcPts val="0"/>
              </a:spcBef>
              <a:spcAft>
                <a:spcPts val="12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pt-BR" sz="2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Equivalência</a:t>
            </a:r>
            <a:r>
              <a:rPr lang="pt-BR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 dos cargos ou empregos no que se refere à denominação, à natureza das atribuições e à qualificação exigida para o seu exercício. </a:t>
            </a:r>
          </a:p>
          <a:p>
            <a:pPr marL="442913" lvl="1" indent="-261938" algn="just" fontAlgn="base">
              <a:spcBef>
                <a:spcPts val="0"/>
              </a:spcBef>
              <a:spcAft>
                <a:spcPts val="12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pt-BR" sz="2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Concurso público</a:t>
            </a:r>
            <a:r>
              <a:rPr lang="pt-BR" sz="2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 de provas ou de provas e títulos para acesso ao serviço público.</a:t>
            </a:r>
          </a:p>
          <a:p>
            <a:pPr marL="442913" lvl="1" indent="-261938" algn="just" fontAlgn="base">
              <a:spcBef>
                <a:spcPts val="0"/>
              </a:spcBef>
              <a:spcAft>
                <a:spcPts val="12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pt-BR" sz="2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Flexibilidade</a:t>
            </a:r>
            <a:r>
              <a:rPr lang="pt-BR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 – adequação as necessidades do SUS.</a:t>
            </a:r>
            <a:endParaRPr lang="pt-BR" sz="26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478597844"/>
      </p:ext>
    </p:extLst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5">
            <a:extLst>
              <a:ext uri="{FF2B5EF4-FFF2-40B4-BE49-F238E27FC236}">
                <a16:creationId xmlns:a16="http://schemas.microsoft.com/office/drawing/2014/main" id="{2297EF71-C659-49E5-8739-C729C770E2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902008"/>
            <a:ext cx="11828206" cy="4334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74638" indent="-274638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900113" lvl="2" indent="-261938" algn="just" fontAlgn="base">
              <a:spcBef>
                <a:spcPts val="0"/>
              </a:spcBef>
              <a:spcAft>
                <a:spcPts val="10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pt-BR" sz="2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Mobilidade</a:t>
            </a:r>
            <a:r>
              <a:rPr lang="pt-BR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 - garante trânsito do trabalhador nas esferas de gestão do SUS . </a:t>
            </a:r>
          </a:p>
          <a:p>
            <a:pPr marL="900113" lvl="2" indent="-261938" algn="just" fontAlgn="base">
              <a:spcBef>
                <a:spcPts val="0"/>
              </a:spcBef>
              <a:spcAft>
                <a:spcPts val="10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pt-BR" sz="2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Gestão partilhada </a:t>
            </a:r>
            <a:r>
              <a:rPr lang="pt-BR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das carreiras – participação do trabalhador.</a:t>
            </a:r>
          </a:p>
          <a:p>
            <a:pPr marL="900113" lvl="2" indent="-261938" algn="just" fontAlgn="base">
              <a:spcBef>
                <a:spcPts val="0"/>
              </a:spcBef>
              <a:spcAft>
                <a:spcPts val="10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pt-BR" sz="2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Carreira</a:t>
            </a:r>
            <a:r>
              <a:rPr lang="pt-BR" sz="2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 como instrumento de gestão - da política de pessoal integrado ao planejamento e ao desenvolvimento organizacional.</a:t>
            </a:r>
          </a:p>
          <a:p>
            <a:pPr marL="900113" lvl="2" indent="-261938" algn="just" fontAlgn="base">
              <a:spcBef>
                <a:spcPts val="0"/>
              </a:spcBef>
              <a:spcAft>
                <a:spcPts val="10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pt-BR" sz="2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Educação permanente </a:t>
            </a:r>
            <a:r>
              <a:rPr lang="pt-BR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– demandas dos trabalhadores por qualificação.</a:t>
            </a:r>
          </a:p>
          <a:p>
            <a:pPr marL="900113" lvl="2" indent="-261938" algn="just" fontAlgn="base">
              <a:spcBef>
                <a:spcPts val="0"/>
              </a:spcBef>
              <a:spcAft>
                <a:spcPts val="10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pt-BR" sz="2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Avaliação de desempenho </a:t>
            </a:r>
            <a:r>
              <a:rPr lang="pt-BR" sz="2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– processo pedagógico, desenvolvimento profissional e institucional.</a:t>
            </a:r>
          </a:p>
          <a:p>
            <a:pPr marL="900113" lvl="2" indent="-261938" algn="just" fontAlgn="base">
              <a:spcBef>
                <a:spcPts val="0"/>
              </a:spcBef>
              <a:spcAft>
                <a:spcPts val="10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pt-BR" sz="2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Compromisso solidário </a:t>
            </a:r>
            <a:r>
              <a:rPr lang="pt-BR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– pacto entre gestores e trabalhadores para qualidade dos serviços</a:t>
            </a:r>
            <a:endParaRPr lang="pt-BR" sz="26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549276762"/>
      </p:ext>
    </p:extLst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>
            <a:extLst>
              <a:ext uri="{FF2B5EF4-FFF2-40B4-BE49-F238E27FC236}">
                <a16:creationId xmlns:a16="http://schemas.microsoft.com/office/drawing/2014/main" id="{8369E937-604B-444A-B23C-89856C9911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600" y="1887261"/>
            <a:ext cx="10972800" cy="40780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74638" indent="-274638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457200" indent="-457200" algn="just" fontAlgn="base">
              <a:spcBef>
                <a:spcPts val="0"/>
              </a:spcBef>
              <a:spcAft>
                <a:spcPts val="1500"/>
              </a:spcAft>
              <a:buClr>
                <a:srgbClr val="C00000"/>
              </a:buClr>
              <a:buFont typeface="Wingdings" panose="05000000000000000000" pitchFamily="2" charset="2"/>
              <a:buChar char="è"/>
              <a:defRPr/>
            </a:pPr>
            <a:r>
              <a:rPr lang="pt-BR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A Federação é instrumento político adotado no Brasil para garantir a descentralizada de exercício institucional, pressupõe compartilhamento de competência entre os entes.</a:t>
            </a:r>
          </a:p>
          <a:p>
            <a:pPr marL="457200" indent="-457200" algn="just" fontAlgn="base">
              <a:spcBef>
                <a:spcPts val="0"/>
              </a:spcBef>
              <a:spcAft>
                <a:spcPts val="1500"/>
              </a:spcAft>
              <a:buClr>
                <a:srgbClr val="C00000"/>
              </a:buClr>
              <a:buFont typeface="Wingdings" panose="05000000000000000000" pitchFamily="2" charset="2"/>
              <a:buChar char="è"/>
              <a:defRPr/>
            </a:pPr>
            <a:r>
              <a:rPr lang="pt-BR" sz="2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A Constituição de 1988 no “ Art. 18. A organização político-administrativa da República Federativa do Brasil compreende a União, os Estados, o Distrito Federal e os Municípios, todos autônomos.</a:t>
            </a:r>
          </a:p>
          <a:p>
            <a:pPr marL="457200" indent="-457200" algn="just" fontAlgn="base">
              <a:spcBef>
                <a:spcPts val="0"/>
              </a:spcBef>
              <a:spcAft>
                <a:spcPts val="1500"/>
              </a:spcAft>
              <a:buClr>
                <a:srgbClr val="C00000"/>
              </a:buClr>
              <a:buFont typeface="Wingdings" panose="05000000000000000000" pitchFamily="2" charset="2"/>
              <a:buChar char="è"/>
              <a:defRPr/>
            </a:pPr>
            <a:r>
              <a:rPr lang="pt-BR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A repartição do poder entre os vários níveis de governo é da essência do federalismo e deve estar pautada no estatuto fundamental do Estado - CF, vez que a mera delegação do governo central não a legitima.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81BDB7F-7197-4C9E-A5E9-EC6CB7B89C0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096000" y="254271"/>
            <a:ext cx="5368413" cy="1632990"/>
          </a:xfrm>
        </p:spPr>
        <p:txBody>
          <a:bodyPr>
            <a:noAutofit/>
          </a:bodyPr>
          <a:lstStyle/>
          <a:p>
            <a:pPr algn="ctr" eaLnBrk="1" hangingPunct="1">
              <a:lnSpc>
                <a:spcPct val="50000"/>
              </a:lnSpc>
              <a:defRPr/>
            </a:pPr>
            <a:br>
              <a:rPr lang="pt-BR" altLang="pt-BR" sz="4000" b="1" dirty="0">
                <a:solidFill>
                  <a:schemeClr val="accent1">
                    <a:lumMod val="50000"/>
                  </a:schemeClr>
                </a:solidFill>
                <a:latin typeface="Candara" panose="020E0502030303020204" pitchFamily="34" charset="0"/>
              </a:rPr>
            </a:br>
            <a:br>
              <a:rPr lang="pt-BR" altLang="pt-BR" sz="4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</a:br>
            <a:r>
              <a:rPr lang="pt-BR" altLang="pt-BR" sz="4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Autonomia Federativa</a:t>
            </a:r>
            <a:endParaRPr lang="pt-BR" altLang="pt-BR" sz="4000" dirty="0"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4223911"/>
      </p:ext>
    </p:extLst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>
            <a:extLst>
              <a:ext uri="{FF2B5EF4-FFF2-40B4-BE49-F238E27FC236}">
                <a16:creationId xmlns:a16="http://schemas.microsoft.com/office/drawing/2014/main" id="{8369E937-604B-444A-B23C-89856C9911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9212" y="1724937"/>
            <a:ext cx="11223523" cy="44781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74638" indent="-274638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 algn="just" fontAlgn="base">
              <a:spcBef>
                <a:spcPts val="0"/>
              </a:spcBef>
              <a:spcAft>
                <a:spcPts val="1500"/>
              </a:spcAft>
              <a:buClr>
                <a:srgbClr val="C00000"/>
              </a:buClr>
              <a:defRPr/>
            </a:pPr>
            <a:r>
              <a:rPr lang="pt-BR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       </a:t>
            </a: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Define:</a:t>
            </a:r>
          </a:p>
          <a:p>
            <a:pPr marL="457200" indent="-457200" algn="just" fontAlgn="base">
              <a:spcBef>
                <a:spcPts val="0"/>
              </a:spcBef>
              <a:spcAft>
                <a:spcPts val="1500"/>
              </a:spcAft>
              <a:buClr>
                <a:srgbClr val="C00000"/>
              </a:buClr>
              <a:buFont typeface="Wingdings" panose="05000000000000000000" pitchFamily="2" charset="2"/>
              <a:buChar char="è"/>
              <a:defRPr/>
            </a:pPr>
            <a:r>
              <a:rPr lang="pt-BR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pt-BR" sz="2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Competências exclusivas e privativas </a:t>
            </a:r>
            <a:r>
              <a:rPr lang="pt-BR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de cada ente, traçando respectiva esfera de autonomia e </a:t>
            </a:r>
            <a:r>
              <a:rPr lang="pt-BR" sz="2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Competências Concorrentes </a:t>
            </a:r>
            <a:r>
              <a:rPr lang="pt-BR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da União, dos Estados-membros e do DF, referindo-se à função legislativa, no art. 30, II, da CF,  estabelece que: “compete aos Municípios (...): II – suplementar a legislação federal e a estadual no que couber”.</a:t>
            </a:r>
          </a:p>
          <a:p>
            <a:pPr marL="457200" indent="-457200" algn="just" fontAlgn="base">
              <a:spcBef>
                <a:spcPts val="0"/>
              </a:spcBef>
              <a:spcAft>
                <a:spcPts val="1500"/>
              </a:spcAft>
              <a:buClr>
                <a:srgbClr val="C00000"/>
              </a:buClr>
              <a:buFont typeface="Wingdings" panose="05000000000000000000" pitchFamily="2" charset="2"/>
              <a:buChar char="è"/>
              <a:defRPr/>
            </a:pPr>
            <a:r>
              <a:rPr lang="pt-BR" sz="2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Autonomia</a:t>
            </a:r>
            <a:r>
              <a:rPr lang="pt-BR" sz="2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 como capacidade de auto-organização, autoadministração e autogoverno, com independência mínima quanto a autossuficiência financeira. Deve existir correlação entre as competências repartidas e os recursos destinados aos respectivos entes federados.</a:t>
            </a:r>
          </a:p>
        </p:txBody>
      </p:sp>
    </p:spTree>
    <p:extLst>
      <p:ext uri="{BB962C8B-B14F-4D97-AF65-F5344CB8AC3E}">
        <p14:creationId xmlns:p14="http://schemas.microsoft.com/office/powerpoint/2010/main" val="3847023535"/>
      </p:ext>
    </p:extLst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>
            <a:extLst>
              <a:ext uri="{FF2B5EF4-FFF2-40B4-BE49-F238E27FC236}">
                <a16:creationId xmlns:a16="http://schemas.microsoft.com/office/drawing/2014/main" id="{8369E937-604B-444A-B23C-89856C9911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6645" y="1724937"/>
            <a:ext cx="11533239" cy="44448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74638" indent="-274638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 algn="just" fontAlgn="base">
              <a:spcBef>
                <a:spcPts val="0"/>
              </a:spcBef>
              <a:spcAft>
                <a:spcPts val="1500"/>
              </a:spcAft>
              <a:buClr>
                <a:srgbClr val="C00000"/>
              </a:buClr>
              <a:defRPr/>
            </a:pP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     Reflete sobre tributação:</a:t>
            </a:r>
          </a:p>
          <a:p>
            <a:pPr marL="457200" indent="-457200" algn="just" fontAlgn="base">
              <a:spcBef>
                <a:spcPts val="0"/>
              </a:spcBef>
              <a:spcAft>
                <a:spcPts val="1000"/>
              </a:spcAft>
              <a:buClr>
                <a:srgbClr val="C00000"/>
              </a:buClr>
              <a:buFont typeface="Wingdings" panose="05000000000000000000" pitchFamily="2" charset="2"/>
              <a:buChar char="è"/>
              <a:defRPr/>
            </a:pPr>
            <a:r>
              <a:rPr lang="pt-BR" sz="2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A CF/1988 consagra o federalismo tributário pela unidade composta de 03 ordens políticas com a união indissolúvel dos Estados e Municípios e do DF, discriminando competência tributária de cada um,  com outorga expressa à lei complementar para estabelecer normas gerais em matéria de legislação tributária.</a:t>
            </a:r>
          </a:p>
          <a:p>
            <a:pPr marL="457200" indent="-457200" algn="just" fontAlgn="base">
              <a:spcBef>
                <a:spcPts val="0"/>
              </a:spcBef>
              <a:spcAft>
                <a:spcPts val="1000"/>
              </a:spcAft>
              <a:buClr>
                <a:srgbClr val="C00000"/>
              </a:buClr>
              <a:buFont typeface="Wingdings" panose="05000000000000000000" pitchFamily="2" charset="2"/>
              <a:buChar char="è"/>
              <a:defRPr/>
            </a:pPr>
            <a:r>
              <a:rPr lang="pt-BR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Várias EC interferiram nas transferências de recursos aos municípios. São 5.570 com grande heterogeneidade de portes e arrecadação. Os menores de 20 mil </a:t>
            </a:r>
            <a:r>
              <a:rPr lang="pt-BR" sz="2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hab</a:t>
            </a:r>
            <a:r>
              <a:rPr lang="pt-BR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 (73%) têm pouca autonomia dificultando a gestão do trabalho VISA e o compartilhamento de recursos entre os outros entes.</a:t>
            </a:r>
          </a:p>
        </p:txBody>
      </p:sp>
    </p:spTree>
    <p:extLst>
      <p:ext uri="{BB962C8B-B14F-4D97-AF65-F5344CB8AC3E}">
        <p14:creationId xmlns:p14="http://schemas.microsoft.com/office/powerpoint/2010/main" val="609335483"/>
      </p:ext>
    </p:extLst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900" name="Rectangle 4">
            <a:extLst>
              <a:ext uri="{FF2B5EF4-FFF2-40B4-BE49-F238E27FC236}">
                <a16:creationId xmlns:a16="http://schemas.microsoft.com/office/drawing/2014/main" id="{D96AC5F6-F515-43AB-8BD7-92F9C780A55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697755" y="2889250"/>
            <a:ext cx="9356770" cy="1079500"/>
          </a:xfrm>
          <a:noFill/>
          <a:ln/>
        </p:spPr>
        <p:txBody>
          <a:bodyPr>
            <a:normAutofit fontScale="90000"/>
          </a:bodyPr>
          <a:lstStyle/>
          <a:p>
            <a:pPr>
              <a:lnSpc>
                <a:spcPct val="80000"/>
              </a:lnSpc>
            </a:pPr>
            <a:r>
              <a:rPr lang="pt-BR" altLang="pt-BR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ndara" panose="020E0502030303020204" pitchFamily="34" charset="0"/>
              </a:rPr>
              <a:t>DESAFIOS IMPOSTO A GESTÃO DO TRABALHO EM VISA</a:t>
            </a:r>
          </a:p>
        </p:txBody>
      </p:sp>
      <p:sp>
        <p:nvSpPr>
          <p:cNvPr id="5" name="Text Box 6">
            <a:extLst>
              <a:ext uri="{FF2B5EF4-FFF2-40B4-BE49-F238E27FC236}">
                <a16:creationId xmlns:a16="http://schemas.microsoft.com/office/drawing/2014/main" id="{D85BDE64-349A-4964-BAB2-B283B27060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88036" y="6488668"/>
            <a:ext cx="378142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altLang="pt-BR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+mn-cs"/>
              </a:rPr>
              <a:t>Fonte</a:t>
            </a:r>
            <a:r>
              <a:rPr kumimoji="0" lang="pt-BR" alt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+mn-cs"/>
              </a:rPr>
              <a:t>: Ciclo de debates </a:t>
            </a:r>
            <a:r>
              <a:rPr lang="pt-BR" altLang="pt-BR" dirty="0">
                <a:solidFill>
                  <a:srgbClr val="C00000"/>
                </a:solidFill>
                <a:latin typeface="Candara" panose="020E0502030303020204" pitchFamily="34" charset="0"/>
              </a:rPr>
              <a:t>AN</a:t>
            </a:r>
            <a:r>
              <a:rPr kumimoji="0" lang="pt-BR" alt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+mn-cs"/>
              </a:rPr>
              <a:t>VISA, 2015 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900" name="Rectangle 4">
            <a:extLst>
              <a:ext uri="{FF2B5EF4-FFF2-40B4-BE49-F238E27FC236}">
                <a16:creationId xmlns:a16="http://schemas.microsoft.com/office/drawing/2014/main" id="{D96AC5F6-F515-43AB-8BD7-92F9C780A55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923873" y="789555"/>
            <a:ext cx="8524566" cy="1079500"/>
          </a:xfrm>
          <a:noFill/>
          <a:ln/>
        </p:spPr>
        <p:txBody>
          <a:bodyPr>
            <a:normAutofit/>
          </a:bodyPr>
          <a:lstStyle/>
          <a:p>
            <a:pPr algn="ctr">
              <a:lnSpc>
                <a:spcPct val="80000"/>
              </a:lnSpc>
            </a:pPr>
            <a:r>
              <a:rPr lang="pt-BR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Quanto ao Gerenciament</a:t>
            </a:r>
            <a:r>
              <a:rPr lang="pt-BR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do Risco</a:t>
            </a:r>
            <a:endParaRPr lang="pt-BR" altLang="pt-BR" sz="40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endParaRPr>
          </a:p>
        </p:txBody>
      </p:sp>
      <p:sp>
        <p:nvSpPr>
          <p:cNvPr id="80901" name="Rectangle 5">
            <a:extLst>
              <a:ext uri="{FF2B5EF4-FFF2-40B4-BE49-F238E27FC236}">
                <a16:creationId xmlns:a16="http://schemas.microsoft.com/office/drawing/2014/main" id="{E960AD08-C532-4B1C-B55D-573D3AE506B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43560" y="2128277"/>
            <a:ext cx="10996155" cy="4101169"/>
          </a:xfrm>
          <a:noFill/>
          <a:ln/>
        </p:spPr>
        <p:txBody>
          <a:bodyPr>
            <a:normAutofit lnSpcReduction="10000"/>
          </a:bodyPr>
          <a:lstStyle/>
          <a:p>
            <a:pPr marL="442913" indent="-442913">
              <a:spcBef>
                <a:spcPts val="0"/>
              </a:spcBef>
              <a:spcAft>
                <a:spcPts val="1200"/>
              </a:spcAft>
              <a:buClr>
                <a:srgbClr val="C00000"/>
              </a:buClr>
              <a:buFont typeface="Wingdings" panose="05000000000000000000" pitchFamily="2" charset="2"/>
              <a:buChar char="è"/>
            </a:pPr>
            <a:r>
              <a:rPr lang="pt-BR" sz="27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Ausência de entendimento sobre o risco no SNVS para dialogar com a população. </a:t>
            </a:r>
          </a:p>
          <a:p>
            <a:pPr lvl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Wingdings" panose="05000000000000000000" pitchFamily="2" charset="2"/>
              <a:buChar char="§"/>
            </a:pPr>
            <a:r>
              <a:rPr lang="pt-BR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Os profissionais de Visa e os gestores não distinguem os níveis de risco.</a:t>
            </a:r>
          </a:p>
          <a:p>
            <a:pPr lvl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Wingdings" panose="05000000000000000000" pitchFamily="2" charset="2"/>
              <a:buChar char="§"/>
            </a:pPr>
            <a:r>
              <a:rPr lang="pt-BR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Inspeções, prioridades e ações não são orientadas pelo risco atual e potencial.</a:t>
            </a:r>
          </a:p>
          <a:p>
            <a:pPr marL="457200" lvl="1" indent="0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None/>
            </a:pPr>
            <a:r>
              <a:rPr lang="pt-BR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 </a:t>
            </a:r>
          </a:p>
          <a:p>
            <a:pPr marL="442913" indent="-442913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C00000"/>
              </a:buClr>
              <a:buFont typeface="Wingdings" panose="05000000000000000000" pitchFamily="2" charset="2"/>
              <a:buChar char="è"/>
            </a:pPr>
            <a:r>
              <a:rPr lang="pt-BR" sz="27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O trabalho é pautado na produção de relatórios e em demandas do setor regulado e não nas necessidades da população.</a:t>
            </a:r>
          </a:p>
          <a:p>
            <a:pPr marL="442913" indent="-442913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C00000"/>
              </a:buClr>
              <a:buFont typeface="Wingdings" panose="05000000000000000000" pitchFamily="2" charset="2"/>
              <a:buChar char="è"/>
            </a:pPr>
            <a:r>
              <a:rPr lang="pt-BR" sz="27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Falha no compartilhamento de ações, na TI e nos bancos de dados e interoperabilidade dos SIS existentes (não há </a:t>
            </a:r>
            <a:r>
              <a:rPr lang="pt-BR" sz="270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SIVisa</a:t>
            </a:r>
            <a:r>
              <a:rPr lang="pt-BR" sz="27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 nacional), dificulta planejar, avaliar, monitorar e comunicar - interna e externa.</a:t>
            </a:r>
          </a:p>
          <a:p>
            <a:pPr marL="0" indent="0">
              <a:spcBef>
                <a:spcPts val="0"/>
              </a:spcBef>
              <a:spcAft>
                <a:spcPts val="1200"/>
              </a:spcAft>
              <a:buClr>
                <a:srgbClr val="C00000"/>
              </a:buClr>
              <a:buNone/>
            </a:pPr>
            <a:endParaRPr lang="pt-BR" altLang="pt-BR" sz="26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endParaRPr>
          </a:p>
        </p:txBody>
      </p:sp>
      <p:sp>
        <p:nvSpPr>
          <p:cNvPr id="80902" name="Text Box 6">
            <a:extLst>
              <a:ext uri="{FF2B5EF4-FFF2-40B4-BE49-F238E27FC236}">
                <a16:creationId xmlns:a16="http://schemas.microsoft.com/office/drawing/2014/main" id="{430836E1-6824-48DB-9BA6-33A3F41EEB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98873" y="6488668"/>
            <a:ext cx="378142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altLang="pt-BR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+mn-cs"/>
              </a:rPr>
              <a:t>Fonte</a:t>
            </a:r>
            <a:r>
              <a:rPr kumimoji="0" lang="pt-BR" alt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+mn-cs"/>
              </a:rPr>
              <a:t>: Ciclo de debates VISA, 2015 </a:t>
            </a:r>
          </a:p>
        </p:txBody>
      </p:sp>
    </p:spTree>
    <p:extLst>
      <p:ext uri="{BB962C8B-B14F-4D97-AF65-F5344CB8AC3E}">
        <p14:creationId xmlns:p14="http://schemas.microsoft.com/office/powerpoint/2010/main" val="67907197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900" name="Rectangle 4">
            <a:extLst>
              <a:ext uri="{FF2B5EF4-FFF2-40B4-BE49-F238E27FC236}">
                <a16:creationId xmlns:a16="http://schemas.microsoft.com/office/drawing/2014/main" id="{D96AC5F6-F515-43AB-8BD7-92F9C780A55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101210" y="757749"/>
            <a:ext cx="4609010" cy="1079500"/>
          </a:xfrm>
          <a:noFill/>
          <a:ln/>
        </p:spPr>
        <p:txBody>
          <a:bodyPr/>
          <a:lstStyle/>
          <a:p>
            <a:pPr algn="l">
              <a:lnSpc>
                <a:spcPct val="80000"/>
              </a:lnSpc>
            </a:pPr>
            <a:r>
              <a:rPr lang="pt-BR" altLang="pt-BR" sz="4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ndara" panose="020E0502030303020204" pitchFamily="34" charset="0"/>
              </a:rPr>
              <a:t>Quanto a Regulação</a:t>
            </a:r>
          </a:p>
        </p:txBody>
      </p:sp>
      <p:sp>
        <p:nvSpPr>
          <p:cNvPr id="80901" name="Rectangle 5">
            <a:extLst>
              <a:ext uri="{FF2B5EF4-FFF2-40B4-BE49-F238E27FC236}">
                <a16:creationId xmlns:a16="http://schemas.microsoft.com/office/drawing/2014/main" id="{E960AD08-C532-4B1C-B55D-573D3AE506B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577645" y="2176462"/>
            <a:ext cx="11036710" cy="3767138"/>
          </a:xfrm>
          <a:noFill/>
          <a:ln/>
        </p:spPr>
        <p:txBody>
          <a:bodyPr>
            <a:normAutofit lnSpcReduction="10000"/>
          </a:bodyPr>
          <a:lstStyle/>
          <a:p>
            <a:pPr marL="354013" indent="-354013">
              <a:spcBef>
                <a:spcPts val="0"/>
              </a:spcBef>
              <a:spcAft>
                <a:spcPts val="1500"/>
              </a:spcAft>
              <a:buClr>
                <a:srgbClr val="C00000"/>
              </a:buClr>
              <a:buFont typeface="Wingdings" panose="05000000000000000000" pitchFamily="2" charset="2"/>
              <a:buChar char="è"/>
            </a:pPr>
            <a:r>
              <a:rPr lang="pt-BR" altLang="pt-BR" sz="26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Descompasso entre a estrutura regulatória e o desenvolvimento das forças produtivas de bens e serviços.</a:t>
            </a:r>
          </a:p>
          <a:p>
            <a:pPr marL="354013" indent="-354013">
              <a:spcBef>
                <a:spcPts val="0"/>
              </a:spcBef>
              <a:spcAft>
                <a:spcPts val="1500"/>
              </a:spcAft>
              <a:buClr>
                <a:srgbClr val="C00000"/>
              </a:buClr>
              <a:buFont typeface="Wingdings" panose="05000000000000000000" pitchFamily="2" charset="2"/>
              <a:buChar char="è"/>
            </a:pPr>
            <a:r>
              <a:rPr lang="pt-BR" altLang="pt-BR" sz="2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Lógica jurídico-burocrática do Estado que reduz regulação ao cumprimento de normas.</a:t>
            </a:r>
          </a:p>
          <a:p>
            <a:pPr marL="354013" indent="-354013">
              <a:spcBef>
                <a:spcPts val="0"/>
              </a:spcBef>
              <a:spcAft>
                <a:spcPts val="1500"/>
              </a:spcAft>
              <a:buClr>
                <a:srgbClr val="C00000"/>
              </a:buClr>
              <a:buFont typeface="Wingdings" panose="05000000000000000000" pitchFamily="2" charset="2"/>
              <a:buChar char="è"/>
            </a:pPr>
            <a:r>
              <a:rPr lang="pt-BR" altLang="pt-BR" sz="26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Modelo historicamente cartorial-burocrático - centrado no atendimento a demanda do setor produtivo e não no modelo de proteção da saúde – informação, educação e comunicação.</a:t>
            </a:r>
          </a:p>
          <a:p>
            <a:pPr marL="354013" indent="-354013">
              <a:spcBef>
                <a:spcPts val="0"/>
              </a:spcBef>
              <a:spcAft>
                <a:spcPts val="1500"/>
              </a:spcAft>
              <a:buClr>
                <a:srgbClr val="C00000"/>
              </a:buClr>
              <a:buFont typeface="Wingdings" panose="05000000000000000000" pitchFamily="2" charset="2"/>
              <a:buChar char="è"/>
            </a:pPr>
            <a:r>
              <a:rPr lang="pt-BR" altLang="pt-BR" sz="2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Grande distância entre a participação e o controle social no cotidiano das práticas.</a:t>
            </a:r>
          </a:p>
        </p:txBody>
      </p:sp>
    </p:spTree>
    <p:extLst>
      <p:ext uri="{BB962C8B-B14F-4D97-AF65-F5344CB8AC3E}">
        <p14:creationId xmlns:p14="http://schemas.microsoft.com/office/powerpoint/2010/main" val="369802290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900" name="Rectangle 4">
            <a:extLst>
              <a:ext uri="{FF2B5EF4-FFF2-40B4-BE49-F238E27FC236}">
                <a16:creationId xmlns:a16="http://schemas.microsoft.com/office/drawing/2014/main" id="{D96AC5F6-F515-43AB-8BD7-92F9C780A55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843548" y="754452"/>
            <a:ext cx="9717763" cy="811160"/>
          </a:xfrm>
          <a:noFill/>
          <a:ln/>
        </p:spPr>
        <p:txBody>
          <a:bodyPr>
            <a:normAutofit fontScale="90000"/>
          </a:bodyPr>
          <a:lstStyle/>
          <a:p>
            <a:pPr>
              <a:lnSpc>
                <a:spcPct val="80000"/>
              </a:lnSpc>
            </a:pPr>
            <a:br>
              <a:rPr lang="pt-BR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Quanto à Coordenação e Relações</a:t>
            </a:r>
            <a:endParaRPr lang="pt-BR" altLang="pt-BR" sz="40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endParaRPr>
          </a:p>
        </p:txBody>
      </p:sp>
      <p:sp>
        <p:nvSpPr>
          <p:cNvPr id="80901" name="Rectangle 5">
            <a:extLst>
              <a:ext uri="{FF2B5EF4-FFF2-40B4-BE49-F238E27FC236}">
                <a16:creationId xmlns:a16="http://schemas.microsoft.com/office/drawing/2014/main" id="{E960AD08-C532-4B1C-B55D-573D3AE506B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580815" y="1934318"/>
            <a:ext cx="11266343" cy="4169230"/>
          </a:xfrm>
          <a:noFill/>
          <a:ln/>
        </p:spPr>
        <p:txBody>
          <a:bodyPr>
            <a:normAutofit fontScale="92500"/>
          </a:bodyPr>
          <a:lstStyle/>
          <a:p>
            <a:pPr marL="354013" indent="-354013">
              <a:buClr>
                <a:srgbClr val="C00000"/>
              </a:buClr>
              <a:buFont typeface="Wingdings" panose="05000000000000000000" pitchFamily="2" charset="2"/>
              <a:buChar char="è"/>
            </a:pPr>
            <a:r>
              <a:rPr lang="pt-BR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SNVS fragmentado, com fragilidade dos laboratórios de saúde pública que não participam das ações de planejamento.</a:t>
            </a:r>
          </a:p>
          <a:p>
            <a:pPr marL="354013" indent="-354013">
              <a:buClr>
                <a:srgbClr val="C00000"/>
              </a:buClr>
              <a:buFont typeface="Wingdings" panose="05000000000000000000" pitchFamily="2" charset="2"/>
              <a:buChar char="è"/>
            </a:pPr>
            <a:endParaRPr lang="pt-BR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endParaRPr>
          </a:p>
          <a:p>
            <a:pPr marL="354013" indent="-354013">
              <a:buClr>
                <a:srgbClr val="C00000"/>
              </a:buClr>
              <a:buFont typeface="Wingdings" panose="05000000000000000000" pitchFamily="2" charset="2"/>
              <a:buChar char="è"/>
            </a:pPr>
            <a:r>
              <a:rPr lang="pt-BR" sz="2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Baixa integração e uniformidade na execução das ações - papéis pouco definidos, não há fluxo e sistema de comunicação. </a:t>
            </a:r>
          </a:p>
          <a:p>
            <a:pPr marL="354013" indent="-354013">
              <a:buClr>
                <a:srgbClr val="C00000"/>
              </a:buClr>
              <a:buFont typeface="Wingdings" panose="05000000000000000000" pitchFamily="2" charset="2"/>
              <a:buChar char="è"/>
            </a:pPr>
            <a:endParaRPr lang="pt-BR" sz="11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endParaRPr>
          </a:p>
          <a:p>
            <a:pPr marL="354013" indent="-354013">
              <a:buClr>
                <a:srgbClr val="C00000"/>
              </a:buClr>
              <a:buFont typeface="Wingdings" panose="05000000000000000000" pitchFamily="2" charset="2"/>
              <a:buChar char="è"/>
            </a:pPr>
            <a:r>
              <a:rPr lang="pt-BR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A Anvisa, não consegue integrar os entes do SNVS - no âmbito normativo há conflito entre regulamentos da agência e normas locais.</a:t>
            </a:r>
          </a:p>
          <a:p>
            <a:pPr marL="354013" indent="-354013">
              <a:buClr>
                <a:srgbClr val="C00000"/>
              </a:buClr>
              <a:buFont typeface="Wingdings" panose="05000000000000000000" pitchFamily="2" charset="2"/>
              <a:buChar char="è"/>
            </a:pPr>
            <a:endParaRPr lang="pt-BR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endParaRPr>
          </a:p>
          <a:p>
            <a:pPr marL="354013" indent="-354013">
              <a:buClr>
                <a:srgbClr val="C00000"/>
              </a:buClr>
              <a:buFont typeface="Wingdings" panose="05000000000000000000" pitchFamily="2" charset="2"/>
              <a:buChar char="è"/>
            </a:pPr>
            <a:r>
              <a:rPr lang="pt-BR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Dificuldade de integração e articulação com outros setores, com destaque para a vigilância em saúde e a atenção básica, inclusive no planejamento.</a:t>
            </a:r>
            <a:endParaRPr lang="pt-BR" altLang="pt-BR" sz="28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endParaRPr>
          </a:p>
        </p:txBody>
      </p:sp>
      <p:sp>
        <p:nvSpPr>
          <p:cNvPr id="80902" name="Text Box 6">
            <a:extLst>
              <a:ext uri="{FF2B5EF4-FFF2-40B4-BE49-F238E27FC236}">
                <a16:creationId xmlns:a16="http://schemas.microsoft.com/office/drawing/2014/main" id="{430836E1-6824-48DB-9BA6-33A3F41EEB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98873" y="6488668"/>
            <a:ext cx="378142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altLang="pt-BR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+mn-cs"/>
              </a:rPr>
              <a:t>Fonte</a:t>
            </a:r>
            <a:r>
              <a:rPr kumimoji="0" lang="pt-BR" alt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+mn-cs"/>
              </a:rPr>
              <a:t>: Ciclo de debates VISA, 2015 </a:t>
            </a:r>
          </a:p>
        </p:txBody>
      </p:sp>
    </p:spTree>
    <p:extLst>
      <p:ext uri="{BB962C8B-B14F-4D97-AF65-F5344CB8AC3E}">
        <p14:creationId xmlns:p14="http://schemas.microsoft.com/office/powerpoint/2010/main" val="395523722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901" name="Rectangle 5">
            <a:extLst>
              <a:ext uri="{FF2B5EF4-FFF2-40B4-BE49-F238E27FC236}">
                <a16:creationId xmlns:a16="http://schemas.microsoft.com/office/drawing/2014/main" id="{E960AD08-C532-4B1C-B55D-573D3AE506B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18275" y="2131271"/>
            <a:ext cx="11250418" cy="3614756"/>
          </a:xfrm>
          <a:noFill/>
          <a:ln/>
        </p:spPr>
        <p:txBody>
          <a:bodyPr/>
          <a:lstStyle/>
          <a:p>
            <a:pPr marL="354013" indent="-354013">
              <a:spcBef>
                <a:spcPts val="0"/>
              </a:spcBef>
              <a:spcAft>
                <a:spcPts val="1200"/>
              </a:spcAft>
              <a:buClr>
                <a:srgbClr val="C00000"/>
              </a:buClr>
              <a:buFont typeface="Wingdings" panose="05000000000000000000" pitchFamily="2" charset="2"/>
              <a:buChar char="è"/>
            </a:pPr>
            <a:r>
              <a:rPr lang="pt-BR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Falta de planejamento e de instrumentos pré-definidos para a descentralização de ações. Processo precário e fragilizado, não considera a realidade e diversidade dos territórios, dificulta a pactuação entre os entes. </a:t>
            </a:r>
          </a:p>
          <a:p>
            <a:pPr marL="354013" indent="-354013">
              <a:spcBef>
                <a:spcPts val="0"/>
              </a:spcBef>
              <a:spcAft>
                <a:spcPts val="1200"/>
              </a:spcAft>
              <a:buClr>
                <a:srgbClr val="C00000"/>
              </a:buClr>
              <a:buFont typeface="Wingdings" panose="05000000000000000000" pitchFamily="2" charset="2"/>
              <a:buChar char="è"/>
            </a:pPr>
            <a:r>
              <a:rPr lang="pt-BR" sz="2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Não há clareza do financiamento dentro do bloco da VISAU – aplicação e repasse de recursos para as ações.</a:t>
            </a:r>
          </a:p>
          <a:p>
            <a:pPr marL="354013" indent="-354013">
              <a:spcBef>
                <a:spcPts val="0"/>
              </a:spcBef>
              <a:spcAft>
                <a:spcPts val="1200"/>
              </a:spcAft>
              <a:buClr>
                <a:srgbClr val="C00000"/>
              </a:buClr>
              <a:buFont typeface="Wingdings" panose="05000000000000000000" pitchFamily="2" charset="2"/>
              <a:buChar char="è"/>
            </a:pPr>
            <a:r>
              <a:rPr lang="pt-BR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Distanciamento, desarmonia e pouca articulação entre os entes do SNVS. Falta de interlocução sistemática dificulta ações.</a:t>
            </a:r>
            <a:endParaRPr lang="pt-BR" altLang="pt-BR" sz="28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endParaRPr>
          </a:p>
        </p:txBody>
      </p:sp>
      <p:sp>
        <p:nvSpPr>
          <p:cNvPr id="80902" name="Text Box 6">
            <a:extLst>
              <a:ext uri="{FF2B5EF4-FFF2-40B4-BE49-F238E27FC236}">
                <a16:creationId xmlns:a16="http://schemas.microsoft.com/office/drawing/2014/main" id="{430836E1-6824-48DB-9BA6-33A3F41EEB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98873" y="6488668"/>
            <a:ext cx="378142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altLang="pt-BR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+mn-cs"/>
              </a:rPr>
              <a:t>Fonte</a:t>
            </a:r>
            <a:r>
              <a:rPr kumimoji="0" lang="pt-BR" alt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+mn-cs"/>
              </a:rPr>
              <a:t>: Ciclo de debates VISA, 2015 </a:t>
            </a:r>
          </a:p>
        </p:txBody>
      </p:sp>
    </p:spTree>
    <p:extLst>
      <p:ext uri="{BB962C8B-B14F-4D97-AF65-F5344CB8AC3E}">
        <p14:creationId xmlns:p14="http://schemas.microsoft.com/office/powerpoint/2010/main" val="200362208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900" name="Rectangle 4">
            <a:extLst>
              <a:ext uri="{FF2B5EF4-FFF2-40B4-BE49-F238E27FC236}">
                <a16:creationId xmlns:a16="http://schemas.microsoft.com/office/drawing/2014/main" id="{D96AC5F6-F515-43AB-8BD7-92F9C780A55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984617" y="911107"/>
            <a:ext cx="8509820" cy="1079500"/>
          </a:xfrm>
          <a:noFill/>
          <a:ln/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sz="4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Quanto ao Trabalho e o Trabalhador</a:t>
            </a:r>
            <a:endParaRPr lang="pt-BR" altLang="pt-BR" sz="40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endParaRPr>
          </a:p>
        </p:txBody>
      </p:sp>
      <p:sp>
        <p:nvSpPr>
          <p:cNvPr id="80901" name="Rectangle 5">
            <a:extLst>
              <a:ext uri="{FF2B5EF4-FFF2-40B4-BE49-F238E27FC236}">
                <a16:creationId xmlns:a16="http://schemas.microsoft.com/office/drawing/2014/main" id="{E960AD08-C532-4B1C-B55D-573D3AE506B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98206" y="1857871"/>
            <a:ext cx="11267768" cy="4261065"/>
          </a:xfrm>
          <a:noFill/>
          <a:ln/>
        </p:spPr>
        <p:txBody>
          <a:bodyPr/>
          <a:lstStyle/>
          <a:p>
            <a:pPr>
              <a:spcBef>
                <a:spcPts val="0"/>
              </a:spcBef>
              <a:spcAft>
                <a:spcPts val="1200"/>
              </a:spcAft>
              <a:buClr>
                <a:srgbClr val="C00000"/>
              </a:buClr>
              <a:buFont typeface="Wingdings" panose="05000000000000000000" pitchFamily="2" charset="2"/>
              <a:buChar char="è"/>
            </a:pPr>
            <a:r>
              <a:rPr lang="pt-BR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Infraestrutura inadequada: </a:t>
            </a:r>
          </a:p>
          <a:p>
            <a:pPr lvl="1">
              <a:spcBef>
                <a:spcPts val="0"/>
              </a:spcBef>
              <a:spcAft>
                <a:spcPts val="1200"/>
              </a:spcAft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pt-BR" dirty="0">
                <a:latin typeface="Candara" panose="020E0502030303020204" pitchFamily="34" charset="0"/>
              </a:rPr>
              <a:t>E</a:t>
            </a:r>
            <a:r>
              <a:rPr lang="pt-BR" sz="2400" dirty="0">
                <a:latin typeface="Candara" panose="020E0502030303020204" pitchFamily="34" charset="0"/>
              </a:rPr>
              <a:t>scassez de profissionais, sobrecarga de trabalho, frágil base legal, ausência de sistemas informatizados integrados, tecnologias, equipamentos, bancos de dados, laboratórios, material e ferramentas para atuar junto a população, pouca autonomia dos trabalhadores para as ações educativas.</a:t>
            </a:r>
          </a:p>
          <a:p>
            <a:pPr marL="354013" indent="-354013">
              <a:spcBef>
                <a:spcPts val="0"/>
              </a:spcBef>
              <a:spcAft>
                <a:spcPts val="1200"/>
              </a:spcAft>
              <a:buClr>
                <a:srgbClr val="C00000"/>
              </a:buClr>
              <a:buFont typeface="Wingdings" panose="05000000000000000000" pitchFamily="2" charset="2"/>
              <a:buChar char="è"/>
            </a:pPr>
            <a:r>
              <a:rPr lang="pt-BR" sz="2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Ausência de política nacional de RH - PCCS; política e plano de EP; escassez de concurso publico, dedicação exclusiva, isonomia salarial.</a:t>
            </a:r>
          </a:p>
          <a:p>
            <a:pPr marL="354013">
              <a:spcBef>
                <a:spcPts val="0"/>
              </a:spcBef>
              <a:spcAft>
                <a:spcPts val="1200"/>
              </a:spcAft>
              <a:buClr>
                <a:srgbClr val="C00000"/>
              </a:buClr>
              <a:buFont typeface="Wingdings" panose="05000000000000000000" pitchFamily="2" charset="2"/>
              <a:buChar char="è"/>
            </a:pPr>
            <a:r>
              <a:rPr lang="pt-BR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Ausência de planejamento com base na noção de território para a atuação integrada, dificulta realizar análise de situação de saúde nos municípios, e o uso de indicadores de Visa.</a:t>
            </a:r>
            <a:endParaRPr lang="pt-BR" alt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endParaRPr>
          </a:p>
        </p:txBody>
      </p:sp>
      <p:sp>
        <p:nvSpPr>
          <p:cNvPr id="80902" name="Text Box 6">
            <a:extLst>
              <a:ext uri="{FF2B5EF4-FFF2-40B4-BE49-F238E27FC236}">
                <a16:creationId xmlns:a16="http://schemas.microsoft.com/office/drawing/2014/main" id="{430836E1-6824-48DB-9BA6-33A3F41EEB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98873" y="6488668"/>
            <a:ext cx="378142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altLang="pt-BR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+mn-cs"/>
              </a:rPr>
              <a:t>Fonte</a:t>
            </a:r>
            <a:r>
              <a:rPr kumimoji="0" lang="pt-BR" alt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+mn-cs"/>
              </a:rPr>
              <a:t>: Ciclo de debates VISA, 2015 </a:t>
            </a:r>
          </a:p>
        </p:txBody>
      </p:sp>
    </p:spTree>
    <p:extLst>
      <p:ext uri="{BB962C8B-B14F-4D97-AF65-F5344CB8AC3E}">
        <p14:creationId xmlns:p14="http://schemas.microsoft.com/office/powerpoint/2010/main" val="353325688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ítulo 1">
            <a:extLst>
              <a:ext uri="{FF2B5EF4-FFF2-40B4-BE49-F238E27FC236}">
                <a16:creationId xmlns:a16="http://schemas.microsoft.com/office/drawing/2014/main" id="{32EBF7A8-05B8-450D-9B54-63A1FBF44699}"/>
              </a:ext>
            </a:extLst>
          </p:cNvPr>
          <p:cNvSpPr txBox="1">
            <a:spLocks/>
          </p:cNvSpPr>
          <p:nvPr/>
        </p:nvSpPr>
        <p:spPr>
          <a:xfrm>
            <a:off x="884904" y="766915"/>
            <a:ext cx="10666712" cy="50292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pt-BR" sz="4400" b="1" cap="none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Estratégias de Superação</a:t>
            </a:r>
          </a:p>
          <a:p>
            <a:endParaRPr lang="pt-BR" sz="4400" b="1" cap="none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endParaRPr>
          </a:p>
          <a:p>
            <a:endParaRPr lang="pt-BR" sz="2400" b="1" cap="none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endParaRPr>
          </a:p>
          <a:p>
            <a:r>
              <a:rPr lang="pt-BR" sz="4000" cap="none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Superar desafios + Efetividade de ações </a:t>
            </a:r>
          </a:p>
          <a:p>
            <a:endParaRPr lang="pt-BR" sz="4400" cap="none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endParaRPr>
          </a:p>
          <a:p>
            <a:r>
              <a:rPr lang="pt-BR" sz="4400" cap="none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 </a:t>
            </a:r>
          </a:p>
          <a:p>
            <a:endParaRPr lang="pt-BR" sz="4000" cap="none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endParaRPr>
          </a:p>
          <a:p>
            <a:r>
              <a:rPr lang="pt-BR" sz="4000" b="1" cap="none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Promover e proteger a população</a:t>
            </a:r>
          </a:p>
        </p:txBody>
      </p:sp>
      <p:sp>
        <p:nvSpPr>
          <p:cNvPr id="2" name="Seta: para Baixo 1">
            <a:extLst>
              <a:ext uri="{FF2B5EF4-FFF2-40B4-BE49-F238E27FC236}">
                <a16:creationId xmlns:a16="http://schemas.microsoft.com/office/drawing/2014/main" id="{79902958-705C-4705-83A1-3813931A8067}"/>
              </a:ext>
            </a:extLst>
          </p:cNvPr>
          <p:cNvSpPr/>
          <p:nvPr/>
        </p:nvSpPr>
        <p:spPr>
          <a:xfrm>
            <a:off x="4931227" y="3429000"/>
            <a:ext cx="2394858" cy="1045257"/>
          </a:xfrm>
          <a:prstGeom prst="downArrow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Text Box 6">
            <a:extLst>
              <a:ext uri="{FF2B5EF4-FFF2-40B4-BE49-F238E27FC236}">
                <a16:creationId xmlns:a16="http://schemas.microsoft.com/office/drawing/2014/main" id="{3FABE9A4-C98A-4464-B288-C2EFD31F4D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98873" y="6488668"/>
            <a:ext cx="378142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altLang="pt-BR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+mn-cs"/>
              </a:rPr>
              <a:t>Fonte</a:t>
            </a:r>
            <a:r>
              <a:rPr kumimoji="0" lang="pt-BR" alt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+mn-cs"/>
              </a:rPr>
              <a:t>: Ciclo de debates </a:t>
            </a:r>
            <a:r>
              <a:rPr lang="pt-BR" altLang="pt-BR" dirty="0">
                <a:solidFill>
                  <a:srgbClr val="C00000"/>
                </a:solidFill>
                <a:latin typeface="Candara" panose="020E0502030303020204" pitchFamily="34" charset="0"/>
              </a:rPr>
              <a:t>AN</a:t>
            </a:r>
            <a:r>
              <a:rPr kumimoji="0" lang="pt-BR" alt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+mn-cs"/>
              </a:rPr>
              <a:t>VISA, 2015 </a:t>
            </a:r>
          </a:p>
        </p:txBody>
      </p:sp>
    </p:spTree>
    <p:extLst>
      <p:ext uri="{BB962C8B-B14F-4D97-AF65-F5344CB8AC3E}">
        <p14:creationId xmlns:p14="http://schemas.microsoft.com/office/powerpoint/2010/main" val="2077207919"/>
      </p:ext>
    </p:extLst>
  </p:cSld>
  <p:clrMapOvr>
    <a:masterClrMapping/>
  </p:clrMapOvr>
  <p:transition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901" name="Rectangle 5">
            <a:extLst>
              <a:ext uri="{FF2B5EF4-FFF2-40B4-BE49-F238E27FC236}">
                <a16:creationId xmlns:a16="http://schemas.microsoft.com/office/drawing/2014/main" id="{E960AD08-C532-4B1C-B55D-573D3AE506B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42452" y="1949419"/>
            <a:ext cx="11488993" cy="4908581"/>
          </a:xfrm>
          <a:noFill/>
          <a:ln/>
        </p:spPr>
        <p:txBody>
          <a:bodyPr/>
          <a:lstStyle/>
          <a:p>
            <a:pPr marL="354013" indent="-354013">
              <a:spcBef>
                <a:spcPts val="0"/>
              </a:spcBef>
              <a:spcAft>
                <a:spcPts val="1200"/>
              </a:spcAft>
              <a:buClr>
                <a:srgbClr val="C00000"/>
              </a:buClr>
              <a:buFont typeface="Wingdings" panose="05000000000000000000" pitchFamily="2" charset="2"/>
              <a:buChar char="è"/>
            </a:pPr>
            <a:r>
              <a:rPr lang="pt-BR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Incorporar o risco (cientifico e popular) como objeto de intervenção do SNVS em territórios e contextos singulares:</a:t>
            </a:r>
          </a:p>
          <a:p>
            <a:pPr lvl="1">
              <a:spcBef>
                <a:spcPts val="0"/>
              </a:spcBef>
              <a:spcAft>
                <a:spcPts val="1200"/>
              </a:spcAft>
              <a:buClr>
                <a:srgbClr val="000000"/>
              </a:buClr>
              <a:buFont typeface="Wingdings" panose="05000000000000000000" pitchFamily="2" charset="2"/>
              <a:buChar char="§"/>
            </a:pPr>
            <a:r>
              <a:rPr lang="pt-BR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Elaborar estudos para construir, escalas ou gradações de risco, acessíveis a percepção e sentidos de profissionais, população e organizações.</a:t>
            </a:r>
          </a:p>
          <a:p>
            <a:pPr lvl="1">
              <a:spcBef>
                <a:spcPts val="0"/>
              </a:spcBef>
              <a:spcAft>
                <a:spcPts val="1200"/>
              </a:spcAft>
              <a:buClr>
                <a:srgbClr val="000000"/>
              </a:buClr>
              <a:buFont typeface="Wingdings" panose="05000000000000000000" pitchFamily="2" charset="2"/>
              <a:buChar char="§"/>
            </a:pPr>
            <a:r>
              <a:rPr lang="pt-BR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Orientar inspeções, prioridades e ações sob a ótica do riscos atual e potencial, situando as incerteza. </a:t>
            </a:r>
          </a:p>
          <a:p>
            <a:pPr marL="354013" indent="-354013">
              <a:spcBef>
                <a:spcPts val="0"/>
              </a:spcBef>
              <a:spcAft>
                <a:spcPts val="1200"/>
              </a:spcAft>
              <a:buClr>
                <a:srgbClr val="C00000"/>
              </a:buClr>
              <a:buFont typeface="Wingdings" panose="05000000000000000000" pitchFamily="2" charset="2"/>
              <a:buChar char="è"/>
            </a:pPr>
            <a:r>
              <a:rPr lang="pt-BR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O trabalho deve ser orientado pela análise de risco e nos DSS, materializados em territórios e nas necessidades da população.</a:t>
            </a:r>
          </a:p>
          <a:p>
            <a:pPr marL="354013" indent="-354013">
              <a:spcBef>
                <a:spcPts val="0"/>
              </a:spcBef>
              <a:spcAft>
                <a:spcPts val="1200"/>
              </a:spcAft>
              <a:buClr>
                <a:srgbClr val="C00000"/>
              </a:buClr>
              <a:buFont typeface="Wingdings" panose="05000000000000000000" pitchFamily="2" charset="2"/>
              <a:buChar char="è"/>
            </a:pPr>
            <a:r>
              <a:rPr lang="pt-BR" sz="2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Desenvolver ou adquirir SI intercambiáveis que possibilitem planejar, monitora, avaliar e comunicar risco - interna e externa.</a:t>
            </a:r>
          </a:p>
          <a:p>
            <a:pPr marL="0" indent="0">
              <a:spcBef>
                <a:spcPts val="0"/>
              </a:spcBef>
              <a:spcAft>
                <a:spcPts val="1200"/>
              </a:spcAft>
              <a:buClr>
                <a:srgbClr val="C00000"/>
              </a:buClr>
              <a:buNone/>
            </a:pPr>
            <a:endParaRPr lang="pt-BR" altLang="pt-BR" sz="26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endParaRP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E3AA63B6-3E89-44BB-B600-34904BF6303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052913" y="869919"/>
            <a:ext cx="8524566" cy="1079500"/>
          </a:xfrm>
          <a:noFill/>
          <a:ln/>
        </p:spPr>
        <p:txBody>
          <a:bodyPr>
            <a:normAutofit/>
          </a:bodyPr>
          <a:lstStyle/>
          <a:p>
            <a:pPr algn="ctr">
              <a:lnSpc>
                <a:spcPct val="80000"/>
              </a:lnSpc>
            </a:pPr>
            <a:r>
              <a:rPr lang="pt-BR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Quanto ao Gerenciament</a:t>
            </a:r>
            <a:r>
              <a:rPr lang="pt-BR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do Risco</a:t>
            </a:r>
            <a:endParaRPr lang="pt-BR" altLang="pt-BR" sz="40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498000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901" name="Rectangle 5">
            <a:extLst>
              <a:ext uri="{FF2B5EF4-FFF2-40B4-BE49-F238E27FC236}">
                <a16:creationId xmlns:a16="http://schemas.microsoft.com/office/drawing/2014/main" id="{E960AD08-C532-4B1C-B55D-573D3AE506B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04683" y="2150974"/>
            <a:ext cx="11046543" cy="4100624"/>
          </a:xfrm>
          <a:noFill/>
          <a:ln/>
        </p:spPr>
        <p:txBody>
          <a:bodyPr>
            <a:normAutofit/>
          </a:bodyPr>
          <a:lstStyle/>
          <a:p>
            <a:pPr marL="354013" indent="-354013">
              <a:spcBef>
                <a:spcPts val="0"/>
              </a:spcBef>
              <a:spcAft>
                <a:spcPts val="1200"/>
              </a:spcAft>
              <a:buClr>
                <a:srgbClr val="C00000"/>
              </a:buClr>
              <a:buFont typeface="Wingdings" panose="05000000000000000000" pitchFamily="2" charset="2"/>
              <a:buChar char="è"/>
            </a:pPr>
            <a:r>
              <a:rPr lang="pt-BR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Planejamento participativo, base territorial e elo articulador do SNVS - profissionais, gestores, população, instituições e controle social.</a:t>
            </a:r>
          </a:p>
          <a:p>
            <a:pPr marL="354013" indent="-354013">
              <a:spcBef>
                <a:spcPts val="0"/>
              </a:spcBef>
              <a:spcAft>
                <a:spcPts val="1200"/>
              </a:spcAft>
              <a:buClr>
                <a:srgbClr val="C00000"/>
              </a:buClr>
              <a:buFont typeface="Wingdings" panose="05000000000000000000" pitchFamily="2" charset="2"/>
              <a:buChar char="è"/>
            </a:pPr>
            <a:r>
              <a:rPr lang="pt-BR" sz="2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Definição de papéis e funções, estabelecer fluxos e criar sistema de comunicação – participação e controle social. </a:t>
            </a:r>
          </a:p>
          <a:p>
            <a:pPr marL="354013" indent="-354013">
              <a:spcBef>
                <a:spcPts val="0"/>
              </a:spcBef>
              <a:spcAft>
                <a:spcPts val="1200"/>
              </a:spcAft>
              <a:buClr>
                <a:srgbClr val="C00000"/>
              </a:buClr>
              <a:buFont typeface="Wingdings" panose="05000000000000000000" pitchFamily="2" charset="2"/>
              <a:buChar char="è"/>
            </a:pPr>
            <a:r>
              <a:rPr lang="pt-BR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Rever e redefinir o papel da Anvisa para integrar os entes do SNVS – redimir conflito entre a regulamentação federal, estadual e municipal.</a:t>
            </a:r>
          </a:p>
          <a:p>
            <a:pPr marL="354013" indent="-354013">
              <a:spcBef>
                <a:spcPts val="0"/>
              </a:spcBef>
              <a:spcAft>
                <a:spcPts val="1200"/>
              </a:spcAft>
              <a:buClr>
                <a:srgbClr val="C00000"/>
              </a:buClr>
              <a:buFont typeface="Wingdings" panose="05000000000000000000" pitchFamily="2" charset="2"/>
              <a:buChar char="è"/>
            </a:pPr>
            <a:r>
              <a:rPr lang="pt-BR" sz="2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Exercitar a </a:t>
            </a:r>
            <a:r>
              <a:rPr lang="pt-BR" sz="260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intra-intersetorialidade</a:t>
            </a:r>
            <a:r>
              <a:rPr lang="pt-BR" sz="2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, principalmente com a vigilância em saúde, ABS e ESF.</a:t>
            </a:r>
            <a:endParaRPr lang="pt-BR" altLang="pt-BR" sz="26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endParaRPr>
          </a:p>
          <a:p>
            <a:pPr>
              <a:spcBef>
                <a:spcPts val="0"/>
              </a:spcBef>
              <a:spcAft>
                <a:spcPts val="1200"/>
              </a:spcAft>
              <a:buClr>
                <a:srgbClr val="C00000"/>
              </a:buClr>
              <a:buFont typeface="Wingdings" panose="05000000000000000000" pitchFamily="2" charset="2"/>
              <a:buChar char="è"/>
            </a:pPr>
            <a:endParaRPr lang="pt-BR" altLang="pt-BR" sz="26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endParaRPr>
          </a:p>
        </p:txBody>
      </p:sp>
      <p:sp>
        <p:nvSpPr>
          <p:cNvPr id="8" name="Rectangle 4">
            <a:extLst>
              <a:ext uri="{FF2B5EF4-FFF2-40B4-BE49-F238E27FC236}">
                <a16:creationId xmlns:a16="http://schemas.microsoft.com/office/drawing/2014/main" id="{F5D4141D-F2F2-4D5F-A5C9-FB7FCFA5F63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89587" y="724955"/>
            <a:ext cx="9717763" cy="811160"/>
          </a:xfrm>
          <a:noFill/>
          <a:ln/>
        </p:spPr>
        <p:txBody>
          <a:bodyPr>
            <a:normAutofit fontScale="90000"/>
          </a:bodyPr>
          <a:lstStyle/>
          <a:p>
            <a:pPr>
              <a:lnSpc>
                <a:spcPct val="80000"/>
              </a:lnSpc>
            </a:pPr>
            <a:br>
              <a:rPr lang="pt-BR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</a:br>
            <a:r>
              <a:rPr lang="pt-BR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Quanto à Coordenação e Relações</a:t>
            </a:r>
            <a:endParaRPr lang="pt-BR" altLang="pt-BR" sz="40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600588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>
            <a:extLst>
              <a:ext uri="{FF2B5EF4-FFF2-40B4-BE49-F238E27FC236}">
                <a16:creationId xmlns:a16="http://schemas.microsoft.com/office/drawing/2014/main" id="{90FE8408-978C-4541-9F23-614E78EB8746}"/>
              </a:ext>
            </a:extLst>
          </p:cNvPr>
          <p:cNvSpPr txBox="1">
            <a:spLocks noChangeArrowheads="1"/>
          </p:cNvSpPr>
          <p:nvPr/>
        </p:nvSpPr>
        <p:spPr>
          <a:xfrm>
            <a:off x="427704" y="1840913"/>
            <a:ext cx="11567016" cy="4696645"/>
          </a:xfrm>
          <a:prstGeom prst="rect">
            <a:avLst/>
          </a:prstGeom>
          <a:noFill/>
          <a:ln/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>
              <a:spcBef>
                <a:spcPts val="0"/>
              </a:spcBef>
              <a:spcAft>
                <a:spcPts val="1200"/>
              </a:spcAft>
              <a:buClr>
                <a:srgbClr val="C00000"/>
              </a:buClr>
              <a:buFont typeface="Wingdings" panose="05000000000000000000" pitchFamily="2" charset="2"/>
              <a:buChar char="è"/>
            </a:pPr>
            <a:r>
              <a:rPr lang="pt-BR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Definir instrumentos que facilitem e fortaleçam a descentralização, a pactuação e desenvolvimento de ações com base na realidade e diversidade dos territórios. </a:t>
            </a:r>
          </a:p>
          <a:p>
            <a:pPr defTabSz="914400">
              <a:spcBef>
                <a:spcPts val="0"/>
              </a:spcBef>
              <a:spcAft>
                <a:spcPts val="1200"/>
              </a:spcAft>
              <a:buClr>
                <a:srgbClr val="C00000"/>
              </a:buClr>
              <a:buFont typeface="Wingdings" panose="05000000000000000000" pitchFamily="2" charset="2"/>
              <a:buChar char="è"/>
            </a:pPr>
            <a:r>
              <a:rPr lang="pt-BR" sz="2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Melhor estruturação do financiamento da VISA no bloco da VISAU, com definição de aplicação e repasse par estados e municípios.</a:t>
            </a:r>
          </a:p>
          <a:p>
            <a:pPr defTabSz="914400">
              <a:spcBef>
                <a:spcPts val="0"/>
              </a:spcBef>
              <a:spcAft>
                <a:spcPts val="1200"/>
              </a:spcAft>
              <a:buClr>
                <a:srgbClr val="C00000"/>
              </a:buClr>
              <a:buFont typeface="Wingdings" panose="05000000000000000000" pitchFamily="2" charset="2"/>
              <a:buChar char="è"/>
            </a:pPr>
            <a:r>
              <a:rPr lang="pt-BR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Criar mecanismos de articulação e diálogo entre os entes do SNVS, com base nas recomendações do PDVISA .</a:t>
            </a:r>
          </a:p>
          <a:p>
            <a:pPr defTabSz="914400">
              <a:spcBef>
                <a:spcPts val="0"/>
              </a:spcBef>
              <a:spcAft>
                <a:spcPts val="1200"/>
              </a:spcAft>
              <a:buClr>
                <a:srgbClr val="C00000"/>
              </a:buClr>
              <a:buFont typeface="Wingdings" panose="05000000000000000000" pitchFamily="2" charset="2"/>
              <a:buChar char="è"/>
            </a:pPr>
            <a:r>
              <a:rPr lang="pt-BR" altLang="pt-BR" sz="2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Ampliar/democratizar canais de comunicaçã0 para a participação e o controle social no dia-a-dia das práticas sanitárias (conselhos, fóruns, conferências, consultas e audiências públicas, ouvidorias. </a:t>
            </a:r>
            <a:endParaRPr lang="pt-BR" sz="26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endParaRPr>
          </a:p>
          <a:p>
            <a:pPr defTabSz="914400">
              <a:spcBef>
                <a:spcPts val="0"/>
              </a:spcBef>
              <a:spcAft>
                <a:spcPts val="1200"/>
              </a:spcAft>
              <a:buClr>
                <a:srgbClr val="C00000"/>
              </a:buClr>
              <a:buFont typeface="Wingdings" panose="05000000000000000000" pitchFamily="2" charset="2"/>
              <a:buChar char="è"/>
            </a:pPr>
            <a:endParaRPr lang="pt-BR" altLang="pt-BR" sz="26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775968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">
            <a:extLst>
              <a:ext uri="{FF2B5EF4-FFF2-40B4-BE49-F238E27FC236}">
                <a16:creationId xmlns:a16="http://schemas.microsoft.com/office/drawing/2014/main" id="{BC7A18F1-03EC-4248-9205-93BB7253B9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7703" y="1927135"/>
            <a:ext cx="11518489" cy="47812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>
              <a:spcBef>
                <a:spcPts val="0"/>
              </a:spcBef>
              <a:spcAft>
                <a:spcPts val="1200"/>
              </a:spcAft>
              <a:buClr>
                <a:srgbClr val="C00000"/>
              </a:buClr>
              <a:buFont typeface="Wingdings" panose="05000000000000000000" pitchFamily="2" charset="2"/>
              <a:buChar char="è"/>
            </a:pPr>
            <a:r>
              <a:rPr lang="pt-BR" altLang="pt-BR" sz="26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Modernizar e dar maior agilidade a estrutura regulatória para acompanhar a velocidade de incorporação tecnológica das forças produtivas. </a:t>
            </a:r>
          </a:p>
          <a:p>
            <a:pPr defTabSz="914400">
              <a:spcBef>
                <a:spcPts val="0"/>
              </a:spcBef>
              <a:spcAft>
                <a:spcPts val="1200"/>
              </a:spcAft>
              <a:buClr>
                <a:srgbClr val="C00000"/>
              </a:buClr>
              <a:buFont typeface="Wingdings" panose="05000000000000000000" pitchFamily="2" charset="2"/>
              <a:buChar char="è"/>
            </a:pPr>
            <a:r>
              <a:rPr lang="pt-BR" altLang="pt-BR" sz="2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Situar a norma para além da lógica jurídico-burocrática  e de imposição disciplinar - como resultado de luta politica ideológica na sociedade.</a:t>
            </a:r>
          </a:p>
          <a:p>
            <a:pPr defTabSz="914400">
              <a:spcBef>
                <a:spcPts val="0"/>
              </a:spcBef>
              <a:spcAft>
                <a:spcPts val="1200"/>
              </a:spcAft>
              <a:buClr>
                <a:srgbClr val="C00000"/>
              </a:buClr>
              <a:buFont typeface="Wingdings" panose="05000000000000000000" pitchFamily="2" charset="2"/>
              <a:buChar char="è"/>
            </a:pPr>
            <a:r>
              <a:rPr lang="pt-BR" altLang="pt-BR" sz="26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Avaliar os resultados e os efeitos das normas técnicas e jurídicas.</a:t>
            </a:r>
          </a:p>
          <a:p>
            <a:pPr defTabSz="914400">
              <a:spcBef>
                <a:spcPts val="0"/>
              </a:spcBef>
              <a:spcAft>
                <a:spcPts val="1200"/>
              </a:spcAft>
              <a:buClr>
                <a:srgbClr val="C00000"/>
              </a:buClr>
              <a:buFont typeface="Wingdings" panose="05000000000000000000" pitchFamily="2" charset="2"/>
              <a:buChar char="è"/>
            </a:pPr>
            <a:r>
              <a:rPr lang="pt-BR" altLang="pt-BR" sz="2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Adotar o modelo da proteção da saúde e a lógica da prevenção para a qualidade de vida – informação, educação e comunicação.</a:t>
            </a:r>
          </a:p>
          <a:p>
            <a:pPr defTabSz="914400">
              <a:spcBef>
                <a:spcPts val="0"/>
              </a:spcBef>
              <a:spcAft>
                <a:spcPts val="1200"/>
              </a:spcAft>
              <a:buClr>
                <a:srgbClr val="C00000"/>
              </a:buClr>
              <a:buFont typeface="Wingdings" panose="05000000000000000000" pitchFamily="2" charset="2"/>
              <a:buChar char="è"/>
            </a:pPr>
            <a:r>
              <a:rPr lang="pt-BR" altLang="pt-BR" sz="26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Ampliar canais de comunicação (formal e informal) para a participação e o controle social no dia-a-dia do processo de regulação.</a:t>
            </a:r>
          </a:p>
          <a:p>
            <a:pPr defTabSz="914400">
              <a:spcBef>
                <a:spcPts val="0"/>
              </a:spcBef>
              <a:spcAft>
                <a:spcPts val="1200"/>
              </a:spcAft>
              <a:buClr>
                <a:srgbClr val="C00000"/>
              </a:buClr>
              <a:buFont typeface="Wingdings" panose="05000000000000000000" pitchFamily="2" charset="2"/>
              <a:buChar char="è"/>
            </a:pPr>
            <a:endParaRPr lang="pt-BR" altLang="pt-BR" sz="26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endParaRPr>
          </a:p>
        </p:txBody>
      </p:sp>
      <p:sp>
        <p:nvSpPr>
          <p:cNvPr id="8" name="Rectangle 4">
            <a:extLst>
              <a:ext uri="{FF2B5EF4-FFF2-40B4-BE49-F238E27FC236}">
                <a16:creationId xmlns:a16="http://schemas.microsoft.com/office/drawing/2014/main" id="{03211733-6826-417A-9063-41A2525CCB0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65236" y="847635"/>
            <a:ext cx="4609010" cy="1079500"/>
          </a:xfrm>
          <a:noFill/>
          <a:ln/>
        </p:spPr>
        <p:txBody>
          <a:bodyPr/>
          <a:lstStyle/>
          <a:p>
            <a:pPr algn="l">
              <a:lnSpc>
                <a:spcPct val="80000"/>
              </a:lnSpc>
            </a:pPr>
            <a:r>
              <a:rPr lang="pt-BR" altLang="pt-BR" sz="4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ndara" panose="020E0502030303020204" pitchFamily="34" charset="0"/>
              </a:rPr>
              <a:t>Quanto a Regulação</a:t>
            </a:r>
          </a:p>
        </p:txBody>
      </p:sp>
    </p:spTree>
    <p:extLst>
      <p:ext uri="{BB962C8B-B14F-4D97-AF65-F5344CB8AC3E}">
        <p14:creationId xmlns:p14="http://schemas.microsoft.com/office/powerpoint/2010/main" val="339863027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901" name="Rectangle 5">
            <a:extLst>
              <a:ext uri="{FF2B5EF4-FFF2-40B4-BE49-F238E27FC236}">
                <a16:creationId xmlns:a16="http://schemas.microsoft.com/office/drawing/2014/main" id="{E960AD08-C532-4B1C-B55D-573D3AE506B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92163" y="1883286"/>
            <a:ext cx="11407674" cy="4355285"/>
          </a:xfrm>
          <a:noFill/>
          <a:ln/>
        </p:spPr>
        <p:txBody>
          <a:bodyPr>
            <a:normAutofit lnSpcReduction="10000"/>
          </a:bodyPr>
          <a:lstStyle/>
          <a:p>
            <a:pPr>
              <a:buClr>
                <a:srgbClr val="C00000"/>
              </a:buClr>
              <a:buFont typeface="Wingdings" panose="05000000000000000000" pitchFamily="2" charset="2"/>
              <a:buChar char="è"/>
            </a:pPr>
            <a:r>
              <a:rPr lang="pt-BR" sz="27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Prover Infraestrutura adequada em conformidade com demanda local: </a:t>
            </a:r>
          </a:p>
          <a:p>
            <a:pPr lvl="1"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pt-BR" dirty="0">
                <a:latin typeface="Candara" panose="020E0502030303020204" pitchFamily="34" charset="0"/>
              </a:rPr>
              <a:t>Nº P</a:t>
            </a:r>
            <a:r>
              <a:rPr lang="pt-BR" sz="2400" dirty="0">
                <a:latin typeface="Candara" panose="020E0502030303020204" pitchFamily="34" charset="0"/>
              </a:rPr>
              <a:t>rofissionais, carga de trabalho, base legal, sistemas informatizados integrados, tecnologias, equipamentos, bancos de dados, laboratórios, material, transporte e ferramentas para atuar junto a população, autonomia para fiscais desenvolver ações educativas.</a:t>
            </a:r>
          </a:p>
          <a:p>
            <a:pPr marL="354013" indent="-354013">
              <a:buClr>
                <a:srgbClr val="C00000"/>
              </a:buClr>
              <a:buFont typeface="Wingdings" panose="05000000000000000000" pitchFamily="2" charset="2"/>
              <a:buChar char="è"/>
            </a:pPr>
            <a:r>
              <a:rPr lang="pt-BR" sz="27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Criar diretriz nacional de RH - PCCS; política e plano de EP;  concurso publico, dedicação exclusiva, isonomia salarial com consulta ao controle social.</a:t>
            </a:r>
          </a:p>
          <a:p>
            <a:pPr marL="354013" indent="-354013">
              <a:buClr>
                <a:srgbClr val="C00000"/>
              </a:buClr>
              <a:buFont typeface="Wingdings" panose="05000000000000000000" pitchFamily="2" charset="2"/>
              <a:buChar char="è"/>
            </a:pPr>
            <a:r>
              <a:rPr lang="pt-BR" sz="27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Trabalhar com base no território - atuação integrada para realizar análise de condições de vida e situação de saúde,  com a adequação e o uso de indicadores. </a:t>
            </a:r>
          </a:p>
          <a:p>
            <a:pPr marL="354013" indent="-354013">
              <a:buClr>
                <a:srgbClr val="C00000"/>
              </a:buClr>
              <a:buFont typeface="Wingdings" panose="05000000000000000000" pitchFamily="2" charset="2"/>
              <a:buChar char="è"/>
            </a:pPr>
            <a:r>
              <a:rPr lang="pt-BR" sz="27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Dirimir conflitos de jurisdição  - fiscalização e regulação.</a:t>
            </a:r>
            <a:endParaRPr lang="pt-BR" altLang="pt-BR" sz="27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endParaRP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3F79A5EB-0B16-42FD-BFBF-1767D400BDC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956847" y="789034"/>
            <a:ext cx="8509820" cy="1079500"/>
          </a:xfrm>
          <a:noFill/>
          <a:ln/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sz="4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Quanto ao Trabalho e o Trabalhador</a:t>
            </a:r>
            <a:endParaRPr lang="pt-BR" altLang="pt-BR" sz="40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406287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A5256C70-1B65-42B5-9B8D-44B42CDC842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795691" y="980986"/>
            <a:ext cx="4793746" cy="706437"/>
          </a:xfrm>
        </p:spPr>
        <p:txBody>
          <a:bodyPr/>
          <a:lstStyle/>
          <a:p>
            <a:r>
              <a:rPr lang="pt-BR" altLang="pt-BR" sz="4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ndara" panose="020E0502030303020204" pitchFamily="34" charset="0"/>
              </a:rPr>
              <a:t>Reflexões </a:t>
            </a:r>
            <a:r>
              <a:rPr lang="pt-BR" altLang="pt-BR" sz="4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ndara" panose="020E0502030303020204" pitchFamily="34" charset="0"/>
              </a:rPr>
              <a:t>F</a:t>
            </a:r>
            <a:r>
              <a:rPr lang="pt-BR" altLang="pt-BR" sz="4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ndara" panose="020E0502030303020204" pitchFamily="34" charset="0"/>
              </a:rPr>
              <a:t>inais</a:t>
            </a:r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6C3BB98F-0C26-46ED-B243-C375FA8E8E3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1729" y="1974275"/>
            <a:ext cx="11397708" cy="4292673"/>
          </a:xfrm>
        </p:spPr>
        <p:txBody>
          <a:bodyPr>
            <a:normAutofit/>
          </a:bodyPr>
          <a:lstStyle/>
          <a:p>
            <a:pPr marL="811213" lvl="1" indent="-457200" algn="just">
              <a:spcBef>
                <a:spcPts val="0"/>
              </a:spcBef>
              <a:spcAft>
                <a:spcPts val="1300"/>
              </a:spcAft>
              <a:buClr>
                <a:srgbClr val="C00000"/>
              </a:buClr>
              <a:buFont typeface="Wingdings" panose="05000000000000000000" pitchFamily="2" charset="2"/>
              <a:buChar char="è"/>
            </a:pPr>
            <a:r>
              <a:rPr lang="pt-BR" altLang="pt-BR" sz="26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As políticas voltadas para o cumprimento das ações de VISA devem focar a valorização da vida e da  saúde - realizar escolhas ética comprometidas com o cidadão e a sociedade.</a:t>
            </a:r>
          </a:p>
          <a:p>
            <a:pPr marL="811213" lvl="1" indent="-457200" algn="just">
              <a:spcBef>
                <a:spcPts val="0"/>
              </a:spcBef>
              <a:spcAft>
                <a:spcPts val="1300"/>
              </a:spcAft>
              <a:buClr>
                <a:srgbClr val="C00000"/>
              </a:buClr>
              <a:buFont typeface="Wingdings" panose="05000000000000000000" pitchFamily="2" charset="2"/>
              <a:buChar char="è"/>
            </a:pPr>
            <a:r>
              <a:rPr lang="pt-BR" altLang="pt-BR" sz="2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A relação com a população deve estar fundamentada nas noções de cidadania e de cidadão, e não somente no direito do consumidor. </a:t>
            </a:r>
          </a:p>
          <a:p>
            <a:pPr marL="811213" lvl="1" indent="-457200" algn="just">
              <a:spcBef>
                <a:spcPts val="0"/>
              </a:spcBef>
              <a:spcAft>
                <a:spcPts val="1300"/>
              </a:spcAft>
              <a:buClr>
                <a:srgbClr val="C00000"/>
              </a:buClr>
              <a:buFont typeface="Wingdings" panose="05000000000000000000" pitchFamily="2" charset="2"/>
              <a:buChar char="è"/>
            </a:pPr>
            <a:r>
              <a:rPr lang="pt-BR" altLang="pt-BR" sz="26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Ação de proteção da saúde requer responsabilidade sanitária atual e futura, para garantir às gerações futuras, direito à vida pela opção ética da prevenção.</a:t>
            </a:r>
          </a:p>
          <a:p>
            <a:pPr marL="811213" lvl="1" indent="-457200" algn="just">
              <a:spcBef>
                <a:spcPts val="0"/>
              </a:spcBef>
              <a:spcAft>
                <a:spcPts val="1300"/>
              </a:spcAft>
              <a:buClr>
                <a:srgbClr val="C00000"/>
              </a:buClr>
              <a:buFont typeface="Wingdings" panose="05000000000000000000" pitchFamily="2" charset="2"/>
              <a:buChar char="è"/>
            </a:pPr>
            <a:r>
              <a:rPr lang="pt-BR" altLang="pt-BR" sz="26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 </a:t>
            </a:r>
            <a:r>
              <a:rPr lang="pt-BR" altLang="pt-BR" sz="2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A questões de jurisdição não podem interferir no trabalho complementar, concorrente e solidário dos entes do SNVS para atuar sobre risco</a:t>
            </a:r>
          </a:p>
        </p:txBody>
      </p:sp>
    </p:spTree>
    <p:extLst>
      <p:ext uri="{BB962C8B-B14F-4D97-AF65-F5344CB8AC3E}">
        <p14:creationId xmlns:p14="http://schemas.microsoft.com/office/powerpoint/2010/main" val="327733705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7" name="Rectangle 3">
            <a:extLst>
              <a:ext uri="{FF2B5EF4-FFF2-40B4-BE49-F238E27FC236}">
                <a16:creationId xmlns:a16="http://schemas.microsoft.com/office/drawing/2014/main" id="{3F92FEAB-15B8-439C-BBDB-B8567F21916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0" y="1862360"/>
            <a:ext cx="11946193" cy="4051741"/>
          </a:xfrm>
        </p:spPr>
        <p:txBody>
          <a:bodyPr>
            <a:noAutofit/>
          </a:bodyPr>
          <a:lstStyle/>
          <a:p>
            <a:pPr marL="811213" lvl="1" indent="-354013" algn="just">
              <a:spcBef>
                <a:spcPts val="0"/>
              </a:spcBef>
              <a:spcAft>
                <a:spcPts val="1000"/>
              </a:spcAft>
              <a:buClr>
                <a:srgbClr val="C00000"/>
              </a:buClr>
              <a:buFont typeface="Wingdings" panose="05000000000000000000" pitchFamily="2" charset="2"/>
              <a:buChar char="è"/>
            </a:pPr>
            <a:r>
              <a:rPr lang="pt-BR" altLang="pt-BR" sz="27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Tornar o trabalhador agente efetivo do estado – autonomia para proteger a saúde coletiva e ser protegido de pressões do mercado e da política.</a:t>
            </a:r>
          </a:p>
          <a:p>
            <a:pPr marL="811213" lvl="1" indent="-354013" algn="just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>
                <a:srgbClr val="C00000"/>
              </a:buClr>
              <a:buFont typeface="Wingdings" panose="05000000000000000000" pitchFamily="2" charset="2"/>
              <a:buChar char="è"/>
            </a:pPr>
            <a:r>
              <a:rPr lang="pt-BR" altLang="pt-BR" sz="27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O Trabalho deve valorizar o servidor, inserindo-o no processo de tomada de decisão-ação, fortalecendo suas funções e responsabilidade sanitária.</a:t>
            </a:r>
          </a:p>
          <a:p>
            <a:pPr marL="811213" lvl="1" indent="-354013" algn="just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>
                <a:srgbClr val="C00000"/>
              </a:buClr>
              <a:buFont typeface="Wingdings" panose="05000000000000000000" pitchFamily="2" charset="2"/>
              <a:buChar char="è"/>
            </a:pPr>
            <a:r>
              <a:rPr lang="pt-BR" altLang="pt-BR" sz="27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O processo de trabalho deve atender ao princípio ético da informação, educação e da comunicação - o cidadão tem o direito de ser informado sobre os riscos e a qualidade e eficácia de produtos e serviços. </a:t>
            </a:r>
          </a:p>
          <a:p>
            <a:pPr marL="811213" lvl="1" indent="-354013" algn="just">
              <a:spcBef>
                <a:spcPts val="0"/>
              </a:spcBef>
              <a:spcAft>
                <a:spcPts val="1000"/>
              </a:spcAft>
              <a:buClr>
                <a:srgbClr val="C00000"/>
              </a:buClr>
              <a:buFont typeface="Wingdings" panose="05000000000000000000" pitchFamily="2" charset="2"/>
              <a:buChar char="è"/>
            </a:pPr>
            <a:r>
              <a:rPr lang="pt-BR" altLang="pt-BR" sz="27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Tornar a IEC ferramentas centrais para ação - meios para a troca cultural, o encontro e o diálogo com o SUS, o setor regulado, o controle social e a população</a:t>
            </a:r>
            <a:endParaRPr lang="pt-BR" altLang="pt-BR" sz="27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348892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7" name="Rectangle 3">
            <a:extLst>
              <a:ext uri="{FF2B5EF4-FFF2-40B4-BE49-F238E27FC236}">
                <a16:creationId xmlns:a16="http://schemas.microsoft.com/office/drawing/2014/main" id="{3F92FEAB-15B8-439C-BBDB-B8567F21916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32732" y="1850140"/>
            <a:ext cx="11614914" cy="4550659"/>
          </a:xfrm>
        </p:spPr>
        <p:txBody>
          <a:bodyPr>
            <a:noAutofit/>
          </a:bodyPr>
          <a:lstStyle/>
          <a:p>
            <a:pPr marL="633413" lvl="2" indent="-368300" algn="just">
              <a:spcBef>
                <a:spcPts val="0"/>
              </a:spcBef>
              <a:spcAft>
                <a:spcPts val="1000"/>
              </a:spcAft>
              <a:buClr>
                <a:srgbClr val="C00000"/>
              </a:buClr>
              <a:buFont typeface="Wingdings" panose="05000000000000000000" pitchFamily="2" charset="2"/>
              <a:buChar char="è"/>
            </a:pPr>
            <a:r>
              <a:rPr lang="pt-BR" altLang="pt-BR" sz="26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Transformar ‘vigiar e punir’ em ‘vigiar e educar’ – a norma como exigência social e não exigência burocrática.</a:t>
            </a:r>
          </a:p>
          <a:p>
            <a:pPr marL="633413" lvl="2" indent="-368300" algn="just">
              <a:spcBef>
                <a:spcPts val="0"/>
              </a:spcBef>
              <a:spcAft>
                <a:spcPts val="1000"/>
              </a:spcAft>
              <a:buClr>
                <a:srgbClr val="C00000"/>
              </a:buClr>
              <a:buFont typeface="Wingdings" panose="05000000000000000000" pitchFamily="2" charset="2"/>
              <a:buChar char="è"/>
            </a:pPr>
            <a:r>
              <a:rPr lang="pt-BR" altLang="pt-BR" sz="2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Formular politicas públicas saudáveis para reduzir as desigualdades sociais e iniquidades em saúde, por meio de ações de promoção e proteção orientadas por princípios de universalidade,  equidade e responsabilidade social, secundarizar o princípio da eficiência econômica . </a:t>
            </a:r>
          </a:p>
          <a:p>
            <a:pPr marL="633413" lvl="2" indent="-368300" algn="just">
              <a:spcBef>
                <a:spcPts val="0"/>
              </a:spcBef>
              <a:spcAft>
                <a:spcPts val="1000"/>
              </a:spcAft>
              <a:buClr>
                <a:srgbClr val="C00000"/>
              </a:buClr>
              <a:buFont typeface="Wingdings" panose="05000000000000000000" pitchFamily="2" charset="2"/>
              <a:buChar char="è"/>
            </a:pPr>
            <a:r>
              <a:rPr lang="pt-BR" altLang="pt-BR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Superar o dilema ético na tomada de decisão - os princípios da liberdade individual e do bem maior da coletividade impõem a necessidade de escolha.</a:t>
            </a:r>
          </a:p>
          <a:p>
            <a:pPr marL="633413" lvl="2" indent="-368300" algn="just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>
                <a:srgbClr val="C00000"/>
              </a:buClr>
              <a:buFont typeface="Wingdings" panose="05000000000000000000" pitchFamily="2" charset="2"/>
              <a:buChar char="è"/>
            </a:pPr>
            <a:r>
              <a:rPr lang="pt-BR" altLang="pt-BR" sz="2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Redirecionar o modelo de produção e a economia – privilegiar o mercado e o consumo internos, de acordo com o perfil e necessidades da população, e estabelecer pactos sustentáveis com o mercado externo.</a:t>
            </a:r>
          </a:p>
          <a:p>
            <a:pPr marL="984250" lvl="2" indent="-360363" algn="just">
              <a:lnSpc>
                <a:spcPct val="90000"/>
              </a:lnSpc>
              <a:spcBef>
                <a:spcPts val="0"/>
              </a:spcBef>
              <a:spcAft>
                <a:spcPts val="1200"/>
              </a:spcAft>
              <a:buClr>
                <a:srgbClr val="C00000"/>
              </a:buClr>
              <a:buFont typeface="Wingdings" panose="05000000000000000000" pitchFamily="2" charset="2"/>
              <a:buChar char="è"/>
            </a:pPr>
            <a:endParaRPr lang="pt-BR" altLang="pt-BR" sz="24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endParaRPr>
          </a:p>
          <a:p>
            <a:pPr marL="623887" lvl="2" indent="0" algn="just">
              <a:spcBef>
                <a:spcPts val="0"/>
              </a:spcBef>
              <a:spcAft>
                <a:spcPts val="1200"/>
              </a:spcAft>
              <a:buClr>
                <a:srgbClr val="C00000"/>
              </a:buClr>
              <a:buNone/>
            </a:pPr>
            <a:endParaRPr lang="pt-BR" altLang="pt-BR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endParaRPr>
          </a:p>
          <a:p>
            <a:pPr marL="984250" lvl="2" indent="-360363" algn="just">
              <a:lnSpc>
                <a:spcPct val="90000"/>
              </a:lnSpc>
              <a:spcBef>
                <a:spcPts val="0"/>
              </a:spcBef>
              <a:spcAft>
                <a:spcPts val="1200"/>
              </a:spcAft>
              <a:buClr>
                <a:srgbClr val="C00000"/>
              </a:buClr>
              <a:buFont typeface="Wingdings" panose="05000000000000000000" pitchFamily="2" charset="2"/>
              <a:buChar char="è"/>
            </a:pPr>
            <a:endParaRPr lang="pt-BR" altLang="pt-BR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endParaRPr>
          </a:p>
          <a:p>
            <a:pPr marL="1260475" lvl="2" indent="-346075" algn="just">
              <a:lnSpc>
                <a:spcPct val="90000"/>
              </a:lnSpc>
              <a:spcBef>
                <a:spcPts val="0"/>
              </a:spcBef>
              <a:spcAft>
                <a:spcPts val="1200"/>
              </a:spcAft>
              <a:buClr>
                <a:srgbClr val="C00000"/>
              </a:buClr>
              <a:buFont typeface="Wingdings" panose="05000000000000000000" pitchFamily="2" charset="2"/>
              <a:buChar char="è"/>
            </a:pPr>
            <a:endParaRPr lang="pt-BR" altLang="pt-BR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endParaRPr>
          </a:p>
          <a:p>
            <a:pPr lvl="1" algn="just">
              <a:lnSpc>
                <a:spcPct val="90000"/>
              </a:lnSpc>
              <a:spcBef>
                <a:spcPts val="0"/>
              </a:spcBef>
              <a:spcAft>
                <a:spcPts val="1200"/>
              </a:spcAft>
              <a:buClr>
                <a:srgbClr val="C00000"/>
              </a:buClr>
              <a:buFont typeface="Wingdings" panose="05000000000000000000" pitchFamily="2" charset="2"/>
              <a:buChar char="è"/>
            </a:pPr>
            <a:endParaRPr lang="pt-BR" altLang="pt-BR" dirty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endParaRP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C1DD79F6-1082-42A8-8FBE-4964787923D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020232" y="915089"/>
            <a:ext cx="4570883" cy="706437"/>
          </a:xfrm>
        </p:spPr>
        <p:txBody>
          <a:bodyPr>
            <a:normAutofit/>
          </a:bodyPr>
          <a:lstStyle/>
          <a:p>
            <a:r>
              <a:rPr lang="pt-BR" altLang="pt-BR" sz="4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ndara" panose="020E0502030303020204" pitchFamily="34" charset="0"/>
              </a:rPr>
              <a:t>Para </a:t>
            </a:r>
            <a:r>
              <a:rPr lang="pt-BR" altLang="pt-BR" sz="4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ndara" panose="020E0502030303020204" pitchFamily="34" charset="0"/>
              </a:rPr>
              <a:t>Mudar Já </a:t>
            </a:r>
          </a:p>
        </p:txBody>
      </p:sp>
    </p:spTree>
    <p:extLst>
      <p:ext uri="{BB962C8B-B14F-4D97-AF65-F5344CB8AC3E}">
        <p14:creationId xmlns:p14="http://schemas.microsoft.com/office/powerpoint/2010/main" val="320355465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30D61A09-E762-4394-8EC2-21B5648940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6206" y="1991032"/>
            <a:ext cx="5536193" cy="3116239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CA3DC366-A17B-41CE-ABE2-EED1D1E0FDF0}"/>
              </a:ext>
            </a:extLst>
          </p:cNvPr>
          <p:cNvSpPr txBox="1"/>
          <p:nvPr/>
        </p:nvSpPr>
        <p:spPr>
          <a:xfrm>
            <a:off x="3403600" y="919733"/>
            <a:ext cx="5384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Obrigada!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D831A21F-D4A3-458A-859C-59411CA1A8BD}"/>
              </a:ext>
            </a:extLst>
          </p:cNvPr>
          <p:cNvSpPr txBox="1"/>
          <p:nvPr/>
        </p:nvSpPr>
        <p:spPr>
          <a:xfrm>
            <a:off x="3541870" y="5107271"/>
            <a:ext cx="5384800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Grácia</a:t>
            </a:r>
            <a:r>
              <a:rPr lang="pt-BR" sz="3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M.M. Gondim</a:t>
            </a:r>
          </a:p>
          <a:p>
            <a:pPr algn="ctr"/>
            <a:r>
              <a:rPr lang="pt-BR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grama@fiocruz.br</a:t>
            </a:r>
            <a:endParaRPr lang="pt-BR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garcia28gondim54@gmail.com</a:t>
            </a:r>
            <a:endParaRPr lang="pt-BR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32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40619651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odelo PowerPoint AZUL.potx" id="{90A9E3A8-7AE6-4DCB-AA57-9B9A4832518C}" vid="{28B2991F-16A9-4F39-AB31-5FE5C2261435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Modelo PowerPoint AZUL</Template>
  <TotalTime>6318</TotalTime>
  <Words>3600</Words>
  <Application>Microsoft Office PowerPoint</Application>
  <PresentationFormat>Widescreen</PresentationFormat>
  <Paragraphs>289</Paragraphs>
  <Slides>42</Slides>
  <Notes>2</Notes>
  <HiddenSlides>0</HiddenSlides>
  <MMClips>0</MMClips>
  <ScaleCrop>false</ScaleCrop>
  <HeadingPairs>
    <vt:vector size="6" baseType="variant">
      <vt:variant>
        <vt:lpstr>Fontes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42</vt:i4>
      </vt:variant>
    </vt:vector>
  </HeadingPairs>
  <TitlesOfParts>
    <vt:vector size="51" baseType="lpstr">
      <vt:lpstr>Arial Unicode MS</vt:lpstr>
      <vt:lpstr>Arial</vt:lpstr>
      <vt:lpstr>Calibri</vt:lpstr>
      <vt:lpstr>Calibri Light</vt:lpstr>
      <vt:lpstr>Cambria</vt:lpstr>
      <vt:lpstr>Candara</vt:lpstr>
      <vt:lpstr>Times New Roman</vt:lpstr>
      <vt:lpstr>Wingdings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  Grupo I de Ações    Gerenciamento do Processo de Trabalho - Risco</vt:lpstr>
      <vt:lpstr> Grupo II de Ações Estruturar e Fortalecer a Gestão do Trabalho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  Autonomia Federativa</vt:lpstr>
      <vt:lpstr>Apresentação do PowerPoint</vt:lpstr>
      <vt:lpstr>Apresentação do PowerPoint</vt:lpstr>
      <vt:lpstr>DESAFIOS IMPOSTO A GESTÃO DO TRABALHO EM VISA</vt:lpstr>
      <vt:lpstr>Quanto ao Gerenciamento do Risco</vt:lpstr>
      <vt:lpstr>Quanto a Regulação</vt:lpstr>
      <vt:lpstr> Quanto à Coordenação e Relações</vt:lpstr>
      <vt:lpstr>Apresentação do PowerPoint</vt:lpstr>
      <vt:lpstr>Quanto ao Trabalho e o Trabalhador</vt:lpstr>
      <vt:lpstr>Apresentação do PowerPoint</vt:lpstr>
      <vt:lpstr>Quanto ao Gerenciamento do Risco</vt:lpstr>
      <vt:lpstr> Quanto à Coordenação e Relações</vt:lpstr>
      <vt:lpstr>Apresentação do PowerPoint</vt:lpstr>
      <vt:lpstr>Quanto a Regulação</vt:lpstr>
      <vt:lpstr>Quanto ao Trabalho e o Trabalhador</vt:lpstr>
      <vt:lpstr>Reflexões Finais</vt:lpstr>
      <vt:lpstr>Apresentação do PowerPoint</vt:lpstr>
      <vt:lpstr>Para Mudar Já 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EMERGÊNCIAS EM SAÚDE PÚBLICA, O SUS E O SISTEMA NACIONAL DE VIGILÂNCIA SANITÁRIA</dc:title>
  <dc:creator>Lilian Regina Barbosa de Macedo</dc:creator>
  <cp:lastModifiedBy>Gracia Maria de Miranda Gondim</cp:lastModifiedBy>
  <cp:revision>450</cp:revision>
  <dcterms:created xsi:type="dcterms:W3CDTF">2016-11-25T18:17:59Z</dcterms:created>
  <dcterms:modified xsi:type="dcterms:W3CDTF">2018-09-20T12:23:43Z</dcterms:modified>
</cp:coreProperties>
</file>