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5"/>
  </p:notesMasterIdLst>
  <p:sldIdLst>
    <p:sldId id="384" r:id="rId5"/>
    <p:sldId id="385" r:id="rId6"/>
    <p:sldId id="344" r:id="rId7"/>
    <p:sldId id="270" r:id="rId8"/>
    <p:sldId id="271" r:id="rId9"/>
    <p:sldId id="1980" r:id="rId10"/>
    <p:sldId id="353" r:id="rId11"/>
    <p:sldId id="1973" r:id="rId12"/>
    <p:sldId id="1974" r:id="rId13"/>
    <p:sldId id="1445" r:id="rId14"/>
    <p:sldId id="265" r:id="rId15"/>
    <p:sldId id="1186" r:id="rId16"/>
    <p:sldId id="518" r:id="rId17"/>
    <p:sldId id="1415" r:id="rId18"/>
    <p:sldId id="335" r:id="rId19"/>
    <p:sldId id="302" r:id="rId20"/>
    <p:sldId id="1827" r:id="rId21"/>
    <p:sldId id="1834" r:id="rId22"/>
    <p:sldId id="669" r:id="rId23"/>
    <p:sldId id="1205" r:id="rId24"/>
    <p:sldId id="1843" r:id="rId25"/>
    <p:sldId id="2222" r:id="rId26"/>
    <p:sldId id="1468" r:id="rId27"/>
    <p:sldId id="2352" r:id="rId28"/>
    <p:sldId id="2350" r:id="rId29"/>
    <p:sldId id="2353" r:id="rId30"/>
    <p:sldId id="1219" r:id="rId31"/>
    <p:sldId id="1223" r:id="rId32"/>
    <p:sldId id="1954" r:id="rId33"/>
    <p:sldId id="2285" r:id="rId34"/>
    <p:sldId id="753" r:id="rId35"/>
    <p:sldId id="266" r:id="rId36"/>
    <p:sldId id="2155" r:id="rId37"/>
    <p:sldId id="423" r:id="rId38"/>
    <p:sldId id="2361" r:id="rId39"/>
    <p:sldId id="673" r:id="rId40"/>
    <p:sldId id="672" r:id="rId41"/>
    <p:sldId id="2163" r:id="rId42"/>
    <p:sldId id="1964" r:id="rId43"/>
    <p:sldId id="377" r:id="rId4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Estilo Médio 4 - Ênfas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Estilo Médio 1 - Ênfas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Estilo Claro 2 - Ênfase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82" autoAdjust="0"/>
    <p:restoredTop sz="93447" autoAdjust="0"/>
  </p:normalViewPr>
  <p:slideViewPr>
    <p:cSldViewPr snapToGrid="0">
      <p:cViewPr varScale="1">
        <p:scale>
          <a:sx n="82" d="100"/>
          <a:sy n="82" d="100"/>
        </p:scale>
        <p:origin x="571" y="4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48387E-5A43-4D9A-8A4B-5D998939D7D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4B5BA63-E0D8-4A78-A4DB-0501ADE1FFB4}">
      <dgm:prSet/>
      <dgm:spPr/>
      <dgm:t>
        <a:bodyPr/>
        <a:lstStyle/>
        <a:p>
          <a:r>
            <a:rPr lang="pt-BR"/>
            <a:t>Condições inadequadas de higiene</a:t>
          </a:r>
          <a:endParaRPr lang="en-US"/>
        </a:p>
      </dgm:t>
    </dgm:pt>
    <dgm:pt modelId="{4D7B14D2-DAE4-4B41-838C-9EF228E46141}" type="parTrans" cxnId="{4203D9C5-EA08-4C7B-BBED-99CEB68686EC}">
      <dgm:prSet/>
      <dgm:spPr/>
      <dgm:t>
        <a:bodyPr/>
        <a:lstStyle/>
        <a:p>
          <a:endParaRPr lang="en-US"/>
        </a:p>
      </dgm:t>
    </dgm:pt>
    <dgm:pt modelId="{F7BE9D9B-DC4A-4AE9-A4E6-C48B04A9F379}" type="sibTrans" cxnId="{4203D9C5-EA08-4C7B-BBED-99CEB68686EC}">
      <dgm:prSet/>
      <dgm:spPr/>
      <dgm:t>
        <a:bodyPr/>
        <a:lstStyle/>
        <a:p>
          <a:endParaRPr lang="en-US"/>
        </a:p>
      </dgm:t>
    </dgm:pt>
    <dgm:pt modelId="{4C7093F6-3C11-4FED-AD91-02AFF72F6DAC}">
      <dgm:prSet/>
      <dgm:spPr/>
      <dgm:t>
        <a:bodyPr/>
        <a:lstStyle/>
        <a:p>
          <a:r>
            <a:rPr lang="pt-BR"/>
            <a:t>Infraestrutura ruim</a:t>
          </a:r>
          <a:endParaRPr lang="en-US"/>
        </a:p>
      </dgm:t>
    </dgm:pt>
    <dgm:pt modelId="{C8534273-9A07-432A-BC1D-F22BC8D8328D}" type="parTrans" cxnId="{5698D572-C6CD-4BCA-888C-C5F60507C0F2}">
      <dgm:prSet/>
      <dgm:spPr/>
      <dgm:t>
        <a:bodyPr/>
        <a:lstStyle/>
        <a:p>
          <a:endParaRPr lang="en-US"/>
        </a:p>
      </dgm:t>
    </dgm:pt>
    <dgm:pt modelId="{6282E6FC-CAE6-4ED7-841E-180D8CB5D391}" type="sibTrans" cxnId="{5698D572-C6CD-4BCA-888C-C5F60507C0F2}">
      <dgm:prSet/>
      <dgm:spPr/>
      <dgm:t>
        <a:bodyPr/>
        <a:lstStyle/>
        <a:p>
          <a:endParaRPr lang="en-US"/>
        </a:p>
      </dgm:t>
    </dgm:pt>
    <dgm:pt modelId="{C6CA1936-64D2-43A4-B0BF-CCFF378B7426}">
      <dgm:prSet/>
      <dgm:spPr/>
      <dgm:t>
        <a:bodyPr/>
        <a:lstStyle/>
        <a:p>
          <a:r>
            <a:rPr lang="pt-BR"/>
            <a:t>Equipamentos inadequados/insuficientes</a:t>
          </a:r>
          <a:endParaRPr lang="en-US"/>
        </a:p>
      </dgm:t>
    </dgm:pt>
    <dgm:pt modelId="{4CA6FE7E-FBB4-443C-9F05-14C9A9328DD1}" type="parTrans" cxnId="{96454A15-9749-430F-89DE-023C8310E29A}">
      <dgm:prSet/>
      <dgm:spPr/>
      <dgm:t>
        <a:bodyPr/>
        <a:lstStyle/>
        <a:p>
          <a:endParaRPr lang="en-US"/>
        </a:p>
      </dgm:t>
    </dgm:pt>
    <dgm:pt modelId="{0CD719AA-2E7C-422E-9B2D-29682C46C75C}" type="sibTrans" cxnId="{96454A15-9749-430F-89DE-023C8310E29A}">
      <dgm:prSet/>
      <dgm:spPr/>
      <dgm:t>
        <a:bodyPr/>
        <a:lstStyle/>
        <a:p>
          <a:endParaRPr lang="en-US"/>
        </a:p>
      </dgm:t>
    </dgm:pt>
    <dgm:pt modelId="{2A946230-BBDD-46E4-B300-80E9679942C7}">
      <dgm:prSet/>
      <dgm:spPr/>
      <dgm:t>
        <a:bodyPr/>
        <a:lstStyle/>
        <a:p>
          <a:r>
            <a:rPr lang="pt-BR"/>
            <a:t>Falta de informação microbiológica</a:t>
          </a:r>
          <a:endParaRPr lang="en-US"/>
        </a:p>
      </dgm:t>
    </dgm:pt>
    <dgm:pt modelId="{B51C1CE2-76D8-40D6-BCC1-973FA35F6097}" type="parTrans" cxnId="{93254DCF-9897-4FCE-9D1E-39BA65809096}">
      <dgm:prSet/>
      <dgm:spPr/>
      <dgm:t>
        <a:bodyPr/>
        <a:lstStyle/>
        <a:p>
          <a:endParaRPr lang="en-US"/>
        </a:p>
      </dgm:t>
    </dgm:pt>
    <dgm:pt modelId="{9A3245A1-6CAD-4E57-989B-5C90AA5B283E}" type="sibTrans" cxnId="{93254DCF-9897-4FCE-9D1E-39BA65809096}">
      <dgm:prSet/>
      <dgm:spPr/>
      <dgm:t>
        <a:bodyPr/>
        <a:lstStyle/>
        <a:p>
          <a:endParaRPr lang="en-US"/>
        </a:p>
      </dgm:t>
    </dgm:pt>
    <dgm:pt modelId="{F00C5190-B6B7-45D3-9367-CE7921BA3D7D}">
      <dgm:prSet/>
      <dgm:spPr/>
      <dgm:t>
        <a:bodyPr/>
        <a:lstStyle/>
        <a:p>
          <a:r>
            <a:rPr lang="pt-BR"/>
            <a:t>Superlotação</a:t>
          </a:r>
          <a:endParaRPr lang="en-US"/>
        </a:p>
      </dgm:t>
    </dgm:pt>
    <dgm:pt modelId="{F8BA2A7B-3FED-4AF0-9C77-E234AE4152F8}" type="parTrans" cxnId="{48F1860B-3766-49A8-9862-807BA51A3B05}">
      <dgm:prSet/>
      <dgm:spPr/>
      <dgm:t>
        <a:bodyPr/>
        <a:lstStyle/>
        <a:p>
          <a:endParaRPr lang="en-US"/>
        </a:p>
      </dgm:t>
    </dgm:pt>
    <dgm:pt modelId="{404B24C8-AF86-44AA-9519-6DE5B8AE340C}" type="sibTrans" cxnId="{48F1860B-3766-49A8-9862-807BA51A3B05}">
      <dgm:prSet/>
      <dgm:spPr/>
      <dgm:t>
        <a:bodyPr/>
        <a:lstStyle/>
        <a:p>
          <a:endParaRPr lang="en-US"/>
        </a:p>
      </dgm:t>
    </dgm:pt>
    <dgm:pt modelId="{BFCAA198-9465-47C6-9DA1-9B49A5457B6F}">
      <dgm:prSet/>
      <dgm:spPr/>
      <dgm:t>
        <a:bodyPr/>
        <a:lstStyle/>
        <a:p>
          <a:r>
            <a:rPr lang="pt-BR"/>
            <a:t>Profissionais insuficientes</a:t>
          </a:r>
          <a:endParaRPr lang="en-US"/>
        </a:p>
      </dgm:t>
    </dgm:pt>
    <dgm:pt modelId="{A53461B6-F16C-4922-954B-F5328AE95B32}" type="parTrans" cxnId="{A8270C42-0129-49FB-9915-F83C9DAA1A2B}">
      <dgm:prSet/>
      <dgm:spPr/>
      <dgm:t>
        <a:bodyPr/>
        <a:lstStyle/>
        <a:p>
          <a:endParaRPr lang="en-US"/>
        </a:p>
      </dgm:t>
    </dgm:pt>
    <dgm:pt modelId="{1B74A5E2-753D-42A7-80F7-B54B5596448D}" type="sibTrans" cxnId="{A8270C42-0129-49FB-9915-F83C9DAA1A2B}">
      <dgm:prSet/>
      <dgm:spPr/>
      <dgm:t>
        <a:bodyPr/>
        <a:lstStyle/>
        <a:p>
          <a:endParaRPr lang="en-US"/>
        </a:p>
      </dgm:t>
    </dgm:pt>
    <dgm:pt modelId="{D7FE7553-7109-43CC-B85C-0096E626D2F5}">
      <dgm:prSet/>
      <dgm:spPr/>
      <dgm:t>
        <a:bodyPr/>
        <a:lstStyle/>
        <a:p>
          <a:r>
            <a:rPr lang="pt-BR"/>
            <a:t>Falha conhecimento / preparo inadequado profissionais</a:t>
          </a:r>
          <a:endParaRPr lang="en-US"/>
        </a:p>
      </dgm:t>
    </dgm:pt>
    <dgm:pt modelId="{5467F77D-7837-4821-802D-324EEE82B363}" type="parTrans" cxnId="{45AE6060-D48E-42E2-80D2-92D71A939227}">
      <dgm:prSet/>
      <dgm:spPr/>
      <dgm:t>
        <a:bodyPr/>
        <a:lstStyle/>
        <a:p>
          <a:endParaRPr lang="en-US"/>
        </a:p>
      </dgm:t>
    </dgm:pt>
    <dgm:pt modelId="{262CA9E1-3CBA-4799-9D44-790ED2836E58}" type="sibTrans" cxnId="{45AE6060-D48E-42E2-80D2-92D71A939227}">
      <dgm:prSet/>
      <dgm:spPr/>
      <dgm:t>
        <a:bodyPr/>
        <a:lstStyle/>
        <a:p>
          <a:endParaRPr lang="en-US"/>
        </a:p>
      </dgm:t>
    </dgm:pt>
    <dgm:pt modelId="{87D1F25E-908A-4094-9FE0-11B90F9D2FA9}">
      <dgm:prSet/>
      <dgm:spPr/>
      <dgm:t>
        <a:bodyPr/>
        <a:lstStyle/>
        <a:p>
          <a:r>
            <a:rPr lang="pt-BR"/>
            <a:t>Uso inadequado de antibióticos</a:t>
          </a:r>
          <a:endParaRPr lang="en-US"/>
        </a:p>
      </dgm:t>
    </dgm:pt>
    <dgm:pt modelId="{4307D1BB-75E3-4F09-BBBD-BFBEA5933EE7}" type="parTrans" cxnId="{07C98401-76A6-459C-B5DC-CC7F020F95D5}">
      <dgm:prSet/>
      <dgm:spPr/>
      <dgm:t>
        <a:bodyPr/>
        <a:lstStyle/>
        <a:p>
          <a:endParaRPr lang="en-US"/>
        </a:p>
      </dgm:t>
    </dgm:pt>
    <dgm:pt modelId="{8D49F6CF-F10E-4C2B-8C03-945193F862E3}" type="sibTrans" cxnId="{07C98401-76A6-459C-B5DC-CC7F020F95D5}">
      <dgm:prSet/>
      <dgm:spPr/>
      <dgm:t>
        <a:bodyPr/>
        <a:lstStyle/>
        <a:p>
          <a:endParaRPr lang="en-US"/>
        </a:p>
      </dgm:t>
    </dgm:pt>
    <dgm:pt modelId="{2BAA2F73-69E2-4F11-AFE3-C949C0E8766C}">
      <dgm:prSet/>
      <dgm:spPr/>
      <dgm:t>
        <a:bodyPr/>
        <a:lstStyle/>
        <a:p>
          <a:r>
            <a:rPr lang="pt-BR"/>
            <a:t>População mais doente</a:t>
          </a:r>
          <a:endParaRPr lang="en-US"/>
        </a:p>
      </dgm:t>
    </dgm:pt>
    <dgm:pt modelId="{440EFC37-61E9-4ED6-B90A-7861327A0738}" type="parTrans" cxnId="{48F93A05-8C8A-4FCB-8A26-4C0B914881BA}">
      <dgm:prSet/>
      <dgm:spPr/>
      <dgm:t>
        <a:bodyPr/>
        <a:lstStyle/>
        <a:p>
          <a:endParaRPr lang="en-US"/>
        </a:p>
      </dgm:t>
    </dgm:pt>
    <dgm:pt modelId="{9F375BC5-1064-4196-AAAB-F100547BAC02}" type="sibTrans" cxnId="{48F93A05-8C8A-4FCB-8A26-4C0B914881BA}">
      <dgm:prSet/>
      <dgm:spPr/>
      <dgm:t>
        <a:bodyPr/>
        <a:lstStyle/>
        <a:p>
          <a:endParaRPr lang="en-US"/>
        </a:p>
      </dgm:t>
    </dgm:pt>
    <dgm:pt modelId="{747E01E0-C794-45CA-AA00-7B2EC6B09148}">
      <dgm:prSet/>
      <dgm:spPr/>
      <dgm:t>
        <a:bodyPr/>
        <a:lstStyle/>
        <a:p>
          <a:r>
            <a:rPr lang="pt-BR"/>
            <a:t>Condições sociais desfavoráveis</a:t>
          </a:r>
          <a:endParaRPr lang="en-US"/>
        </a:p>
      </dgm:t>
    </dgm:pt>
    <dgm:pt modelId="{E0262E87-DE4D-431E-9E9B-467672E07E04}" type="parTrans" cxnId="{1DB91442-19BB-42B5-911E-ABBAC44B7493}">
      <dgm:prSet/>
      <dgm:spPr/>
      <dgm:t>
        <a:bodyPr/>
        <a:lstStyle/>
        <a:p>
          <a:endParaRPr lang="en-US"/>
        </a:p>
      </dgm:t>
    </dgm:pt>
    <dgm:pt modelId="{799C41B8-75D4-4D7B-AD8C-FD4EBD787CCC}" type="sibTrans" cxnId="{1DB91442-19BB-42B5-911E-ABBAC44B7493}">
      <dgm:prSet/>
      <dgm:spPr/>
      <dgm:t>
        <a:bodyPr/>
        <a:lstStyle/>
        <a:p>
          <a:endParaRPr lang="en-US"/>
        </a:p>
      </dgm:t>
    </dgm:pt>
    <dgm:pt modelId="{058AA869-A8A6-4067-8F94-4BEE3E3322DA}">
      <dgm:prSet/>
      <dgm:spPr/>
      <dgm:t>
        <a:bodyPr/>
        <a:lstStyle/>
        <a:p>
          <a:r>
            <a:rPr lang="pt-BR"/>
            <a:t>Falta de políticas e programas nacionais</a:t>
          </a:r>
          <a:endParaRPr lang="en-US"/>
        </a:p>
      </dgm:t>
    </dgm:pt>
    <dgm:pt modelId="{E010031E-065A-4673-887B-6AEBC665BC32}" type="parTrans" cxnId="{510145BF-3753-41BB-B750-A839123DD2BE}">
      <dgm:prSet/>
      <dgm:spPr/>
      <dgm:t>
        <a:bodyPr/>
        <a:lstStyle/>
        <a:p>
          <a:endParaRPr lang="en-US"/>
        </a:p>
      </dgm:t>
    </dgm:pt>
    <dgm:pt modelId="{3CA20936-6945-4AFD-912B-D48CB5F04AD2}" type="sibTrans" cxnId="{510145BF-3753-41BB-B750-A839123DD2BE}">
      <dgm:prSet/>
      <dgm:spPr/>
      <dgm:t>
        <a:bodyPr/>
        <a:lstStyle/>
        <a:p>
          <a:endParaRPr lang="en-US"/>
        </a:p>
      </dgm:t>
    </dgm:pt>
    <dgm:pt modelId="{0E4ADDD8-32AD-43FD-8519-A778A019A742}">
      <dgm:prSet/>
      <dgm:spPr/>
      <dgm:t>
        <a:bodyPr/>
        <a:lstStyle/>
        <a:p>
          <a:pPr algn="ctr"/>
          <a:r>
            <a:rPr lang="pt-BR" dirty="0"/>
            <a:t>Custos arcados por pacientes</a:t>
          </a:r>
          <a:endParaRPr lang="en-US" dirty="0"/>
        </a:p>
      </dgm:t>
    </dgm:pt>
    <dgm:pt modelId="{049E8C45-73CB-4DBA-86FF-290DDD700950}" type="parTrans" cxnId="{FF8906A2-DA8E-4F20-8048-DD41EDC63CA0}">
      <dgm:prSet/>
      <dgm:spPr/>
      <dgm:t>
        <a:bodyPr/>
        <a:lstStyle/>
        <a:p>
          <a:endParaRPr lang="en-US"/>
        </a:p>
      </dgm:t>
    </dgm:pt>
    <dgm:pt modelId="{670EBE6A-4D2B-4342-9A24-80DD4105B91B}" type="sibTrans" cxnId="{FF8906A2-DA8E-4F20-8048-DD41EDC63CA0}">
      <dgm:prSet/>
      <dgm:spPr/>
      <dgm:t>
        <a:bodyPr/>
        <a:lstStyle/>
        <a:p>
          <a:endParaRPr lang="en-US"/>
        </a:p>
      </dgm:t>
    </dgm:pt>
    <dgm:pt modelId="{3F33394A-9141-4657-B7FB-18ED5FE50D42}" type="pres">
      <dgm:prSet presAssocID="{4A48387E-5A43-4D9A-8A4B-5D998939D7DB}" presName="diagram" presStyleCnt="0">
        <dgm:presLayoutVars>
          <dgm:dir/>
          <dgm:resizeHandles val="exact"/>
        </dgm:presLayoutVars>
      </dgm:prSet>
      <dgm:spPr/>
    </dgm:pt>
    <dgm:pt modelId="{9C06E4AE-F049-4FB0-BED0-6101F3AECE28}" type="pres">
      <dgm:prSet presAssocID="{A4B5BA63-E0D8-4A78-A4DB-0501ADE1FFB4}" presName="node" presStyleLbl="node1" presStyleIdx="0" presStyleCnt="12" custLinFactNeighborX="2681" custLinFactNeighborY="-11323">
        <dgm:presLayoutVars>
          <dgm:bulletEnabled val="1"/>
        </dgm:presLayoutVars>
      </dgm:prSet>
      <dgm:spPr/>
    </dgm:pt>
    <dgm:pt modelId="{74C31410-739C-4173-989C-9DA82F6BA50B}" type="pres">
      <dgm:prSet presAssocID="{F7BE9D9B-DC4A-4AE9-A4E6-C48B04A9F379}" presName="sibTrans" presStyleCnt="0"/>
      <dgm:spPr/>
    </dgm:pt>
    <dgm:pt modelId="{77A89001-2ED6-419D-8C63-6EABDCDD4BCE}" type="pres">
      <dgm:prSet presAssocID="{4C7093F6-3C11-4FED-AD91-02AFF72F6DAC}" presName="node" presStyleLbl="node1" presStyleIdx="1" presStyleCnt="12">
        <dgm:presLayoutVars>
          <dgm:bulletEnabled val="1"/>
        </dgm:presLayoutVars>
      </dgm:prSet>
      <dgm:spPr/>
    </dgm:pt>
    <dgm:pt modelId="{E7DDD0FA-A8CA-4A5C-9263-6C28A19930D2}" type="pres">
      <dgm:prSet presAssocID="{6282E6FC-CAE6-4ED7-841E-180D8CB5D391}" presName="sibTrans" presStyleCnt="0"/>
      <dgm:spPr/>
    </dgm:pt>
    <dgm:pt modelId="{0295098D-FC49-4B82-9AE4-3A5E9DF52890}" type="pres">
      <dgm:prSet presAssocID="{C6CA1936-64D2-43A4-B0BF-CCFF378B7426}" presName="node" presStyleLbl="node1" presStyleIdx="2" presStyleCnt="12">
        <dgm:presLayoutVars>
          <dgm:bulletEnabled val="1"/>
        </dgm:presLayoutVars>
      </dgm:prSet>
      <dgm:spPr/>
    </dgm:pt>
    <dgm:pt modelId="{222A13C9-F20E-424A-B10E-83321D922A7D}" type="pres">
      <dgm:prSet presAssocID="{0CD719AA-2E7C-422E-9B2D-29682C46C75C}" presName="sibTrans" presStyleCnt="0"/>
      <dgm:spPr/>
    </dgm:pt>
    <dgm:pt modelId="{BF958199-8E9B-4602-B9DF-85349A1B166C}" type="pres">
      <dgm:prSet presAssocID="{2A946230-BBDD-46E4-B300-80E9679942C7}" presName="node" presStyleLbl="node1" presStyleIdx="3" presStyleCnt="12">
        <dgm:presLayoutVars>
          <dgm:bulletEnabled val="1"/>
        </dgm:presLayoutVars>
      </dgm:prSet>
      <dgm:spPr/>
    </dgm:pt>
    <dgm:pt modelId="{1A26FB3C-EB15-4495-8840-87C1BEE346CF}" type="pres">
      <dgm:prSet presAssocID="{9A3245A1-6CAD-4E57-989B-5C90AA5B283E}" presName="sibTrans" presStyleCnt="0"/>
      <dgm:spPr/>
    </dgm:pt>
    <dgm:pt modelId="{8CF0E9D0-0BBB-44E3-989C-3D66601C8DE4}" type="pres">
      <dgm:prSet presAssocID="{F00C5190-B6B7-45D3-9367-CE7921BA3D7D}" presName="node" presStyleLbl="node1" presStyleIdx="4" presStyleCnt="12">
        <dgm:presLayoutVars>
          <dgm:bulletEnabled val="1"/>
        </dgm:presLayoutVars>
      </dgm:prSet>
      <dgm:spPr/>
    </dgm:pt>
    <dgm:pt modelId="{024FFA92-EEE2-4EEA-B096-20B6C386D9C6}" type="pres">
      <dgm:prSet presAssocID="{404B24C8-AF86-44AA-9519-6DE5B8AE340C}" presName="sibTrans" presStyleCnt="0"/>
      <dgm:spPr/>
    </dgm:pt>
    <dgm:pt modelId="{8128A2D0-1A83-457A-9887-A678B5E5DA99}" type="pres">
      <dgm:prSet presAssocID="{BFCAA198-9465-47C6-9DA1-9B49A5457B6F}" presName="node" presStyleLbl="node1" presStyleIdx="5" presStyleCnt="12">
        <dgm:presLayoutVars>
          <dgm:bulletEnabled val="1"/>
        </dgm:presLayoutVars>
      </dgm:prSet>
      <dgm:spPr/>
    </dgm:pt>
    <dgm:pt modelId="{E0F0EC16-EEE8-42AE-907A-432B9324D180}" type="pres">
      <dgm:prSet presAssocID="{1B74A5E2-753D-42A7-80F7-B54B5596448D}" presName="sibTrans" presStyleCnt="0"/>
      <dgm:spPr/>
    </dgm:pt>
    <dgm:pt modelId="{A1F3B6AC-D86E-4C1E-AC72-50FAEA0FAAD1}" type="pres">
      <dgm:prSet presAssocID="{D7FE7553-7109-43CC-B85C-0096E626D2F5}" presName="node" presStyleLbl="node1" presStyleIdx="6" presStyleCnt="12">
        <dgm:presLayoutVars>
          <dgm:bulletEnabled val="1"/>
        </dgm:presLayoutVars>
      </dgm:prSet>
      <dgm:spPr/>
    </dgm:pt>
    <dgm:pt modelId="{639BC0C8-32A5-4FCE-A3B0-2F25BCE5AF41}" type="pres">
      <dgm:prSet presAssocID="{262CA9E1-3CBA-4799-9D44-790ED2836E58}" presName="sibTrans" presStyleCnt="0"/>
      <dgm:spPr/>
    </dgm:pt>
    <dgm:pt modelId="{59EFCD13-15F6-4C63-A4B2-10A93589D3A8}" type="pres">
      <dgm:prSet presAssocID="{87D1F25E-908A-4094-9FE0-11B90F9D2FA9}" presName="node" presStyleLbl="node1" presStyleIdx="7" presStyleCnt="12">
        <dgm:presLayoutVars>
          <dgm:bulletEnabled val="1"/>
        </dgm:presLayoutVars>
      </dgm:prSet>
      <dgm:spPr/>
    </dgm:pt>
    <dgm:pt modelId="{85B63142-F29A-4E7F-B025-3CDE1F4489A8}" type="pres">
      <dgm:prSet presAssocID="{8D49F6CF-F10E-4C2B-8C03-945193F862E3}" presName="sibTrans" presStyleCnt="0"/>
      <dgm:spPr/>
    </dgm:pt>
    <dgm:pt modelId="{DB6A8EB9-DC87-44ED-B852-7F50A3708CAE}" type="pres">
      <dgm:prSet presAssocID="{2BAA2F73-69E2-4F11-AFE3-C949C0E8766C}" presName="node" presStyleLbl="node1" presStyleIdx="8" presStyleCnt="12">
        <dgm:presLayoutVars>
          <dgm:bulletEnabled val="1"/>
        </dgm:presLayoutVars>
      </dgm:prSet>
      <dgm:spPr/>
    </dgm:pt>
    <dgm:pt modelId="{52877EF1-6BD4-4064-BE92-20867ECA31FB}" type="pres">
      <dgm:prSet presAssocID="{9F375BC5-1064-4196-AAAB-F100547BAC02}" presName="sibTrans" presStyleCnt="0"/>
      <dgm:spPr/>
    </dgm:pt>
    <dgm:pt modelId="{61961FD8-B65D-4F9C-9418-55369972156C}" type="pres">
      <dgm:prSet presAssocID="{747E01E0-C794-45CA-AA00-7B2EC6B09148}" presName="node" presStyleLbl="node1" presStyleIdx="9" presStyleCnt="12">
        <dgm:presLayoutVars>
          <dgm:bulletEnabled val="1"/>
        </dgm:presLayoutVars>
      </dgm:prSet>
      <dgm:spPr/>
    </dgm:pt>
    <dgm:pt modelId="{4DA874D4-ACC9-4CFE-A4F8-805199B36D99}" type="pres">
      <dgm:prSet presAssocID="{799C41B8-75D4-4D7B-AD8C-FD4EBD787CCC}" presName="sibTrans" presStyleCnt="0"/>
      <dgm:spPr/>
    </dgm:pt>
    <dgm:pt modelId="{D8B8C7DC-1116-4EEB-8035-B8CF178D8F5C}" type="pres">
      <dgm:prSet presAssocID="{058AA869-A8A6-4067-8F94-4BEE3E3322DA}" presName="node" presStyleLbl="node1" presStyleIdx="10" presStyleCnt="12">
        <dgm:presLayoutVars>
          <dgm:bulletEnabled val="1"/>
        </dgm:presLayoutVars>
      </dgm:prSet>
      <dgm:spPr/>
    </dgm:pt>
    <dgm:pt modelId="{63A507D3-CA02-4B23-AF3A-BE3000714FD4}" type="pres">
      <dgm:prSet presAssocID="{3CA20936-6945-4AFD-912B-D48CB5F04AD2}" presName="sibTrans" presStyleCnt="0"/>
      <dgm:spPr/>
    </dgm:pt>
    <dgm:pt modelId="{EFCB8470-1C48-4087-B02B-3A5DD70B7557}" type="pres">
      <dgm:prSet presAssocID="{0E4ADDD8-32AD-43FD-8519-A778A019A742}" presName="node" presStyleLbl="node1" presStyleIdx="11" presStyleCnt="12">
        <dgm:presLayoutVars>
          <dgm:bulletEnabled val="1"/>
        </dgm:presLayoutVars>
      </dgm:prSet>
      <dgm:spPr/>
    </dgm:pt>
  </dgm:ptLst>
  <dgm:cxnLst>
    <dgm:cxn modelId="{07C98401-76A6-459C-B5DC-CC7F020F95D5}" srcId="{4A48387E-5A43-4D9A-8A4B-5D998939D7DB}" destId="{87D1F25E-908A-4094-9FE0-11B90F9D2FA9}" srcOrd="7" destOrd="0" parTransId="{4307D1BB-75E3-4F09-BBBD-BFBEA5933EE7}" sibTransId="{8D49F6CF-F10E-4C2B-8C03-945193F862E3}"/>
    <dgm:cxn modelId="{48F93A05-8C8A-4FCB-8A26-4C0B914881BA}" srcId="{4A48387E-5A43-4D9A-8A4B-5D998939D7DB}" destId="{2BAA2F73-69E2-4F11-AFE3-C949C0E8766C}" srcOrd="8" destOrd="0" parTransId="{440EFC37-61E9-4ED6-B90A-7861327A0738}" sibTransId="{9F375BC5-1064-4196-AAAB-F100547BAC02}"/>
    <dgm:cxn modelId="{48F1860B-3766-49A8-9862-807BA51A3B05}" srcId="{4A48387E-5A43-4D9A-8A4B-5D998939D7DB}" destId="{F00C5190-B6B7-45D3-9367-CE7921BA3D7D}" srcOrd="4" destOrd="0" parTransId="{F8BA2A7B-3FED-4AF0-9C77-E234AE4152F8}" sibTransId="{404B24C8-AF86-44AA-9519-6DE5B8AE340C}"/>
    <dgm:cxn modelId="{96454A15-9749-430F-89DE-023C8310E29A}" srcId="{4A48387E-5A43-4D9A-8A4B-5D998939D7DB}" destId="{C6CA1936-64D2-43A4-B0BF-CCFF378B7426}" srcOrd="2" destOrd="0" parTransId="{4CA6FE7E-FBB4-443C-9F05-14C9A9328DD1}" sibTransId="{0CD719AA-2E7C-422E-9B2D-29682C46C75C}"/>
    <dgm:cxn modelId="{3B886124-A801-4F91-A18C-518EC714D6B1}" type="presOf" srcId="{87D1F25E-908A-4094-9FE0-11B90F9D2FA9}" destId="{59EFCD13-15F6-4C63-A4B2-10A93589D3A8}" srcOrd="0" destOrd="0" presId="urn:microsoft.com/office/officeart/2005/8/layout/default"/>
    <dgm:cxn modelId="{AC314827-696B-4760-9D59-F566ECA356C2}" type="presOf" srcId="{C6CA1936-64D2-43A4-B0BF-CCFF378B7426}" destId="{0295098D-FC49-4B82-9AE4-3A5E9DF52890}" srcOrd="0" destOrd="0" presId="urn:microsoft.com/office/officeart/2005/8/layout/default"/>
    <dgm:cxn modelId="{45AE6060-D48E-42E2-80D2-92D71A939227}" srcId="{4A48387E-5A43-4D9A-8A4B-5D998939D7DB}" destId="{D7FE7553-7109-43CC-B85C-0096E626D2F5}" srcOrd="6" destOrd="0" parTransId="{5467F77D-7837-4821-802D-324EEE82B363}" sibTransId="{262CA9E1-3CBA-4799-9D44-790ED2836E58}"/>
    <dgm:cxn modelId="{A8270C42-0129-49FB-9915-F83C9DAA1A2B}" srcId="{4A48387E-5A43-4D9A-8A4B-5D998939D7DB}" destId="{BFCAA198-9465-47C6-9DA1-9B49A5457B6F}" srcOrd="5" destOrd="0" parTransId="{A53461B6-F16C-4922-954B-F5328AE95B32}" sibTransId="{1B74A5E2-753D-42A7-80F7-B54B5596448D}"/>
    <dgm:cxn modelId="{1DB91442-19BB-42B5-911E-ABBAC44B7493}" srcId="{4A48387E-5A43-4D9A-8A4B-5D998939D7DB}" destId="{747E01E0-C794-45CA-AA00-7B2EC6B09148}" srcOrd="9" destOrd="0" parTransId="{E0262E87-DE4D-431E-9E9B-467672E07E04}" sibTransId="{799C41B8-75D4-4D7B-AD8C-FD4EBD787CCC}"/>
    <dgm:cxn modelId="{F4035371-4086-423E-BF01-680AB4EC6783}" type="presOf" srcId="{F00C5190-B6B7-45D3-9367-CE7921BA3D7D}" destId="{8CF0E9D0-0BBB-44E3-989C-3D66601C8DE4}" srcOrd="0" destOrd="0" presId="urn:microsoft.com/office/officeart/2005/8/layout/default"/>
    <dgm:cxn modelId="{5698D572-C6CD-4BCA-888C-C5F60507C0F2}" srcId="{4A48387E-5A43-4D9A-8A4B-5D998939D7DB}" destId="{4C7093F6-3C11-4FED-AD91-02AFF72F6DAC}" srcOrd="1" destOrd="0" parTransId="{C8534273-9A07-432A-BC1D-F22BC8D8328D}" sibTransId="{6282E6FC-CAE6-4ED7-841E-180D8CB5D391}"/>
    <dgm:cxn modelId="{5E9C825A-9451-4B62-9C17-6D301E18FA6F}" type="presOf" srcId="{4A48387E-5A43-4D9A-8A4B-5D998939D7DB}" destId="{3F33394A-9141-4657-B7FB-18ED5FE50D42}" srcOrd="0" destOrd="0" presId="urn:microsoft.com/office/officeart/2005/8/layout/default"/>
    <dgm:cxn modelId="{2B171297-6F11-4D89-81B6-9AC0685F99ED}" type="presOf" srcId="{2A946230-BBDD-46E4-B300-80E9679942C7}" destId="{BF958199-8E9B-4602-B9DF-85349A1B166C}" srcOrd="0" destOrd="0" presId="urn:microsoft.com/office/officeart/2005/8/layout/default"/>
    <dgm:cxn modelId="{07B3EB97-11CF-4E1A-B14E-068389E42FDC}" type="presOf" srcId="{BFCAA198-9465-47C6-9DA1-9B49A5457B6F}" destId="{8128A2D0-1A83-457A-9887-A678B5E5DA99}" srcOrd="0" destOrd="0" presId="urn:microsoft.com/office/officeart/2005/8/layout/default"/>
    <dgm:cxn modelId="{FF8906A2-DA8E-4F20-8048-DD41EDC63CA0}" srcId="{4A48387E-5A43-4D9A-8A4B-5D998939D7DB}" destId="{0E4ADDD8-32AD-43FD-8519-A778A019A742}" srcOrd="11" destOrd="0" parTransId="{049E8C45-73CB-4DBA-86FF-290DDD700950}" sibTransId="{670EBE6A-4D2B-4342-9A24-80DD4105B91B}"/>
    <dgm:cxn modelId="{E9803EA6-91D1-4369-81D3-0B0D905C1FD0}" type="presOf" srcId="{058AA869-A8A6-4067-8F94-4BEE3E3322DA}" destId="{D8B8C7DC-1116-4EEB-8035-B8CF178D8F5C}" srcOrd="0" destOrd="0" presId="urn:microsoft.com/office/officeart/2005/8/layout/default"/>
    <dgm:cxn modelId="{500071A7-19DF-4C21-9CF3-8E35BB81EED4}" type="presOf" srcId="{4C7093F6-3C11-4FED-AD91-02AFF72F6DAC}" destId="{77A89001-2ED6-419D-8C63-6EABDCDD4BCE}" srcOrd="0" destOrd="0" presId="urn:microsoft.com/office/officeart/2005/8/layout/default"/>
    <dgm:cxn modelId="{510145BF-3753-41BB-B750-A839123DD2BE}" srcId="{4A48387E-5A43-4D9A-8A4B-5D998939D7DB}" destId="{058AA869-A8A6-4067-8F94-4BEE3E3322DA}" srcOrd="10" destOrd="0" parTransId="{E010031E-065A-4673-887B-6AEBC665BC32}" sibTransId="{3CA20936-6945-4AFD-912B-D48CB5F04AD2}"/>
    <dgm:cxn modelId="{4203D9C5-EA08-4C7B-BBED-99CEB68686EC}" srcId="{4A48387E-5A43-4D9A-8A4B-5D998939D7DB}" destId="{A4B5BA63-E0D8-4A78-A4DB-0501ADE1FFB4}" srcOrd="0" destOrd="0" parTransId="{4D7B14D2-DAE4-4B41-838C-9EF228E46141}" sibTransId="{F7BE9D9B-DC4A-4AE9-A4E6-C48B04A9F379}"/>
    <dgm:cxn modelId="{E95E22C6-B612-4E06-A321-18FF148C06C6}" type="presOf" srcId="{0E4ADDD8-32AD-43FD-8519-A778A019A742}" destId="{EFCB8470-1C48-4087-B02B-3A5DD70B7557}" srcOrd="0" destOrd="0" presId="urn:microsoft.com/office/officeart/2005/8/layout/default"/>
    <dgm:cxn modelId="{81BDD3CC-D5E9-4EBD-8931-8B2CC0E6E5D5}" type="presOf" srcId="{A4B5BA63-E0D8-4A78-A4DB-0501ADE1FFB4}" destId="{9C06E4AE-F049-4FB0-BED0-6101F3AECE28}" srcOrd="0" destOrd="0" presId="urn:microsoft.com/office/officeart/2005/8/layout/default"/>
    <dgm:cxn modelId="{8E7C2DCD-3599-4C65-9DD2-D4339A0F6F3C}" type="presOf" srcId="{2BAA2F73-69E2-4F11-AFE3-C949C0E8766C}" destId="{DB6A8EB9-DC87-44ED-B852-7F50A3708CAE}" srcOrd="0" destOrd="0" presId="urn:microsoft.com/office/officeart/2005/8/layout/default"/>
    <dgm:cxn modelId="{2FD2A4CD-2F45-4AD2-A508-AFA16F40D9F8}" type="presOf" srcId="{D7FE7553-7109-43CC-B85C-0096E626D2F5}" destId="{A1F3B6AC-D86E-4C1E-AC72-50FAEA0FAAD1}" srcOrd="0" destOrd="0" presId="urn:microsoft.com/office/officeart/2005/8/layout/default"/>
    <dgm:cxn modelId="{93254DCF-9897-4FCE-9D1E-39BA65809096}" srcId="{4A48387E-5A43-4D9A-8A4B-5D998939D7DB}" destId="{2A946230-BBDD-46E4-B300-80E9679942C7}" srcOrd="3" destOrd="0" parTransId="{B51C1CE2-76D8-40D6-BCC1-973FA35F6097}" sibTransId="{9A3245A1-6CAD-4E57-989B-5C90AA5B283E}"/>
    <dgm:cxn modelId="{F773C0CF-F880-4217-8A5F-927EA35C83D9}" type="presOf" srcId="{747E01E0-C794-45CA-AA00-7B2EC6B09148}" destId="{61961FD8-B65D-4F9C-9418-55369972156C}" srcOrd="0" destOrd="0" presId="urn:microsoft.com/office/officeart/2005/8/layout/default"/>
    <dgm:cxn modelId="{A3759A03-233A-4D21-82C6-B7374A60E0F1}" type="presParOf" srcId="{3F33394A-9141-4657-B7FB-18ED5FE50D42}" destId="{9C06E4AE-F049-4FB0-BED0-6101F3AECE28}" srcOrd="0" destOrd="0" presId="urn:microsoft.com/office/officeart/2005/8/layout/default"/>
    <dgm:cxn modelId="{CAD30C64-002F-4AA9-80AE-432003014993}" type="presParOf" srcId="{3F33394A-9141-4657-B7FB-18ED5FE50D42}" destId="{74C31410-739C-4173-989C-9DA82F6BA50B}" srcOrd="1" destOrd="0" presId="urn:microsoft.com/office/officeart/2005/8/layout/default"/>
    <dgm:cxn modelId="{CA2F5EC3-F3AE-4A77-AD7A-12FF0025B70C}" type="presParOf" srcId="{3F33394A-9141-4657-B7FB-18ED5FE50D42}" destId="{77A89001-2ED6-419D-8C63-6EABDCDD4BCE}" srcOrd="2" destOrd="0" presId="urn:microsoft.com/office/officeart/2005/8/layout/default"/>
    <dgm:cxn modelId="{FBF6DA45-19E2-4AF6-A62D-8A4A9C2566B8}" type="presParOf" srcId="{3F33394A-9141-4657-B7FB-18ED5FE50D42}" destId="{E7DDD0FA-A8CA-4A5C-9263-6C28A19930D2}" srcOrd="3" destOrd="0" presId="urn:microsoft.com/office/officeart/2005/8/layout/default"/>
    <dgm:cxn modelId="{265272D5-489A-45F7-A1AB-1EFCC33AF3BA}" type="presParOf" srcId="{3F33394A-9141-4657-B7FB-18ED5FE50D42}" destId="{0295098D-FC49-4B82-9AE4-3A5E9DF52890}" srcOrd="4" destOrd="0" presId="urn:microsoft.com/office/officeart/2005/8/layout/default"/>
    <dgm:cxn modelId="{7FAF0E87-D75C-41C5-94BA-4F3457EA5F14}" type="presParOf" srcId="{3F33394A-9141-4657-B7FB-18ED5FE50D42}" destId="{222A13C9-F20E-424A-B10E-83321D922A7D}" srcOrd="5" destOrd="0" presId="urn:microsoft.com/office/officeart/2005/8/layout/default"/>
    <dgm:cxn modelId="{096EFF24-3246-4055-83DB-4ECC03E98B34}" type="presParOf" srcId="{3F33394A-9141-4657-B7FB-18ED5FE50D42}" destId="{BF958199-8E9B-4602-B9DF-85349A1B166C}" srcOrd="6" destOrd="0" presId="urn:microsoft.com/office/officeart/2005/8/layout/default"/>
    <dgm:cxn modelId="{24647E94-720F-4D3E-9715-D69442A73960}" type="presParOf" srcId="{3F33394A-9141-4657-B7FB-18ED5FE50D42}" destId="{1A26FB3C-EB15-4495-8840-87C1BEE346CF}" srcOrd="7" destOrd="0" presId="urn:microsoft.com/office/officeart/2005/8/layout/default"/>
    <dgm:cxn modelId="{595DC250-88FD-4C9E-86EF-1F0F2BDF47B0}" type="presParOf" srcId="{3F33394A-9141-4657-B7FB-18ED5FE50D42}" destId="{8CF0E9D0-0BBB-44E3-989C-3D66601C8DE4}" srcOrd="8" destOrd="0" presId="urn:microsoft.com/office/officeart/2005/8/layout/default"/>
    <dgm:cxn modelId="{02145A78-0355-4367-81BA-DE6D2B7D1517}" type="presParOf" srcId="{3F33394A-9141-4657-B7FB-18ED5FE50D42}" destId="{024FFA92-EEE2-4EEA-B096-20B6C386D9C6}" srcOrd="9" destOrd="0" presId="urn:microsoft.com/office/officeart/2005/8/layout/default"/>
    <dgm:cxn modelId="{575085BB-EABF-4699-B814-8850A93488ED}" type="presParOf" srcId="{3F33394A-9141-4657-B7FB-18ED5FE50D42}" destId="{8128A2D0-1A83-457A-9887-A678B5E5DA99}" srcOrd="10" destOrd="0" presId="urn:microsoft.com/office/officeart/2005/8/layout/default"/>
    <dgm:cxn modelId="{AFEA619D-B82B-47CB-B3C2-30FB2D56DEDE}" type="presParOf" srcId="{3F33394A-9141-4657-B7FB-18ED5FE50D42}" destId="{E0F0EC16-EEE8-42AE-907A-432B9324D180}" srcOrd="11" destOrd="0" presId="urn:microsoft.com/office/officeart/2005/8/layout/default"/>
    <dgm:cxn modelId="{D2DAE354-299A-499F-9A52-7F92E613B20E}" type="presParOf" srcId="{3F33394A-9141-4657-B7FB-18ED5FE50D42}" destId="{A1F3B6AC-D86E-4C1E-AC72-50FAEA0FAAD1}" srcOrd="12" destOrd="0" presId="urn:microsoft.com/office/officeart/2005/8/layout/default"/>
    <dgm:cxn modelId="{A6D39595-4C9E-4838-A74B-B2C77A795E52}" type="presParOf" srcId="{3F33394A-9141-4657-B7FB-18ED5FE50D42}" destId="{639BC0C8-32A5-4FCE-A3B0-2F25BCE5AF41}" srcOrd="13" destOrd="0" presId="urn:microsoft.com/office/officeart/2005/8/layout/default"/>
    <dgm:cxn modelId="{D75ED59A-76FF-43D2-9AF3-BC4EA72EE5FE}" type="presParOf" srcId="{3F33394A-9141-4657-B7FB-18ED5FE50D42}" destId="{59EFCD13-15F6-4C63-A4B2-10A93589D3A8}" srcOrd="14" destOrd="0" presId="urn:microsoft.com/office/officeart/2005/8/layout/default"/>
    <dgm:cxn modelId="{848B8D79-6427-49C8-8C15-B4D4EA64F867}" type="presParOf" srcId="{3F33394A-9141-4657-B7FB-18ED5FE50D42}" destId="{85B63142-F29A-4E7F-B025-3CDE1F4489A8}" srcOrd="15" destOrd="0" presId="urn:microsoft.com/office/officeart/2005/8/layout/default"/>
    <dgm:cxn modelId="{FD1EA7DE-75F1-4C50-87A9-F5E8BDEAEBF3}" type="presParOf" srcId="{3F33394A-9141-4657-B7FB-18ED5FE50D42}" destId="{DB6A8EB9-DC87-44ED-B852-7F50A3708CAE}" srcOrd="16" destOrd="0" presId="urn:microsoft.com/office/officeart/2005/8/layout/default"/>
    <dgm:cxn modelId="{B2C8B19A-D2CB-4F45-B93B-A71CD2BBEEED}" type="presParOf" srcId="{3F33394A-9141-4657-B7FB-18ED5FE50D42}" destId="{52877EF1-6BD4-4064-BE92-20867ECA31FB}" srcOrd="17" destOrd="0" presId="urn:microsoft.com/office/officeart/2005/8/layout/default"/>
    <dgm:cxn modelId="{8D903F5F-1A1F-47E8-9F4D-53A6C12D644E}" type="presParOf" srcId="{3F33394A-9141-4657-B7FB-18ED5FE50D42}" destId="{61961FD8-B65D-4F9C-9418-55369972156C}" srcOrd="18" destOrd="0" presId="urn:microsoft.com/office/officeart/2005/8/layout/default"/>
    <dgm:cxn modelId="{96FC981F-6F85-4D8C-A131-19BD5A9482C3}" type="presParOf" srcId="{3F33394A-9141-4657-B7FB-18ED5FE50D42}" destId="{4DA874D4-ACC9-4CFE-A4F8-805199B36D99}" srcOrd="19" destOrd="0" presId="urn:microsoft.com/office/officeart/2005/8/layout/default"/>
    <dgm:cxn modelId="{47DBB372-75C5-4658-A104-933DB3CF13AC}" type="presParOf" srcId="{3F33394A-9141-4657-B7FB-18ED5FE50D42}" destId="{D8B8C7DC-1116-4EEB-8035-B8CF178D8F5C}" srcOrd="20" destOrd="0" presId="urn:microsoft.com/office/officeart/2005/8/layout/default"/>
    <dgm:cxn modelId="{89B44392-F059-455D-AD69-BE441F2F2290}" type="presParOf" srcId="{3F33394A-9141-4657-B7FB-18ED5FE50D42}" destId="{63A507D3-CA02-4B23-AF3A-BE3000714FD4}" srcOrd="21" destOrd="0" presId="urn:microsoft.com/office/officeart/2005/8/layout/default"/>
    <dgm:cxn modelId="{CA8850D9-C554-489C-BD60-5F3C44F2B01B}" type="presParOf" srcId="{3F33394A-9141-4657-B7FB-18ED5FE50D42}" destId="{EFCB8470-1C48-4087-B02B-3A5DD70B7557}"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1B97F0-ADE2-485F-80D1-087428089C1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00566217-7E67-4942-9FA4-BF0E4B91A1BA}">
      <dgm:prSet phldrT="[Texto]" custT="1"/>
      <dgm:spPr/>
      <dgm:t>
        <a:bodyPr/>
        <a:lstStyle/>
        <a:p>
          <a:r>
            <a:rPr lang="pt-BR" sz="1600" b="1" dirty="0"/>
            <a:t>Passo 1</a:t>
          </a:r>
        </a:p>
        <a:p>
          <a:r>
            <a:rPr lang="en-US" sz="1600" dirty="0" err="1"/>
            <a:t>Preparar</a:t>
          </a:r>
          <a:r>
            <a:rPr lang="en-US" sz="1600" dirty="0"/>
            <a:t> para </a:t>
          </a:r>
          <a:r>
            <a:rPr lang="en-US" sz="1600" dirty="0" err="1"/>
            <a:t>ação</a:t>
          </a:r>
          <a:endParaRPr lang="en-US" sz="1600" dirty="0"/>
        </a:p>
      </dgm:t>
    </dgm:pt>
    <dgm:pt modelId="{E197CB0B-269F-4AA9-84A4-4600633A8541}" type="parTrans" cxnId="{DE31C90D-F390-43DE-B9B0-F72266DC37AA}">
      <dgm:prSet/>
      <dgm:spPr/>
      <dgm:t>
        <a:bodyPr/>
        <a:lstStyle/>
        <a:p>
          <a:endParaRPr lang="en-US"/>
        </a:p>
      </dgm:t>
    </dgm:pt>
    <dgm:pt modelId="{AC190A13-77C0-47D4-AB3F-2DFC9D450F1D}" type="sibTrans" cxnId="{DE31C90D-F390-43DE-B9B0-F72266DC37AA}">
      <dgm:prSet/>
      <dgm:spPr>
        <a:solidFill>
          <a:schemeClr val="accent2"/>
        </a:solidFill>
      </dgm:spPr>
      <dgm:t>
        <a:bodyPr/>
        <a:lstStyle/>
        <a:p>
          <a:endParaRPr lang="en-US"/>
        </a:p>
      </dgm:t>
    </dgm:pt>
    <dgm:pt modelId="{B345DBED-84BC-42D2-A3A4-BCE213B5ED59}">
      <dgm:prSet phldrT="[Texto]" custT="1"/>
      <dgm:spPr/>
      <dgm:t>
        <a:bodyPr/>
        <a:lstStyle/>
        <a:p>
          <a:r>
            <a:rPr lang="pt-BR" sz="1600" b="1" dirty="0"/>
            <a:t>Passo 2</a:t>
          </a:r>
          <a:endParaRPr lang="en-US" sz="1600" b="1" dirty="0"/>
        </a:p>
        <a:p>
          <a:r>
            <a:rPr lang="pt-BR" sz="1600" b="0" dirty="0"/>
            <a:t>Avaliação basal</a:t>
          </a:r>
          <a:endParaRPr lang="en-US" sz="1600" b="0" dirty="0"/>
        </a:p>
        <a:p>
          <a:endParaRPr lang="en-US" sz="1600" dirty="0"/>
        </a:p>
      </dgm:t>
    </dgm:pt>
    <dgm:pt modelId="{F56D18E1-7147-4187-9067-E091166A665E}" type="parTrans" cxnId="{C4FA569E-DABD-4F07-86A9-3D7B5B975BE4}">
      <dgm:prSet/>
      <dgm:spPr/>
      <dgm:t>
        <a:bodyPr/>
        <a:lstStyle/>
        <a:p>
          <a:endParaRPr lang="en-US"/>
        </a:p>
      </dgm:t>
    </dgm:pt>
    <dgm:pt modelId="{D7FAE57C-75D3-4A10-A02C-93303A7079F3}" type="sibTrans" cxnId="{C4FA569E-DABD-4F07-86A9-3D7B5B975BE4}">
      <dgm:prSet/>
      <dgm:spPr>
        <a:solidFill>
          <a:schemeClr val="accent2"/>
        </a:solidFill>
      </dgm:spPr>
      <dgm:t>
        <a:bodyPr/>
        <a:lstStyle/>
        <a:p>
          <a:endParaRPr lang="en-US"/>
        </a:p>
      </dgm:t>
    </dgm:pt>
    <dgm:pt modelId="{40C57D99-0F10-41E6-9711-25A1ED46E296}">
      <dgm:prSet phldrT="[Texto]" custT="1"/>
      <dgm:spPr/>
      <dgm:t>
        <a:bodyPr/>
        <a:lstStyle/>
        <a:p>
          <a:r>
            <a:rPr lang="pt-BR" sz="1600" b="1" dirty="0"/>
            <a:t>Passo 3</a:t>
          </a:r>
          <a:endParaRPr lang="en-US" sz="1600" dirty="0"/>
        </a:p>
        <a:p>
          <a:r>
            <a:rPr lang="pt-BR" sz="1600" b="0" dirty="0"/>
            <a:t>Executar o plano</a:t>
          </a:r>
          <a:endParaRPr lang="en-US" sz="1600" b="0" dirty="0"/>
        </a:p>
        <a:p>
          <a:endParaRPr lang="en-US" sz="1600" dirty="0"/>
        </a:p>
        <a:p>
          <a:endParaRPr lang="en-US" sz="1600" dirty="0"/>
        </a:p>
      </dgm:t>
    </dgm:pt>
    <dgm:pt modelId="{21FDD1CC-0497-47D7-8504-6295DFA46532}" type="parTrans" cxnId="{D6181EB4-9CA6-448B-8F30-2C1FF4B910AD}">
      <dgm:prSet/>
      <dgm:spPr/>
      <dgm:t>
        <a:bodyPr/>
        <a:lstStyle/>
        <a:p>
          <a:endParaRPr lang="en-US"/>
        </a:p>
      </dgm:t>
    </dgm:pt>
    <dgm:pt modelId="{93BF69D4-DAC7-446F-BAB6-19F5B72DF8BA}" type="sibTrans" cxnId="{D6181EB4-9CA6-448B-8F30-2C1FF4B910AD}">
      <dgm:prSet/>
      <dgm:spPr>
        <a:solidFill>
          <a:schemeClr val="accent2"/>
        </a:solidFill>
      </dgm:spPr>
      <dgm:t>
        <a:bodyPr/>
        <a:lstStyle/>
        <a:p>
          <a:endParaRPr lang="en-US"/>
        </a:p>
      </dgm:t>
    </dgm:pt>
    <dgm:pt modelId="{86474769-0D56-43EE-B2BB-9E5A16A90496}">
      <dgm:prSet phldrT="[Texto]" custT="1"/>
      <dgm:spPr/>
      <dgm:t>
        <a:bodyPr/>
        <a:lstStyle/>
        <a:p>
          <a:r>
            <a:rPr lang="en-US" sz="1600" b="1" dirty="0" err="1"/>
            <a:t>Passo</a:t>
          </a:r>
          <a:r>
            <a:rPr lang="en-US" sz="1600" b="1" dirty="0"/>
            <a:t> 4</a:t>
          </a:r>
          <a:endParaRPr lang="en-US" sz="1600" dirty="0"/>
        </a:p>
        <a:p>
          <a:r>
            <a:rPr lang="en-US" sz="1600" b="0" dirty="0" err="1"/>
            <a:t>Avaliar</a:t>
          </a:r>
          <a:r>
            <a:rPr lang="en-US" sz="1600" b="0" dirty="0"/>
            <a:t> o </a:t>
          </a:r>
          <a:r>
            <a:rPr lang="en-US" sz="1600" b="0" dirty="0" err="1"/>
            <a:t>impacto</a:t>
          </a:r>
          <a:endParaRPr lang="en-US" sz="1600" b="0" dirty="0"/>
        </a:p>
      </dgm:t>
    </dgm:pt>
    <dgm:pt modelId="{E9C6298C-4EF5-41DB-AA17-FABF1341A827}" type="parTrans" cxnId="{477E5F31-0279-4AF2-AFB1-055D558396DF}">
      <dgm:prSet/>
      <dgm:spPr/>
      <dgm:t>
        <a:bodyPr/>
        <a:lstStyle/>
        <a:p>
          <a:endParaRPr lang="en-US"/>
        </a:p>
      </dgm:t>
    </dgm:pt>
    <dgm:pt modelId="{757C6D96-212E-42E5-AA24-A744CCDD7462}" type="sibTrans" cxnId="{477E5F31-0279-4AF2-AFB1-055D558396DF}">
      <dgm:prSet/>
      <dgm:spPr>
        <a:solidFill>
          <a:schemeClr val="accent2"/>
        </a:solidFill>
      </dgm:spPr>
      <dgm:t>
        <a:bodyPr/>
        <a:lstStyle/>
        <a:p>
          <a:endParaRPr lang="en-US"/>
        </a:p>
      </dgm:t>
    </dgm:pt>
    <dgm:pt modelId="{69EA112E-315D-4920-8A71-F62DF660D5A0}">
      <dgm:prSet phldrT="[Texto]" custT="1"/>
      <dgm:spPr/>
      <dgm:t>
        <a:bodyPr/>
        <a:lstStyle/>
        <a:p>
          <a:r>
            <a:rPr lang="pt-BR" sz="1600" b="1" dirty="0"/>
            <a:t>Passo 5 </a:t>
          </a:r>
          <a:r>
            <a:rPr lang="pt-BR" sz="1600" dirty="0"/>
            <a:t>Sustentar o programa a longo prazo</a:t>
          </a:r>
          <a:endParaRPr lang="en-US" sz="1600" dirty="0"/>
        </a:p>
      </dgm:t>
    </dgm:pt>
    <dgm:pt modelId="{AB96E2F7-A371-4F91-BB4C-DE2F0F2ED965}" type="parTrans" cxnId="{C39619D4-8792-4427-A551-83AFA364A036}">
      <dgm:prSet/>
      <dgm:spPr/>
      <dgm:t>
        <a:bodyPr/>
        <a:lstStyle/>
        <a:p>
          <a:endParaRPr lang="en-US"/>
        </a:p>
      </dgm:t>
    </dgm:pt>
    <dgm:pt modelId="{2A279A21-5A9C-45E2-B967-3F54B31C1EA4}" type="sibTrans" cxnId="{C39619D4-8792-4427-A551-83AFA364A036}">
      <dgm:prSet/>
      <dgm:spPr>
        <a:solidFill>
          <a:schemeClr val="accent2"/>
        </a:solidFill>
      </dgm:spPr>
      <dgm:t>
        <a:bodyPr/>
        <a:lstStyle/>
        <a:p>
          <a:endParaRPr lang="en-US"/>
        </a:p>
      </dgm:t>
    </dgm:pt>
    <dgm:pt modelId="{1A536131-C863-4BCC-8F1A-5322358B04BC}" type="pres">
      <dgm:prSet presAssocID="{EE1B97F0-ADE2-485F-80D1-087428089C19}" presName="cycle" presStyleCnt="0">
        <dgm:presLayoutVars>
          <dgm:dir/>
          <dgm:resizeHandles val="exact"/>
        </dgm:presLayoutVars>
      </dgm:prSet>
      <dgm:spPr/>
    </dgm:pt>
    <dgm:pt modelId="{60FC7B54-EBBF-4341-8ADC-450774991886}" type="pres">
      <dgm:prSet presAssocID="{00566217-7E67-4942-9FA4-BF0E4B91A1BA}" presName="dummy" presStyleCnt="0"/>
      <dgm:spPr/>
    </dgm:pt>
    <dgm:pt modelId="{2B9A8667-1743-4753-A238-B6E51D395073}" type="pres">
      <dgm:prSet presAssocID="{00566217-7E67-4942-9FA4-BF0E4B91A1BA}" presName="node" presStyleLbl="revTx" presStyleIdx="0" presStyleCnt="5">
        <dgm:presLayoutVars>
          <dgm:bulletEnabled val="1"/>
        </dgm:presLayoutVars>
      </dgm:prSet>
      <dgm:spPr/>
    </dgm:pt>
    <dgm:pt modelId="{350295C5-A456-4105-9BB9-21EB87019AA2}" type="pres">
      <dgm:prSet presAssocID="{AC190A13-77C0-47D4-AB3F-2DFC9D450F1D}" presName="sibTrans" presStyleLbl="node1" presStyleIdx="0" presStyleCnt="5"/>
      <dgm:spPr/>
    </dgm:pt>
    <dgm:pt modelId="{55A5CBD0-3F31-4A9B-BBB7-1B01FA7163EB}" type="pres">
      <dgm:prSet presAssocID="{B345DBED-84BC-42D2-A3A4-BCE213B5ED59}" presName="dummy" presStyleCnt="0"/>
      <dgm:spPr/>
    </dgm:pt>
    <dgm:pt modelId="{62DA9BDC-CD0E-4AC0-909D-2F597E8650C9}" type="pres">
      <dgm:prSet presAssocID="{B345DBED-84BC-42D2-A3A4-BCE213B5ED59}" presName="node" presStyleLbl="revTx" presStyleIdx="1" presStyleCnt="5">
        <dgm:presLayoutVars>
          <dgm:bulletEnabled val="1"/>
        </dgm:presLayoutVars>
      </dgm:prSet>
      <dgm:spPr/>
    </dgm:pt>
    <dgm:pt modelId="{B01282B6-812A-4CFC-9CDA-E87D0640561A}" type="pres">
      <dgm:prSet presAssocID="{D7FAE57C-75D3-4A10-A02C-93303A7079F3}" presName="sibTrans" presStyleLbl="node1" presStyleIdx="1" presStyleCnt="5"/>
      <dgm:spPr/>
    </dgm:pt>
    <dgm:pt modelId="{9938C1B9-4C61-4F2B-B182-9A5A88EFA65E}" type="pres">
      <dgm:prSet presAssocID="{40C57D99-0F10-41E6-9711-25A1ED46E296}" presName="dummy" presStyleCnt="0"/>
      <dgm:spPr/>
    </dgm:pt>
    <dgm:pt modelId="{CD042EE5-DFD9-4A21-A2CC-77FA45B9E56A}" type="pres">
      <dgm:prSet presAssocID="{40C57D99-0F10-41E6-9711-25A1ED46E296}" presName="node" presStyleLbl="revTx" presStyleIdx="2" presStyleCnt="5">
        <dgm:presLayoutVars>
          <dgm:bulletEnabled val="1"/>
        </dgm:presLayoutVars>
      </dgm:prSet>
      <dgm:spPr/>
    </dgm:pt>
    <dgm:pt modelId="{061012F8-D442-483E-A1F4-490E648DE43F}" type="pres">
      <dgm:prSet presAssocID="{93BF69D4-DAC7-446F-BAB6-19F5B72DF8BA}" presName="sibTrans" presStyleLbl="node1" presStyleIdx="2" presStyleCnt="5"/>
      <dgm:spPr/>
    </dgm:pt>
    <dgm:pt modelId="{662763C9-6542-4169-A068-B6610F114F93}" type="pres">
      <dgm:prSet presAssocID="{86474769-0D56-43EE-B2BB-9E5A16A90496}" presName="dummy" presStyleCnt="0"/>
      <dgm:spPr/>
    </dgm:pt>
    <dgm:pt modelId="{2E477F57-35CC-49C6-9EA2-24B79B602A74}" type="pres">
      <dgm:prSet presAssocID="{86474769-0D56-43EE-B2BB-9E5A16A90496}" presName="node" presStyleLbl="revTx" presStyleIdx="3" presStyleCnt="5" custScaleX="102033">
        <dgm:presLayoutVars>
          <dgm:bulletEnabled val="1"/>
        </dgm:presLayoutVars>
      </dgm:prSet>
      <dgm:spPr/>
    </dgm:pt>
    <dgm:pt modelId="{65D9F2B5-C9E7-4EFE-8158-A9E17A4F5308}" type="pres">
      <dgm:prSet presAssocID="{757C6D96-212E-42E5-AA24-A744CCDD7462}" presName="sibTrans" presStyleLbl="node1" presStyleIdx="3" presStyleCnt="5"/>
      <dgm:spPr/>
    </dgm:pt>
    <dgm:pt modelId="{6BBC2561-7A87-4A23-8895-49EC1C0107A4}" type="pres">
      <dgm:prSet presAssocID="{69EA112E-315D-4920-8A71-F62DF660D5A0}" presName="dummy" presStyleCnt="0"/>
      <dgm:spPr/>
    </dgm:pt>
    <dgm:pt modelId="{A886FF6A-7923-4B94-9454-ECF5A0AB8E31}" type="pres">
      <dgm:prSet presAssocID="{69EA112E-315D-4920-8A71-F62DF660D5A0}" presName="node" presStyleLbl="revTx" presStyleIdx="4" presStyleCnt="5">
        <dgm:presLayoutVars>
          <dgm:bulletEnabled val="1"/>
        </dgm:presLayoutVars>
      </dgm:prSet>
      <dgm:spPr/>
    </dgm:pt>
    <dgm:pt modelId="{802F3535-ACA2-4DD7-996A-262A0FA5D54C}" type="pres">
      <dgm:prSet presAssocID="{2A279A21-5A9C-45E2-B967-3F54B31C1EA4}" presName="sibTrans" presStyleLbl="node1" presStyleIdx="4" presStyleCnt="5"/>
      <dgm:spPr/>
    </dgm:pt>
  </dgm:ptLst>
  <dgm:cxnLst>
    <dgm:cxn modelId="{539F1106-1F42-4F42-983B-EDD07733FC7C}" type="presOf" srcId="{2A279A21-5A9C-45E2-B967-3F54B31C1EA4}" destId="{802F3535-ACA2-4DD7-996A-262A0FA5D54C}" srcOrd="0" destOrd="0" presId="urn:microsoft.com/office/officeart/2005/8/layout/cycle1"/>
    <dgm:cxn modelId="{92B2D707-68B8-47BF-B831-52DB37779B5D}" type="presOf" srcId="{757C6D96-212E-42E5-AA24-A744CCDD7462}" destId="{65D9F2B5-C9E7-4EFE-8158-A9E17A4F5308}" srcOrd="0" destOrd="0" presId="urn:microsoft.com/office/officeart/2005/8/layout/cycle1"/>
    <dgm:cxn modelId="{DE31C90D-F390-43DE-B9B0-F72266DC37AA}" srcId="{EE1B97F0-ADE2-485F-80D1-087428089C19}" destId="{00566217-7E67-4942-9FA4-BF0E4B91A1BA}" srcOrd="0" destOrd="0" parTransId="{E197CB0B-269F-4AA9-84A4-4600633A8541}" sibTransId="{AC190A13-77C0-47D4-AB3F-2DFC9D450F1D}"/>
    <dgm:cxn modelId="{74806D16-D12D-4B5D-8334-F3CCC7FEFE7D}" type="presOf" srcId="{93BF69D4-DAC7-446F-BAB6-19F5B72DF8BA}" destId="{061012F8-D442-483E-A1F4-490E648DE43F}" srcOrd="0" destOrd="0" presId="urn:microsoft.com/office/officeart/2005/8/layout/cycle1"/>
    <dgm:cxn modelId="{477E5F31-0279-4AF2-AFB1-055D558396DF}" srcId="{EE1B97F0-ADE2-485F-80D1-087428089C19}" destId="{86474769-0D56-43EE-B2BB-9E5A16A90496}" srcOrd="3" destOrd="0" parTransId="{E9C6298C-4EF5-41DB-AA17-FABF1341A827}" sibTransId="{757C6D96-212E-42E5-AA24-A744CCDD7462}"/>
    <dgm:cxn modelId="{E8C2CE45-5A7E-4DF9-A3F3-D7EDFEFD926C}" type="presOf" srcId="{B345DBED-84BC-42D2-A3A4-BCE213B5ED59}" destId="{62DA9BDC-CD0E-4AC0-909D-2F597E8650C9}" srcOrd="0" destOrd="0" presId="urn:microsoft.com/office/officeart/2005/8/layout/cycle1"/>
    <dgm:cxn modelId="{B27C927C-836D-4CD0-88DA-C321F247218C}" type="presOf" srcId="{D7FAE57C-75D3-4A10-A02C-93303A7079F3}" destId="{B01282B6-812A-4CFC-9CDA-E87D0640561A}" srcOrd="0" destOrd="0" presId="urn:microsoft.com/office/officeart/2005/8/layout/cycle1"/>
    <dgm:cxn modelId="{6D337E82-0BEF-41B7-B836-95FA5F1CB433}" type="presOf" srcId="{00566217-7E67-4942-9FA4-BF0E4B91A1BA}" destId="{2B9A8667-1743-4753-A238-B6E51D395073}" srcOrd="0" destOrd="0" presId="urn:microsoft.com/office/officeart/2005/8/layout/cycle1"/>
    <dgm:cxn modelId="{ABA1729D-5BA3-412A-BD20-7C02FA68361E}" type="presOf" srcId="{EE1B97F0-ADE2-485F-80D1-087428089C19}" destId="{1A536131-C863-4BCC-8F1A-5322358B04BC}" srcOrd="0" destOrd="0" presId="urn:microsoft.com/office/officeart/2005/8/layout/cycle1"/>
    <dgm:cxn modelId="{C4FA569E-DABD-4F07-86A9-3D7B5B975BE4}" srcId="{EE1B97F0-ADE2-485F-80D1-087428089C19}" destId="{B345DBED-84BC-42D2-A3A4-BCE213B5ED59}" srcOrd="1" destOrd="0" parTransId="{F56D18E1-7147-4187-9067-E091166A665E}" sibTransId="{D7FAE57C-75D3-4A10-A02C-93303A7079F3}"/>
    <dgm:cxn modelId="{4B8B73B0-5D5D-4A95-BA8B-F7098B88EE40}" type="presOf" srcId="{40C57D99-0F10-41E6-9711-25A1ED46E296}" destId="{CD042EE5-DFD9-4A21-A2CC-77FA45B9E56A}" srcOrd="0" destOrd="0" presId="urn:microsoft.com/office/officeart/2005/8/layout/cycle1"/>
    <dgm:cxn modelId="{D6181EB4-9CA6-448B-8F30-2C1FF4B910AD}" srcId="{EE1B97F0-ADE2-485F-80D1-087428089C19}" destId="{40C57D99-0F10-41E6-9711-25A1ED46E296}" srcOrd="2" destOrd="0" parTransId="{21FDD1CC-0497-47D7-8504-6295DFA46532}" sibTransId="{93BF69D4-DAC7-446F-BAB6-19F5B72DF8BA}"/>
    <dgm:cxn modelId="{8E1B72B4-3FB2-4A73-8FD1-9315D0534550}" type="presOf" srcId="{AC190A13-77C0-47D4-AB3F-2DFC9D450F1D}" destId="{350295C5-A456-4105-9BB9-21EB87019AA2}" srcOrd="0" destOrd="0" presId="urn:microsoft.com/office/officeart/2005/8/layout/cycle1"/>
    <dgm:cxn modelId="{C39619D4-8792-4427-A551-83AFA364A036}" srcId="{EE1B97F0-ADE2-485F-80D1-087428089C19}" destId="{69EA112E-315D-4920-8A71-F62DF660D5A0}" srcOrd="4" destOrd="0" parTransId="{AB96E2F7-A371-4F91-BB4C-DE2F0F2ED965}" sibTransId="{2A279A21-5A9C-45E2-B967-3F54B31C1EA4}"/>
    <dgm:cxn modelId="{5CA15AD6-18E6-483D-A7DE-723A1C58946B}" type="presOf" srcId="{86474769-0D56-43EE-B2BB-9E5A16A90496}" destId="{2E477F57-35CC-49C6-9EA2-24B79B602A74}" srcOrd="0" destOrd="0" presId="urn:microsoft.com/office/officeart/2005/8/layout/cycle1"/>
    <dgm:cxn modelId="{9545EBF0-6472-4968-AA2A-F4D9BFBFF4AB}" type="presOf" srcId="{69EA112E-315D-4920-8A71-F62DF660D5A0}" destId="{A886FF6A-7923-4B94-9454-ECF5A0AB8E31}" srcOrd="0" destOrd="0" presId="urn:microsoft.com/office/officeart/2005/8/layout/cycle1"/>
    <dgm:cxn modelId="{7F5EC5C0-C491-45AC-88AE-D7E37E9A6099}" type="presParOf" srcId="{1A536131-C863-4BCC-8F1A-5322358B04BC}" destId="{60FC7B54-EBBF-4341-8ADC-450774991886}" srcOrd="0" destOrd="0" presId="urn:microsoft.com/office/officeart/2005/8/layout/cycle1"/>
    <dgm:cxn modelId="{449A9A8A-49F9-4553-852A-4F3D1742FCF5}" type="presParOf" srcId="{1A536131-C863-4BCC-8F1A-5322358B04BC}" destId="{2B9A8667-1743-4753-A238-B6E51D395073}" srcOrd="1" destOrd="0" presId="urn:microsoft.com/office/officeart/2005/8/layout/cycle1"/>
    <dgm:cxn modelId="{6AFB15A4-C307-4F97-8944-508C5C95F25A}" type="presParOf" srcId="{1A536131-C863-4BCC-8F1A-5322358B04BC}" destId="{350295C5-A456-4105-9BB9-21EB87019AA2}" srcOrd="2" destOrd="0" presId="urn:microsoft.com/office/officeart/2005/8/layout/cycle1"/>
    <dgm:cxn modelId="{1380A9D6-8260-4AA4-A192-98F8412B3BB2}" type="presParOf" srcId="{1A536131-C863-4BCC-8F1A-5322358B04BC}" destId="{55A5CBD0-3F31-4A9B-BBB7-1B01FA7163EB}" srcOrd="3" destOrd="0" presId="urn:microsoft.com/office/officeart/2005/8/layout/cycle1"/>
    <dgm:cxn modelId="{F69B02AE-5405-450B-A361-8E3DE2557997}" type="presParOf" srcId="{1A536131-C863-4BCC-8F1A-5322358B04BC}" destId="{62DA9BDC-CD0E-4AC0-909D-2F597E8650C9}" srcOrd="4" destOrd="0" presId="urn:microsoft.com/office/officeart/2005/8/layout/cycle1"/>
    <dgm:cxn modelId="{39407320-24B2-4B4B-B14F-094113E458BA}" type="presParOf" srcId="{1A536131-C863-4BCC-8F1A-5322358B04BC}" destId="{B01282B6-812A-4CFC-9CDA-E87D0640561A}" srcOrd="5" destOrd="0" presId="urn:microsoft.com/office/officeart/2005/8/layout/cycle1"/>
    <dgm:cxn modelId="{A4DEFB8E-78EE-4186-9C16-C3EEB5423AAE}" type="presParOf" srcId="{1A536131-C863-4BCC-8F1A-5322358B04BC}" destId="{9938C1B9-4C61-4F2B-B182-9A5A88EFA65E}" srcOrd="6" destOrd="0" presId="urn:microsoft.com/office/officeart/2005/8/layout/cycle1"/>
    <dgm:cxn modelId="{1847F70E-E578-44D0-963F-EAF7E8892AF1}" type="presParOf" srcId="{1A536131-C863-4BCC-8F1A-5322358B04BC}" destId="{CD042EE5-DFD9-4A21-A2CC-77FA45B9E56A}" srcOrd="7" destOrd="0" presId="urn:microsoft.com/office/officeart/2005/8/layout/cycle1"/>
    <dgm:cxn modelId="{18A35873-A5D0-4250-ABAA-ED7383CCA7B1}" type="presParOf" srcId="{1A536131-C863-4BCC-8F1A-5322358B04BC}" destId="{061012F8-D442-483E-A1F4-490E648DE43F}" srcOrd="8" destOrd="0" presId="urn:microsoft.com/office/officeart/2005/8/layout/cycle1"/>
    <dgm:cxn modelId="{AFB45CBF-8C76-4F78-9AB0-83FF4B3E652E}" type="presParOf" srcId="{1A536131-C863-4BCC-8F1A-5322358B04BC}" destId="{662763C9-6542-4169-A068-B6610F114F93}" srcOrd="9" destOrd="0" presId="urn:microsoft.com/office/officeart/2005/8/layout/cycle1"/>
    <dgm:cxn modelId="{B2D2238C-0618-4FAA-8723-CA0062639DAA}" type="presParOf" srcId="{1A536131-C863-4BCC-8F1A-5322358B04BC}" destId="{2E477F57-35CC-49C6-9EA2-24B79B602A74}" srcOrd="10" destOrd="0" presId="urn:microsoft.com/office/officeart/2005/8/layout/cycle1"/>
    <dgm:cxn modelId="{3A18EDB8-6980-4C50-8EBB-5CFF18D22D39}" type="presParOf" srcId="{1A536131-C863-4BCC-8F1A-5322358B04BC}" destId="{65D9F2B5-C9E7-4EFE-8158-A9E17A4F5308}" srcOrd="11" destOrd="0" presId="urn:microsoft.com/office/officeart/2005/8/layout/cycle1"/>
    <dgm:cxn modelId="{82C2BB34-3D75-41B5-83D0-F7C0F5C01A86}" type="presParOf" srcId="{1A536131-C863-4BCC-8F1A-5322358B04BC}" destId="{6BBC2561-7A87-4A23-8895-49EC1C0107A4}" srcOrd="12" destOrd="0" presId="urn:microsoft.com/office/officeart/2005/8/layout/cycle1"/>
    <dgm:cxn modelId="{41A69BF8-D449-4100-BACB-40CEC43B08F9}" type="presParOf" srcId="{1A536131-C863-4BCC-8F1A-5322358B04BC}" destId="{A886FF6A-7923-4B94-9454-ECF5A0AB8E31}" srcOrd="13" destOrd="0" presId="urn:microsoft.com/office/officeart/2005/8/layout/cycle1"/>
    <dgm:cxn modelId="{68784179-14F6-428E-8BDD-C4B54611A18C}" type="presParOf" srcId="{1A536131-C863-4BCC-8F1A-5322358B04BC}" destId="{802F3535-ACA2-4DD7-996A-262A0FA5D54C}"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6E4AE-F049-4FB0-BED0-6101F3AECE28}">
      <dsp:nvSpPr>
        <dsp:cNvPr id="0" name=""/>
        <dsp:cNvSpPr/>
      </dsp:nvSpPr>
      <dsp:spPr>
        <a:xfrm>
          <a:off x="866115" y="0"/>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Condições inadequadas de higiene</a:t>
          </a:r>
          <a:endParaRPr lang="en-US" sz="1200" kern="1200"/>
        </a:p>
      </dsp:txBody>
      <dsp:txXfrm>
        <a:off x="866115" y="0"/>
        <a:ext cx="1832025" cy="1099215"/>
      </dsp:txXfrm>
    </dsp:sp>
    <dsp:sp modelId="{77A89001-2ED6-419D-8C63-6EABDCDD4BCE}">
      <dsp:nvSpPr>
        <dsp:cNvPr id="0" name=""/>
        <dsp:cNvSpPr/>
      </dsp:nvSpPr>
      <dsp:spPr>
        <a:xfrm>
          <a:off x="2832227" y="449"/>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Infraestrutura ruim</a:t>
          </a:r>
          <a:endParaRPr lang="en-US" sz="1200" kern="1200"/>
        </a:p>
      </dsp:txBody>
      <dsp:txXfrm>
        <a:off x="2832227" y="449"/>
        <a:ext cx="1832025" cy="1099215"/>
      </dsp:txXfrm>
    </dsp:sp>
    <dsp:sp modelId="{0295098D-FC49-4B82-9AE4-3A5E9DF52890}">
      <dsp:nvSpPr>
        <dsp:cNvPr id="0" name=""/>
        <dsp:cNvSpPr/>
      </dsp:nvSpPr>
      <dsp:spPr>
        <a:xfrm>
          <a:off x="4847455" y="449"/>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Equipamentos inadequados/insuficientes</a:t>
          </a:r>
          <a:endParaRPr lang="en-US" sz="1200" kern="1200"/>
        </a:p>
      </dsp:txBody>
      <dsp:txXfrm>
        <a:off x="4847455" y="449"/>
        <a:ext cx="1832025" cy="1099215"/>
      </dsp:txXfrm>
    </dsp:sp>
    <dsp:sp modelId="{BF958199-8E9B-4602-B9DF-85349A1B166C}">
      <dsp:nvSpPr>
        <dsp:cNvPr id="0" name=""/>
        <dsp:cNvSpPr/>
      </dsp:nvSpPr>
      <dsp:spPr>
        <a:xfrm>
          <a:off x="816999" y="1282867"/>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Falta de informação microbiológica</a:t>
          </a:r>
          <a:endParaRPr lang="en-US" sz="1200" kern="1200"/>
        </a:p>
      </dsp:txBody>
      <dsp:txXfrm>
        <a:off x="816999" y="1282867"/>
        <a:ext cx="1832025" cy="1099215"/>
      </dsp:txXfrm>
    </dsp:sp>
    <dsp:sp modelId="{8CF0E9D0-0BBB-44E3-989C-3D66601C8DE4}">
      <dsp:nvSpPr>
        <dsp:cNvPr id="0" name=""/>
        <dsp:cNvSpPr/>
      </dsp:nvSpPr>
      <dsp:spPr>
        <a:xfrm>
          <a:off x="2832227" y="1282867"/>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Superlotação</a:t>
          </a:r>
          <a:endParaRPr lang="en-US" sz="1200" kern="1200"/>
        </a:p>
      </dsp:txBody>
      <dsp:txXfrm>
        <a:off x="2832227" y="1282867"/>
        <a:ext cx="1832025" cy="1099215"/>
      </dsp:txXfrm>
    </dsp:sp>
    <dsp:sp modelId="{8128A2D0-1A83-457A-9887-A678B5E5DA99}">
      <dsp:nvSpPr>
        <dsp:cNvPr id="0" name=""/>
        <dsp:cNvSpPr/>
      </dsp:nvSpPr>
      <dsp:spPr>
        <a:xfrm>
          <a:off x="4847455" y="1282867"/>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Profissionais insuficientes</a:t>
          </a:r>
          <a:endParaRPr lang="en-US" sz="1200" kern="1200"/>
        </a:p>
      </dsp:txBody>
      <dsp:txXfrm>
        <a:off x="4847455" y="1282867"/>
        <a:ext cx="1832025" cy="1099215"/>
      </dsp:txXfrm>
    </dsp:sp>
    <dsp:sp modelId="{A1F3B6AC-D86E-4C1E-AC72-50FAEA0FAAD1}">
      <dsp:nvSpPr>
        <dsp:cNvPr id="0" name=""/>
        <dsp:cNvSpPr/>
      </dsp:nvSpPr>
      <dsp:spPr>
        <a:xfrm>
          <a:off x="816999" y="2565285"/>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Falha conhecimento / preparo inadequado profissionais</a:t>
          </a:r>
          <a:endParaRPr lang="en-US" sz="1200" kern="1200"/>
        </a:p>
      </dsp:txBody>
      <dsp:txXfrm>
        <a:off x="816999" y="2565285"/>
        <a:ext cx="1832025" cy="1099215"/>
      </dsp:txXfrm>
    </dsp:sp>
    <dsp:sp modelId="{59EFCD13-15F6-4C63-A4B2-10A93589D3A8}">
      <dsp:nvSpPr>
        <dsp:cNvPr id="0" name=""/>
        <dsp:cNvSpPr/>
      </dsp:nvSpPr>
      <dsp:spPr>
        <a:xfrm>
          <a:off x="2832227" y="2565285"/>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Uso inadequado de antibióticos</a:t>
          </a:r>
          <a:endParaRPr lang="en-US" sz="1200" kern="1200"/>
        </a:p>
      </dsp:txBody>
      <dsp:txXfrm>
        <a:off x="2832227" y="2565285"/>
        <a:ext cx="1832025" cy="1099215"/>
      </dsp:txXfrm>
    </dsp:sp>
    <dsp:sp modelId="{DB6A8EB9-DC87-44ED-B852-7F50A3708CAE}">
      <dsp:nvSpPr>
        <dsp:cNvPr id="0" name=""/>
        <dsp:cNvSpPr/>
      </dsp:nvSpPr>
      <dsp:spPr>
        <a:xfrm>
          <a:off x="4847455" y="2565285"/>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População mais doente</a:t>
          </a:r>
          <a:endParaRPr lang="en-US" sz="1200" kern="1200"/>
        </a:p>
      </dsp:txBody>
      <dsp:txXfrm>
        <a:off x="4847455" y="2565285"/>
        <a:ext cx="1832025" cy="1099215"/>
      </dsp:txXfrm>
    </dsp:sp>
    <dsp:sp modelId="{61961FD8-B65D-4F9C-9418-55369972156C}">
      <dsp:nvSpPr>
        <dsp:cNvPr id="0" name=""/>
        <dsp:cNvSpPr/>
      </dsp:nvSpPr>
      <dsp:spPr>
        <a:xfrm>
          <a:off x="816999" y="3847703"/>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Condições sociais desfavoráveis</a:t>
          </a:r>
          <a:endParaRPr lang="en-US" sz="1200" kern="1200"/>
        </a:p>
      </dsp:txBody>
      <dsp:txXfrm>
        <a:off x="816999" y="3847703"/>
        <a:ext cx="1832025" cy="1099215"/>
      </dsp:txXfrm>
    </dsp:sp>
    <dsp:sp modelId="{D8B8C7DC-1116-4EEB-8035-B8CF178D8F5C}">
      <dsp:nvSpPr>
        <dsp:cNvPr id="0" name=""/>
        <dsp:cNvSpPr/>
      </dsp:nvSpPr>
      <dsp:spPr>
        <a:xfrm>
          <a:off x="2832227" y="3847703"/>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a:t>Falta de políticas e programas nacionais</a:t>
          </a:r>
          <a:endParaRPr lang="en-US" sz="1200" kern="1200"/>
        </a:p>
      </dsp:txBody>
      <dsp:txXfrm>
        <a:off x="2832227" y="3847703"/>
        <a:ext cx="1832025" cy="1099215"/>
      </dsp:txXfrm>
    </dsp:sp>
    <dsp:sp modelId="{EFCB8470-1C48-4087-B02B-3A5DD70B7557}">
      <dsp:nvSpPr>
        <dsp:cNvPr id="0" name=""/>
        <dsp:cNvSpPr/>
      </dsp:nvSpPr>
      <dsp:spPr>
        <a:xfrm>
          <a:off x="4847455" y="3847703"/>
          <a:ext cx="1832025" cy="10992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Custos arcados por pacientes</a:t>
          </a:r>
          <a:endParaRPr lang="en-US" sz="1200" kern="1200" dirty="0"/>
        </a:p>
      </dsp:txBody>
      <dsp:txXfrm>
        <a:off x="4847455" y="3847703"/>
        <a:ext cx="1832025" cy="10992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A8667-1743-4753-A238-B6E51D395073}">
      <dsp:nvSpPr>
        <dsp:cNvPr id="0" name=""/>
        <dsp:cNvSpPr/>
      </dsp:nvSpPr>
      <dsp:spPr>
        <a:xfrm>
          <a:off x="3992439" y="33396"/>
          <a:ext cx="1114961" cy="1114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Passo 1</a:t>
          </a:r>
        </a:p>
        <a:p>
          <a:pPr marL="0" lvl="0" indent="0" algn="ctr" defTabSz="711200">
            <a:lnSpc>
              <a:spcPct val="90000"/>
            </a:lnSpc>
            <a:spcBef>
              <a:spcPct val="0"/>
            </a:spcBef>
            <a:spcAft>
              <a:spcPct val="35000"/>
            </a:spcAft>
            <a:buNone/>
          </a:pPr>
          <a:r>
            <a:rPr lang="en-US" sz="1600" kern="1200" dirty="0" err="1"/>
            <a:t>Preparar</a:t>
          </a:r>
          <a:r>
            <a:rPr lang="en-US" sz="1600" kern="1200" dirty="0"/>
            <a:t> para </a:t>
          </a:r>
          <a:r>
            <a:rPr lang="en-US" sz="1600" kern="1200" dirty="0" err="1"/>
            <a:t>ação</a:t>
          </a:r>
          <a:endParaRPr lang="en-US" sz="1600" kern="1200" dirty="0"/>
        </a:p>
      </dsp:txBody>
      <dsp:txXfrm>
        <a:off x="3992439" y="33396"/>
        <a:ext cx="1114961" cy="1114961"/>
      </dsp:txXfrm>
    </dsp:sp>
    <dsp:sp modelId="{350295C5-A456-4105-9BB9-21EB87019AA2}">
      <dsp:nvSpPr>
        <dsp:cNvPr id="0" name=""/>
        <dsp:cNvSpPr/>
      </dsp:nvSpPr>
      <dsp:spPr>
        <a:xfrm>
          <a:off x="1370702" y="1267"/>
          <a:ext cx="4178981" cy="4178981"/>
        </a:xfrm>
        <a:prstGeom prst="circularArrow">
          <a:avLst>
            <a:gd name="adj1" fmla="val 5203"/>
            <a:gd name="adj2" fmla="val 336094"/>
            <a:gd name="adj3" fmla="val 21292504"/>
            <a:gd name="adj4" fmla="val 19766885"/>
            <a:gd name="adj5" fmla="val 60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DA9BDC-CD0E-4AC0-909D-2F597E8650C9}">
      <dsp:nvSpPr>
        <dsp:cNvPr id="0" name=""/>
        <dsp:cNvSpPr/>
      </dsp:nvSpPr>
      <dsp:spPr>
        <a:xfrm>
          <a:off x="4665927" y="2106181"/>
          <a:ext cx="1114961" cy="1114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Passo 2</a:t>
          </a:r>
          <a:endParaRPr lang="en-US" sz="1600" b="1" kern="1200" dirty="0"/>
        </a:p>
        <a:p>
          <a:pPr marL="0" lvl="0" indent="0" algn="ctr" defTabSz="711200">
            <a:lnSpc>
              <a:spcPct val="90000"/>
            </a:lnSpc>
            <a:spcBef>
              <a:spcPct val="0"/>
            </a:spcBef>
            <a:spcAft>
              <a:spcPct val="35000"/>
            </a:spcAft>
            <a:buNone/>
          </a:pPr>
          <a:r>
            <a:rPr lang="pt-BR" sz="1600" b="0" kern="1200" dirty="0"/>
            <a:t>Avaliação basal</a:t>
          </a:r>
          <a:endParaRPr lang="en-US" sz="1600" b="0" kern="1200" dirty="0"/>
        </a:p>
        <a:p>
          <a:pPr marL="0" lvl="0" indent="0" algn="ctr" defTabSz="711200">
            <a:lnSpc>
              <a:spcPct val="90000"/>
            </a:lnSpc>
            <a:spcBef>
              <a:spcPct val="0"/>
            </a:spcBef>
            <a:spcAft>
              <a:spcPct val="35000"/>
            </a:spcAft>
            <a:buNone/>
          </a:pPr>
          <a:endParaRPr lang="en-US" sz="1600" kern="1200" dirty="0"/>
        </a:p>
      </dsp:txBody>
      <dsp:txXfrm>
        <a:off x="4665927" y="2106181"/>
        <a:ext cx="1114961" cy="1114961"/>
      </dsp:txXfrm>
    </dsp:sp>
    <dsp:sp modelId="{B01282B6-812A-4CFC-9CDA-E87D0640561A}">
      <dsp:nvSpPr>
        <dsp:cNvPr id="0" name=""/>
        <dsp:cNvSpPr/>
      </dsp:nvSpPr>
      <dsp:spPr>
        <a:xfrm>
          <a:off x="1370702" y="1267"/>
          <a:ext cx="4178981" cy="4178981"/>
        </a:xfrm>
        <a:prstGeom prst="circularArrow">
          <a:avLst>
            <a:gd name="adj1" fmla="val 5203"/>
            <a:gd name="adj2" fmla="val 336094"/>
            <a:gd name="adj3" fmla="val 4013933"/>
            <a:gd name="adj4" fmla="val 2254135"/>
            <a:gd name="adj5" fmla="val 60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042EE5-DFD9-4A21-A2CC-77FA45B9E56A}">
      <dsp:nvSpPr>
        <dsp:cNvPr id="0" name=""/>
        <dsp:cNvSpPr/>
      </dsp:nvSpPr>
      <dsp:spPr>
        <a:xfrm>
          <a:off x="2902711" y="3387232"/>
          <a:ext cx="1114961" cy="1114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Passo 3</a:t>
          </a:r>
          <a:endParaRPr lang="en-US" sz="1600" kern="1200" dirty="0"/>
        </a:p>
        <a:p>
          <a:pPr marL="0" lvl="0" indent="0" algn="ctr" defTabSz="711200">
            <a:lnSpc>
              <a:spcPct val="90000"/>
            </a:lnSpc>
            <a:spcBef>
              <a:spcPct val="0"/>
            </a:spcBef>
            <a:spcAft>
              <a:spcPct val="35000"/>
            </a:spcAft>
            <a:buNone/>
          </a:pPr>
          <a:r>
            <a:rPr lang="pt-BR" sz="1600" b="0" kern="1200" dirty="0"/>
            <a:t>Executar o plano</a:t>
          </a:r>
          <a:endParaRPr lang="en-US" sz="1600" b="0" kern="1200" dirty="0"/>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US" sz="1600" kern="1200" dirty="0"/>
        </a:p>
      </dsp:txBody>
      <dsp:txXfrm>
        <a:off x="2902711" y="3387232"/>
        <a:ext cx="1114961" cy="1114961"/>
      </dsp:txXfrm>
    </dsp:sp>
    <dsp:sp modelId="{061012F8-D442-483E-A1F4-490E648DE43F}">
      <dsp:nvSpPr>
        <dsp:cNvPr id="0" name=""/>
        <dsp:cNvSpPr/>
      </dsp:nvSpPr>
      <dsp:spPr>
        <a:xfrm>
          <a:off x="1370702" y="1267"/>
          <a:ext cx="4178981" cy="4178981"/>
        </a:xfrm>
        <a:prstGeom prst="circularArrow">
          <a:avLst>
            <a:gd name="adj1" fmla="val 5203"/>
            <a:gd name="adj2" fmla="val 336094"/>
            <a:gd name="adj3" fmla="val 8209771"/>
            <a:gd name="adj4" fmla="val 6449972"/>
            <a:gd name="adj5" fmla="val 60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477F57-35CC-49C6-9EA2-24B79B602A74}">
      <dsp:nvSpPr>
        <dsp:cNvPr id="0" name=""/>
        <dsp:cNvSpPr/>
      </dsp:nvSpPr>
      <dsp:spPr>
        <a:xfrm>
          <a:off x="1128162" y="2106181"/>
          <a:ext cx="1137628" cy="1114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t>Passo</a:t>
          </a:r>
          <a:r>
            <a:rPr lang="en-US" sz="1600" b="1" kern="1200" dirty="0"/>
            <a:t> 4</a:t>
          </a:r>
          <a:endParaRPr lang="en-US" sz="1600" kern="1200" dirty="0"/>
        </a:p>
        <a:p>
          <a:pPr marL="0" lvl="0" indent="0" algn="ctr" defTabSz="711200">
            <a:lnSpc>
              <a:spcPct val="90000"/>
            </a:lnSpc>
            <a:spcBef>
              <a:spcPct val="0"/>
            </a:spcBef>
            <a:spcAft>
              <a:spcPct val="35000"/>
            </a:spcAft>
            <a:buNone/>
          </a:pPr>
          <a:r>
            <a:rPr lang="en-US" sz="1600" b="0" kern="1200" dirty="0" err="1"/>
            <a:t>Avaliar</a:t>
          </a:r>
          <a:r>
            <a:rPr lang="en-US" sz="1600" b="0" kern="1200" dirty="0"/>
            <a:t> o </a:t>
          </a:r>
          <a:r>
            <a:rPr lang="en-US" sz="1600" b="0" kern="1200" dirty="0" err="1"/>
            <a:t>impacto</a:t>
          </a:r>
          <a:endParaRPr lang="en-US" sz="1600" b="0" kern="1200" dirty="0"/>
        </a:p>
      </dsp:txBody>
      <dsp:txXfrm>
        <a:off x="1128162" y="2106181"/>
        <a:ext cx="1137628" cy="1114961"/>
      </dsp:txXfrm>
    </dsp:sp>
    <dsp:sp modelId="{65D9F2B5-C9E7-4EFE-8158-A9E17A4F5308}">
      <dsp:nvSpPr>
        <dsp:cNvPr id="0" name=""/>
        <dsp:cNvSpPr/>
      </dsp:nvSpPr>
      <dsp:spPr>
        <a:xfrm>
          <a:off x="1370702" y="1267"/>
          <a:ext cx="4178981" cy="4178981"/>
        </a:xfrm>
        <a:prstGeom prst="circularArrow">
          <a:avLst>
            <a:gd name="adj1" fmla="val 5203"/>
            <a:gd name="adj2" fmla="val 336094"/>
            <a:gd name="adj3" fmla="val 12297021"/>
            <a:gd name="adj4" fmla="val 10771402"/>
            <a:gd name="adj5" fmla="val 60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86FF6A-7923-4B94-9454-ECF5A0AB8E31}">
      <dsp:nvSpPr>
        <dsp:cNvPr id="0" name=""/>
        <dsp:cNvSpPr/>
      </dsp:nvSpPr>
      <dsp:spPr>
        <a:xfrm>
          <a:off x="1812984" y="33396"/>
          <a:ext cx="1114961" cy="1114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Passo 5 </a:t>
          </a:r>
          <a:r>
            <a:rPr lang="pt-BR" sz="1600" kern="1200" dirty="0"/>
            <a:t>Sustentar o programa a longo prazo</a:t>
          </a:r>
          <a:endParaRPr lang="en-US" sz="1600" kern="1200" dirty="0"/>
        </a:p>
      </dsp:txBody>
      <dsp:txXfrm>
        <a:off x="1812984" y="33396"/>
        <a:ext cx="1114961" cy="1114961"/>
      </dsp:txXfrm>
    </dsp:sp>
    <dsp:sp modelId="{802F3535-ACA2-4DD7-996A-262A0FA5D54C}">
      <dsp:nvSpPr>
        <dsp:cNvPr id="0" name=""/>
        <dsp:cNvSpPr/>
      </dsp:nvSpPr>
      <dsp:spPr>
        <a:xfrm>
          <a:off x="1370702" y="1267"/>
          <a:ext cx="4178981" cy="4178981"/>
        </a:xfrm>
        <a:prstGeom prst="circularArrow">
          <a:avLst>
            <a:gd name="adj1" fmla="val 5203"/>
            <a:gd name="adj2" fmla="val 336094"/>
            <a:gd name="adj3" fmla="val 16864925"/>
            <a:gd name="adj4" fmla="val 15198981"/>
            <a:gd name="adj5" fmla="val 60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C551DE-95D9-4097-96F3-3B91ECD134F1}" type="datetimeFigureOut">
              <a:rPr lang="pt-BR" smtClean="0"/>
              <a:t>01/02/2023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4AE557-773F-45B1-831F-DD6CF6B05646}" type="slidenum">
              <a:rPr lang="pt-BR" smtClean="0"/>
              <a:t>‹nº›</a:t>
            </a:fld>
            <a:endParaRPr lang="pt-BR"/>
          </a:p>
        </p:txBody>
      </p:sp>
    </p:spTree>
    <p:extLst>
      <p:ext uri="{BB962C8B-B14F-4D97-AF65-F5344CB8AC3E}">
        <p14:creationId xmlns:p14="http://schemas.microsoft.com/office/powerpoint/2010/main" val="3491899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E729C1-D856-8543-A44E-594767DB18DB}"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839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p:cNvSpPr>
            <a:spLocks noGrp="1" noRot="1" noChangeAspect="1" noTextEdit="1"/>
          </p:cNvSpPr>
          <p:nvPr>
            <p:ph type="sldImg"/>
          </p:nvPr>
        </p:nvSpPr>
        <p:spPr>
          <a:ln/>
        </p:spPr>
      </p:sp>
      <p:sp>
        <p:nvSpPr>
          <p:cNvPr id="200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0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E9E2D28-A90A-496C-8808-67E477780E4F}" type="slidenum">
              <a:rPr lang="en-US" smtClean="0"/>
              <a:pPr eaLnBrk="1" hangingPunct="1"/>
              <a:t>22</a:t>
            </a:fld>
            <a:endParaRPr lang="en-US"/>
          </a:p>
        </p:txBody>
      </p:sp>
    </p:spTree>
    <p:extLst>
      <p:ext uri="{BB962C8B-B14F-4D97-AF65-F5344CB8AC3E}">
        <p14:creationId xmlns:p14="http://schemas.microsoft.com/office/powerpoint/2010/main" val="2757009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10"/>
          </p:nvPr>
        </p:nvSpPr>
        <p:spPr/>
        <p:txBody>
          <a:bodyPr/>
          <a:lstStyle/>
          <a:p>
            <a:pPr>
              <a:defRPr/>
            </a:pPr>
            <a:fld id="{40D99FFC-B9D9-44A0-B14B-F56DEAEBBB2E}" type="slidenum">
              <a:rPr lang="en-US" smtClean="0"/>
              <a:pPr>
                <a:defRPr/>
              </a:pPr>
              <a:t>23</a:t>
            </a:fld>
            <a:endParaRPr lang="en-US"/>
          </a:p>
        </p:txBody>
      </p:sp>
    </p:spTree>
    <p:extLst>
      <p:ext uri="{BB962C8B-B14F-4D97-AF65-F5344CB8AC3E}">
        <p14:creationId xmlns:p14="http://schemas.microsoft.com/office/powerpoint/2010/main" val="2123572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841375" y="1130300"/>
            <a:ext cx="5419725" cy="3049588"/>
          </a:xfrm>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10"/>
          </p:nvPr>
        </p:nvSpPr>
        <p:spPr/>
        <p:txBody>
          <a:bodyPr/>
          <a:lstStyle/>
          <a:p>
            <a:pPr>
              <a:defRPr/>
            </a:pPr>
            <a:fld id="{40D99FFC-B9D9-44A0-B14B-F56DEAEBBB2E}" type="slidenum">
              <a:rPr lang="en-US" smtClean="0"/>
              <a:pPr>
                <a:defRPr/>
              </a:pPr>
              <a:t>24</a:t>
            </a:fld>
            <a:endParaRPr lang="en-US"/>
          </a:p>
        </p:txBody>
      </p:sp>
    </p:spTree>
    <p:extLst>
      <p:ext uri="{BB962C8B-B14F-4D97-AF65-F5344CB8AC3E}">
        <p14:creationId xmlns:p14="http://schemas.microsoft.com/office/powerpoint/2010/main" val="1093542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841375" y="1130300"/>
            <a:ext cx="5419725" cy="3049588"/>
          </a:xfrm>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10"/>
          </p:nvPr>
        </p:nvSpPr>
        <p:spPr/>
        <p:txBody>
          <a:bodyPr/>
          <a:lstStyle/>
          <a:p>
            <a:pPr>
              <a:defRPr/>
            </a:pPr>
            <a:fld id="{40D99FFC-B9D9-44A0-B14B-F56DEAEBBB2E}" type="slidenum">
              <a:rPr lang="en-US" smtClean="0"/>
              <a:pPr>
                <a:defRPr/>
              </a:pPr>
              <a:t>25</a:t>
            </a:fld>
            <a:endParaRPr lang="en-US"/>
          </a:p>
        </p:txBody>
      </p:sp>
    </p:spTree>
    <p:extLst>
      <p:ext uri="{BB962C8B-B14F-4D97-AF65-F5344CB8AC3E}">
        <p14:creationId xmlns:p14="http://schemas.microsoft.com/office/powerpoint/2010/main" val="3765062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841375" y="1130300"/>
            <a:ext cx="5419725" cy="3049588"/>
          </a:xfrm>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10"/>
          </p:nvPr>
        </p:nvSpPr>
        <p:spPr/>
        <p:txBody>
          <a:bodyPr/>
          <a:lstStyle/>
          <a:p>
            <a:pPr>
              <a:defRPr/>
            </a:pPr>
            <a:fld id="{40D99FFC-B9D9-44A0-B14B-F56DEAEBBB2E}" type="slidenum">
              <a:rPr lang="en-US" smtClean="0"/>
              <a:pPr>
                <a:defRPr/>
              </a:pPr>
              <a:t>26</a:t>
            </a:fld>
            <a:endParaRPr lang="en-US"/>
          </a:p>
        </p:txBody>
      </p:sp>
    </p:spTree>
    <p:extLst>
      <p:ext uri="{BB962C8B-B14F-4D97-AF65-F5344CB8AC3E}">
        <p14:creationId xmlns:p14="http://schemas.microsoft.com/office/powerpoint/2010/main" val="394878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4AE557-773F-45B1-831F-DD6CF6B05646}" type="slidenum">
              <a:rPr lang="pt-BR" smtClean="0"/>
              <a:t>32</a:t>
            </a:fld>
            <a:endParaRPr lang="pt-BR"/>
          </a:p>
        </p:txBody>
      </p:sp>
    </p:spTree>
    <p:extLst>
      <p:ext uri="{BB962C8B-B14F-4D97-AF65-F5344CB8AC3E}">
        <p14:creationId xmlns:p14="http://schemas.microsoft.com/office/powerpoint/2010/main" val="3218279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a:defRPr sz="1200">
                <a:solidFill>
                  <a:schemeClr val="tx1"/>
                </a:solidFill>
                <a:latin typeface="Arial" charset="0"/>
              </a:defRPr>
            </a:lvl1pPr>
            <a:lvl2pPr marL="742950" indent="-285750" defTabSz="915988">
              <a:defRPr sz="1200">
                <a:solidFill>
                  <a:schemeClr val="tx1"/>
                </a:solidFill>
                <a:latin typeface="Arial" charset="0"/>
              </a:defRPr>
            </a:lvl2pPr>
            <a:lvl3pPr marL="1143000" indent="-228600" defTabSz="915988">
              <a:defRPr sz="1200">
                <a:solidFill>
                  <a:schemeClr val="tx1"/>
                </a:solidFill>
                <a:latin typeface="Arial" charset="0"/>
              </a:defRPr>
            </a:lvl3pPr>
            <a:lvl4pPr marL="1600200" indent="-228600" defTabSz="915988">
              <a:defRPr sz="1200">
                <a:solidFill>
                  <a:schemeClr val="tx1"/>
                </a:solidFill>
                <a:latin typeface="Arial" charset="0"/>
              </a:defRPr>
            </a:lvl4pPr>
            <a:lvl5pPr marL="2057400" indent="-228600" defTabSz="915988">
              <a:defRPr sz="1200">
                <a:solidFill>
                  <a:schemeClr val="tx1"/>
                </a:solidFill>
                <a:latin typeface="Arial" charset="0"/>
              </a:defRPr>
            </a:lvl5pPr>
            <a:lvl6pPr marL="2514600" indent="-228600" defTabSz="915988" eaLnBrk="0" fontAlgn="base" hangingPunct="0">
              <a:spcBef>
                <a:spcPct val="30000"/>
              </a:spcBef>
              <a:spcAft>
                <a:spcPct val="0"/>
              </a:spcAft>
              <a:defRPr sz="1200">
                <a:solidFill>
                  <a:schemeClr val="tx1"/>
                </a:solidFill>
                <a:latin typeface="Arial" charset="0"/>
              </a:defRPr>
            </a:lvl6pPr>
            <a:lvl7pPr marL="2971800" indent="-228600" defTabSz="915988" eaLnBrk="0" fontAlgn="base" hangingPunct="0">
              <a:spcBef>
                <a:spcPct val="30000"/>
              </a:spcBef>
              <a:spcAft>
                <a:spcPct val="0"/>
              </a:spcAft>
              <a:defRPr sz="1200">
                <a:solidFill>
                  <a:schemeClr val="tx1"/>
                </a:solidFill>
                <a:latin typeface="Arial" charset="0"/>
              </a:defRPr>
            </a:lvl7pPr>
            <a:lvl8pPr marL="3429000" indent="-228600" defTabSz="915988" eaLnBrk="0" fontAlgn="base" hangingPunct="0">
              <a:spcBef>
                <a:spcPct val="30000"/>
              </a:spcBef>
              <a:spcAft>
                <a:spcPct val="0"/>
              </a:spcAft>
              <a:defRPr sz="1200">
                <a:solidFill>
                  <a:schemeClr val="tx1"/>
                </a:solidFill>
                <a:latin typeface="Arial" charset="0"/>
              </a:defRPr>
            </a:lvl8pPr>
            <a:lvl9pPr marL="3886200" indent="-228600" defTabSz="915988" eaLnBrk="0" fontAlgn="base" hangingPunct="0">
              <a:spcBef>
                <a:spcPct val="30000"/>
              </a:spcBef>
              <a:spcAft>
                <a:spcPct val="0"/>
              </a:spcAft>
              <a:defRPr sz="1200">
                <a:solidFill>
                  <a:schemeClr val="tx1"/>
                </a:solidFill>
                <a:latin typeface="Arial" charset="0"/>
              </a:defRPr>
            </a:lvl9pPr>
          </a:lstStyle>
          <a:p>
            <a:fld id="{A92BCE98-B1EE-4C08-A271-EA439E5D280D}" type="slidenum">
              <a:rPr lang="it-IT" altLang="pt-BR" smtClean="0"/>
              <a:pPr/>
              <a:t>34</a:t>
            </a:fld>
            <a:endParaRPr lang="it-IT" altLang="pt-BR"/>
          </a:p>
        </p:txBody>
      </p:sp>
      <p:sp>
        <p:nvSpPr>
          <p:cNvPr id="166915" name="Rectangle 2"/>
          <p:cNvSpPr>
            <a:spLocks noGrp="1" noRot="1" noChangeAspect="1" noChangeArrowheads="1" noTextEdit="1"/>
          </p:cNvSpPr>
          <p:nvPr>
            <p:ph type="sldImg"/>
          </p:nvPr>
        </p:nvSpPr>
        <p:spPr>
          <a:xfrm>
            <a:off x="381000" y="685800"/>
            <a:ext cx="6096000" cy="3429000"/>
          </a:xfrm>
          <a:ln/>
        </p:spPr>
      </p:sp>
      <p:sp>
        <p:nvSpPr>
          <p:cNvPr id="166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pt-BR"/>
          </a:p>
        </p:txBody>
      </p:sp>
    </p:spTree>
    <p:extLst>
      <p:ext uri="{BB962C8B-B14F-4D97-AF65-F5344CB8AC3E}">
        <p14:creationId xmlns:p14="http://schemas.microsoft.com/office/powerpoint/2010/main" val="1448461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 Da mesma forma, discutir abertamente as preferências do paciente pode apontar a falta de consciência da família sobre os desejos de seu próprio ente querido, e gerar neles um profundo sentimento de culpa por essa falta de conhecimento. Os resultados do estudo de Carson sugerem que é mais apropriado que os médicos da UTI informem e apoiem as famílias, em vez de confiar esta responsabilidade a intermediários externos que não possuem a experiência necessária em cuidados intensivos. Em geral, a pedra angular do centro de cuidados familiares é a comunicação envolvendo toda a equipe de cuidadores. O objetivo primordial deve ser respeitar os valores e preferências do paciente de acordo com a família, para desenvolver em conjunto um projeto de saúde único, baseado em um modelo de cuidado compartilhado e </a:t>
            </a:r>
            <a:r>
              <a:rPr lang="pt-BR" dirty="0" err="1"/>
              <a:t>pluri-disciplinar</a:t>
            </a:r>
            <a:r>
              <a:rPr lang="pt-BR" dirty="0"/>
              <a:t>. Neste sentido, a abordagem proposta por </a:t>
            </a:r>
            <a:r>
              <a:rPr lang="pt-BR" dirty="0" err="1"/>
              <a:t>Burelli</a:t>
            </a:r>
            <a:r>
              <a:rPr lang="pt-BR" dirty="0"/>
              <a:t> et al. nesta edição [8] constitui um passo interessante em direção a este objetivo. Ela sublinha a utilidade de investigar a questão crucial do papel da família no cuidado da UTI, um papel que todos nós devemos considerar, abraçar e apoiar com o mesmo compromisso que o concedido à dispensação de cuidados médicos aos nossos pacientes. Os médicos e profissionais médicos desempenharam um papel importante no apoio ao tomador de decisões em seu papel ou no apoio à família como um coletivo. Além disso, os médicos foram uma fonte essencial de informação para o processo decisório, e como eles responderam às perguntas também influenciaram a representação do papel do tomador de </a:t>
            </a:r>
            <a:r>
              <a:rPr lang="pt-BR" dirty="0" err="1"/>
              <a:t>decisões.Ao</a:t>
            </a:r>
            <a:r>
              <a:rPr lang="pt-BR" dirty="0"/>
              <a:t> servir como fonte de informação para as famílias, os médicos estão em posição de apoiar as discussões coletivas familiares sobre as decisões da EOL através de sua comunicação com a família como um todo durante este tempo. Quando os membros da família experimentam conflitos em torno de quem deve tomar decisões EOL, os médicos também oferecem apoio aos tomadores de decisão substitutos, reforçando a legitimidade de seu papel como tomador de </a:t>
            </a:r>
            <a:r>
              <a:rPr lang="pt-BR" dirty="0" err="1"/>
              <a:t>decisão.O</a:t>
            </a:r>
            <a:r>
              <a:rPr lang="pt-BR" dirty="0"/>
              <a:t> Instituto de Medicina (IOM) observou seis dimensões da melhoria da </a:t>
            </a:r>
            <a:r>
              <a:rPr lang="pt-BR" dirty="0" err="1"/>
              <a:t>saúdeNeste</a:t>
            </a:r>
            <a:r>
              <a:rPr lang="pt-BR" dirty="0"/>
              <a:t> artigo, fornecemos informações sobre os tipos de questões, abordagens e estratégias que os clínicos utilizam em conferências familiares, com a intenção de elucidar as formas pelas quais esta comunicação ocorre. Identificamos duas estruturas descritivas:(1) uma estrutura de conteúdo de comunicação (o que é comunicado); e(2) um estilo de comunicação e uma estrutura de apoio (como as questões são comunicadas e como as famílias e os médicos são apoiados).Estas estruturas mostram a singularidade do evento de comunicação que descrevem - a conferência familiar da UTI. Os códigos de conteúdo abrangem tópicos sensíveis como morte e morte, a transição de cuidados curativos para cuidados paliativos e a retirada do suporte de vida. O suporte emocional domina os códigos de estilo. Nossa análise sugere que os médicos de cuidados críticos e aqueles que lecionam podem separar as tarefas e os pontos de ensino para conduzir conferências familiares no conteúdo ou estrutura das conferências e os estilos que podem ser usados para se comunicar com as famílias e </a:t>
            </a:r>
            <a:r>
              <a:rPr lang="pt-BR" dirty="0" err="1"/>
              <a:t>apoiá-las.TABELA</a:t>
            </a:r>
            <a:r>
              <a:rPr lang="pt-BR" dirty="0"/>
              <a:t> 3-1 Regras simples para o Sistema de Saúde do Século </a:t>
            </a:r>
            <a:r>
              <a:rPr lang="pt-BR" dirty="0" err="1"/>
              <a:t>XXIAbordagem</a:t>
            </a:r>
            <a:r>
              <a:rPr lang="pt-BR" dirty="0"/>
              <a:t> atual/ Nova </a:t>
            </a:r>
            <a:r>
              <a:rPr lang="pt-BR" dirty="0" err="1"/>
              <a:t>regraOs</a:t>
            </a:r>
            <a:r>
              <a:rPr lang="pt-BR" dirty="0"/>
              <a:t> cuidados se baseiam principalmente em visitas/cuidados se baseiam em relações de cura </a:t>
            </a:r>
            <a:r>
              <a:rPr lang="pt-BR" dirty="0" err="1"/>
              <a:t>contínua.A</a:t>
            </a:r>
            <a:r>
              <a:rPr lang="pt-BR" dirty="0"/>
              <a:t> autonomia profissional impulsiona a variabilidade/cuidado é personalizado de acordo com as necessidades e valores do </a:t>
            </a:r>
            <a:r>
              <a:rPr lang="pt-BR" dirty="0" err="1"/>
              <a:t>paciente.Os</a:t>
            </a:r>
            <a:r>
              <a:rPr lang="pt-BR" dirty="0"/>
              <a:t> profissionais controlam os cuidados/ O paciente é a fonte de </a:t>
            </a:r>
            <a:r>
              <a:rPr lang="pt-BR" dirty="0" err="1"/>
              <a:t>controle.A</a:t>
            </a:r>
            <a:r>
              <a:rPr lang="pt-BR" dirty="0"/>
              <a:t> informação é um registro/ O conhecimento é compartilhado e a informação flui </a:t>
            </a:r>
            <a:r>
              <a:rPr lang="pt-BR" dirty="0" err="1"/>
              <a:t>livremente.A</a:t>
            </a:r>
            <a:r>
              <a:rPr lang="pt-BR" dirty="0"/>
              <a:t> tomada de decisão é baseada em treinamento e experiência/ A tomada de decisão é baseada em </a:t>
            </a:r>
            <a:r>
              <a:rPr lang="pt-BR" dirty="0" err="1"/>
              <a:t>evidências.Não</a:t>
            </a:r>
            <a:r>
              <a:rPr lang="pt-BR" dirty="0"/>
              <a:t> causar danos é uma responsabilidade individual / A segurança é uma propriedade do </a:t>
            </a:r>
            <a:r>
              <a:rPr lang="pt-BR" dirty="0" err="1"/>
              <a:t>sistema.O</a:t>
            </a:r>
            <a:r>
              <a:rPr lang="pt-BR" dirty="0"/>
              <a:t> sigilo é necessário /Transparência é </a:t>
            </a:r>
            <a:r>
              <a:rPr lang="pt-BR" dirty="0" err="1"/>
              <a:t>necessária.O</a:t>
            </a:r>
            <a:r>
              <a:rPr lang="pt-BR" dirty="0"/>
              <a:t> sistema reage às necessidades / As necessidades são </a:t>
            </a:r>
            <a:r>
              <a:rPr lang="pt-BR" dirty="0" err="1"/>
              <a:t>antecipadas.A</a:t>
            </a:r>
            <a:r>
              <a:rPr lang="pt-BR" dirty="0"/>
              <a:t> redução de custos é buscada / O desperdício é continuamente </a:t>
            </a:r>
            <a:r>
              <a:rPr lang="pt-BR" dirty="0" err="1"/>
              <a:t>reduzido.É</a:t>
            </a:r>
            <a:r>
              <a:rPr lang="pt-BR" dirty="0"/>
              <a:t> dada preferência a papéis profissionais em detrimento do sistema / A cooperação entre os médicos é uma prioridade.</a:t>
            </a:r>
          </a:p>
          <a:p>
            <a:endParaRPr lang="pt-BR" dirty="0"/>
          </a:p>
          <a:p>
            <a:endParaRPr lang="pt-BR" dirty="0"/>
          </a:p>
        </p:txBody>
      </p:sp>
      <p:sp>
        <p:nvSpPr>
          <p:cNvPr id="4" name="Espaço Reservado para Número de Slide 3"/>
          <p:cNvSpPr>
            <a:spLocks noGrp="1"/>
          </p:cNvSpPr>
          <p:nvPr>
            <p:ph type="sldNum" sz="quarter" idx="5"/>
          </p:nvPr>
        </p:nvSpPr>
        <p:spPr/>
        <p:txBody>
          <a:bodyPr/>
          <a:lstStyle/>
          <a:p>
            <a:fld id="{1BB05EA1-9085-42A3-9FE4-8C78B9479E91}" type="slidenum">
              <a:rPr lang="pt-BR" smtClean="0"/>
              <a:pPr/>
              <a:t>6</a:t>
            </a:fld>
            <a:endParaRPr lang="pt-BR"/>
          </a:p>
        </p:txBody>
      </p:sp>
    </p:spTree>
    <p:extLst>
      <p:ext uri="{BB962C8B-B14F-4D97-AF65-F5344CB8AC3E}">
        <p14:creationId xmlns:p14="http://schemas.microsoft.com/office/powerpoint/2010/main" val="2860197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BR" dirty="0">
                <a:latin typeface="Times New Roman" pitchFamily="18" charset="0"/>
                <a:ea typeface="ＭＳ Ｐゴシック" pitchFamily="34" charset="-128"/>
              </a:rPr>
              <a:t>literatura é rica em evidências indiretas e diretas (comprovadas por técnicas de biologia molecular) da transmissão de micro-organismos pelas mãos dos profissionais envolvidos na assistência, reforçando a importância das mãos inclusive como fonte das infecções relacionadas à prestação desses serviços. </a:t>
            </a:r>
            <a:endParaRPr lang="en-US" dirty="0">
              <a:latin typeface="Times New Roman" pitchFamily="18" charset="0"/>
              <a:ea typeface="ＭＳ Ｐゴシック" pitchFamily="34" charset="-128"/>
            </a:endParaRPr>
          </a:p>
        </p:txBody>
      </p:sp>
      <p:sp>
        <p:nvSpPr>
          <p:cNvPr id="179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2F031C9-8EB9-4508-9C0E-F617986F6243}" type="slidenum">
              <a:rPr lang="pt-BR" smtClean="0">
                <a:ea typeface="ＭＳ Ｐゴシック" pitchFamily="34" charset="-128"/>
              </a:rPr>
              <a:pPr eaLnBrk="1" hangingPunct="1"/>
              <a:t>13</a:t>
            </a:fld>
            <a:endParaRPr lang="pt-BR">
              <a:ea typeface="ＭＳ Ｐゴシック" pitchFamily="34" charset="-128"/>
            </a:endParaRPr>
          </a:p>
        </p:txBody>
      </p:sp>
    </p:spTree>
    <p:extLst>
      <p:ext uri="{BB962C8B-B14F-4D97-AF65-F5344CB8AC3E}">
        <p14:creationId xmlns:p14="http://schemas.microsoft.com/office/powerpoint/2010/main" val="4232397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82" tIns="46191" rIns="92382" bIns="46191" anchor="b"/>
          <a:lstStyle>
            <a:lvl1pPr defTabSz="923925" eaLnBrk="0" hangingPunct="0">
              <a:defRPr sz="2000">
                <a:solidFill>
                  <a:schemeClr val="tx1"/>
                </a:solidFill>
                <a:latin typeface="Arial" panose="020B0604020202020204" pitchFamily="34" charset="0"/>
              </a:defRPr>
            </a:lvl1pPr>
            <a:lvl2pPr marL="742950" indent="-285750" defTabSz="923925" eaLnBrk="0" hangingPunct="0">
              <a:defRPr sz="2000">
                <a:solidFill>
                  <a:schemeClr val="tx1"/>
                </a:solidFill>
                <a:latin typeface="Arial" panose="020B0604020202020204" pitchFamily="34" charset="0"/>
              </a:defRPr>
            </a:lvl2pPr>
            <a:lvl3pPr marL="1143000" indent="-228600" defTabSz="923925" eaLnBrk="0" hangingPunct="0">
              <a:defRPr sz="2000">
                <a:solidFill>
                  <a:schemeClr val="tx1"/>
                </a:solidFill>
                <a:latin typeface="Arial" panose="020B0604020202020204" pitchFamily="34" charset="0"/>
              </a:defRPr>
            </a:lvl3pPr>
            <a:lvl4pPr marL="1600200" indent="-228600" defTabSz="923925" eaLnBrk="0" hangingPunct="0">
              <a:defRPr sz="2000">
                <a:solidFill>
                  <a:schemeClr val="tx1"/>
                </a:solidFill>
                <a:latin typeface="Arial" panose="020B0604020202020204" pitchFamily="34" charset="0"/>
              </a:defRPr>
            </a:lvl4pPr>
            <a:lvl5pPr marL="2057400" indent="-228600" defTabSz="923925" eaLnBrk="0" hangingPunct="0">
              <a:defRPr sz="2000">
                <a:solidFill>
                  <a:schemeClr val="tx1"/>
                </a:solidFill>
                <a:latin typeface="Arial" panose="020B0604020202020204" pitchFamily="34" charset="0"/>
              </a:defRPr>
            </a:lvl5pPr>
            <a:lvl6pPr marL="2514600" indent="-228600" defTabSz="923925" eaLnBrk="0" fontAlgn="base" hangingPunct="0">
              <a:spcBef>
                <a:spcPct val="0"/>
              </a:spcBef>
              <a:spcAft>
                <a:spcPct val="0"/>
              </a:spcAft>
              <a:defRPr sz="2000">
                <a:solidFill>
                  <a:schemeClr val="tx1"/>
                </a:solidFill>
                <a:latin typeface="Arial" panose="020B0604020202020204" pitchFamily="34" charset="0"/>
              </a:defRPr>
            </a:lvl6pPr>
            <a:lvl7pPr marL="2971800" indent="-228600" defTabSz="923925" eaLnBrk="0" fontAlgn="base" hangingPunct="0">
              <a:spcBef>
                <a:spcPct val="0"/>
              </a:spcBef>
              <a:spcAft>
                <a:spcPct val="0"/>
              </a:spcAft>
              <a:defRPr sz="2000">
                <a:solidFill>
                  <a:schemeClr val="tx1"/>
                </a:solidFill>
                <a:latin typeface="Arial" panose="020B0604020202020204" pitchFamily="34" charset="0"/>
              </a:defRPr>
            </a:lvl7pPr>
            <a:lvl8pPr marL="3429000" indent="-228600" defTabSz="923925" eaLnBrk="0" fontAlgn="base" hangingPunct="0">
              <a:spcBef>
                <a:spcPct val="0"/>
              </a:spcBef>
              <a:spcAft>
                <a:spcPct val="0"/>
              </a:spcAft>
              <a:defRPr sz="2000">
                <a:solidFill>
                  <a:schemeClr val="tx1"/>
                </a:solidFill>
                <a:latin typeface="Arial" panose="020B0604020202020204" pitchFamily="34" charset="0"/>
              </a:defRPr>
            </a:lvl8pPr>
            <a:lvl9pPr marL="3886200" indent="-228600" defTabSz="923925"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8C0A0762-ACAD-43DC-92FF-A626961458F8}" type="slidenum">
              <a:rPr lang="en-US" altLang="en-US" sz="1200">
                <a:cs typeface="Arial" panose="020B0604020202020204" pitchFamily="34" charset="0"/>
              </a:rPr>
              <a:pPr algn="r" eaLnBrk="1" hangingPunct="1"/>
              <a:t>15</a:t>
            </a:fld>
            <a:endParaRPr lang="en-US" altLang="en-US" sz="1200">
              <a:cs typeface="Arial" panose="020B0604020202020204" pitchFamily="34" charset="0"/>
            </a:endParaRPr>
          </a:p>
        </p:txBody>
      </p:sp>
      <p:sp>
        <p:nvSpPr>
          <p:cNvPr id="71683" name="Rectangle 7"/>
          <p:cNvSpPr txBox="1">
            <a:spLocks noGrp="1" noChangeArrowheads="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82" tIns="46191" rIns="92382" bIns="46191" anchor="b"/>
          <a:lstStyle>
            <a:lvl1pPr defTabSz="923925" eaLnBrk="0" hangingPunct="0">
              <a:defRPr sz="2000">
                <a:solidFill>
                  <a:schemeClr val="tx1"/>
                </a:solidFill>
                <a:latin typeface="Arial" panose="020B0604020202020204" pitchFamily="34" charset="0"/>
              </a:defRPr>
            </a:lvl1pPr>
            <a:lvl2pPr marL="742950" indent="-285750" defTabSz="923925" eaLnBrk="0" hangingPunct="0">
              <a:defRPr sz="2000">
                <a:solidFill>
                  <a:schemeClr val="tx1"/>
                </a:solidFill>
                <a:latin typeface="Arial" panose="020B0604020202020204" pitchFamily="34" charset="0"/>
              </a:defRPr>
            </a:lvl2pPr>
            <a:lvl3pPr marL="1143000" indent="-228600" defTabSz="923925" eaLnBrk="0" hangingPunct="0">
              <a:defRPr sz="2000">
                <a:solidFill>
                  <a:schemeClr val="tx1"/>
                </a:solidFill>
                <a:latin typeface="Arial" panose="020B0604020202020204" pitchFamily="34" charset="0"/>
              </a:defRPr>
            </a:lvl3pPr>
            <a:lvl4pPr marL="1600200" indent="-228600" defTabSz="923925" eaLnBrk="0" hangingPunct="0">
              <a:defRPr sz="2000">
                <a:solidFill>
                  <a:schemeClr val="tx1"/>
                </a:solidFill>
                <a:latin typeface="Arial" panose="020B0604020202020204" pitchFamily="34" charset="0"/>
              </a:defRPr>
            </a:lvl4pPr>
            <a:lvl5pPr marL="2057400" indent="-228600" defTabSz="923925" eaLnBrk="0" hangingPunct="0">
              <a:defRPr sz="2000">
                <a:solidFill>
                  <a:schemeClr val="tx1"/>
                </a:solidFill>
                <a:latin typeface="Arial" panose="020B0604020202020204" pitchFamily="34" charset="0"/>
              </a:defRPr>
            </a:lvl5pPr>
            <a:lvl6pPr marL="2514600" indent="-228600" defTabSz="923925" eaLnBrk="0" fontAlgn="base" hangingPunct="0">
              <a:spcBef>
                <a:spcPct val="0"/>
              </a:spcBef>
              <a:spcAft>
                <a:spcPct val="0"/>
              </a:spcAft>
              <a:defRPr sz="2000">
                <a:solidFill>
                  <a:schemeClr val="tx1"/>
                </a:solidFill>
                <a:latin typeface="Arial" panose="020B0604020202020204" pitchFamily="34" charset="0"/>
              </a:defRPr>
            </a:lvl6pPr>
            <a:lvl7pPr marL="2971800" indent="-228600" defTabSz="923925" eaLnBrk="0" fontAlgn="base" hangingPunct="0">
              <a:spcBef>
                <a:spcPct val="0"/>
              </a:spcBef>
              <a:spcAft>
                <a:spcPct val="0"/>
              </a:spcAft>
              <a:defRPr sz="2000">
                <a:solidFill>
                  <a:schemeClr val="tx1"/>
                </a:solidFill>
                <a:latin typeface="Arial" panose="020B0604020202020204" pitchFamily="34" charset="0"/>
              </a:defRPr>
            </a:lvl7pPr>
            <a:lvl8pPr marL="3429000" indent="-228600" defTabSz="923925" eaLnBrk="0" fontAlgn="base" hangingPunct="0">
              <a:spcBef>
                <a:spcPct val="0"/>
              </a:spcBef>
              <a:spcAft>
                <a:spcPct val="0"/>
              </a:spcAft>
              <a:defRPr sz="2000">
                <a:solidFill>
                  <a:schemeClr val="tx1"/>
                </a:solidFill>
                <a:latin typeface="Arial" panose="020B0604020202020204" pitchFamily="34" charset="0"/>
              </a:defRPr>
            </a:lvl8pPr>
            <a:lvl9pPr marL="3886200" indent="-228600" defTabSz="923925"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94E69C5E-0B4B-4192-B3C7-6FA66FD5C4D7}" type="slidenum">
              <a:rPr lang="pt-BR" altLang="en-US" sz="1200">
                <a:cs typeface="Arial" panose="020B0604020202020204" pitchFamily="34" charset="0"/>
              </a:rPr>
              <a:pPr algn="r" eaLnBrk="1" hangingPunct="1"/>
              <a:t>15</a:t>
            </a:fld>
            <a:endParaRPr lang="pt-BR" altLang="en-US" sz="1200">
              <a:cs typeface="Arial" panose="020B0604020202020204" pitchFamily="34" charset="0"/>
            </a:endParaRPr>
          </a:p>
        </p:txBody>
      </p:sp>
      <p:sp>
        <p:nvSpPr>
          <p:cNvPr id="71684" name="Rectangle 2"/>
          <p:cNvSpPr>
            <a:spLocks noGrp="1" noRot="1" noChangeAspect="1" noChangeArrowheads="1" noTextEdit="1"/>
          </p:cNvSpPr>
          <p:nvPr>
            <p:ph type="sldImg"/>
          </p:nvPr>
        </p:nvSpPr>
        <p:spPr>
          <a:xfrm>
            <a:off x="392113" y="692150"/>
            <a:ext cx="6151562" cy="3460750"/>
          </a:xfrm>
          <a:ln/>
        </p:spPr>
      </p:sp>
      <p:sp>
        <p:nvSpPr>
          <p:cNvPr id="716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anose="020B0604020202020204" pitchFamily="34" charset="0"/>
            </a:endParaRPr>
          </a:p>
        </p:txBody>
      </p:sp>
    </p:spTree>
    <p:extLst>
      <p:ext uri="{BB962C8B-B14F-4D97-AF65-F5344CB8AC3E}">
        <p14:creationId xmlns:p14="http://schemas.microsoft.com/office/powerpoint/2010/main" val="2935678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03467F64-2E24-4801-99F9-7045065EE657}" type="slidenum">
              <a:rPr lang="pt-BR" smtClean="0"/>
              <a:t>17</a:t>
            </a:fld>
            <a:endParaRPr lang="pt-BR"/>
          </a:p>
        </p:txBody>
      </p:sp>
    </p:spTree>
    <p:extLst>
      <p:ext uri="{BB962C8B-B14F-4D97-AF65-F5344CB8AC3E}">
        <p14:creationId xmlns:p14="http://schemas.microsoft.com/office/powerpoint/2010/main" val="3201385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E5DE8892-988C-471A-978E-3CE8A033B770}" type="slidenum">
              <a:rPr lang="pt-BR" smtClean="0"/>
              <a:pPr/>
              <a:t>18</a:t>
            </a:fld>
            <a:endParaRPr lang="pt-BR"/>
          </a:p>
        </p:txBody>
      </p:sp>
    </p:spTree>
    <p:extLst>
      <p:ext uri="{BB962C8B-B14F-4D97-AF65-F5344CB8AC3E}">
        <p14:creationId xmlns:p14="http://schemas.microsoft.com/office/powerpoint/2010/main" val="1885224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a:xfrm>
            <a:off x="381000" y="685800"/>
            <a:ext cx="6096000" cy="3429000"/>
          </a:xfrm>
          <a:ln/>
        </p:spPr>
      </p:sp>
      <p:sp>
        <p:nvSpPr>
          <p:cNvPr id="198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lstStyle/>
          <a:p>
            <a:pPr eaLnBrk="1" hangingPunct="1"/>
            <a:endParaRPr lang="pt-BR"/>
          </a:p>
        </p:txBody>
      </p:sp>
      <p:sp>
        <p:nvSpPr>
          <p:cNvPr id="198660" name="Slide Number Placeholder 3"/>
          <p:cNvSpPr txBox="1">
            <a:spLocks noGrp="1"/>
          </p:cNvSpPr>
          <p:nvPr/>
        </p:nvSpPr>
        <p:spPr bwMode="auto">
          <a:xfrm>
            <a:off x="3884462" y="8685878"/>
            <a:ext cx="2972005"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nchor="b"/>
          <a:lstStyle>
            <a:lvl1pPr defTabSz="990600" eaLnBrk="0" hangingPunct="0">
              <a:defRPr>
                <a:solidFill>
                  <a:schemeClr val="tx1"/>
                </a:solidFill>
                <a:latin typeface="Arial" charset="0"/>
              </a:defRPr>
            </a:lvl1pPr>
            <a:lvl2pPr marL="742950" indent="-285750" defTabSz="990600" eaLnBrk="0" hangingPunct="0">
              <a:defRPr>
                <a:solidFill>
                  <a:schemeClr val="tx1"/>
                </a:solidFill>
                <a:latin typeface="Arial" charset="0"/>
              </a:defRPr>
            </a:lvl2pPr>
            <a:lvl3pPr marL="1143000" indent="-228600" defTabSz="990600" eaLnBrk="0" hangingPunct="0">
              <a:defRPr>
                <a:solidFill>
                  <a:schemeClr val="tx1"/>
                </a:solidFill>
                <a:latin typeface="Arial" charset="0"/>
              </a:defRPr>
            </a:lvl3pPr>
            <a:lvl4pPr marL="1600200" indent="-228600" defTabSz="990600" eaLnBrk="0" hangingPunct="0">
              <a:defRPr>
                <a:solidFill>
                  <a:schemeClr val="tx1"/>
                </a:solidFill>
                <a:latin typeface="Arial" charset="0"/>
              </a:defRPr>
            </a:lvl4pPr>
            <a:lvl5pPr marL="2057400" indent="-228600" defTabSz="990600" eaLnBrk="0" hangingPunct="0">
              <a:defRPr>
                <a:solidFill>
                  <a:schemeClr val="tx1"/>
                </a:solidFill>
                <a:latin typeface="Arial" charset="0"/>
              </a:defRPr>
            </a:lvl5pPr>
            <a:lvl6pPr marL="2514600" indent="-228600" defTabSz="990600" eaLnBrk="0" fontAlgn="base" hangingPunct="0">
              <a:spcBef>
                <a:spcPct val="0"/>
              </a:spcBef>
              <a:spcAft>
                <a:spcPct val="0"/>
              </a:spcAft>
              <a:defRPr>
                <a:solidFill>
                  <a:schemeClr val="tx1"/>
                </a:solidFill>
                <a:latin typeface="Arial" charset="0"/>
              </a:defRPr>
            </a:lvl6pPr>
            <a:lvl7pPr marL="2971800" indent="-228600" defTabSz="990600" eaLnBrk="0" fontAlgn="base" hangingPunct="0">
              <a:spcBef>
                <a:spcPct val="0"/>
              </a:spcBef>
              <a:spcAft>
                <a:spcPct val="0"/>
              </a:spcAft>
              <a:defRPr>
                <a:solidFill>
                  <a:schemeClr val="tx1"/>
                </a:solidFill>
                <a:latin typeface="Arial" charset="0"/>
              </a:defRPr>
            </a:lvl7pPr>
            <a:lvl8pPr marL="3429000" indent="-228600" defTabSz="990600" eaLnBrk="0" fontAlgn="base" hangingPunct="0">
              <a:spcBef>
                <a:spcPct val="0"/>
              </a:spcBef>
              <a:spcAft>
                <a:spcPct val="0"/>
              </a:spcAft>
              <a:defRPr>
                <a:solidFill>
                  <a:schemeClr val="tx1"/>
                </a:solidFill>
                <a:latin typeface="Arial" charset="0"/>
              </a:defRPr>
            </a:lvl8pPr>
            <a:lvl9pPr marL="3886200" indent="-228600" defTabSz="990600" eaLnBrk="0" fontAlgn="base" hangingPunct="0">
              <a:spcBef>
                <a:spcPct val="0"/>
              </a:spcBef>
              <a:spcAft>
                <a:spcPct val="0"/>
              </a:spcAft>
              <a:defRPr>
                <a:solidFill>
                  <a:schemeClr val="tx1"/>
                </a:solidFill>
                <a:latin typeface="Arial" charset="0"/>
              </a:defRPr>
            </a:lvl9pPr>
          </a:lstStyle>
          <a:p>
            <a:pPr algn="r" eaLnBrk="1" hangingPunct="1"/>
            <a:fld id="{59E2C001-360B-4480-9127-C95C8968BF97}" type="slidenum">
              <a:rPr lang="en-US" sz="1200"/>
              <a:pPr algn="r" eaLnBrk="1" hangingPunct="1"/>
              <a:t>19</a:t>
            </a:fld>
            <a:endParaRPr lang="en-US" sz="1200"/>
          </a:p>
        </p:txBody>
      </p:sp>
    </p:spTree>
    <p:extLst>
      <p:ext uri="{BB962C8B-B14F-4D97-AF65-F5344CB8AC3E}">
        <p14:creationId xmlns:p14="http://schemas.microsoft.com/office/powerpoint/2010/main" val="2159664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5988" eaLnBrk="0" hangingPunct="0">
              <a:spcBef>
                <a:spcPct val="30000"/>
              </a:spcBef>
              <a:defRPr sz="1200">
                <a:solidFill>
                  <a:schemeClr val="tx1"/>
                </a:solidFill>
                <a:latin typeface="Arial" panose="020B0604020202020204" pitchFamily="34" charset="0"/>
              </a:defRPr>
            </a:lvl1pPr>
            <a:lvl2pPr marL="742950" indent="-285750" algn="l" defTabSz="915988" eaLnBrk="0" hangingPunct="0">
              <a:spcBef>
                <a:spcPct val="30000"/>
              </a:spcBef>
              <a:defRPr sz="1200">
                <a:solidFill>
                  <a:schemeClr val="tx1"/>
                </a:solidFill>
                <a:latin typeface="Arial" panose="020B0604020202020204" pitchFamily="34" charset="0"/>
              </a:defRPr>
            </a:lvl2pPr>
            <a:lvl3pPr marL="1143000" indent="-228600" algn="l" defTabSz="915988" eaLnBrk="0" hangingPunct="0">
              <a:spcBef>
                <a:spcPct val="30000"/>
              </a:spcBef>
              <a:defRPr sz="1200">
                <a:solidFill>
                  <a:schemeClr val="tx1"/>
                </a:solidFill>
                <a:latin typeface="Arial" panose="020B0604020202020204" pitchFamily="34" charset="0"/>
              </a:defRPr>
            </a:lvl3pPr>
            <a:lvl4pPr marL="1600200" indent="-228600" algn="l" defTabSz="915988" eaLnBrk="0" hangingPunct="0">
              <a:spcBef>
                <a:spcPct val="30000"/>
              </a:spcBef>
              <a:defRPr sz="1200">
                <a:solidFill>
                  <a:schemeClr val="tx1"/>
                </a:solidFill>
                <a:latin typeface="Arial" panose="020B0604020202020204" pitchFamily="34" charset="0"/>
              </a:defRPr>
            </a:lvl4pPr>
            <a:lvl5pPr marL="2057400" indent="-228600" algn="l" defTabSz="915988" eaLnBrk="0" hangingPunct="0">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8C20E16C-F3F5-49A1-863D-3069BFF28D83}" type="slidenum">
              <a:rPr lang="it-IT" altLang="pt-BR">
                <a:solidFill>
                  <a:srgbClr val="000000"/>
                </a:solidFill>
              </a:rPr>
              <a:pPr algn="r" eaLnBrk="1" hangingPunct="1">
                <a:spcBef>
                  <a:spcPct val="0"/>
                </a:spcBef>
              </a:pPr>
              <a:t>20</a:t>
            </a:fld>
            <a:endParaRPr lang="it-IT" altLang="pt-BR">
              <a:solidFill>
                <a:srgbClr val="000000"/>
              </a:solidFill>
            </a:endParaRPr>
          </a:p>
        </p:txBody>
      </p:sp>
      <p:sp>
        <p:nvSpPr>
          <p:cNvPr id="200707" name="Rectangle 2"/>
          <p:cNvSpPr>
            <a:spLocks noGrp="1" noRot="1" noChangeAspect="1" noChangeArrowheads="1" noTextEdit="1"/>
          </p:cNvSpPr>
          <p:nvPr>
            <p:ph type="sldImg"/>
          </p:nvPr>
        </p:nvSpPr>
        <p:spPr>
          <a:xfrm>
            <a:off x="685800" y="1143000"/>
            <a:ext cx="5486400" cy="3086100"/>
          </a:xfrm>
          <a:ln/>
        </p:spPr>
      </p:sp>
      <p:sp>
        <p:nvSpPr>
          <p:cNvPr id="200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pt-BR" dirty="0">
              <a:latin typeface="Arial" panose="020B0604020202020204" pitchFamily="34" charset="0"/>
            </a:endParaRPr>
          </a:p>
        </p:txBody>
      </p:sp>
    </p:spTree>
    <p:extLst>
      <p:ext uri="{BB962C8B-B14F-4D97-AF65-F5344CB8AC3E}">
        <p14:creationId xmlns:p14="http://schemas.microsoft.com/office/powerpoint/2010/main" val="1531130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txBox="1">
            <a:spLocks noGrp="1" noChangeArrowheads="1"/>
          </p:cNvSpPr>
          <p:nvPr/>
        </p:nvSpPr>
        <p:spPr bwMode="auto">
          <a:xfrm>
            <a:off x="3902597" y="9185819"/>
            <a:ext cx="2985558" cy="483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83" tIns="45892" rIns="91783" bIns="45892" anchor="b"/>
          <a:lstStyle>
            <a:lvl1pPr defTabSz="958850" eaLnBrk="0" hangingPunct="0">
              <a:defRPr>
                <a:solidFill>
                  <a:schemeClr val="tx1"/>
                </a:solidFill>
                <a:latin typeface="Arial" charset="0"/>
              </a:defRPr>
            </a:lvl1pPr>
            <a:lvl2pPr marL="742950" indent="-285750" defTabSz="958850" eaLnBrk="0" hangingPunct="0">
              <a:defRPr>
                <a:solidFill>
                  <a:schemeClr val="tx1"/>
                </a:solidFill>
                <a:latin typeface="Arial" charset="0"/>
              </a:defRPr>
            </a:lvl2pPr>
            <a:lvl3pPr marL="1143000" indent="-228600" defTabSz="958850" eaLnBrk="0" hangingPunct="0">
              <a:defRPr>
                <a:solidFill>
                  <a:schemeClr val="tx1"/>
                </a:solidFill>
                <a:latin typeface="Arial" charset="0"/>
              </a:defRPr>
            </a:lvl3pPr>
            <a:lvl4pPr marL="1600200" indent="-228600" defTabSz="958850" eaLnBrk="0" hangingPunct="0">
              <a:defRPr>
                <a:solidFill>
                  <a:schemeClr val="tx1"/>
                </a:solidFill>
                <a:latin typeface="Arial" charset="0"/>
              </a:defRPr>
            </a:lvl4pPr>
            <a:lvl5pPr marL="2057400" indent="-228600" defTabSz="958850" eaLnBrk="0" hangingPunct="0">
              <a:defRPr>
                <a:solidFill>
                  <a:schemeClr val="tx1"/>
                </a:solidFill>
                <a:latin typeface="Arial" charset="0"/>
              </a:defRPr>
            </a:lvl5pPr>
            <a:lvl6pPr marL="2514600" indent="-228600" defTabSz="958850" eaLnBrk="0" fontAlgn="base" hangingPunct="0">
              <a:spcBef>
                <a:spcPct val="0"/>
              </a:spcBef>
              <a:spcAft>
                <a:spcPct val="0"/>
              </a:spcAft>
              <a:defRPr>
                <a:solidFill>
                  <a:schemeClr val="tx1"/>
                </a:solidFill>
                <a:latin typeface="Arial" charset="0"/>
              </a:defRPr>
            </a:lvl6pPr>
            <a:lvl7pPr marL="2971800" indent="-228600" defTabSz="958850" eaLnBrk="0" fontAlgn="base" hangingPunct="0">
              <a:spcBef>
                <a:spcPct val="0"/>
              </a:spcBef>
              <a:spcAft>
                <a:spcPct val="0"/>
              </a:spcAft>
              <a:defRPr>
                <a:solidFill>
                  <a:schemeClr val="tx1"/>
                </a:solidFill>
                <a:latin typeface="Arial" charset="0"/>
              </a:defRPr>
            </a:lvl7pPr>
            <a:lvl8pPr marL="3429000" indent="-228600" defTabSz="958850" eaLnBrk="0" fontAlgn="base" hangingPunct="0">
              <a:spcBef>
                <a:spcPct val="0"/>
              </a:spcBef>
              <a:spcAft>
                <a:spcPct val="0"/>
              </a:spcAft>
              <a:defRPr>
                <a:solidFill>
                  <a:schemeClr val="tx1"/>
                </a:solidFill>
                <a:latin typeface="Arial" charset="0"/>
              </a:defRPr>
            </a:lvl8pPr>
            <a:lvl9pPr marL="3886200" indent="-228600" defTabSz="958850" eaLnBrk="0" fontAlgn="base" hangingPunct="0">
              <a:spcBef>
                <a:spcPct val="0"/>
              </a:spcBef>
              <a:spcAft>
                <a:spcPct val="0"/>
              </a:spcAft>
              <a:defRPr>
                <a:solidFill>
                  <a:schemeClr val="tx1"/>
                </a:solidFill>
                <a:latin typeface="Arial" charset="0"/>
              </a:defRPr>
            </a:lvl9pPr>
          </a:lstStyle>
          <a:p>
            <a:pPr algn="r"/>
            <a:fld id="{86863188-DD2C-4A20-B4D9-FD70A17D58D2}" type="slidenum">
              <a:rPr lang="it-IT" sz="1200"/>
              <a:pPr algn="r"/>
              <a:t>21</a:t>
            </a:fld>
            <a:endParaRPr lang="it-IT" sz="1200"/>
          </a:p>
        </p:txBody>
      </p:sp>
      <p:sp>
        <p:nvSpPr>
          <p:cNvPr id="173059" name="Rectangle 7"/>
          <p:cNvSpPr txBox="1">
            <a:spLocks noGrp="1" noChangeArrowheads="1"/>
          </p:cNvSpPr>
          <p:nvPr/>
        </p:nvSpPr>
        <p:spPr bwMode="auto">
          <a:xfrm>
            <a:off x="3902597" y="9185819"/>
            <a:ext cx="2985558" cy="483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14" tIns="45257" rIns="90514" bIns="45257" anchor="b"/>
          <a:lstStyle>
            <a:lvl1pPr defTabSz="947738" eaLnBrk="0" hangingPunct="0">
              <a:defRPr>
                <a:solidFill>
                  <a:schemeClr val="tx1"/>
                </a:solidFill>
                <a:latin typeface="Arial" charset="0"/>
              </a:defRPr>
            </a:lvl1pPr>
            <a:lvl2pPr marL="742950" indent="-285750" defTabSz="947738" eaLnBrk="0" hangingPunct="0">
              <a:defRPr>
                <a:solidFill>
                  <a:schemeClr val="tx1"/>
                </a:solidFill>
                <a:latin typeface="Arial" charset="0"/>
              </a:defRPr>
            </a:lvl2pPr>
            <a:lvl3pPr marL="1143000" indent="-228600" defTabSz="947738" eaLnBrk="0" hangingPunct="0">
              <a:defRPr>
                <a:solidFill>
                  <a:schemeClr val="tx1"/>
                </a:solidFill>
                <a:latin typeface="Arial" charset="0"/>
              </a:defRPr>
            </a:lvl3pPr>
            <a:lvl4pPr marL="1600200" indent="-228600" defTabSz="947738" eaLnBrk="0" hangingPunct="0">
              <a:defRPr>
                <a:solidFill>
                  <a:schemeClr val="tx1"/>
                </a:solidFill>
                <a:latin typeface="Arial" charset="0"/>
              </a:defRPr>
            </a:lvl4pPr>
            <a:lvl5pPr marL="2057400" indent="-228600" defTabSz="947738" eaLnBrk="0" hangingPunct="0">
              <a:defRPr>
                <a:solidFill>
                  <a:schemeClr val="tx1"/>
                </a:solidFill>
                <a:latin typeface="Arial" charset="0"/>
              </a:defRPr>
            </a:lvl5pPr>
            <a:lvl6pPr marL="2514600" indent="-228600" defTabSz="947738" eaLnBrk="0" fontAlgn="base" hangingPunct="0">
              <a:spcBef>
                <a:spcPct val="0"/>
              </a:spcBef>
              <a:spcAft>
                <a:spcPct val="0"/>
              </a:spcAft>
              <a:defRPr>
                <a:solidFill>
                  <a:schemeClr val="tx1"/>
                </a:solidFill>
                <a:latin typeface="Arial" charset="0"/>
              </a:defRPr>
            </a:lvl6pPr>
            <a:lvl7pPr marL="2971800" indent="-228600" defTabSz="947738" eaLnBrk="0" fontAlgn="base" hangingPunct="0">
              <a:spcBef>
                <a:spcPct val="0"/>
              </a:spcBef>
              <a:spcAft>
                <a:spcPct val="0"/>
              </a:spcAft>
              <a:defRPr>
                <a:solidFill>
                  <a:schemeClr val="tx1"/>
                </a:solidFill>
                <a:latin typeface="Arial" charset="0"/>
              </a:defRPr>
            </a:lvl7pPr>
            <a:lvl8pPr marL="3429000" indent="-228600" defTabSz="947738" eaLnBrk="0" fontAlgn="base" hangingPunct="0">
              <a:spcBef>
                <a:spcPct val="0"/>
              </a:spcBef>
              <a:spcAft>
                <a:spcPct val="0"/>
              </a:spcAft>
              <a:defRPr>
                <a:solidFill>
                  <a:schemeClr val="tx1"/>
                </a:solidFill>
                <a:latin typeface="Arial" charset="0"/>
              </a:defRPr>
            </a:lvl8pPr>
            <a:lvl9pPr marL="3886200" indent="-228600" defTabSz="947738" eaLnBrk="0" fontAlgn="base" hangingPunct="0">
              <a:spcBef>
                <a:spcPct val="0"/>
              </a:spcBef>
              <a:spcAft>
                <a:spcPct val="0"/>
              </a:spcAft>
              <a:defRPr>
                <a:solidFill>
                  <a:schemeClr val="tx1"/>
                </a:solidFill>
                <a:latin typeface="Arial" charset="0"/>
              </a:defRPr>
            </a:lvl9pPr>
          </a:lstStyle>
          <a:p>
            <a:pPr algn="r" eaLnBrk="1" hangingPunct="1"/>
            <a:fld id="{071D35A1-87E0-4944-AD63-11E2ABDA8780}" type="slidenum">
              <a:rPr lang="fr-FR" sz="1200"/>
              <a:pPr algn="r" eaLnBrk="1" hangingPunct="1"/>
              <a:t>21</a:t>
            </a:fld>
            <a:endParaRPr lang="fr-FR" sz="1200"/>
          </a:p>
        </p:txBody>
      </p:sp>
      <p:sp>
        <p:nvSpPr>
          <p:cNvPr id="173060" name="Rectangle 2"/>
          <p:cNvSpPr>
            <a:spLocks noGrp="1" noRot="1" noChangeAspect="1" noChangeArrowheads="1" noTextEdit="1"/>
          </p:cNvSpPr>
          <p:nvPr>
            <p:ph type="sldImg"/>
          </p:nvPr>
        </p:nvSpPr>
        <p:spPr>
          <a:xfrm>
            <a:off x="225425" y="727075"/>
            <a:ext cx="6440488" cy="3624263"/>
          </a:xfrm>
          <a:ln/>
        </p:spPr>
      </p:sp>
      <p:sp>
        <p:nvSpPr>
          <p:cNvPr id="173061" name="Rectangle 3"/>
          <p:cNvSpPr>
            <a:spLocks noGrp="1" noChangeArrowheads="1"/>
          </p:cNvSpPr>
          <p:nvPr>
            <p:ph type="body" idx="1"/>
          </p:nvPr>
        </p:nvSpPr>
        <p:spPr>
          <a:xfrm>
            <a:off x="692165" y="4593749"/>
            <a:ext cx="5505421" cy="435029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83" tIns="45892" rIns="91783" bIns="45892"/>
          <a:lstStyle/>
          <a:p>
            <a:endParaRPr lang="en-GB"/>
          </a:p>
        </p:txBody>
      </p:sp>
    </p:spTree>
    <p:extLst>
      <p:ext uri="{BB962C8B-B14F-4D97-AF65-F5344CB8AC3E}">
        <p14:creationId xmlns:p14="http://schemas.microsoft.com/office/powerpoint/2010/main" val="27230174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rotWithShape="1">
          <a:blip r:embed="rId2" cstate="print">
            <a:extLst>
              <a:ext uri="{28A0092B-C50C-407E-A947-70E740481C1C}">
                <a14:useLocalDpi xmlns:a14="http://schemas.microsoft.com/office/drawing/2010/main" val="0"/>
              </a:ext>
            </a:extLst>
          </a:blip>
          <a:srcRect t="18919"/>
          <a:stretch/>
        </p:blipFill>
        <p:spPr>
          <a:xfrm>
            <a:off x="-14035" y="-25400"/>
            <a:ext cx="12202245" cy="3429000"/>
          </a:xfrm>
          <a:prstGeom prst="rect">
            <a:avLst/>
          </a:prstGeom>
        </p:spPr>
      </p:pic>
      <p:sp>
        <p:nvSpPr>
          <p:cNvPr id="2" name="Título 1"/>
          <p:cNvSpPr>
            <a:spLocks noGrp="1"/>
          </p:cNvSpPr>
          <p:nvPr>
            <p:ph type="ctrTitle"/>
          </p:nvPr>
        </p:nvSpPr>
        <p:spPr>
          <a:xfrm>
            <a:off x="2235200" y="2489200"/>
            <a:ext cx="9144000" cy="1684338"/>
          </a:xfrm>
        </p:spPr>
        <p:txBody>
          <a:bodyPr anchor="b">
            <a:normAutofit/>
          </a:bodyPr>
          <a:lstStyle>
            <a:lvl1pPr algn="r">
              <a:defRPr sz="5400" b="1"/>
            </a:lvl1pPr>
          </a:lstStyle>
          <a:p>
            <a:r>
              <a:rPr lang="pt-BR"/>
              <a:t>Clique para editar o título mestre</a:t>
            </a:r>
            <a:endParaRPr lang="pt-BR" dirty="0"/>
          </a:p>
        </p:txBody>
      </p:sp>
      <p:sp>
        <p:nvSpPr>
          <p:cNvPr id="3" name="Subtítulo 2"/>
          <p:cNvSpPr>
            <a:spLocks noGrp="1"/>
          </p:cNvSpPr>
          <p:nvPr>
            <p:ph type="subTitle" idx="1"/>
          </p:nvPr>
        </p:nvSpPr>
        <p:spPr>
          <a:xfrm>
            <a:off x="2235200" y="4241006"/>
            <a:ext cx="9144000" cy="1655762"/>
          </a:xfrm>
        </p:spPr>
        <p:txBody>
          <a:bodyPr>
            <a:normAutofit/>
          </a:bodyPr>
          <a:lstStyle>
            <a:lvl1pPr marL="0" indent="0" algn="r">
              <a:buNone/>
              <a:defRPr sz="32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pt-BR" dirty="0"/>
          </a:p>
        </p:txBody>
      </p:sp>
      <p:sp>
        <p:nvSpPr>
          <p:cNvPr id="4" name="Espaço Reservado para Data 3"/>
          <p:cNvSpPr>
            <a:spLocks noGrp="1"/>
          </p:cNvSpPr>
          <p:nvPr>
            <p:ph type="dt" sz="half" idx="10"/>
          </p:nvPr>
        </p:nvSpPr>
        <p:spPr>
          <a:xfrm>
            <a:off x="838200" y="6100762"/>
            <a:ext cx="2743200" cy="401638"/>
          </a:xfrm>
        </p:spPr>
        <p:txBody>
          <a:bodyPr/>
          <a:lstStyle/>
          <a:p>
            <a:fld id="{FFB17E47-F311-4931-AA60-92B6B217536B}" type="datetimeFigureOut">
              <a:rPr lang="pt-BR" smtClean="0"/>
              <a:t>01/02/2023</a:t>
            </a:fld>
            <a:endParaRPr lang="pt-BR"/>
          </a:p>
        </p:txBody>
      </p:sp>
      <p:sp>
        <p:nvSpPr>
          <p:cNvPr id="5" name="Espaço Reservado para Rodapé 4"/>
          <p:cNvSpPr>
            <a:spLocks noGrp="1"/>
          </p:cNvSpPr>
          <p:nvPr>
            <p:ph type="ftr" sz="quarter" idx="11"/>
          </p:nvPr>
        </p:nvSpPr>
        <p:spPr>
          <a:xfrm>
            <a:off x="4038600" y="6100762"/>
            <a:ext cx="4114800" cy="365125"/>
          </a:xfrm>
        </p:spPr>
        <p:txBody>
          <a:bodyPr/>
          <a:lstStyle/>
          <a:p>
            <a:endParaRPr lang="pt-BR"/>
          </a:p>
        </p:txBody>
      </p:sp>
      <p:pic>
        <p:nvPicPr>
          <p:cNvPr id="8" name="Imagem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199" y="1603095"/>
            <a:ext cx="1681263" cy="1654455"/>
          </a:xfrm>
          <a:prstGeom prst="rect">
            <a:avLst/>
          </a:prstGeom>
        </p:spPr>
      </p:pic>
    </p:spTree>
    <p:extLst>
      <p:ext uri="{BB962C8B-B14F-4D97-AF65-F5344CB8AC3E}">
        <p14:creationId xmlns:p14="http://schemas.microsoft.com/office/powerpoint/2010/main" val="1007941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38200" y="6127750"/>
            <a:ext cx="2743200" cy="365125"/>
          </a:xfrm>
        </p:spPr>
        <p:txBody>
          <a:bodyPr/>
          <a:lstStyle/>
          <a:p>
            <a:fld id="{FFB17E47-F311-4931-AA60-92B6B217536B}" type="datetimeFigureOut">
              <a:rPr lang="pt-BR" smtClean="0"/>
              <a:t>01/02/2023</a:t>
            </a:fld>
            <a:endParaRPr lang="pt-BR"/>
          </a:p>
        </p:txBody>
      </p:sp>
      <p:sp>
        <p:nvSpPr>
          <p:cNvPr id="5" name="Espaço Reservado para Rodapé 4"/>
          <p:cNvSpPr>
            <a:spLocks noGrp="1"/>
          </p:cNvSpPr>
          <p:nvPr>
            <p:ph type="ftr" sz="quarter" idx="11"/>
          </p:nvPr>
        </p:nvSpPr>
        <p:spPr>
          <a:xfrm>
            <a:off x="4038600" y="6127750"/>
            <a:ext cx="4114800" cy="365125"/>
          </a:xfrm>
        </p:spPr>
        <p:txBody>
          <a:bodyPr/>
          <a:lstStyle/>
          <a:p>
            <a:endParaRPr lang="pt-BR"/>
          </a:p>
        </p:txBody>
      </p:sp>
    </p:spTree>
    <p:extLst>
      <p:ext uri="{BB962C8B-B14F-4D97-AF65-F5344CB8AC3E}">
        <p14:creationId xmlns:p14="http://schemas.microsoft.com/office/powerpoint/2010/main" val="439060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2070099"/>
            <a:ext cx="5181600" cy="3776809"/>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pt-BR" dirty="0"/>
          </a:p>
        </p:txBody>
      </p:sp>
      <p:sp>
        <p:nvSpPr>
          <p:cNvPr id="4" name="Espaço Reservado para Conteúdo 3"/>
          <p:cNvSpPr>
            <a:spLocks noGrp="1"/>
          </p:cNvSpPr>
          <p:nvPr>
            <p:ph sz="half" idx="2"/>
          </p:nvPr>
        </p:nvSpPr>
        <p:spPr>
          <a:xfrm>
            <a:off x="6172200" y="2070099"/>
            <a:ext cx="5181600" cy="3776809"/>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pt-BR" dirty="0"/>
          </a:p>
        </p:txBody>
      </p:sp>
      <p:sp>
        <p:nvSpPr>
          <p:cNvPr id="5" name="Espaço Reservado para Data 4"/>
          <p:cNvSpPr>
            <a:spLocks noGrp="1"/>
          </p:cNvSpPr>
          <p:nvPr>
            <p:ph type="dt" sz="half" idx="10"/>
          </p:nvPr>
        </p:nvSpPr>
        <p:spPr>
          <a:xfrm>
            <a:off x="838200" y="6127750"/>
            <a:ext cx="2743200" cy="365125"/>
          </a:xfrm>
        </p:spPr>
        <p:txBody>
          <a:bodyPr/>
          <a:lstStyle/>
          <a:p>
            <a:fld id="{FFB17E47-F311-4931-AA60-92B6B217536B}" type="datetimeFigureOut">
              <a:rPr lang="pt-BR" smtClean="0"/>
              <a:t>01/02/2023</a:t>
            </a:fld>
            <a:endParaRPr lang="pt-BR"/>
          </a:p>
        </p:txBody>
      </p:sp>
      <p:sp>
        <p:nvSpPr>
          <p:cNvPr id="6" name="Espaço Reservado para Rodapé 5"/>
          <p:cNvSpPr>
            <a:spLocks noGrp="1"/>
          </p:cNvSpPr>
          <p:nvPr>
            <p:ph type="ftr" sz="quarter" idx="11"/>
          </p:nvPr>
        </p:nvSpPr>
        <p:spPr>
          <a:xfrm>
            <a:off x="4038600" y="6127750"/>
            <a:ext cx="4114800" cy="365125"/>
          </a:xfrm>
        </p:spPr>
        <p:txBody>
          <a:bodyPr/>
          <a:lstStyle/>
          <a:p>
            <a:endParaRPr lang="pt-BR"/>
          </a:p>
        </p:txBody>
      </p:sp>
    </p:spTree>
    <p:extLst>
      <p:ext uri="{BB962C8B-B14F-4D97-AF65-F5344CB8AC3E}">
        <p14:creationId xmlns:p14="http://schemas.microsoft.com/office/powerpoint/2010/main" val="858949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571500"/>
            <a:ext cx="10515600" cy="1246188"/>
          </a:xfrm>
        </p:spPr>
        <p:txBody>
          <a:bodyPr/>
          <a:lstStyle/>
          <a:p>
            <a:r>
              <a:rPr lang="pt-BR"/>
              <a:t>Clique para editar o título mestre</a:t>
            </a:r>
          </a:p>
        </p:txBody>
      </p:sp>
      <p:sp>
        <p:nvSpPr>
          <p:cNvPr id="3" name="Espaço Reservado para Texto 2"/>
          <p:cNvSpPr>
            <a:spLocks noGrp="1"/>
          </p:cNvSpPr>
          <p:nvPr>
            <p:ph type="body" idx="1"/>
          </p:nvPr>
        </p:nvSpPr>
        <p:spPr>
          <a:xfrm>
            <a:off x="839788" y="1841560"/>
            <a:ext cx="5157787" cy="68091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672557"/>
            <a:ext cx="5157787" cy="3349625"/>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pt-BR" dirty="0"/>
          </a:p>
        </p:txBody>
      </p:sp>
      <p:sp>
        <p:nvSpPr>
          <p:cNvPr id="5" name="Espaço Reservado para Texto 4"/>
          <p:cNvSpPr>
            <a:spLocks noGrp="1"/>
          </p:cNvSpPr>
          <p:nvPr>
            <p:ph type="body" sz="quarter" idx="3"/>
          </p:nvPr>
        </p:nvSpPr>
        <p:spPr>
          <a:xfrm>
            <a:off x="6172200" y="1841560"/>
            <a:ext cx="5183188" cy="68091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672557"/>
            <a:ext cx="5183188" cy="3349625"/>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a:xfrm>
            <a:off x="838200" y="6127750"/>
            <a:ext cx="2743200" cy="365125"/>
          </a:xfrm>
        </p:spPr>
        <p:txBody>
          <a:bodyPr/>
          <a:lstStyle/>
          <a:p>
            <a:fld id="{FFB17E47-F311-4931-AA60-92B6B217536B}" type="datetimeFigureOut">
              <a:rPr lang="pt-BR" smtClean="0"/>
              <a:t>01/02/2023</a:t>
            </a:fld>
            <a:endParaRPr lang="pt-BR"/>
          </a:p>
        </p:txBody>
      </p:sp>
      <p:sp>
        <p:nvSpPr>
          <p:cNvPr id="8" name="Espaço Reservado para Rodapé 7"/>
          <p:cNvSpPr>
            <a:spLocks noGrp="1"/>
          </p:cNvSpPr>
          <p:nvPr>
            <p:ph type="ftr" sz="quarter" idx="11"/>
          </p:nvPr>
        </p:nvSpPr>
        <p:spPr>
          <a:xfrm>
            <a:off x="4038600" y="6127750"/>
            <a:ext cx="4114800" cy="365125"/>
          </a:xfrm>
        </p:spPr>
        <p:txBody>
          <a:bodyPr/>
          <a:lstStyle/>
          <a:p>
            <a:endParaRPr lang="pt-BR"/>
          </a:p>
        </p:txBody>
      </p:sp>
    </p:spTree>
    <p:extLst>
      <p:ext uri="{BB962C8B-B14F-4D97-AF65-F5344CB8AC3E}">
        <p14:creationId xmlns:p14="http://schemas.microsoft.com/office/powerpoint/2010/main" val="2486243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pt-BR" dirty="0"/>
          </a:p>
        </p:txBody>
      </p:sp>
      <p:sp>
        <p:nvSpPr>
          <p:cNvPr id="3" name="Espaço Reservado para Data 2"/>
          <p:cNvSpPr>
            <a:spLocks noGrp="1"/>
          </p:cNvSpPr>
          <p:nvPr>
            <p:ph type="dt" sz="half" idx="10"/>
          </p:nvPr>
        </p:nvSpPr>
        <p:spPr>
          <a:xfrm>
            <a:off x="838200" y="6127750"/>
            <a:ext cx="2743200" cy="365125"/>
          </a:xfrm>
        </p:spPr>
        <p:txBody>
          <a:bodyPr/>
          <a:lstStyle/>
          <a:p>
            <a:fld id="{FFB17E47-F311-4931-AA60-92B6B217536B}" type="datetimeFigureOut">
              <a:rPr lang="pt-BR" smtClean="0"/>
              <a:t>01/02/2023</a:t>
            </a:fld>
            <a:endParaRPr lang="pt-BR"/>
          </a:p>
        </p:txBody>
      </p:sp>
      <p:sp>
        <p:nvSpPr>
          <p:cNvPr id="4" name="Espaço Reservado para Rodapé 3"/>
          <p:cNvSpPr>
            <a:spLocks noGrp="1"/>
          </p:cNvSpPr>
          <p:nvPr>
            <p:ph type="ftr" sz="quarter" idx="11"/>
          </p:nvPr>
        </p:nvSpPr>
        <p:spPr>
          <a:xfrm>
            <a:off x="4038600" y="6127750"/>
            <a:ext cx="4114800" cy="365125"/>
          </a:xfrm>
        </p:spPr>
        <p:txBody>
          <a:bodyPr/>
          <a:lstStyle/>
          <a:p>
            <a:endParaRPr lang="pt-BR"/>
          </a:p>
        </p:txBody>
      </p:sp>
    </p:spTree>
    <p:extLst>
      <p:ext uri="{BB962C8B-B14F-4D97-AF65-F5344CB8AC3E}">
        <p14:creationId xmlns:p14="http://schemas.microsoft.com/office/powerpoint/2010/main" val="3566589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6017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6975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11296609" y="6217621"/>
            <a:ext cx="731600" cy="524800"/>
          </a:xfrm>
          <a:prstGeom prst="rect">
            <a:avLst/>
          </a:prstGeom>
        </p:spPr>
        <p:txBody>
          <a:bodyPr lIns="91425" tIns="91425" rIns="91425" bIns="91425" anchor="ctr" anchorCtr="0">
            <a:noAutofit/>
          </a:bodyPr>
          <a:lstStyle/>
          <a:p>
            <a:fld id="{00000000-1234-1234-1234-123412341234}" type="slidenum">
              <a:rPr lang="pt-BR" smtClean="0"/>
              <a:pPr/>
              <a:t>‹nº›</a:t>
            </a:fld>
            <a:endParaRPr lang="pt-BR"/>
          </a:p>
        </p:txBody>
      </p:sp>
    </p:spTree>
    <p:extLst>
      <p:ext uri="{BB962C8B-B14F-4D97-AF65-F5344CB8AC3E}">
        <p14:creationId xmlns:p14="http://schemas.microsoft.com/office/powerpoint/2010/main" val="3526326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ois conteúdos">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Espaço reservado para conteúdo 2"/>
          <p:cNvSpPr>
            <a:spLocks noGrp="1"/>
          </p:cNvSpPr>
          <p:nvPr>
            <p:ph sz="half" idx="1" hasCustomPrompt="1"/>
          </p:nvPr>
        </p:nvSpPr>
        <p:spPr>
          <a:xfrm>
            <a:off x="1292239" y="2161853"/>
            <a:ext cx="4645152" cy="3448595"/>
          </a:xfrm>
        </p:spPr>
        <p:txBody>
          <a:bodyPr rtlCol="0"/>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4" name="Espaço Reservado para Conteúdo 3"/>
          <p:cNvSpPr>
            <a:spLocks noGrp="1"/>
          </p:cNvSpPr>
          <p:nvPr>
            <p:ph sz="half" idx="2" hasCustomPrompt="1"/>
          </p:nvPr>
        </p:nvSpPr>
        <p:spPr>
          <a:xfrm>
            <a:off x="6258679" y="2168318"/>
            <a:ext cx="4645152" cy="3441520"/>
          </a:xfrm>
        </p:spPr>
        <p:txBody>
          <a:bodyPr rtlCol="0"/>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5" name="Espaço Reservado para Data 4"/>
          <p:cNvSpPr>
            <a:spLocks noGrp="1"/>
          </p:cNvSpPr>
          <p:nvPr>
            <p:ph type="dt" sz="half" idx="10"/>
          </p:nvPr>
        </p:nvSpPr>
        <p:spPr/>
        <p:txBody>
          <a:bodyPr rtlCol="0"/>
          <a:lstStyle/>
          <a:p>
            <a:pPr rtl="0"/>
            <a:fld id="{3F51DD0B-B858-437C-98E1-6B11C9D30A8E}" type="datetime1">
              <a:rPr lang="pt-BR" noProof="0" smtClean="0"/>
              <a:t>01/02/2023</a:t>
            </a:fld>
            <a:endParaRPr lang="pt-BR" noProof="0"/>
          </a:p>
        </p:txBody>
      </p:sp>
      <p:sp>
        <p:nvSpPr>
          <p:cNvPr id="6" name="Espaço Reservado para Rodapé 5"/>
          <p:cNvSpPr>
            <a:spLocks noGrp="1"/>
          </p:cNvSpPr>
          <p:nvPr>
            <p:ph type="ftr" sz="quarter" idx="11"/>
          </p:nvPr>
        </p:nvSpPr>
        <p:spPr/>
        <p:txBody>
          <a:bodyPr rtlCol="0"/>
          <a:lstStyle/>
          <a:p>
            <a:pPr rtl="0"/>
            <a:r>
              <a:rPr lang="pt-BR" noProof="0"/>
              <a:t>Adicionar rodapé aqui</a:t>
            </a:r>
          </a:p>
        </p:txBody>
      </p:sp>
      <p:cxnSp>
        <p:nvCxnSpPr>
          <p:cNvPr id="9" name="Conector Reto 8">
            <a:extLst>
              <a:ext uri="{FF2B5EF4-FFF2-40B4-BE49-F238E27FC236}">
                <a16:creationId xmlns:a16="http://schemas.microsoft.com/office/drawing/2014/main" id="{4715607D-9DE2-4687-AAF8-EF2427252A90}"/>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Título 6">
            <a:extLst>
              <a:ext uri="{FF2B5EF4-FFF2-40B4-BE49-F238E27FC236}">
                <a16:creationId xmlns:a16="http://schemas.microsoft.com/office/drawing/2014/main" id="{2F96D46B-C1B8-46AB-87DF-61A8058B1F42}"/>
              </a:ext>
            </a:extLst>
          </p:cNvPr>
          <p:cNvSpPr>
            <a:spLocks noGrp="1"/>
          </p:cNvSpPr>
          <p:nvPr>
            <p:ph type="title" hasCustomPrompt="1"/>
          </p:nvPr>
        </p:nvSpPr>
        <p:spPr/>
        <p:txBody>
          <a:bodyPr rtlCol="0"/>
          <a:lstStyle/>
          <a:p>
            <a:pPr rtl="0"/>
            <a:r>
              <a:rPr lang="pt-BR" noProof="0"/>
              <a:t>Clique para editar o estilo de título Mestre</a:t>
            </a:r>
          </a:p>
        </p:txBody>
      </p:sp>
    </p:spTree>
    <p:extLst>
      <p:ext uri="{BB962C8B-B14F-4D97-AF65-F5344CB8AC3E}">
        <p14:creationId xmlns:p14="http://schemas.microsoft.com/office/powerpoint/2010/main" val="109793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tângulo 8"/>
          <p:cNvSpPr/>
          <p:nvPr userDrawn="1"/>
        </p:nvSpPr>
        <p:spPr>
          <a:xfrm>
            <a:off x="-1335" y="1825625"/>
            <a:ext cx="12193335" cy="5032375"/>
          </a:xfrm>
          <a:prstGeom prst="rect">
            <a:avLst/>
          </a:prstGeom>
          <a:solidFill>
            <a:schemeClr val="bg1"/>
          </a:solidFill>
          <a:ln>
            <a:noFill/>
          </a:ln>
          <a:effectLst>
            <a:outerShdw blurRad="63500" sx="102000" sy="102000" algn="ctr" rotWithShape="0">
              <a:schemeClr val="bg1">
                <a:lumMod val="65000"/>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n>
                <a:noFill/>
              </a:ln>
              <a:noFill/>
            </a:endParaRPr>
          </a:p>
        </p:txBody>
      </p:sp>
      <p:sp>
        <p:nvSpPr>
          <p:cNvPr id="2" name="Espaço Reservado para Título 1"/>
          <p:cNvSpPr>
            <a:spLocks noGrp="1"/>
          </p:cNvSpPr>
          <p:nvPr>
            <p:ph type="title"/>
          </p:nvPr>
        </p:nvSpPr>
        <p:spPr>
          <a:xfrm>
            <a:off x="838200" y="584200"/>
            <a:ext cx="10515600" cy="1205057"/>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p:cNvSpPr>
            <a:spLocks noGrp="1"/>
          </p:cNvSpPr>
          <p:nvPr>
            <p:ph type="body" idx="1"/>
          </p:nvPr>
        </p:nvSpPr>
        <p:spPr>
          <a:xfrm>
            <a:off x="838200" y="2052640"/>
            <a:ext cx="10515600" cy="3735386"/>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1404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17E47-F311-4931-AA60-92B6B217536B}" type="datetimeFigureOut">
              <a:rPr lang="pt-BR" smtClean="0"/>
              <a:t>01/02/2023</a:t>
            </a:fld>
            <a:endParaRPr lang="pt-BR"/>
          </a:p>
        </p:txBody>
      </p:sp>
      <p:sp>
        <p:nvSpPr>
          <p:cNvPr id="5" name="Espaço Reservado para Rodapé 4"/>
          <p:cNvSpPr>
            <a:spLocks noGrp="1"/>
          </p:cNvSpPr>
          <p:nvPr>
            <p:ph type="ftr" sz="quarter" idx="3"/>
          </p:nvPr>
        </p:nvSpPr>
        <p:spPr>
          <a:xfrm>
            <a:off x="4038600" y="61404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pic>
        <p:nvPicPr>
          <p:cNvPr id="7" name="Imagem 6"/>
          <p:cNvPicPr>
            <a:picLocks noChangeAspect="1"/>
          </p:cNvPicPr>
          <p:nvPr userDrawn="1"/>
        </p:nvPicPr>
        <p:blipFill rotWithShape="1">
          <a:blip r:embed="rId11" cstate="print">
            <a:extLst>
              <a:ext uri="{28A0092B-C50C-407E-A947-70E740481C1C}">
                <a14:useLocalDpi xmlns:a14="http://schemas.microsoft.com/office/drawing/2010/main" val="0"/>
              </a:ext>
            </a:extLst>
          </a:blip>
          <a:srcRect t="26790" b="64795"/>
          <a:stretch/>
        </p:blipFill>
        <p:spPr>
          <a:xfrm>
            <a:off x="-1334" y="6502400"/>
            <a:ext cx="12193333" cy="355600"/>
          </a:xfrm>
          <a:prstGeom prst="rect">
            <a:avLst/>
          </a:prstGeom>
        </p:spPr>
      </p:pic>
      <p:pic>
        <p:nvPicPr>
          <p:cNvPr id="8" name="Imagem 7"/>
          <p:cNvPicPr>
            <a:picLocks noChangeAspect="1"/>
          </p:cNvPicPr>
          <p:nvPr userDrawn="1"/>
        </p:nvPicPr>
        <p:blipFill rotWithShape="1">
          <a:blip r:embed="rId11" cstate="print">
            <a:extLst>
              <a:ext uri="{28A0092B-C50C-407E-A947-70E740481C1C}">
                <a14:useLocalDpi xmlns:a14="http://schemas.microsoft.com/office/drawing/2010/main" val="0"/>
              </a:ext>
            </a:extLst>
          </a:blip>
          <a:srcRect t="26790" b="59386"/>
          <a:stretch/>
        </p:blipFill>
        <p:spPr>
          <a:xfrm>
            <a:off x="-1335" y="0"/>
            <a:ext cx="12193333" cy="584200"/>
          </a:xfrm>
          <a:prstGeom prst="rect">
            <a:avLst/>
          </a:prstGeom>
        </p:spPr>
      </p:pic>
      <p:pic>
        <p:nvPicPr>
          <p:cNvPr id="11" name="Imagem 1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520701" y="370288"/>
            <a:ext cx="1157890" cy="1139427"/>
          </a:xfrm>
          <a:prstGeom prst="rect">
            <a:avLst/>
          </a:prstGeom>
        </p:spPr>
      </p:pic>
      <p:pic>
        <p:nvPicPr>
          <p:cNvPr id="12" name="Imagem 1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177638" y="6015041"/>
            <a:ext cx="2176162" cy="337196"/>
          </a:xfrm>
          <a:prstGeom prst="rect">
            <a:avLst/>
          </a:prstGeom>
        </p:spPr>
      </p:pic>
    </p:spTree>
    <p:extLst>
      <p:ext uri="{BB962C8B-B14F-4D97-AF65-F5344CB8AC3E}">
        <p14:creationId xmlns:p14="http://schemas.microsoft.com/office/powerpoint/2010/main" val="996191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Lst>
  <p:txStyles>
    <p:titleStyle>
      <a:lvl1pPr algn="r"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hyperlink" Target="https://www.publichealthontario.ca/-/media/documents/b/2012/bp-rpap-healthcare-settings.pdf?la=en"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hyperlink" Target="http://blog.doctissimo.fr/php/blog/mots_pour_maux/images/bebe%20dort%202.jpg" TargetMode="External"/><Relationship Id="rId7" Type="http://schemas.openxmlformats.org/officeDocument/2006/relationships/image" Target="../media/image24.png"/><Relationship Id="rId2" Type="http://schemas.openxmlformats.org/officeDocument/2006/relationships/image" Target="../media/image20.jpeg"/><Relationship Id="rId1" Type="http://schemas.openxmlformats.org/officeDocument/2006/relationships/slideLayout" Target="../slideLayouts/slideLayout6.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oleObject" Target="../embeddings/oleObject1.bin"/><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oleObject" Target="../embeddings/oleObject2.bin"/><Relationship Id="rId5" Type="http://schemas.openxmlformats.org/officeDocument/2006/relationships/image" Target="../media/image32.wmf"/><Relationship Id="rId4" Type="http://schemas.openxmlformats.org/officeDocument/2006/relationships/image" Target="../media/image31.png"/><Relationship Id="rId9"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1.jpeg"/><Relationship Id="rId5" Type="http://schemas.openxmlformats.org/officeDocument/2006/relationships/hyperlink" Target="http://blog.doctissimo.fr/php/blog/mots_pour_maux/images/bebe%20dort%202.jpg" TargetMode="External"/><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hyperlink" Target="http://www.cdc.gov/hicpac/pdf/isolation/isolation2007.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hyperlink" Target="http://www.cdc.gov/mmwr/PDF/rr/rr5116.pdf" TargetMode="External"/><Relationship Id="rId4" Type="http://schemas.openxmlformats.org/officeDocument/2006/relationships/image" Target="../media/image4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2.jpeg"/><Relationship Id="rId5" Type="http://schemas.openxmlformats.org/officeDocument/2006/relationships/image" Target="../media/image51.jpeg"/><Relationship Id="rId10" Type="http://schemas.openxmlformats.org/officeDocument/2006/relationships/image" Target="../media/image56.png"/><Relationship Id="rId4" Type="http://schemas.openxmlformats.org/officeDocument/2006/relationships/image" Target="../media/image50.jpeg"/><Relationship Id="rId9" Type="http://schemas.openxmlformats.org/officeDocument/2006/relationships/image" Target="../media/image55.png"/></Relationships>
</file>

<file path=ppt/slides/_rels/slide22.xml.rels><?xml version="1.0" encoding="UTF-8" standalone="yes"?>
<Relationships xmlns="http://schemas.openxmlformats.org/package/2006/relationships"><Relationship Id="rId8" Type="http://schemas.openxmlformats.org/officeDocument/2006/relationships/hyperlink" Target="http://saudeehigienepessoal.blogspot.com/2009/03/higiene-pessoal.html" TargetMode="External"/><Relationship Id="rId3" Type="http://schemas.openxmlformats.org/officeDocument/2006/relationships/hyperlink" Target="http://www.anvisa.gov.br/servicosaude/controle/publicacoes.htm" TargetMode="External"/><Relationship Id="rId7"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s://pixabay.com/en/analog-clock-animated-animation-art-2029763/" TargetMode="External"/><Relationship Id="rId11" Type="http://schemas.openxmlformats.org/officeDocument/2006/relationships/image" Target="../media/image62.jpeg"/><Relationship Id="rId5" Type="http://schemas.openxmlformats.org/officeDocument/2006/relationships/image" Target="../media/image58.png"/><Relationship Id="rId10" Type="http://schemas.openxmlformats.org/officeDocument/2006/relationships/image" Target="../media/image61.svg"/><Relationship Id="rId4" Type="http://schemas.openxmlformats.org/officeDocument/2006/relationships/image" Target="../media/image57.emf"/><Relationship Id="rId9"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5.sv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64.png"/><Relationship Id="rId5" Type="http://schemas.openxmlformats.org/officeDocument/2006/relationships/image" Target="../media/image61.sv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5.sv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64.png"/><Relationship Id="rId5" Type="http://schemas.openxmlformats.org/officeDocument/2006/relationships/image" Target="../media/image61.sv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65.sv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64.png"/><Relationship Id="rId5" Type="http://schemas.openxmlformats.org/officeDocument/2006/relationships/image" Target="../media/image61.svg"/><Relationship Id="rId4" Type="http://schemas.openxmlformats.org/officeDocument/2006/relationships/image" Target="../media/image60.png"/><Relationship Id="rId9" Type="http://schemas.openxmlformats.org/officeDocument/2006/relationships/image" Target="../media/image67.svg"/></Relationships>
</file>

<file path=ppt/slides/_rels/slide27.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1.xml"/><Relationship Id="rId4" Type="http://schemas.openxmlformats.org/officeDocument/2006/relationships/image" Target="../media/image72.emf"/></Relationships>
</file>

<file path=ppt/slides/_rels/slide2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w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wmf"/><Relationship Id="rId4" Type="http://schemas.openxmlformats.org/officeDocument/2006/relationships/image" Target="../media/image9.wmf"/></Relationships>
</file>

<file path=ppt/slides/_rels/slide3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hyperlink" Target="https://doi.org/10.1590/0034-7167-2020-0487"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pt.wikipedia.org/wiki/Ficheiro:PDCA_Cycle.svg" TargetMode="External"/><Relationship Id="rId3" Type="http://schemas.openxmlformats.org/officeDocument/2006/relationships/diagramLayout" Target="../diagrams/layout2.xml"/><Relationship Id="rId7" Type="http://schemas.openxmlformats.org/officeDocument/2006/relationships/hyperlink" Target="https://www.who.int/infection-prevention/publications/MinReq-Manual_2019.pdf?ua=1" TargetMode="Externa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79.png"/><Relationship Id="rId4" Type="http://schemas.openxmlformats.org/officeDocument/2006/relationships/diagramQuickStyle" Target="../diagrams/quickStyle2.xml"/><Relationship Id="rId9" Type="http://schemas.openxmlformats.org/officeDocument/2006/relationships/image" Target="../media/image78.png"/></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85.jpeg"/><Relationship Id="rId1" Type="http://schemas.openxmlformats.org/officeDocument/2006/relationships/slideLayout" Target="../slideLayouts/slideLayout2.xml"/><Relationship Id="rId4" Type="http://schemas.openxmlformats.org/officeDocument/2006/relationships/hyperlink" Target="https://www.cdc.gov/hicpac/recommendations/core-practices.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nap.edu/catalog/10027/crossing-the-quality-chasm-a-new-health-system-for-th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bvsms.saude.gov.br/bvs/publicacoes/documento_referencia_programa_nacional_seguranca.pdf" TargetMode="External"/><Relationship Id="rId4" Type="http://schemas.openxmlformats.org/officeDocument/2006/relationships/hyperlink" Target="https://www.nap.edu/download/10027"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5.wmf"/></Relationships>
</file>

<file path=ppt/slides/_rels/slide8.xml.rels><?xml version="1.0" encoding="UTF-8" standalone="yes"?>
<Relationships xmlns="http://schemas.openxmlformats.org/package/2006/relationships"><Relationship Id="rId3" Type="http://schemas.openxmlformats.org/officeDocument/2006/relationships/hyperlink" Target="http://apps.who.int/iris/bitstream/10665/44102/1/9789241597906_eng.pdf" TargetMode="External"/><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image" Target="../media/image18.gif"/><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Imagem 1"/>
          <p:cNvPicPr>
            <a:picLocks noChangeAspect="1"/>
          </p:cNvPicPr>
          <p:nvPr/>
        </p:nvPicPr>
        <p:blipFill rotWithShape="1">
          <a:blip r:embed="rId2">
            <a:extLst>
              <a:ext uri="{28A0092B-C50C-407E-A947-70E740481C1C}">
                <a14:useLocalDpi xmlns:a14="http://schemas.microsoft.com/office/drawing/2010/main" val="0"/>
              </a:ext>
            </a:extLst>
          </a:blip>
          <a:srcRect l="17118" r="14473"/>
          <a:stretch/>
        </p:blipFill>
        <p:spPr bwMode="auto">
          <a:xfrm>
            <a:off x="80010" y="2397899"/>
            <a:ext cx="218437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Retângulo 4"/>
          <p:cNvSpPr>
            <a:spLocks noChangeArrowheads="1"/>
          </p:cNvSpPr>
          <p:nvPr/>
        </p:nvSpPr>
        <p:spPr bwMode="auto">
          <a:xfrm>
            <a:off x="1938157" y="1840707"/>
            <a:ext cx="10173833" cy="1754326"/>
          </a:xfrm>
          <a:prstGeom prst="rect">
            <a:avLst/>
          </a:prstGeom>
          <a:solidFill>
            <a:srgbClr val="0070C0"/>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sz="3600" b="0" i="1" dirty="0">
                <a:solidFill>
                  <a:schemeClr val="bg1"/>
                </a:solidFill>
                <a:effectLst/>
                <a:latin typeface="Arial" panose="020B0604020202020204" pitchFamily="34" charset="0"/>
              </a:rPr>
              <a:t>Higiene das Mãos para Prevenção das Infecções Relacionadas à Assistência à Saúde e </a:t>
            </a:r>
          </a:p>
          <a:p>
            <a:pPr algn="ctr"/>
            <a:r>
              <a:rPr lang="pt-BR" sz="3600" b="0" i="1" dirty="0">
                <a:solidFill>
                  <a:schemeClr val="bg1"/>
                </a:solidFill>
                <a:effectLst/>
                <a:latin typeface="Arial" panose="020B0604020202020204" pitchFamily="34" charset="0"/>
              </a:rPr>
              <a:t>Melhoria da Segurança do Paciente.</a:t>
            </a:r>
            <a:endParaRPr lang="pt-BR" altLang="pt-BR" sz="3600" b="1" dirty="0">
              <a:solidFill>
                <a:schemeClr val="bg1"/>
              </a:solidFill>
            </a:endParaRPr>
          </a:p>
        </p:txBody>
      </p:sp>
      <p:sp>
        <p:nvSpPr>
          <p:cNvPr id="7172" name="Retângulo 5"/>
          <p:cNvSpPr>
            <a:spLocks noChangeArrowheads="1"/>
          </p:cNvSpPr>
          <p:nvPr/>
        </p:nvSpPr>
        <p:spPr bwMode="auto">
          <a:xfrm>
            <a:off x="7462838" y="5143500"/>
            <a:ext cx="47291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altLang="pt-BR" sz="1200" b="1" dirty="0"/>
              <a:t>Gerência de Vigilância e Monitoramento em Serviços de Saúde – GVIMS</a:t>
            </a:r>
          </a:p>
          <a:p>
            <a:pPr algn="ctr"/>
            <a:r>
              <a:rPr lang="pt-BR" altLang="pt-BR" sz="1200" b="1" dirty="0"/>
              <a:t>Gerência-Geral de Tecnologia em Serviços de Saúde – GGTES</a:t>
            </a:r>
          </a:p>
        </p:txBody>
      </p:sp>
      <p:sp>
        <p:nvSpPr>
          <p:cNvPr id="7173" name="Retângulo 5"/>
          <p:cNvSpPr>
            <a:spLocks noChangeArrowheads="1"/>
          </p:cNvSpPr>
          <p:nvPr/>
        </p:nvSpPr>
        <p:spPr bwMode="auto">
          <a:xfrm>
            <a:off x="2390115" y="5143500"/>
            <a:ext cx="48552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altLang="pt-BR" sz="1200" b="1" dirty="0"/>
              <a:t>Coordenação de Gestão da Transparência e Acesso à Informação - CGTAI</a:t>
            </a:r>
          </a:p>
          <a:p>
            <a:pPr algn="ctr"/>
            <a:r>
              <a:rPr lang="pt-BR" altLang="pt-BR" sz="1200" b="1" dirty="0"/>
              <a:t>Gerência-Geral de Conhecimento, Inovação e Pesquisa - GGCIP</a:t>
            </a:r>
          </a:p>
        </p:txBody>
      </p:sp>
      <p:sp>
        <p:nvSpPr>
          <p:cNvPr id="7174" name="Retângulo 5"/>
          <p:cNvSpPr>
            <a:spLocks noChangeArrowheads="1"/>
          </p:cNvSpPr>
          <p:nvPr/>
        </p:nvSpPr>
        <p:spPr bwMode="auto">
          <a:xfrm>
            <a:off x="5087938" y="4487863"/>
            <a:ext cx="45196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altLang="pt-BR" sz="1200" b="1" dirty="0"/>
              <a:t>Realização:</a:t>
            </a:r>
          </a:p>
        </p:txBody>
      </p:sp>
      <p:sp>
        <p:nvSpPr>
          <p:cNvPr id="7175" name="Retângulo 5"/>
          <p:cNvSpPr>
            <a:spLocks noChangeArrowheads="1"/>
          </p:cNvSpPr>
          <p:nvPr/>
        </p:nvSpPr>
        <p:spPr bwMode="auto">
          <a:xfrm>
            <a:off x="5200650" y="4727575"/>
            <a:ext cx="4521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altLang="pt-BR" sz="1200" b="1"/>
              <a:t>Agência Nacional de Vigilância Sanitária</a:t>
            </a:r>
          </a:p>
        </p:txBody>
      </p:sp>
      <p:sp>
        <p:nvSpPr>
          <p:cNvPr id="3" name="TextBox 2">
            <a:extLst>
              <a:ext uri="{FF2B5EF4-FFF2-40B4-BE49-F238E27FC236}">
                <a16:creationId xmlns:a16="http://schemas.microsoft.com/office/drawing/2014/main" id="{D0DD08C2-ED9A-7B04-4035-164DB231C6C7}"/>
              </a:ext>
            </a:extLst>
          </p:cNvPr>
          <p:cNvSpPr txBox="1"/>
          <p:nvPr/>
        </p:nvSpPr>
        <p:spPr>
          <a:xfrm>
            <a:off x="2083503" y="3752116"/>
            <a:ext cx="9883140" cy="707886"/>
          </a:xfrm>
          <a:prstGeom prst="rect">
            <a:avLst/>
          </a:prstGeom>
          <a:noFill/>
        </p:spPr>
        <p:txBody>
          <a:bodyPr wrap="square">
            <a:spAutoFit/>
          </a:bodyPr>
          <a:lstStyle/>
          <a:p>
            <a:pPr algn="ctr"/>
            <a:r>
              <a:rPr lang="pt-BR" sz="2000" i="1" dirty="0"/>
              <a:t>Professora Doutora Julia </a:t>
            </a:r>
            <a:r>
              <a:rPr lang="pt-BR" sz="2000" i="1" dirty="0" err="1"/>
              <a:t>Yaeko</a:t>
            </a:r>
            <a:r>
              <a:rPr lang="pt-BR" sz="2000" i="1" dirty="0"/>
              <a:t> Kawagoe – Faculdade Israelita Ciências da Saúde Albert Einstein (Mestrado Profissional em Enfermagem)</a:t>
            </a:r>
            <a:endParaRPr lang="pt-BR" altLang="pt-BR" sz="2000" i="1" dirty="0">
              <a:solidFill>
                <a:srgbClr val="FF0000"/>
              </a:solidFill>
            </a:endParaRPr>
          </a:p>
        </p:txBody>
      </p:sp>
    </p:spTree>
    <p:extLst>
      <p:ext uri="{BB962C8B-B14F-4D97-AF65-F5344CB8AC3E}">
        <p14:creationId xmlns:p14="http://schemas.microsoft.com/office/powerpoint/2010/main" val="2548964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7F48F1-F532-4064-9E47-92F53F58D988}"/>
              </a:ext>
            </a:extLst>
          </p:cNvPr>
          <p:cNvSpPr>
            <a:spLocks noGrp="1"/>
          </p:cNvSpPr>
          <p:nvPr>
            <p:ph type="title"/>
          </p:nvPr>
        </p:nvSpPr>
        <p:spPr>
          <a:xfrm>
            <a:off x="1209818" y="484293"/>
            <a:ext cx="9628347" cy="980839"/>
          </a:xfrm>
        </p:spPr>
        <p:txBody>
          <a:bodyPr>
            <a:normAutofit fontScale="90000"/>
          </a:bodyPr>
          <a:lstStyle/>
          <a:p>
            <a:r>
              <a:rPr lang="pt-BR" dirty="0">
                <a:latin typeface="Arial" panose="020B0604020202020204" pitchFamily="34" charset="0"/>
                <a:cs typeface="Arial" panose="020B0604020202020204" pitchFamily="34" charset="0"/>
              </a:rPr>
              <a:t>Por que prevenir IRAS é importante?</a:t>
            </a:r>
            <a:endParaRPr lang="en-US" dirty="0">
              <a:latin typeface="Arial" panose="020B0604020202020204" pitchFamily="34" charset="0"/>
              <a:cs typeface="Arial" panose="020B0604020202020204" pitchFamily="34" charset="0"/>
            </a:endParaRPr>
          </a:p>
        </p:txBody>
      </p:sp>
      <p:sp>
        <p:nvSpPr>
          <p:cNvPr id="3" name="Espaço Reservado para Texto 2">
            <a:extLst>
              <a:ext uri="{FF2B5EF4-FFF2-40B4-BE49-F238E27FC236}">
                <a16:creationId xmlns:a16="http://schemas.microsoft.com/office/drawing/2014/main" id="{6DC3F6E8-9572-4F33-B123-917ACCFB7E9A}"/>
              </a:ext>
            </a:extLst>
          </p:cNvPr>
          <p:cNvSpPr>
            <a:spLocks noGrp="1"/>
          </p:cNvSpPr>
          <p:nvPr>
            <p:ph type="body" idx="1"/>
          </p:nvPr>
        </p:nvSpPr>
        <p:spPr>
          <a:xfrm>
            <a:off x="5866940" y="1280160"/>
            <a:ext cx="6205724" cy="4528078"/>
          </a:xfrm>
          <a:solidFill>
            <a:schemeClr val="bg1">
              <a:lumMod val="95000"/>
            </a:schemeClr>
          </a:solidFill>
          <a:ln>
            <a:noFill/>
          </a:ln>
        </p:spPr>
        <p:style>
          <a:lnRef idx="1">
            <a:schemeClr val="accent3"/>
          </a:lnRef>
          <a:fillRef idx="2">
            <a:schemeClr val="accent3"/>
          </a:fillRef>
          <a:effectRef idx="1">
            <a:schemeClr val="accent3"/>
          </a:effectRef>
          <a:fontRef idx="minor">
            <a:schemeClr val="dk1"/>
          </a:fontRef>
        </p:style>
        <p:txBody>
          <a:bodyPr>
            <a:noAutofit/>
          </a:bodyPr>
          <a:lstStyle/>
          <a:p>
            <a:pPr marL="285743" indent="-285743">
              <a:buFont typeface="Wingdings" panose="05000000000000000000" pitchFamily="2" charset="2"/>
              <a:buChar char="q"/>
            </a:pPr>
            <a:r>
              <a:rPr lang="pt-BR" sz="3000" dirty="0">
                <a:solidFill>
                  <a:schemeClr val="tx1"/>
                </a:solidFill>
                <a:latin typeface="Arial" panose="020B0604020202020204" pitchFamily="34" charset="0"/>
                <a:cs typeface="Arial" panose="020B0604020202020204" pitchFamily="34" charset="0"/>
              </a:rPr>
              <a:t>IRAS causam incapacidade a longo prazo e mortes desnecessárias;</a:t>
            </a:r>
          </a:p>
          <a:p>
            <a:pPr marL="285743" indent="-285743">
              <a:buFont typeface="Wingdings" panose="05000000000000000000" pitchFamily="2" charset="2"/>
              <a:buChar char="q"/>
            </a:pPr>
            <a:r>
              <a:rPr lang="pt-BR" sz="3000" b="1" dirty="0">
                <a:solidFill>
                  <a:schemeClr val="tx1"/>
                </a:solidFill>
                <a:latin typeface="Arial" panose="020B0604020202020204" pitchFamily="34" charset="0"/>
                <a:cs typeface="Arial" panose="020B0604020202020204" pitchFamily="34" charset="0"/>
              </a:rPr>
              <a:t>IRAS aumentam </a:t>
            </a:r>
            <a:r>
              <a:rPr lang="pt-BR" sz="3000" dirty="0">
                <a:solidFill>
                  <a:schemeClr val="tx1"/>
                </a:solidFill>
                <a:latin typeface="Arial" panose="020B0604020202020204" pitchFamily="34" charset="0"/>
                <a:cs typeface="Arial" panose="020B0604020202020204" pitchFamily="34" charset="0"/>
              </a:rPr>
              <a:t>a permanência hospitalar e a </a:t>
            </a:r>
            <a:r>
              <a:rPr lang="pt-BR" sz="3000" b="1" dirty="0">
                <a:solidFill>
                  <a:srgbClr val="FF0000"/>
                </a:solidFill>
                <a:latin typeface="Arial" panose="020B0604020202020204" pitchFamily="34" charset="0"/>
                <a:cs typeface="Arial" panose="020B0604020202020204" pitchFamily="34" charset="0"/>
              </a:rPr>
              <a:t>resistência antimicrobiana</a:t>
            </a:r>
            <a:r>
              <a:rPr lang="pt-BR" sz="3000" b="1" dirty="0">
                <a:solidFill>
                  <a:schemeClr val="tx1"/>
                </a:solidFill>
                <a:latin typeface="Arial" panose="020B0604020202020204" pitchFamily="34" charset="0"/>
                <a:cs typeface="Arial" panose="020B0604020202020204" pitchFamily="34" charset="0"/>
              </a:rPr>
              <a:t>;</a:t>
            </a:r>
          </a:p>
          <a:p>
            <a:pPr marL="285743" indent="-285743">
              <a:buFont typeface="Wingdings" panose="05000000000000000000" pitchFamily="2" charset="2"/>
              <a:buChar char="q"/>
            </a:pPr>
            <a:r>
              <a:rPr lang="pt-BR" sz="3000" dirty="0">
                <a:solidFill>
                  <a:schemeClr val="tx1"/>
                </a:solidFill>
                <a:latin typeface="Arial" panose="020B0604020202020204" pitchFamily="34" charset="0"/>
                <a:cs typeface="Arial" panose="020B0604020202020204" pitchFamily="34" charset="0"/>
              </a:rPr>
              <a:t>IRAS aumentam ônus financeiro adicional para pacientes e seus familiares, para a instituição e para o Sistema de Saúde.</a:t>
            </a:r>
          </a:p>
        </p:txBody>
      </p:sp>
      <p:pic>
        <p:nvPicPr>
          <p:cNvPr id="7" name="Imagem 6">
            <a:extLst>
              <a:ext uri="{FF2B5EF4-FFF2-40B4-BE49-F238E27FC236}">
                <a16:creationId xmlns:a16="http://schemas.microsoft.com/office/drawing/2014/main" id="{E8E19375-D96F-43FE-9AFB-B0639A4CC928}"/>
              </a:ext>
            </a:extLst>
          </p:cNvPr>
          <p:cNvPicPr>
            <a:picLocks noChangeAspect="1"/>
          </p:cNvPicPr>
          <p:nvPr/>
        </p:nvPicPr>
        <p:blipFill>
          <a:blip r:embed="rId2"/>
          <a:stretch>
            <a:fillRect/>
          </a:stretch>
        </p:blipFill>
        <p:spPr>
          <a:xfrm>
            <a:off x="407368" y="1280160"/>
            <a:ext cx="5359872" cy="4603127"/>
          </a:xfrm>
          <a:prstGeom prst="rect">
            <a:avLst/>
          </a:prstGeom>
          <a:ln>
            <a:noFill/>
          </a:ln>
          <a:effectLst>
            <a:outerShdw blurRad="190500" algn="tl" rotWithShape="0">
              <a:srgbClr val="000000">
                <a:alpha val="70000"/>
              </a:srgbClr>
            </a:outerShdw>
          </a:effectLst>
        </p:spPr>
      </p:pic>
      <p:sp>
        <p:nvSpPr>
          <p:cNvPr id="8" name="Retângulo 7">
            <a:extLst>
              <a:ext uri="{FF2B5EF4-FFF2-40B4-BE49-F238E27FC236}">
                <a16:creationId xmlns:a16="http://schemas.microsoft.com/office/drawing/2014/main" id="{25710EB6-1D7C-4DBB-95AE-68B80D35C9D6}"/>
              </a:ext>
            </a:extLst>
          </p:cNvPr>
          <p:cNvSpPr/>
          <p:nvPr/>
        </p:nvSpPr>
        <p:spPr>
          <a:xfrm>
            <a:off x="407368" y="6615228"/>
            <a:ext cx="7261411" cy="215444"/>
          </a:xfrm>
          <a:prstGeom prst="rect">
            <a:avLst/>
          </a:prstGeom>
        </p:spPr>
        <p:txBody>
          <a:bodyPr wrap="square">
            <a:spAutoFit/>
          </a:bodyPr>
          <a:lstStyle/>
          <a:p>
            <a:r>
              <a:rPr lang="en-US" sz="800" dirty="0"/>
              <a:t>http://apps.who.int/iris/bitstream/handle/10665/246235/WHO-HIS-SDS-2016.10-eng.pdf?sequence=1</a:t>
            </a:r>
          </a:p>
        </p:txBody>
      </p:sp>
      <p:sp>
        <p:nvSpPr>
          <p:cNvPr id="10" name="CaixaDeTexto 9">
            <a:extLst>
              <a:ext uri="{FF2B5EF4-FFF2-40B4-BE49-F238E27FC236}">
                <a16:creationId xmlns:a16="http://schemas.microsoft.com/office/drawing/2014/main" id="{0319C7BA-8314-4486-B5A8-30B1B833C188}"/>
              </a:ext>
            </a:extLst>
          </p:cNvPr>
          <p:cNvSpPr txBox="1"/>
          <p:nvPr/>
        </p:nvSpPr>
        <p:spPr>
          <a:xfrm>
            <a:off x="2639616" y="3192486"/>
            <a:ext cx="2935615" cy="1477328"/>
          </a:xfrm>
          <a:prstGeom prst="rect">
            <a:avLst/>
          </a:prstGeom>
          <a:noFill/>
        </p:spPr>
        <p:txBody>
          <a:bodyPr wrap="square" rtlCol="0">
            <a:spAutoFit/>
          </a:bodyPr>
          <a:lstStyle/>
          <a:p>
            <a:r>
              <a:rPr lang="pt-BR" b="1" dirty="0">
                <a:solidFill>
                  <a:srgbClr val="FF0000"/>
                </a:solidFill>
              </a:rPr>
              <a:t>Assistência à saúde sem infecções (evitáveis).</a:t>
            </a:r>
          </a:p>
          <a:p>
            <a:r>
              <a:rPr lang="pt-BR" b="1" dirty="0">
                <a:solidFill>
                  <a:srgbClr val="FF0000"/>
                </a:solidFill>
              </a:rPr>
              <a:t>O papel crítico das ações de prevenção e Controle das infecções </a:t>
            </a:r>
            <a:endParaRPr lang="en-US" b="1" dirty="0">
              <a:solidFill>
                <a:srgbClr val="FF0000"/>
              </a:solidFill>
            </a:endParaRPr>
          </a:p>
        </p:txBody>
      </p:sp>
      <p:sp>
        <p:nvSpPr>
          <p:cNvPr id="11" name="CaixaDeTexto 10">
            <a:extLst>
              <a:ext uri="{FF2B5EF4-FFF2-40B4-BE49-F238E27FC236}">
                <a16:creationId xmlns:a16="http://schemas.microsoft.com/office/drawing/2014/main" id="{2E43944C-6810-42B8-AFA5-71638C848AB6}"/>
              </a:ext>
            </a:extLst>
          </p:cNvPr>
          <p:cNvSpPr txBox="1"/>
          <p:nvPr/>
        </p:nvSpPr>
        <p:spPr>
          <a:xfrm>
            <a:off x="0" y="5793270"/>
            <a:ext cx="12192000" cy="830997"/>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pt-BR" sz="2400" dirty="0">
                <a:latin typeface="Arial" panose="020B0604020202020204" pitchFamily="34" charset="0"/>
                <a:cs typeface="Arial" panose="020B0604020202020204" pitchFamily="34" charset="0"/>
              </a:rPr>
              <a:t>Programa de Prevenção e Controle de IRAS, com vigilância epidemiológica sistemática para identificar prioridades e desenvolver ações para reduzir as IRAS.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292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5EE4E93-8FF9-4701-81F7-84602F924CF2}"/>
              </a:ext>
            </a:extLst>
          </p:cNvPr>
          <p:cNvGrpSpPr>
            <a:grpSpLocks/>
          </p:cNvGrpSpPr>
          <p:nvPr/>
        </p:nvGrpSpPr>
        <p:grpSpPr bwMode="auto">
          <a:xfrm>
            <a:off x="322520" y="2175472"/>
            <a:ext cx="4852525" cy="4453768"/>
            <a:chOff x="8489" y="6339"/>
            <a:chExt cx="3983" cy="4073"/>
          </a:xfrm>
        </p:grpSpPr>
        <p:grpSp>
          <p:nvGrpSpPr>
            <p:cNvPr id="3" name="Group 4">
              <a:extLst>
                <a:ext uri="{FF2B5EF4-FFF2-40B4-BE49-F238E27FC236}">
                  <a16:creationId xmlns:a16="http://schemas.microsoft.com/office/drawing/2014/main" id="{4681B957-C852-41F9-9E21-7468AFCF16A3}"/>
                </a:ext>
              </a:extLst>
            </p:cNvPr>
            <p:cNvGrpSpPr>
              <a:grpSpLocks/>
            </p:cNvGrpSpPr>
            <p:nvPr/>
          </p:nvGrpSpPr>
          <p:grpSpPr bwMode="auto">
            <a:xfrm>
              <a:off x="8489" y="6339"/>
              <a:ext cx="3983" cy="4073"/>
              <a:chOff x="8489" y="3636"/>
              <a:chExt cx="6626" cy="6776"/>
            </a:xfrm>
          </p:grpSpPr>
          <p:sp>
            <p:nvSpPr>
              <p:cNvPr id="10" name="Freeform 5">
                <a:extLst>
                  <a:ext uri="{FF2B5EF4-FFF2-40B4-BE49-F238E27FC236}">
                    <a16:creationId xmlns:a16="http://schemas.microsoft.com/office/drawing/2014/main" id="{AB5F7CA7-4BFF-4672-850D-6E409F05C970}"/>
                  </a:ext>
                </a:extLst>
              </p:cNvPr>
              <p:cNvSpPr>
                <a:spLocks noChangeAspect="1"/>
              </p:cNvSpPr>
              <p:nvPr/>
            </p:nvSpPr>
            <p:spPr bwMode="auto">
              <a:xfrm>
                <a:off x="9098" y="3636"/>
                <a:ext cx="3290" cy="2553"/>
              </a:xfrm>
              <a:custGeom>
                <a:avLst/>
                <a:gdLst>
                  <a:gd name="T0" fmla="*/ 0 w 3290"/>
                  <a:gd name="T1" fmla="*/ 1964 h 2553"/>
                  <a:gd name="T2" fmla="*/ 32 w 3290"/>
                  <a:gd name="T3" fmla="*/ 1910 h 2553"/>
                  <a:gd name="T4" fmla="*/ 64 w 3290"/>
                  <a:gd name="T5" fmla="*/ 1855 h 2553"/>
                  <a:gd name="T6" fmla="*/ 84 w 3290"/>
                  <a:gd name="T7" fmla="*/ 1822 h 2553"/>
                  <a:gd name="T8" fmla="*/ 101 w 3290"/>
                  <a:gd name="T9" fmla="*/ 1793 h 2553"/>
                  <a:gd name="T10" fmla="*/ 202 w 3290"/>
                  <a:gd name="T11" fmla="*/ 1643 h 2553"/>
                  <a:gd name="T12" fmla="*/ 261 w 3290"/>
                  <a:gd name="T13" fmla="*/ 1560 h 2553"/>
                  <a:gd name="T14" fmla="*/ 352 w 3290"/>
                  <a:gd name="T15" fmla="*/ 1455 h 2553"/>
                  <a:gd name="T16" fmla="*/ 432 w 3290"/>
                  <a:gd name="T17" fmla="*/ 1368 h 2553"/>
                  <a:gd name="T18" fmla="*/ 510 w 3290"/>
                  <a:gd name="T19" fmla="*/ 1283 h 2553"/>
                  <a:gd name="T20" fmla="*/ 592 w 3290"/>
                  <a:gd name="T21" fmla="*/ 1202 h 2553"/>
                  <a:gd name="T22" fmla="*/ 679 w 3290"/>
                  <a:gd name="T23" fmla="*/ 1131 h 2553"/>
                  <a:gd name="T24" fmla="*/ 715 w 3290"/>
                  <a:gd name="T25" fmla="*/ 1089 h 2553"/>
                  <a:gd name="T26" fmla="*/ 754 w 3290"/>
                  <a:gd name="T27" fmla="*/ 1061 h 2553"/>
                  <a:gd name="T28" fmla="*/ 833 w 3290"/>
                  <a:gd name="T29" fmla="*/ 995 h 2553"/>
                  <a:gd name="T30" fmla="*/ 930 w 3290"/>
                  <a:gd name="T31" fmla="*/ 917 h 2553"/>
                  <a:gd name="T32" fmla="*/ 1000 w 3290"/>
                  <a:gd name="T33" fmla="*/ 874 h 2553"/>
                  <a:gd name="T34" fmla="*/ 1100 w 3290"/>
                  <a:gd name="T35" fmla="*/ 803 h 2553"/>
                  <a:gd name="T36" fmla="*/ 1147 w 3290"/>
                  <a:gd name="T37" fmla="*/ 770 h 2553"/>
                  <a:gd name="T38" fmla="*/ 1220 w 3290"/>
                  <a:gd name="T39" fmla="*/ 722 h 2553"/>
                  <a:gd name="T40" fmla="*/ 1292 w 3290"/>
                  <a:gd name="T41" fmla="*/ 686 h 2553"/>
                  <a:gd name="T42" fmla="*/ 1440 w 3290"/>
                  <a:gd name="T43" fmla="*/ 599 h 2553"/>
                  <a:gd name="T44" fmla="*/ 1603 w 3290"/>
                  <a:gd name="T45" fmla="*/ 514 h 2553"/>
                  <a:gd name="T46" fmla="*/ 1868 w 3290"/>
                  <a:gd name="T47" fmla="*/ 400 h 2553"/>
                  <a:gd name="T48" fmla="*/ 2106 w 3290"/>
                  <a:gd name="T49" fmla="*/ 322 h 2553"/>
                  <a:gd name="T50" fmla="*/ 2478 w 3290"/>
                  <a:gd name="T51" fmla="*/ 232 h 2553"/>
                  <a:gd name="T52" fmla="*/ 2482 w 3290"/>
                  <a:gd name="T53" fmla="*/ 0 h 2553"/>
                  <a:gd name="T54" fmla="*/ 3290 w 3290"/>
                  <a:gd name="T55" fmla="*/ 876 h 2553"/>
                  <a:gd name="T56" fmla="*/ 2530 w 3290"/>
                  <a:gd name="T57" fmla="*/ 1720 h 2553"/>
                  <a:gd name="T58" fmla="*/ 2534 w 3290"/>
                  <a:gd name="T59" fmla="*/ 1484 h 2553"/>
                  <a:gd name="T60" fmla="*/ 2338 w 3290"/>
                  <a:gd name="T61" fmla="*/ 1508 h 2553"/>
                  <a:gd name="T62" fmla="*/ 2127 w 3290"/>
                  <a:gd name="T63" fmla="*/ 1564 h 2553"/>
                  <a:gd name="T64" fmla="*/ 1928 w 3290"/>
                  <a:gd name="T65" fmla="*/ 1661 h 2553"/>
                  <a:gd name="T66" fmla="*/ 1774 w 3290"/>
                  <a:gd name="T67" fmla="*/ 1750 h 2553"/>
                  <a:gd name="T68" fmla="*/ 1635 w 3290"/>
                  <a:gd name="T69" fmla="*/ 1843 h 2553"/>
                  <a:gd name="T70" fmla="*/ 1539 w 3290"/>
                  <a:gd name="T71" fmla="*/ 1927 h 2553"/>
                  <a:gd name="T72" fmla="*/ 1464 w 3290"/>
                  <a:gd name="T73" fmla="*/ 1993 h 2553"/>
                  <a:gd name="T74" fmla="*/ 1391 w 3290"/>
                  <a:gd name="T75" fmla="*/ 2054 h 2553"/>
                  <a:gd name="T76" fmla="*/ 1298 w 3290"/>
                  <a:gd name="T77" fmla="*/ 2144 h 2553"/>
                  <a:gd name="T78" fmla="*/ 1247 w 3290"/>
                  <a:gd name="T79" fmla="*/ 2199 h 2553"/>
                  <a:gd name="T80" fmla="*/ 1148 w 3290"/>
                  <a:gd name="T81" fmla="*/ 2321 h 2553"/>
                  <a:gd name="T82" fmla="*/ 1088 w 3290"/>
                  <a:gd name="T83" fmla="*/ 2405 h 2553"/>
                  <a:gd name="T84" fmla="*/ 1041 w 3290"/>
                  <a:gd name="T85" fmla="*/ 2484 h 2553"/>
                  <a:gd name="T86" fmla="*/ 1005 w 3290"/>
                  <a:gd name="T87" fmla="*/ 2553 h 2553"/>
                  <a:gd name="T88" fmla="*/ 0 w 3290"/>
                  <a:gd name="T89" fmla="*/ 1964 h 25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90" h="2553">
                    <a:moveTo>
                      <a:pt x="0" y="1964"/>
                    </a:moveTo>
                    <a:lnTo>
                      <a:pt x="32" y="1910"/>
                    </a:lnTo>
                    <a:lnTo>
                      <a:pt x="64" y="1855"/>
                    </a:lnTo>
                    <a:lnTo>
                      <a:pt x="84" y="1822"/>
                    </a:lnTo>
                    <a:lnTo>
                      <a:pt x="101" y="1793"/>
                    </a:lnTo>
                    <a:lnTo>
                      <a:pt x="202" y="1643"/>
                    </a:lnTo>
                    <a:lnTo>
                      <a:pt x="261" y="1560"/>
                    </a:lnTo>
                    <a:lnTo>
                      <a:pt x="352" y="1455"/>
                    </a:lnTo>
                    <a:lnTo>
                      <a:pt x="432" y="1368"/>
                    </a:lnTo>
                    <a:lnTo>
                      <a:pt x="510" y="1283"/>
                    </a:lnTo>
                    <a:lnTo>
                      <a:pt x="592" y="1202"/>
                    </a:lnTo>
                    <a:lnTo>
                      <a:pt x="679" y="1131"/>
                    </a:lnTo>
                    <a:lnTo>
                      <a:pt x="715" y="1089"/>
                    </a:lnTo>
                    <a:lnTo>
                      <a:pt x="754" y="1061"/>
                    </a:lnTo>
                    <a:lnTo>
                      <a:pt x="833" y="995"/>
                    </a:lnTo>
                    <a:lnTo>
                      <a:pt x="930" y="917"/>
                    </a:lnTo>
                    <a:lnTo>
                      <a:pt x="1000" y="874"/>
                    </a:lnTo>
                    <a:lnTo>
                      <a:pt x="1100" y="803"/>
                    </a:lnTo>
                    <a:lnTo>
                      <a:pt x="1147" y="770"/>
                    </a:lnTo>
                    <a:lnTo>
                      <a:pt x="1220" y="722"/>
                    </a:lnTo>
                    <a:lnTo>
                      <a:pt x="1292" y="686"/>
                    </a:lnTo>
                    <a:lnTo>
                      <a:pt x="1440" y="599"/>
                    </a:lnTo>
                    <a:lnTo>
                      <a:pt x="1603" y="514"/>
                    </a:lnTo>
                    <a:lnTo>
                      <a:pt x="1868" y="400"/>
                    </a:lnTo>
                    <a:lnTo>
                      <a:pt x="2106" y="322"/>
                    </a:lnTo>
                    <a:lnTo>
                      <a:pt x="2478" y="232"/>
                    </a:lnTo>
                    <a:lnTo>
                      <a:pt x="2482" y="0"/>
                    </a:lnTo>
                    <a:lnTo>
                      <a:pt x="3290" y="876"/>
                    </a:lnTo>
                    <a:lnTo>
                      <a:pt x="2530" y="1720"/>
                    </a:lnTo>
                    <a:lnTo>
                      <a:pt x="2534" y="1484"/>
                    </a:lnTo>
                    <a:lnTo>
                      <a:pt x="2338" y="1508"/>
                    </a:lnTo>
                    <a:lnTo>
                      <a:pt x="2127" y="1564"/>
                    </a:lnTo>
                    <a:lnTo>
                      <a:pt x="1928" y="1661"/>
                    </a:lnTo>
                    <a:lnTo>
                      <a:pt x="1774" y="1750"/>
                    </a:lnTo>
                    <a:lnTo>
                      <a:pt x="1635" y="1843"/>
                    </a:lnTo>
                    <a:lnTo>
                      <a:pt x="1539" y="1927"/>
                    </a:lnTo>
                    <a:lnTo>
                      <a:pt x="1464" y="1993"/>
                    </a:lnTo>
                    <a:lnTo>
                      <a:pt x="1391" y="2054"/>
                    </a:lnTo>
                    <a:lnTo>
                      <a:pt x="1298" y="2144"/>
                    </a:lnTo>
                    <a:lnTo>
                      <a:pt x="1247" y="2199"/>
                    </a:lnTo>
                    <a:lnTo>
                      <a:pt x="1148" y="2321"/>
                    </a:lnTo>
                    <a:lnTo>
                      <a:pt x="1088" y="2405"/>
                    </a:lnTo>
                    <a:lnTo>
                      <a:pt x="1041" y="2484"/>
                    </a:lnTo>
                    <a:lnTo>
                      <a:pt x="1005" y="2553"/>
                    </a:lnTo>
                    <a:lnTo>
                      <a:pt x="0" y="1964"/>
                    </a:lnTo>
                    <a:close/>
                  </a:path>
                </a:pathLst>
              </a:custGeom>
              <a:solidFill>
                <a:srgbClr val="CCFFFF"/>
              </a:solidFill>
              <a:ln w="12700">
                <a:solidFill>
                  <a:srgbClr val="000000"/>
                </a:solidFill>
                <a:prstDash val="solid"/>
                <a:round/>
                <a:headEnd/>
                <a:tailEnd/>
              </a:ln>
            </p:spPr>
            <p:txBody>
              <a:bodyPr/>
              <a:lstStyle/>
              <a:p>
                <a:endParaRPr lang="pt-BR">
                  <a:latin typeface="Arial" panose="020B0604020202020204" pitchFamily="34" charset="0"/>
                  <a:cs typeface="Arial" panose="020B0604020202020204" pitchFamily="34" charset="0"/>
                </a:endParaRPr>
              </a:p>
            </p:txBody>
          </p:sp>
          <p:sp>
            <p:nvSpPr>
              <p:cNvPr id="11" name="Freeform 6">
                <a:extLst>
                  <a:ext uri="{FF2B5EF4-FFF2-40B4-BE49-F238E27FC236}">
                    <a16:creationId xmlns:a16="http://schemas.microsoft.com/office/drawing/2014/main" id="{25A68545-C66C-44C3-B5E4-A05066D6ABE1}"/>
                  </a:ext>
                </a:extLst>
              </p:cNvPr>
              <p:cNvSpPr>
                <a:spLocks/>
              </p:cNvSpPr>
              <p:nvPr/>
            </p:nvSpPr>
            <p:spPr bwMode="auto">
              <a:xfrm rot="-6651988">
                <a:off x="8156" y="5397"/>
                <a:ext cx="2896" cy="2230"/>
              </a:xfrm>
              <a:custGeom>
                <a:avLst/>
                <a:gdLst>
                  <a:gd name="T0" fmla="*/ 0 w 2384"/>
                  <a:gd name="T1" fmla="*/ 0 h 1836"/>
                  <a:gd name="T2" fmla="*/ 94 w 2384"/>
                  <a:gd name="T3" fmla="*/ 0 h 1836"/>
                  <a:gd name="T4" fmla="*/ 186 w 2384"/>
                  <a:gd name="T5" fmla="*/ 0 h 1836"/>
                  <a:gd name="T6" fmla="*/ 243 w 2384"/>
                  <a:gd name="T7" fmla="*/ 0 h 1836"/>
                  <a:gd name="T8" fmla="*/ 294 w 2384"/>
                  <a:gd name="T9" fmla="*/ 0 h 1836"/>
                  <a:gd name="T10" fmla="*/ 559 w 2384"/>
                  <a:gd name="T11" fmla="*/ 15 h 1836"/>
                  <a:gd name="T12" fmla="*/ 709 w 2384"/>
                  <a:gd name="T13" fmla="*/ 28 h 1836"/>
                  <a:gd name="T14" fmla="*/ 911 w 2384"/>
                  <a:gd name="T15" fmla="*/ 64 h 1836"/>
                  <a:gd name="T16" fmla="*/ 1084 w 2384"/>
                  <a:gd name="T17" fmla="*/ 101 h 1836"/>
                  <a:gd name="T18" fmla="*/ 1246 w 2384"/>
                  <a:gd name="T19" fmla="*/ 136 h 1836"/>
                  <a:gd name="T20" fmla="*/ 1413 w 2384"/>
                  <a:gd name="T21" fmla="*/ 179 h 1836"/>
                  <a:gd name="T22" fmla="*/ 1571 w 2384"/>
                  <a:gd name="T23" fmla="*/ 236 h 1836"/>
                  <a:gd name="T24" fmla="*/ 1650 w 2384"/>
                  <a:gd name="T25" fmla="*/ 250 h 1836"/>
                  <a:gd name="T26" fmla="*/ 1713 w 2384"/>
                  <a:gd name="T27" fmla="*/ 279 h 1836"/>
                  <a:gd name="T28" fmla="*/ 1856 w 2384"/>
                  <a:gd name="T29" fmla="*/ 329 h 1836"/>
                  <a:gd name="T30" fmla="*/ 2029 w 2384"/>
                  <a:gd name="T31" fmla="*/ 394 h 1836"/>
                  <a:gd name="T32" fmla="*/ 2137 w 2384"/>
                  <a:gd name="T33" fmla="*/ 452 h 1836"/>
                  <a:gd name="T34" fmla="*/ 2302 w 2384"/>
                  <a:gd name="T35" fmla="*/ 523 h 1836"/>
                  <a:gd name="T36" fmla="*/ 2380 w 2384"/>
                  <a:gd name="T37" fmla="*/ 559 h 1836"/>
                  <a:gd name="T38" fmla="*/ 2495 w 2384"/>
                  <a:gd name="T39" fmla="*/ 617 h 1836"/>
                  <a:gd name="T40" fmla="*/ 2596 w 2384"/>
                  <a:gd name="T41" fmla="*/ 681 h 1836"/>
                  <a:gd name="T42" fmla="*/ 2818 w 2384"/>
                  <a:gd name="T43" fmla="*/ 803 h 1836"/>
                  <a:gd name="T44" fmla="*/ 3047 w 2384"/>
                  <a:gd name="T45" fmla="*/ 946 h 1836"/>
                  <a:gd name="T46" fmla="*/ 3392 w 2384"/>
                  <a:gd name="T47" fmla="*/ 1196 h 1836"/>
                  <a:gd name="T48" fmla="*/ 3671 w 2384"/>
                  <a:gd name="T49" fmla="*/ 1442 h 1836"/>
                  <a:gd name="T50" fmla="*/ 3987 w 2384"/>
                  <a:gd name="T51" fmla="*/ 1785 h 1836"/>
                  <a:gd name="T52" fmla="*/ 4274 w 2384"/>
                  <a:gd name="T53" fmla="*/ 1470 h 1836"/>
                  <a:gd name="T54" fmla="*/ 4116 w 2384"/>
                  <a:gd name="T55" fmla="*/ 3290 h 1836"/>
                  <a:gd name="T56" fmla="*/ 2403 w 2384"/>
                  <a:gd name="T57" fmla="*/ 3162 h 1836"/>
                  <a:gd name="T58" fmla="*/ 2681 w 2384"/>
                  <a:gd name="T59" fmla="*/ 2903 h 1836"/>
                  <a:gd name="T60" fmla="*/ 2365 w 2384"/>
                  <a:gd name="T61" fmla="*/ 2587 h 1836"/>
                  <a:gd name="T62" fmla="*/ 2109 w 2384"/>
                  <a:gd name="T63" fmla="*/ 2401 h 1836"/>
                  <a:gd name="T64" fmla="*/ 1836 w 2384"/>
                  <a:gd name="T65" fmla="*/ 2221 h 1836"/>
                  <a:gd name="T66" fmla="*/ 1606 w 2384"/>
                  <a:gd name="T67" fmla="*/ 2094 h 1836"/>
                  <a:gd name="T68" fmla="*/ 1384 w 2384"/>
                  <a:gd name="T69" fmla="*/ 1986 h 1836"/>
                  <a:gd name="T70" fmla="*/ 1204 w 2384"/>
                  <a:gd name="T71" fmla="*/ 1928 h 1836"/>
                  <a:gd name="T72" fmla="*/ 1065 w 2384"/>
                  <a:gd name="T73" fmla="*/ 1881 h 1836"/>
                  <a:gd name="T74" fmla="*/ 933 w 2384"/>
                  <a:gd name="T75" fmla="*/ 1835 h 1836"/>
                  <a:gd name="T76" fmla="*/ 748 w 2384"/>
                  <a:gd name="T77" fmla="*/ 1785 h 1836"/>
                  <a:gd name="T78" fmla="*/ 640 w 2384"/>
                  <a:gd name="T79" fmla="*/ 1761 h 1836"/>
                  <a:gd name="T80" fmla="*/ 408 w 2384"/>
                  <a:gd name="T81" fmla="*/ 1727 h 1836"/>
                  <a:gd name="T82" fmla="*/ 259 w 2384"/>
                  <a:gd name="T83" fmla="*/ 1713 h 1836"/>
                  <a:gd name="T84" fmla="*/ 123 w 2384"/>
                  <a:gd name="T85" fmla="*/ 1713 h 1836"/>
                  <a:gd name="T86" fmla="*/ 7 w 2384"/>
                  <a:gd name="T87" fmla="*/ 1720 h 1836"/>
                  <a:gd name="T88" fmla="*/ 0 w 2384"/>
                  <a:gd name="T89" fmla="*/ 0 h 18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384" h="1836">
                    <a:moveTo>
                      <a:pt x="0" y="0"/>
                    </a:moveTo>
                    <a:lnTo>
                      <a:pt x="52" y="0"/>
                    </a:lnTo>
                    <a:lnTo>
                      <a:pt x="104" y="0"/>
                    </a:lnTo>
                    <a:lnTo>
                      <a:pt x="136" y="0"/>
                    </a:lnTo>
                    <a:lnTo>
                      <a:pt x="164" y="0"/>
                    </a:lnTo>
                    <a:lnTo>
                      <a:pt x="312" y="8"/>
                    </a:lnTo>
                    <a:lnTo>
                      <a:pt x="396" y="16"/>
                    </a:lnTo>
                    <a:lnTo>
                      <a:pt x="508" y="36"/>
                    </a:lnTo>
                    <a:lnTo>
                      <a:pt x="604" y="56"/>
                    </a:lnTo>
                    <a:lnTo>
                      <a:pt x="696" y="76"/>
                    </a:lnTo>
                    <a:lnTo>
                      <a:pt x="788" y="100"/>
                    </a:lnTo>
                    <a:lnTo>
                      <a:pt x="876" y="132"/>
                    </a:lnTo>
                    <a:lnTo>
                      <a:pt x="920" y="140"/>
                    </a:lnTo>
                    <a:lnTo>
                      <a:pt x="956" y="156"/>
                    </a:lnTo>
                    <a:lnTo>
                      <a:pt x="1036" y="184"/>
                    </a:lnTo>
                    <a:lnTo>
                      <a:pt x="1132" y="220"/>
                    </a:lnTo>
                    <a:lnTo>
                      <a:pt x="1192" y="252"/>
                    </a:lnTo>
                    <a:lnTo>
                      <a:pt x="1284" y="292"/>
                    </a:lnTo>
                    <a:lnTo>
                      <a:pt x="1328" y="312"/>
                    </a:lnTo>
                    <a:lnTo>
                      <a:pt x="1392" y="344"/>
                    </a:lnTo>
                    <a:lnTo>
                      <a:pt x="1448" y="380"/>
                    </a:lnTo>
                    <a:lnTo>
                      <a:pt x="1572" y="448"/>
                    </a:lnTo>
                    <a:lnTo>
                      <a:pt x="1700" y="528"/>
                    </a:lnTo>
                    <a:lnTo>
                      <a:pt x="1892" y="668"/>
                    </a:lnTo>
                    <a:lnTo>
                      <a:pt x="2048" y="804"/>
                    </a:lnTo>
                    <a:lnTo>
                      <a:pt x="2224" y="996"/>
                    </a:lnTo>
                    <a:lnTo>
                      <a:pt x="2384" y="820"/>
                    </a:lnTo>
                    <a:lnTo>
                      <a:pt x="2296" y="1836"/>
                    </a:lnTo>
                    <a:lnTo>
                      <a:pt x="1340" y="1764"/>
                    </a:lnTo>
                    <a:lnTo>
                      <a:pt x="1496" y="1620"/>
                    </a:lnTo>
                    <a:lnTo>
                      <a:pt x="1320" y="1444"/>
                    </a:lnTo>
                    <a:lnTo>
                      <a:pt x="1176" y="1340"/>
                    </a:lnTo>
                    <a:lnTo>
                      <a:pt x="1024" y="1240"/>
                    </a:lnTo>
                    <a:lnTo>
                      <a:pt x="896" y="1168"/>
                    </a:lnTo>
                    <a:lnTo>
                      <a:pt x="772" y="1108"/>
                    </a:lnTo>
                    <a:lnTo>
                      <a:pt x="672" y="1076"/>
                    </a:lnTo>
                    <a:lnTo>
                      <a:pt x="594" y="1050"/>
                    </a:lnTo>
                    <a:lnTo>
                      <a:pt x="520" y="1024"/>
                    </a:lnTo>
                    <a:lnTo>
                      <a:pt x="417" y="996"/>
                    </a:lnTo>
                    <a:lnTo>
                      <a:pt x="357" y="983"/>
                    </a:lnTo>
                    <a:lnTo>
                      <a:pt x="228" y="964"/>
                    </a:lnTo>
                    <a:lnTo>
                      <a:pt x="144" y="956"/>
                    </a:lnTo>
                    <a:lnTo>
                      <a:pt x="68" y="956"/>
                    </a:lnTo>
                    <a:lnTo>
                      <a:pt x="4" y="960"/>
                    </a:lnTo>
                    <a:lnTo>
                      <a:pt x="0" y="0"/>
                    </a:lnTo>
                    <a:close/>
                  </a:path>
                </a:pathLst>
              </a:custGeom>
              <a:solidFill>
                <a:srgbClr val="99CCFF"/>
              </a:solidFill>
              <a:ln w="12700">
                <a:solidFill>
                  <a:srgbClr val="000000"/>
                </a:solidFill>
                <a:prstDash val="solid"/>
                <a:round/>
                <a:headEnd/>
                <a:tailEnd/>
              </a:ln>
            </p:spPr>
            <p:txBody>
              <a:bodyPr/>
              <a:lstStyle/>
              <a:p>
                <a:endParaRPr lang="pt-BR">
                  <a:latin typeface="Arial" panose="020B0604020202020204" pitchFamily="34" charset="0"/>
                  <a:cs typeface="Arial" panose="020B0604020202020204" pitchFamily="34" charset="0"/>
                </a:endParaRPr>
              </a:p>
            </p:txBody>
          </p:sp>
          <p:sp>
            <p:nvSpPr>
              <p:cNvPr id="12" name="Freeform 7">
                <a:extLst>
                  <a:ext uri="{FF2B5EF4-FFF2-40B4-BE49-F238E27FC236}">
                    <a16:creationId xmlns:a16="http://schemas.microsoft.com/office/drawing/2014/main" id="{DDC04E1B-E82A-45FC-812C-5198BF06059A}"/>
                  </a:ext>
                </a:extLst>
              </p:cNvPr>
              <p:cNvSpPr>
                <a:spLocks noChangeAspect="1"/>
              </p:cNvSpPr>
              <p:nvPr/>
            </p:nvSpPr>
            <p:spPr bwMode="auto">
              <a:xfrm rot="-10158949">
                <a:off x="8884" y="7449"/>
                <a:ext cx="2894" cy="2229"/>
              </a:xfrm>
              <a:custGeom>
                <a:avLst/>
                <a:gdLst>
                  <a:gd name="T0" fmla="*/ 0 w 2384"/>
                  <a:gd name="T1" fmla="*/ 0 h 1836"/>
                  <a:gd name="T2" fmla="*/ 92 w 2384"/>
                  <a:gd name="T3" fmla="*/ 0 h 1836"/>
                  <a:gd name="T4" fmla="*/ 186 w 2384"/>
                  <a:gd name="T5" fmla="*/ 0 h 1836"/>
                  <a:gd name="T6" fmla="*/ 243 w 2384"/>
                  <a:gd name="T7" fmla="*/ 0 h 1836"/>
                  <a:gd name="T8" fmla="*/ 294 w 2384"/>
                  <a:gd name="T9" fmla="*/ 0 h 1836"/>
                  <a:gd name="T10" fmla="*/ 558 w 2384"/>
                  <a:gd name="T11" fmla="*/ 15 h 1836"/>
                  <a:gd name="T12" fmla="*/ 709 w 2384"/>
                  <a:gd name="T13" fmla="*/ 28 h 1836"/>
                  <a:gd name="T14" fmla="*/ 909 w 2384"/>
                  <a:gd name="T15" fmla="*/ 64 h 1836"/>
                  <a:gd name="T16" fmla="*/ 1080 w 2384"/>
                  <a:gd name="T17" fmla="*/ 101 h 1836"/>
                  <a:gd name="T18" fmla="*/ 1245 w 2384"/>
                  <a:gd name="T19" fmla="*/ 136 h 1836"/>
                  <a:gd name="T20" fmla="*/ 1411 w 2384"/>
                  <a:gd name="T21" fmla="*/ 178 h 1836"/>
                  <a:gd name="T22" fmla="*/ 1566 w 2384"/>
                  <a:gd name="T23" fmla="*/ 236 h 1836"/>
                  <a:gd name="T24" fmla="*/ 1646 w 2384"/>
                  <a:gd name="T25" fmla="*/ 250 h 1836"/>
                  <a:gd name="T26" fmla="*/ 1710 w 2384"/>
                  <a:gd name="T27" fmla="*/ 278 h 1836"/>
                  <a:gd name="T28" fmla="*/ 1854 w 2384"/>
                  <a:gd name="T29" fmla="*/ 329 h 1836"/>
                  <a:gd name="T30" fmla="*/ 2025 w 2384"/>
                  <a:gd name="T31" fmla="*/ 393 h 1836"/>
                  <a:gd name="T32" fmla="*/ 2133 w 2384"/>
                  <a:gd name="T33" fmla="*/ 450 h 1836"/>
                  <a:gd name="T34" fmla="*/ 2298 w 2384"/>
                  <a:gd name="T35" fmla="*/ 523 h 1836"/>
                  <a:gd name="T36" fmla="*/ 2376 w 2384"/>
                  <a:gd name="T37" fmla="*/ 558 h 1836"/>
                  <a:gd name="T38" fmla="*/ 2491 w 2384"/>
                  <a:gd name="T39" fmla="*/ 616 h 1836"/>
                  <a:gd name="T40" fmla="*/ 2591 w 2384"/>
                  <a:gd name="T41" fmla="*/ 680 h 1836"/>
                  <a:gd name="T42" fmla="*/ 2811 w 2384"/>
                  <a:gd name="T43" fmla="*/ 801 h 1836"/>
                  <a:gd name="T44" fmla="*/ 3042 w 2384"/>
                  <a:gd name="T45" fmla="*/ 945 h 1836"/>
                  <a:gd name="T46" fmla="*/ 3384 w 2384"/>
                  <a:gd name="T47" fmla="*/ 1196 h 1836"/>
                  <a:gd name="T48" fmla="*/ 3664 w 2384"/>
                  <a:gd name="T49" fmla="*/ 1439 h 1836"/>
                  <a:gd name="T50" fmla="*/ 3979 w 2384"/>
                  <a:gd name="T51" fmla="*/ 1782 h 1836"/>
                  <a:gd name="T52" fmla="*/ 4265 w 2384"/>
                  <a:gd name="T53" fmla="*/ 1468 h 1836"/>
                  <a:gd name="T54" fmla="*/ 4107 w 2384"/>
                  <a:gd name="T55" fmla="*/ 3285 h 1836"/>
                  <a:gd name="T56" fmla="*/ 2398 w 2384"/>
                  <a:gd name="T57" fmla="*/ 3158 h 1836"/>
                  <a:gd name="T58" fmla="*/ 2675 w 2384"/>
                  <a:gd name="T59" fmla="*/ 2899 h 1836"/>
                  <a:gd name="T60" fmla="*/ 2361 w 2384"/>
                  <a:gd name="T61" fmla="*/ 2584 h 1836"/>
                  <a:gd name="T62" fmla="*/ 2104 w 2384"/>
                  <a:gd name="T63" fmla="*/ 2398 h 1836"/>
                  <a:gd name="T64" fmla="*/ 1832 w 2384"/>
                  <a:gd name="T65" fmla="*/ 2218 h 1836"/>
                  <a:gd name="T66" fmla="*/ 1604 w 2384"/>
                  <a:gd name="T67" fmla="*/ 2091 h 1836"/>
                  <a:gd name="T68" fmla="*/ 1380 w 2384"/>
                  <a:gd name="T69" fmla="*/ 1983 h 1836"/>
                  <a:gd name="T70" fmla="*/ 1203 w 2384"/>
                  <a:gd name="T71" fmla="*/ 1925 h 1836"/>
                  <a:gd name="T72" fmla="*/ 1062 w 2384"/>
                  <a:gd name="T73" fmla="*/ 1879 h 1836"/>
                  <a:gd name="T74" fmla="*/ 930 w 2384"/>
                  <a:gd name="T75" fmla="*/ 1832 h 1836"/>
                  <a:gd name="T76" fmla="*/ 745 w 2384"/>
                  <a:gd name="T77" fmla="*/ 1782 h 1836"/>
                  <a:gd name="T78" fmla="*/ 639 w 2384"/>
                  <a:gd name="T79" fmla="*/ 1758 h 1836"/>
                  <a:gd name="T80" fmla="*/ 408 w 2384"/>
                  <a:gd name="T81" fmla="*/ 1724 h 1836"/>
                  <a:gd name="T82" fmla="*/ 257 w 2384"/>
                  <a:gd name="T83" fmla="*/ 1712 h 1836"/>
                  <a:gd name="T84" fmla="*/ 123 w 2384"/>
                  <a:gd name="T85" fmla="*/ 1712 h 1836"/>
                  <a:gd name="T86" fmla="*/ 7 w 2384"/>
                  <a:gd name="T87" fmla="*/ 1717 h 1836"/>
                  <a:gd name="T88" fmla="*/ 0 w 2384"/>
                  <a:gd name="T89" fmla="*/ 0 h 18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384" h="1836">
                    <a:moveTo>
                      <a:pt x="0" y="0"/>
                    </a:moveTo>
                    <a:lnTo>
                      <a:pt x="52" y="0"/>
                    </a:lnTo>
                    <a:lnTo>
                      <a:pt x="104" y="0"/>
                    </a:lnTo>
                    <a:lnTo>
                      <a:pt x="136" y="0"/>
                    </a:lnTo>
                    <a:lnTo>
                      <a:pt x="164" y="0"/>
                    </a:lnTo>
                    <a:lnTo>
                      <a:pt x="312" y="8"/>
                    </a:lnTo>
                    <a:lnTo>
                      <a:pt x="396" y="16"/>
                    </a:lnTo>
                    <a:lnTo>
                      <a:pt x="508" y="36"/>
                    </a:lnTo>
                    <a:lnTo>
                      <a:pt x="604" y="56"/>
                    </a:lnTo>
                    <a:lnTo>
                      <a:pt x="696" y="76"/>
                    </a:lnTo>
                    <a:lnTo>
                      <a:pt x="788" y="100"/>
                    </a:lnTo>
                    <a:lnTo>
                      <a:pt x="876" y="132"/>
                    </a:lnTo>
                    <a:lnTo>
                      <a:pt x="920" y="140"/>
                    </a:lnTo>
                    <a:lnTo>
                      <a:pt x="956" y="156"/>
                    </a:lnTo>
                    <a:lnTo>
                      <a:pt x="1036" y="184"/>
                    </a:lnTo>
                    <a:lnTo>
                      <a:pt x="1132" y="220"/>
                    </a:lnTo>
                    <a:lnTo>
                      <a:pt x="1192" y="252"/>
                    </a:lnTo>
                    <a:lnTo>
                      <a:pt x="1284" y="292"/>
                    </a:lnTo>
                    <a:lnTo>
                      <a:pt x="1328" y="312"/>
                    </a:lnTo>
                    <a:lnTo>
                      <a:pt x="1392" y="344"/>
                    </a:lnTo>
                    <a:lnTo>
                      <a:pt x="1448" y="380"/>
                    </a:lnTo>
                    <a:lnTo>
                      <a:pt x="1572" y="448"/>
                    </a:lnTo>
                    <a:lnTo>
                      <a:pt x="1700" y="528"/>
                    </a:lnTo>
                    <a:lnTo>
                      <a:pt x="1892" y="668"/>
                    </a:lnTo>
                    <a:lnTo>
                      <a:pt x="2048" y="804"/>
                    </a:lnTo>
                    <a:lnTo>
                      <a:pt x="2224" y="996"/>
                    </a:lnTo>
                    <a:lnTo>
                      <a:pt x="2384" y="820"/>
                    </a:lnTo>
                    <a:lnTo>
                      <a:pt x="2296" y="1836"/>
                    </a:lnTo>
                    <a:lnTo>
                      <a:pt x="1340" y="1764"/>
                    </a:lnTo>
                    <a:lnTo>
                      <a:pt x="1496" y="1620"/>
                    </a:lnTo>
                    <a:lnTo>
                      <a:pt x="1320" y="1444"/>
                    </a:lnTo>
                    <a:lnTo>
                      <a:pt x="1176" y="1340"/>
                    </a:lnTo>
                    <a:lnTo>
                      <a:pt x="1024" y="1240"/>
                    </a:lnTo>
                    <a:lnTo>
                      <a:pt x="896" y="1168"/>
                    </a:lnTo>
                    <a:lnTo>
                      <a:pt x="772" y="1108"/>
                    </a:lnTo>
                    <a:lnTo>
                      <a:pt x="672" y="1076"/>
                    </a:lnTo>
                    <a:lnTo>
                      <a:pt x="594" y="1050"/>
                    </a:lnTo>
                    <a:lnTo>
                      <a:pt x="520" y="1024"/>
                    </a:lnTo>
                    <a:lnTo>
                      <a:pt x="417" y="996"/>
                    </a:lnTo>
                    <a:lnTo>
                      <a:pt x="357" y="983"/>
                    </a:lnTo>
                    <a:lnTo>
                      <a:pt x="228" y="964"/>
                    </a:lnTo>
                    <a:lnTo>
                      <a:pt x="144" y="956"/>
                    </a:lnTo>
                    <a:lnTo>
                      <a:pt x="68" y="956"/>
                    </a:lnTo>
                    <a:lnTo>
                      <a:pt x="4" y="960"/>
                    </a:lnTo>
                    <a:lnTo>
                      <a:pt x="0" y="0"/>
                    </a:lnTo>
                    <a:close/>
                  </a:path>
                </a:pathLst>
              </a:custGeom>
              <a:solidFill>
                <a:srgbClr val="00CCFF"/>
              </a:solidFill>
              <a:ln w="12700">
                <a:solidFill>
                  <a:srgbClr val="000000"/>
                </a:solidFill>
                <a:prstDash val="solid"/>
                <a:round/>
                <a:headEnd/>
                <a:tailEnd/>
              </a:ln>
            </p:spPr>
            <p:txBody>
              <a:bodyPr/>
              <a:lstStyle/>
              <a:p>
                <a:endParaRPr lang="pt-BR">
                  <a:latin typeface="Arial" panose="020B0604020202020204" pitchFamily="34" charset="0"/>
                  <a:cs typeface="Arial" panose="020B0604020202020204" pitchFamily="34" charset="0"/>
                </a:endParaRPr>
              </a:p>
            </p:txBody>
          </p:sp>
          <p:sp>
            <p:nvSpPr>
              <p:cNvPr id="13" name="Freeform 8">
                <a:extLst>
                  <a:ext uri="{FF2B5EF4-FFF2-40B4-BE49-F238E27FC236}">
                    <a16:creationId xmlns:a16="http://schemas.microsoft.com/office/drawing/2014/main" id="{6E72ACD4-B675-4BC5-850A-1FD89FDAB597}"/>
                  </a:ext>
                </a:extLst>
              </p:cNvPr>
              <p:cNvSpPr>
                <a:spLocks noChangeAspect="1"/>
              </p:cNvSpPr>
              <p:nvPr/>
            </p:nvSpPr>
            <p:spPr bwMode="auto">
              <a:xfrm rot="7596194">
                <a:off x="11173" y="7850"/>
                <a:ext cx="2894" cy="2229"/>
              </a:xfrm>
              <a:custGeom>
                <a:avLst/>
                <a:gdLst>
                  <a:gd name="T0" fmla="*/ 0 w 2384"/>
                  <a:gd name="T1" fmla="*/ 0 h 1836"/>
                  <a:gd name="T2" fmla="*/ 92 w 2384"/>
                  <a:gd name="T3" fmla="*/ 0 h 1836"/>
                  <a:gd name="T4" fmla="*/ 186 w 2384"/>
                  <a:gd name="T5" fmla="*/ 0 h 1836"/>
                  <a:gd name="T6" fmla="*/ 243 w 2384"/>
                  <a:gd name="T7" fmla="*/ 0 h 1836"/>
                  <a:gd name="T8" fmla="*/ 294 w 2384"/>
                  <a:gd name="T9" fmla="*/ 0 h 1836"/>
                  <a:gd name="T10" fmla="*/ 558 w 2384"/>
                  <a:gd name="T11" fmla="*/ 15 h 1836"/>
                  <a:gd name="T12" fmla="*/ 709 w 2384"/>
                  <a:gd name="T13" fmla="*/ 28 h 1836"/>
                  <a:gd name="T14" fmla="*/ 909 w 2384"/>
                  <a:gd name="T15" fmla="*/ 64 h 1836"/>
                  <a:gd name="T16" fmla="*/ 1080 w 2384"/>
                  <a:gd name="T17" fmla="*/ 101 h 1836"/>
                  <a:gd name="T18" fmla="*/ 1245 w 2384"/>
                  <a:gd name="T19" fmla="*/ 136 h 1836"/>
                  <a:gd name="T20" fmla="*/ 1411 w 2384"/>
                  <a:gd name="T21" fmla="*/ 178 h 1836"/>
                  <a:gd name="T22" fmla="*/ 1566 w 2384"/>
                  <a:gd name="T23" fmla="*/ 236 h 1836"/>
                  <a:gd name="T24" fmla="*/ 1646 w 2384"/>
                  <a:gd name="T25" fmla="*/ 250 h 1836"/>
                  <a:gd name="T26" fmla="*/ 1710 w 2384"/>
                  <a:gd name="T27" fmla="*/ 278 h 1836"/>
                  <a:gd name="T28" fmla="*/ 1854 w 2384"/>
                  <a:gd name="T29" fmla="*/ 329 h 1836"/>
                  <a:gd name="T30" fmla="*/ 2025 w 2384"/>
                  <a:gd name="T31" fmla="*/ 393 h 1836"/>
                  <a:gd name="T32" fmla="*/ 2133 w 2384"/>
                  <a:gd name="T33" fmla="*/ 450 h 1836"/>
                  <a:gd name="T34" fmla="*/ 2298 w 2384"/>
                  <a:gd name="T35" fmla="*/ 523 h 1836"/>
                  <a:gd name="T36" fmla="*/ 2376 w 2384"/>
                  <a:gd name="T37" fmla="*/ 558 h 1836"/>
                  <a:gd name="T38" fmla="*/ 2491 w 2384"/>
                  <a:gd name="T39" fmla="*/ 616 h 1836"/>
                  <a:gd name="T40" fmla="*/ 2591 w 2384"/>
                  <a:gd name="T41" fmla="*/ 680 h 1836"/>
                  <a:gd name="T42" fmla="*/ 2811 w 2384"/>
                  <a:gd name="T43" fmla="*/ 801 h 1836"/>
                  <a:gd name="T44" fmla="*/ 3042 w 2384"/>
                  <a:gd name="T45" fmla="*/ 945 h 1836"/>
                  <a:gd name="T46" fmla="*/ 3384 w 2384"/>
                  <a:gd name="T47" fmla="*/ 1196 h 1836"/>
                  <a:gd name="T48" fmla="*/ 3664 w 2384"/>
                  <a:gd name="T49" fmla="*/ 1439 h 1836"/>
                  <a:gd name="T50" fmla="*/ 3979 w 2384"/>
                  <a:gd name="T51" fmla="*/ 1782 h 1836"/>
                  <a:gd name="T52" fmla="*/ 4265 w 2384"/>
                  <a:gd name="T53" fmla="*/ 1468 h 1836"/>
                  <a:gd name="T54" fmla="*/ 4107 w 2384"/>
                  <a:gd name="T55" fmla="*/ 3285 h 1836"/>
                  <a:gd name="T56" fmla="*/ 2398 w 2384"/>
                  <a:gd name="T57" fmla="*/ 3158 h 1836"/>
                  <a:gd name="T58" fmla="*/ 2675 w 2384"/>
                  <a:gd name="T59" fmla="*/ 2899 h 1836"/>
                  <a:gd name="T60" fmla="*/ 2361 w 2384"/>
                  <a:gd name="T61" fmla="*/ 2584 h 1836"/>
                  <a:gd name="T62" fmla="*/ 2104 w 2384"/>
                  <a:gd name="T63" fmla="*/ 2398 h 1836"/>
                  <a:gd name="T64" fmla="*/ 1832 w 2384"/>
                  <a:gd name="T65" fmla="*/ 2218 h 1836"/>
                  <a:gd name="T66" fmla="*/ 1604 w 2384"/>
                  <a:gd name="T67" fmla="*/ 2091 h 1836"/>
                  <a:gd name="T68" fmla="*/ 1380 w 2384"/>
                  <a:gd name="T69" fmla="*/ 1983 h 1836"/>
                  <a:gd name="T70" fmla="*/ 1203 w 2384"/>
                  <a:gd name="T71" fmla="*/ 1925 h 1836"/>
                  <a:gd name="T72" fmla="*/ 1062 w 2384"/>
                  <a:gd name="T73" fmla="*/ 1879 h 1836"/>
                  <a:gd name="T74" fmla="*/ 930 w 2384"/>
                  <a:gd name="T75" fmla="*/ 1832 h 1836"/>
                  <a:gd name="T76" fmla="*/ 745 w 2384"/>
                  <a:gd name="T77" fmla="*/ 1782 h 1836"/>
                  <a:gd name="T78" fmla="*/ 639 w 2384"/>
                  <a:gd name="T79" fmla="*/ 1758 h 1836"/>
                  <a:gd name="T80" fmla="*/ 408 w 2384"/>
                  <a:gd name="T81" fmla="*/ 1724 h 1836"/>
                  <a:gd name="T82" fmla="*/ 257 w 2384"/>
                  <a:gd name="T83" fmla="*/ 1712 h 1836"/>
                  <a:gd name="T84" fmla="*/ 123 w 2384"/>
                  <a:gd name="T85" fmla="*/ 1712 h 1836"/>
                  <a:gd name="T86" fmla="*/ 7 w 2384"/>
                  <a:gd name="T87" fmla="*/ 1717 h 1836"/>
                  <a:gd name="T88" fmla="*/ 0 w 2384"/>
                  <a:gd name="T89" fmla="*/ 0 h 18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384" h="1836">
                    <a:moveTo>
                      <a:pt x="0" y="0"/>
                    </a:moveTo>
                    <a:lnTo>
                      <a:pt x="52" y="0"/>
                    </a:lnTo>
                    <a:lnTo>
                      <a:pt x="104" y="0"/>
                    </a:lnTo>
                    <a:lnTo>
                      <a:pt x="136" y="0"/>
                    </a:lnTo>
                    <a:lnTo>
                      <a:pt x="164" y="0"/>
                    </a:lnTo>
                    <a:lnTo>
                      <a:pt x="312" y="8"/>
                    </a:lnTo>
                    <a:lnTo>
                      <a:pt x="396" y="16"/>
                    </a:lnTo>
                    <a:lnTo>
                      <a:pt x="508" y="36"/>
                    </a:lnTo>
                    <a:lnTo>
                      <a:pt x="604" y="56"/>
                    </a:lnTo>
                    <a:lnTo>
                      <a:pt x="696" y="76"/>
                    </a:lnTo>
                    <a:lnTo>
                      <a:pt x="788" y="100"/>
                    </a:lnTo>
                    <a:lnTo>
                      <a:pt x="876" y="132"/>
                    </a:lnTo>
                    <a:lnTo>
                      <a:pt x="920" y="140"/>
                    </a:lnTo>
                    <a:lnTo>
                      <a:pt x="956" y="156"/>
                    </a:lnTo>
                    <a:lnTo>
                      <a:pt x="1036" y="184"/>
                    </a:lnTo>
                    <a:lnTo>
                      <a:pt x="1132" y="220"/>
                    </a:lnTo>
                    <a:lnTo>
                      <a:pt x="1192" y="252"/>
                    </a:lnTo>
                    <a:lnTo>
                      <a:pt x="1284" y="292"/>
                    </a:lnTo>
                    <a:lnTo>
                      <a:pt x="1328" y="312"/>
                    </a:lnTo>
                    <a:lnTo>
                      <a:pt x="1392" y="344"/>
                    </a:lnTo>
                    <a:lnTo>
                      <a:pt x="1448" y="380"/>
                    </a:lnTo>
                    <a:lnTo>
                      <a:pt x="1572" y="448"/>
                    </a:lnTo>
                    <a:lnTo>
                      <a:pt x="1700" y="528"/>
                    </a:lnTo>
                    <a:lnTo>
                      <a:pt x="1892" y="668"/>
                    </a:lnTo>
                    <a:lnTo>
                      <a:pt x="2048" y="804"/>
                    </a:lnTo>
                    <a:lnTo>
                      <a:pt x="2224" y="996"/>
                    </a:lnTo>
                    <a:lnTo>
                      <a:pt x="2384" y="820"/>
                    </a:lnTo>
                    <a:lnTo>
                      <a:pt x="2296" y="1836"/>
                    </a:lnTo>
                    <a:lnTo>
                      <a:pt x="1340" y="1764"/>
                    </a:lnTo>
                    <a:lnTo>
                      <a:pt x="1496" y="1620"/>
                    </a:lnTo>
                    <a:lnTo>
                      <a:pt x="1320" y="1444"/>
                    </a:lnTo>
                    <a:lnTo>
                      <a:pt x="1176" y="1340"/>
                    </a:lnTo>
                    <a:lnTo>
                      <a:pt x="1024" y="1240"/>
                    </a:lnTo>
                    <a:lnTo>
                      <a:pt x="896" y="1168"/>
                    </a:lnTo>
                    <a:lnTo>
                      <a:pt x="772" y="1108"/>
                    </a:lnTo>
                    <a:lnTo>
                      <a:pt x="672" y="1076"/>
                    </a:lnTo>
                    <a:lnTo>
                      <a:pt x="594" y="1050"/>
                    </a:lnTo>
                    <a:lnTo>
                      <a:pt x="520" y="1024"/>
                    </a:lnTo>
                    <a:lnTo>
                      <a:pt x="417" y="996"/>
                    </a:lnTo>
                    <a:lnTo>
                      <a:pt x="357" y="983"/>
                    </a:lnTo>
                    <a:lnTo>
                      <a:pt x="228" y="964"/>
                    </a:lnTo>
                    <a:lnTo>
                      <a:pt x="144" y="956"/>
                    </a:lnTo>
                    <a:lnTo>
                      <a:pt x="68" y="956"/>
                    </a:lnTo>
                    <a:lnTo>
                      <a:pt x="4" y="960"/>
                    </a:lnTo>
                    <a:lnTo>
                      <a:pt x="0" y="0"/>
                    </a:lnTo>
                    <a:close/>
                  </a:path>
                </a:pathLst>
              </a:custGeom>
              <a:solidFill>
                <a:srgbClr val="3366FF"/>
              </a:solidFill>
              <a:ln w="12700">
                <a:solidFill>
                  <a:srgbClr val="000000"/>
                </a:solidFill>
                <a:prstDash val="solid"/>
                <a:round/>
                <a:headEnd/>
                <a:tailEnd/>
              </a:ln>
            </p:spPr>
            <p:txBody>
              <a:bodyPr/>
              <a:lstStyle/>
              <a:p>
                <a:endParaRPr lang="pt-BR">
                  <a:latin typeface="Arial" panose="020B0604020202020204" pitchFamily="34" charset="0"/>
                  <a:cs typeface="Arial" panose="020B0604020202020204" pitchFamily="34" charset="0"/>
                </a:endParaRPr>
              </a:p>
            </p:txBody>
          </p:sp>
          <p:sp>
            <p:nvSpPr>
              <p:cNvPr id="14" name="Freeform 9">
                <a:extLst>
                  <a:ext uri="{FF2B5EF4-FFF2-40B4-BE49-F238E27FC236}">
                    <a16:creationId xmlns:a16="http://schemas.microsoft.com/office/drawing/2014/main" id="{ACA8019D-9F82-4CD6-B938-2A9A86782FB1}"/>
                  </a:ext>
                </a:extLst>
              </p:cNvPr>
              <p:cNvSpPr>
                <a:spLocks noChangeAspect="1"/>
              </p:cNvSpPr>
              <p:nvPr/>
            </p:nvSpPr>
            <p:spPr bwMode="auto">
              <a:xfrm rot="4161918">
                <a:off x="12554" y="6209"/>
                <a:ext cx="2894" cy="2229"/>
              </a:xfrm>
              <a:custGeom>
                <a:avLst/>
                <a:gdLst>
                  <a:gd name="T0" fmla="*/ 0 w 2384"/>
                  <a:gd name="T1" fmla="*/ 0 h 1836"/>
                  <a:gd name="T2" fmla="*/ 92 w 2384"/>
                  <a:gd name="T3" fmla="*/ 0 h 1836"/>
                  <a:gd name="T4" fmla="*/ 186 w 2384"/>
                  <a:gd name="T5" fmla="*/ 0 h 1836"/>
                  <a:gd name="T6" fmla="*/ 243 w 2384"/>
                  <a:gd name="T7" fmla="*/ 0 h 1836"/>
                  <a:gd name="T8" fmla="*/ 294 w 2384"/>
                  <a:gd name="T9" fmla="*/ 0 h 1836"/>
                  <a:gd name="T10" fmla="*/ 558 w 2384"/>
                  <a:gd name="T11" fmla="*/ 15 h 1836"/>
                  <a:gd name="T12" fmla="*/ 709 w 2384"/>
                  <a:gd name="T13" fmla="*/ 28 h 1836"/>
                  <a:gd name="T14" fmla="*/ 909 w 2384"/>
                  <a:gd name="T15" fmla="*/ 64 h 1836"/>
                  <a:gd name="T16" fmla="*/ 1080 w 2384"/>
                  <a:gd name="T17" fmla="*/ 101 h 1836"/>
                  <a:gd name="T18" fmla="*/ 1245 w 2384"/>
                  <a:gd name="T19" fmla="*/ 136 h 1836"/>
                  <a:gd name="T20" fmla="*/ 1411 w 2384"/>
                  <a:gd name="T21" fmla="*/ 178 h 1836"/>
                  <a:gd name="T22" fmla="*/ 1566 w 2384"/>
                  <a:gd name="T23" fmla="*/ 236 h 1836"/>
                  <a:gd name="T24" fmla="*/ 1646 w 2384"/>
                  <a:gd name="T25" fmla="*/ 250 h 1836"/>
                  <a:gd name="T26" fmla="*/ 1710 w 2384"/>
                  <a:gd name="T27" fmla="*/ 278 h 1836"/>
                  <a:gd name="T28" fmla="*/ 1854 w 2384"/>
                  <a:gd name="T29" fmla="*/ 329 h 1836"/>
                  <a:gd name="T30" fmla="*/ 2025 w 2384"/>
                  <a:gd name="T31" fmla="*/ 393 h 1836"/>
                  <a:gd name="T32" fmla="*/ 2133 w 2384"/>
                  <a:gd name="T33" fmla="*/ 450 h 1836"/>
                  <a:gd name="T34" fmla="*/ 2298 w 2384"/>
                  <a:gd name="T35" fmla="*/ 523 h 1836"/>
                  <a:gd name="T36" fmla="*/ 2376 w 2384"/>
                  <a:gd name="T37" fmla="*/ 558 h 1836"/>
                  <a:gd name="T38" fmla="*/ 2491 w 2384"/>
                  <a:gd name="T39" fmla="*/ 616 h 1836"/>
                  <a:gd name="T40" fmla="*/ 2591 w 2384"/>
                  <a:gd name="T41" fmla="*/ 680 h 1836"/>
                  <a:gd name="T42" fmla="*/ 2811 w 2384"/>
                  <a:gd name="T43" fmla="*/ 801 h 1836"/>
                  <a:gd name="T44" fmla="*/ 3042 w 2384"/>
                  <a:gd name="T45" fmla="*/ 945 h 1836"/>
                  <a:gd name="T46" fmla="*/ 3384 w 2384"/>
                  <a:gd name="T47" fmla="*/ 1196 h 1836"/>
                  <a:gd name="T48" fmla="*/ 3664 w 2384"/>
                  <a:gd name="T49" fmla="*/ 1439 h 1836"/>
                  <a:gd name="T50" fmla="*/ 3979 w 2384"/>
                  <a:gd name="T51" fmla="*/ 1782 h 1836"/>
                  <a:gd name="T52" fmla="*/ 4265 w 2384"/>
                  <a:gd name="T53" fmla="*/ 1468 h 1836"/>
                  <a:gd name="T54" fmla="*/ 4107 w 2384"/>
                  <a:gd name="T55" fmla="*/ 3285 h 1836"/>
                  <a:gd name="T56" fmla="*/ 2398 w 2384"/>
                  <a:gd name="T57" fmla="*/ 3158 h 1836"/>
                  <a:gd name="T58" fmla="*/ 2675 w 2384"/>
                  <a:gd name="T59" fmla="*/ 2899 h 1836"/>
                  <a:gd name="T60" fmla="*/ 2361 w 2384"/>
                  <a:gd name="T61" fmla="*/ 2584 h 1836"/>
                  <a:gd name="T62" fmla="*/ 2104 w 2384"/>
                  <a:gd name="T63" fmla="*/ 2398 h 1836"/>
                  <a:gd name="T64" fmla="*/ 1832 w 2384"/>
                  <a:gd name="T65" fmla="*/ 2218 h 1836"/>
                  <a:gd name="T66" fmla="*/ 1604 w 2384"/>
                  <a:gd name="T67" fmla="*/ 2091 h 1836"/>
                  <a:gd name="T68" fmla="*/ 1380 w 2384"/>
                  <a:gd name="T69" fmla="*/ 1983 h 1836"/>
                  <a:gd name="T70" fmla="*/ 1203 w 2384"/>
                  <a:gd name="T71" fmla="*/ 1925 h 1836"/>
                  <a:gd name="T72" fmla="*/ 1062 w 2384"/>
                  <a:gd name="T73" fmla="*/ 1879 h 1836"/>
                  <a:gd name="T74" fmla="*/ 930 w 2384"/>
                  <a:gd name="T75" fmla="*/ 1832 h 1836"/>
                  <a:gd name="T76" fmla="*/ 745 w 2384"/>
                  <a:gd name="T77" fmla="*/ 1782 h 1836"/>
                  <a:gd name="T78" fmla="*/ 639 w 2384"/>
                  <a:gd name="T79" fmla="*/ 1758 h 1836"/>
                  <a:gd name="T80" fmla="*/ 408 w 2384"/>
                  <a:gd name="T81" fmla="*/ 1724 h 1836"/>
                  <a:gd name="T82" fmla="*/ 257 w 2384"/>
                  <a:gd name="T83" fmla="*/ 1712 h 1836"/>
                  <a:gd name="T84" fmla="*/ 123 w 2384"/>
                  <a:gd name="T85" fmla="*/ 1712 h 1836"/>
                  <a:gd name="T86" fmla="*/ 7 w 2384"/>
                  <a:gd name="T87" fmla="*/ 1717 h 1836"/>
                  <a:gd name="T88" fmla="*/ 0 w 2384"/>
                  <a:gd name="T89" fmla="*/ 0 h 18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384" h="1836">
                    <a:moveTo>
                      <a:pt x="0" y="0"/>
                    </a:moveTo>
                    <a:lnTo>
                      <a:pt x="52" y="0"/>
                    </a:lnTo>
                    <a:lnTo>
                      <a:pt x="104" y="0"/>
                    </a:lnTo>
                    <a:lnTo>
                      <a:pt x="136" y="0"/>
                    </a:lnTo>
                    <a:lnTo>
                      <a:pt x="164" y="0"/>
                    </a:lnTo>
                    <a:lnTo>
                      <a:pt x="312" y="8"/>
                    </a:lnTo>
                    <a:lnTo>
                      <a:pt x="396" y="16"/>
                    </a:lnTo>
                    <a:lnTo>
                      <a:pt x="508" y="36"/>
                    </a:lnTo>
                    <a:lnTo>
                      <a:pt x="604" y="56"/>
                    </a:lnTo>
                    <a:lnTo>
                      <a:pt x="696" y="76"/>
                    </a:lnTo>
                    <a:lnTo>
                      <a:pt x="788" y="100"/>
                    </a:lnTo>
                    <a:lnTo>
                      <a:pt x="876" y="132"/>
                    </a:lnTo>
                    <a:lnTo>
                      <a:pt x="920" y="140"/>
                    </a:lnTo>
                    <a:lnTo>
                      <a:pt x="956" y="156"/>
                    </a:lnTo>
                    <a:lnTo>
                      <a:pt x="1036" y="184"/>
                    </a:lnTo>
                    <a:lnTo>
                      <a:pt x="1132" y="220"/>
                    </a:lnTo>
                    <a:lnTo>
                      <a:pt x="1192" y="252"/>
                    </a:lnTo>
                    <a:lnTo>
                      <a:pt x="1284" y="292"/>
                    </a:lnTo>
                    <a:lnTo>
                      <a:pt x="1328" y="312"/>
                    </a:lnTo>
                    <a:lnTo>
                      <a:pt x="1392" y="344"/>
                    </a:lnTo>
                    <a:lnTo>
                      <a:pt x="1448" y="380"/>
                    </a:lnTo>
                    <a:lnTo>
                      <a:pt x="1572" y="448"/>
                    </a:lnTo>
                    <a:lnTo>
                      <a:pt x="1700" y="528"/>
                    </a:lnTo>
                    <a:lnTo>
                      <a:pt x="1892" y="668"/>
                    </a:lnTo>
                    <a:lnTo>
                      <a:pt x="2048" y="804"/>
                    </a:lnTo>
                    <a:lnTo>
                      <a:pt x="2224" y="996"/>
                    </a:lnTo>
                    <a:lnTo>
                      <a:pt x="2384" y="820"/>
                    </a:lnTo>
                    <a:lnTo>
                      <a:pt x="2296" y="1836"/>
                    </a:lnTo>
                    <a:lnTo>
                      <a:pt x="1340" y="1764"/>
                    </a:lnTo>
                    <a:lnTo>
                      <a:pt x="1496" y="1620"/>
                    </a:lnTo>
                    <a:lnTo>
                      <a:pt x="1320" y="1444"/>
                    </a:lnTo>
                    <a:lnTo>
                      <a:pt x="1176" y="1340"/>
                    </a:lnTo>
                    <a:lnTo>
                      <a:pt x="1024" y="1240"/>
                    </a:lnTo>
                    <a:lnTo>
                      <a:pt x="896" y="1168"/>
                    </a:lnTo>
                    <a:lnTo>
                      <a:pt x="772" y="1108"/>
                    </a:lnTo>
                    <a:lnTo>
                      <a:pt x="672" y="1076"/>
                    </a:lnTo>
                    <a:lnTo>
                      <a:pt x="594" y="1050"/>
                    </a:lnTo>
                    <a:lnTo>
                      <a:pt x="520" y="1024"/>
                    </a:lnTo>
                    <a:lnTo>
                      <a:pt x="417" y="996"/>
                    </a:lnTo>
                    <a:lnTo>
                      <a:pt x="357" y="983"/>
                    </a:lnTo>
                    <a:lnTo>
                      <a:pt x="228" y="964"/>
                    </a:lnTo>
                    <a:lnTo>
                      <a:pt x="144" y="956"/>
                    </a:lnTo>
                    <a:lnTo>
                      <a:pt x="68" y="956"/>
                    </a:lnTo>
                    <a:lnTo>
                      <a:pt x="4" y="960"/>
                    </a:lnTo>
                    <a:lnTo>
                      <a:pt x="0" y="0"/>
                    </a:lnTo>
                    <a:close/>
                  </a:path>
                </a:pathLst>
              </a:custGeom>
              <a:solidFill>
                <a:srgbClr val="0000FF"/>
              </a:solidFill>
              <a:ln w="12700">
                <a:solidFill>
                  <a:srgbClr val="000000"/>
                </a:solidFill>
                <a:prstDash val="solid"/>
                <a:round/>
                <a:headEnd/>
                <a:tailEnd/>
              </a:ln>
            </p:spPr>
            <p:txBody>
              <a:bodyPr/>
              <a:lstStyle/>
              <a:p>
                <a:endParaRPr lang="pt-BR">
                  <a:latin typeface="Arial" panose="020B0604020202020204" pitchFamily="34" charset="0"/>
                  <a:cs typeface="Arial" panose="020B0604020202020204" pitchFamily="34" charset="0"/>
                </a:endParaRPr>
              </a:p>
            </p:txBody>
          </p:sp>
          <p:sp>
            <p:nvSpPr>
              <p:cNvPr id="15" name="Freeform 10">
                <a:extLst>
                  <a:ext uri="{FF2B5EF4-FFF2-40B4-BE49-F238E27FC236}">
                    <a16:creationId xmlns:a16="http://schemas.microsoft.com/office/drawing/2014/main" id="{8EB43615-30F9-4924-B17F-550AB2721583}"/>
                  </a:ext>
                </a:extLst>
              </p:cNvPr>
              <p:cNvSpPr>
                <a:spLocks noChangeAspect="1"/>
              </p:cNvSpPr>
              <p:nvPr/>
            </p:nvSpPr>
            <p:spPr bwMode="auto">
              <a:xfrm>
                <a:off x="11808" y="3888"/>
                <a:ext cx="2786" cy="2550"/>
              </a:xfrm>
              <a:custGeom>
                <a:avLst/>
                <a:gdLst>
                  <a:gd name="T0" fmla="*/ 0 w 2786"/>
                  <a:gd name="T1" fmla="*/ 0 h 2550"/>
                  <a:gd name="T2" fmla="*/ 140 w 2786"/>
                  <a:gd name="T3" fmla="*/ 20 h 2550"/>
                  <a:gd name="T4" fmla="*/ 284 w 2786"/>
                  <a:gd name="T5" fmla="*/ 52 h 2550"/>
                  <a:gd name="T6" fmla="*/ 388 w 2786"/>
                  <a:gd name="T7" fmla="*/ 80 h 2550"/>
                  <a:gd name="T8" fmla="*/ 489 w 2786"/>
                  <a:gd name="T9" fmla="*/ 110 h 2550"/>
                  <a:gd name="T10" fmla="*/ 622 w 2786"/>
                  <a:gd name="T11" fmla="*/ 149 h 2550"/>
                  <a:gd name="T12" fmla="*/ 734 w 2786"/>
                  <a:gd name="T13" fmla="*/ 185 h 2550"/>
                  <a:gd name="T14" fmla="*/ 843 w 2786"/>
                  <a:gd name="T15" fmla="*/ 221 h 2550"/>
                  <a:gd name="T16" fmla="*/ 952 w 2786"/>
                  <a:gd name="T17" fmla="*/ 262 h 2550"/>
                  <a:gd name="T18" fmla="*/ 1106 w 2786"/>
                  <a:gd name="T19" fmla="*/ 327 h 2550"/>
                  <a:gd name="T20" fmla="*/ 1147 w 2786"/>
                  <a:gd name="T21" fmla="*/ 351 h 2550"/>
                  <a:gd name="T22" fmla="*/ 1240 w 2786"/>
                  <a:gd name="T23" fmla="*/ 395 h 2550"/>
                  <a:gd name="T24" fmla="*/ 1351 w 2786"/>
                  <a:gd name="T25" fmla="*/ 451 h 2550"/>
                  <a:gd name="T26" fmla="*/ 1419 w 2786"/>
                  <a:gd name="T27" fmla="*/ 497 h 2550"/>
                  <a:gd name="T28" fmla="*/ 1526 w 2786"/>
                  <a:gd name="T29" fmla="*/ 557 h 2550"/>
                  <a:gd name="T30" fmla="*/ 1576 w 2786"/>
                  <a:gd name="T31" fmla="*/ 587 h 2550"/>
                  <a:gd name="T32" fmla="*/ 1649 w 2786"/>
                  <a:gd name="T33" fmla="*/ 634 h 2550"/>
                  <a:gd name="T34" fmla="*/ 1712 w 2786"/>
                  <a:gd name="T35" fmla="*/ 684 h 2550"/>
                  <a:gd name="T36" fmla="*/ 1853 w 2786"/>
                  <a:gd name="T37" fmla="*/ 782 h 2550"/>
                  <a:gd name="T38" fmla="*/ 1998 w 2786"/>
                  <a:gd name="T39" fmla="*/ 895 h 2550"/>
                  <a:gd name="T40" fmla="*/ 2212 w 2786"/>
                  <a:gd name="T41" fmla="*/ 1088 h 2550"/>
                  <a:gd name="T42" fmla="*/ 2382 w 2786"/>
                  <a:gd name="T43" fmla="*/ 1272 h 2550"/>
                  <a:gd name="T44" fmla="*/ 2571 w 2786"/>
                  <a:gd name="T45" fmla="*/ 1527 h 2550"/>
                  <a:gd name="T46" fmla="*/ 2786 w 2786"/>
                  <a:gd name="T47" fmla="*/ 1335 h 2550"/>
                  <a:gd name="T48" fmla="*/ 2550 w 2786"/>
                  <a:gd name="T49" fmla="*/ 2550 h 2550"/>
                  <a:gd name="T50" fmla="*/ 1406 w 2786"/>
                  <a:gd name="T51" fmla="*/ 2342 h 2550"/>
                  <a:gd name="T52" fmla="*/ 1612 w 2786"/>
                  <a:gd name="T53" fmla="*/ 2188 h 2550"/>
                  <a:gd name="T54" fmla="*/ 1422 w 2786"/>
                  <a:gd name="T55" fmla="*/ 1952 h 2550"/>
                  <a:gd name="T56" fmla="*/ 1262 w 2786"/>
                  <a:gd name="T57" fmla="*/ 1809 h 2550"/>
                  <a:gd name="T58" fmla="*/ 1091 w 2786"/>
                  <a:gd name="T59" fmla="*/ 1668 h 2550"/>
                  <a:gd name="T60" fmla="*/ 946 w 2786"/>
                  <a:gd name="T61" fmla="*/ 1565 h 2550"/>
                  <a:gd name="T62" fmla="*/ 803 w 2786"/>
                  <a:gd name="T63" fmla="*/ 1477 h 2550"/>
                  <a:gd name="T64" fmla="*/ 687 w 2786"/>
                  <a:gd name="T65" fmla="*/ 1425 h 2550"/>
                  <a:gd name="T66" fmla="*/ 596 w 2786"/>
                  <a:gd name="T67" fmla="*/ 1384 h 2550"/>
                  <a:gd name="T68" fmla="*/ 510 w 2786"/>
                  <a:gd name="T69" fmla="*/ 1343 h 2550"/>
                  <a:gd name="T70" fmla="*/ 389 w 2786"/>
                  <a:gd name="T71" fmla="*/ 1296 h 2550"/>
                  <a:gd name="T72" fmla="*/ 318 w 2786"/>
                  <a:gd name="T73" fmla="*/ 1273 h 2550"/>
                  <a:gd name="T74" fmla="*/ 172 w 2786"/>
                  <a:gd name="T75" fmla="*/ 1240 h 2550"/>
                  <a:gd name="T76" fmla="*/ 32 w 2786"/>
                  <a:gd name="T77" fmla="*/ 1232 h 2550"/>
                  <a:gd name="T78" fmla="*/ 568 w 2786"/>
                  <a:gd name="T79" fmla="*/ 624 h 2550"/>
                  <a:gd name="T80" fmla="*/ 0 w 2786"/>
                  <a:gd name="T81" fmla="*/ 0 h 25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86" h="2550">
                    <a:moveTo>
                      <a:pt x="0" y="0"/>
                    </a:moveTo>
                    <a:lnTo>
                      <a:pt x="140" y="20"/>
                    </a:lnTo>
                    <a:lnTo>
                      <a:pt x="284" y="52"/>
                    </a:lnTo>
                    <a:lnTo>
                      <a:pt x="388" y="80"/>
                    </a:lnTo>
                    <a:lnTo>
                      <a:pt x="489" y="110"/>
                    </a:lnTo>
                    <a:lnTo>
                      <a:pt x="622" y="149"/>
                    </a:lnTo>
                    <a:lnTo>
                      <a:pt x="734" y="185"/>
                    </a:lnTo>
                    <a:lnTo>
                      <a:pt x="843" y="221"/>
                    </a:lnTo>
                    <a:lnTo>
                      <a:pt x="952" y="262"/>
                    </a:lnTo>
                    <a:lnTo>
                      <a:pt x="1106" y="327"/>
                    </a:lnTo>
                    <a:lnTo>
                      <a:pt x="1147" y="351"/>
                    </a:lnTo>
                    <a:lnTo>
                      <a:pt x="1240" y="395"/>
                    </a:lnTo>
                    <a:lnTo>
                      <a:pt x="1351" y="451"/>
                    </a:lnTo>
                    <a:lnTo>
                      <a:pt x="1419" y="497"/>
                    </a:lnTo>
                    <a:lnTo>
                      <a:pt x="1526" y="557"/>
                    </a:lnTo>
                    <a:lnTo>
                      <a:pt x="1576" y="587"/>
                    </a:lnTo>
                    <a:lnTo>
                      <a:pt x="1649" y="634"/>
                    </a:lnTo>
                    <a:lnTo>
                      <a:pt x="1712" y="684"/>
                    </a:lnTo>
                    <a:lnTo>
                      <a:pt x="1853" y="782"/>
                    </a:lnTo>
                    <a:lnTo>
                      <a:pt x="1998" y="895"/>
                    </a:lnTo>
                    <a:lnTo>
                      <a:pt x="2212" y="1088"/>
                    </a:lnTo>
                    <a:lnTo>
                      <a:pt x="2382" y="1272"/>
                    </a:lnTo>
                    <a:lnTo>
                      <a:pt x="2571" y="1527"/>
                    </a:lnTo>
                    <a:lnTo>
                      <a:pt x="2786" y="1335"/>
                    </a:lnTo>
                    <a:lnTo>
                      <a:pt x="2550" y="2550"/>
                    </a:lnTo>
                    <a:lnTo>
                      <a:pt x="1406" y="2342"/>
                    </a:lnTo>
                    <a:lnTo>
                      <a:pt x="1612" y="2188"/>
                    </a:lnTo>
                    <a:lnTo>
                      <a:pt x="1422" y="1952"/>
                    </a:lnTo>
                    <a:lnTo>
                      <a:pt x="1262" y="1809"/>
                    </a:lnTo>
                    <a:lnTo>
                      <a:pt x="1091" y="1668"/>
                    </a:lnTo>
                    <a:lnTo>
                      <a:pt x="946" y="1565"/>
                    </a:lnTo>
                    <a:lnTo>
                      <a:pt x="803" y="1477"/>
                    </a:lnTo>
                    <a:lnTo>
                      <a:pt x="687" y="1425"/>
                    </a:lnTo>
                    <a:lnTo>
                      <a:pt x="596" y="1384"/>
                    </a:lnTo>
                    <a:lnTo>
                      <a:pt x="510" y="1343"/>
                    </a:lnTo>
                    <a:lnTo>
                      <a:pt x="389" y="1296"/>
                    </a:lnTo>
                    <a:lnTo>
                      <a:pt x="318" y="1273"/>
                    </a:lnTo>
                    <a:lnTo>
                      <a:pt x="172" y="1240"/>
                    </a:lnTo>
                    <a:lnTo>
                      <a:pt x="32" y="1232"/>
                    </a:lnTo>
                    <a:lnTo>
                      <a:pt x="568" y="624"/>
                    </a:lnTo>
                    <a:lnTo>
                      <a:pt x="0" y="0"/>
                    </a:lnTo>
                    <a:close/>
                  </a:path>
                </a:pathLst>
              </a:custGeom>
              <a:solidFill>
                <a:srgbClr val="000080"/>
              </a:solidFill>
              <a:ln w="12700">
                <a:solidFill>
                  <a:srgbClr val="000000"/>
                </a:solidFill>
                <a:prstDash val="solid"/>
                <a:round/>
                <a:headEnd/>
                <a:tailEnd/>
              </a:ln>
            </p:spPr>
            <p:txBody>
              <a:bodyPr/>
              <a:lstStyle/>
              <a:p>
                <a:endParaRPr lang="pt-BR">
                  <a:latin typeface="Arial" panose="020B0604020202020204" pitchFamily="34" charset="0"/>
                  <a:cs typeface="Arial" panose="020B0604020202020204" pitchFamily="34" charset="0"/>
                </a:endParaRPr>
              </a:p>
            </p:txBody>
          </p:sp>
        </p:grpSp>
        <p:sp>
          <p:nvSpPr>
            <p:cNvPr id="4" name="Text Box 11">
              <a:extLst>
                <a:ext uri="{FF2B5EF4-FFF2-40B4-BE49-F238E27FC236}">
                  <a16:creationId xmlns:a16="http://schemas.microsoft.com/office/drawing/2014/main" id="{177C494E-95E2-4EA8-B11F-365C43922016}"/>
                </a:ext>
              </a:extLst>
            </p:cNvPr>
            <p:cNvSpPr txBox="1">
              <a:spLocks noChangeArrowheads="1"/>
            </p:cNvSpPr>
            <p:nvPr/>
          </p:nvSpPr>
          <p:spPr bwMode="auto">
            <a:xfrm>
              <a:off x="11278" y="8315"/>
              <a:ext cx="1025"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pt-BR" sz="1400" b="1" dirty="0">
                  <a:solidFill>
                    <a:srgbClr val="FFFFFF"/>
                  </a:solidFill>
                  <a:latin typeface="Arial" panose="020B0604020202020204" pitchFamily="34" charset="0"/>
                  <a:ea typeface="MS PGothic" panose="020B0600070205080204" pitchFamily="34" charset="-128"/>
                  <a:cs typeface="Arial" panose="020B0604020202020204" pitchFamily="34" charset="0"/>
                </a:rPr>
                <a:t>Porta </a:t>
              </a:r>
            </a:p>
            <a:p>
              <a:pPr algn="ctr">
                <a:spcBef>
                  <a:spcPct val="0"/>
                </a:spcBef>
                <a:buFontTx/>
                <a:buNone/>
              </a:pPr>
              <a:r>
                <a:rPr lang="en-US" altLang="pt-BR" sz="1400" b="1" dirty="0" err="1">
                  <a:solidFill>
                    <a:srgbClr val="FFFFFF"/>
                  </a:solidFill>
                  <a:latin typeface="Arial" panose="020B0604020202020204" pitchFamily="34" charset="0"/>
                  <a:ea typeface="MS PGothic" panose="020B0600070205080204" pitchFamily="34" charset="-128"/>
                  <a:cs typeface="Arial" panose="020B0604020202020204" pitchFamily="34" charset="0"/>
                </a:rPr>
                <a:t>saída</a:t>
              </a:r>
              <a:endParaRPr lang="en-US" altLang="pt-BR" sz="1400" b="1" dirty="0">
                <a:solidFill>
                  <a:srgbClr val="FFFFFF"/>
                </a:solidFill>
                <a:latin typeface="Arial" panose="020B0604020202020204" pitchFamily="34" charset="0"/>
                <a:ea typeface="MS PGothic" panose="020B0600070205080204" pitchFamily="34" charset="-128"/>
                <a:cs typeface="Arial" panose="020B0604020202020204" pitchFamily="34" charset="0"/>
              </a:endParaRPr>
            </a:p>
          </p:txBody>
        </p:sp>
        <p:sp>
          <p:nvSpPr>
            <p:cNvPr id="5" name="Text Box 12">
              <a:extLst>
                <a:ext uri="{FF2B5EF4-FFF2-40B4-BE49-F238E27FC236}">
                  <a16:creationId xmlns:a16="http://schemas.microsoft.com/office/drawing/2014/main" id="{1F5B8B9E-717D-4EE6-9E96-54C591B953B1}"/>
                </a:ext>
              </a:extLst>
            </p:cNvPr>
            <p:cNvSpPr txBox="1">
              <a:spLocks noChangeArrowheads="1"/>
            </p:cNvSpPr>
            <p:nvPr/>
          </p:nvSpPr>
          <p:spPr bwMode="auto">
            <a:xfrm>
              <a:off x="9853" y="9346"/>
              <a:ext cx="1758"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pt-BR" sz="1400" b="1" dirty="0">
                  <a:solidFill>
                    <a:srgbClr val="FFFF00"/>
                  </a:solidFill>
                  <a:latin typeface="Arial" panose="020B0604020202020204" pitchFamily="34" charset="0"/>
                  <a:ea typeface="MS PGothic" panose="020B0600070205080204" pitchFamily="34" charset="-128"/>
                  <a:cs typeface="Arial" panose="020B0604020202020204" pitchFamily="34" charset="0"/>
                </a:rPr>
                <a:t>Modo</a:t>
              </a:r>
            </a:p>
            <a:p>
              <a:pPr algn="ctr">
                <a:spcBef>
                  <a:spcPct val="0"/>
                </a:spcBef>
                <a:buFontTx/>
                <a:buNone/>
              </a:pPr>
              <a:r>
                <a:rPr lang="en-US" altLang="pt-BR" sz="1400" b="1" dirty="0" err="1">
                  <a:solidFill>
                    <a:srgbClr val="FFFF00"/>
                  </a:solidFill>
                  <a:latin typeface="Arial" panose="020B0604020202020204" pitchFamily="34" charset="0"/>
                  <a:ea typeface="MS PGothic" panose="020B0600070205080204" pitchFamily="34" charset="-128"/>
                  <a:cs typeface="Arial" panose="020B0604020202020204" pitchFamily="34" charset="0"/>
                </a:rPr>
                <a:t>transmissão</a:t>
              </a:r>
              <a:endParaRPr lang="en-US" altLang="pt-BR" sz="1400" b="1" dirty="0">
                <a:solidFill>
                  <a:srgbClr val="FFFF00"/>
                </a:solidFill>
                <a:latin typeface="Arial" panose="020B0604020202020204" pitchFamily="34" charset="0"/>
                <a:ea typeface="MS PGothic" panose="020B0600070205080204" pitchFamily="34" charset="-128"/>
                <a:cs typeface="Arial" panose="020B0604020202020204" pitchFamily="34" charset="0"/>
              </a:endParaRPr>
            </a:p>
          </p:txBody>
        </p:sp>
        <p:sp>
          <p:nvSpPr>
            <p:cNvPr id="6" name="Text Box 13">
              <a:extLst>
                <a:ext uri="{FF2B5EF4-FFF2-40B4-BE49-F238E27FC236}">
                  <a16:creationId xmlns:a16="http://schemas.microsoft.com/office/drawing/2014/main" id="{A8214F84-E76B-43E2-BC6E-6F6572491E83}"/>
                </a:ext>
              </a:extLst>
            </p:cNvPr>
            <p:cNvSpPr txBox="1">
              <a:spLocks noChangeArrowheads="1"/>
            </p:cNvSpPr>
            <p:nvPr/>
          </p:nvSpPr>
          <p:spPr bwMode="auto">
            <a:xfrm>
              <a:off x="8718" y="8940"/>
              <a:ext cx="1435"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pt-BR" sz="1400" b="1" dirty="0">
                  <a:latin typeface="Arial" panose="020B0604020202020204" pitchFamily="34" charset="0"/>
                  <a:ea typeface="MS PGothic" panose="020B0600070205080204" pitchFamily="34" charset="-128"/>
                  <a:cs typeface="Arial" panose="020B0604020202020204" pitchFamily="34" charset="0"/>
                </a:rPr>
                <a:t>Porta</a:t>
              </a:r>
            </a:p>
            <a:p>
              <a:pPr algn="ctr">
                <a:spcBef>
                  <a:spcPct val="0"/>
                </a:spcBef>
                <a:buFontTx/>
                <a:buNone/>
              </a:pPr>
              <a:r>
                <a:rPr lang="en-US" altLang="pt-BR" sz="1400" b="1" dirty="0">
                  <a:latin typeface="Arial" panose="020B0604020202020204" pitchFamily="34" charset="0"/>
                  <a:ea typeface="MS PGothic" panose="020B0600070205080204" pitchFamily="34" charset="-128"/>
                  <a:cs typeface="Arial" panose="020B0604020202020204" pitchFamily="34" charset="0"/>
                </a:rPr>
                <a:t> entrada</a:t>
              </a:r>
            </a:p>
          </p:txBody>
        </p:sp>
        <p:sp>
          <p:nvSpPr>
            <p:cNvPr id="7" name="Text Box 14">
              <a:extLst>
                <a:ext uri="{FF2B5EF4-FFF2-40B4-BE49-F238E27FC236}">
                  <a16:creationId xmlns:a16="http://schemas.microsoft.com/office/drawing/2014/main" id="{6D2B52EF-B8D9-4C67-96E1-9B91764D8EB8}"/>
                </a:ext>
              </a:extLst>
            </p:cNvPr>
            <p:cNvSpPr txBox="1">
              <a:spLocks noChangeArrowheads="1"/>
            </p:cNvSpPr>
            <p:nvPr/>
          </p:nvSpPr>
          <p:spPr bwMode="auto">
            <a:xfrm rot="16505913">
              <a:off x="8335" y="7688"/>
              <a:ext cx="1677" cy="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pt-BR" sz="1400" b="1" dirty="0" err="1">
                  <a:latin typeface="Arial" panose="020B0604020202020204" pitchFamily="34" charset="0"/>
                  <a:ea typeface="MS PGothic" panose="020B0600070205080204" pitchFamily="34" charset="-128"/>
                  <a:cs typeface="Arial" panose="020B0604020202020204" pitchFamily="34" charset="0"/>
                </a:rPr>
                <a:t>Hospedeiro</a:t>
              </a:r>
              <a:r>
                <a:rPr lang="en-US" altLang="pt-BR" sz="1400" b="1" dirty="0">
                  <a:latin typeface="Arial" panose="020B0604020202020204" pitchFamily="34" charset="0"/>
                  <a:ea typeface="MS PGothic" panose="020B0600070205080204" pitchFamily="34" charset="-128"/>
                  <a:cs typeface="Arial" panose="020B0604020202020204" pitchFamily="34" charset="0"/>
                </a:rPr>
                <a:t> </a:t>
              </a:r>
            </a:p>
            <a:p>
              <a:pPr algn="ctr">
                <a:spcBef>
                  <a:spcPct val="0"/>
                </a:spcBef>
                <a:buFontTx/>
                <a:buNone/>
              </a:pPr>
              <a:r>
                <a:rPr lang="en-US" altLang="pt-BR" sz="1400" b="1" dirty="0" err="1">
                  <a:latin typeface="Arial" panose="020B0604020202020204" pitchFamily="34" charset="0"/>
                  <a:ea typeface="MS PGothic" panose="020B0600070205080204" pitchFamily="34" charset="-128"/>
                  <a:cs typeface="Arial" panose="020B0604020202020204" pitchFamily="34" charset="0"/>
                </a:rPr>
                <a:t>sucetível</a:t>
              </a:r>
              <a:endParaRPr lang="en-US" altLang="pt-BR" sz="1400" b="1" dirty="0">
                <a:latin typeface="Arial" panose="020B0604020202020204" pitchFamily="34" charset="0"/>
                <a:ea typeface="MS PGothic" panose="020B0600070205080204" pitchFamily="34" charset="-128"/>
                <a:cs typeface="Arial" panose="020B0604020202020204" pitchFamily="34" charset="0"/>
              </a:endParaRPr>
            </a:p>
          </p:txBody>
        </p:sp>
        <p:sp>
          <p:nvSpPr>
            <p:cNvPr id="8" name="Text Box 15">
              <a:extLst>
                <a:ext uri="{FF2B5EF4-FFF2-40B4-BE49-F238E27FC236}">
                  <a16:creationId xmlns:a16="http://schemas.microsoft.com/office/drawing/2014/main" id="{DBEA32E3-E4D4-468D-A5C1-BD6641D18D50}"/>
                </a:ext>
              </a:extLst>
            </p:cNvPr>
            <p:cNvSpPr txBox="1">
              <a:spLocks noChangeArrowheads="1"/>
            </p:cNvSpPr>
            <p:nvPr/>
          </p:nvSpPr>
          <p:spPr bwMode="auto">
            <a:xfrm>
              <a:off x="9284" y="6632"/>
              <a:ext cx="1758" cy="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pt-BR" sz="1400" b="1" dirty="0" err="1">
                  <a:latin typeface="Arial" panose="020B0604020202020204" pitchFamily="34" charset="0"/>
                  <a:ea typeface="MS PGothic" panose="020B0600070205080204" pitchFamily="34" charset="-128"/>
                  <a:cs typeface="Arial" panose="020B0604020202020204" pitchFamily="34" charset="0"/>
                </a:rPr>
                <a:t>Agente</a:t>
              </a:r>
              <a:endParaRPr lang="en-US" altLang="pt-BR" sz="1400" b="1" dirty="0">
                <a:latin typeface="Arial" panose="020B0604020202020204" pitchFamily="34" charset="0"/>
                <a:ea typeface="MS PGothic" panose="020B0600070205080204" pitchFamily="34" charset="-128"/>
                <a:cs typeface="Arial" panose="020B0604020202020204" pitchFamily="34" charset="0"/>
              </a:endParaRPr>
            </a:p>
            <a:p>
              <a:pPr algn="ctr">
                <a:spcBef>
                  <a:spcPct val="0"/>
                </a:spcBef>
                <a:buFontTx/>
                <a:buNone/>
              </a:pPr>
              <a:r>
                <a:rPr lang="en-US" altLang="pt-BR" sz="1400" b="1" dirty="0">
                  <a:latin typeface="Arial" panose="020B0604020202020204" pitchFamily="34" charset="0"/>
                  <a:ea typeface="MS PGothic" panose="020B0600070205080204" pitchFamily="34" charset="-128"/>
                  <a:cs typeface="Arial" panose="020B0604020202020204" pitchFamily="34" charset="0"/>
                </a:rPr>
                <a:t> </a:t>
              </a:r>
              <a:r>
                <a:rPr lang="en-US" altLang="pt-BR" sz="1400" b="1" dirty="0" err="1">
                  <a:latin typeface="Arial" panose="020B0604020202020204" pitchFamily="34" charset="0"/>
                  <a:ea typeface="MS PGothic" panose="020B0600070205080204" pitchFamily="34" charset="-128"/>
                  <a:cs typeface="Arial" panose="020B0604020202020204" pitchFamily="34" charset="0"/>
                </a:rPr>
                <a:t>infeccioso</a:t>
              </a:r>
              <a:endParaRPr lang="en-US" altLang="pt-BR" sz="1400" b="1" dirty="0">
                <a:latin typeface="Arial" panose="020B0604020202020204" pitchFamily="34" charset="0"/>
                <a:ea typeface="MS PGothic" panose="020B0600070205080204" pitchFamily="34" charset="-128"/>
                <a:cs typeface="Arial" panose="020B0604020202020204" pitchFamily="34" charset="0"/>
              </a:endParaRPr>
            </a:p>
          </p:txBody>
        </p:sp>
        <p:sp>
          <p:nvSpPr>
            <p:cNvPr id="9" name="Text Box 16">
              <a:extLst>
                <a:ext uri="{FF2B5EF4-FFF2-40B4-BE49-F238E27FC236}">
                  <a16:creationId xmlns:a16="http://schemas.microsoft.com/office/drawing/2014/main" id="{1E2AAC36-62FD-48DB-9DF0-25EE2365479E}"/>
                </a:ext>
              </a:extLst>
            </p:cNvPr>
            <p:cNvSpPr txBox="1">
              <a:spLocks noChangeArrowheads="1"/>
            </p:cNvSpPr>
            <p:nvPr/>
          </p:nvSpPr>
          <p:spPr bwMode="auto">
            <a:xfrm>
              <a:off x="10550" y="6998"/>
              <a:ext cx="1474"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pt-BR" sz="1400" b="1" dirty="0" err="1">
                  <a:solidFill>
                    <a:srgbClr val="FFFFFF"/>
                  </a:solidFill>
                  <a:latin typeface="Arial" panose="020B0604020202020204" pitchFamily="34" charset="0"/>
                  <a:ea typeface="MS PGothic" panose="020B0600070205080204" pitchFamily="34" charset="-128"/>
                  <a:cs typeface="Arial" panose="020B0604020202020204" pitchFamily="34" charset="0"/>
                </a:rPr>
                <a:t>Reservatório</a:t>
              </a:r>
              <a:endParaRPr lang="en-US" altLang="pt-BR" sz="1400" b="1" dirty="0">
                <a:solidFill>
                  <a:srgbClr val="FFFFFF"/>
                </a:solidFill>
                <a:latin typeface="Arial" panose="020B0604020202020204" pitchFamily="34" charset="0"/>
                <a:ea typeface="MS PGothic" panose="020B0600070205080204" pitchFamily="34" charset="-128"/>
                <a:cs typeface="Arial" panose="020B0604020202020204" pitchFamily="34" charset="0"/>
              </a:endParaRPr>
            </a:p>
            <a:p>
              <a:pPr algn="ctr">
                <a:spcBef>
                  <a:spcPct val="0"/>
                </a:spcBef>
                <a:buFontTx/>
                <a:buNone/>
              </a:pPr>
              <a:r>
                <a:rPr lang="en-US" altLang="pt-BR" sz="1400" b="1" dirty="0">
                  <a:solidFill>
                    <a:srgbClr val="FFFFFF"/>
                  </a:solidFill>
                  <a:latin typeface="Arial" panose="020B0604020202020204" pitchFamily="34" charset="0"/>
                  <a:ea typeface="MS PGothic" panose="020B0600070205080204" pitchFamily="34" charset="-128"/>
                  <a:cs typeface="Arial" panose="020B0604020202020204" pitchFamily="34" charset="0"/>
                </a:rPr>
                <a:t> </a:t>
              </a:r>
              <a:r>
                <a:rPr lang="en-US" altLang="pt-BR" sz="1400" b="1" dirty="0" err="1">
                  <a:solidFill>
                    <a:srgbClr val="FFFFFF"/>
                  </a:solidFill>
                  <a:latin typeface="Arial" panose="020B0604020202020204" pitchFamily="34" charset="0"/>
                  <a:ea typeface="MS PGothic" panose="020B0600070205080204" pitchFamily="34" charset="-128"/>
                  <a:cs typeface="Arial" panose="020B0604020202020204" pitchFamily="34" charset="0"/>
                </a:rPr>
                <a:t>ou</a:t>
              </a:r>
              <a:r>
                <a:rPr lang="en-US" altLang="pt-BR" sz="1400" b="1" dirty="0">
                  <a:solidFill>
                    <a:srgbClr val="FFFFFF"/>
                  </a:solidFill>
                  <a:latin typeface="Arial" panose="020B0604020202020204" pitchFamily="34" charset="0"/>
                  <a:ea typeface="MS PGothic" panose="020B0600070205080204" pitchFamily="34" charset="-128"/>
                  <a:cs typeface="Arial" panose="020B0604020202020204" pitchFamily="34" charset="0"/>
                </a:rPr>
                <a:t> Fonte </a:t>
              </a:r>
            </a:p>
          </p:txBody>
        </p:sp>
      </p:grpSp>
      <p:sp>
        <p:nvSpPr>
          <p:cNvPr id="16" name="CaixaDeTexto 15">
            <a:extLst>
              <a:ext uri="{FF2B5EF4-FFF2-40B4-BE49-F238E27FC236}">
                <a16:creationId xmlns:a16="http://schemas.microsoft.com/office/drawing/2014/main" id="{2ED8D012-0956-420F-B341-5F848BB3CFF5}"/>
              </a:ext>
            </a:extLst>
          </p:cNvPr>
          <p:cNvSpPr txBox="1"/>
          <p:nvPr/>
        </p:nvSpPr>
        <p:spPr>
          <a:xfrm>
            <a:off x="1794031" y="684553"/>
            <a:ext cx="10246382" cy="646331"/>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pt-BR" sz="3600" b="1" dirty="0">
                <a:latin typeface="Arial" panose="020B0604020202020204" pitchFamily="34" charset="0"/>
                <a:cs typeface="Arial" panose="020B0604020202020204" pitchFamily="34" charset="0"/>
              </a:rPr>
              <a:t>Cadeia de transmissão</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microbiana</a:t>
            </a:r>
            <a:endParaRPr lang="pt-BR" sz="3600" b="1" dirty="0">
              <a:latin typeface="Arial" panose="020B0604020202020204" pitchFamily="34" charset="0"/>
              <a:cs typeface="Arial" panose="020B0604020202020204" pitchFamily="34" charset="0"/>
            </a:endParaRPr>
          </a:p>
        </p:txBody>
      </p:sp>
      <p:sp>
        <p:nvSpPr>
          <p:cNvPr id="18" name="Espaço Reservado para Conteúdo 2">
            <a:extLst>
              <a:ext uri="{FF2B5EF4-FFF2-40B4-BE49-F238E27FC236}">
                <a16:creationId xmlns:a16="http://schemas.microsoft.com/office/drawing/2014/main" id="{C46C8F92-4762-46FD-8486-7364C170B195}"/>
              </a:ext>
            </a:extLst>
          </p:cNvPr>
          <p:cNvSpPr txBox="1">
            <a:spLocks/>
          </p:cNvSpPr>
          <p:nvPr/>
        </p:nvSpPr>
        <p:spPr>
          <a:xfrm>
            <a:off x="5474404" y="1596657"/>
            <a:ext cx="6717595" cy="4137326"/>
          </a:xfrm>
          <a:prstGeom prst="rect">
            <a:avLst/>
          </a:prstGeom>
          <a:solidFill>
            <a:schemeClr val="bg1">
              <a:lumMod val="9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ü"/>
            </a:pPr>
            <a:r>
              <a:rPr lang="pt-BR" sz="2400" dirty="0">
                <a:latin typeface="Arial" panose="020B0604020202020204" pitchFamily="34" charset="0"/>
                <a:cs typeface="Arial" panose="020B0604020202020204" pitchFamily="34" charset="0"/>
              </a:rPr>
              <a:t>Os </a:t>
            </a:r>
            <a:r>
              <a:rPr lang="pt-BR" sz="2400" b="1" dirty="0">
                <a:latin typeface="Arial" panose="020B0604020202020204" pitchFamily="34" charset="0"/>
                <a:cs typeface="Arial" panose="020B0604020202020204" pitchFamily="34" charset="0"/>
              </a:rPr>
              <a:t>seis elementos devem estar presentes </a:t>
            </a:r>
            <a:r>
              <a:rPr lang="pt-BR" sz="2400" dirty="0">
                <a:latin typeface="Arial" panose="020B0604020202020204" pitchFamily="34" charset="0"/>
                <a:cs typeface="Arial" panose="020B0604020202020204" pitchFamily="34" charset="0"/>
              </a:rPr>
              <a:t>para haver transmissão do microrganismo em uma sequência de eventos: </a:t>
            </a:r>
          </a:p>
          <a:p>
            <a:pPr>
              <a:lnSpc>
                <a:spcPct val="120000"/>
              </a:lnSpc>
              <a:buFont typeface="Wingdings" panose="05000000000000000000" pitchFamily="2" charset="2"/>
              <a:buChar char="ü"/>
            </a:pPr>
            <a:r>
              <a:rPr lang="pt-BR" sz="2400" dirty="0">
                <a:latin typeface="Arial" panose="020B0604020202020204" pitchFamily="34" charset="0"/>
                <a:cs typeface="Arial" panose="020B0604020202020204" pitchFamily="34" charset="0"/>
              </a:rPr>
              <a:t>O agente infeccioso presente no reservatório/fonte, sai por uma porta de saída, “viaja” por um modo de transmissão e penetra no hospedeiro suscetível por uma porta de entrada (fecha o ciclo da transmissão).</a:t>
            </a:r>
          </a:p>
        </p:txBody>
      </p:sp>
      <p:sp>
        <p:nvSpPr>
          <p:cNvPr id="17" name="CaixaDeTexto 16">
            <a:extLst>
              <a:ext uri="{FF2B5EF4-FFF2-40B4-BE49-F238E27FC236}">
                <a16:creationId xmlns:a16="http://schemas.microsoft.com/office/drawing/2014/main" id="{9DF3AF4E-67FA-4F77-883C-168245F7843C}"/>
              </a:ext>
            </a:extLst>
          </p:cNvPr>
          <p:cNvSpPr txBox="1"/>
          <p:nvPr/>
        </p:nvSpPr>
        <p:spPr>
          <a:xfrm>
            <a:off x="179882" y="6490741"/>
            <a:ext cx="12560695" cy="276999"/>
          </a:xfrm>
          <a:prstGeom prst="rect">
            <a:avLst/>
          </a:prstGeom>
          <a:noFill/>
        </p:spPr>
        <p:txBody>
          <a:bodyPr wrap="square" rtlCol="0">
            <a:spAutoFit/>
          </a:bodyPr>
          <a:lstStyle/>
          <a:p>
            <a:r>
              <a:rPr lang="en-US" sz="1200" dirty="0"/>
              <a:t>PIDAC: Routine Practices and Additional Precautions in All Health Care Settings |</a:t>
            </a:r>
            <a:r>
              <a:rPr lang="pt-BR" sz="1200" dirty="0">
                <a:hlinkClick r:id="rId2"/>
              </a:rPr>
              <a:t>https://www.publichealthontario.ca/-/media/documents/b/2012/bp-rpap-healthcare-settings.pdf?la=en</a:t>
            </a:r>
            <a:endParaRPr lang="pt-BR" sz="1200" dirty="0"/>
          </a:p>
        </p:txBody>
      </p:sp>
      <p:sp>
        <p:nvSpPr>
          <p:cNvPr id="19" name="Espaço Reservado para Número de Slide 18">
            <a:extLst>
              <a:ext uri="{FF2B5EF4-FFF2-40B4-BE49-F238E27FC236}">
                <a16:creationId xmlns:a16="http://schemas.microsoft.com/office/drawing/2014/main" id="{89A3BA1D-250F-40C3-810F-2F9DDF9BE35F}"/>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D9A5B28-FA7E-4029-9D60-FFFA8D871F98}" type="slidenum">
              <a:rPr lang="en-US" smtClean="0"/>
              <a:pPr/>
              <a:t>11</a:t>
            </a:fld>
            <a:endParaRPr lang="pt-BR" sz="2000">
              <a:solidFill>
                <a:schemeClr val="tx1"/>
              </a:solidFill>
            </a:endParaRPr>
          </a:p>
        </p:txBody>
      </p:sp>
      <p:sp>
        <p:nvSpPr>
          <p:cNvPr id="21" name="CaixaDeTexto 20">
            <a:extLst>
              <a:ext uri="{FF2B5EF4-FFF2-40B4-BE49-F238E27FC236}">
                <a16:creationId xmlns:a16="http://schemas.microsoft.com/office/drawing/2014/main" id="{1C378FA7-B1C7-E027-FE56-24E5D654F2BE}"/>
              </a:ext>
            </a:extLst>
          </p:cNvPr>
          <p:cNvSpPr txBox="1"/>
          <p:nvPr/>
        </p:nvSpPr>
        <p:spPr>
          <a:xfrm>
            <a:off x="5458222" y="5294378"/>
            <a:ext cx="6737588" cy="797078"/>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nSpc>
                <a:spcPct val="120000"/>
              </a:lnSpc>
            </a:pPr>
            <a:r>
              <a:rPr lang="pt-BR" sz="2000" b="1" dirty="0">
                <a:solidFill>
                  <a:schemeClr val="bg1"/>
                </a:solidFill>
                <a:latin typeface="Arial" panose="020B0604020202020204" pitchFamily="34" charset="0"/>
                <a:cs typeface="Arial" panose="020B0604020202020204" pitchFamily="34" charset="0"/>
              </a:rPr>
              <a:t>Eliminar qualquer um dos seis elos com medidas de prevenção e controle de infecção quebra a cadeia....</a:t>
            </a:r>
            <a:endParaRPr lang="pt-BR" sz="2000" b="1" u="sng"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1722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Group 21">
            <a:extLst>
              <a:ext uri="{FF2B5EF4-FFF2-40B4-BE49-F238E27FC236}">
                <a16:creationId xmlns:a16="http://schemas.microsoft.com/office/drawing/2014/main" id="{779C0FCB-3DF9-4624-AC87-6E6D6BCA1D39}"/>
              </a:ext>
            </a:extLst>
          </p:cNvPr>
          <p:cNvGrpSpPr>
            <a:grpSpLocks/>
          </p:cNvGrpSpPr>
          <p:nvPr/>
        </p:nvGrpSpPr>
        <p:grpSpPr bwMode="auto">
          <a:xfrm>
            <a:off x="3606682" y="1633540"/>
            <a:ext cx="5472942" cy="4810637"/>
            <a:chOff x="938" y="153"/>
            <a:chExt cx="3855" cy="3797"/>
          </a:xfrm>
        </p:grpSpPr>
        <p:pic>
          <p:nvPicPr>
            <p:cNvPr id="74755" name="Picture 4" descr="corrente_final">
              <a:extLst>
                <a:ext uri="{FF2B5EF4-FFF2-40B4-BE49-F238E27FC236}">
                  <a16:creationId xmlns:a16="http://schemas.microsoft.com/office/drawing/2014/main" id="{4C99F50F-FEAF-4D35-9253-29C96699E0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8" y="153"/>
              <a:ext cx="3855" cy="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6" name="Text Box 5">
              <a:extLst>
                <a:ext uri="{FF2B5EF4-FFF2-40B4-BE49-F238E27FC236}">
                  <a16:creationId xmlns:a16="http://schemas.microsoft.com/office/drawing/2014/main" id="{AC60D592-7BFE-4FB3-B22E-22894BCE99F0}"/>
                </a:ext>
              </a:extLst>
            </p:cNvPr>
            <p:cNvSpPr txBox="1">
              <a:spLocks noChangeArrowheads="1"/>
            </p:cNvSpPr>
            <p:nvPr/>
          </p:nvSpPr>
          <p:spPr bwMode="auto">
            <a:xfrm>
              <a:off x="2154" y="218"/>
              <a:ext cx="1451"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pt-BR" altLang="pt-BR" sz="1200" b="1">
                  <a:latin typeface="Times New Roman" panose="02020603050405020304" pitchFamily="18" charset="0"/>
                </a:rPr>
                <a:t>AGENTE INFECCIOSO</a:t>
              </a:r>
            </a:p>
          </p:txBody>
        </p:sp>
        <p:sp>
          <p:nvSpPr>
            <p:cNvPr id="74757" name="Text Box 6">
              <a:extLst>
                <a:ext uri="{FF2B5EF4-FFF2-40B4-BE49-F238E27FC236}">
                  <a16:creationId xmlns:a16="http://schemas.microsoft.com/office/drawing/2014/main" id="{D64D3712-A9BF-4086-97E0-F5CE992A87F2}"/>
                </a:ext>
              </a:extLst>
            </p:cNvPr>
            <p:cNvSpPr txBox="1">
              <a:spLocks noChangeArrowheads="1"/>
            </p:cNvSpPr>
            <p:nvPr/>
          </p:nvSpPr>
          <p:spPr bwMode="auto">
            <a:xfrm>
              <a:off x="2290" y="981"/>
              <a:ext cx="1451"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endParaRPr lang="pt-BR" altLang="pt-BR" sz="1200" b="1">
                <a:latin typeface="Times New Roman" panose="02020603050405020304" pitchFamily="18" charset="0"/>
              </a:endParaRPr>
            </a:p>
          </p:txBody>
        </p:sp>
        <p:sp>
          <p:nvSpPr>
            <p:cNvPr id="74758" name="Rectangle 10">
              <a:extLst>
                <a:ext uri="{FF2B5EF4-FFF2-40B4-BE49-F238E27FC236}">
                  <a16:creationId xmlns:a16="http://schemas.microsoft.com/office/drawing/2014/main" id="{8E2363AD-EEFC-45F8-B88B-B1F9B2FA9D66}"/>
                </a:ext>
              </a:extLst>
            </p:cNvPr>
            <p:cNvSpPr>
              <a:spLocks noChangeArrowheads="1"/>
            </p:cNvSpPr>
            <p:nvPr/>
          </p:nvSpPr>
          <p:spPr bwMode="auto">
            <a:xfrm>
              <a:off x="2544" y="456"/>
              <a:ext cx="644" cy="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056" tIns="34529" rIns="69056" bIns="34529">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buClr>
                  <a:srgbClr val="969696"/>
                </a:buClr>
                <a:buFont typeface="Wingdings" panose="05000000000000000000" pitchFamily="2" charset="2"/>
                <a:buChar char="§"/>
              </a:pPr>
              <a:r>
                <a:rPr lang="pt-BR" altLang="pt-BR" sz="1050" dirty="0">
                  <a:solidFill>
                    <a:srgbClr val="4D4D4D"/>
                  </a:solidFill>
                  <a:latin typeface="Times New Roman" panose="02020603050405020304" pitchFamily="18" charset="0"/>
                </a:rPr>
                <a:t> Bactérias</a:t>
              </a:r>
            </a:p>
            <a:p>
              <a:pPr>
                <a:lnSpc>
                  <a:spcPct val="90000"/>
                </a:lnSpc>
                <a:buClr>
                  <a:srgbClr val="969696"/>
                </a:buClr>
                <a:buFont typeface="Wingdings" panose="05000000000000000000" pitchFamily="2" charset="2"/>
                <a:buChar char="§"/>
              </a:pPr>
              <a:r>
                <a:rPr lang="pt-BR" altLang="pt-BR" sz="1050" dirty="0">
                  <a:solidFill>
                    <a:srgbClr val="4D4D4D"/>
                  </a:solidFill>
                  <a:latin typeface="Times New Roman" panose="02020603050405020304" pitchFamily="18" charset="0"/>
                </a:rPr>
                <a:t> Fungos</a:t>
              </a:r>
            </a:p>
            <a:p>
              <a:pPr>
                <a:lnSpc>
                  <a:spcPct val="90000"/>
                </a:lnSpc>
                <a:buClr>
                  <a:srgbClr val="969696"/>
                </a:buClr>
                <a:buFont typeface="Wingdings" panose="05000000000000000000" pitchFamily="2" charset="2"/>
                <a:buChar char="§"/>
              </a:pPr>
              <a:r>
                <a:rPr lang="pt-BR" altLang="pt-BR" sz="1050" dirty="0">
                  <a:solidFill>
                    <a:srgbClr val="4D4D4D"/>
                  </a:solidFill>
                  <a:latin typeface="Times New Roman" panose="02020603050405020304" pitchFamily="18" charset="0"/>
                </a:rPr>
                <a:t> Vírus</a:t>
              </a:r>
            </a:p>
            <a:p>
              <a:pPr>
                <a:lnSpc>
                  <a:spcPct val="90000"/>
                </a:lnSpc>
                <a:buClr>
                  <a:srgbClr val="969696"/>
                </a:buClr>
                <a:buFont typeface="Wingdings" panose="05000000000000000000" pitchFamily="2" charset="2"/>
                <a:buChar char="§"/>
              </a:pPr>
              <a:r>
                <a:rPr lang="pt-BR" altLang="pt-BR" sz="1050" dirty="0">
                  <a:solidFill>
                    <a:srgbClr val="4D4D4D"/>
                  </a:solidFill>
                  <a:latin typeface="Times New Roman" panose="02020603050405020304" pitchFamily="18" charset="0"/>
                </a:rPr>
                <a:t> Protozoários</a:t>
              </a:r>
            </a:p>
            <a:p>
              <a:pPr>
                <a:lnSpc>
                  <a:spcPct val="90000"/>
                </a:lnSpc>
                <a:buClr>
                  <a:srgbClr val="969696"/>
                </a:buClr>
                <a:buFont typeface="Wingdings" panose="05000000000000000000" pitchFamily="2" charset="2"/>
                <a:buChar char="§"/>
              </a:pPr>
              <a:r>
                <a:rPr lang="pt-BR" altLang="pt-BR" sz="1050" dirty="0">
                  <a:solidFill>
                    <a:srgbClr val="4D4D4D"/>
                  </a:solidFill>
                  <a:latin typeface="Times New Roman" panose="02020603050405020304" pitchFamily="18" charset="0"/>
                </a:rPr>
                <a:t> Parasitas</a:t>
              </a:r>
            </a:p>
          </p:txBody>
        </p:sp>
        <p:sp>
          <p:nvSpPr>
            <p:cNvPr id="74759" name="Text Box 27">
              <a:extLst>
                <a:ext uri="{FF2B5EF4-FFF2-40B4-BE49-F238E27FC236}">
                  <a16:creationId xmlns:a16="http://schemas.microsoft.com/office/drawing/2014/main" id="{2F2F53D1-629E-4B2E-AF84-64CE282830D0}"/>
                </a:ext>
              </a:extLst>
            </p:cNvPr>
            <p:cNvSpPr txBox="1">
              <a:spLocks noChangeArrowheads="1"/>
            </p:cNvSpPr>
            <p:nvPr/>
          </p:nvSpPr>
          <p:spPr bwMode="auto">
            <a:xfrm>
              <a:off x="3769" y="790"/>
              <a:ext cx="504"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t-BR" altLang="pt-BR" sz="1200" b="1" dirty="0">
                  <a:latin typeface="Times New Roman" panose="02020603050405020304" pitchFamily="18" charset="0"/>
                </a:rPr>
                <a:t>FONTE</a:t>
              </a:r>
            </a:p>
          </p:txBody>
        </p:sp>
        <p:sp>
          <p:nvSpPr>
            <p:cNvPr id="74760" name="Text Box 9">
              <a:extLst>
                <a:ext uri="{FF2B5EF4-FFF2-40B4-BE49-F238E27FC236}">
                  <a16:creationId xmlns:a16="http://schemas.microsoft.com/office/drawing/2014/main" id="{A106211C-E724-412F-8F73-99B1ADB6E902}"/>
                </a:ext>
              </a:extLst>
            </p:cNvPr>
            <p:cNvSpPr txBox="1">
              <a:spLocks noChangeArrowheads="1"/>
            </p:cNvSpPr>
            <p:nvPr/>
          </p:nvSpPr>
          <p:spPr bwMode="auto">
            <a:xfrm>
              <a:off x="3934" y="2260"/>
              <a:ext cx="782"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pt-BR" altLang="pt-BR" sz="1200" b="1" dirty="0">
                  <a:latin typeface="Times New Roman" panose="02020603050405020304" pitchFamily="18" charset="0"/>
                </a:rPr>
                <a:t>PORTA </a:t>
              </a:r>
            </a:p>
            <a:p>
              <a:r>
                <a:rPr lang="pt-BR" altLang="pt-BR" sz="1200" b="1" dirty="0">
                  <a:latin typeface="Times New Roman" panose="02020603050405020304" pitchFamily="18" charset="0"/>
                </a:rPr>
                <a:t>DE SAÍDA</a:t>
              </a:r>
            </a:p>
          </p:txBody>
        </p:sp>
        <p:sp>
          <p:nvSpPr>
            <p:cNvPr id="74761" name="Text Box 7">
              <a:extLst>
                <a:ext uri="{FF2B5EF4-FFF2-40B4-BE49-F238E27FC236}">
                  <a16:creationId xmlns:a16="http://schemas.microsoft.com/office/drawing/2014/main" id="{567FBD2D-1C2C-4ADA-8A04-C5C418F4802D}"/>
                </a:ext>
              </a:extLst>
            </p:cNvPr>
            <p:cNvSpPr txBox="1">
              <a:spLocks noChangeArrowheads="1"/>
            </p:cNvSpPr>
            <p:nvPr/>
          </p:nvSpPr>
          <p:spPr bwMode="auto">
            <a:xfrm>
              <a:off x="2261" y="3070"/>
              <a:ext cx="1237"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pt-BR" altLang="pt-BR" sz="1200" b="1">
                  <a:latin typeface="Times New Roman" panose="02020603050405020304" pitchFamily="18" charset="0"/>
                </a:rPr>
                <a:t>FORMA DE TRANSMISSÃO</a:t>
              </a:r>
            </a:p>
          </p:txBody>
        </p:sp>
        <p:sp>
          <p:nvSpPr>
            <p:cNvPr id="74762" name="Text Box 28">
              <a:extLst>
                <a:ext uri="{FF2B5EF4-FFF2-40B4-BE49-F238E27FC236}">
                  <a16:creationId xmlns:a16="http://schemas.microsoft.com/office/drawing/2014/main" id="{886B4C58-F8AA-42A2-803F-82AE83294AE1}"/>
                </a:ext>
              </a:extLst>
            </p:cNvPr>
            <p:cNvSpPr txBox="1">
              <a:spLocks noChangeArrowheads="1"/>
            </p:cNvSpPr>
            <p:nvPr/>
          </p:nvSpPr>
          <p:spPr bwMode="auto">
            <a:xfrm>
              <a:off x="949" y="2204"/>
              <a:ext cx="964"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pt-BR" altLang="pt-BR" sz="1200" b="1">
                  <a:latin typeface="Times New Roman" panose="02020603050405020304" pitchFamily="18" charset="0"/>
                </a:rPr>
                <a:t>PORTA DE ENTRADA</a:t>
              </a:r>
            </a:p>
          </p:txBody>
        </p:sp>
        <p:sp>
          <p:nvSpPr>
            <p:cNvPr id="74763" name="Text Box 29">
              <a:extLst>
                <a:ext uri="{FF2B5EF4-FFF2-40B4-BE49-F238E27FC236}">
                  <a16:creationId xmlns:a16="http://schemas.microsoft.com/office/drawing/2014/main" id="{88514A50-8BCF-4E4B-ABCE-6F6703194E08}"/>
                </a:ext>
              </a:extLst>
            </p:cNvPr>
            <p:cNvSpPr txBox="1">
              <a:spLocks noChangeArrowheads="1"/>
            </p:cNvSpPr>
            <p:nvPr/>
          </p:nvSpPr>
          <p:spPr bwMode="auto">
            <a:xfrm>
              <a:off x="1360" y="921"/>
              <a:ext cx="930"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10000"/>
                </a:lnSpc>
              </a:pPr>
              <a:r>
                <a:rPr lang="pt-BR" altLang="pt-BR" sz="1050" b="1" dirty="0">
                  <a:latin typeface="Times New Roman" panose="02020603050405020304" pitchFamily="18" charset="0"/>
                </a:rPr>
                <a:t>HOSPEDEIRO   SUSCEPTÍVEL</a:t>
              </a:r>
            </a:p>
          </p:txBody>
        </p:sp>
        <p:sp>
          <p:nvSpPr>
            <p:cNvPr id="74764" name="Rectangle 12">
              <a:extLst>
                <a:ext uri="{FF2B5EF4-FFF2-40B4-BE49-F238E27FC236}">
                  <a16:creationId xmlns:a16="http://schemas.microsoft.com/office/drawing/2014/main" id="{74A72A5C-B115-4CC0-905E-2801E63CA9D6}"/>
                </a:ext>
              </a:extLst>
            </p:cNvPr>
            <p:cNvSpPr>
              <a:spLocks noChangeArrowheads="1"/>
            </p:cNvSpPr>
            <p:nvPr/>
          </p:nvSpPr>
          <p:spPr bwMode="auto">
            <a:xfrm>
              <a:off x="3759" y="1002"/>
              <a:ext cx="722" cy="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056" tIns="34529" rIns="69056" bIns="34529">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Pessoas</a:t>
              </a:r>
            </a:p>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Água</a:t>
              </a:r>
            </a:p>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Soluções </a:t>
              </a:r>
            </a:p>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Medicamentos</a:t>
              </a:r>
            </a:p>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Superfícies e </a:t>
              </a:r>
            </a:p>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Equipamentos</a:t>
              </a:r>
            </a:p>
          </p:txBody>
        </p:sp>
        <p:sp>
          <p:nvSpPr>
            <p:cNvPr id="74765" name="Rectangle 13">
              <a:extLst>
                <a:ext uri="{FF2B5EF4-FFF2-40B4-BE49-F238E27FC236}">
                  <a16:creationId xmlns:a16="http://schemas.microsoft.com/office/drawing/2014/main" id="{9D7640DF-8C5A-426D-A3D1-25D78F396E44}"/>
                </a:ext>
              </a:extLst>
            </p:cNvPr>
            <p:cNvSpPr>
              <a:spLocks noChangeArrowheads="1"/>
            </p:cNvSpPr>
            <p:nvPr/>
          </p:nvSpPr>
          <p:spPr bwMode="auto">
            <a:xfrm>
              <a:off x="3651" y="2614"/>
              <a:ext cx="710" cy="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9056" tIns="34529" rIns="69056" bIns="34529">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Excreções</a:t>
              </a:r>
            </a:p>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Secreções</a:t>
              </a:r>
            </a:p>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Gotículas</a:t>
              </a:r>
            </a:p>
            <a:p>
              <a:pPr>
                <a:lnSpc>
                  <a:spcPct val="110000"/>
                </a:lnSpc>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Outros fluídos</a:t>
              </a:r>
            </a:p>
          </p:txBody>
        </p:sp>
        <p:sp>
          <p:nvSpPr>
            <p:cNvPr id="74766" name="Rectangle 15">
              <a:extLst>
                <a:ext uri="{FF2B5EF4-FFF2-40B4-BE49-F238E27FC236}">
                  <a16:creationId xmlns:a16="http://schemas.microsoft.com/office/drawing/2014/main" id="{123ED855-8397-491D-B079-0E8AB6DCA9C4}"/>
                </a:ext>
              </a:extLst>
            </p:cNvPr>
            <p:cNvSpPr>
              <a:spLocks noChangeArrowheads="1"/>
            </p:cNvSpPr>
            <p:nvPr/>
          </p:nvSpPr>
          <p:spPr bwMode="auto">
            <a:xfrm>
              <a:off x="2323" y="3412"/>
              <a:ext cx="1282" cy="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9056" tIns="34529" rIns="69056" bIns="34529">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Contato (direto /indireto) </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Gotículas</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Aérea ou aerossóis</a:t>
              </a:r>
            </a:p>
          </p:txBody>
        </p:sp>
        <p:sp>
          <p:nvSpPr>
            <p:cNvPr id="74767" name="Rectangle 14">
              <a:extLst>
                <a:ext uri="{FF2B5EF4-FFF2-40B4-BE49-F238E27FC236}">
                  <a16:creationId xmlns:a16="http://schemas.microsoft.com/office/drawing/2014/main" id="{027031C9-277B-43CD-97DA-47EA24140793}"/>
                </a:ext>
              </a:extLst>
            </p:cNvPr>
            <p:cNvSpPr>
              <a:spLocks noChangeArrowheads="1"/>
            </p:cNvSpPr>
            <p:nvPr/>
          </p:nvSpPr>
          <p:spPr bwMode="auto">
            <a:xfrm>
              <a:off x="1265" y="2507"/>
              <a:ext cx="1068" cy="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9056" tIns="34529" rIns="69056" bIns="34529">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Trato gastrintestinal</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Trato urinário</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Trato respiratório</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Pele não íntegra </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Mucosas</a:t>
              </a:r>
            </a:p>
          </p:txBody>
        </p:sp>
        <p:sp>
          <p:nvSpPr>
            <p:cNvPr id="74768" name="Rectangle 11">
              <a:extLst>
                <a:ext uri="{FF2B5EF4-FFF2-40B4-BE49-F238E27FC236}">
                  <a16:creationId xmlns:a16="http://schemas.microsoft.com/office/drawing/2014/main" id="{56953360-C7BE-4A3F-AD45-675BF7C1D66A}"/>
                </a:ext>
              </a:extLst>
            </p:cNvPr>
            <p:cNvSpPr>
              <a:spLocks noChangeArrowheads="1"/>
            </p:cNvSpPr>
            <p:nvPr/>
          </p:nvSpPr>
          <p:spPr bwMode="auto">
            <a:xfrm>
              <a:off x="1160" y="1202"/>
              <a:ext cx="1068" cy="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9056" tIns="34529" rIns="69056" bIns="34529">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Imunossuprimidos</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Idosos</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RN</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Queimados</a:t>
              </a:r>
            </a:p>
            <a:p>
              <a:pPr>
                <a:buClr>
                  <a:srgbClr val="808080"/>
                </a:buClr>
                <a:buFont typeface="Wingdings" panose="05000000000000000000" pitchFamily="2" charset="2"/>
                <a:buChar char="§"/>
              </a:pPr>
              <a:r>
                <a:rPr lang="pt-BR" altLang="pt-BR" sz="1050" dirty="0">
                  <a:solidFill>
                    <a:srgbClr val="4D4D4D"/>
                  </a:solidFill>
                  <a:latin typeface="Times New Roman" panose="02020603050405020304" pitchFamily="18" charset="0"/>
                </a:rPr>
                <a:t> Cirúrgicos</a:t>
              </a:r>
            </a:p>
          </p:txBody>
        </p:sp>
      </p:grpSp>
      <p:pic>
        <p:nvPicPr>
          <p:cNvPr id="17" name="Picture 17" descr="bebe%2520dort%25202">
            <a:hlinkClick r:id="rId3"/>
            <a:extLst>
              <a:ext uri="{FF2B5EF4-FFF2-40B4-BE49-F238E27FC236}">
                <a16:creationId xmlns:a16="http://schemas.microsoft.com/office/drawing/2014/main" id="{C97648AD-B670-4847-B4C0-1BF228D212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8748" y="3578237"/>
            <a:ext cx="1085843" cy="84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m 5" descr="diarreia-2.jpg">
            <a:extLst>
              <a:ext uri="{FF2B5EF4-FFF2-40B4-BE49-F238E27FC236}">
                <a16:creationId xmlns:a16="http://schemas.microsoft.com/office/drawing/2014/main" id="{6D4A7F0F-F48F-4779-98E6-B166D70DEC6F}"/>
              </a:ext>
            </a:extLst>
          </p:cNvPr>
          <p:cNvPicPr>
            <a:picLocks noChangeAspect="1"/>
          </p:cNvPicPr>
          <p:nvPr/>
        </p:nvPicPr>
        <p:blipFill>
          <a:blip r:embed="rId5" cstate="print"/>
          <a:srcRect/>
          <a:stretch>
            <a:fillRect/>
          </a:stretch>
        </p:blipFill>
        <p:spPr bwMode="auto">
          <a:xfrm>
            <a:off x="9319696" y="4038859"/>
            <a:ext cx="1027647" cy="1080207"/>
          </a:xfrm>
          <a:prstGeom prst="rect">
            <a:avLst/>
          </a:prstGeom>
          <a:noFill/>
          <a:ln w="9525">
            <a:noFill/>
            <a:miter lim="800000"/>
            <a:headEnd/>
            <a:tailEnd/>
          </a:ln>
        </p:spPr>
      </p:pic>
      <p:pic>
        <p:nvPicPr>
          <p:cNvPr id="19" name="Picture 2" descr="http://1.bp.blogspot.com/_cEkTIL_IL7s/TOLlObI558I/AAAAAAAACxg/XErOxTHrhqw/s1600/Tuberculose.jpg.jpg">
            <a:extLst>
              <a:ext uri="{FF2B5EF4-FFF2-40B4-BE49-F238E27FC236}">
                <a16:creationId xmlns:a16="http://schemas.microsoft.com/office/drawing/2014/main" id="{3F2A43AA-3693-4646-8BCC-2E7225B89662}"/>
              </a:ext>
            </a:extLst>
          </p:cNvPr>
          <p:cNvPicPr>
            <a:picLocks noChangeAspect="1" noChangeArrowheads="1"/>
          </p:cNvPicPr>
          <p:nvPr/>
        </p:nvPicPr>
        <p:blipFill>
          <a:blip r:embed="rId6" cstate="email"/>
          <a:srcRect/>
          <a:stretch>
            <a:fillRect/>
          </a:stretch>
        </p:blipFill>
        <p:spPr bwMode="auto">
          <a:xfrm>
            <a:off x="8933361" y="5002096"/>
            <a:ext cx="900158" cy="981173"/>
          </a:xfrm>
          <a:prstGeom prst="rect">
            <a:avLst/>
          </a:prstGeom>
          <a:noFill/>
        </p:spPr>
      </p:pic>
      <p:sp>
        <p:nvSpPr>
          <p:cNvPr id="21" name="Rectangle 6">
            <a:extLst>
              <a:ext uri="{FF2B5EF4-FFF2-40B4-BE49-F238E27FC236}">
                <a16:creationId xmlns:a16="http://schemas.microsoft.com/office/drawing/2014/main" id="{9A71DB56-4D4B-4253-BB65-6039FF380CA7}"/>
              </a:ext>
            </a:extLst>
          </p:cNvPr>
          <p:cNvSpPr txBox="1">
            <a:spLocks noChangeArrowheads="1"/>
          </p:cNvSpPr>
          <p:nvPr/>
        </p:nvSpPr>
        <p:spPr>
          <a:xfrm>
            <a:off x="3015940" y="830329"/>
            <a:ext cx="6367500" cy="488361"/>
          </a:xfrm>
          <a:prstGeom prst="rect">
            <a:avLst/>
          </a:prstGeom>
          <a:effectLst>
            <a:innerShdw blurRad="114300">
              <a:prstClr val="black"/>
            </a:innerShdw>
          </a:effectLst>
        </p:spPr>
        <p:style>
          <a:lnRef idx="1">
            <a:schemeClr val="accent3"/>
          </a:lnRef>
          <a:fillRef idx="2">
            <a:schemeClr val="accent3"/>
          </a:fillRef>
          <a:effectRef idx="1">
            <a:schemeClr val="accent3"/>
          </a:effectRef>
          <a:fontRef idx="minor">
            <a:schemeClr val="dk1"/>
          </a:fontRef>
        </p:style>
        <p:txBody>
          <a:bodyPr/>
          <a:lst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a:lstStyle>
          <a:p>
            <a:pPr eaLnBrk="1" hangingPunct="1"/>
            <a:r>
              <a:rPr lang="pt-BR" sz="2400" b="1" kern="0" dirty="0">
                <a:solidFill>
                  <a:schemeClr val="tx1"/>
                </a:solidFill>
              </a:rPr>
              <a:t>Cadeia de transmissão de microrganismos</a:t>
            </a:r>
          </a:p>
        </p:txBody>
      </p:sp>
      <p:pic>
        <p:nvPicPr>
          <p:cNvPr id="22" name="Imagem 22" descr="transmissao.bmp">
            <a:extLst>
              <a:ext uri="{FF2B5EF4-FFF2-40B4-BE49-F238E27FC236}">
                <a16:creationId xmlns:a16="http://schemas.microsoft.com/office/drawing/2014/main" id="{6D89D056-E4CE-4495-A171-D59A0D002A76}"/>
              </a:ext>
            </a:extLst>
          </p:cNvPr>
          <p:cNvPicPr>
            <a:picLocks noChangeAspect="1"/>
          </p:cNvPicPr>
          <p:nvPr/>
        </p:nvPicPr>
        <p:blipFill>
          <a:blip r:embed="rId7" cstate="print"/>
          <a:srcRect/>
          <a:stretch>
            <a:fillRect/>
          </a:stretch>
        </p:blipFill>
        <p:spPr bwMode="auto">
          <a:xfrm>
            <a:off x="2503437" y="3711747"/>
            <a:ext cx="808155" cy="987745"/>
          </a:xfrm>
          <a:prstGeom prst="rect">
            <a:avLst/>
          </a:prstGeom>
          <a:noFill/>
          <a:ln w="9525">
            <a:noFill/>
            <a:miter lim="800000"/>
            <a:headEnd/>
            <a:tailEnd/>
          </a:ln>
        </p:spPr>
      </p:pic>
      <p:pic>
        <p:nvPicPr>
          <p:cNvPr id="23" name="Picture 8">
            <a:extLst>
              <a:ext uri="{FF2B5EF4-FFF2-40B4-BE49-F238E27FC236}">
                <a16:creationId xmlns:a16="http://schemas.microsoft.com/office/drawing/2014/main" id="{72CF3819-4AD0-423B-B71C-0080852D766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23157" y="4709505"/>
            <a:ext cx="712085" cy="849450"/>
          </a:xfrm>
          <a:prstGeom prst="rect">
            <a:avLst/>
          </a:prstGeom>
          <a:noFill/>
          <a:ln w="9525">
            <a:noFill/>
            <a:miter lim="800000"/>
            <a:headEnd/>
            <a:tailEnd/>
          </a:ln>
          <a:effectLst/>
        </p:spPr>
      </p:pic>
      <p:pic>
        <p:nvPicPr>
          <p:cNvPr id="24" name="Imagem 23">
            <a:extLst>
              <a:ext uri="{FF2B5EF4-FFF2-40B4-BE49-F238E27FC236}">
                <a16:creationId xmlns:a16="http://schemas.microsoft.com/office/drawing/2014/main" id="{499B2E42-E3F8-416F-9C52-1B528C804EF5}"/>
              </a:ext>
            </a:extLst>
          </p:cNvPr>
          <p:cNvPicPr>
            <a:picLocks noChangeAspect="1"/>
          </p:cNvPicPr>
          <p:nvPr/>
        </p:nvPicPr>
        <p:blipFill>
          <a:blip r:embed="rId9" cstate="print"/>
          <a:stretch>
            <a:fillRect/>
          </a:stretch>
        </p:blipFill>
        <p:spPr>
          <a:xfrm flipH="1">
            <a:off x="2726278" y="1732014"/>
            <a:ext cx="1070038" cy="731144"/>
          </a:xfrm>
          <a:prstGeom prst="rect">
            <a:avLst/>
          </a:prstGeom>
        </p:spPr>
      </p:pic>
      <p:pic>
        <p:nvPicPr>
          <p:cNvPr id="25" name="Picture 4" descr="j0422201">
            <a:extLst>
              <a:ext uri="{FF2B5EF4-FFF2-40B4-BE49-F238E27FC236}">
                <a16:creationId xmlns:a16="http://schemas.microsoft.com/office/drawing/2014/main" id="{112B63D0-C814-4E05-9A87-33CE6C77BBF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488029" y="1745745"/>
            <a:ext cx="895350" cy="134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ixaDeTexto 1">
            <a:extLst>
              <a:ext uri="{FF2B5EF4-FFF2-40B4-BE49-F238E27FC236}">
                <a16:creationId xmlns:a16="http://schemas.microsoft.com/office/drawing/2014/main" id="{6095AA1B-B7E5-4D15-8A24-1B6681051884}"/>
              </a:ext>
            </a:extLst>
          </p:cNvPr>
          <p:cNvSpPr txBox="1"/>
          <p:nvPr/>
        </p:nvSpPr>
        <p:spPr>
          <a:xfrm>
            <a:off x="9347194" y="3328268"/>
            <a:ext cx="1114408" cy="253916"/>
          </a:xfrm>
          <a:prstGeom prst="rect">
            <a:avLst/>
          </a:prstGeom>
          <a:noFill/>
        </p:spPr>
        <p:txBody>
          <a:bodyPr wrap="none" rtlCol="0">
            <a:spAutoFit/>
          </a:bodyPr>
          <a:lstStyle/>
          <a:p>
            <a:r>
              <a:rPr lang="pt-BR" sz="1050" b="1" dirty="0">
                <a:solidFill>
                  <a:srgbClr val="FF0000"/>
                </a:solidFill>
              </a:rPr>
              <a:t>Quem é a fonte?</a:t>
            </a:r>
          </a:p>
        </p:txBody>
      </p:sp>
      <p:sp>
        <p:nvSpPr>
          <p:cNvPr id="26" name="CaixaDeTexto 25">
            <a:extLst>
              <a:ext uri="{FF2B5EF4-FFF2-40B4-BE49-F238E27FC236}">
                <a16:creationId xmlns:a16="http://schemas.microsoft.com/office/drawing/2014/main" id="{D63C1623-4B0F-4932-ADBF-662AB2067EC8}"/>
              </a:ext>
            </a:extLst>
          </p:cNvPr>
          <p:cNvSpPr txBox="1"/>
          <p:nvPr/>
        </p:nvSpPr>
        <p:spPr>
          <a:xfrm>
            <a:off x="2699755" y="2544422"/>
            <a:ext cx="1354133" cy="415498"/>
          </a:xfrm>
          <a:prstGeom prst="rect">
            <a:avLst/>
          </a:prstGeom>
          <a:noFill/>
        </p:spPr>
        <p:txBody>
          <a:bodyPr wrap="square" rtlCol="0">
            <a:spAutoFit/>
          </a:bodyPr>
          <a:lstStyle/>
          <a:p>
            <a:r>
              <a:rPr lang="pt-BR" sz="1050" b="1" dirty="0">
                <a:solidFill>
                  <a:srgbClr val="FF0000"/>
                </a:solidFill>
              </a:rPr>
              <a:t>Quem é hospedeiro suscetível?</a:t>
            </a:r>
          </a:p>
        </p:txBody>
      </p:sp>
      <p:pic>
        <p:nvPicPr>
          <p:cNvPr id="28" name="Picture 2" descr="Uma paciente  no Rio de Janeiro, teve uma infecção hospitalar e está com a barriga aberta. VAMOS DENUNCIAR PARA MUNDO INTEIRO.">
            <a:extLst>
              <a:ext uri="{FF2B5EF4-FFF2-40B4-BE49-F238E27FC236}">
                <a16:creationId xmlns:a16="http://schemas.microsoft.com/office/drawing/2014/main" id="{331E7B57-2C37-497E-B94C-138E61582149}"/>
              </a:ext>
            </a:extLst>
          </p:cNvPr>
          <p:cNvPicPr>
            <a:picLocks noChangeAspect="1" noChangeArrowheads="1"/>
          </p:cNvPicPr>
          <p:nvPr/>
        </p:nvPicPr>
        <p:blipFill>
          <a:blip r:embed="rId11" cstate="print">
            <a:lum bright="10000"/>
            <a:extLst>
              <a:ext uri="{28A0092B-C50C-407E-A947-70E740481C1C}">
                <a14:useLocalDpi xmlns:a14="http://schemas.microsoft.com/office/drawing/2010/main" val="0"/>
              </a:ext>
            </a:extLst>
          </a:blip>
          <a:srcRect/>
          <a:stretch>
            <a:fillRect/>
          </a:stretch>
        </p:blipFill>
        <p:spPr bwMode="auto">
          <a:xfrm>
            <a:off x="8273184" y="5950720"/>
            <a:ext cx="1027646" cy="67224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E48F776E-4801-4A64-9C16-119C080B74AB}"/>
              </a:ext>
            </a:extLst>
          </p:cNvPr>
          <p:cNvSpPr txBox="1"/>
          <p:nvPr/>
        </p:nvSpPr>
        <p:spPr>
          <a:xfrm>
            <a:off x="2251085" y="5759791"/>
            <a:ext cx="2627302" cy="584775"/>
          </a:xfrm>
          <a:prstGeom prst="rect">
            <a:avLst/>
          </a:prstGeom>
          <a:noFill/>
        </p:spPr>
        <p:txBody>
          <a:bodyPr wrap="square" rtlCol="0">
            <a:spAutoFit/>
          </a:bodyPr>
          <a:lstStyle/>
          <a:p>
            <a:r>
              <a:rPr lang="pt-BR" sz="1600" dirty="0"/>
              <a:t>Dispositivos invasivos, feridas, cirurgias.. </a:t>
            </a:r>
            <a:endParaRPr lang="en-US" sz="1600" dirty="0"/>
          </a:p>
        </p:txBody>
      </p:sp>
      <p:sp>
        <p:nvSpPr>
          <p:cNvPr id="4" name="Chave Esquerda 3">
            <a:extLst>
              <a:ext uri="{FF2B5EF4-FFF2-40B4-BE49-F238E27FC236}">
                <a16:creationId xmlns:a16="http://schemas.microsoft.com/office/drawing/2014/main" id="{E8CAC4D6-30B2-4F18-B841-239B759FF5B8}"/>
              </a:ext>
            </a:extLst>
          </p:cNvPr>
          <p:cNvSpPr/>
          <p:nvPr/>
        </p:nvSpPr>
        <p:spPr>
          <a:xfrm rot="21443248">
            <a:off x="3934087" y="4653883"/>
            <a:ext cx="119801" cy="837459"/>
          </a:xfrm>
          <a:prstGeom prst="leftBrace">
            <a:avLst/>
          </a:prstGeom>
          <a:ln w="28575">
            <a:solidFill>
              <a:srgbClr val="FF33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5" name="Seta: para a Esquerda e para Cima 4">
            <a:extLst>
              <a:ext uri="{FF2B5EF4-FFF2-40B4-BE49-F238E27FC236}">
                <a16:creationId xmlns:a16="http://schemas.microsoft.com/office/drawing/2014/main" id="{B8A27ADD-7A9B-4AB5-A454-ED7AF284CD96}"/>
              </a:ext>
            </a:extLst>
          </p:cNvPr>
          <p:cNvSpPr/>
          <p:nvPr/>
        </p:nvSpPr>
        <p:spPr>
          <a:xfrm rot="10800000">
            <a:off x="3503713" y="4999014"/>
            <a:ext cx="295856" cy="704536"/>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7181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idx="1"/>
          </p:nvPr>
        </p:nvSpPr>
        <p:spPr>
          <a:xfrm>
            <a:off x="1657350" y="640751"/>
            <a:ext cx="8321040" cy="970877"/>
          </a:xfrm>
          <a:ln w="76200" cmpd="tri">
            <a:solidFill>
              <a:srgbClr val="000000"/>
            </a:solidFill>
          </a:ln>
        </p:spPr>
        <p:txBody>
          <a:bodyPr>
            <a:normAutofit/>
          </a:bodyPr>
          <a:lstStyle/>
          <a:p>
            <a:pPr algn="ctr">
              <a:buFontTx/>
              <a:buNone/>
              <a:defRPr/>
            </a:pPr>
            <a:r>
              <a:rPr lang="it-IT" sz="3000" i="1" dirty="0">
                <a:latin typeface="Arial" panose="020B0604020202020204" pitchFamily="34" charset="0"/>
                <a:ea typeface="ＭＳ Ｐゴシック" pitchFamily="34" charset="-128"/>
                <a:cs typeface="Arial" panose="020B0604020202020204" pitchFamily="34" charset="0"/>
              </a:rPr>
              <a:t>Evidências da transmissão de microrganismos pelas mãos dos profissionais da saúde</a:t>
            </a:r>
            <a:endParaRPr lang="pt-BR" sz="3000" i="1" dirty="0">
              <a:latin typeface="Arial" panose="020B0604020202020204" pitchFamily="34" charset="0"/>
              <a:ea typeface="ＭＳ Ｐゴシック" pitchFamily="34" charset="-128"/>
              <a:cs typeface="Arial" panose="020B0604020202020204" pitchFamily="34" charset="0"/>
            </a:endParaRPr>
          </a:p>
        </p:txBody>
      </p:sp>
      <p:pic>
        <p:nvPicPr>
          <p:cNvPr id="53251" name="Picture 7" descr="C:\Ana Paula C\Hand Hygiene\anim_opt.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13335" y="523021"/>
            <a:ext cx="2332995" cy="15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42AED38-4628-42BE-93F7-009EE583B8F0}"/>
              </a:ext>
            </a:extLst>
          </p:cNvPr>
          <p:cNvSpPr/>
          <p:nvPr/>
        </p:nvSpPr>
        <p:spPr>
          <a:xfrm>
            <a:off x="1362339" y="6584854"/>
            <a:ext cx="8496666" cy="253916"/>
          </a:xfrm>
          <a:prstGeom prst="rect">
            <a:avLst/>
          </a:prstGeom>
        </p:spPr>
        <p:txBody>
          <a:bodyPr wrap="square">
            <a:spAutoFit/>
          </a:bodyPr>
          <a:lstStyle/>
          <a:p>
            <a:pPr marL="457200">
              <a:spcAft>
                <a:spcPts val="800"/>
              </a:spcAft>
            </a:pPr>
            <a:r>
              <a:rPr lang="pt-BR" sz="1050" baseline="30000" dirty="0" err="1">
                <a:latin typeface="RotisSansSerif"/>
                <a:ea typeface="Times New Roman" panose="02020603050405020304" pitchFamily="18" charset="0"/>
                <a:cs typeface="Calibri" panose="020F0502020204030204" pitchFamily="34" charset="0"/>
              </a:rPr>
              <a:t>Pittet</a:t>
            </a:r>
            <a:r>
              <a:rPr lang="pt-BR" sz="1050" baseline="30000" dirty="0">
                <a:latin typeface="RotisSansSerif"/>
                <a:ea typeface="Times New Roman" panose="02020603050405020304" pitchFamily="18" charset="0"/>
                <a:cs typeface="Calibri" panose="020F0502020204030204" pitchFamily="34" charset="0"/>
              </a:rPr>
              <a:t> D, </a:t>
            </a:r>
            <a:r>
              <a:rPr lang="pt-BR" sz="1050" baseline="30000" dirty="0" err="1">
                <a:latin typeface="RotisSansSerif"/>
                <a:ea typeface="Times New Roman" panose="02020603050405020304" pitchFamily="18" charset="0"/>
                <a:cs typeface="Calibri" panose="020F0502020204030204" pitchFamily="34" charset="0"/>
              </a:rPr>
              <a:t>Allegranzi</a:t>
            </a:r>
            <a:r>
              <a:rPr lang="pt-BR" sz="1050" baseline="30000" dirty="0">
                <a:latin typeface="RotisSansSerif"/>
                <a:ea typeface="Times New Roman" panose="02020603050405020304" pitchFamily="18" charset="0"/>
                <a:cs typeface="Calibri" panose="020F0502020204030204" pitchFamily="34" charset="0"/>
              </a:rPr>
              <a:t> B, Sax H, </a:t>
            </a:r>
            <a:r>
              <a:rPr lang="pt-BR" sz="1050" baseline="30000" dirty="0" err="1">
                <a:latin typeface="RotisSansSerif"/>
                <a:ea typeface="Times New Roman" panose="02020603050405020304" pitchFamily="18" charset="0"/>
                <a:cs typeface="Calibri" panose="020F0502020204030204" pitchFamily="34" charset="0"/>
              </a:rPr>
              <a:t>Dharan</a:t>
            </a:r>
            <a:r>
              <a:rPr lang="pt-BR" sz="1050" baseline="30000" dirty="0">
                <a:latin typeface="RotisSansSerif"/>
                <a:ea typeface="Times New Roman" panose="02020603050405020304" pitchFamily="18" charset="0"/>
                <a:cs typeface="Calibri" panose="020F0502020204030204" pitchFamily="34" charset="0"/>
              </a:rPr>
              <a:t> S, Pessoa-Silva CP, </a:t>
            </a:r>
            <a:r>
              <a:rPr lang="pt-BR" sz="1050" baseline="30000" dirty="0" err="1">
                <a:latin typeface="RotisSansSerif"/>
                <a:ea typeface="Times New Roman" panose="02020603050405020304" pitchFamily="18" charset="0"/>
                <a:cs typeface="Calibri" panose="020F0502020204030204" pitchFamily="34" charset="0"/>
              </a:rPr>
              <a:t>Donaldson</a:t>
            </a:r>
            <a:r>
              <a:rPr lang="pt-BR" sz="1050" baseline="30000" dirty="0">
                <a:latin typeface="RotisSansSerif"/>
                <a:ea typeface="Times New Roman" panose="02020603050405020304" pitchFamily="18" charset="0"/>
                <a:cs typeface="Calibri" panose="020F0502020204030204" pitchFamily="34" charset="0"/>
              </a:rPr>
              <a:t> L, </a:t>
            </a:r>
            <a:r>
              <a:rPr lang="pt-BR" sz="1050" baseline="30000" dirty="0" err="1">
                <a:latin typeface="RotisSansSerif"/>
                <a:ea typeface="Times New Roman" panose="02020603050405020304" pitchFamily="18" charset="0"/>
                <a:cs typeface="Calibri" panose="020F0502020204030204" pitchFamily="34" charset="0"/>
              </a:rPr>
              <a:t>Boyce</a:t>
            </a:r>
            <a:r>
              <a:rPr lang="pt-BR" sz="1050" baseline="30000" dirty="0">
                <a:latin typeface="RotisSansSerif"/>
                <a:ea typeface="Times New Roman" panose="02020603050405020304" pitchFamily="18" charset="0"/>
                <a:cs typeface="Calibri" panose="020F0502020204030204" pitchFamily="34" charset="0"/>
              </a:rPr>
              <a:t> JM. </a:t>
            </a:r>
            <a:r>
              <a:rPr lang="en-US" sz="1050" baseline="30000" dirty="0">
                <a:latin typeface="RotisSansSerif"/>
                <a:ea typeface="Times New Roman" panose="02020603050405020304" pitchFamily="18" charset="0"/>
                <a:cs typeface="Calibri" panose="020F0502020204030204" pitchFamily="34" charset="0"/>
              </a:rPr>
              <a:t>Evidence-based model for hand transmission during patient care and the role of improved practices. Lancet Infect Dis 2006; 6:641–52</a:t>
            </a:r>
            <a:endParaRPr lang="pt-BR" sz="11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8D374F81-D349-4C13-B2C4-A420D7A88F78}"/>
              </a:ext>
            </a:extLst>
          </p:cNvPr>
          <p:cNvSpPr/>
          <p:nvPr/>
        </p:nvSpPr>
        <p:spPr>
          <a:xfrm>
            <a:off x="0" y="1961000"/>
            <a:ext cx="12310109" cy="4139018"/>
          </a:xfrm>
          <a:prstGeom prst="rect">
            <a:avLst/>
          </a:prstGeom>
          <a:ln>
            <a:solidFill>
              <a:schemeClr val="accent1"/>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171450">
              <a:lnSpc>
                <a:spcPct val="150000"/>
              </a:lnSpc>
              <a:spcAft>
                <a:spcPts val="800"/>
              </a:spcAft>
            </a:pPr>
            <a:r>
              <a:rPr lang="pt-BR" sz="2000" dirty="0">
                <a:latin typeface="Arial" panose="020B0604020202020204" pitchFamily="34" charset="0"/>
                <a:ea typeface="Times New Roman" panose="02020603050405020304" pitchFamily="18" charset="0"/>
                <a:cs typeface="Arial" panose="020B0604020202020204" pitchFamily="34" charset="0"/>
              </a:rPr>
              <a:t>1 Os microrganismos estão presentes na pele do doente ou foram disseminados em objetos inanimados imediatamente ao redor do doente.</a:t>
            </a:r>
            <a:endParaRPr lang="pt-BR" sz="2400" dirty="0">
              <a:latin typeface="Arial" panose="020B0604020202020204" pitchFamily="34" charset="0"/>
              <a:ea typeface="Times New Roman" panose="02020603050405020304" pitchFamily="18" charset="0"/>
              <a:cs typeface="Arial" panose="020B0604020202020204" pitchFamily="34" charset="0"/>
            </a:endParaRPr>
          </a:p>
          <a:p>
            <a:pPr marL="171450">
              <a:lnSpc>
                <a:spcPct val="150000"/>
              </a:lnSpc>
              <a:spcAft>
                <a:spcPts val="800"/>
              </a:spcAft>
            </a:pPr>
            <a:r>
              <a:rPr lang="pt-BR" sz="2000" dirty="0">
                <a:latin typeface="Arial" panose="020B0604020202020204" pitchFamily="34" charset="0"/>
                <a:ea typeface="Times New Roman" panose="02020603050405020304" pitchFamily="18" charset="0"/>
                <a:cs typeface="Arial" panose="020B0604020202020204" pitchFamily="34" charset="0"/>
              </a:rPr>
              <a:t>2 Os microrganismos são transferidos para as mãos do profissional de saúde.</a:t>
            </a:r>
            <a:endParaRPr lang="pt-BR" sz="2400" dirty="0">
              <a:latin typeface="Arial" panose="020B0604020202020204" pitchFamily="34" charset="0"/>
              <a:ea typeface="Times New Roman" panose="02020603050405020304" pitchFamily="18" charset="0"/>
              <a:cs typeface="Arial" panose="020B0604020202020204" pitchFamily="34" charset="0"/>
            </a:endParaRPr>
          </a:p>
          <a:p>
            <a:pPr marL="171450">
              <a:lnSpc>
                <a:spcPct val="150000"/>
              </a:lnSpc>
              <a:spcAft>
                <a:spcPts val="800"/>
              </a:spcAft>
            </a:pPr>
            <a:r>
              <a:rPr lang="pt-BR" sz="2000" dirty="0">
                <a:latin typeface="Arial" panose="020B0604020202020204" pitchFamily="34" charset="0"/>
                <a:ea typeface="Times New Roman" panose="02020603050405020304" pitchFamily="18" charset="0"/>
                <a:cs typeface="Arial" panose="020B0604020202020204" pitchFamily="34" charset="0"/>
              </a:rPr>
              <a:t>3 Os microrganismos sobrevivem por pelo menos vários minutos nas mãos do profissional de saúde.</a:t>
            </a:r>
            <a:endParaRPr lang="pt-BR" sz="2400" dirty="0">
              <a:latin typeface="Arial" panose="020B0604020202020204" pitchFamily="34" charset="0"/>
              <a:ea typeface="Times New Roman" panose="02020603050405020304" pitchFamily="18" charset="0"/>
              <a:cs typeface="Arial" panose="020B0604020202020204" pitchFamily="34" charset="0"/>
            </a:endParaRPr>
          </a:p>
          <a:p>
            <a:pPr marL="171450">
              <a:lnSpc>
                <a:spcPct val="150000"/>
              </a:lnSpc>
              <a:spcAft>
                <a:spcPts val="800"/>
              </a:spcAft>
            </a:pPr>
            <a:r>
              <a:rPr lang="pt-BR" sz="2000" dirty="0">
                <a:latin typeface="Arial" panose="020B0604020202020204" pitchFamily="34" charset="0"/>
                <a:ea typeface="Times New Roman" panose="02020603050405020304" pitchFamily="18" charset="0"/>
                <a:cs typeface="Arial" panose="020B0604020202020204" pitchFamily="34" charset="0"/>
              </a:rPr>
              <a:t>4 A lavagem das mãos ou a fricção das mãos com preparação alcoólica pelo profissional de saúde é insuficiente ou omitido inteiramente, ou o agente utilizado para a HM é inadequado.</a:t>
            </a:r>
            <a:endParaRPr lang="pt-BR" sz="2400" dirty="0">
              <a:latin typeface="Arial" panose="020B0604020202020204" pitchFamily="34" charset="0"/>
              <a:ea typeface="Times New Roman" panose="02020603050405020304" pitchFamily="18" charset="0"/>
              <a:cs typeface="Arial" panose="020B0604020202020204" pitchFamily="34" charset="0"/>
            </a:endParaRPr>
          </a:p>
          <a:p>
            <a:pPr marL="171450">
              <a:lnSpc>
                <a:spcPct val="150000"/>
              </a:lnSpc>
              <a:spcAft>
                <a:spcPts val="800"/>
              </a:spcAft>
            </a:pPr>
            <a:r>
              <a:rPr lang="pt-BR" sz="2000" dirty="0">
                <a:latin typeface="Arial" panose="020B0604020202020204" pitchFamily="34" charset="0"/>
                <a:ea typeface="Times New Roman" panose="02020603050405020304" pitchFamily="18" charset="0"/>
                <a:cs typeface="Arial" panose="020B0604020202020204" pitchFamily="34" charset="0"/>
              </a:rPr>
              <a:t>5 A(s) mão(s) contaminada(s) do profissional de saúde entra(m) em contato direto com outro doente ou com um objeto inanimado que entrará em contato direto com o doente.</a:t>
            </a:r>
            <a:endParaRPr lang="pt-BR" sz="24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95788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a:extLst>
              <a:ext uri="{FF2B5EF4-FFF2-40B4-BE49-F238E27FC236}">
                <a16:creationId xmlns:a16="http://schemas.microsoft.com/office/drawing/2014/main" id="{F276BDB0-3309-434B-8C6E-B869C5EFFF32}"/>
              </a:ext>
            </a:extLst>
          </p:cNvPr>
          <p:cNvSpPr>
            <a:spLocks noChangeArrowheads="1"/>
          </p:cNvSpPr>
          <p:nvPr/>
        </p:nvSpPr>
        <p:spPr bwMode="auto">
          <a:xfrm>
            <a:off x="3035820" y="944698"/>
            <a:ext cx="6443651" cy="25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1435" tIns="25718" rIns="51435" bIns="25718" numCol="1" anchor="ctr" anchorCtr="0" compatLnSpc="1">
            <a:prstTxWarp prst="textNoShape">
              <a:avLst/>
            </a:prstTxWarp>
            <a:spAutoFit/>
          </a:bodyPr>
          <a:lstStyle/>
          <a:p>
            <a:endParaRPr lang="en-US" sz="1350">
              <a:solidFill>
                <a:srgbClr val="FF3300"/>
              </a:solidFill>
            </a:endParaRPr>
          </a:p>
        </p:txBody>
      </p:sp>
      <p:grpSp>
        <p:nvGrpSpPr>
          <p:cNvPr id="4" name="Group 1">
            <a:extLst>
              <a:ext uri="{FF2B5EF4-FFF2-40B4-BE49-F238E27FC236}">
                <a16:creationId xmlns:a16="http://schemas.microsoft.com/office/drawing/2014/main" id="{08A996B7-98C1-43A6-A280-8DEA10BF17A6}"/>
              </a:ext>
            </a:extLst>
          </p:cNvPr>
          <p:cNvGrpSpPr>
            <a:grpSpLocks/>
          </p:cNvGrpSpPr>
          <p:nvPr/>
        </p:nvGrpSpPr>
        <p:grpSpPr bwMode="auto">
          <a:xfrm>
            <a:off x="528562" y="270705"/>
            <a:ext cx="11134876" cy="6167887"/>
            <a:chOff x="2" y="-89"/>
            <a:chExt cx="8755" cy="6863"/>
          </a:xfrm>
        </p:grpSpPr>
        <p:pic>
          <p:nvPicPr>
            <p:cNvPr id="5143" name="Picture 23">
              <a:extLst>
                <a:ext uri="{FF2B5EF4-FFF2-40B4-BE49-F238E27FC236}">
                  <a16:creationId xmlns:a16="http://schemas.microsoft.com/office/drawing/2014/main" id="{2EAFD0A5-632C-4E02-AE08-52434AE715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 y="-89"/>
              <a:ext cx="8682" cy="6863"/>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6" name="Freeform 21">
              <a:extLst>
                <a:ext uri="{FF2B5EF4-FFF2-40B4-BE49-F238E27FC236}">
                  <a16:creationId xmlns:a16="http://schemas.microsoft.com/office/drawing/2014/main" id="{0E3E3EAB-F105-4C42-8C58-FCBD22DE9759}"/>
                </a:ext>
              </a:extLst>
            </p:cNvPr>
            <p:cNvSpPr>
              <a:spLocks/>
            </p:cNvSpPr>
            <p:nvPr/>
          </p:nvSpPr>
          <p:spPr bwMode="auto">
            <a:xfrm>
              <a:off x="6165" y="1540"/>
              <a:ext cx="51" cy="109"/>
            </a:xfrm>
            <a:custGeom>
              <a:avLst/>
              <a:gdLst>
                <a:gd name="T0" fmla="+- 0 5816 5771"/>
                <a:gd name="T1" fmla="*/ T0 w 100"/>
                <a:gd name="T2" fmla="+- 0 1596 1596"/>
                <a:gd name="T3" fmla="*/ 1596 h 90"/>
                <a:gd name="T4" fmla="+- 0 5771 5771"/>
                <a:gd name="T5" fmla="*/ T4 w 100"/>
                <a:gd name="T6" fmla="+- 0 1686 1596"/>
                <a:gd name="T7" fmla="*/ 1686 h 90"/>
                <a:gd name="T8" fmla="+- 0 5871 5771"/>
                <a:gd name="T9" fmla="*/ T8 w 100"/>
                <a:gd name="T10" fmla="+- 0 1680 1596"/>
                <a:gd name="T11" fmla="*/ 1680 h 90"/>
                <a:gd name="T12" fmla="+- 0 5816 5771"/>
                <a:gd name="T13" fmla="*/ T12 w 100"/>
                <a:gd name="T14" fmla="+- 0 1596 1596"/>
                <a:gd name="T15" fmla="*/ 1596 h 90"/>
              </a:gdLst>
              <a:ahLst/>
              <a:cxnLst>
                <a:cxn ang="0">
                  <a:pos x="T1" y="T3"/>
                </a:cxn>
                <a:cxn ang="0">
                  <a:pos x="T5" y="T7"/>
                </a:cxn>
                <a:cxn ang="0">
                  <a:pos x="T9" y="T11"/>
                </a:cxn>
                <a:cxn ang="0">
                  <a:pos x="T13" y="T15"/>
                </a:cxn>
              </a:cxnLst>
              <a:rect l="0" t="0" r="r" b="b"/>
              <a:pathLst>
                <a:path w="100" h="90">
                  <a:moveTo>
                    <a:pt x="45" y="0"/>
                  </a:moveTo>
                  <a:lnTo>
                    <a:pt x="0" y="90"/>
                  </a:lnTo>
                  <a:lnTo>
                    <a:pt x="100" y="84"/>
                  </a:lnTo>
                  <a:lnTo>
                    <a:pt x="45" y="0"/>
                  </a:lnTo>
                  <a:close/>
                </a:path>
              </a:pathLst>
            </a:custGeom>
            <a:solidFill>
              <a:srgbClr val="231F20"/>
            </a:solidFill>
            <a:ln w="9525">
              <a:solidFill>
                <a:srgbClr val="000000"/>
              </a:solidFill>
              <a:round/>
              <a:headEnd/>
              <a:tailEnd/>
            </a:ln>
          </p:spPr>
          <p:txBody>
            <a:bodyPr vert="horz" wrap="square" lIns="51435" tIns="25718" rIns="51435" bIns="25718" numCol="1" anchor="t" anchorCtr="0" compatLnSpc="1">
              <a:prstTxWarp prst="textNoShape">
                <a:avLst/>
              </a:prstTxWarp>
            </a:bodyPr>
            <a:lstStyle/>
            <a:p>
              <a:endParaRPr lang="en-US" sz="1350"/>
            </a:p>
          </p:txBody>
        </p:sp>
        <p:sp>
          <p:nvSpPr>
            <p:cNvPr id="7" name="Freeform 20">
              <a:extLst>
                <a:ext uri="{FF2B5EF4-FFF2-40B4-BE49-F238E27FC236}">
                  <a16:creationId xmlns:a16="http://schemas.microsoft.com/office/drawing/2014/main" id="{6C838408-FA0F-42DB-9A46-A037E4D71E8D}"/>
                </a:ext>
              </a:extLst>
            </p:cNvPr>
            <p:cNvSpPr>
              <a:spLocks/>
            </p:cNvSpPr>
            <p:nvPr/>
          </p:nvSpPr>
          <p:spPr bwMode="auto">
            <a:xfrm>
              <a:off x="7047" y="2800"/>
              <a:ext cx="97" cy="97"/>
            </a:xfrm>
            <a:custGeom>
              <a:avLst/>
              <a:gdLst>
                <a:gd name="T0" fmla="+- 0 6687 6591"/>
                <a:gd name="T1" fmla="*/ T0 w 97"/>
                <a:gd name="T2" fmla="+- 0 2655 2655"/>
                <a:gd name="T3" fmla="*/ 2655 h 97"/>
                <a:gd name="T4" fmla="+- 0 6591 6591"/>
                <a:gd name="T5" fmla="*/ T4 w 97"/>
                <a:gd name="T6" fmla="+- 0 2681 2655"/>
                <a:gd name="T7" fmla="*/ 2681 h 97"/>
                <a:gd name="T8" fmla="+- 0 6662 6591"/>
                <a:gd name="T9" fmla="*/ T8 w 97"/>
                <a:gd name="T10" fmla="+- 0 2751 2655"/>
                <a:gd name="T11" fmla="*/ 2751 h 97"/>
                <a:gd name="T12" fmla="+- 0 6687 6591"/>
                <a:gd name="T13" fmla="*/ T12 w 97"/>
                <a:gd name="T14" fmla="+- 0 2655 2655"/>
                <a:gd name="T15" fmla="*/ 2655 h 97"/>
              </a:gdLst>
              <a:ahLst/>
              <a:cxnLst>
                <a:cxn ang="0">
                  <a:pos x="T1" y="T3"/>
                </a:cxn>
                <a:cxn ang="0">
                  <a:pos x="T5" y="T7"/>
                </a:cxn>
                <a:cxn ang="0">
                  <a:pos x="T9" y="T11"/>
                </a:cxn>
                <a:cxn ang="0">
                  <a:pos x="T13" y="T15"/>
                </a:cxn>
              </a:cxnLst>
              <a:rect l="0" t="0" r="r" b="b"/>
              <a:pathLst>
                <a:path w="97" h="97">
                  <a:moveTo>
                    <a:pt x="96" y="0"/>
                  </a:moveTo>
                  <a:lnTo>
                    <a:pt x="0" y="26"/>
                  </a:lnTo>
                  <a:lnTo>
                    <a:pt x="71" y="96"/>
                  </a:lnTo>
                  <a:lnTo>
                    <a:pt x="96" y="0"/>
                  </a:lnTo>
                  <a:close/>
                </a:path>
              </a:pathLst>
            </a:custGeom>
            <a:solidFill>
              <a:srgbClr val="231F20"/>
            </a:solidFill>
            <a:ln w="9525">
              <a:solidFill>
                <a:srgbClr val="000000"/>
              </a:solidFill>
              <a:round/>
              <a:headEnd/>
              <a:tailEnd/>
            </a:ln>
          </p:spPr>
          <p:txBody>
            <a:bodyPr vert="horz" wrap="square" lIns="51435" tIns="25718" rIns="51435" bIns="25718" numCol="1" anchor="t" anchorCtr="0" compatLnSpc="1">
              <a:prstTxWarp prst="textNoShape">
                <a:avLst/>
              </a:prstTxWarp>
            </a:bodyPr>
            <a:lstStyle/>
            <a:p>
              <a:endParaRPr lang="en-US" sz="1350"/>
            </a:p>
          </p:txBody>
        </p:sp>
        <p:sp>
          <p:nvSpPr>
            <p:cNvPr id="8" name="Freeform 19">
              <a:extLst>
                <a:ext uri="{FF2B5EF4-FFF2-40B4-BE49-F238E27FC236}">
                  <a16:creationId xmlns:a16="http://schemas.microsoft.com/office/drawing/2014/main" id="{61D63F0D-42F6-4C07-AA6F-EA83F6DEE6CF}"/>
                </a:ext>
              </a:extLst>
            </p:cNvPr>
            <p:cNvSpPr>
              <a:spLocks/>
            </p:cNvSpPr>
            <p:nvPr/>
          </p:nvSpPr>
          <p:spPr bwMode="auto">
            <a:xfrm>
              <a:off x="6483" y="5051"/>
              <a:ext cx="131" cy="116"/>
            </a:xfrm>
            <a:custGeom>
              <a:avLst/>
              <a:gdLst>
                <a:gd name="T0" fmla="+- 0 5703 5644"/>
                <a:gd name="T1" fmla="*/ T0 w 100"/>
                <a:gd name="T2" fmla="+- 0 4292 4292"/>
                <a:gd name="T3" fmla="*/ 4292 h 92"/>
                <a:gd name="T4" fmla="+- 0 5644 5644"/>
                <a:gd name="T5" fmla="*/ T4 w 100"/>
                <a:gd name="T6" fmla="+- 0 4373 4292"/>
                <a:gd name="T7" fmla="*/ 4373 h 92"/>
                <a:gd name="T8" fmla="+- 0 5743 5644"/>
                <a:gd name="T9" fmla="*/ T8 w 100"/>
                <a:gd name="T10" fmla="+- 0 4384 4292"/>
                <a:gd name="T11" fmla="*/ 4384 h 92"/>
                <a:gd name="T12" fmla="+- 0 5703 5644"/>
                <a:gd name="T13" fmla="*/ T12 w 100"/>
                <a:gd name="T14" fmla="+- 0 4292 4292"/>
                <a:gd name="T15" fmla="*/ 4292 h 92"/>
              </a:gdLst>
              <a:ahLst/>
              <a:cxnLst>
                <a:cxn ang="0">
                  <a:pos x="T1" y="T3"/>
                </a:cxn>
                <a:cxn ang="0">
                  <a:pos x="T5" y="T7"/>
                </a:cxn>
                <a:cxn ang="0">
                  <a:pos x="T9" y="T11"/>
                </a:cxn>
                <a:cxn ang="0">
                  <a:pos x="T13" y="T15"/>
                </a:cxn>
              </a:cxnLst>
              <a:rect l="0" t="0" r="r" b="b"/>
              <a:pathLst>
                <a:path w="100" h="92">
                  <a:moveTo>
                    <a:pt x="59" y="0"/>
                  </a:moveTo>
                  <a:lnTo>
                    <a:pt x="0" y="81"/>
                  </a:lnTo>
                  <a:lnTo>
                    <a:pt x="99" y="92"/>
                  </a:lnTo>
                  <a:lnTo>
                    <a:pt x="59" y="0"/>
                  </a:lnTo>
                  <a:close/>
                </a:path>
              </a:pathLst>
            </a:custGeom>
            <a:solidFill>
              <a:srgbClr val="231F20"/>
            </a:solidFill>
            <a:ln w="9525">
              <a:solidFill>
                <a:srgbClr val="000000"/>
              </a:solidFill>
              <a:round/>
              <a:headEnd/>
              <a:tailEnd/>
            </a:ln>
          </p:spPr>
          <p:txBody>
            <a:bodyPr vert="horz" wrap="square" lIns="51435" tIns="25718" rIns="51435" bIns="25718" numCol="1" anchor="t" anchorCtr="0" compatLnSpc="1">
              <a:prstTxWarp prst="textNoShape">
                <a:avLst/>
              </a:prstTxWarp>
            </a:bodyPr>
            <a:lstStyle/>
            <a:p>
              <a:endParaRPr lang="en-US" sz="1350"/>
            </a:p>
          </p:txBody>
        </p:sp>
        <p:sp>
          <p:nvSpPr>
            <p:cNvPr id="10" name="Freeform 17">
              <a:extLst>
                <a:ext uri="{FF2B5EF4-FFF2-40B4-BE49-F238E27FC236}">
                  <a16:creationId xmlns:a16="http://schemas.microsoft.com/office/drawing/2014/main" id="{922309BF-2C0A-48C5-977A-962BFAC36F27}"/>
                </a:ext>
              </a:extLst>
            </p:cNvPr>
            <p:cNvSpPr>
              <a:spLocks/>
            </p:cNvSpPr>
            <p:nvPr/>
          </p:nvSpPr>
          <p:spPr bwMode="auto">
            <a:xfrm>
              <a:off x="1788" y="3504"/>
              <a:ext cx="99" cy="93"/>
            </a:xfrm>
            <a:custGeom>
              <a:avLst/>
              <a:gdLst>
                <a:gd name="T0" fmla="+- 0 2065 2028"/>
                <a:gd name="T1" fmla="*/ T0 w 99"/>
                <a:gd name="T2" fmla="+- 0 3081 3081"/>
                <a:gd name="T3" fmla="*/ 3081 h 93"/>
                <a:gd name="T4" fmla="+- 0 2028 2028"/>
                <a:gd name="T5" fmla="*/ T4 w 99"/>
                <a:gd name="T6" fmla="+- 0 3174 3081"/>
                <a:gd name="T7" fmla="*/ 3174 h 93"/>
                <a:gd name="T8" fmla="+- 0 2126 2028"/>
                <a:gd name="T9" fmla="*/ T8 w 99"/>
                <a:gd name="T10" fmla="+- 0 3160 3081"/>
                <a:gd name="T11" fmla="*/ 3160 h 93"/>
                <a:gd name="T12" fmla="+- 0 2065 2028"/>
                <a:gd name="T13" fmla="*/ T12 w 99"/>
                <a:gd name="T14" fmla="+- 0 3081 3081"/>
                <a:gd name="T15" fmla="*/ 3081 h 93"/>
              </a:gdLst>
              <a:ahLst/>
              <a:cxnLst>
                <a:cxn ang="0">
                  <a:pos x="T1" y="T3"/>
                </a:cxn>
                <a:cxn ang="0">
                  <a:pos x="T5" y="T7"/>
                </a:cxn>
                <a:cxn ang="0">
                  <a:pos x="T9" y="T11"/>
                </a:cxn>
                <a:cxn ang="0">
                  <a:pos x="T13" y="T15"/>
                </a:cxn>
              </a:cxnLst>
              <a:rect l="0" t="0" r="r" b="b"/>
              <a:pathLst>
                <a:path w="99" h="93">
                  <a:moveTo>
                    <a:pt x="37" y="0"/>
                  </a:moveTo>
                  <a:lnTo>
                    <a:pt x="0" y="93"/>
                  </a:lnTo>
                  <a:lnTo>
                    <a:pt x="98" y="79"/>
                  </a:lnTo>
                  <a:lnTo>
                    <a:pt x="37" y="0"/>
                  </a:lnTo>
                  <a:close/>
                </a:path>
              </a:pathLst>
            </a:custGeom>
            <a:solidFill>
              <a:srgbClr val="231F20"/>
            </a:solidFill>
            <a:ln w="9525">
              <a:solidFill>
                <a:srgbClr val="000000"/>
              </a:solidFill>
              <a:round/>
              <a:headEnd/>
              <a:tailEnd/>
            </a:ln>
          </p:spPr>
          <p:txBody>
            <a:bodyPr vert="horz" wrap="square" lIns="51435" tIns="25718" rIns="51435" bIns="25718" numCol="1" anchor="t" anchorCtr="0" compatLnSpc="1">
              <a:prstTxWarp prst="textNoShape">
                <a:avLst/>
              </a:prstTxWarp>
            </a:bodyPr>
            <a:lstStyle/>
            <a:p>
              <a:endParaRPr lang="en-US" sz="1350"/>
            </a:p>
          </p:txBody>
        </p:sp>
        <p:sp>
          <p:nvSpPr>
            <p:cNvPr id="11" name="Freeform 16">
              <a:extLst>
                <a:ext uri="{FF2B5EF4-FFF2-40B4-BE49-F238E27FC236}">
                  <a16:creationId xmlns:a16="http://schemas.microsoft.com/office/drawing/2014/main" id="{51458B4F-C207-437C-A091-04480D87FD4C}"/>
                </a:ext>
              </a:extLst>
            </p:cNvPr>
            <p:cNvSpPr>
              <a:spLocks/>
            </p:cNvSpPr>
            <p:nvPr/>
          </p:nvSpPr>
          <p:spPr bwMode="auto">
            <a:xfrm>
              <a:off x="1832" y="3519"/>
              <a:ext cx="1988" cy="1379"/>
            </a:xfrm>
            <a:custGeom>
              <a:avLst/>
              <a:gdLst>
                <a:gd name="T0" fmla="+- 0 3647 2069"/>
                <a:gd name="T1" fmla="*/ T0 w 1578"/>
                <a:gd name="T2" fmla="+- 0 4578 3109"/>
                <a:gd name="T3" fmla="*/ 4578 h 1470"/>
                <a:gd name="T4" fmla="+- 0 3561 2069"/>
                <a:gd name="T5" fmla="*/ T4 w 1578"/>
                <a:gd name="T6" fmla="+- 0 4556 3109"/>
                <a:gd name="T7" fmla="*/ 4556 h 1470"/>
                <a:gd name="T8" fmla="+- 0 3477 2069"/>
                <a:gd name="T9" fmla="*/ T8 w 1578"/>
                <a:gd name="T10" fmla="+- 0 4532 3109"/>
                <a:gd name="T11" fmla="*/ 4532 h 1470"/>
                <a:gd name="T12" fmla="+- 0 3395 2069"/>
                <a:gd name="T13" fmla="*/ T12 w 1578"/>
                <a:gd name="T14" fmla="+- 0 4505 3109"/>
                <a:gd name="T15" fmla="*/ 4505 h 1470"/>
                <a:gd name="T16" fmla="+- 0 3315 2069"/>
                <a:gd name="T17" fmla="*/ T16 w 1578"/>
                <a:gd name="T18" fmla="+- 0 4476 3109"/>
                <a:gd name="T19" fmla="*/ 4476 h 1470"/>
                <a:gd name="T20" fmla="+- 0 3236 2069"/>
                <a:gd name="T21" fmla="*/ T20 w 1578"/>
                <a:gd name="T22" fmla="+- 0 4445 3109"/>
                <a:gd name="T23" fmla="*/ 4445 h 1470"/>
                <a:gd name="T24" fmla="+- 0 3159 2069"/>
                <a:gd name="T25" fmla="*/ T24 w 1578"/>
                <a:gd name="T26" fmla="+- 0 4412 3109"/>
                <a:gd name="T27" fmla="*/ 4412 h 1470"/>
                <a:gd name="T28" fmla="+- 0 3084 2069"/>
                <a:gd name="T29" fmla="*/ T28 w 1578"/>
                <a:gd name="T30" fmla="+- 0 4376 3109"/>
                <a:gd name="T31" fmla="*/ 4376 h 1470"/>
                <a:gd name="T32" fmla="+- 0 3011 2069"/>
                <a:gd name="T33" fmla="*/ T32 w 1578"/>
                <a:gd name="T34" fmla="+- 0 4339 3109"/>
                <a:gd name="T35" fmla="*/ 4339 h 1470"/>
                <a:gd name="T36" fmla="+- 0 2940 2069"/>
                <a:gd name="T37" fmla="*/ T36 w 1578"/>
                <a:gd name="T38" fmla="+- 0 4299 3109"/>
                <a:gd name="T39" fmla="*/ 4299 h 1470"/>
                <a:gd name="T40" fmla="+- 0 2872 2069"/>
                <a:gd name="T41" fmla="*/ T40 w 1578"/>
                <a:gd name="T42" fmla="+- 0 4258 3109"/>
                <a:gd name="T43" fmla="*/ 4258 h 1470"/>
                <a:gd name="T44" fmla="+- 0 2805 2069"/>
                <a:gd name="T45" fmla="*/ T44 w 1578"/>
                <a:gd name="T46" fmla="+- 0 4214 3109"/>
                <a:gd name="T47" fmla="*/ 4214 h 1470"/>
                <a:gd name="T48" fmla="+- 0 2741 2069"/>
                <a:gd name="T49" fmla="*/ T48 w 1578"/>
                <a:gd name="T50" fmla="+- 0 4169 3109"/>
                <a:gd name="T51" fmla="*/ 4169 h 1470"/>
                <a:gd name="T52" fmla="+- 0 2680 2069"/>
                <a:gd name="T53" fmla="*/ T52 w 1578"/>
                <a:gd name="T54" fmla="+- 0 4123 3109"/>
                <a:gd name="T55" fmla="*/ 4123 h 1470"/>
                <a:gd name="T56" fmla="+- 0 2620 2069"/>
                <a:gd name="T57" fmla="*/ T56 w 1578"/>
                <a:gd name="T58" fmla="+- 0 4074 3109"/>
                <a:gd name="T59" fmla="*/ 4074 h 1470"/>
                <a:gd name="T60" fmla="+- 0 2564 2069"/>
                <a:gd name="T61" fmla="*/ T60 w 1578"/>
                <a:gd name="T62" fmla="+- 0 4024 3109"/>
                <a:gd name="T63" fmla="*/ 4024 h 1470"/>
                <a:gd name="T64" fmla="+- 0 2510 2069"/>
                <a:gd name="T65" fmla="*/ T64 w 1578"/>
                <a:gd name="T66" fmla="+- 0 3972 3109"/>
                <a:gd name="T67" fmla="*/ 3972 h 1470"/>
                <a:gd name="T68" fmla="+- 0 2458 2069"/>
                <a:gd name="T69" fmla="*/ T68 w 1578"/>
                <a:gd name="T70" fmla="+- 0 3918 3109"/>
                <a:gd name="T71" fmla="*/ 3918 h 1470"/>
                <a:gd name="T72" fmla="+- 0 2410 2069"/>
                <a:gd name="T73" fmla="*/ T72 w 1578"/>
                <a:gd name="T74" fmla="+- 0 3864 3109"/>
                <a:gd name="T75" fmla="*/ 3864 h 1470"/>
                <a:gd name="T76" fmla="+- 0 2364 2069"/>
                <a:gd name="T77" fmla="*/ T76 w 1578"/>
                <a:gd name="T78" fmla="+- 0 3807 3109"/>
                <a:gd name="T79" fmla="*/ 3807 h 1470"/>
                <a:gd name="T80" fmla="+- 0 2321 2069"/>
                <a:gd name="T81" fmla="*/ T80 w 1578"/>
                <a:gd name="T82" fmla="+- 0 3750 3109"/>
                <a:gd name="T83" fmla="*/ 3750 h 1470"/>
                <a:gd name="T84" fmla="+- 0 2281 2069"/>
                <a:gd name="T85" fmla="*/ T84 w 1578"/>
                <a:gd name="T86" fmla="+- 0 3691 3109"/>
                <a:gd name="T87" fmla="*/ 3691 h 1470"/>
                <a:gd name="T88" fmla="+- 0 2244 2069"/>
                <a:gd name="T89" fmla="*/ T88 w 1578"/>
                <a:gd name="T90" fmla="+- 0 3630 3109"/>
                <a:gd name="T91" fmla="*/ 3630 h 1470"/>
                <a:gd name="T92" fmla="+- 0 2211 2069"/>
                <a:gd name="T93" fmla="*/ T92 w 1578"/>
                <a:gd name="T94" fmla="+- 0 3569 3109"/>
                <a:gd name="T95" fmla="*/ 3569 h 1470"/>
                <a:gd name="T96" fmla="+- 0 2180 2069"/>
                <a:gd name="T97" fmla="*/ T96 w 1578"/>
                <a:gd name="T98" fmla="+- 0 3506 3109"/>
                <a:gd name="T99" fmla="*/ 3506 h 1470"/>
                <a:gd name="T100" fmla="+- 0 2153 2069"/>
                <a:gd name="T101" fmla="*/ T100 w 1578"/>
                <a:gd name="T102" fmla="+- 0 3442 3109"/>
                <a:gd name="T103" fmla="*/ 3442 h 1470"/>
                <a:gd name="T104" fmla="+- 0 2129 2069"/>
                <a:gd name="T105" fmla="*/ T104 w 1578"/>
                <a:gd name="T106" fmla="+- 0 3377 3109"/>
                <a:gd name="T107" fmla="*/ 3377 h 1470"/>
                <a:gd name="T108" fmla="+- 0 2109 2069"/>
                <a:gd name="T109" fmla="*/ T108 w 1578"/>
                <a:gd name="T110" fmla="+- 0 3312 3109"/>
                <a:gd name="T111" fmla="*/ 3312 h 1470"/>
                <a:gd name="T112" fmla="+- 0 2092 2069"/>
                <a:gd name="T113" fmla="*/ T112 w 1578"/>
                <a:gd name="T114" fmla="+- 0 3245 3109"/>
                <a:gd name="T115" fmla="*/ 3245 h 1470"/>
                <a:gd name="T116" fmla="+- 0 2079 2069"/>
                <a:gd name="T117" fmla="*/ T116 w 1578"/>
                <a:gd name="T118" fmla="+- 0 3177 3109"/>
                <a:gd name="T119" fmla="*/ 3177 h 1470"/>
                <a:gd name="T120" fmla="+- 0 2069 2069"/>
                <a:gd name="T121" fmla="*/ T120 w 1578"/>
                <a:gd name="T122" fmla="+- 0 3109 3109"/>
                <a:gd name="T123" fmla="*/ 3109 h 14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Lst>
              <a:rect l="0" t="0" r="r" b="b"/>
              <a:pathLst>
                <a:path w="1578" h="1470">
                  <a:moveTo>
                    <a:pt x="1578" y="1469"/>
                  </a:moveTo>
                  <a:lnTo>
                    <a:pt x="1492" y="1447"/>
                  </a:lnTo>
                  <a:lnTo>
                    <a:pt x="1408" y="1423"/>
                  </a:lnTo>
                  <a:lnTo>
                    <a:pt x="1326" y="1396"/>
                  </a:lnTo>
                  <a:lnTo>
                    <a:pt x="1246" y="1367"/>
                  </a:lnTo>
                  <a:lnTo>
                    <a:pt x="1167" y="1336"/>
                  </a:lnTo>
                  <a:lnTo>
                    <a:pt x="1090" y="1303"/>
                  </a:lnTo>
                  <a:lnTo>
                    <a:pt x="1015" y="1267"/>
                  </a:lnTo>
                  <a:lnTo>
                    <a:pt x="942" y="1230"/>
                  </a:lnTo>
                  <a:lnTo>
                    <a:pt x="871" y="1190"/>
                  </a:lnTo>
                  <a:lnTo>
                    <a:pt x="803" y="1149"/>
                  </a:lnTo>
                  <a:lnTo>
                    <a:pt x="736" y="1105"/>
                  </a:lnTo>
                  <a:lnTo>
                    <a:pt x="672" y="1060"/>
                  </a:lnTo>
                  <a:lnTo>
                    <a:pt x="611" y="1014"/>
                  </a:lnTo>
                  <a:lnTo>
                    <a:pt x="551" y="965"/>
                  </a:lnTo>
                  <a:lnTo>
                    <a:pt x="495" y="915"/>
                  </a:lnTo>
                  <a:lnTo>
                    <a:pt x="441" y="863"/>
                  </a:lnTo>
                  <a:lnTo>
                    <a:pt x="389" y="809"/>
                  </a:lnTo>
                  <a:lnTo>
                    <a:pt x="341" y="755"/>
                  </a:lnTo>
                  <a:lnTo>
                    <a:pt x="295" y="698"/>
                  </a:lnTo>
                  <a:lnTo>
                    <a:pt x="252" y="641"/>
                  </a:lnTo>
                  <a:lnTo>
                    <a:pt x="212" y="582"/>
                  </a:lnTo>
                  <a:lnTo>
                    <a:pt x="175" y="521"/>
                  </a:lnTo>
                  <a:lnTo>
                    <a:pt x="142" y="460"/>
                  </a:lnTo>
                  <a:lnTo>
                    <a:pt x="111" y="397"/>
                  </a:lnTo>
                  <a:lnTo>
                    <a:pt x="84" y="333"/>
                  </a:lnTo>
                  <a:lnTo>
                    <a:pt x="60" y="268"/>
                  </a:lnTo>
                  <a:lnTo>
                    <a:pt x="40" y="203"/>
                  </a:lnTo>
                  <a:lnTo>
                    <a:pt x="23" y="136"/>
                  </a:lnTo>
                  <a:lnTo>
                    <a:pt x="10" y="68"/>
                  </a:lnTo>
                  <a:lnTo>
                    <a:pt x="0"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en-US" sz="1350" dirty="0"/>
            </a:p>
          </p:txBody>
        </p:sp>
        <p:sp>
          <p:nvSpPr>
            <p:cNvPr id="12" name="Freeform 15">
              <a:extLst>
                <a:ext uri="{FF2B5EF4-FFF2-40B4-BE49-F238E27FC236}">
                  <a16:creationId xmlns:a16="http://schemas.microsoft.com/office/drawing/2014/main" id="{04DC3C10-1ED0-4703-8F85-CAD6531395EB}"/>
                </a:ext>
              </a:extLst>
            </p:cNvPr>
            <p:cNvSpPr>
              <a:spLocks/>
            </p:cNvSpPr>
            <p:nvPr/>
          </p:nvSpPr>
          <p:spPr bwMode="auto">
            <a:xfrm>
              <a:off x="6568" y="4470"/>
              <a:ext cx="514" cy="642"/>
            </a:xfrm>
            <a:custGeom>
              <a:avLst/>
              <a:gdLst>
                <a:gd name="T0" fmla="+- 0 6357 5682"/>
                <a:gd name="T1" fmla="*/ T0 w 676"/>
                <a:gd name="T2" fmla="+- 0 3822 3822"/>
                <a:gd name="T3" fmla="*/ 3822 h 538"/>
                <a:gd name="T4" fmla="+- 0 6310 5682"/>
                <a:gd name="T5" fmla="*/ T4 w 676"/>
                <a:gd name="T6" fmla="+- 0 3880 3822"/>
                <a:gd name="T7" fmla="*/ 3880 h 538"/>
                <a:gd name="T8" fmla="+- 0 6259 5682"/>
                <a:gd name="T9" fmla="*/ T8 w 676"/>
                <a:gd name="T10" fmla="+- 0 3935 3822"/>
                <a:gd name="T11" fmla="*/ 3935 h 538"/>
                <a:gd name="T12" fmla="+- 0 6205 5682"/>
                <a:gd name="T13" fmla="*/ T12 w 676"/>
                <a:gd name="T14" fmla="+- 0 3990 3822"/>
                <a:gd name="T15" fmla="*/ 3990 h 538"/>
                <a:gd name="T16" fmla="+- 0 6149 5682"/>
                <a:gd name="T17" fmla="*/ T16 w 676"/>
                <a:gd name="T18" fmla="+- 0 4042 3822"/>
                <a:gd name="T19" fmla="*/ 4042 h 538"/>
                <a:gd name="T20" fmla="+- 0 6090 5682"/>
                <a:gd name="T21" fmla="*/ T20 w 676"/>
                <a:gd name="T22" fmla="+- 0 4093 3822"/>
                <a:gd name="T23" fmla="*/ 4093 h 538"/>
                <a:gd name="T24" fmla="+- 0 6028 5682"/>
                <a:gd name="T25" fmla="*/ T24 w 676"/>
                <a:gd name="T26" fmla="+- 0 4142 3822"/>
                <a:gd name="T27" fmla="*/ 4142 h 538"/>
                <a:gd name="T28" fmla="+- 0 5963 5682"/>
                <a:gd name="T29" fmla="*/ T28 w 676"/>
                <a:gd name="T30" fmla="+- 0 4190 3822"/>
                <a:gd name="T31" fmla="*/ 4190 h 538"/>
                <a:gd name="T32" fmla="+- 0 5897 5682"/>
                <a:gd name="T33" fmla="*/ T32 w 676"/>
                <a:gd name="T34" fmla="+- 0 4235 3822"/>
                <a:gd name="T35" fmla="*/ 4235 h 538"/>
                <a:gd name="T36" fmla="+- 0 5827 5682"/>
                <a:gd name="T37" fmla="*/ T36 w 676"/>
                <a:gd name="T38" fmla="+- 0 4279 3822"/>
                <a:gd name="T39" fmla="*/ 4279 h 538"/>
                <a:gd name="T40" fmla="+- 0 5756 5682"/>
                <a:gd name="T41" fmla="*/ T40 w 676"/>
                <a:gd name="T42" fmla="+- 0 4320 3822"/>
                <a:gd name="T43" fmla="*/ 4320 h 538"/>
                <a:gd name="T44" fmla="+- 0 5682 5682"/>
                <a:gd name="T45" fmla="*/ T44 w 676"/>
                <a:gd name="T46" fmla="+- 0 4360 3822"/>
                <a:gd name="T47" fmla="*/ 4360 h 53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676" h="538">
                  <a:moveTo>
                    <a:pt x="675" y="0"/>
                  </a:moveTo>
                  <a:lnTo>
                    <a:pt x="628" y="58"/>
                  </a:lnTo>
                  <a:lnTo>
                    <a:pt x="577" y="113"/>
                  </a:lnTo>
                  <a:lnTo>
                    <a:pt x="523" y="168"/>
                  </a:lnTo>
                  <a:lnTo>
                    <a:pt x="467" y="220"/>
                  </a:lnTo>
                  <a:lnTo>
                    <a:pt x="408" y="271"/>
                  </a:lnTo>
                  <a:lnTo>
                    <a:pt x="346" y="320"/>
                  </a:lnTo>
                  <a:lnTo>
                    <a:pt x="281" y="368"/>
                  </a:lnTo>
                  <a:lnTo>
                    <a:pt x="215" y="413"/>
                  </a:lnTo>
                  <a:lnTo>
                    <a:pt x="145" y="457"/>
                  </a:lnTo>
                  <a:lnTo>
                    <a:pt x="74" y="498"/>
                  </a:lnTo>
                  <a:lnTo>
                    <a:pt x="0" y="538"/>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en-US" sz="1350"/>
            </a:p>
          </p:txBody>
        </p:sp>
        <p:sp>
          <p:nvSpPr>
            <p:cNvPr id="13" name="Freeform 14">
              <a:extLst>
                <a:ext uri="{FF2B5EF4-FFF2-40B4-BE49-F238E27FC236}">
                  <a16:creationId xmlns:a16="http://schemas.microsoft.com/office/drawing/2014/main" id="{BFCEE614-49C4-4599-8A9B-4F8D0D4797FC}"/>
                </a:ext>
              </a:extLst>
            </p:cNvPr>
            <p:cNvSpPr>
              <a:spLocks/>
            </p:cNvSpPr>
            <p:nvPr/>
          </p:nvSpPr>
          <p:spPr bwMode="auto">
            <a:xfrm>
              <a:off x="6920" y="2398"/>
              <a:ext cx="183" cy="469"/>
            </a:xfrm>
            <a:custGeom>
              <a:avLst/>
              <a:gdLst>
                <a:gd name="T0" fmla="+- 0 6413 6413"/>
                <a:gd name="T1" fmla="*/ T0 w 230"/>
                <a:gd name="T2" fmla="+- 0 2187 2187"/>
                <a:gd name="T3" fmla="*/ 2187 h 514"/>
                <a:gd name="T4" fmla="+- 0 6459 6413"/>
                <a:gd name="T5" fmla="*/ T4 w 230"/>
                <a:gd name="T6" fmla="+- 0 2256 2187"/>
                <a:gd name="T7" fmla="*/ 2256 h 514"/>
                <a:gd name="T8" fmla="+- 0 6501 6413"/>
                <a:gd name="T9" fmla="*/ T8 w 230"/>
                <a:gd name="T10" fmla="+- 0 2326 2187"/>
                <a:gd name="T11" fmla="*/ 2326 h 514"/>
                <a:gd name="T12" fmla="+- 0 6538 6413"/>
                <a:gd name="T13" fmla="*/ T12 w 230"/>
                <a:gd name="T14" fmla="+- 0 2398 2187"/>
                <a:gd name="T15" fmla="*/ 2398 h 514"/>
                <a:gd name="T16" fmla="+- 0 6571 6413"/>
                <a:gd name="T17" fmla="*/ T16 w 230"/>
                <a:gd name="T18" fmla="+- 0 2471 2187"/>
                <a:gd name="T19" fmla="*/ 2471 h 514"/>
                <a:gd name="T20" fmla="+- 0 6600 6413"/>
                <a:gd name="T21" fmla="*/ T20 w 230"/>
                <a:gd name="T22" fmla="+- 0 2546 2187"/>
                <a:gd name="T23" fmla="*/ 2546 h 514"/>
                <a:gd name="T24" fmla="+- 0 6624 6413"/>
                <a:gd name="T25" fmla="*/ T24 w 230"/>
                <a:gd name="T26" fmla="+- 0 2623 2187"/>
                <a:gd name="T27" fmla="*/ 2623 h 514"/>
                <a:gd name="T28" fmla="+- 0 6643 6413"/>
                <a:gd name="T29" fmla="*/ T28 w 230"/>
                <a:gd name="T30" fmla="+- 0 2700 2187"/>
                <a:gd name="T31" fmla="*/ 2700 h 514"/>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230" h="514">
                  <a:moveTo>
                    <a:pt x="0" y="0"/>
                  </a:moveTo>
                  <a:lnTo>
                    <a:pt x="46" y="69"/>
                  </a:lnTo>
                  <a:lnTo>
                    <a:pt x="88" y="139"/>
                  </a:lnTo>
                  <a:lnTo>
                    <a:pt x="125" y="211"/>
                  </a:lnTo>
                  <a:lnTo>
                    <a:pt x="158" y="284"/>
                  </a:lnTo>
                  <a:lnTo>
                    <a:pt x="187" y="359"/>
                  </a:lnTo>
                  <a:lnTo>
                    <a:pt x="211" y="436"/>
                  </a:lnTo>
                  <a:lnTo>
                    <a:pt x="230" y="513"/>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en-US" sz="1350"/>
            </a:p>
          </p:txBody>
        </p:sp>
        <p:sp>
          <p:nvSpPr>
            <p:cNvPr id="14" name="Freeform 13">
              <a:extLst>
                <a:ext uri="{FF2B5EF4-FFF2-40B4-BE49-F238E27FC236}">
                  <a16:creationId xmlns:a16="http://schemas.microsoft.com/office/drawing/2014/main" id="{50DF6ABE-D452-4C6D-B827-580DABF5A7D2}"/>
                </a:ext>
              </a:extLst>
            </p:cNvPr>
            <p:cNvSpPr>
              <a:spLocks/>
            </p:cNvSpPr>
            <p:nvPr/>
          </p:nvSpPr>
          <p:spPr bwMode="auto">
            <a:xfrm>
              <a:off x="5385" y="1278"/>
              <a:ext cx="792" cy="318"/>
            </a:xfrm>
            <a:custGeom>
              <a:avLst/>
              <a:gdLst>
                <a:gd name="T0" fmla="+- 0 5052 5052"/>
                <a:gd name="T1" fmla="*/ T0 w 792"/>
                <a:gd name="T2" fmla="+- 0 1349 1349"/>
                <a:gd name="T3" fmla="*/ 1349 h 318"/>
                <a:gd name="T4" fmla="+- 0 5131 5052"/>
                <a:gd name="T5" fmla="*/ T4 w 792"/>
                <a:gd name="T6" fmla="+- 0 1368 1349"/>
                <a:gd name="T7" fmla="*/ 1368 h 318"/>
                <a:gd name="T8" fmla="+- 0 5209 5052"/>
                <a:gd name="T9" fmla="*/ T8 w 792"/>
                <a:gd name="T10" fmla="+- 0 1389 1349"/>
                <a:gd name="T11" fmla="*/ 1389 h 318"/>
                <a:gd name="T12" fmla="+- 0 5286 5052"/>
                <a:gd name="T13" fmla="*/ T12 w 792"/>
                <a:gd name="T14" fmla="+- 0 1413 1349"/>
                <a:gd name="T15" fmla="*/ 1413 h 318"/>
                <a:gd name="T16" fmla="+- 0 5361 5052"/>
                <a:gd name="T17" fmla="*/ T16 w 792"/>
                <a:gd name="T18" fmla="+- 0 1438 1349"/>
                <a:gd name="T19" fmla="*/ 1438 h 318"/>
                <a:gd name="T20" fmla="+- 0 5435 5052"/>
                <a:gd name="T21" fmla="*/ T20 w 792"/>
                <a:gd name="T22" fmla="+- 0 1465 1349"/>
                <a:gd name="T23" fmla="*/ 1465 h 318"/>
                <a:gd name="T24" fmla="+- 0 5507 5052"/>
                <a:gd name="T25" fmla="*/ T24 w 792"/>
                <a:gd name="T26" fmla="+- 0 1494 1349"/>
                <a:gd name="T27" fmla="*/ 1494 h 318"/>
                <a:gd name="T28" fmla="+- 0 5578 5052"/>
                <a:gd name="T29" fmla="*/ T28 w 792"/>
                <a:gd name="T30" fmla="+- 0 1525 1349"/>
                <a:gd name="T31" fmla="*/ 1525 h 318"/>
                <a:gd name="T32" fmla="+- 0 5647 5052"/>
                <a:gd name="T33" fmla="*/ T32 w 792"/>
                <a:gd name="T34" fmla="+- 0 1558 1349"/>
                <a:gd name="T35" fmla="*/ 1558 h 318"/>
                <a:gd name="T36" fmla="+- 0 5714 5052"/>
                <a:gd name="T37" fmla="*/ T36 w 792"/>
                <a:gd name="T38" fmla="+- 0 1592 1349"/>
                <a:gd name="T39" fmla="*/ 1592 h 318"/>
                <a:gd name="T40" fmla="+- 0 5780 5052"/>
                <a:gd name="T41" fmla="*/ T40 w 792"/>
                <a:gd name="T42" fmla="+- 0 1628 1349"/>
                <a:gd name="T43" fmla="*/ 1628 h 318"/>
                <a:gd name="T44" fmla="+- 0 5843 5052"/>
                <a:gd name="T45" fmla="*/ T44 w 792"/>
                <a:gd name="T46" fmla="+- 0 1666 1349"/>
                <a:gd name="T47" fmla="*/ 1666 h 31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792" h="318">
                  <a:moveTo>
                    <a:pt x="0" y="0"/>
                  </a:moveTo>
                  <a:lnTo>
                    <a:pt x="79" y="19"/>
                  </a:lnTo>
                  <a:lnTo>
                    <a:pt x="157" y="40"/>
                  </a:lnTo>
                  <a:lnTo>
                    <a:pt x="234" y="64"/>
                  </a:lnTo>
                  <a:lnTo>
                    <a:pt x="309" y="89"/>
                  </a:lnTo>
                  <a:lnTo>
                    <a:pt x="383" y="116"/>
                  </a:lnTo>
                  <a:lnTo>
                    <a:pt x="455" y="145"/>
                  </a:lnTo>
                  <a:lnTo>
                    <a:pt x="526" y="176"/>
                  </a:lnTo>
                  <a:lnTo>
                    <a:pt x="595" y="209"/>
                  </a:lnTo>
                  <a:lnTo>
                    <a:pt x="662" y="243"/>
                  </a:lnTo>
                  <a:lnTo>
                    <a:pt x="728" y="279"/>
                  </a:lnTo>
                  <a:lnTo>
                    <a:pt x="791" y="317"/>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en-US" sz="1350"/>
            </a:p>
          </p:txBody>
        </p:sp>
        <p:sp>
          <p:nvSpPr>
            <p:cNvPr id="15" name="Rectangle 12">
              <a:extLst>
                <a:ext uri="{FF2B5EF4-FFF2-40B4-BE49-F238E27FC236}">
                  <a16:creationId xmlns:a16="http://schemas.microsoft.com/office/drawing/2014/main" id="{EBFA9054-5B41-4057-A6B9-5050742691B8}"/>
                </a:ext>
              </a:extLst>
            </p:cNvPr>
            <p:cNvSpPr>
              <a:spLocks noChangeArrowheads="1"/>
            </p:cNvSpPr>
            <p:nvPr/>
          </p:nvSpPr>
          <p:spPr bwMode="auto">
            <a:xfrm>
              <a:off x="2" y="-89"/>
              <a:ext cx="8755" cy="6863"/>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en-US" sz="1350"/>
            </a:p>
          </p:txBody>
        </p:sp>
      </p:grpSp>
      <p:sp>
        <p:nvSpPr>
          <p:cNvPr id="2" name="Retângulo 1">
            <a:extLst>
              <a:ext uri="{FF2B5EF4-FFF2-40B4-BE49-F238E27FC236}">
                <a16:creationId xmlns:a16="http://schemas.microsoft.com/office/drawing/2014/main" id="{27F6C3C9-6A58-4135-BFA0-014A60DD3D24}"/>
              </a:ext>
            </a:extLst>
          </p:cNvPr>
          <p:cNvSpPr/>
          <p:nvPr/>
        </p:nvSpPr>
        <p:spPr>
          <a:xfrm>
            <a:off x="2593917" y="3529498"/>
            <a:ext cx="666876" cy="369332"/>
          </a:xfrm>
          <a:prstGeom prst="rect">
            <a:avLst/>
          </a:prstGeom>
        </p:spPr>
        <p:txBody>
          <a:bodyPr wrap="square">
            <a:spAutoFit/>
          </a:bodyPr>
          <a:lstStyle/>
          <a:p>
            <a:pPr algn="r" defTabSz="514350" eaLnBrk="0" hangingPunct="0"/>
            <a:r>
              <a:rPr lang="pt-BR" altLang="en-US" b="1" dirty="0">
                <a:solidFill>
                  <a:srgbClr val="231F20"/>
                </a:solidFill>
                <a:latin typeface="Calibri" panose="020F0502020204030204" pitchFamily="34" charset="0"/>
                <a:ea typeface="Cambria" panose="02040503050406030204" pitchFamily="18" charset="0"/>
                <a:cs typeface="Calibri" panose="020F0502020204030204" pitchFamily="34" charset="0"/>
              </a:rPr>
              <a:t>5A</a:t>
            </a:r>
            <a:endParaRPr lang="pt-BR" altLang="en-US" b="1" dirty="0"/>
          </a:p>
        </p:txBody>
      </p:sp>
      <p:sp>
        <p:nvSpPr>
          <p:cNvPr id="28" name="Retângulo 27">
            <a:extLst>
              <a:ext uri="{FF2B5EF4-FFF2-40B4-BE49-F238E27FC236}">
                <a16:creationId xmlns:a16="http://schemas.microsoft.com/office/drawing/2014/main" id="{8C21E3AF-C44A-4841-AEA2-86D0A64D2618}"/>
              </a:ext>
            </a:extLst>
          </p:cNvPr>
          <p:cNvSpPr/>
          <p:nvPr/>
        </p:nvSpPr>
        <p:spPr>
          <a:xfrm>
            <a:off x="7286165" y="635809"/>
            <a:ext cx="399623" cy="369332"/>
          </a:xfrm>
          <a:prstGeom prst="rect">
            <a:avLst/>
          </a:prstGeom>
        </p:spPr>
        <p:txBody>
          <a:bodyPr wrap="square">
            <a:spAutoFit/>
          </a:bodyPr>
          <a:lstStyle/>
          <a:p>
            <a:pPr algn="r" defTabSz="514350" eaLnBrk="0" hangingPunct="0"/>
            <a:r>
              <a:rPr lang="pt-BR" altLang="en-US" b="1" dirty="0">
                <a:solidFill>
                  <a:srgbClr val="231F20"/>
                </a:solidFill>
                <a:latin typeface="Calibri" panose="020F0502020204030204" pitchFamily="34" charset="0"/>
                <a:ea typeface="Cambria" panose="02040503050406030204" pitchFamily="18" charset="0"/>
                <a:cs typeface="Calibri" panose="020F0502020204030204" pitchFamily="34" charset="0"/>
              </a:rPr>
              <a:t>1</a:t>
            </a:r>
            <a:endParaRPr lang="pt-BR" altLang="en-US" b="1" dirty="0"/>
          </a:p>
        </p:txBody>
      </p:sp>
      <p:sp>
        <p:nvSpPr>
          <p:cNvPr id="29" name="Retângulo 28">
            <a:extLst>
              <a:ext uri="{FF2B5EF4-FFF2-40B4-BE49-F238E27FC236}">
                <a16:creationId xmlns:a16="http://schemas.microsoft.com/office/drawing/2014/main" id="{11533661-4615-443C-8ED7-A5DC85AA79DA}"/>
              </a:ext>
            </a:extLst>
          </p:cNvPr>
          <p:cNvSpPr/>
          <p:nvPr/>
        </p:nvSpPr>
        <p:spPr>
          <a:xfrm>
            <a:off x="9765019" y="2182334"/>
            <a:ext cx="399623" cy="369332"/>
          </a:xfrm>
          <a:prstGeom prst="rect">
            <a:avLst/>
          </a:prstGeom>
        </p:spPr>
        <p:txBody>
          <a:bodyPr wrap="square">
            <a:spAutoFit/>
          </a:bodyPr>
          <a:lstStyle/>
          <a:p>
            <a:pPr algn="r" defTabSz="514350" eaLnBrk="0" hangingPunct="0"/>
            <a:r>
              <a:rPr lang="pt-BR" altLang="en-US" b="1" dirty="0">
                <a:solidFill>
                  <a:srgbClr val="231F20"/>
                </a:solidFill>
                <a:latin typeface="Calibri" panose="020F0502020204030204" pitchFamily="34" charset="0"/>
                <a:ea typeface="Cambria" panose="02040503050406030204" pitchFamily="18" charset="0"/>
                <a:cs typeface="Calibri" panose="020F0502020204030204" pitchFamily="34" charset="0"/>
              </a:rPr>
              <a:t>2</a:t>
            </a:r>
            <a:endParaRPr lang="pt-BR" altLang="en-US" b="1" dirty="0"/>
          </a:p>
        </p:txBody>
      </p:sp>
      <p:sp>
        <p:nvSpPr>
          <p:cNvPr id="31" name="Retângulo 30">
            <a:extLst>
              <a:ext uri="{FF2B5EF4-FFF2-40B4-BE49-F238E27FC236}">
                <a16:creationId xmlns:a16="http://schemas.microsoft.com/office/drawing/2014/main" id="{BE08B3C0-066C-4F71-9EDD-8089EB2FD00D}"/>
              </a:ext>
            </a:extLst>
          </p:cNvPr>
          <p:cNvSpPr/>
          <p:nvPr/>
        </p:nvSpPr>
        <p:spPr>
          <a:xfrm>
            <a:off x="10145106" y="3255276"/>
            <a:ext cx="399623" cy="369332"/>
          </a:xfrm>
          <a:prstGeom prst="rect">
            <a:avLst/>
          </a:prstGeom>
        </p:spPr>
        <p:txBody>
          <a:bodyPr wrap="square">
            <a:spAutoFit/>
          </a:bodyPr>
          <a:lstStyle/>
          <a:p>
            <a:pPr algn="r" defTabSz="514350" eaLnBrk="0" hangingPunct="0"/>
            <a:r>
              <a:rPr lang="pt-BR" altLang="en-US" b="1" dirty="0">
                <a:solidFill>
                  <a:srgbClr val="231F20"/>
                </a:solidFill>
                <a:latin typeface="Calibri" panose="020F0502020204030204" pitchFamily="34" charset="0"/>
                <a:cs typeface="Calibri" panose="020F0502020204030204" pitchFamily="34" charset="0"/>
              </a:rPr>
              <a:t>3</a:t>
            </a:r>
            <a:endParaRPr lang="pt-BR" altLang="en-US" b="1" dirty="0"/>
          </a:p>
        </p:txBody>
      </p:sp>
      <p:sp>
        <p:nvSpPr>
          <p:cNvPr id="32" name="Retângulo 31">
            <a:extLst>
              <a:ext uri="{FF2B5EF4-FFF2-40B4-BE49-F238E27FC236}">
                <a16:creationId xmlns:a16="http://schemas.microsoft.com/office/drawing/2014/main" id="{C3FD9260-94D0-44CA-9FE7-841B464BFA9B}"/>
              </a:ext>
            </a:extLst>
          </p:cNvPr>
          <p:cNvSpPr/>
          <p:nvPr/>
        </p:nvSpPr>
        <p:spPr>
          <a:xfrm>
            <a:off x="7218566" y="4337920"/>
            <a:ext cx="399623" cy="369332"/>
          </a:xfrm>
          <a:prstGeom prst="rect">
            <a:avLst/>
          </a:prstGeom>
        </p:spPr>
        <p:txBody>
          <a:bodyPr wrap="square">
            <a:spAutoFit/>
          </a:bodyPr>
          <a:lstStyle/>
          <a:p>
            <a:pPr algn="r" defTabSz="514350" eaLnBrk="0" hangingPunct="0"/>
            <a:r>
              <a:rPr lang="pt-BR" altLang="en-US" b="1" dirty="0">
                <a:solidFill>
                  <a:srgbClr val="231F20"/>
                </a:solidFill>
                <a:latin typeface="Calibri" panose="020F0502020204030204" pitchFamily="34" charset="0"/>
                <a:cs typeface="Calibri" panose="020F0502020204030204" pitchFamily="34" charset="0"/>
              </a:rPr>
              <a:t>4</a:t>
            </a:r>
            <a:endParaRPr lang="pt-BR" altLang="en-US" b="1" dirty="0"/>
          </a:p>
        </p:txBody>
      </p:sp>
      <p:sp>
        <p:nvSpPr>
          <p:cNvPr id="33" name="Retângulo 32">
            <a:extLst>
              <a:ext uri="{FF2B5EF4-FFF2-40B4-BE49-F238E27FC236}">
                <a16:creationId xmlns:a16="http://schemas.microsoft.com/office/drawing/2014/main" id="{D46ED40F-7DB5-48CF-AA02-5F0A239AB6B8}"/>
              </a:ext>
            </a:extLst>
          </p:cNvPr>
          <p:cNvSpPr/>
          <p:nvPr/>
        </p:nvSpPr>
        <p:spPr>
          <a:xfrm>
            <a:off x="2329591" y="2105152"/>
            <a:ext cx="744114" cy="369332"/>
          </a:xfrm>
          <a:prstGeom prst="rect">
            <a:avLst/>
          </a:prstGeom>
        </p:spPr>
        <p:txBody>
          <a:bodyPr wrap="square">
            <a:spAutoFit/>
          </a:bodyPr>
          <a:lstStyle/>
          <a:p>
            <a:pPr algn="r" defTabSz="514350" eaLnBrk="0" hangingPunct="0"/>
            <a:r>
              <a:rPr lang="pt-BR" altLang="en-US" b="1" dirty="0">
                <a:solidFill>
                  <a:srgbClr val="231F20"/>
                </a:solidFill>
                <a:latin typeface="Calibri" panose="020F0502020204030204" pitchFamily="34" charset="0"/>
                <a:ea typeface="Cambria" panose="02040503050406030204" pitchFamily="18" charset="0"/>
                <a:cs typeface="Calibri" panose="020F0502020204030204" pitchFamily="34" charset="0"/>
              </a:rPr>
              <a:t>5B</a:t>
            </a:r>
            <a:endParaRPr lang="pt-BR" altLang="en-US" b="1" dirty="0"/>
          </a:p>
        </p:txBody>
      </p:sp>
      <p:cxnSp>
        <p:nvCxnSpPr>
          <p:cNvPr id="34" name="Conector de Seta Reta 33">
            <a:extLst>
              <a:ext uri="{FF2B5EF4-FFF2-40B4-BE49-F238E27FC236}">
                <a16:creationId xmlns:a16="http://schemas.microsoft.com/office/drawing/2014/main" id="{FF573F65-6842-4631-80AD-FC07D5B3A8C3}"/>
              </a:ext>
            </a:extLst>
          </p:cNvPr>
          <p:cNvCxnSpPr>
            <a:cxnSpLocks/>
          </p:cNvCxnSpPr>
          <p:nvPr/>
        </p:nvCxnSpPr>
        <p:spPr>
          <a:xfrm flipV="1">
            <a:off x="2345369" y="1852871"/>
            <a:ext cx="248548" cy="7008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CaixaDeTexto 34">
            <a:extLst>
              <a:ext uri="{FF2B5EF4-FFF2-40B4-BE49-F238E27FC236}">
                <a16:creationId xmlns:a16="http://schemas.microsoft.com/office/drawing/2014/main" id="{F2C7200B-DF5F-4AFB-B935-BA602C045205}"/>
              </a:ext>
            </a:extLst>
          </p:cNvPr>
          <p:cNvSpPr txBox="1"/>
          <p:nvPr/>
        </p:nvSpPr>
        <p:spPr>
          <a:xfrm>
            <a:off x="4786339" y="2569819"/>
            <a:ext cx="2831850" cy="1569660"/>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2400" dirty="0">
                <a:solidFill>
                  <a:schemeClr val="bg1"/>
                </a:solidFill>
                <a:latin typeface="Arial" panose="020B0604020202020204" pitchFamily="34" charset="0"/>
                <a:cs typeface="Arial" panose="020B0604020202020204" pitchFamily="34" charset="0"/>
              </a:rPr>
              <a:t>Os 5 passos na transmissão de microrganismos pelas mãos</a:t>
            </a:r>
            <a:endParaRPr lang="en-US" sz="2400" dirty="0">
              <a:solidFill>
                <a:schemeClr val="bg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0132DE40-6B35-4946-9841-F3F944BC8609}"/>
              </a:ext>
            </a:extLst>
          </p:cNvPr>
          <p:cNvSpPr/>
          <p:nvPr/>
        </p:nvSpPr>
        <p:spPr>
          <a:xfrm>
            <a:off x="1383030" y="6549781"/>
            <a:ext cx="10348515" cy="269400"/>
          </a:xfrm>
          <a:prstGeom prst="rect">
            <a:avLst/>
          </a:prstGeom>
        </p:spPr>
        <p:txBody>
          <a:bodyPr wrap="square">
            <a:spAutoFit/>
          </a:bodyPr>
          <a:lstStyle/>
          <a:p>
            <a:pPr marL="457200">
              <a:spcAft>
                <a:spcPts val="800"/>
              </a:spcAft>
            </a:pPr>
            <a:r>
              <a:rPr lang="pt-BR" sz="1100" baseline="30000" dirty="0" err="1">
                <a:latin typeface="Arial" panose="020B0604020202020204" pitchFamily="34" charset="0"/>
                <a:ea typeface="Times New Roman" panose="02020603050405020304" pitchFamily="18" charset="0"/>
                <a:cs typeface="Arial" panose="020B0604020202020204" pitchFamily="34" charset="0"/>
              </a:rPr>
              <a:t>Pittet</a:t>
            </a:r>
            <a:r>
              <a:rPr lang="pt-BR" sz="1100" baseline="30000" dirty="0">
                <a:latin typeface="Arial" panose="020B0604020202020204" pitchFamily="34" charset="0"/>
                <a:ea typeface="Times New Roman" panose="02020603050405020304" pitchFamily="18" charset="0"/>
                <a:cs typeface="Arial" panose="020B0604020202020204" pitchFamily="34" charset="0"/>
              </a:rPr>
              <a:t> D, </a:t>
            </a:r>
            <a:r>
              <a:rPr lang="pt-BR" sz="1100" baseline="30000" dirty="0" err="1">
                <a:latin typeface="Arial" panose="020B0604020202020204" pitchFamily="34" charset="0"/>
                <a:ea typeface="Times New Roman" panose="02020603050405020304" pitchFamily="18" charset="0"/>
                <a:cs typeface="Arial" panose="020B0604020202020204" pitchFamily="34" charset="0"/>
              </a:rPr>
              <a:t>Allegranzi</a:t>
            </a:r>
            <a:r>
              <a:rPr lang="pt-BR" sz="1100" baseline="30000" dirty="0">
                <a:latin typeface="Arial" panose="020B0604020202020204" pitchFamily="34" charset="0"/>
                <a:ea typeface="Times New Roman" panose="02020603050405020304" pitchFamily="18" charset="0"/>
                <a:cs typeface="Arial" panose="020B0604020202020204" pitchFamily="34" charset="0"/>
              </a:rPr>
              <a:t> B, Sax H, </a:t>
            </a:r>
            <a:r>
              <a:rPr lang="pt-BR" sz="1100" baseline="30000" dirty="0" err="1">
                <a:latin typeface="Arial" panose="020B0604020202020204" pitchFamily="34" charset="0"/>
                <a:ea typeface="Times New Roman" panose="02020603050405020304" pitchFamily="18" charset="0"/>
                <a:cs typeface="Arial" panose="020B0604020202020204" pitchFamily="34" charset="0"/>
              </a:rPr>
              <a:t>Dharan</a:t>
            </a:r>
            <a:r>
              <a:rPr lang="pt-BR" sz="1100" baseline="30000" dirty="0">
                <a:latin typeface="Arial" panose="020B0604020202020204" pitchFamily="34" charset="0"/>
                <a:ea typeface="Times New Roman" panose="02020603050405020304" pitchFamily="18" charset="0"/>
                <a:cs typeface="Arial" panose="020B0604020202020204" pitchFamily="34" charset="0"/>
              </a:rPr>
              <a:t> S, Pessoa-Silva CP, </a:t>
            </a:r>
            <a:r>
              <a:rPr lang="pt-BR" sz="1100" baseline="30000" dirty="0" err="1">
                <a:latin typeface="Arial" panose="020B0604020202020204" pitchFamily="34" charset="0"/>
                <a:ea typeface="Times New Roman" panose="02020603050405020304" pitchFamily="18" charset="0"/>
                <a:cs typeface="Arial" panose="020B0604020202020204" pitchFamily="34" charset="0"/>
              </a:rPr>
              <a:t>Donaldson</a:t>
            </a:r>
            <a:r>
              <a:rPr lang="pt-BR" sz="1100" baseline="30000" dirty="0">
                <a:latin typeface="Arial" panose="020B0604020202020204" pitchFamily="34" charset="0"/>
                <a:ea typeface="Times New Roman" panose="02020603050405020304" pitchFamily="18" charset="0"/>
                <a:cs typeface="Arial" panose="020B0604020202020204" pitchFamily="34" charset="0"/>
              </a:rPr>
              <a:t> L, </a:t>
            </a:r>
            <a:r>
              <a:rPr lang="pt-BR" sz="1100" baseline="30000" dirty="0" err="1">
                <a:latin typeface="Arial" panose="020B0604020202020204" pitchFamily="34" charset="0"/>
                <a:ea typeface="Times New Roman" panose="02020603050405020304" pitchFamily="18" charset="0"/>
                <a:cs typeface="Arial" panose="020B0604020202020204" pitchFamily="34" charset="0"/>
              </a:rPr>
              <a:t>Boyce</a:t>
            </a:r>
            <a:r>
              <a:rPr lang="pt-BR" sz="1100" baseline="30000" dirty="0">
                <a:latin typeface="Arial" panose="020B0604020202020204" pitchFamily="34" charset="0"/>
                <a:ea typeface="Times New Roman" panose="02020603050405020304" pitchFamily="18" charset="0"/>
                <a:cs typeface="Arial" panose="020B0604020202020204" pitchFamily="34" charset="0"/>
              </a:rPr>
              <a:t> JM. </a:t>
            </a:r>
            <a:r>
              <a:rPr lang="en-US" sz="1100" baseline="30000" dirty="0">
                <a:latin typeface="Arial" panose="020B0604020202020204" pitchFamily="34" charset="0"/>
                <a:ea typeface="Times New Roman" panose="02020603050405020304" pitchFamily="18" charset="0"/>
                <a:cs typeface="Arial" panose="020B0604020202020204" pitchFamily="34" charset="0"/>
              </a:rPr>
              <a:t>Evidence-based model for hand transmission during patient care and the role of improved practices. Lancet Infect Dis 2006; 6:641–52</a:t>
            </a:r>
            <a:endParaRPr lang="pt-BR" sz="12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92596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1822893" y="552450"/>
            <a:ext cx="10887267" cy="1038225"/>
          </a:xfrm>
        </p:spPr>
        <p:txBody>
          <a:bodyPr>
            <a:noAutofit/>
          </a:bodyPr>
          <a:lstStyle/>
          <a:p>
            <a:pPr algn="l">
              <a:defRPr/>
            </a:pPr>
            <a:r>
              <a:rPr lang="pt-BR" sz="3600" dirty="0">
                <a:latin typeface="Arial" panose="020B0604020202020204" pitchFamily="34" charset="0"/>
                <a:cs typeface="Arial" panose="020B0604020202020204" pitchFamily="34" charset="0"/>
              </a:rPr>
              <a:t>Como os microrganismos são transmitidos?</a:t>
            </a:r>
          </a:p>
        </p:txBody>
      </p:sp>
      <p:graphicFrame>
        <p:nvGraphicFramePr>
          <p:cNvPr id="5122" name="Object 2"/>
          <p:cNvGraphicFramePr>
            <a:graphicFrameLocks noGrp="1" noChangeAspect="1"/>
          </p:cNvGraphicFramePr>
          <p:nvPr>
            <p:ph sz="quarter" idx="4294967295"/>
            <p:extLst>
              <p:ext uri="{D42A27DB-BD31-4B8C-83A1-F6EECF244321}">
                <p14:modId xmlns:p14="http://schemas.microsoft.com/office/powerpoint/2010/main" val="2234118992"/>
              </p:ext>
            </p:extLst>
          </p:nvPr>
        </p:nvGraphicFramePr>
        <p:xfrm>
          <a:off x="5559108" y="4178301"/>
          <a:ext cx="2190750" cy="1692275"/>
        </p:xfrm>
        <a:graphic>
          <a:graphicData uri="http://schemas.openxmlformats.org/presentationml/2006/ole">
            <mc:AlternateContent xmlns:mc="http://schemas.openxmlformats.org/markup-compatibility/2006">
              <mc:Choice xmlns:v="urn:schemas-microsoft-com:vml" Requires="v">
                <p:oleObj name="Photo Editor Photo" r:id="rId3" imgW="7621064" imgH="5885714" progId="">
                  <p:embed/>
                </p:oleObj>
              </mc:Choice>
              <mc:Fallback>
                <p:oleObj name="Photo Editor Photo" r:id="rId3" imgW="7621064" imgH="5885714" progId="">
                  <p:embed/>
                  <p:pic>
                    <p:nvPicPr>
                      <p:cNvPr id="5122"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9108" y="4178301"/>
                        <a:ext cx="2190750" cy="1692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8245" y="1874839"/>
            <a:ext cx="1549400" cy="1800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5123" name="Object 3"/>
          <p:cNvGraphicFramePr>
            <a:graphicFrameLocks noGrp="1" noChangeAspect="1"/>
          </p:cNvGraphicFramePr>
          <p:nvPr>
            <p:ph sz="quarter" idx="4294967295"/>
            <p:extLst>
              <p:ext uri="{D42A27DB-BD31-4B8C-83A1-F6EECF244321}">
                <p14:modId xmlns:p14="http://schemas.microsoft.com/office/powerpoint/2010/main" val="2853535445"/>
              </p:ext>
            </p:extLst>
          </p:nvPr>
        </p:nvGraphicFramePr>
        <p:xfrm>
          <a:off x="3111184" y="1874839"/>
          <a:ext cx="2160587" cy="1577975"/>
        </p:xfrm>
        <a:graphic>
          <a:graphicData uri="http://schemas.openxmlformats.org/presentationml/2006/ole">
            <mc:AlternateContent xmlns:mc="http://schemas.openxmlformats.org/markup-compatibility/2006">
              <mc:Choice xmlns:v="urn:schemas-microsoft-com:vml" Requires="v">
                <p:oleObj name="Photo Editor Photo" r:id="rId6" imgW="7621064" imgH="5563377" progId="">
                  <p:embed/>
                </p:oleObj>
              </mc:Choice>
              <mc:Fallback>
                <p:oleObj name="Photo Editor Photo" r:id="rId6" imgW="7621064" imgH="5563377" progId="">
                  <p:embed/>
                  <p:pic>
                    <p:nvPicPr>
                      <p:cNvPr id="5123" name="Object 3"/>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1184" y="1874839"/>
                        <a:ext cx="2160587" cy="15779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6" name="AutoShape 6"/>
          <p:cNvSpPr>
            <a:spLocks noChangeArrowheads="1"/>
          </p:cNvSpPr>
          <p:nvPr/>
        </p:nvSpPr>
        <p:spPr bwMode="auto">
          <a:xfrm>
            <a:off x="5414646" y="2378075"/>
            <a:ext cx="576263" cy="503238"/>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5127" name="AutoShape 7"/>
          <p:cNvSpPr>
            <a:spLocks noChangeArrowheads="1"/>
          </p:cNvSpPr>
          <p:nvPr/>
        </p:nvSpPr>
        <p:spPr bwMode="auto">
          <a:xfrm>
            <a:off x="8007033" y="2451100"/>
            <a:ext cx="576262" cy="503238"/>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en-US"/>
          </a:p>
        </p:txBody>
      </p:sp>
      <p:pic>
        <p:nvPicPr>
          <p:cNvPr id="5128" name="Picture 2" descr="Picture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27759" y="1874838"/>
            <a:ext cx="2592387"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AutoShape 9"/>
          <p:cNvSpPr>
            <a:spLocks noChangeArrowheads="1"/>
          </p:cNvSpPr>
          <p:nvPr/>
        </p:nvSpPr>
        <p:spPr bwMode="auto">
          <a:xfrm>
            <a:off x="10670859" y="3746501"/>
            <a:ext cx="720725" cy="1439863"/>
          </a:xfrm>
          <a:prstGeom prst="curvedLeftArrow">
            <a:avLst>
              <a:gd name="adj1" fmla="val 39956"/>
              <a:gd name="adj2" fmla="val 79912"/>
              <a:gd name="adj3" fmla="val 33333"/>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en-US" altLang="en-US" sz="1800">
              <a:cs typeface="Arial" panose="020B0604020202020204" pitchFamily="34" charset="0"/>
            </a:endParaRPr>
          </a:p>
        </p:txBody>
      </p:sp>
      <p:pic>
        <p:nvPicPr>
          <p:cNvPr id="5130"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43658" y="4106864"/>
            <a:ext cx="1549400" cy="1800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31" name="AutoShape 11"/>
          <p:cNvSpPr>
            <a:spLocks noChangeArrowheads="1"/>
          </p:cNvSpPr>
          <p:nvPr/>
        </p:nvSpPr>
        <p:spPr bwMode="auto">
          <a:xfrm>
            <a:off x="7862570" y="4467226"/>
            <a:ext cx="863600" cy="576263"/>
          </a:xfrm>
          <a:prstGeom prst="leftArrow">
            <a:avLst>
              <a:gd name="adj1" fmla="val 50000"/>
              <a:gd name="adj2" fmla="val 37466"/>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en-US" altLang="en-US" sz="1800">
              <a:cs typeface="Arial" panose="020B0604020202020204" pitchFamily="34" charset="0"/>
            </a:endParaRPr>
          </a:p>
        </p:txBody>
      </p:sp>
      <p:sp>
        <p:nvSpPr>
          <p:cNvPr id="5132" name="AutoShape 12"/>
          <p:cNvSpPr>
            <a:spLocks noChangeArrowheads="1"/>
          </p:cNvSpPr>
          <p:nvPr/>
        </p:nvSpPr>
        <p:spPr bwMode="auto">
          <a:xfrm>
            <a:off x="3758883" y="3602039"/>
            <a:ext cx="647700" cy="504825"/>
          </a:xfrm>
          <a:prstGeom prst="up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en-US" altLang="en-US" sz="1800">
              <a:cs typeface="Arial" panose="020B0604020202020204" pitchFamily="34" charset="0"/>
            </a:endParaRPr>
          </a:p>
        </p:txBody>
      </p:sp>
      <p:pic>
        <p:nvPicPr>
          <p:cNvPr id="51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95284" y="4251326"/>
            <a:ext cx="1425575" cy="16557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34" name="AutoShape 14"/>
          <p:cNvSpPr>
            <a:spLocks noChangeArrowheads="1"/>
          </p:cNvSpPr>
          <p:nvPr/>
        </p:nvSpPr>
        <p:spPr bwMode="auto">
          <a:xfrm>
            <a:off x="4406583" y="4610101"/>
            <a:ext cx="863600" cy="576263"/>
          </a:xfrm>
          <a:prstGeom prst="leftArrow">
            <a:avLst>
              <a:gd name="adj1" fmla="val 50000"/>
              <a:gd name="adj2" fmla="val 37466"/>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en-US" altLang="en-US" sz="1800">
              <a:cs typeface="Arial" panose="020B0604020202020204" pitchFamily="34" charset="0"/>
            </a:endParaRPr>
          </a:p>
        </p:txBody>
      </p:sp>
      <p:sp>
        <p:nvSpPr>
          <p:cNvPr id="2" name="CaixaDeTexto 1"/>
          <p:cNvSpPr txBox="1"/>
          <p:nvPr/>
        </p:nvSpPr>
        <p:spPr>
          <a:xfrm>
            <a:off x="0" y="6389014"/>
            <a:ext cx="12192000" cy="43088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200" b="1" dirty="0" err="1"/>
              <a:t>Pelas</a:t>
            </a:r>
            <a:r>
              <a:rPr lang="en-US" sz="2200" b="1" dirty="0"/>
              <a:t> </a:t>
            </a:r>
            <a:r>
              <a:rPr lang="en-US" sz="2200" b="1" dirty="0" err="1"/>
              <a:t>mãos</a:t>
            </a:r>
            <a:r>
              <a:rPr lang="en-US" sz="2200" b="1" dirty="0"/>
              <a:t> e </a:t>
            </a:r>
            <a:r>
              <a:rPr lang="en-US" sz="2200" b="1" dirty="0" err="1"/>
              <a:t>pelas</a:t>
            </a:r>
            <a:r>
              <a:rPr lang="en-US" sz="2200" b="1" dirty="0"/>
              <a:t> superficies </a:t>
            </a:r>
            <a:r>
              <a:rPr lang="en-US" sz="2200" b="1" dirty="0" err="1"/>
              <a:t>ambientais</a:t>
            </a:r>
            <a:r>
              <a:rPr lang="en-US" sz="2200" b="1" dirty="0"/>
              <a:t> </a:t>
            </a:r>
            <a:r>
              <a:rPr lang="en-US" sz="2200" b="1" dirty="0" err="1"/>
              <a:t>mais</a:t>
            </a:r>
            <a:r>
              <a:rPr lang="en-US" sz="2200" b="1" dirty="0"/>
              <a:t> </a:t>
            </a:r>
            <a:r>
              <a:rPr lang="en-US" sz="2200" b="1" dirty="0" err="1"/>
              <a:t>tocadas</a:t>
            </a:r>
            <a:r>
              <a:rPr lang="en-US" sz="2200" b="1" dirty="0"/>
              <a:t> </a:t>
            </a:r>
            <a:r>
              <a:rPr lang="en-US" sz="2200" b="1" dirty="0" err="1"/>
              <a:t>pelas</a:t>
            </a:r>
            <a:r>
              <a:rPr lang="en-US" sz="2200" b="1" dirty="0"/>
              <a:t> </a:t>
            </a:r>
            <a:r>
              <a:rPr lang="en-US" sz="2200" b="1" dirty="0" err="1"/>
              <a:t>mãos</a:t>
            </a:r>
            <a:r>
              <a:rPr lang="en-US" sz="2200" b="1" dirty="0"/>
              <a:t> = </a:t>
            </a:r>
            <a:r>
              <a:rPr lang="en-US" sz="2200" b="1" dirty="0" err="1"/>
              <a:t>transmissão</a:t>
            </a:r>
            <a:r>
              <a:rPr lang="en-US" sz="2200" b="1" dirty="0"/>
              <a:t> </a:t>
            </a:r>
            <a:r>
              <a:rPr lang="en-US" sz="2200" b="1" dirty="0" err="1"/>
              <a:t>microrganismos</a:t>
            </a:r>
            <a:endParaRPr lang="en-US" sz="2200" b="1" dirty="0"/>
          </a:p>
        </p:txBody>
      </p:sp>
      <p:pic>
        <p:nvPicPr>
          <p:cNvPr id="3" name="microbiome.jpg" descr="microbiome.jpg">
            <a:extLst>
              <a:ext uri="{FF2B5EF4-FFF2-40B4-BE49-F238E27FC236}">
                <a16:creationId xmlns:a16="http://schemas.microsoft.com/office/drawing/2014/main" id="{5D06A1CD-2374-FC7D-2F2D-C8331A93DE68}"/>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538535" y="1899602"/>
            <a:ext cx="1817897" cy="3479267"/>
          </a:xfrm>
          <a:custGeom>
            <a:avLst/>
            <a:gdLst/>
            <a:ahLst/>
            <a:cxnLst>
              <a:cxn ang="0">
                <a:pos x="wd2" y="hd2"/>
              </a:cxn>
              <a:cxn ang="5400000">
                <a:pos x="wd2" y="hd2"/>
              </a:cxn>
              <a:cxn ang="10800000">
                <a:pos x="wd2" y="hd2"/>
              </a:cxn>
              <a:cxn ang="16200000">
                <a:pos x="wd2" y="hd2"/>
              </a:cxn>
            </a:cxnLst>
            <a:rect l="0" t="0" r="r" b="b"/>
            <a:pathLst>
              <a:path w="21584" h="21589" extrusionOk="0">
                <a:moveTo>
                  <a:pt x="10758" y="0"/>
                </a:moveTo>
                <a:cubicBezTo>
                  <a:pt x="10529" y="0"/>
                  <a:pt x="10321" y="12"/>
                  <a:pt x="10269" y="35"/>
                </a:cubicBezTo>
                <a:cubicBezTo>
                  <a:pt x="10228" y="52"/>
                  <a:pt x="10172" y="59"/>
                  <a:pt x="10143" y="49"/>
                </a:cubicBezTo>
                <a:cubicBezTo>
                  <a:pt x="10113" y="40"/>
                  <a:pt x="10089" y="44"/>
                  <a:pt x="10089" y="59"/>
                </a:cubicBezTo>
                <a:cubicBezTo>
                  <a:pt x="10089" y="74"/>
                  <a:pt x="10011" y="106"/>
                  <a:pt x="9916" y="130"/>
                </a:cubicBezTo>
                <a:cubicBezTo>
                  <a:pt x="9820" y="153"/>
                  <a:pt x="9689" y="202"/>
                  <a:pt x="9624" y="238"/>
                </a:cubicBezTo>
                <a:cubicBezTo>
                  <a:pt x="9559" y="274"/>
                  <a:pt x="9471" y="304"/>
                  <a:pt x="9429" y="304"/>
                </a:cubicBezTo>
                <a:cubicBezTo>
                  <a:pt x="9387" y="304"/>
                  <a:pt x="9367" y="311"/>
                  <a:pt x="9384" y="320"/>
                </a:cubicBezTo>
                <a:cubicBezTo>
                  <a:pt x="9402" y="330"/>
                  <a:pt x="9348" y="389"/>
                  <a:pt x="9265" y="452"/>
                </a:cubicBezTo>
                <a:cubicBezTo>
                  <a:pt x="9181" y="516"/>
                  <a:pt x="9113" y="591"/>
                  <a:pt x="9113" y="619"/>
                </a:cubicBezTo>
                <a:cubicBezTo>
                  <a:pt x="9113" y="647"/>
                  <a:pt x="9097" y="679"/>
                  <a:pt x="9076" y="690"/>
                </a:cubicBezTo>
                <a:cubicBezTo>
                  <a:pt x="9038" y="710"/>
                  <a:pt x="9022" y="806"/>
                  <a:pt x="9014" y="1087"/>
                </a:cubicBezTo>
                <a:cubicBezTo>
                  <a:pt x="9011" y="1226"/>
                  <a:pt x="8999" y="1243"/>
                  <a:pt x="8870" y="1275"/>
                </a:cubicBezTo>
                <a:cubicBezTo>
                  <a:pt x="8748" y="1306"/>
                  <a:pt x="8729" y="1325"/>
                  <a:pt x="8737" y="1417"/>
                </a:cubicBezTo>
                <a:cubicBezTo>
                  <a:pt x="8761" y="1730"/>
                  <a:pt x="8890" y="1927"/>
                  <a:pt x="9096" y="1968"/>
                </a:cubicBezTo>
                <a:cubicBezTo>
                  <a:pt x="9162" y="1982"/>
                  <a:pt x="9218" y="2002"/>
                  <a:pt x="9220" y="2013"/>
                </a:cubicBezTo>
                <a:cubicBezTo>
                  <a:pt x="9227" y="2051"/>
                  <a:pt x="9258" y="2112"/>
                  <a:pt x="9334" y="2240"/>
                </a:cubicBezTo>
                <a:cubicBezTo>
                  <a:pt x="9375" y="2310"/>
                  <a:pt x="9396" y="2374"/>
                  <a:pt x="9380" y="2382"/>
                </a:cubicBezTo>
                <a:cubicBezTo>
                  <a:pt x="9363" y="2391"/>
                  <a:pt x="9357" y="2512"/>
                  <a:pt x="9365" y="2651"/>
                </a:cubicBezTo>
                <a:lnTo>
                  <a:pt x="9378" y="2904"/>
                </a:lnTo>
                <a:lnTo>
                  <a:pt x="9191" y="3005"/>
                </a:lnTo>
                <a:cubicBezTo>
                  <a:pt x="9088" y="3061"/>
                  <a:pt x="8975" y="3107"/>
                  <a:pt x="8942" y="3108"/>
                </a:cubicBezTo>
                <a:cubicBezTo>
                  <a:pt x="8804" y="3114"/>
                  <a:pt x="8553" y="3181"/>
                  <a:pt x="8563" y="3210"/>
                </a:cubicBezTo>
                <a:cubicBezTo>
                  <a:pt x="8569" y="3227"/>
                  <a:pt x="8539" y="3238"/>
                  <a:pt x="8494" y="3234"/>
                </a:cubicBezTo>
                <a:cubicBezTo>
                  <a:pt x="8450" y="3231"/>
                  <a:pt x="8299" y="3258"/>
                  <a:pt x="8159" y="3295"/>
                </a:cubicBezTo>
                <a:cubicBezTo>
                  <a:pt x="8020" y="3331"/>
                  <a:pt x="7870" y="3362"/>
                  <a:pt x="7823" y="3362"/>
                </a:cubicBezTo>
                <a:cubicBezTo>
                  <a:pt x="7777" y="3362"/>
                  <a:pt x="7727" y="3378"/>
                  <a:pt x="7713" y="3397"/>
                </a:cubicBezTo>
                <a:cubicBezTo>
                  <a:pt x="7696" y="3420"/>
                  <a:pt x="7619" y="3430"/>
                  <a:pt x="7505" y="3425"/>
                </a:cubicBezTo>
                <a:cubicBezTo>
                  <a:pt x="7396" y="3421"/>
                  <a:pt x="7300" y="3433"/>
                  <a:pt x="7263" y="3457"/>
                </a:cubicBezTo>
                <a:cubicBezTo>
                  <a:pt x="7229" y="3478"/>
                  <a:pt x="7186" y="3490"/>
                  <a:pt x="7166" y="3484"/>
                </a:cubicBezTo>
                <a:cubicBezTo>
                  <a:pt x="7095" y="3461"/>
                  <a:pt x="6558" y="3542"/>
                  <a:pt x="6403" y="3599"/>
                </a:cubicBezTo>
                <a:cubicBezTo>
                  <a:pt x="6317" y="3632"/>
                  <a:pt x="6227" y="3656"/>
                  <a:pt x="6204" y="3652"/>
                </a:cubicBezTo>
                <a:cubicBezTo>
                  <a:pt x="6106" y="3639"/>
                  <a:pt x="5925" y="3690"/>
                  <a:pt x="5950" y="3725"/>
                </a:cubicBezTo>
                <a:cubicBezTo>
                  <a:pt x="5982" y="3768"/>
                  <a:pt x="5901" y="3804"/>
                  <a:pt x="5857" y="3767"/>
                </a:cubicBezTo>
                <a:cubicBezTo>
                  <a:pt x="5813" y="3730"/>
                  <a:pt x="5651" y="3761"/>
                  <a:pt x="5594" y="3816"/>
                </a:cubicBezTo>
                <a:cubicBezTo>
                  <a:pt x="5389" y="4018"/>
                  <a:pt x="5302" y="4087"/>
                  <a:pt x="5200" y="4131"/>
                </a:cubicBezTo>
                <a:cubicBezTo>
                  <a:pt x="5113" y="4167"/>
                  <a:pt x="5078" y="4214"/>
                  <a:pt x="5065" y="4313"/>
                </a:cubicBezTo>
                <a:cubicBezTo>
                  <a:pt x="5055" y="4386"/>
                  <a:pt x="5016" y="4470"/>
                  <a:pt x="4977" y="4501"/>
                </a:cubicBezTo>
                <a:cubicBezTo>
                  <a:pt x="4938" y="4532"/>
                  <a:pt x="4898" y="4643"/>
                  <a:pt x="4887" y="4747"/>
                </a:cubicBezTo>
                <a:cubicBezTo>
                  <a:pt x="4875" y="4851"/>
                  <a:pt x="4842" y="4959"/>
                  <a:pt x="4814" y="4987"/>
                </a:cubicBezTo>
                <a:cubicBezTo>
                  <a:pt x="4786" y="5016"/>
                  <a:pt x="4771" y="5063"/>
                  <a:pt x="4779" y="5092"/>
                </a:cubicBezTo>
                <a:cubicBezTo>
                  <a:pt x="4788" y="5122"/>
                  <a:pt x="4805" y="5181"/>
                  <a:pt x="4817" y="5222"/>
                </a:cubicBezTo>
                <a:cubicBezTo>
                  <a:pt x="4831" y="5269"/>
                  <a:pt x="4813" y="5303"/>
                  <a:pt x="4771" y="5311"/>
                </a:cubicBezTo>
                <a:cubicBezTo>
                  <a:pt x="4734" y="5319"/>
                  <a:pt x="4688" y="5363"/>
                  <a:pt x="4669" y="5409"/>
                </a:cubicBezTo>
                <a:cubicBezTo>
                  <a:pt x="4649" y="5456"/>
                  <a:pt x="4614" y="5512"/>
                  <a:pt x="4590" y="5534"/>
                </a:cubicBezTo>
                <a:cubicBezTo>
                  <a:pt x="4566" y="5557"/>
                  <a:pt x="4503" y="5644"/>
                  <a:pt x="4451" y="5729"/>
                </a:cubicBezTo>
                <a:cubicBezTo>
                  <a:pt x="4365" y="5867"/>
                  <a:pt x="4364" y="5883"/>
                  <a:pt x="4437" y="5898"/>
                </a:cubicBezTo>
                <a:cubicBezTo>
                  <a:pt x="4504" y="5912"/>
                  <a:pt x="4494" y="5926"/>
                  <a:pt x="4380" y="5977"/>
                </a:cubicBezTo>
                <a:cubicBezTo>
                  <a:pt x="4304" y="6012"/>
                  <a:pt x="4255" y="6046"/>
                  <a:pt x="4269" y="6054"/>
                </a:cubicBezTo>
                <a:cubicBezTo>
                  <a:pt x="4284" y="6061"/>
                  <a:pt x="4264" y="6095"/>
                  <a:pt x="4225" y="6130"/>
                </a:cubicBezTo>
                <a:cubicBezTo>
                  <a:pt x="4186" y="6164"/>
                  <a:pt x="4158" y="6227"/>
                  <a:pt x="4162" y="6268"/>
                </a:cubicBezTo>
                <a:cubicBezTo>
                  <a:pt x="4167" y="6318"/>
                  <a:pt x="4136" y="6352"/>
                  <a:pt x="4067" y="6371"/>
                </a:cubicBezTo>
                <a:cubicBezTo>
                  <a:pt x="3971" y="6398"/>
                  <a:pt x="3970" y="6402"/>
                  <a:pt x="4051" y="6426"/>
                </a:cubicBezTo>
                <a:cubicBezTo>
                  <a:pt x="4132" y="6450"/>
                  <a:pt x="4132" y="6457"/>
                  <a:pt x="4059" y="6516"/>
                </a:cubicBezTo>
                <a:cubicBezTo>
                  <a:pt x="4015" y="6551"/>
                  <a:pt x="3979" y="6605"/>
                  <a:pt x="3979" y="6637"/>
                </a:cubicBezTo>
                <a:cubicBezTo>
                  <a:pt x="3979" y="6670"/>
                  <a:pt x="3940" y="6700"/>
                  <a:pt x="3884" y="6707"/>
                </a:cubicBezTo>
                <a:cubicBezTo>
                  <a:pt x="3827" y="6715"/>
                  <a:pt x="3761" y="6765"/>
                  <a:pt x="3720" y="6832"/>
                </a:cubicBezTo>
                <a:cubicBezTo>
                  <a:pt x="3682" y="6893"/>
                  <a:pt x="3600" y="6980"/>
                  <a:pt x="3537" y="7024"/>
                </a:cubicBezTo>
                <a:cubicBezTo>
                  <a:pt x="3403" y="7119"/>
                  <a:pt x="3292" y="7251"/>
                  <a:pt x="3307" y="7300"/>
                </a:cubicBezTo>
                <a:cubicBezTo>
                  <a:pt x="3313" y="7318"/>
                  <a:pt x="3283" y="7340"/>
                  <a:pt x="3241" y="7348"/>
                </a:cubicBezTo>
                <a:cubicBezTo>
                  <a:pt x="3199" y="7357"/>
                  <a:pt x="3177" y="7380"/>
                  <a:pt x="3192" y="7400"/>
                </a:cubicBezTo>
                <a:cubicBezTo>
                  <a:pt x="3206" y="7420"/>
                  <a:pt x="3169" y="7449"/>
                  <a:pt x="3110" y="7466"/>
                </a:cubicBezTo>
                <a:cubicBezTo>
                  <a:pt x="3050" y="7483"/>
                  <a:pt x="3004" y="7523"/>
                  <a:pt x="3004" y="7558"/>
                </a:cubicBezTo>
                <a:cubicBezTo>
                  <a:pt x="3004" y="7592"/>
                  <a:pt x="2958" y="7689"/>
                  <a:pt x="2902" y="7775"/>
                </a:cubicBezTo>
                <a:cubicBezTo>
                  <a:pt x="2845" y="7861"/>
                  <a:pt x="2799" y="7958"/>
                  <a:pt x="2799" y="7990"/>
                </a:cubicBezTo>
                <a:cubicBezTo>
                  <a:pt x="2799" y="8022"/>
                  <a:pt x="2782" y="8057"/>
                  <a:pt x="2760" y="8068"/>
                </a:cubicBezTo>
                <a:cubicBezTo>
                  <a:pt x="2739" y="8079"/>
                  <a:pt x="2720" y="8145"/>
                  <a:pt x="2719" y="8214"/>
                </a:cubicBezTo>
                <a:cubicBezTo>
                  <a:pt x="2718" y="8283"/>
                  <a:pt x="2704" y="8352"/>
                  <a:pt x="2688" y="8367"/>
                </a:cubicBezTo>
                <a:cubicBezTo>
                  <a:pt x="2637" y="8413"/>
                  <a:pt x="2543" y="8578"/>
                  <a:pt x="2522" y="8661"/>
                </a:cubicBezTo>
                <a:cubicBezTo>
                  <a:pt x="2492" y="8782"/>
                  <a:pt x="2386" y="8988"/>
                  <a:pt x="2246" y="9198"/>
                </a:cubicBezTo>
                <a:cubicBezTo>
                  <a:pt x="2177" y="9301"/>
                  <a:pt x="2117" y="9399"/>
                  <a:pt x="2111" y="9416"/>
                </a:cubicBezTo>
                <a:cubicBezTo>
                  <a:pt x="2106" y="9433"/>
                  <a:pt x="2075" y="9463"/>
                  <a:pt x="2043" y="9483"/>
                </a:cubicBezTo>
                <a:cubicBezTo>
                  <a:pt x="2012" y="9503"/>
                  <a:pt x="1969" y="9556"/>
                  <a:pt x="1948" y="9600"/>
                </a:cubicBezTo>
                <a:cubicBezTo>
                  <a:pt x="1904" y="9698"/>
                  <a:pt x="1836" y="9745"/>
                  <a:pt x="1697" y="9778"/>
                </a:cubicBezTo>
                <a:cubicBezTo>
                  <a:pt x="1639" y="9791"/>
                  <a:pt x="1523" y="9825"/>
                  <a:pt x="1439" y="9854"/>
                </a:cubicBezTo>
                <a:cubicBezTo>
                  <a:pt x="1354" y="9883"/>
                  <a:pt x="1209" y="9926"/>
                  <a:pt x="1116" y="9951"/>
                </a:cubicBezTo>
                <a:cubicBezTo>
                  <a:pt x="1024" y="9976"/>
                  <a:pt x="872" y="10033"/>
                  <a:pt x="782" y="10079"/>
                </a:cubicBezTo>
                <a:cubicBezTo>
                  <a:pt x="691" y="10124"/>
                  <a:pt x="599" y="10161"/>
                  <a:pt x="577" y="10162"/>
                </a:cubicBezTo>
                <a:cubicBezTo>
                  <a:pt x="492" y="10164"/>
                  <a:pt x="0" y="10440"/>
                  <a:pt x="0" y="10485"/>
                </a:cubicBezTo>
                <a:cubicBezTo>
                  <a:pt x="1" y="10559"/>
                  <a:pt x="158" y="10600"/>
                  <a:pt x="283" y="10559"/>
                </a:cubicBezTo>
                <a:cubicBezTo>
                  <a:pt x="339" y="10541"/>
                  <a:pt x="411" y="10526"/>
                  <a:pt x="444" y="10526"/>
                </a:cubicBezTo>
                <a:cubicBezTo>
                  <a:pt x="477" y="10526"/>
                  <a:pt x="583" y="10495"/>
                  <a:pt x="677" y="10457"/>
                </a:cubicBezTo>
                <a:cubicBezTo>
                  <a:pt x="901" y="10368"/>
                  <a:pt x="965" y="10391"/>
                  <a:pt x="872" y="10528"/>
                </a:cubicBezTo>
                <a:cubicBezTo>
                  <a:pt x="832" y="10588"/>
                  <a:pt x="802" y="10645"/>
                  <a:pt x="806" y="10655"/>
                </a:cubicBezTo>
                <a:cubicBezTo>
                  <a:pt x="810" y="10665"/>
                  <a:pt x="786" y="10708"/>
                  <a:pt x="752" y="10751"/>
                </a:cubicBezTo>
                <a:cubicBezTo>
                  <a:pt x="719" y="10794"/>
                  <a:pt x="679" y="10876"/>
                  <a:pt x="665" y="10935"/>
                </a:cubicBezTo>
                <a:cubicBezTo>
                  <a:pt x="651" y="10995"/>
                  <a:pt x="623" y="11056"/>
                  <a:pt x="604" y="11073"/>
                </a:cubicBezTo>
                <a:cubicBezTo>
                  <a:pt x="584" y="11089"/>
                  <a:pt x="565" y="11111"/>
                  <a:pt x="561" y="11122"/>
                </a:cubicBezTo>
                <a:cubicBezTo>
                  <a:pt x="557" y="11133"/>
                  <a:pt x="546" y="11146"/>
                  <a:pt x="539" y="11150"/>
                </a:cubicBezTo>
                <a:cubicBezTo>
                  <a:pt x="532" y="11153"/>
                  <a:pt x="520" y="11187"/>
                  <a:pt x="511" y="11224"/>
                </a:cubicBezTo>
                <a:cubicBezTo>
                  <a:pt x="496" y="11291"/>
                  <a:pt x="451" y="11398"/>
                  <a:pt x="438" y="11398"/>
                </a:cubicBezTo>
                <a:cubicBezTo>
                  <a:pt x="430" y="11398"/>
                  <a:pt x="401" y="11509"/>
                  <a:pt x="364" y="11685"/>
                </a:cubicBezTo>
                <a:cubicBezTo>
                  <a:pt x="338" y="11808"/>
                  <a:pt x="429" y="11859"/>
                  <a:pt x="591" y="11813"/>
                </a:cubicBezTo>
                <a:cubicBezTo>
                  <a:pt x="776" y="11762"/>
                  <a:pt x="848" y="11798"/>
                  <a:pt x="848" y="11944"/>
                </a:cubicBezTo>
                <a:cubicBezTo>
                  <a:pt x="848" y="12090"/>
                  <a:pt x="950" y="12142"/>
                  <a:pt x="1099" y="12072"/>
                </a:cubicBezTo>
                <a:cubicBezTo>
                  <a:pt x="1161" y="12043"/>
                  <a:pt x="1237" y="12038"/>
                  <a:pt x="1399" y="12054"/>
                </a:cubicBezTo>
                <a:cubicBezTo>
                  <a:pt x="1543" y="12068"/>
                  <a:pt x="1631" y="12065"/>
                  <a:pt x="1660" y="12045"/>
                </a:cubicBezTo>
                <a:cubicBezTo>
                  <a:pt x="1747" y="11984"/>
                  <a:pt x="1884" y="11807"/>
                  <a:pt x="1902" y="11731"/>
                </a:cubicBezTo>
                <a:cubicBezTo>
                  <a:pt x="1913" y="11687"/>
                  <a:pt x="1937" y="11639"/>
                  <a:pt x="1954" y="11624"/>
                </a:cubicBezTo>
                <a:cubicBezTo>
                  <a:pt x="2001" y="11584"/>
                  <a:pt x="2139" y="11650"/>
                  <a:pt x="2122" y="11703"/>
                </a:cubicBezTo>
                <a:cubicBezTo>
                  <a:pt x="2114" y="11727"/>
                  <a:pt x="2126" y="11762"/>
                  <a:pt x="2148" y="11780"/>
                </a:cubicBezTo>
                <a:cubicBezTo>
                  <a:pt x="2195" y="11819"/>
                  <a:pt x="2337" y="11825"/>
                  <a:pt x="2337" y="11788"/>
                </a:cubicBezTo>
                <a:cubicBezTo>
                  <a:pt x="2337" y="11775"/>
                  <a:pt x="2356" y="11735"/>
                  <a:pt x="2381" y="11701"/>
                </a:cubicBezTo>
                <a:cubicBezTo>
                  <a:pt x="2406" y="11667"/>
                  <a:pt x="2432" y="11627"/>
                  <a:pt x="2438" y="11613"/>
                </a:cubicBezTo>
                <a:cubicBezTo>
                  <a:pt x="2444" y="11598"/>
                  <a:pt x="2470" y="11565"/>
                  <a:pt x="2495" y="11541"/>
                </a:cubicBezTo>
                <a:cubicBezTo>
                  <a:pt x="2520" y="11517"/>
                  <a:pt x="2550" y="11455"/>
                  <a:pt x="2562" y="11404"/>
                </a:cubicBezTo>
                <a:cubicBezTo>
                  <a:pt x="2575" y="11353"/>
                  <a:pt x="2607" y="11288"/>
                  <a:pt x="2636" y="11260"/>
                </a:cubicBezTo>
                <a:cubicBezTo>
                  <a:pt x="2717" y="11183"/>
                  <a:pt x="2774" y="11097"/>
                  <a:pt x="2811" y="10995"/>
                </a:cubicBezTo>
                <a:cubicBezTo>
                  <a:pt x="2822" y="10965"/>
                  <a:pt x="2870" y="10902"/>
                  <a:pt x="2919" y="10854"/>
                </a:cubicBezTo>
                <a:cubicBezTo>
                  <a:pt x="2967" y="10806"/>
                  <a:pt x="2990" y="10767"/>
                  <a:pt x="2968" y="10766"/>
                </a:cubicBezTo>
                <a:cubicBezTo>
                  <a:pt x="2946" y="10766"/>
                  <a:pt x="2982" y="10741"/>
                  <a:pt x="3051" y="10712"/>
                </a:cubicBezTo>
                <a:cubicBezTo>
                  <a:pt x="3164" y="10662"/>
                  <a:pt x="3168" y="10654"/>
                  <a:pt x="3094" y="10615"/>
                </a:cubicBezTo>
                <a:cubicBezTo>
                  <a:pt x="3033" y="10583"/>
                  <a:pt x="3024" y="10555"/>
                  <a:pt x="3058" y="10509"/>
                </a:cubicBezTo>
                <a:cubicBezTo>
                  <a:pt x="3113" y="10434"/>
                  <a:pt x="3136" y="10156"/>
                  <a:pt x="3090" y="10132"/>
                </a:cubicBezTo>
                <a:cubicBezTo>
                  <a:pt x="3073" y="10123"/>
                  <a:pt x="3094" y="10091"/>
                  <a:pt x="3135" y="10060"/>
                </a:cubicBezTo>
                <a:cubicBezTo>
                  <a:pt x="3176" y="10029"/>
                  <a:pt x="3210" y="9989"/>
                  <a:pt x="3210" y="9970"/>
                </a:cubicBezTo>
                <a:cubicBezTo>
                  <a:pt x="3210" y="9883"/>
                  <a:pt x="3694" y="9382"/>
                  <a:pt x="3881" y="9276"/>
                </a:cubicBezTo>
                <a:cubicBezTo>
                  <a:pt x="3935" y="9246"/>
                  <a:pt x="3979" y="9213"/>
                  <a:pt x="3979" y="9203"/>
                </a:cubicBezTo>
                <a:cubicBezTo>
                  <a:pt x="3979" y="9185"/>
                  <a:pt x="4131" y="9066"/>
                  <a:pt x="4340" y="8920"/>
                </a:cubicBezTo>
                <a:cubicBezTo>
                  <a:pt x="4410" y="8871"/>
                  <a:pt x="4467" y="8819"/>
                  <a:pt x="4467" y="8804"/>
                </a:cubicBezTo>
                <a:cubicBezTo>
                  <a:pt x="4467" y="8789"/>
                  <a:pt x="4510" y="8761"/>
                  <a:pt x="4561" y="8741"/>
                </a:cubicBezTo>
                <a:cubicBezTo>
                  <a:pt x="4613" y="8722"/>
                  <a:pt x="4661" y="8683"/>
                  <a:pt x="4670" y="8656"/>
                </a:cubicBezTo>
                <a:cubicBezTo>
                  <a:pt x="4679" y="8629"/>
                  <a:pt x="4713" y="8610"/>
                  <a:pt x="4747" y="8614"/>
                </a:cubicBezTo>
                <a:cubicBezTo>
                  <a:pt x="4780" y="8619"/>
                  <a:pt x="4794" y="8610"/>
                  <a:pt x="4778" y="8596"/>
                </a:cubicBezTo>
                <a:cubicBezTo>
                  <a:pt x="4761" y="8582"/>
                  <a:pt x="4771" y="8563"/>
                  <a:pt x="4801" y="8553"/>
                </a:cubicBezTo>
                <a:cubicBezTo>
                  <a:pt x="4830" y="8544"/>
                  <a:pt x="4842" y="8526"/>
                  <a:pt x="4828" y="8514"/>
                </a:cubicBezTo>
                <a:cubicBezTo>
                  <a:pt x="4814" y="8502"/>
                  <a:pt x="4837" y="8478"/>
                  <a:pt x="4879" y="8460"/>
                </a:cubicBezTo>
                <a:cubicBezTo>
                  <a:pt x="4921" y="8441"/>
                  <a:pt x="4955" y="8413"/>
                  <a:pt x="4956" y="8396"/>
                </a:cubicBezTo>
                <a:cubicBezTo>
                  <a:pt x="4956" y="8380"/>
                  <a:pt x="5000" y="8337"/>
                  <a:pt x="5052" y="8302"/>
                </a:cubicBezTo>
                <a:cubicBezTo>
                  <a:pt x="5104" y="8266"/>
                  <a:pt x="5135" y="8215"/>
                  <a:pt x="5121" y="8188"/>
                </a:cubicBezTo>
                <a:cubicBezTo>
                  <a:pt x="5107" y="8158"/>
                  <a:pt x="5130" y="8132"/>
                  <a:pt x="5180" y="8122"/>
                </a:cubicBezTo>
                <a:cubicBezTo>
                  <a:pt x="5225" y="8113"/>
                  <a:pt x="5263" y="8084"/>
                  <a:pt x="5263" y="8058"/>
                </a:cubicBezTo>
                <a:cubicBezTo>
                  <a:pt x="5263" y="8032"/>
                  <a:pt x="5299" y="7995"/>
                  <a:pt x="5342" y="7976"/>
                </a:cubicBezTo>
                <a:cubicBezTo>
                  <a:pt x="5386" y="7957"/>
                  <a:pt x="5415" y="7914"/>
                  <a:pt x="5407" y="7881"/>
                </a:cubicBezTo>
                <a:cubicBezTo>
                  <a:pt x="5399" y="7848"/>
                  <a:pt x="5436" y="7796"/>
                  <a:pt x="5488" y="7766"/>
                </a:cubicBezTo>
                <a:cubicBezTo>
                  <a:pt x="5541" y="7735"/>
                  <a:pt x="5570" y="7692"/>
                  <a:pt x="5553" y="7669"/>
                </a:cubicBezTo>
                <a:cubicBezTo>
                  <a:pt x="5536" y="7647"/>
                  <a:pt x="5549" y="7594"/>
                  <a:pt x="5580" y="7554"/>
                </a:cubicBezTo>
                <a:cubicBezTo>
                  <a:pt x="5612" y="7513"/>
                  <a:pt x="5640" y="7457"/>
                  <a:pt x="5643" y="7427"/>
                </a:cubicBezTo>
                <a:cubicBezTo>
                  <a:pt x="5646" y="7398"/>
                  <a:pt x="5667" y="7358"/>
                  <a:pt x="5689" y="7340"/>
                </a:cubicBezTo>
                <a:cubicBezTo>
                  <a:pt x="5712" y="7321"/>
                  <a:pt x="5716" y="7294"/>
                  <a:pt x="5699" y="7279"/>
                </a:cubicBezTo>
                <a:cubicBezTo>
                  <a:pt x="5681" y="7264"/>
                  <a:pt x="5704" y="7245"/>
                  <a:pt x="5748" y="7236"/>
                </a:cubicBezTo>
                <a:cubicBezTo>
                  <a:pt x="5792" y="7227"/>
                  <a:pt x="5828" y="7189"/>
                  <a:pt x="5828" y="7151"/>
                </a:cubicBezTo>
                <a:cubicBezTo>
                  <a:pt x="5828" y="7113"/>
                  <a:pt x="5860" y="7063"/>
                  <a:pt x="5901" y="7040"/>
                </a:cubicBezTo>
                <a:cubicBezTo>
                  <a:pt x="5956" y="7008"/>
                  <a:pt x="5965" y="6971"/>
                  <a:pt x="5934" y="6898"/>
                </a:cubicBezTo>
                <a:cubicBezTo>
                  <a:pt x="5885" y="6785"/>
                  <a:pt x="5938" y="6743"/>
                  <a:pt x="6130" y="6743"/>
                </a:cubicBezTo>
                <a:cubicBezTo>
                  <a:pt x="6221" y="6743"/>
                  <a:pt x="6243" y="6734"/>
                  <a:pt x="6204" y="6714"/>
                </a:cubicBezTo>
                <a:cubicBezTo>
                  <a:pt x="6045" y="6631"/>
                  <a:pt x="6581" y="6237"/>
                  <a:pt x="6802" y="6273"/>
                </a:cubicBezTo>
                <a:cubicBezTo>
                  <a:pt x="6911" y="6291"/>
                  <a:pt x="7240" y="6618"/>
                  <a:pt x="7191" y="6660"/>
                </a:cubicBezTo>
                <a:cubicBezTo>
                  <a:pt x="7175" y="6674"/>
                  <a:pt x="7185" y="6693"/>
                  <a:pt x="7215" y="6703"/>
                </a:cubicBezTo>
                <a:cubicBezTo>
                  <a:pt x="7245" y="6712"/>
                  <a:pt x="7255" y="6743"/>
                  <a:pt x="7238" y="6770"/>
                </a:cubicBezTo>
                <a:cubicBezTo>
                  <a:pt x="7222" y="6797"/>
                  <a:pt x="7256" y="6875"/>
                  <a:pt x="7314" y="6941"/>
                </a:cubicBezTo>
                <a:cubicBezTo>
                  <a:pt x="7371" y="7007"/>
                  <a:pt x="7419" y="7077"/>
                  <a:pt x="7420" y="7097"/>
                </a:cubicBezTo>
                <a:cubicBezTo>
                  <a:pt x="7420" y="7116"/>
                  <a:pt x="7451" y="7163"/>
                  <a:pt x="7489" y="7200"/>
                </a:cubicBezTo>
                <a:cubicBezTo>
                  <a:pt x="7589" y="7301"/>
                  <a:pt x="7626" y="7428"/>
                  <a:pt x="7565" y="7460"/>
                </a:cubicBezTo>
                <a:cubicBezTo>
                  <a:pt x="7528" y="7479"/>
                  <a:pt x="7537" y="7508"/>
                  <a:pt x="7593" y="7552"/>
                </a:cubicBezTo>
                <a:cubicBezTo>
                  <a:pt x="7686" y="7627"/>
                  <a:pt x="7739" y="7836"/>
                  <a:pt x="7670" y="7858"/>
                </a:cubicBezTo>
                <a:cubicBezTo>
                  <a:pt x="7644" y="7866"/>
                  <a:pt x="7635" y="7884"/>
                  <a:pt x="7650" y="7896"/>
                </a:cubicBezTo>
                <a:cubicBezTo>
                  <a:pt x="7665" y="7909"/>
                  <a:pt x="7640" y="7969"/>
                  <a:pt x="7593" y="8030"/>
                </a:cubicBezTo>
                <a:cubicBezTo>
                  <a:pt x="7520" y="8125"/>
                  <a:pt x="7518" y="8151"/>
                  <a:pt x="7578" y="8209"/>
                </a:cubicBezTo>
                <a:cubicBezTo>
                  <a:pt x="7637" y="8268"/>
                  <a:pt x="7635" y="8287"/>
                  <a:pt x="7564" y="8352"/>
                </a:cubicBezTo>
                <a:cubicBezTo>
                  <a:pt x="7518" y="8394"/>
                  <a:pt x="7499" y="8438"/>
                  <a:pt x="7521" y="8451"/>
                </a:cubicBezTo>
                <a:cubicBezTo>
                  <a:pt x="7592" y="8492"/>
                  <a:pt x="7670" y="8767"/>
                  <a:pt x="7619" y="8799"/>
                </a:cubicBezTo>
                <a:cubicBezTo>
                  <a:pt x="7588" y="8819"/>
                  <a:pt x="7597" y="8834"/>
                  <a:pt x="7648" y="8845"/>
                </a:cubicBezTo>
                <a:cubicBezTo>
                  <a:pt x="7749" y="8865"/>
                  <a:pt x="7749" y="8940"/>
                  <a:pt x="7648" y="8960"/>
                </a:cubicBezTo>
                <a:cubicBezTo>
                  <a:pt x="7593" y="8971"/>
                  <a:pt x="7585" y="8985"/>
                  <a:pt x="7622" y="9008"/>
                </a:cubicBezTo>
                <a:cubicBezTo>
                  <a:pt x="7688" y="9050"/>
                  <a:pt x="7639" y="9078"/>
                  <a:pt x="7535" y="9057"/>
                </a:cubicBezTo>
                <a:cubicBezTo>
                  <a:pt x="7471" y="9045"/>
                  <a:pt x="7462" y="9055"/>
                  <a:pt x="7489" y="9111"/>
                </a:cubicBezTo>
                <a:cubicBezTo>
                  <a:pt x="7507" y="9150"/>
                  <a:pt x="7499" y="9188"/>
                  <a:pt x="7470" y="9198"/>
                </a:cubicBezTo>
                <a:cubicBezTo>
                  <a:pt x="7304" y="9251"/>
                  <a:pt x="7220" y="9613"/>
                  <a:pt x="7353" y="9700"/>
                </a:cubicBezTo>
                <a:cubicBezTo>
                  <a:pt x="7382" y="9719"/>
                  <a:pt x="7401" y="9774"/>
                  <a:pt x="7395" y="9823"/>
                </a:cubicBezTo>
                <a:cubicBezTo>
                  <a:pt x="7389" y="9871"/>
                  <a:pt x="7405" y="9917"/>
                  <a:pt x="7430" y="9925"/>
                </a:cubicBezTo>
                <a:cubicBezTo>
                  <a:pt x="7457" y="9934"/>
                  <a:pt x="7456" y="9953"/>
                  <a:pt x="7429" y="9971"/>
                </a:cubicBezTo>
                <a:cubicBezTo>
                  <a:pt x="7388" y="9998"/>
                  <a:pt x="7303" y="10166"/>
                  <a:pt x="7292" y="10244"/>
                </a:cubicBezTo>
                <a:cubicBezTo>
                  <a:pt x="7290" y="10259"/>
                  <a:pt x="7269" y="10287"/>
                  <a:pt x="7246" y="10306"/>
                </a:cubicBezTo>
                <a:cubicBezTo>
                  <a:pt x="7223" y="10326"/>
                  <a:pt x="7215" y="10348"/>
                  <a:pt x="7229" y="10355"/>
                </a:cubicBezTo>
                <a:cubicBezTo>
                  <a:pt x="7244" y="10363"/>
                  <a:pt x="7233" y="10407"/>
                  <a:pt x="7205" y="10454"/>
                </a:cubicBezTo>
                <a:cubicBezTo>
                  <a:pt x="7176" y="10501"/>
                  <a:pt x="7146" y="10557"/>
                  <a:pt x="7139" y="10579"/>
                </a:cubicBezTo>
                <a:cubicBezTo>
                  <a:pt x="7131" y="10601"/>
                  <a:pt x="7090" y="10662"/>
                  <a:pt x="7046" y="10713"/>
                </a:cubicBezTo>
                <a:cubicBezTo>
                  <a:pt x="7003" y="10765"/>
                  <a:pt x="6952" y="10879"/>
                  <a:pt x="6934" y="10965"/>
                </a:cubicBezTo>
                <a:cubicBezTo>
                  <a:pt x="6917" y="11052"/>
                  <a:pt x="6872" y="11146"/>
                  <a:pt x="6833" y="11175"/>
                </a:cubicBezTo>
                <a:cubicBezTo>
                  <a:pt x="6780" y="11214"/>
                  <a:pt x="6774" y="11251"/>
                  <a:pt x="6812" y="11321"/>
                </a:cubicBezTo>
                <a:cubicBezTo>
                  <a:pt x="6851" y="11396"/>
                  <a:pt x="6845" y="11426"/>
                  <a:pt x="6782" y="11462"/>
                </a:cubicBezTo>
                <a:cubicBezTo>
                  <a:pt x="6717" y="11499"/>
                  <a:pt x="6713" y="11526"/>
                  <a:pt x="6758" y="11612"/>
                </a:cubicBezTo>
                <a:cubicBezTo>
                  <a:pt x="6804" y="11700"/>
                  <a:pt x="6801" y="11722"/>
                  <a:pt x="6729" y="11749"/>
                </a:cubicBezTo>
                <a:cubicBezTo>
                  <a:pt x="6674" y="11770"/>
                  <a:pt x="6663" y="11788"/>
                  <a:pt x="6698" y="11800"/>
                </a:cubicBezTo>
                <a:cubicBezTo>
                  <a:pt x="6728" y="11809"/>
                  <a:pt x="6740" y="11850"/>
                  <a:pt x="6724" y="11889"/>
                </a:cubicBezTo>
                <a:cubicBezTo>
                  <a:pt x="6691" y="11973"/>
                  <a:pt x="6637" y="12240"/>
                  <a:pt x="6644" y="12290"/>
                </a:cubicBezTo>
                <a:cubicBezTo>
                  <a:pt x="6655" y="12363"/>
                  <a:pt x="6651" y="12395"/>
                  <a:pt x="6620" y="12485"/>
                </a:cubicBezTo>
                <a:cubicBezTo>
                  <a:pt x="6602" y="12536"/>
                  <a:pt x="6584" y="12632"/>
                  <a:pt x="6580" y="12699"/>
                </a:cubicBezTo>
                <a:cubicBezTo>
                  <a:pt x="6575" y="12765"/>
                  <a:pt x="6554" y="12834"/>
                  <a:pt x="6532" y="12851"/>
                </a:cubicBezTo>
                <a:cubicBezTo>
                  <a:pt x="6511" y="12869"/>
                  <a:pt x="6513" y="12890"/>
                  <a:pt x="6538" y="12898"/>
                </a:cubicBezTo>
                <a:cubicBezTo>
                  <a:pt x="6563" y="12906"/>
                  <a:pt x="6576" y="12946"/>
                  <a:pt x="6566" y="12987"/>
                </a:cubicBezTo>
                <a:cubicBezTo>
                  <a:pt x="6513" y="13200"/>
                  <a:pt x="6567" y="13735"/>
                  <a:pt x="6647" y="13785"/>
                </a:cubicBezTo>
                <a:cubicBezTo>
                  <a:pt x="6686" y="13809"/>
                  <a:pt x="6680" y="13828"/>
                  <a:pt x="6624" y="13852"/>
                </a:cubicBezTo>
                <a:cubicBezTo>
                  <a:pt x="6535" y="13891"/>
                  <a:pt x="6569" y="13937"/>
                  <a:pt x="6672" y="13917"/>
                </a:cubicBezTo>
                <a:cubicBezTo>
                  <a:pt x="6757" y="13900"/>
                  <a:pt x="6827" y="13950"/>
                  <a:pt x="6752" y="13974"/>
                </a:cubicBezTo>
                <a:cubicBezTo>
                  <a:pt x="6723" y="13983"/>
                  <a:pt x="6717" y="14004"/>
                  <a:pt x="6738" y="14022"/>
                </a:cubicBezTo>
                <a:cubicBezTo>
                  <a:pt x="6759" y="14039"/>
                  <a:pt x="6778" y="14063"/>
                  <a:pt x="6782" y="14074"/>
                </a:cubicBezTo>
                <a:cubicBezTo>
                  <a:pt x="6786" y="14085"/>
                  <a:pt x="6796" y="14103"/>
                  <a:pt x="6802" y="14114"/>
                </a:cubicBezTo>
                <a:cubicBezTo>
                  <a:pt x="6809" y="14125"/>
                  <a:pt x="6819" y="14152"/>
                  <a:pt x="6822" y="14174"/>
                </a:cubicBezTo>
                <a:cubicBezTo>
                  <a:pt x="6826" y="14196"/>
                  <a:pt x="6858" y="14217"/>
                  <a:pt x="6893" y="14218"/>
                </a:cubicBezTo>
                <a:cubicBezTo>
                  <a:pt x="7015" y="14225"/>
                  <a:pt x="7021" y="14229"/>
                  <a:pt x="6962" y="14266"/>
                </a:cubicBezTo>
                <a:cubicBezTo>
                  <a:pt x="6917" y="14294"/>
                  <a:pt x="6919" y="14306"/>
                  <a:pt x="6973" y="14316"/>
                </a:cubicBezTo>
                <a:cubicBezTo>
                  <a:pt x="7018" y="14325"/>
                  <a:pt x="7036" y="14359"/>
                  <a:pt x="7022" y="14409"/>
                </a:cubicBezTo>
                <a:cubicBezTo>
                  <a:pt x="7008" y="14458"/>
                  <a:pt x="7030" y="14499"/>
                  <a:pt x="7082" y="14522"/>
                </a:cubicBezTo>
                <a:cubicBezTo>
                  <a:pt x="7127" y="14541"/>
                  <a:pt x="7163" y="14578"/>
                  <a:pt x="7163" y="14605"/>
                </a:cubicBezTo>
                <a:cubicBezTo>
                  <a:pt x="7163" y="14632"/>
                  <a:pt x="7189" y="14688"/>
                  <a:pt x="7221" y="14729"/>
                </a:cubicBezTo>
                <a:cubicBezTo>
                  <a:pt x="7278" y="14803"/>
                  <a:pt x="7326" y="14976"/>
                  <a:pt x="7326" y="15114"/>
                </a:cubicBezTo>
                <a:cubicBezTo>
                  <a:pt x="7326" y="15151"/>
                  <a:pt x="7348" y="15195"/>
                  <a:pt x="7375" y="15212"/>
                </a:cubicBezTo>
                <a:cubicBezTo>
                  <a:pt x="7407" y="15232"/>
                  <a:pt x="7406" y="15249"/>
                  <a:pt x="7373" y="15259"/>
                </a:cubicBezTo>
                <a:cubicBezTo>
                  <a:pt x="7309" y="15280"/>
                  <a:pt x="7347" y="15489"/>
                  <a:pt x="7449" y="15673"/>
                </a:cubicBezTo>
                <a:cubicBezTo>
                  <a:pt x="7509" y="15783"/>
                  <a:pt x="7514" y="15824"/>
                  <a:pt x="7467" y="15853"/>
                </a:cubicBezTo>
                <a:cubicBezTo>
                  <a:pt x="7434" y="15874"/>
                  <a:pt x="7425" y="15892"/>
                  <a:pt x="7446" y="15892"/>
                </a:cubicBezTo>
                <a:cubicBezTo>
                  <a:pt x="7467" y="15892"/>
                  <a:pt x="7456" y="15910"/>
                  <a:pt x="7421" y="15931"/>
                </a:cubicBezTo>
                <a:cubicBezTo>
                  <a:pt x="7386" y="15953"/>
                  <a:pt x="7350" y="16029"/>
                  <a:pt x="7341" y="16099"/>
                </a:cubicBezTo>
                <a:cubicBezTo>
                  <a:pt x="7332" y="16169"/>
                  <a:pt x="7298" y="16263"/>
                  <a:pt x="7266" y="16307"/>
                </a:cubicBezTo>
                <a:cubicBezTo>
                  <a:pt x="7234" y="16350"/>
                  <a:pt x="7214" y="16417"/>
                  <a:pt x="7221" y="16454"/>
                </a:cubicBezTo>
                <a:cubicBezTo>
                  <a:pt x="7228" y="16492"/>
                  <a:pt x="7202" y="16552"/>
                  <a:pt x="7163" y="16589"/>
                </a:cubicBezTo>
                <a:cubicBezTo>
                  <a:pt x="7124" y="16626"/>
                  <a:pt x="7088" y="16731"/>
                  <a:pt x="7082" y="16822"/>
                </a:cubicBezTo>
                <a:cubicBezTo>
                  <a:pt x="7076" y="16913"/>
                  <a:pt x="7058" y="16999"/>
                  <a:pt x="7042" y="17012"/>
                </a:cubicBezTo>
                <a:cubicBezTo>
                  <a:pt x="7026" y="17025"/>
                  <a:pt x="7047" y="17070"/>
                  <a:pt x="7088" y="17111"/>
                </a:cubicBezTo>
                <a:cubicBezTo>
                  <a:pt x="7149" y="17173"/>
                  <a:pt x="7153" y="17206"/>
                  <a:pt x="7103" y="17297"/>
                </a:cubicBezTo>
                <a:cubicBezTo>
                  <a:pt x="7011" y="17467"/>
                  <a:pt x="7003" y="17801"/>
                  <a:pt x="7091" y="17853"/>
                </a:cubicBezTo>
                <a:cubicBezTo>
                  <a:pt x="7144" y="17884"/>
                  <a:pt x="7158" y="17949"/>
                  <a:pt x="7145" y="18089"/>
                </a:cubicBezTo>
                <a:cubicBezTo>
                  <a:pt x="7134" y="18195"/>
                  <a:pt x="7148" y="18289"/>
                  <a:pt x="7174" y="18297"/>
                </a:cubicBezTo>
                <a:cubicBezTo>
                  <a:pt x="7200" y="18306"/>
                  <a:pt x="7208" y="18340"/>
                  <a:pt x="7192" y="18373"/>
                </a:cubicBezTo>
                <a:cubicBezTo>
                  <a:pt x="7174" y="18411"/>
                  <a:pt x="7193" y="18447"/>
                  <a:pt x="7240" y="18467"/>
                </a:cubicBezTo>
                <a:cubicBezTo>
                  <a:pt x="7294" y="18491"/>
                  <a:pt x="7317" y="18555"/>
                  <a:pt x="7317" y="18684"/>
                </a:cubicBezTo>
                <a:cubicBezTo>
                  <a:pt x="7317" y="18785"/>
                  <a:pt x="7337" y="18873"/>
                  <a:pt x="7363" y="18881"/>
                </a:cubicBezTo>
                <a:cubicBezTo>
                  <a:pt x="7416" y="18899"/>
                  <a:pt x="7402" y="19130"/>
                  <a:pt x="7344" y="19199"/>
                </a:cubicBezTo>
                <a:cubicBezTo>
                  <a:pt x="7320" y="19228"/>
                  <a:pt x="7336" y="19271"/>
                  <a:pt x="7389" y="19313"/>
                </a:cubicBezTo>
                <a:cubicBezTo>
                  <a:pt x="7480" y="19386"/>
                  <a:pt x="7507" y="19519"/>
                  <a:pt x="7449" y="19615"/>
                </a:cubicBezTo>
                <a:cubicBezTo>
                  <a:pt x="7426" y="19651"/>
                  <a:pt x="7442" y="19707"/>
                  <a:pt x="7489" y="19755"/>
                </a:cubicBezTo>
                <a:cubicBezTo>
                  <a:pt x="7531" y="19799"/>
                  <a:pt x="7549" y="19840"/>
                  <a:pt x="7530" y="19846"/>
                </a:cubicBezTo>
                <a:cubicBezTo>
                  <a:pt x="7487" y="19860"/>
                  <a:pt x="7494" y="20126"/>
                  <a:pt x="7538" y="20149"/>
                </a:cubicBezTo>
                <a:cubicBezTo>
                  <a:pt x="7555" y="20158"/>
                  <a:pt x="7554" y="20179"/>
                  <a:pt x="7535" y="20195"/>
                </a:cubicBezTo>
                <a:cubicBezTo>
                  <a:pt x="7515" y="20212"/>
                  <a:pt x="7494" y="20284"/>
                  <a:pt x="7489" y="20355"/>
                </a:cubicBezTo>
                <a:cubicBezTo>
                  <a:pt x="7483" y="20427"/>
                  <a:pt x="7446" y="20505"/>
                  <a:pt x="7407" y="20529"/>
                </a:cubicBezTo>
                <a:cubicBezTo>
                  <a:pt x="7296" y="20600"/>
                  <a:pt x="7194" y="20719"/>
                  <a:pt x="7229" y="20738"/>
                </a:cubicBezTo>
                <a:cubicBezTo>
                  <a:pt x="7247" y="20747"/>
                  <a:pt x="7206" y="20793"/>
                  <a:pt x="7139" y="20839"/>
                </a:cubicBezTo>
                <a:cubicBezTo>
                  <a:pt x="7071" y="20885"/>
                  <a:pt x="6999" y="20958"/>
                  <a:pt x="6979" y="21003"/>
                </a:cubicBezTo>
                <a:cubicBezTo>
                  <a:pt x="6939" y="21089"/>
                  <a:pt x="6709" y="21209"/>
                  <a:pt x="6486" y="21258"/>
                </a:cubicBezTo>
                <a:cubicBezTo>
                  <a:pt x="6375" y="21283"/>
                  <a:pt x="6350" y="21306"/>
                  <a:pt x="6357" y="21374"/>
                </a:cubicBezTo>
                <a:cubicBezTo>
                  <a:pt x="6363" y="21436"/>
                  <a:pt x="6346" y="21457"/>
                  <a:pt x="6290" y="21450"/>
                </a:cubicBezTo>
                <a:cubicBezTo>
                  <a:pt x="6229" y="21443"/>
                  <a:pt x="6226" y="21449"/>
                  <a:pt x="6277" y="21476"/>
                </a:cubicBezTo>
                <a:cubicBezTo>
                  <a:pt x="6312" y="21495"/>
                  <a:pt x="6469" y="21511"/>
                  <a:pt x="6626" y="21512"/>
                </a:cubicBezTo>
                <a:cubicBezTo>
                  <a:pt x="6783" y="21513"/>
                  <a:pt x="6927" y="21528"/>
                  <a:pt x="6947" y="21544"/>
                </a:cubicBezTo>
                <a:cubicBezTo>
                  <a:pt x="6966" y="21560"/>
                  <a:pt x="7056" y="21570"/>
                  <a:pt x="7145" y="21567"/>
                </a:cubicBezTo>
                <a:cubicBezTo>
                  <a:pt x="7233" y="21563"/>
                  <a:pt x="7336" y="21570"/>
                  <a:pt x="7373" y="21582"/>
                </a:cubicBezTo>
                <a:cubicBezTo>
                  <a:pt x="7415" y="21595"/>
                  <a:pt x="7477" y="21588"/>
                  <a:pt x="7530" y="21563"/>
                </a:cubicBezTo>
                <a:cubicBezTo>
                  <a:pt x="7601" y="21529"/>
                  <a:pt x="7637" y="21528"/>
                  <a:pt x="7733" y="21555"/>
                </a:cubicBezTo>
                <a:cubicBezTo>
                  <a:pt x="7836" y="21583"/>
                  <a:pt x="7862" y="21579"/>
                  <a:pt x="7961" y="21514"/>
                </a:cubicBezTo>
                <a:cubicBezTo>
                  <a:pt x="8023" y="21473"/>
                  <a:pt x="8088" y="21452"/>
                  <a:pt x="8104" y="21465"/>
                </a:cubicBezTo>
                <a:cubicBezTo>
                  <a:pt x="8158" y="21511"/>
                  <a:pt x="8450" y="21468"/>
                  <a:pt x="8532" y="21402"/>
                </a:cubicBezTo>
                <a:cubicBezTo>
                  <a:pt x="8576" y="21367"/>
                  <a:pt x="8641" y="21339"/>
                  <a:pt x="8675" y="21339"/>
                </a:cubicBezTo>
                <a:cubicBezTo>
                  <a:pt x="8840" y="21339"/>
                  <a:pt x="8896" y="21247"/>
                  <a:pt x="8882" y="21003"/>
                </a:cubicBezTo>
                <a:cubicBezTo>
                  <a:pt x="8869" y="20755"/>
                  <a:pt x="8904" y="20694"/>
                  <a:pt x="9062" y="20694"/>
                </a:cubicBezTo>
                <a:cubicBezTo>
                  <a:pt x="9232" y="20694"/>
                  <a:pt x="9246" y="20546"/>
                  <a:pt x="9077" y="20528"/>
                </a:cubicBezTo>
                <a:cubicBezTo>
                  <a:pt x="9019" y="20522"/>
                  <a:pt x="8995" y="20477"/>
                  <a:pt x="8984" y="20350"/>
                </a:cubicBezTo>
                <a:cubicBezTo>
                  <a:pt x="8973" y="20226"/>
                  <a:pt x="8946" y="20172"/>
                  <a:pt x="8879" y="20147"/>
                </a:cubicBezTo>
                <a:cubicBezTo>
                  <a:pt x="8814" y="20121"/>
                  <a:pt x="8807" y="20107"/>
                  <a:pt x="8852" y="20093"/>
                </a:cubicBezTo>
                <a:cubicBezTo>
                  <a:pt x="8899" y="20078"/>
                  <a:pt x="8899" y="20063"/>
                  <a:pt x="8853" y="20034"/>
                </a:cubicBezTo>
                <a:cubicBezTo>
                  <a:pt x="8820" y="20013"/>
                  <a:pt x="8806" y="19962"/>
                  <a:pt x="8823" y="19919"/>
                </a:cubicBezTo>
                <a:cubicBezTo>
                  <a:pt x="8842" y="19867"/>
                  <a:pt x="8829" y="19836"/>
                  <a:pt x="8786" y="19827"/>
                </a:cubicBezTo>
                <a:cubicBezTo>
                  <a:pt x="8702" y="19810"/>
                  <a:pt x="8713" y="19704"/>
                  <a:pt x="8803" y="19676"/>
                </a:cubicBezTo>
                <a:cubicBezTo>
                  <a:pt x="8840" y="19664"/>
                  <a:pt x="8854" y="19640"/>
                  <a:pt x="8833" y="19623"/>
                </a:cubicBezTo>
                <a:cubicBezTo>
                  <a:pt x="8813" y="19606"/>
                  <a:pt x="8823" y="19575"/>
                  <a:pt x="8855" y="19555"/>
                </a:cubicBezTo>
                <a:cubicBezTo>
                  <a:pt x="8887" y="19535"/>
                  <a:pt x="8893" y="19512"/>
                  <a:pt x="8870" y="19505"/>
                </a:cubicBezTo>
                <a:cubicBezTo>
                  <a:pt x="8815" y="19487"/>
                  <a:pt x="8834" y="19307"/>
                  <a:pt x="8898" y="19235"/>
                </a:cubicBezTo>
                <a:cubicBezTo>
                  <a:pt x="9012" y="19107"/>
                  <a:pt x="9060" y="18950"/>
                  <a:pt x="9039" y="18768"/>
                </a:cubicBezTo>
                <a:cubicBezTo>
                  <a:pt x="9027" y="18662"/>
                  <a:pt x="9038" y="18569"/>
                  <a:pt x="9065" y="18560"/>
                </a:cubicBezTo>
                <a:cubicBezTo>
                  <a:pt x="9095" y="18551"/>
                  <a:pt x="9094" y="18525"/>
                  <a:pt x="9061" y="18492"/>
                </a:cubicBezTo>
                <a:cubicBezTo>
                  <a:pt x="9002" y="18435"/>
                  <a:pt x="9039" y="18376"/>
                  <a:pt x="9117" y="18402"/>
                </a:cubicBezTo>
                <a:cubicBezTo>
                  <a:pt x="9185" y="18424"/>
                  <a:pt x="9176" y="18377"/>
                  <a:pt x="9105" y="18340"/>
                </a:cubicBezTo>
                <a:cubicBezTo>
                  <a:pt x="9031" y="18301"/>
                  <a:pt x="9145" y="18217"/>
                  <a:pt x="9234" y="18245"/>
                </a:cubicBezTo>
                <a:cubicBezTo>
                  <a:pt x="9266" y="18255"/>
                  <a:pt x="9262" y="18243"/>
                  <a:pt x="9223" y="18218"/>
                </a:cubicBezTo>
                <a:cubicBezTo>
                  <a:pt x="9167" y="18181"/>
                  <a:pt x="9164" y="18164"/>
                  <a:pt x="9216" y="18132"/>
                </a:cubicBezTo>
                <a:cubicBezTo>
                  <a:pt x="9251" y="18110"/>
                  <a:pt x="9263" y="18092"/>
                  <a:pt x="9242" y="18092"/>
                </a:cubicBezTo>
                <a:cubicBezTo>
                  <a:pt x="9221" y="18092"/>
                  <a:pt x="9233" y="18074"/>
                  <a:pt x="9268" y="18052"/>
                </a:cubicBezTo>
                <a:cubicBezTo>
                  <a:pt x="9303" y="18030"/>
                  <a:pt x="9311" y="18011"/>
                  <a:pt x="9286" y="18011"/>
                </a:cubicBezTo>
                <a:cubicBezTo>
                  <a:pt x="9262" y="18010"/>
                  <a:pt x="9284" y="17993"/>
                  <a:pt x="9335" y="17973"/>
                </a:cubicBezTo>
                <a:cubicBezTo>
                  <a:pt x="9389" y="17952"/>
                  <a:pt x="9406" y="17929"/>
                  <a:pt x="9377" y="17919"/>
                </a:cubicBezTo>
                <a:cubicBezTo>
                  <a:pt x="9345" y="17909"/>
                  <a:pt x="9352" y="17876"/>
                  <a:pt x="9398" y="17830"/>
                </a:cubicBezTo>
                <a:cubicBezTo>
                  <a:pt x="9439" y="17789"/>
                  <a:pt x="9472" y="17741"/>
                  <a:pt x="9472" y="17722"/>
                </a:cubicBezTo>
                <a:cubicBezTo>
                  <a:pt x="9472" y="17703"/>
                  <a:pt x="9509" y="17681"/>
                  <a:pt x="9552" y="17672"/>
                </a:cubicBezTo>
                <a:cubicBezTo>
                  <a:pt x="9609" y="17661"/>
                  <a:pt x="9615" y="17647"/>
                  <a:pt x="9575" y="17622"/>
                </a:cubicBezTo>
                <a:cubicBezTo>
                  <a:pt x="9543" y="17602"/>
                  <a:pt x="9538" y="17581"/>
                  <a:pt x="9566" y="17572"/>
                </a:cubicBezTo>
                <a:cubicBezTo>
                  <a:pt x="9620" y="17554"/>
                  <a:pt x="9584" y="17427"/>
                  <a:pt x="9518" y="17406"/>
                </a:cubicBezTo>
                <a:cubicBezTo>
                  <a:pt x="9443" y="17382"/>
                  <a:pt x="9468" y="17260"/>
                  <a:pt x="9552" y="17243"/>
                </a:cubicBezTo>
                <a:cubicBezTo>
                  <a:pt x="9620" y="17229"/>
                  <a:pt x="9617" y="17222"/>
                  <a:pt x="9538" y="17192"/>
                </a:cubicBezTo>
                <a:cubicBezTo>
                  <a:pt x="9451" y="17158"/>
                  <a:pt x="9451" y="17156"/>
                  <a:pt x="9538" y="17138"/>
                </a:cubicBezTo>
                <a:cubicBezTo>
                  <a:pt x="9599" y="17126"/>
                  <a:pt x="9613" y="17109"/>
                  <a:pt x="9581" y="17089"/>
                </a:cubicBezTo>
                <a:cubicBezTo>
                  <a:pt x="9555" y="17072"/>
                  <a:pt x="9535" y="17029"/>
                  <a:pt x="9536" y="16992"/>
                </a:cubicBezTo>
                <a:cubicBezTo>
                  <a:pt x="9544" y="16835"/>
                  <a:pt x="9500" y="16724"/>
                  <a:pt x="9424" y="16709"/>
                </a:cubicBezTo>
                <a:cubicBezTo>
                  <a:pt x="9355" y="16695"/>
                  <a:pt x="9357" y="16688"/>
                  <a:pt x="9438" y="16657"/>
                </a:cubicBezTo>
                <a:cubicBezTo>
                  <a:pt x="9520" y="16626"/>
                  <a:pt x="9523" y="16607"/>
                  <a:pt x="9474" y="16511"/>
                </a:cubicBezTo>
                <a:cubicBezTo>
                  <a:pt x="9442" y="16450"/>
                  <a:pt x="9429" y="16389"/>
                  <a:pt x="9444" y="16377"/>
                </a:cubicBezTo>
                <a:cubicBezTo>
                  <a:pt x="9460" y="16364"/>
                  <a:pt x="9441" y="16347"/>
                  <a:pt x="9404" y="16340"/>
                </a:cubicBezTo>
                <a:cubicBezTo>
                  <a:pt x="9331" y="16325"/>
                  <a:pt x="9315" y="16064"/>
                  <a:pt x="9384" y="16008"/>
                </a:cubicBezTo>
                <a:cubicBezTo>
                  <a:pt x="9406" y="15990"/>
                  <a:pt x="9399" y="15969"/>
                  <a:pt x="9371" y="15959"/>
                </a:cubicBezTo>
                <a:cubicBezTo>
                  <a:pt x="9293" y="15934"/>
                  <a:pt x="9308" y="15850"/>
                  <a:pt x="9395" y="15812"/>
                </a:cubicBezTo>
                <a:cubicBezTo>
                  <a:pt x="9437" y="15794"/>
                  <a:pt x="9459" y="15768"/>
                  <a:pt x="9444" y="15756"/>
                </a:cubicBezTo>
                <a:cubicBezTo>
                  <a:pt x="9429" y="15743"/>
                  <a:pt x="9453" y="15704"/>
                  <a:pt x="9497" y="15669"/>
                </a:cubicBezTo>
                <a:cubicBezTo>
                  <a:pt x="9540" y="15634"/>
                  <a:pt x="9560" y="15598"/>
                  <a:pt x="9541" y="15588"/>
                </a:cubicBezTo>
                <a:cubicBezTo>
                  <a:pt x="9522" y="15578"/>
                  <a:pt x="9539" y="15539"/>
                  <a:pt x="9578" y="15501"/>
                </a:cubicBezTo>
                <a:cubicBezTo>
                  <a:pt x="9633" y="15447"/>
                  <a:pt x="9634" y="15422"/>
                  <a:pt x="9586" y="15381"/>
                </a:cubicBezTo>
                <a:cubicBezTo>
                  <a:pt x="9494" y="15305"/>
                  <a:pt x="9510" y="15276"/>
                  <a:pt x="9656" y="15247"/>
                </a:cubicBezTo>
                <a:cubicBezTo>
                  <a:pt x="9776" y="15223"/>
                  <a:pt x="9785" y="15212"/>
                  <a:pt x="9758" y="15107"/>
                </a:cubicBezTo>
                <a:cubicBezTo>
                  <a:pt x="9722" y="14976"/>
                  <a:pt x="9790" y="14829"/>
                  <a:pt x="9880" y="14839"/>
                </a:cubicBezTo>
                <a:cubicBezTo>
                  <a:pt x="9918" y="14844"/>
                  <a:pt x="9927" y="14834"/>
                  <a:pt x="9903" y="14814"/>
                </a:cubicBezTo>
                <a:cubicBezTo>
                  <a:pt x="9882" y="14796"/>
                  <a:pt x="9858" y="14748"/>
                  <a:pt x="9850" y="14707"/>
                </a:cubicBezTo>
                <a:cubicBezTo>
                  <a:pt x="9841" y="14666"/>
                  <a:pt x="9828" y="14623"/>
                  <a:pt x="9822" y="14612"/>
                </a:cubicBezTo>
                <a:cubicBezTo>
                  <a:pt x="9816" y="14600"/>
                  <a:pt x="9840" y="14563"/>
                  <a:pt x="9876" y="14529"/>
                </a:cubicBezTo>
                <a:cubicBezTo>
                  <a:pt x="9912" y="14495"/>
                  <a:pt x="9926" y="14443"/>
                  <a:pt x="9908" y="14413"/>
                </a:cubicBezTo>
                <a:cubicBezTo>
                  <a:pt x="9890" y="14384"/>
                  <a:pt x="9899" y="14344"/>
                  <a:pt x="9928" y="14326"/>
                </a:cubicBezTo>
                <a:cubicBezTo>
                  <a:pt x="9988" y="14288"/>
                  <a:pt x="10033" y="14149"/>
                  <a:pt x="10054" y="13933"/>
                </a:cubicBezTo>
                <a:cubicBezTo>
                  <a:pt x="10061" y="13852"/>
                  <a:pt x="10085" y="13770"/>
                  <a:pt x="10108" y="13751"/>
                </a:cubicBezTo>
                <a:cubicBezTo>
                  <a:pt x="10130" y="13732"/>
                  <a:pt x="10123" y="13699"/>
                  <a:pt x="10091" y="13679"/>
                </a:cubicBezTo>
                <a:cubicBezTo>
                  <a:pt x="10050" y="13654"/>
                  <a:pt x="10049" y="13637"/>
                  <a:pt x="10088" y="13625"/>
                </a:cubicBezTo>
                <a:cubicBezTo>
                  <a:pt x="10118" y="13615"/>
                  <a:pt x="10128" y="13596"/>
                  <a:pt x="10112" y="13582"/>
                </a:cubicBezTo>
                <a:cubicBezTo>
                  <a:pt x="10096" y="13568"/>
                  <a:pt x="10119" y="13550"/>
                  <a:pt x="10163" y="13541"/>
                </a:cubicBezTo>
                <a:cubicBezTo>
                  <a:pt x="10272" y="13519"/>
                  <a:pt x="10263" y="13445"/>
                  <a:pt x="10143" y="13365"/>
                </a:cubicBezTo>
                <a:cubicBezTo>
                  <a:pt x="10047" y="13301"/>
                  <a:pt x="10048" y="13296"/>
                  <a:pt x="10137" y="13256"/>
                </a:cubicBezTo>
                <a:cubicBezTo>
                  <a:pt x="10208" y="13225"/>
                  <a:pt x="10226" y="13182"/>
                  <a:pt x="10218" y="13071"/>
                </a:cubicBezTo>
                <a:cubicBezTo>
                  <a:pt x="10212" y="12992"/>
                  <a:pt x="10230" y="12912"/>
                  <a:pt x="10256" y="12894"/>
                </a:cubicBezTo>
                <a:cubicBezTo>
                  <a:pt x="10337" y="12839"/>
                  <a:pt x="10328" y="12635"/>
                  <a:pt x="10244" y="12601"/>
                </a:cubicBezTo>
                <a:cubicBezTo>
                  <a:pt x="10187" y="12578"/>
                  <a:pt x="10184" y="12562"/>
                  <a:pt x="10229" y="12534"/>
                </a:cubicBezTo>
                <a:cubicBezTo>
                  <a:pt x="10261" y="12513"/>
                  <a:pt x="10288" y="12431"/>
                  <a:pt x="10289" y="12350"/>
                </a:cubicBezTo>
                <a:cubicBezTo>
                  <a:pt x="10294" y="11956"/>
                  <a:pt x="10338" y="11603"/>
                  <a:pt x="10388" y="11553"/>
                </a:cubicBezTo>
                <a:cubicBezTo>
                  <a:pt x="10419" y="11523"/>
                  <a:pt x="10460" y="11445"/>
                  <a:pt x="10479" y="11381"/>
                </a:cubicBezTo>
                <a:cubicBezTo>
                  <a:pt x="10519" y="11240"/>
                  <a:pt x="10652" y="11175"/>
                  <a:pt x="10866" y="11191"/>
                </a:cubicBezTo>
                <a:cubicBezTo>
                  <a:pt x="11012" y="11203"/>
                  <a:pt x="11161" y="11284"/>
                  <a:pt x="11211" y="11382"/>
                </a:cubicBezTo>
                <a:cubicBezTo>
                  <a:pt x="11223" y="11405"/>
                  <a:pt x="11239" y="11563"/>
                  <a:pt x="11245" y="11733"/>
                </a:cubicBezTo>
                <a:cubicBezTo>
                  <a:pt x="11251" y="11903"/>
                  <a:pt x="11260" y="12047"/>
                  <a:pt x="11265" y="12055"/>
                </a:cubicBezTo>
                <a:cubicBezTo>
                  <a:pt x="11270" y="12062"/>
                  <a:pt x="11283" y="12232"/>
                  <a:pt x="11293" y="12431"/>
                </a:cubicBezTo>
                <a:cubicBezTo>
                  <a:pt x="11318" y="12947"/>
                  <a:pt x="11374" y="13315"/>
                  <a:pt x="11440" y="13403"/>
                </a:cubicBezTo>
                <a:cubicBezTo>
                  <a:pt x="11514" y="13503"/>
                  <a:pt x="11520" y="13529"/>
                  <a:pt x="11471" y="13545"/>
                </a:cubicBezTo>
                <a:cubicBezTo>
                  <a:pt x="11437" y="13556"/>
                  <a:pt x="11439" y="13575"/>
                  <a:pt x="11477" y="13599"/>
                </a:cubicBezTo>
                <a:cubicBezTo>
                  <a:pt x="11509" y="13619"/>
                  <a:pt x="11520" y="13660"/>
                  <a:pt x="11501" y="13691"/>
                </a:cubicBezTo>
                <a:cubicBezTo>
                  <a:pt x="11483" y="13721"/>
                  <a:pt x="11486" y="13760"/>
                  <a:pt x="11508" y="13778"/>
                </a:cubicBezTo>
                <a:cubicBezTo>
                  <a:pt x="11549" y="13813"/>
                  <a:pt x="11579" y="13888"/>
                  <a:pt x="11583" y="13967"/>
                </a:cubicBezTo>
                <a:cubicBezTo>
                  <a:pt x="11584" y="13992"/>
                  <a:pt x="11603" y="14019"/>
                  <a:pt x="11627" y="14027"/>
                </a:cubicBezTo>
                <a:cubicBezTo>
                  <a:pt x="11651" y="14034"/>
                  <a:pt x="11650" y="14083"/>
                  <a:pt x="11623" y="14134"/>
                </a:cubicBezTo>
                <a:cubicBezTo>
                  <a:pt x="11587" y="14201"/>
                  <a:pt x="11592" y="14245"/>
                  <a:pt x="11638" y="14288"/>
                </a:cubicBezTo>
                <a:cubicBezTo>
                  <a:pt x="11673" y="14322"/>
                  <a:pt x="11697" y="14363"/>
                  <a:pt x="11690" y="14380"/>
                </a:cubicBezTo>
                <a:cubicBezTo>
                  <a:pt x="11684" y="14398"/>
                  <a:pt x="11701" y="14420"/>
                  <a:pt x="11730" y="14429"/>
                </a:cubicBezTo>
                <a:cubicBezTo>
                  <a:pt x="11766" y="14441"/>
                  <a:pt x="11766" y="14463"/>
                  <a:pt x="11729" y="14500"/>
                </a:cubicBezTo>
                <a:cubicBezTo>
                  <a:pt x="11688" y="14540"/>
                  <a:pt x="11690" y="14564"/>
                  <a:pt x="11738" y="14595"/>
                </a:cubicBezTo>
                <a:cubicBezTo>
                  <a:pt x="11774" y="14617"/>
                  <a:pt x="11798" y="14678"/>
                  <a:pt x="11792" y="14730"/>
                </a:cubicBezTo>
                <a:cubicBezTo>
                  <a:pt x="11784" y="14789"/>
                  <a:pt x="11812" y="14844"/>
                  <a:pt x="11867" y="14876"/>
                </a:cubicBezTo>
                <a:cubicBezTo>
                  <a:pt x="11915" y="14903"/>
                  <a:pt x="11939" y="14934"/>
                  <a:pt x="11920" y="14944"/>
                </a:cubicBezTo>
                <a:cubicBezTo>
                  <a:pt x="11902" y="14953"/>
                  <a:pt x="11912" y="14977"/>
                  <a:pt x="11944" y="14997"/>
                </a:cubicBezTo>
                <a:cubicBezTo>
                  <a:pt x="11975" y="15016"/>
                  <a:pt x="11988" y="15050"/>
                  <a:pt x="11973" y="15070"/>
                </a:cubicBezTo>
                <a:cubicBezTo>
                  <a:pt x="11957" y="15091"/>
                  <a:pt x="11957" y="15115"/>
                  <a:pt x="11973" y="15123"/>
                </a:cubicBezTo>
                <a:cubicBezTo>
                  <a:pt x="12005" y="15140"/>
                  <a:pt x="12037" y="15328"/>
                  <a:pt x="12042" y="15529"/>
                </a:cubicBezTo>
                <a:cubicBezTo>
                  <a:pt x="12044" y="15603"/>
                  <a:pt x="12101" y="15758"/>
                  <a:pt x="12171" y="15874"/>
                </a:cubicBezTo>
                <a:cubicBezTo>
                  <a:pt x="12240" y="15989"/>
                  <a:pt x="12281" y="16098"/>
                  <a:pt x="12260" y="16115"/>
                </a:cubicBezTo>
                <a:cubicBezTo>
                  <a:pt x="12220" y="16148"/>
                  <a:pt x="12183" y="16289"/>
                  <a:pt x="12185" y="16401"/>
                </a:cubicBezTo>
                <a:cubicBezTo>
                  <a:pt x="12185" y="16438"/>
                  <a:pt x="12163" y="16483"/>
                  <a:pt x="12135" y="16500"/>
                </a:cubicBezTo>
                <a:cubicBezTo>
                  <a:pt x="12103" y="16520"/>
                  <a:pt x="12107" y="16537"/>
                  <a:pt x="12143" y="16549"/>
                </a:cubicBezTo>
                <a:cubicBezTo>
                  <a:pt x="12183" y="16562"/>
                  <a:pt x="12182" y="16578"/>
                  <a:pt x="12138" y="16605"/>
                </a:cubicBezTo>
                <a:cubicBezTo>
                  <a:pt x="12105" y="16626"/>
                  <a:pt x="12072" y="16705"/>
                  <a:pt x="12066" y="16779"/>
                </a:cubicBezTo>
                <a:cubicBezTo>
                  <a:pt x="12060" y="16852"/>
                  <a:pt x="12041" y="16919"/>
                  <a:pt x="12025" y="16928"/>
                </a:cubicBezTo>
                <a:cubicBezTo>
                  <a:pt x="12009" y="16936"/>
                  <a:pt x="12018" y="16970"/>
                  <a:pt x="12046" y="17003"/>
                </a:cubicBezTo>
                <a:cubicBezTo>
                  <a:pt x="12120" y="17087"/>
                  <a:pt x="12034" y="17249"/>
                  <a:pt x="11920" y="17239"/>
                </a:cubicBezTo>
                <a:cubicBezTo>
                  <a:pt x="11807" y="17229"/>
                  <a:pt x="11811" y="17268"/>
                  <a:pt x="11930" y="17324"/>
                </a:cubicBezTo>
                <a:cubicBezTo>
                  <a:pt x="12009" y="17361"/>
                  <a:pt x="12018" y="17389"/>
                  <a:pt x="11985" y="17482"/>
                </a:cubicBezTo>
                <a:cubicBezTo>
                  <a:pt x="11962" y="17547"/>
                  <a:pt x="11966" y="17606"/>
                  <a:pt x="11993" y="17621"/>
                </a:cubicBezTo>
                <a:cubicBezTo>
                  <a:pt x="12019" y="17635"/>
                  <a:pt x="12040" y="17683"/>
                  <a:pt x="12040" y="17728"/>
                </a:cubicBezTo>
                <a:cubicBezTo>
                  <a:pt x="12040" y="17773"/>
                  <a:pt x="12073" y="17843"/>
                  <a:pt x="12112" y="17882"/>
                </a:cubicBezTo>
                <a:cubicBezTo>
                  <a:pt x="12152" y="17922"/>
                  <a:pt x="12172" y="17981"/>
                  <a:pt x="12157" y="18012"/>
                </a:cubicBezTo>
                <a:cubicBezTo>
                  <a:pt x="12137" y="18051"/>
                  <a:pt x="12163" y="18081"/>
                  <a:pt x="12241" y="18110"/>
                </a:cubicBezTo>
                <a:cubicBezTo>
                  <a:pt x="12310" y="18135"/>
                  <a:pt x="12343" y="18167"/>
                  <a:pt x="12324" y="18192"/>
                </a:cubicBezTo>
                <a:cubicBezTo>
                  <a:pt x="12308" y="18215"/>
                  <a:pt x="12330" y="18255"/>
                  <a:pt x="12375" y="18281"/>
                </a:cubicBezTo>
                <a:cubicBezTo>
                  <a:pt x="12443" y="18320"/>
                  <a:pt x="12447" y="18338"/>
                  <a:pt x="12393" y="18382"/>
                </a:cubicBezTo>
                <a:cubicBezTo>
                  <a:pt x="12340" y="18427"/>
                  <a:pt x="12344" y="18454"/>
                  <a:pt x="12418" y="18540"/>
                </a:cubicBezTo>
                <a:cubicBezTo>
                  <a:pt x="12467" y="18597"/>
                  <a:pt x="12519" y="18709"/>
                  <a:pt x="12535" y="18790"/>
                </a:cubicBezTo>
                <a:cubicBezTo>
                  <a:pt x="12550" y="18871"/>
                  <a:pt x="12568" y="18966"/>
                  <a:pt x="12574" y="19001"/>
                </a:cubicBezTo>
                <a:cubicBezTo>
                  <a:pt x="12581" y="19036"/>
                  <a:pt x="12627" y="19076"/>
                  <a:pt x="12676" y="19090"/>
                </a:cubicBezTo>
                <a:cubicBezTo>
                  <a:pt x="12747" y="19111"/>
                  <a:pt x="12751" y="19124"/>
                  <a:pt x="12702" y="19155"/>
                </a:cubicBezTo>
                <a:cubicBezTo>
                  <a:pt x="12653" y="19185"/>
                  <a:pt x="12655" y="19217"/>
                  <a:pt x="12708" y="19302"/>
                </a:cubicBezTo>
                <a:cubicBezTo>
                  <a:pt x="12751" y="19370"/>
                  <a:pt x="12775" y="19526"/>
                  <a:pt x="12771" y="19724"/>
                </a:cubicBezTo>
                <a:cubicBezTo>
                  <a:pt x="12764" y="20064"/>
                  <a:pt x="12759" y="20088"/>
                  <a:pt x="12667" y="20176"/>
                </a:cubicBezTo>
                <a:cubicBezTo>
                  <a:pt x="12626" y="20215"/>
                  <a:pt x="12621" y="20240"/>
                  <a:pt x="12656" y="20252"/>
                </a:cubicBezTo>
                <a:cubicBezTo>
                  <a:pt x="12685" y="20261"/>
                  <a:pt x="12696" y="20279"/>
                  <a:pt x="12680" y="20293"/>
                </a:cubicBezTo>
                <a:cubicBezTo>
                  <a:pt x="12626" y="20338"/>
                  <a:pt x="12603" y="20583"/>
                  <a:pt x="12651" y="20599"/>
                </a:cubicBezTo>
                <a:cubicBezTo>
                  <a:pt x="12680" y="20608"/>
                  <a:pt x="12682" y="20647"/>
                  <a:pt x="12656" y="20694"/>
                </a:cubicBezTo>
                <a:cubicBezTo>
                  <a:pt x="12632" y="20738"/>
                  <a:pt x="12630" y="20780"/>
                  <a:pt x="12653" y="20788"/>
                </a:cubicBezTo>
                <a:cubicBezTo>
                  <a:pt x="12676" y="20795"/>
                  <a:pt x="12689" y="20873"/>
                  <a:pt x="12680" y="20962"/>
                </a:cubicBezTo>
                <a:cubicBezTo>
                  <a:pt x="12661" y="21165"/>
                  <a:pt x="12744" y="21325"/>
                  <a:pt x="12846" y="21280"/>
                </a:cubicBezTo>
                <a:cubicBezTo>
                  <a:pt x="12903" y="21256"/>
                  <a:pt x="12924" y="21261"/>
                  <a:pt x="12947" y="21308"/>
                </a:cubicBezTo>
                <a:cubicBezTo>
                  <a:pt x="12966" y="21345"/>
                  <a:pt x="13008" y="21364"/>
                  <a:pt x="13060" y="21358"/>
                </a:cubicBezTo>
                <a:cubicBezTo>
                  <a:pt x="13105" y="21353"/>
                  <a:pt x="13225" y="21375"/>
                  <a:pt x="13324" y="21407"/>
                </a:cubicBezTo>
                <a:cubicBezTo>
                  <a:pt x="13422" y="21439"/>
                  <a:pt x="13546" y="21461"/>
                  <a:pt x="13598" y="21457"/>
                </a:cubicBezTo>
                <a:cubicBezTo>
                  <a:pt x="13657" y="21452"/>
                  <a:pt x="13704" y="21469"/>
                  <a:pt x="13720" y="21501"/>
                </a:cubicBezTo>
                <a:cubicBezTo>
                  <a:pt x="13734" y="21529"/>
                  <a:pt x="13767" y="21545"/>
                  <a:pt x="13793" y="21537"/>
                </a:cubicBezTo>
                <a:cubicBezTo>
                  <a:pt x="13820" y="21528"/>
                  <a:pt x="13870" y="21534"/>
                  <a:pt x="13904" y="21549"/>
                </a:cubicBezTo>
                <a:cubicBezTo>
                  <a:pt x="13947" y="21568"/>
                  <a:pt x="14029" y="21560"/>
                  <a:pt x="14168" y="21526"/>
                </a:cubicBezTo>
                <a:cubicBezTo>
                  <a:pt x="14353" y="21482"/>
                  <a:pt x="14379" y="21481"/>
                  <a:pt x="14492" y="21520"/>
                </a:cubicBezTo>
                <a:cubicBezTo>
                  <a:pt x="14594" y="21555"/>
                  <a:pt x="14622" y="21556"/>
                  <a:pt x="14658" y="21526"/>
                </a:cubicBezTo>
                <a:cubicBezTo>
                  <a:pt x="14727" y="21467"/>
                  <a:pt x="14928" y="21474"/>
                  <a:pt x="15101" y="21542"/>
                </a:cubicBezTo>
                <a:cubicBezTo>
                  <a:pt x="15236" y="21594"/>
                  <a:pt x="15273" y="21599"/>
                  <a:pt x="15322" y="21568"/>
                </a:cubicBezTo>
                <a:cubicBezTo>
                  <a:pt x="15406" y="21515"/>
                  <a:pt x="15336" y="21400"/>
                  <a:pt x="15210" y="21383"/>
                </a:cubicBezTo>
                <a:cubicBezTo>
                  <a:pt x="15116" y="21370"/>
                  <a:pt x="15111" y="21362"/>
                  <a:pt x="15175" y="21321"/>
                </a:cubicBezTo>
                <a:cubicBezTo>
                  <a:pt x="15222" y="21291"/>
                  <a:pt x="15226" y="21281"/>
                  <a:pt x="15184" y="21295"/>
                </a:cubicBezTo>
                <a:cubicBezTo>
                  <a:pt x="15145" y="21307"/>
                  <a:pt x="15107" y="21298"/>
                  <a:pt x="15087" y="21271"/>
                </a:cubicBezTo>
                <a:cubicBezTo>
                  <a:pt x="15070" y="21247"/>
                  <a:pt x="15026" y="21234"/>
                  <a:pt x="14991" y="21241"/>
                </a:cubicBezTo>
                <a:cubicBezTo>
                  <a:pt x="14882" y="21263"/>
                  <a:pt x="14613" y="21118"/>
                  <a:pt x="14596" y="21030"/>
                </a:cubicBezTo>
                <a:cubicBezTo>
                  <a:pt x="14588" y="20984"/>
                  <a:pt x="14554" y="20952"/>
                  <a:pt x="14518" y="20956"/>
                </a:cubicBezTo>
                <a:cubicBezTo>
                  <a:pt x="14430" y="20965"/>
                  <a:pt x="14289" y="20817"/>
                  <a:pt x="14354" y="20784"/>
                </a:cubicBezTo>
                <a:cubicBezTo>
                  <a:pt x="14386" y="20767"/>
                  <a:pt x="14374" y="20721"/>
                  <a:pt x="14320" y="20654"/>
                </a:cubicBezTo>
                <a:cubicBezTo>
                  <a:pt x="14274" y="20596"/>
                  <a:pt x="14228" y="20525"/>
                  <a:pt x="14216" y="20495"/>
                </a:cubicBezTo>
                <a:cubicBezTo>
                  <a:pt x="14131" y="20288"/>
                  <a:pt x="14111" y="20208"/>
                  <a:pt x="14126" y="20132"/>
                </a:cubicBezTo>
                <a:cubicBezTo>
                  <a:pt x="14136" y="20085"/>
                  <a:pt x="14112" y="20022"/>
                  <a:pt x="14073" y="19992"/>
                </a:cubicBezTo>
                <a:cubicBezTo>
                  <a:pt x="13985" y="19927"/>
                  <a:pt x="14015" y="19734"/>
                  <a:pt x="14123" y="19672"/>
                </a:cubicBezTo>
                <a:cubicBezTo>
                  <a:pt x="14175" y="19642"/>
                  <a:pt x="14185" y="19609"/>
                  <a:pt x="14156" y="19565"/>
                </a:cubicBezTo>
                <a:cubicBezTo>
                  <a:pt x="14132" y="19530"/>
                  <a:pt x="14116" y="19468"/>
                  <a:pt x="14119" y="19428"/>
                </a:cubicBezTo>
                <a:cubicBezTo>
                  <a:pt x="14122" y="19389"/>
                  <a:pt x="14107" y="19362"/>
                  <a:pt x="14087" y="19368"/>
                </a:cubicBezTo>
                <a:cubicBezTo>
                  <a:pt x="14001" y="19396"/>
                  <a:pt x="14003" y="19330"/>
                  <a:pt x="14090" y="19255"/>
                </a:cubicBezTo>
                <a:cubicBezTo>
                  <a:pt x="14188" y="19171"/>
                  <a:pt x="14215" y="19040"/>
                  <a:pt x="14139" y="19015"/>
                </a:cubicBezTo>
                <a:cubicBezTo>
                  <a:pt x="14114" y="19007"/>
                  <a:pt x="14121" y="18975"/>
                  <a:pt x="14156" y="18942"/>
                </a:cubicBezTo>
                <a:cubicBezTo>
                  <a:pt x="14228" y="18875"/>
                  <a:pt x="14239" y="18840"/>
                  <a:pt x="14251" y="18608"/>
                </a:cubicBezTo>
                <a:cubicBezTo>
                  <a:pt x="14255" y="18515"/>
                  <a:pt x="14277" y="18434"/>
                  <a:pt x="14300" y="18426"/>
                </a:cubicBezTo>
                <a:cubicBezTo>
                  <a:pt x="14323" y="18419"/>
                  <a:pt x="14338" y="18352"/>
                  <a:pt x="14332" y="18278"/>
                </a:cubicBezTo>
                <a:cubicBezTo>
                  <a:pt x="14325" y="18192"/>
                  <a:pt x="14346" y="18131"/>
                  <a:pt x="14389" y="18113"/>
                </a:cubicBezTo>
                <a:cubicBezTo>
                  <a:pt x="14426" y="18096"/>
                  <a:pt x="14445" y="18065"/>
                  <a:pt x="14429" y="18044"/>
                </a:cubicBezTo>
                <a:cubicBezTo>
                  <a:pt x="14413" y="18022"/>
                  <a:pt x="14429" y="17987"/>
                  <a:pt x="14464" y="17964"/>
                </a:cubicBezTo>
                <a:cubicBezTo>
                  <a:pt x="14504" y="17939"/>
                  <a:pt x="14529" y="17840"/>
                  <a:pt x="14530" y="17706"/>
                </a:cubicBezTo>
                <a:cubicBezTo>
                  <a:pt x="14531" y="17586"/>
                  <a:pt x="14549" y="17472"/>
                  <a:pt x="14573" y="17452"/>
                </a:cubicBezTo>
                <a:cubicBezTo>
                  <a:pt x="14601" y="17430"/>
                  <a:pt x="14584" y="17405"/>
                  <a:pt x="14523" y="17381"/>
                </a:cubicBezTo>
                <a:cubicBezTo>
                  <a:pt x="14446" y="17352"/>
                  <a:pt x="14440" y="17338"/>
                  <a:pt x="14492" y="17310"/>
                </a:cubicBezTo>
                <a:cubicBezTo>
                  <a:pt x="14567" y="17271"/>
                  <a:pt x="14577" y="17056"/>
                  <a:pt x="14506" y="17033"/>
                </a:cubicBezTo>
                <a:cubicBezTo>
                  <a:pt x="14479" y="17024"/>
                  <a:pt x="14469" y="17000"/>
                  <a:pt x="14484" y="16980"/>
                </a:cubicBezTo>
                <a:cubicBezTo>
                  <a:pt x="14499" y="16959"/>
                  <a:pt x="14487" y="16917"/>
                  <a:pt x="14455" y="16886"/>
                </a:cubicBezTo>
                <a:cubicBezTo>
                  <a:pt x="14409" y="16841"/>
                  <a:pt x="14413" y="16827"/>
                  <a:pt x="14478" y="16814"/>
                </a:cubicBezTo>
                <a:cubicBezTo>
                  <a:pt x="14528" y="16804"/>
                  <a:pt x="14542" y="16786"/>
                  <a:pt x="14515" y="16767"/>
                </a:cubicBezTo>
                <a:cubicBezTo>
                  <a:pt x="14439" y="16714"/>
                  <a:pt x="14447" y="16557"/>
                  <a:pt x="14529" y="16510"/>
                </a:cubicBezTo>
                <a:cubicBezTo>
                  <a:pt x="14600" y="16469"/>
                  <a:pt x="14597" y="16464"/>
                  <a:pt x="14495" y="16466"/>
                </a:cubicBezTo>
                <a:cubicBezTo>
                  <a:pt x="14397" y="16468"/>
                  <a:pt x="14381" y="16453"/>
                  <a:pt x="14374" y="16348"/>
                </a:cubicBezTo>
                <a:cubicBezTo>
                  <a:pt x="14369" y="16281"/>
                  <a:pt x="14389" y="16211"/>
                  <a:pt x="14418" y="16191"/>
                </a:cubicBezTo>
                <a:cubicBezTo>
                  <a:pt x="14456" y="16166"/>
                  <a:pt x="14451" y="16150"/>
                  <a:pt x="14401" y="16133"/>
                </a:cubicBezTo>
                <a:cubicBezTo>
                  <a:pt x="14363" y="16121"/>
                  <a:pt x="14322" y="16088"/>
                  <a:pt x="14311" y="16061"/>
                </a:cubicBezTo>
                <a:cubicBezTo>
                  <a:pt x="14271" y="15968"/>
                  <a:pt x="14297" y="15778"/>
                  <a:pt x="14354" y="15742"/>
                </a:cubicBezTo>
                <a:cubicBezTo>
                  <a:pt x="14397" y="15715"/>
                  <a:pt x="14391" y="15691"/>
                  <a:pt x="14331" y="15646"/>
                </a:cubicBezTo>
                <a:cubicBezTo>
                  <a:pt x="14272" y="15602"/>
                  <a:pt x="14265" y="15578"/>
                  <a:pt x="14306" y="15552"/>
                </a:cubicBezTo>
                <a:cubicBezTo>
                  <a:pt x="14343" y="15528"/>
                  <a:pt x="14346" y="15505"/>
                  <a:pt x="14312" y="15483"/>
                </a:cubicBezTo>
                <a:cubicBezTo>
                  <a:pt x="14264" y="15451"/>
                  <a:pt x="14267" y="15312"/>
                  <a:pt x="14320" y="15163"/>
                </a:cubicBezTo>
                <a:cubicBezTo>
                  <a:pt x="14336" y="15119"/>
                  <a:pt x="14316" y="15079"/>
                  <a:pt x="14271" y="15059"/>
                </a:cubicBezTo>
                <a:cubicBezTo>
                  <a:pt x="14186" y="15022"/>
                  <a:pt x="14224" y="14970"/>
                  <a:pt x="14315" y="14997"/>
                </a:cubicBezTo>
                <a:cubicBezTo>
                  <a:pt x="14356" y="15009"/>
                  <a:pt x="14354" y="15003"/>
                  <a:pt x="14311" y="14978"/>
                </a:cubicBezTo>
                <a:cubicBezTo>
                  <a:pt x="14231" y="14933"/>
                  <a:pt x="14230" y="14897"/>
                  <a:pt x="14306" y="14800"/>
                </a:cubicBezTo>
                <a:cubicBezTo>
                  <a:pt x="14339" y="14759"/>
                  <a:pt x="14369" y="14713"/>
                  <a:pt x="14374" y="14698"/>
                </a:cubicBezTo>
                <a:cubicBezTo>
                  <a:pt x="14378" y="14683"/>
                  <a:pt x="14422" y="14625"/>
                  <a:pt x="14470" y="14569"/>
                </a:cubicBezTo>
                <a:cubicBezTo>
                  <a:pt x="14519" y="14513"/>
                  <a:pt x="14546" y="14456"/>
                  <a:pt x="14530" y="14443"/>
                </a:cubicBezTo>
                <a:cubicBezTo>
                  <a:pt x="14515" y="14430"/>
                  <a:pt x="14543" y="14407"/>
                  <a:pt x="14593" y="14392"/>
                </a:cubicBezTo>
                <a:cubicBezTo>
                  <a:pt x="14643" y="14377"/>
                  <a:pt x="14662" y="14363"/>
                  <a:pt x="14636" y="14363"/>
                </a:cubicBezTo>
                <a:cubicBezTo>
                  <a:pt x="14610" y="14362"/>
                  <a:pt x="14642" y="14332"/>
                  <a:pt x="14708" y="14295"/>
                </a:cubicBezTo>
                <a:cubicBezTo>
                  <a:pt x="14774" y="14259"/>
                  <a:pt x="14832" y="14205"/>
                  <a:pt x="14836" y="14177"/>
                </a:cubicBezTo>
                <a:cubicBezTo>
                  <a:pt x="14840" y="14148"/>
                  <a:pt x="14874" y="14107"/>
                  <a:pt x="14911" y="14084"/>
                </a:cubicBezTo>
                <a:cubicBezTo>
                  <a:pt x="14948" y="14060"/>
                  <a:pt x="14964" y="14025"/>
                  <a:pt x="14949" y="14004"/>
                </a:cubicBezTo>
                <a:cubicBezTo>
                  <a:pt x="14934" y="13984"/>
                  <a:pt x="14942" y="13956"/>
                  <a:pt x="14966" y="13943"/>
                </a:cubicBezTo>
                <a:cubicBezTo>
                  <a:pt x="15059" y="13894"/>
                  <a:pt x="15140" y="13401"/>
                  <a:pt x="15063" y="13353"/>
                </a:cubicBezTo>
                <a:cubicBezTo>
                  <a:pt x="14989" y="13306"/>
                  <a:pt x="15042" y="13236"/>
                  <a:pt x="15150" y="13236"/>
                </a:cubicBezTo>
                <a:cubicBezTo>
                  <a:pt x="15218" y="13236"/>
                  <a:pt x="15223" y="13228"/>
                  <a:pt x="15175" y="13198"/>
                </a:cubicBezTo>
                <a:cubicBezTo>
                  <a:pt x="15142" y="13177"/>
                  <a:pt x="15135" y="13153"/>
                  <a:pt x="15160" y="13145"/>
                </a:cubicBezTo>
                <a:cubicBezTo>
                  <a:pt x="15202" y="13131"/>
                  <a:pt x="15141" y="12755"/>
                  <a:pt x="15092" y="12729"/>
                </a:cubicBezTo>
                <a:cubicBezTo>
                  <a:pt x="15079" y="12723"/>
                  <a:pt x="15094" y="12702"/>
                  <a:pt x="15124" y="12683"/>
                </a:cubicBezTo>
                <a:cubicBezTo>
                  <a:pt x="15163" y="12659"/>
                  <a:pt x="15161" y="12632"/>
                  <a:pt x="15118" y="12590"/>
                </a:cubicBezTo>
                <a:cubicBezTo>
                  <a:pt x="15083" y="12556"/>
                  <a:pt x="15071" y="12488"/>
                  <a:pt x="15089" y="12430"/>
                </a:cubicBezTo>
                <a:cubicBezTo>
                  <a:pt x="15113" y="12352"/>
                  <a:pt x="15100" y="12325"/>
                  <a:pt x="15037" y="12312"/>
                </a:cubicBezTo>
                <a:cubicBezTo>
                  <a:pt x="14992" y="12303"/>
                  <a:pt x="14968" y="12279"/>
                  <a:pt x="14983" y="12258"/>
                </a:cubicBezTo>
                <a:cubicBezTo>
                  <a:pt x="14998" y="12238"/>
                  <a:pt x="14996" y="12214"/>
                  <a:pt x="14978" y="12205"/>
                </a:cubicBezTo>
                <a:cubicBezTo>
                  <a:pt x="14928" y="12179"/>
                  <a:pt x="14924" y="12074"/>
                  <a:pt x="14971" y="12009"/>
                </a:cubicBezTo>
                <a:cubicBezTo>
                  <a:pt x="14996" y="11973"/>
                  <a:pt x="14993" y="11943"/>
                  <a:pt x="14962" y="11933"/>
                </a:cubicBezTo>
                <a:cubicBezTo>
                  <a:pt x="14929" y="11922"/>
                  <a:pt x="14927" y="11904"/>
                  <a:pt x="14957" y="11885"/>
                </a:cubicBezTo>
                <a:cubicBezTo>
                  <a:pt x="14987" y="11865"/>
                  <a:pt x="14985" y="11829"/>
                  <a:pt x="14952" y="11787"/>
                </a:cubicBezTo>
                <a:cubicBezTo>
                  <a:pt x="14924" y="11750"/>
                  <a:pt x="14894" y="11701"/>
                  <a:pt x="14885" y="11679"/>
                </a:cubicBezTo>
                <a:cubicBezTo>
                  <a:pt x="14828" y="11540"/>
                  <a:pt x="14821" y="11465"/>
                  <a:pt x="14865" y="11451"/>
                </a:cubicBezTo>
                <a:cubicBezTo>
                  <a:pt x="14951" y="11423"/>
                  <a:pt x="14920" y="11334"/>
                  <a:pt x="14813" y="11304"/>
                </a:cubicBezTo>
                <a:cubicBezTo>
                  <a:pt x="14703" y="11273"/>
                  <a:pt x="14674" y="11184"/>
                  <a:pt x="14764" y="11155"/>
                </a:cubicBezTo>
                <a:cubicBezTo>
                  <a:pt x="14801" y="11143"/>
                  <a:pt x="14800" y="11127"/>
                  <a:pt x="14760" y="11102"/>
                </a:cubicBezTo>
                <a:cubicBezTo>
                  <a:pt x="14729" y="11083"/>
                  <a:pt x="14708" y="11050"/>
                  <a:pt x="14714" y="11031"/>
                </a:cubicBezTo>
                <a:cubicBezTo>
                  <a:pt x="14721" y="11011"/>
                  <a:pt x="14708" y="10962"/>
                  <a:pt x="14687" y="10922"/>
                </a:cubicBezTo>
                <a:cubicBezTo>
                  <a:pt x="14647" y="10847"/>
                  <a:pt x="14611" y="10712"/>
                  <a:pt x="14592" y="10562"/>
                </a:cubicBezTo>
                <a:cubicBezTo>
                  <a:pt x="14586" y="10515"/>
                  <a:pt x="14561" y="10478"/>
                  <a:pt x="14536" y="10481"/>
                </a:cubicBezTo>
                <a:cubicBezTo>
                  <a:pt x="14512" y="10483"/>
                  <a:pt x="14487" y="10436"/>
                  <a:pt x="14481" y="10376"/>
                </a:cubicBezTo>
                <a:cubicBezTo>
                  <a:pt x="14475" y="10316"/>
                  <a:pt x="14456" y="10255"/>
                  <a:pt x="14440" y="10242"/>
                </a:cubicBezTo>
                <a:cubicBezTo>
                  <a:pt x="14423" y="10228"/>
                  <a:pt x="14452" y="10168"/>
                  <a:pt x="14504" y="10109"/>
                </a:cubicBezTo>
                <a:lnTo>
                  <a:pt x="14599" y="10002"/>
                </a:lnTo>
                <a:lnTo>
                  <a:pt x="14475" y="9968"/>
                </a:lnTo>
                <a:cubicBezTo>
                  <a:pt x="14366" y="9938"/>
                  <a:pt x="14318" y="9872"/>
                  <a:pt x="14346" y="9791"/>
                </a:cubicBezTo>
                <a:cubicBezTo>
                  <a:pt x="14350" y="9779"/>
                  <a:pt x="14328" y="9752"/>
                  <a:pt x="14295" y="9732"/>
                </a:cubicBezTo>
                <a:cubicBezTo>
                  <a:pt x="14263" y="9712"/>
                  <a:pt x="14246" y="9679"/>
                  <a:pt x="14260" y="9661"/>
                </a:cubicBezTo>
                <a:cubicBezTo>
                  <a:pt x="14304" y="9601"/>
                  <a:pt x="14197" y="9283"/>
                  <a:pt x="14119" y="9238"/>
                </a:cubicBezTo>
                <a:cubicBezTo>
                  <a:pt x="14066" y="9208"/>
                  <a:pt x="14060" y="9186"/>
                  <a:pt x="14097" y="9166"/>
                </a:cubicBezTo>
                <a:cubicBezTo>
                  <a:pt x="14134" y="9147"/>
                  <a:pt x="14116" y="9109"/>
                  <a:pt x="14042" y="9044"/>
                </a:cubicBezTo>
                <a:cubicBezTo>
                  <a:pt x="13983" y="8991"/>
                  <a:pt x="13940" y="8938"/>
                  <a:pt x="13945" y="8926"/>
                </a:cubicBezTo>
                <a:cubicBezTo>
                  <a:pt x="13951" y="8913"/>
                  <a:pt x="13939" y="8882"/>
                  <a:pt x="13918" y="8857"/>
                </a:cubicBezTo>
                <a:cubicBezTo>
                  <a:pt x="13865" y="8794"/>
                  <a:pt x="13906" y="8713"/>
                  <a:pt x="13985" y="8722"/>
                </a:cubicBezTo>
                <a:cubicBezTo>
                  <a:pt x="14024" y="8726"/>
                  <a:pt x="14034" y="8716"/>
                  <a:pt x="14011" y="8697"/>
                </a:cubicBezTo>
                <a:cubicBezTo>
                  <a:pt x="13959" y="8653"/>
                  <a:pt x="13955" y="8511"/>
                  <a:pt x="14005" y="8495"/>
                </a:cubicBezTo>
                <a:cubicBezTo>
                  <a:pt x="14028" y="8488"/>
                  <a:pt x="14020" y="8465"/>
                  <a:pt x="13987" y="8444"/>
                </a:cubicBezTo>
                <a:cubicBezTo>
                  <a:pt x="13940" y="8415"/>
                  <a:pt x="13946" y="8403"/>
                  <a:pt x="14011" y="8390"/>
                </a:cubicBezTo>
                <a:cubicBezTo>
                  <a:pt x="14068" y="8379"/>
                  <a:pt x="14079" y="8363"/>
                  <a:pt x="14047" y="8342"/>
                </a:cubicBezTo>
                <a:cubicBezTo>
                  <a:pt x="14020" y="8326"/>
                  <a:pt x="13991" y="8275"/>
                  <a:pt x="13982" y="8231"/>
                </a:cubicBezTo>
                <a:cubicBezTo>
                  <a:pt x="13968" y="8165"/>
                  <a:pt x="13985" y="8150"/>
                  <a:pt x="14080" y="8143"/>
                </a:cubicBezTo>
                <a:cubicBezTo>
                  <a:pt x="14215" y="8133"/>
                  <a:pt x="14240" y="8088"/>
                  <a:pt x="14108" y="8094"/>
                </a:cubicBezTo>
                <a:cubicBezTo>
                  <a:pt x="14059" y="8096"/>
                  <a:pt x="14016" y="8079"/>
                  <a:pt x="14013" y="8057"/>
                </a:cubicBezTo>
                <a:cubicBezTo>
                  <a:pt x="14009" y="8035"/>
                  <a:pt x="14001" y="8011"/>
                  <a:pt x="13994" y="8004"/>
                </a:cubicBezTo>
                <a:cubicBezTo>
                  <a:pt x="13948" y="7950"/>
                  <a:pt x="13948" y="7857"/>
                  <a:pt x="13993" y="7828"/>
                </a:cubicBezTo>
                <a:cubicBezTo>
                  <a:pt x="14024" y="7809"/>
                  <a:pt x="14027" y="7788"/>
                  <a:pt x="14001" y="7779"/>
                </a:cubicBezTo>
                <a:cubicBezTo>
                  <a:pt x="13949" y="7763"/>
                  <a:pt x="13954" y="7504"/>
                  <a:pt x="14007" y="7476"/>
                </a:cubicBezTo>
                <a:cubicBezTo>
                  <a:pt x="14072" y="7442"/>
                  <a:pt x="14042" y="7259"/>
                  <a:pt x="13965" y="7226"/>
                </a:cubicBezTo>
                <a:cubicBezTo>
                  <a:pt x="13844" y="7173"/>
                  <a:pt x="13873" y="7118"/>
                  <a:pt x="14077" y="7018"/>
                </a:cubicBezTo>
                <a:cubicBezTo>
                  <a:pt x="14240" y="6938"/>
                  <a:pt x="14254" y="6921"/>
                  <a:pt x="14182" y="6900"/>
                </a:cubicBezTo>
                <a:cubicBezTo>
                  <a:pt x="14094" y="6874"/>
                  <a:pt x="14099" y="6849"/>
                  <a:pt x="14229" y="6695"/>
                </a:cubicBezTo>
                <a:cubicBezTo>
                  <a:pt x="14270" y="6647"/>
                  <a:pt x="14327" y="6615"/>
                  <a:pt x="14354" y="6623"/>
                </a:cubicBezTo>
                <a:cubicBezTo>
                  <a:pt x="14380" y="6632"/>
                  <a:pt x="14416" y="6617"/>
                  <a:pt x="14433" y="6590"/>
                </a:cubicBezTo>
                <a:cubicBezTo>
                  <a:pt x="14531" y="6442"/>
                  <a:pt x="14742" y="6237"/>
                  <a:pt x="14866" y="6170"/>
                </a:cubicBezTo>
                <a:cubicBezTo>
                  <a:pt x="15008" y="6094"/>
                  <a:pt x="15008" y="6093"/>
                  <a:pt x="15066" y="6150"/>
                </a:cubicBezTo>
                <a:cubicBezTo>
                  <a:pt x="15098" y="6181"/>
                  <a:pt x="15111" y="6219"/>
                  <a:pt x="15094" y="6233"/>
                </a:cubicBezTo>
                <a:cubicBezTo>
                  <a:pt x="15077" y="6248"/>
                  <a:pt x="15087" y="6260"/>
                  <a:pt x="15118" y="6260"/>
                </a:cubicBezTo>
                <a:cubicBezTo>
                  <a:pt x="15149" y="6260"/>
                  <a:pt x="15188" y="6280"/>
                  <a:pt x="15206" y="6306"/>
                </a:cubicBezTo>
                <a:cubicBezTo>
                  <a:pt x="15223" y="6332"/>
                  <a:pt x="15298" y="6395"/>
                  <a:pt x="15371" y="6447"/>
                </a:cubicBezTo>
                <a:cubicBezTo>
                  <a:pt x="15522" y="6552"/>
                  <a:pt x="15607" y="6623"/>
                  <a:pt x="15677" y="6703"/>
                </a:cubicBezTo>
                <a:cubicBezTo>
                  <a:pt x="15703" y="6734"/>
                  <a:pt x="15763" y="6774"/>
                  <a:pt x="15809" y="6794"/>
                </a:cubicBezTo>
                <a:cubicBezTo>
                  <a:pt x="15863" y="6817"/>
                  <a:pt x="15875" y="6840"/>
                  <a:pt x="15844" y="6860"/>
                </a:cubicBezTo>
                <a:cubicBezTo>
                  <a:pt x="15792" y="6893"/>
                  <a:pt x="15805" y="6991"/>
                  <a:pt x="15883" y="7158"/>
                </a:cubicBezTo>
                <a:cubicBezTo>
                  <a:pt x="15910" y="7217"/>
                  <a:pt x="15945" y="7295"/>
                  <a:pt x="15961" y="7331"/>
                </a:cubicBezTo>
                <a:cubicBezTo>
                  <a:pt x="15977" y="7367"/>
                  <a:pt x="16013" y="7408"/>
                  <a:pt x="16039" y="7421"/>
                </a:cubicBezTo>
                <a:cubicBezTo>
                  <a:pt x="16066" y="7435"/>
                  <a:pt x="16076" y="7462"/>
                  <a:pt x="16062" y="7480"/>
                </a:cubicBezTo>
                <a:cubicBezTo>
                  <a:pt x="16049" y="7498"/>
                  <a:pt x="16088" y="7590"/>
                  <a:pt x="16148" y="7683"/>
                </a:cubicBezTo>
                <a:cubicBezTo>
                  <a:pt x="16208" y="7776"/>
                  <a:pt x="16260" y="7874"/>
                  <a:pt x="16263" y="7900"/>
                </a:cubicBezTo>
                <a:cubicBezTo>
                  <a:pt x="16267" y="7925"/>
                  <a:pt x="16316" y="7953"/>
                  <a:pt x="16371" y="7961"/>
                </a:cubicBezTo>
                <a:cubicBezTo>
                  <a:pt x="16447" y="7971"/>
                  <a:pt x="16458" y="7983"/>
                  <a:pt x="16415" y="8010"/>
                </a:cubicBezTo>
                <a:cubicBezTo>
                  <a:pt x="16374" y="8036"/>
                  <a:pt x="16392" y="8079"/>
                  <a:pt x="16484" y="8178"/>
                </a:cubicBezTo>
                <a:cubicBezTo>
                  <a:pt x="16636" y="8341"/>
                  <a:pt x="16636" y="8347"/>
                  <a:pt x="16501" y="8422"/>
                </a:cubicBezTo>
                <a:cubicBezTo>
                  <a:pt x="16423" y="8465"/>
                  <a:pt x="16407" y="8495"/>
                  <a:pt x="16441" y="8527"/>
                </a:cubicBezTo>
                <a:cubicBezTo>
                  <a:pt x="16483" y="8566"/>
                  <a:pt x="16499" y="8563"/>
                  <a:pt x="16577" y="8501"/>
                </a:cubicBezTo>
                <a:cubicBezTo>
                  <a:pt x="16670" y="8427"/>
                  <a:pt x="16762" y="8432"/>
                  <a:pt x="16762" y="8511"/>
                </a:cubicBezTo>
                <a:cubicBezTo>
                  <a:pt x="16762" y="8537"/>
                  <a:pt x="16809" y="8581"/>
                  <a:pt x="16865" y="8607"/>
                </a:cubicBezTo>
                <a:cubicBezTo>
                  <a:pt x="16922" y="8634"/>
                  <a:pt x="16968" y="8666"/>
                  <a:pt x="16968" y="8679"/>
                </a:cubicBezTo>
                <a:cubicBezTo>
                  <a:pt x="16968" y="8691"/>
                  <a:pt x="17049" y="8760"/>
                  <a:pt x="17148" y="8832"/>
                </a:cubicBezTo>
                <a:cubicBezTo>
                  <a:pt x="17246" y="8904"/>
                  <a:pt x="17327" y="8981"/>
                  <a:pt x="17327" y="9004"/>
                </a:cubicBezTo>
                <a:cubicBezTo>
                  <a:pt x="17327" y="9028"/>
                  <a:pt x="17350" y="9054"/>
                  <a:pt x="17376" y="9062"/>
                </a:cubicBezTo>
                <a:cubicBezTo>
                  <a:pt x="17403" y="9071"/>
                  <a:pt x="17500" y="9150"/>
                  <a:pt x="17593" y="9239"/>
                </a:cubicBezTo>
                <a:cubicBezTo>
                  <a:pt x="17686" y="9327"/>
                  <a:pt x="17779" y="9399"/>
                  <a:pt x="17800" y="9399"/>
                </a:cubicBezTo>
                <a:cubicBezTo>
                  <a:pt x="17852" y="9399"/>
                  <a:pt x="18067" y="9578"/>
                  <a:pt x="18285" y="9806"/>
                </a:cubicBezTo>
                <a:cubicBezTo>
                  <a:pt x="18471" y="10000"/>
                  <a:pt x="18555" y="10270"/>
                  <a:pt x="18457" y="10365"/>
                </a:cubicBezTo>
                <a:cubicBezTo>
                  <a:pt x="18429" y="10393"/>
                  <a:pt x="18430" y="10421"/>
                  <a:pt x="18462" y="10437"/>
                </a:cubicBezTo>
                <a:cubicBezTo>
                  <a:pt x="18490" y="10452"/>
                  <a:pt x="18521" y="10511"/>
                  <a:pt x="18531" y="10569"/>
                </a:cubicBezTo>
                <a:cubicBezTo>
                  <a:pt x="18541" y="10626"/>
                  <a:pt x="18554" y="10673"/>
                  <a:pt x="18558" y="10673"/>
                </a:cubicBezTo>
                <a:cubicBezTo>
                  <a:pt x="18563" y="10673"/>
                  <a:pt x="18577" y="10714"/>
                  <a:pt x="18589" y="10765"/>
                </a:cubicBezTo>
                <a:cubicBezTo>
                  <a:pt x="18602" y="10815"/>
                  <a:pt x="18640" y="10873"/>
                  <a:pt x="18674" y="10895"/>
                </a:cubicBezTo>
                <a:cubicBezTo>
                  <a:pt x="18707" y="10916"/>
                  <a:pt x="18742" y="10957"/>
                  <a:pt x="18750" y="10986"/>
                </a:cubicBezTo>
                <a:cubicBezTo>
                  <a:pt x="18759" y="11015"/>
                  <a:pt x="18801" y="11075"/>
                  <a:pt x="18845" y="11120"/>
                </a:cubicBezTo>
                <a:cubicBezTo>
                  <a:pt x="18890" y="11165"/>
                  <a:pt x="18932" y="11228"/>
                  <a:pt x="18939" y="11260"/>
                </a:cubicBezTo>
                <a:cubicBezTo>
                  <a:pt x="18946" y="11291"/>
                  <a:pt x="18978" y="11342"/>
                  <a:pt x="19010" y="11373"/>
                </a:cubicBezTo>
                <a:cubicBezTo>
                  <a:pt x="19041" y="11403"/>
                  <a:pt x="19078" y="11464"/>
                  <a:pt x="19091" y="11507"/>
                </a:cubicBezTo>
                <a:cubicBezTo>
                  <a:pt x="19104" y="11550"/>
                  <a:pt x="19120" y="11585"/>
                  <a:pt x="19125" y="11585"/>
                </a:cubicBezTo>
                <a:cubicBezTo>
                  <a:pt x="19129" y="11585"/>
                  <a:pt x="19140" y="11607"/>
                  <a:pt x="19149" y="11633"/>
                </a:cubicBezTo>
                <a:cubicBezTo>
                  <a:pt x="19174" y="11700"/>
                  <a:pt x="19322" y="11813"/>
                  <a:pt x="19384" y="11813"/>
                </a:cubicBezTo>
                <a:cubicBezTo>
                  <a:pt x="19413" y="11813"/>
                  <a:pt x="19457" y="11783"/>
                  <a:pt x="19484" y="11747"/>
                </a:cubicBezTo>
                <a:cubicBezTo>
                  <a:pt x="19511" y="11710"/>
                  <a:pt x="19557" y="11679"/>
                  <a:pt x="19587" y="11679"/>
                </a:cubicBezTo>
                <a:cubicBezTo>
                  <a:pt x="19650" y="11679"/>
                  <a:pt x="19843" y="11902"/>
                  <a:pt x="19843" y="11975"/>
                </a:cubicBezTo>
                <a:cubicBezTo>
                  <a:pt x="19843" y="12003"/>
                  <a:pt x="19867" y="12033"/>
                  <a:pt x="19897" y="12043"/>
                </a:cubicBezTo>
                <a:cubicBezTo>
                  <a:pt x="19995" y="12074"/>
                  <a:pt x="20189" y="12030"/>
                  <a:pt x="20222" y="11968"/>
                </a:cubicBezTo>
                <a:cubicBezTo>
                  <a:pt x="20255" y="11908"/>
                  <a:pt x="20257" y="11908"/>
                  <a:pt x="20335" y="11961"/>
                </a:cubicBezTo>
                <a:cubicBezTo>
                  <a:pt x="20378" y="11990"/>
                  <a:pt x="20440" y="12037"/>
                  <a:pt x="20474" y="12063"/>
                </a:cubicBezTo>
                <a:cubicBezTo>
                  <a:pt x="20516" y="12096"/>
                  <a:pt x="20567" y="12106"/>
                  <a:pt x="20629" y="12093"/>
                </a:cubicBezTo>
                <a:cubicBezTo>
                  <a:pt x="20708" y="12077"/>
                  <a:pt x="20720" y="12049"/>
                  <a:pt x="20706" y="11919"/>
                </a:cubicBezTo>
                <a:cubicBezTo>
                  <a:pt x="20687" y="11739"/>
                  <a:pt x="20726" y="11705"/>
                  <a:pt x="20872" y="11774"/>
                </a:cubicBezTo>
                <a:cubicBezTo>
                  <a:pt x="21176" y="11918"/>
                  <a:pt x="21287" y="11809"/>
                  <a:pt x="21157" y="11495"/>
                </a:cubicBezTo>
                <a:cubicBezTo>
                  <a:pt x="21111" y="11382"/>
                  <a:pt x="21073" y="11261"/>
                  <a:pt x="21074" y="11224"/>
                </a:cubicBezTo>
                <a:cubicBezTo>
                  <a:pt x="21075" y="11188"/>
                  <a:pt x="21040" y="11118"/>
                  <a:pt x="20996" y="11069"/>
                </a:cubicBezTo>
                <a:cubicBezTo>
                  <a:pt x="20952" y="11021"/>
                  <a:pt x="20908" y="10936"/>
                  <a:pt x="20896" y="10881"/>
                </a:cubicBezTo>
                <a:cubicBezTo>
                  <a:pt x="20885" y="10826"/>
                  <a:pt x="20875" y="10778"/>
                  <a:pt x="20873" y="10774"/>
                </a:cubicBezTo>
                <a:cubicBezTo>
                  <a:pt x="20872" y="10771"/>
                  <a:pt x="20866" y="10758"/>
                  <a:pt x="20861" y="10747"/>
                </a:cubicBezTo>
                <a:cubicBezTo>
                  <a:pt x="20856" y="10736"/>
                  <a:pt x="20812" y="10655"/>
                  <a:pt x="20761" y="10568"/>
                </a:cubicBezTo>
                <a:cubicBezTo>
                  <a:pt x="20711" y="10481"/>
                  <a:pt x="20680" y="10400"/>
                  <a:pt x="20694" y="10388"/>
                </a:cubicBezTo>
                <a:cubicBezTo>
                  <a:pt x="20725" y="10362"/>
                  <a:pt x="20867" y="10387"/>
                  <a:pt x="20985" y="10440"/>
                </a:cubicBezTo>
                <a:cubicBezTo>
                  <a:pt x="21035" y="10462"/>
                  <a:pt x="21076" y="10470"/>
                  <a:pt x="21076" y="10457"/>
                </a:cubicBezTo>
                <a:cubicBezTo>
                  <a:pt x="21076" y="10445"/>
                  <a:pt x="21123" y="10461"/>
                  <a:pt x="21180" y="10493"/>
                </a:cubicBezTo>
                <a:cubicBezTo>
                  <a:pt x="21291" y="10556"/>
                  <a:pt x="21413" y="10568"/>
                  <a:pt x="21535" y="10527"/>
                </a:cubicBezTo>
                <a:cubicBezTo>
                  <a:pt x="21599" y="10506"/>
                  <a:pt x="21600" y="10492"/>
                  <a:pt x="21540" y="10433"/>
                </a:cubicBezTo>
                <a:cubicBezTo>
                  <a:pt x="21501" y="10395"/>
                  <a:pt x="21439" y="10365"/>
                  <a:pt x="21403" y="10365"/>
                </a:cubicBezTo>
                <a:cubicBezTo>
                  <a:pt x="21367" y="10365"/>
                  <a:pt x="21302" y="10337"/>
                  <a:pt x="21257" y="10304"/>
                </a:cubicBezTo>
                <a:cubicBezTo>
                  <a:pt x="21213" y="10271"/>
                  <a:pt x="21148" y="10244"/>
                  <a:pt x="21113" y="10243"/>
                </a:cubicBezTo>
                <a:cubicBezTo>
                  <a:pt x="21078" y="10242"/>
                  <a:pt x="21056" y="10226"/>
                  <a:pt x="21064" y="10207"/>
                </a:cubicBezTo>
                <a:cubicBezTo>
                  <a:pt x="21071" y="10188"/>
                  <a:pt x="21060" y="10179"/>
                  <a:pt x="21038" y="10186"/>
                </a:cubicBezTo>
                <a:cubicBezTo>
                  <a:pt x="21016" y="10193"/>
                  <a:pt x="20921" y="10158"/>
                  <a:pt x="20826" y="10109"/>
                </a:cubicBezTo>
                <a:cubicBezTo>
                  <a:pt x="20731" y="10060"/>
                  <a:pt x="20591" y="10012"/>
                  <a:pt x="20517" y="10002"/>
                </a:cubicBezTo>
                <a:cubicBezTo>
                  <a:pt x="20443" y="9993"/>
                  <a:pt x="20289" y="9946"/>
                  <a:pt x="20176" y="9898"/>
                </a:cubicBezTo>
                <a:cubicBezTo>
                  <a:pt x="20063" y="9850"/>
                  <a:pt x="19930" y="9803"/>
                  <a:pt x="19880" y="9793"/>
                </a:cubicBezTo>
                <a:cubicBezTo>
                  <a:pt x="19830" y="9783"/>
                  <a:pt x="19765" y="9742"/>
                  <a:pt x="19736" y="9702"/>
                </a:cubicBezTo>
                <a:cubicBezTo>
                  <a:pt x="19653" y="9587"/>
                  <a:pt x="19536" y="9447"/>
                  <a:pt x="19455" y="9363"/>
                </a:cubicBezTo>
                <a:cubicBezTo>
                  <a:pt x="19414" y="9321"/>
                  <a:pt x="19381" y="9266"/>
                  <a:pt x="19381" y="9239"/>
                </a:cubicBezTo>
                <a:cubicBezTo>
                  <a:pt x="19381" y="9213"/>
                  <a:pt x="19323" y="9159"/>
                  <a:pt x="19252" y="9119"/>
                </a:cubicBezTo>
                <a:cubicBezTo>
                  <a:pt x="19136" y="9053"/>
                  <a:pt x="19118" y="8975"/>
                  <a:pt x="19228" y="9010"/>
                </a:cubicBezTo>
                <a:cubicBezTo>
                  <a:pt x="19252" y="9018"/>
                  <a:pt x="19236" y="8987"/>
                  <a:pt x="19192" y="8942"/>
                </a:cubicBezTo>
                <a:cubicBezTo>
                  <a:pt x="19149" y="8896"/>
                  <a:pt x="19101" y="8809"/>
                  <a:pt x="19086" y="8747"/>
                </a:cubicBezTo>
                <a:cubicBezTo>
                  <a:pt x="19071" y="8685"/>
                  <a:pt x="19037" y="8619"/>
                  <a:pt x="19010" y="8602"/>
                </a:cubicBezTo>
                <a:cubicBezTo>
                  <a:pt x="18983" y="8584"/>
                  <a:pt x="18977" y="8556"/>
                  <a:pt x="18996" y="8540"/>
                </a:cubicBezTo>
                <a:cubicBezTo>
                  <a:pt x="19015" y="8524"/>
                  <a:pt x="19006" y="8496"/>
                  <a:pt x="18976" y="8476"/>
                </a:cubicBezTo>
                <a:cubicBezTo>
                  <a:pt x="18946" y="8457"/>
                  <a:pt x="18913" y="8406"/>
                  <a:pt x="18904" y="8363"/>
                </a:cubicBezTo>
                <a:cubicBezTo>
                  <a:pt x="18895" y="8319"/>
                  <a:pt x="18873" y="8272"/>
                  <a:pt x="18858" y="8257"/>
                </a:cubicBezTo>
                <a:cubicBezTo>
                  <a:pt x="18842" y="8243"/>
                  <a:pt x="18836" y="8212"/>
                  <a:pt x="18844" y="8187"/>
                </a:cubicBezTo>
                <a:cubicBezTo>
                  <a:pt x="18852" y="8162"/>
                  <a:pt x="18824" y="8135"/>
                  <a:pt x="18783" y="8127"/>
                </a:cubicBezTo>
                <a:cubicBezTo>
                  <a:pt x="18737" y="8118"/>
                  <a:pt x="18723" y="8098"/>
                  <a:pt x="18747" y="8078"/>
                </a:cubicBezTo>
                <a:cubicBezTo>
                  <a:pt x="18818" y="8019"/>
                  <a:pt x="18811" y="7973"/>
                  <a:pt x="18718" y="7887"/>
                </a:cubicBezTo>
                <a:cubicBezTo>
                  <a:pt x="18668" y="7840"/>
                  <a:pt x="18636" y="7788"/>
                  <a:pt x="18647" y="7771"/>
                </a:cubicBezTo>
                <a:cubicBezTo>
                  <a:pt x="18658" y="7754"/>
                  <a:pt x="18642" y="7732"/>
                  <a:pt x="18611" y="7722"/>
                </a:cubicBezTo>
                <a:cubicBezTo>
                  <a:pt x="18570" y="7709"/>
                  <a:pt x="18571" y="7694"/>
                  <a:pt x="18611" y="7669"/>
                </a:cubicBezTo>
                <a:cubicBezTo>
                  <a:pt x="18652" y="7643"/>
                  <a:pt x="18633" y="7613"/>
                  <a:pt x="18537" y="7554"/>
                </a:cubicBezTo>
                <a:cubicBezTo>
                  <a:pt x="18466" y="7510"/>
                  <a:pt x="18423" y="7467"/>
                  <a:pt x="18440" y="7458"/>
                </a:cubicBezTo>
                <a:cubicBezTo>
                  <a:pt x="18458" y="7449"/>
                  <a:pt x="18443" y="7423"/>
                  <a:pt x="18408" y="7401"/>
                </a:cubicBezTo>
                <a:cubicBezTo>
                  <a:pt x="18373" y="7379"/>
                  <a:pt x="18316" y="7303"/>
                  <a:pt x="18282" y="7233"/>
                </a:cubicBezTo>
                <a:cubicBezTo>
                  <a:pt x="18234" y="7135"/>
                  <a:pt x="18195" y="7105"/>
                  <a:pt x="18119" y="7105"/>
                </a:cubicBezTo>
                <a:cubicBezTo>
                  <a:pt x="18062" y="7105"/>
                  <a:pt x="18020" y="7086"/>
                  <a:pt x="18020" y="7061"/>
                </a:cubicBezTo>
                <a:cubicBezTo>
                  <a:pt x="18019" y="7037"/>
                  <a:pt x="17991" y="7000"/>
                  <a:pt x="17957" y="6979"/>
                </a:cubicBezTo>
                <a:cubicBezTo>
                  <a:pt x="17922" y="6957"/>
                  <a:pt x="17908" y="6931"/>
                  <a:pt x="17926" y="6922"/>
                </a:cubicBezTo>
                <a:cubicBezTo>
                  <a:pt x="17944" y="6912"/>
                  <a:pt x="17930" y="6887"/>
                  <a:pt x="17895" y="6865"/>
                </a:cubicBezTo>
                <a:cubicBezTo>
                  <a:pt x="17861" y="6844"/>
                  <a:pt x="17846" y="6813"/>
                  <a:pt x="17865" y="6797"/>
                </a:cubicBezTo>
                <a:cubicBezTo>
                  <a:pt x="17883" y="6782"/>
                  <a:pt x="17835" y="6757"/>
                  <a:pt x="17759" y="6742"/>
                </a:cubicBezTo>
                <a:cubicBezTo>
                  <a:pt x="17661" y="6723"/>
                  <a:pt x="17635" y="6705"/>
                  <a:pt x="17673" y="6686"/>
                </a:cubicBezTo>
                <a:cubicBezTo>
                  <a:pt x="17721" y="6661"/>
                  <a:pt x="17586" y="6397"/>
                  <a:pt x="17421" y="6192"/>
                </a:cubicBezTo>
                <a:cubicBezTo>
                  <a:pt x="17397" y="6163"/>
                  <a:pt x="17368" y="6091"/>
                  <a:pt x="17356" y="6032"/>
                </a:cubicBezTo>
                <a:cubicBezTo>
                  <a:pt x="17336" y="5925"/>
                  <a:pt x="17208" y="5764"/>
                  <a:pt x="17122" y="5736"/>
                </a:cubicBezTo>
                <a:cubicBezTo>
                  <a:pt x="17096" y="5728"/>
                  <a:pt x="17090" y="5702"/>
                  <a:pt x="17108" y="5677"/>
                </a:cubicBezTo>
                <a:cubicBezTo>
                  <a:pt x="17131" y="5645"/>
                  <a:pt x="17118" y="5637"/>
                  <a:pt x="17059" y="5649"/>
                </a:cubicBezTo>
                <a:cubicBezTo>
                  <a:pt x="16946" y="5672"/>
                  <a:pt x="16906" y="5642"/>
                  <a:pt x="16982" y="5593"/>
                </a:cubicBezTo>
                <a:cubicBezTo>
                  <a:pt x="17026" y="5564"/>
                  <a:pt x="17027" y="5557"/>
                  <a:pt x="16985" y="5571"/>
                </a:cubicBezTo>
                <a:cubicBezTo>
                  <a:pt x="16905" y="5596"/>
                  <a:pt x="16838" y="5538"/>
                  <a:pt x="16907" y="5502"/>
                </a:cubicBezTo>
                <a:cubicBezTo>
                  <a:pt x="16970" y="5469"/>
                  <a:pt x="16929" y="5400"/>
                  <a:pt x="16818" y="5355"/>
                </a:cubicBezTo>
                <a:cubicBezTo>
                  <a:pt x="16773" y="5337"/>
                  <a:pt x="16758" y="5322"/>
                  <a:pt x="16782" y="5321"/>
                </a:cubicBezTo>
                <a:cubicBezTo>
                  <a:pt x="16807" y="5321"/>
                  <a:pt x="16787" y="5290"/>
                  <a:pt x="16739" y="5251"/>
                </a:cubicBezTo>
                <a:cubicBezTo>
                  <a:pt x="16687" y="5209"/>
                  <a:pt x="16663" y="5156"/>
                  <a:pt x="16681" y="5118"/>
                </a:cubicBezTo>
                <a:cubicBezTo>
                  <a:pt x="16698" y="5084"/>
                  <a:pt x="16688" y="5047"/>
                  <a:pt x="16658" y="5038"/>
                </a:cubicBezTo>
                <a:cubicBezTo>
                  <a:pt x="16620" y="5026"/>
                  <a:pt x="16620" y="5010"/>
                  <a:pt x="16659" y="4985"/>
                </a:cubicBezTo>
                <a:cubicBezTo>
                  <a:pt x="16699" y="4960"/>
                  <a:pt x="16701" y="4944"/>
                  <a:pt x="16662" y="4932"/>
                </a:cubicBezTo>
                <a:cubicBezTo>
                  <a:pt x="16632" y="4922"/>
                  <a:pt x="16625" y="4900"/>
                  <a:pt x="16646" y="4883"/>
                </a:cubicBezTo>
                <a:cubicBezTo>
                  <a:pt x="16666" y="4866"/>
                  <a:pt x="16687" y="4839"/>
                  <a:pt x="16692" y="4824"/>
                </a:cubicBezTo>
                <a:cubicBezTo>
                  <a:pt x="16697" y="4810"/>
                  <a:pt x="16705" y="4785"/>
                  <a:pt x="16712" y="4771"/>
                </a:cubicBezTo>
                <a:cubicBezTo>
                  <a:pt x="16739" y="4708"/>
                  <a:pt x="16707" y="4651"/>
                  <a:pt x="16647" y="4657"/>
                </a:cubicBezTo>
                <a:cubicBezTo>
                  <a:pt x="16612" y="4660"/>
                  <a:pt x="16590" y="4646"/>
                  <a:pt x="16600" y="4624"/>
                </a:cubicBezTo>
                <a:cubicBezTo>
                  <a:pt x="16657" y="4488"/>
                  <a:pt x="16653" y="4394"/>
                  <a:pt x="16589" y="4342"/>
                </a:cubicBezTo>
                <a:cubicBezTo>
                  <a:pt x="16540" y="4304"/>
                  <a:pt x="16532" y="4270"/>
                  <a:pt x="16564" y="4240"/>
                </a:cubicBezTo>
                <a:cubicBezTo>
                  <a:pt x="16601" y="4206"/>
                  <a:pt x="16578" y="4187"/>
                  <a:pt x="16464" y="4156"/>
                </a:cubicBezTo>
                <a:cubicBezTo>
                  <a:pt x="16384" y="4134"/>
                  <a:pt x="16254" y="4065"/>
                  <a:pt x="16174" y="4001"/>
                </a:cubicBezTo>
                <a:cubicBezTo>
                  <a:pt x="15983" y="3847"/>
                  <a:pt x="15782" y="3761"/>
                  <a:pt x="15698" y="3797"/>
                </a:cubicBezTo>
                <a:cubicBezTo>
                  <a:pt x="15652" y="3817"/>
                  <a:pt x="15621" y="3806"/>
                  <a:pt x="15585" y="3756"/>
                </a:cubicBezTo>
                <a:cubicBezTo>
                  <a:pt x="15530" y="3680"/>
                  <a:pt x="15215" y="3589"/>
                  <a:pt x="15092" y="3614"/>
                </a:cubicBezTo>
                <a:cubicBezTo>
                  <a:pt x="15048" y="3623"/>
                  <a:pt x="15001" y="3613"/>
                  <a:pt x="14986" y="3592"/>
                </a:cubicBezTo>
                <a:cubicBezTo>
                  <a:pt x="14966" y="3565"/>
                  <a:pt x="14920" y="3561"/>
                  <a:pt x="14813" y="3577"/>
                </a:cubicBezTo>
                <a:cubicBezTo>
                  <a:pt x="14732" y="3589"/>
                  <a:pt x="14652" y="3591"/>
                  <a:pt x="14635" y="3582"/>
                </a:cubicBezTo>
                <a:cubicBezTo>
                  <a:pt x="14617" y="3573"/>
                  <a:pt x="14541" y="3565"/>
                  <a:pt x="14464" y="3564"/>
                </a:cubicBezTo>
                <a:cubicBezTo>
                  <a:pt x="14377" y="3563"/>
                  <a:pt x="14329" y="3550"/>
                  <a:pt x="14338" y="3528"/>
                </a:cubicBezTo>
                <a:cubicBezTo>
                  <a:pt x="14347" y="3507"/>
                  <a:pt x="14328" y="3500"/>
                  <a:pt x="14292" y="3512"/>
                </a:cubicBezTo>
                <a:cubicBezTo>
                  <a:pt x="14259" y="3523"/>
                  <a:pt x="14207" y="3513"/>
                  <a:pt x="14176" y="3492"/>
                </a:cubicBezTo>
                <a:cubicBezTo>
                  <a:pt x="14141" y="3468"/>
                  <a:pt x="14035" y="3453"/>
                  <a:pt x="13901" y="3454"/>
                </a:cubicBezTo>
                <a:cubicBezTo>
                  <a:pt x="13781" y="3455"/>
                  <a:pt x="13681" y="3444"/>
                  <a:pt x="13678" y="3429"/>
                </a:cubicBezTo>
                <a:cubicBezTo>
                  <a:pt x="13669" y="3384"/>
                  <a:pt x="13573" y="3303"/>
                  <a:pt x="13546" y="3317"/>
                </a:cubicBezTo>
                <a:cubicBezTo>
                  <a:pt x="13532" y="3324"/>
                  <a:pt x="13371" y="3289"/>
                  <a:pt x="13190" y="3239"/>
                </a:cubicBezTo>
                <a:cubicBezTo>
                  <a:pt x="13009" y="3189"/>
                  <a:pt x="12862" y="3154"/>
                  <a:pt x="12862" y="3162"/>
                </a:cubicBezTo>
                <a:cubicBezTo>
                  <a:pt x="12862" y="3170"/>
                  <a:pt x="12786" y="3148"/>
                  <a:pt x="12694" y="3112"/>
                </a:cubicBezTo>
                <a:cubicBezTo>
                  <a:pt x="12594" y="3072"/>
                  <a:pt x="12467" y="3047"/>
                  <a:pt x="12375" y="3050"/>
                </a:cubicBezTo>
                <a:cubicBezTo>
                  <a:pt x="12231" y="3054"/>
                  <a:pt x="12219" y="3046"/>
                  <a:pt x="12180" y="2923"/>
                </a:cubicBezTo>
                <a:cubicBezTo>
                  <a:pt x="12153" y="2839"/>
                  <a:pt x="12157" y="2781"/>
                  <a:pt x="12192" y="2759"/>
                </a:cubicBezTo>
                <a:cubicBezTo>
                  <a:pt x="12222" y="2741"/>
                  <a:pt x="12233" y="2705"/>
                  <a:pt x="12215" y="2681"/>
                </a:cubicBezTo>
                <a:cubicBezTo>
                  <a:pt x="12197" y="2657"/>
                  <a:pt x="12214" y="2617"/>
                  <a:pt x="12252" y="2593"/>
                </a:cubicBezTo>
                <a:cubicBezTo>
                  <a:pt x="12291" y="2568"/>
                  <a:pt x="12316" y="2547"/>
                  <a:pt x="12307" y="2546"/>
                </a:cubicBezTo>
                <a:cubicBezTo>
                  <a:pt x="12262" y="2538"/>
                  <a:pt x="12213" y="2343"/>
                  <a:pt x="12249" y="2313"/>
                </a:cubicBezTo>
                <a:cubicBezTo>
                  <a:pt x="12272" y="2293"/>
                  <a:pt x="12268" y="2263"/>
                  <a:pt x="12240" y="2245"/>
                </a:cubicBezTo>
                <a:cubicBezTo>
                  <a:pt x="12206" y="2224"/>
                  <a:pt x="12206" y="2207"/>
                  <a:pt x="12243" y="2195"/>
                </a:cubicBezTo>
                <a:cubicBezTo>
                  <a:pt x="12273" y="2186"/>
                  <a:pt x="12285" y="2167"/>
                  <a:pt x="12269" y="2153"/>
                </a:cubicBezTo>
                <a:cubicBezTo>
                  <a:pt x="12253" y="2139"/>
                  <a:pt x="12258" y="2113"/>
                  <a:pt x="12280" y="2094"/>
                </a:cubicBezTo>
                <a:cubicBezTo>
                  <a:pt x="12302" y="2076"/>
                  <a:pt x="12320" y="2043"/>
                  <a:pt x="12321" y="2020"/>
                </a:cubicBezTo>
                <a:cubicBezTo>
                  <a:pt x="12322" y="1997"/>
                  <a:pt x="12380" y="1977"/>
                  <a:pt x="12465" y="1972"/>
                </a:cubicBezTo>
                <a:cubicBezTo>
                  <a:pt x="12553" y="1966"/>
                  <a:pt x="12629" y="1940"/>
                  <a:pt x="12660" y="1904"/>
                </a:cubicBezTo>
                <a:cubicBezTo>
                  <a:pt x="12688" y="1872"/>
                  <a:pt x="12744" y="1816"/>
                  <a:pt x="12785" y="1779"/>
                </a:cubicBezTo>
                <a:cubicBezTo>
                  <a:pt x="12825" y="1742"/>
                  <a:pt x="12860" y="1674"/>
                  <a:pt x="12860" y="1627"/>
                </a:cubicBezTo>
                <a:cubicBezTo>
                  <a:pt x="12860" y="1579"/>
                  <a:pt x="12884" y="1533"/>
                  <a:pt x="12911" y="1525"/>
                </a:cubicBezTo>
                <a:cubicBezTo>
                  <a:pt x="12938" y="1516"/>
                  <a:pt x="12950" y="1495"/>
                  <a:pt x="12940" y="1477"/>
                </a:cubicBezTo>
                <a:cubicBezTo>
                  <a:pt x="12929" y="1459"/>
                  <a:pt x="12908" y="1413"/>
                  <a:pt x="12892" y="1375"/>
                </a:cubicBezTo>
                <a:cubicBezTo>
                  <a:pt x="12876" y="1335"/>
                  <a:pt x="12806" y="1291"/>
                  <a:pt x="12728" y="1273"/>
                </a:cubicBezTo>
                <a:cubicBezTo>
                  <a:pt x="12621" y="1247"/>
                  <a:pt x="12598" y="1227"/>
                  <a:pt x="12617" y="1174"/>
                </a:cubicBezTo>
                <a:cubicBezTo>
                  <a:pt x="12631" y="1137"/>
                  <a:pt x="12620" y="1100"/>
                  <a:pt x="12594" y="1091"/>
                </a:cubicBezTo>
                <a:cubicBezTo>
                  <a:pt x="12567" y="1083"/>
                  <a:pt x="12572" y="1061"/>
                  <a:pt x="12605" y="1040"/>
                </a:cubicBezTo>
                <a:cubicBezTo>
                  <a:pt x="12657" y="1007"/>
                  <a:pt x="12648" y="839"/>
                  <a:pt x="12588" y="733"/>
                </a:cubicBezTo>
                <a:cubicBezTo>
                  <a:pt x="12576" y="711"/>
                  <a:pt x="12549" y="654"/>
                  <a:pt x="12528" y="607"/>
                </a:cubicBezTo>
                <a:cubicBezTo>
                  <a:pt x="12507" y="560"/>
                  <a:pt x="12447" y="500"/>
                  <a:pt x="12393" y="475"/>
                </a:cubicBezTo>
                <a:cubicBezTo>
                  <a:pt x="12340" y="450"/>
                  <a:pt x="12297" y="407"/>
                  <a:pt x="12297" y="381"/>
                </a:cubicBezTo>
                <a:cubicBezTo>
                  <a:pt x="12297" y="336"/>
                  <a:pt x="12134" y="268"/>
                  <a:pt x="12014" y="263"/>
                </a:cubicBezTo>
                <a:cubicBezTo>
                  <a:pt x="11986" y="261"/>
                  <a:pt x="11969" y="246"/>
                  <a:pt x="11976" y="228"/>
                </a:cubicBezTo>
                <a:cubicBezTo>
                  <a:pt x="11983" y="210"/>
                  <a:pt x="11959" y="196"/>
                  <a:pt x="11924" y="195"/>
                </a:cubicBezTo>
                <a:cubicBezTo>
                  <a:pt x="11888" y="195"/>
                  <a:pt x="11808" y="167"/>
                  <a:pt x="11745" y="132"/>
                </a:cubicBezTo>
                <a:cubicBezTo>
                  <a:pt x="11683" y="97"/>
                  <a:pt x="11521" y="52"/>
                  <a:pt x="11386" y="32"/>
                </a:cubicBezTo>
                <a:cubicBezTo>
                  <a:pt x="11240" y="9"/>
                  <a:pt x="10988" y="-1"/>
                  <a:pt x="10758" y="0"/>
                </a:cubicBezTo>
                <a:close/>
                <a:moveTo>
                  <a:pt x="12335" y="3078"/>
                </a:moveTo>
                <a:cubicBezTo>
                  <a:pt x="12349" y="3080"/>
                  <a:pt x="12362" y="3085"/>
                  <a:pt x="12370" y="3092"/>
                </a:cubicBezTo>
                <a:cubicBezTo>
                  <a:pt x="12387" y="3106"/>
                  <a:pt x="12379" y="3124"/>
                  <a:pt x="12352" y="3132"/>
                </a:cubicBezTo>
                <a:cubicBezTo>
                  <a:pt x="12325" y="3141"/>
                  <a:pt x="12290" y="3137"/>
                  <a:pt x="12274" y="3123"/>
                </a:cubicBezTo>
                <a:cubicBezTo>
                  <a:pt x="12257" y="3109"/>
                  <a:pt x="12265" y="3091"/>
                  <a:pt x="12292" y="3082"/>
                </a:cubicBezTo>
                <a:cubicBezTo>
                  <a:pt x="12305" y="3078"/>
                  <a:pt x="12321" y="3076"/>
                  <a:pt x="12335" y="3078"/>
                </a:cubicBezTo>
                <a:close/>
                <a:moveTo>
                  <a:pt x="6790" y="21189"/>
                </a:moveTo>
                <a:cubicBezTo>
                  <a:pt x="6804" y="21190"/>
                  <a:pt x="6817" y="21195"/>
                  <a:pt x="6825" y="21202"/>
                </a:cubicBezTo>
                <a:cubicBezTo>
                  <a:pt x="6842" y="21215"/>
                  <a:pt x="6834" y="21235"/>
                  <a:pt x="6807" y="21243"/>
                </a:cubicBezTo>
                <a:cubicBezTo>
                  <a:pt x="6780" y="21252"/>
                  <a:pt x="6745" y="21248"/>
                  <a:pt x="6729" y="21234"/>
                </a:cubicBezTo>
                <a:cubicBezTo>
                  <a:pt x="6712" y="21220"/>
                  <a:pt x="6720" y="21201"/>
                  <a:pt x="6747" y="21192"/>
                </a:cubicBezTo>
                <a:cubicBezTo>
                  <a:pt x="6760" y="21188"/>
                  <a:pt x="6776" y="21187"/>
                  <a:pt x="6790" y="21189"/>
                </a:cubicBezTo>
                <a:close/>
                <a:moveTo>
                  <a:pt x="13184" y="21456"/>
                </a:moveTo>
                <a:cubicBezTo>
                  <a:pt x="13175" y="21458"/>
                  <a:pt x="13169" y="21463"/>
                  <a:pt x="13169" y="21471"/>
                </a:cubicBezTo>
                <a:cubicBezTo>
                  <a:pt x="13169" y="21487"/>
                  <a:pt x="13193" y="21499"/>
                  <a:pt x="13221" y="21499"/>
                </a:cubicBezTo>
                <a:cubicBezTo>
                  <a:pt x="13249" y="21499"/>
                  <a:pt x="13271" y="21494"/>
                  <a:pt x="13271" y="21487"/>
                </a:cubicBezTo>
                <a:cubicBezTo>
                  <a:pt x="13271" y="21481"/>
                  <a:pt x="13249" y="21468"/>
                  <a:pt x="13221" y="21459"/>
                </a:cubicBezTo>
                <a:cubicBezTo>
                  <a:pt x="13207" y="21454"/>
                  <a:pt x="13193" y="21454"/>
                  <a:pt x="13184" y="21456"/>
                </a:cubicBezTo>
                <a:close/>
              </a:path>
            </a:pathLst>
          </a:custGeom>
          <a:ln w="12700">
            <a:miter lim="400000"/>
          </a:ln>
        </p:spPr>
      </p:pic>
      <p:sp>
        <p:nvSpPr>
          <p:cNvPr id="4" name="TextBox 3">
            <a:extLst>
              <a:ext uri="{FF2B5EF4-FFF2-40B4-BE49-F238E27FC236}">
                <a16:creationId xmlns:a16="http://schemas.microsoft.com/office/drawing/2014/main" id="{89889CA2-22B2-A8BC-90AD-1FC9C8D2A7BC}"/>
              </a:ext>
            </a:extLst>
          </p:cNvPr>
          <p:cNvSpPr txBox="1"/>
          <p:nvPr/>
        </p:nvSpPr>
        <p:spPr>
          <a:xfrm>
            <a:off x="112712" y="5393086"/>
            <a:ext cx="2604771" cy="646331"/>
          </a:xfrm>
          <a:prstGeom prst="rect">
            <a:avLst/>
          </a:prstGeom>
          <a:noFill/>
        </p:spPr>
        <p:txBody>
          <a:bodyPr wrap="square" rtlCol="0">
            <a:spAutoFit/>
          </a:bodyPr>
          <a:lstStyle/>
          <a:p>
            <a:pPr algn="ctr"/>
            <a:r>
              <a:rPr lang="en-US" dirty="0" err="1"/>
              <a:t>Microbioma</a:t>
            </a:r>
            <a:r>
              <a:rPr lang="en-US" dirty="0"/>
              <a:t>/microbiota </a:t>
            </a:r>
            <a:r>
              <a:rPr lang="en-US" dirty="0" err="1"/>
              <a:t>humana</a:t>
            </a:r>
            <a:endParaRPr lang="en-US" dirty="0"/>
          </a:p>
        </p:txBody>
      </p:sp>
    </p:spTree>
    <p:extLst>
      <p:ext uri="{BB962C8B-B14F-4D97-AF65-F5344CB8AC3E}">
        <p14:creationId xmlns:p14="http://schemas.microsoft.com/office/powerpoint/2010/main" val="18701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CDE8501C-C604-41C8-9DC6-71BFA0B7DFCF}"/>
              </a:ext>
            </a:extLst>
          </p:cNvPr>
          <p:cNvPicPr>
            <a:picLocks noChangeAspect="1"/>
          </p:cNvPicPr>
          <p:nvPr/>
        </p:nvPicPr>
        <p:blipFill>
          <a:blip r:embed="rId2"/>
          <a:stretch>
            <a:fillRect/>
          </a:stretch>
        </p:blipFill>
        <p:spPr>
          <a:xfrm>
            <a:off x="1127448" y="1580437"/>
            <a:ext cx="3048572" cy="2721209"/>
          </a:xfrm>
          <a:prstGeom prst="rect">
            <a:avLst/>
          </a:prstGeom>
        </p:spPr>
      </p:pic>
      <p:pic>
        <p:nvPicPr>
          <p:cNvPr id="3" name="Imagem 2">
            <a:extLst>
              <a:ext uri="{FF2B5EF4-FFF2-40B4-BE49-F238E27FC236}">
                <a16:creationId xmlns:a16="http://schemas.microsoft.com/office/drawing/2014/main" id="{FFE75785-E17C-4512-A785-24D48C7AE8CF}"/>
              </a:ext>
            </a:extLst>
          </p:cNvPr>
          <p:cNvPicPr>
            <a:picLocks noChangeAspect="1"/>
          </p:cNvPicPr>
          <p:nvPr/>
        </p:nvPicPr>
        <p:blipFill>
          <a:blip r:embed="rId3"/>
          <a:stretch>
            <a:fillRect/>
          </a:stretch>
        </p:blipFill>
        <p:spPr>
          <a:xfrm>
            <a:off x="5132430" y="1580437"/>
            <a:ext cx="2348397" cy="2780928"/>
          </a:xfrm>
          <a:prstGeom prst="rect">
            <a:avLst/>
          </a:prstGeom>
        </p:spPr>
      </p:pic>
      <p:pic>
        <p:nvPicPr>
          <p:cNvPr id="4" name="Imagem 3">
            <a:extLst>
              <a:ext uri="{FF2B5EF4-FFF2-40B4-BE49-F238E27FC236}">
                <a16:creationId xmlns:a16="http://schemas.microsoft.com/office/drawing/2014/main" id="{8C3263A8-F2E9-4349-9D22-8D26DB5E881A}"/>
              </a:ext>
            </a:extLst>
          </p:cNvPr>
          <p:cNvPicPr>
            <a:picLocks noChangeAspect="1"/>
          </p:cNvPicPr>
          <p:nvPr/>
        </p:nvPicPr>
        <p:blipFill rotWithShape="1">
          <a:blip r:embed="rId4"/>
          <a:srcRect b="4012"/>
          <a:stretch/>
        </p:blipFill>
        <p:spPr>
          <a:xfrm>
            <a:off x="5132430" y="4266512"/>
            <a:ext cx="2650898" cy="2063549"/>
          </a:xfrm>
          <a:prstGeom prst="rect">
            <a:avLst/>
          </a:prstGeom>
        </p:spPr>
      </p:pic>
      <p:pic>
        <p:nvPicPr>
          <p:cNvPr id="5" name="Imagem 4">
            <a:extLst>
              <a:ext uri="{FF2B5EF4-FFF2-40B4-BE49-F238E27FC236}">
                <a16:creationId xmlns:a16="http://schemas.microsoft.com/office/drawing/2014/main" id="{7B0F1E7A-F13C-4F28-9C8F-D725CE3382BF}"/>
              </a:ext>
            </a:extLst>
          </p:cNvPr>
          <p:cNvPicPr>
            <a:picLocks noChangeAspect="1"/>
          </p:cNvPicPr>
          <p:nvPr/>
        </p:nvPicPr>
        <p:blipFill rotWithShape="1">
          <a:blip r:embed="rId5"/>
          <a:srcRect t="966" b="58864"/>
          <a:stretch/>
        </p:blipFill>
        <p:spPr>
          <a:xfrm>
            <a:off x="9870219" y="4355874"/>
            <a:ext cx="1834200" cy="19219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Imagem 5">
            <a:extLst>
              <a:ext uri="{FF2B5EF4-FFF2-40B4-BE49-F238E27FC236}">
                <a16:creationId xmlns:a16="http://schemas.microsoft.com/office/drawing/2014/main" id="{15A53D9B-7E31-4E3F-B695-C8ADCF130DC7}"/>
              </a:ext>
            </a:extLst>
          </p:cNvPr>
          <p:cNvPicPr>
            <a:picLocks noChangeAspect="1"/>
          </p:cNvPicPr>
          <p:nvPr/>
        </p:nvPicPr>
        <p:blipFill rotWithShape="1">
          <a:blip r:embed="rId6"/>
          <a:srcRect t="15292"/>
          <a:stretch/>
        </p:blipFill>
        <p:spPr>
          <a:xfrm>
            <a:off x="7927476" y="4323493"/>
            <a:ext cx="1748898" cy="2006568"/>
          </a:xfrm>
          <a:prstGeom prst="rect">
            <a:avLst/>
          </a:prstGeom>
        </p:spPr>
      </p:pic>
      <p:pic>
        <p:nvPicPr>
          <p:cNvPr id="7" name="Imagem 6">
            <a:extLst>
              <a:ext uri="{FF2B5EF4-FFF2-40B4-BE49-F238E27FC236}">
                <a16:creationId xmlns:a16="http://schemas.microsoft.com/office/drawing/2014/main" id="{F898E1C8-A4C6-419E-AA61-6453A0776D52}"/>
              </a:ext>
            </a:extLst>
          </p:cNvPr>
          <p:cNvPicPr>
            <a:picLocks noChangeAspect="1"/>
          </p:cNvPicPr>
          <p:nvPr/>
        </p:nvPicPr>
        <p:blipFill rotWithShape="1">
          <a:blip r:embed="rId7"/>
          <a:srcRect l="84801" t="51188" r="2306" b="25254"/>
          <a:stretch/>
        </p:blipFill>
        <p:spPr>
          <a:xfrm>
            <a:off x="8853735" y="1646504"/>
            <a:ext cx="2240818" cy="2591421"/>
          </a:xfrm>
          <a:prstGeom prst="rect">
            <a:avLst/>
          </a:prstGeom>
        </p:spPr>
      </p:pic>
      <p:sp>
        <p:nvSpPr>
          <p:cNvPr id="8" name="Seta: para a Direita 7">
            <a:extLst>
              <a:ext uri="{FF2B5EF4-FFF2-40B4-BE49-F238E27FC236}">
                <a16:creationId xmlns:a16="http://schemas.microsoft.com/office/drawing/2014/main" id="{EC511711-2A59-4344-B7FE-535516B2029C}"/>
              </a:ext>
            </a:extLst>
          </p:cNvPr>
          <p:cNvSpPr/>
          <p:nvPr/>
        </p:nvSpPr>
        <p:spPr>
          <a:xfrm>
            <a:off x="4295390" y="2970538"/>
            <a:ext cx="627298" cy="31266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a Direita 8">
            <a:extLst>
              <a:ext uri="{FF2B5EF4-FFF2-40B4-BE49-F238E27FC236}">
                <a16:creationId xmlns:a16="http://schemas.microsoft.com/office/drawing/2014/main" id="{73545296-E39C-4723-B9FE-087ABDA0587A}"/>
              </a:ext>
            </a:extLst>
          </p:cNvPr>
          <p:cNvSpPr/>
          <p:nvPr/>
        </p:nvSpPr>
        <p:spPr>
          <a:xfrm>
            <a:off x="8008290" y="2928414"/>
            <a:ext cx="627298" cy="31266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a:extLst>
              <a:ext uri="{FF2B5EF4-FFF2-40B4-BE49-F238E27FC236}">
                <a16:creationId xmlns:a16="http://schemas.microsoft.com/office/drawing/2014/main" id="{637C4A98-E423-4542-AA70-B9A82D22E718}"/>
              </a:ext>
            </a:extLst>
          </p:cNvPr>
          <p:cNvSpPr txBox="1"/>
          <p:nvPr/>
        </p:nvSpPr>
        <p:spPr>
          <a:xfrm>
            <a:off x="7519580" y="3274936"/>
            <a:ext cx="1379235" cy="646331"/>
          </a:xfrm>
          <a:prstGeom prst="rect">
            <a:avLst/>
          </a:prstGeom>
          <a:noFill/>
        </p:spPr>
        <p:txBody>
          <a:bodyPr wrap="square" rtlCol="0">
            <a:spAutoFit/>
          </a:bodyPr>
          <a:lstStyle/>
          <a:p>
            <a:pPr algn="ctr"/>
            <a:r>
              <a:rPr lang="pt-BR" dirty="0"/>
              <a:t>Auto inoculação</a:t>
            </a:r>
          </a:p>
        </p:txBody>
      </p:sp>
      <p:sp>
        <p:nvSpPr>
          <p:cNvPr id="11" name="CaixaDeTexto 10">
            <a:extLst>
              <a:ext uri="{FF2B5EF4-FFF2-40B4-BE49-F238E27FC236}">
                <a16:creationId xmlns:a16="http://schemas.microsoft.com/office/drawing/2014/main" id="{B89D36DB-0EF1-41A9-89A7-AE1C7BF8AC07}"/>
              </a:ext>
            </a:extLst>
          </p:cNvPr>
          <p:cNvSpPr txBox="1"/>
          <p:nvPr/>
        </p:nvSpPr>
        <p:spPr>
          <a:xfrm>
            <a:off x="8369081" y="5991397"/>
            <a:ext cx="2614585"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pt-BR" dirty="0"/>
              <a:t>Mãos com ou sem luvas</a:t>
            </a:r>
          </a:p>
        </p:txBody>
      </p:sp>
      <p:sp>
        <p:nvSpPr>
          <p:cNvPr id="13" name="CaixaDeTexto 12">
            <a:extLst>
              <a:ext uri="{FF2B5EF4-FFF2-40B4-BE49-F238E27FC236}">
                <a16:creationId xmlns:a16="http://schemas.microsoft.com/office/drawing/2014/main" id="{3CD0A23C-E272-46B9-BFB6-317DA125558F}"/>
              </a:ext>
            </a:extLst>
          </p:cNvPr>
          <p:cNvSpPr txBox="1"/>
          <p:nvPr/>
        </p:nvSpPr>
        <p:spPr>
          <a:xfrm>
            <a:off x="1635130" y="3873040"/>
            <a:ext cx="1672284" cy="369332"/>
          </a:xfrm>
          <a:prstGeom prst="rect">
            <a:avLst/>
          </a:prstGeom>
          <a:noFill/>
        </p:spPr>
        <p:txBody>
          <a:bodyPr wrap="square" rtlCol="0">
            <a:spAutoFit/>
          </a:bodyPr>
          <a:lstStyle/>
          <a:p>
            <a:pPr algn="ctr"/>
            <a:r>
              <a:rPr lang="pt-BR" dirty="0">
                <a:highlight>
                  <a:srgbClr val="FFFF00"/>
                </a:highlight>
              </a:rPr>
              <a:t>Porta de saída</a:t>
            </a:r>
          </a:p>
        </p:txBody>
      </p:sp>
      <p:sp>
        <p:nvSpPr>
          <p:cNvPr id="14" name="CaixaDeTexto 13">
            <a:extLst>
              <a:ext uri="{FF2B5EF4-FFF2-40B4-BE49-F238E27FC236}">
                <a16:creationId xmlns:a16="http://schemas.microsoft.com/office/drawing/2014/main" id="{9D8B21FA-0E7C-46A0-B554-1E33E530A9C3}"/>
              </a:ext>
            </a:extLst>
          </p:cNvPr>
          <p:cNvSpPr txBox="1"/>
          <p:nvPr/>
        </p:nvSpPr>
        <p:spPr>
          <a:xfrm>
            <a:off x="8937568" y="3912598"/>
            <a:ext cx="1920067" cy="369332"/>
          </a:xfrm>
          <a:prstGeom prst="rect">
            <a:avLst/>
          </a:prstGeom>
          <a:noFill/>
        </p:spPr>
        <p:txBody>
          <a:bodyPr wrap="square" rtlCol="0">
            <a:spAutoFit/>
          </a:bodyPr>
          <a:lstStyle/>
          <a:p>
            <a:pPr algn="ctr"/>
            <a:r>
              <a:rPr lang="pt-BR" dirty="0">
                <a:highlight>
                  <a:srgbClr val="FFFF00"/>
                </a:highlight>
              </a:rPr>
              <a:t>Porta de entrada</a:t>
            </a:r>
          </a:p>
        </p:txBody>
      </p:sp>
      <p:sp>
        <p:nvSpPr>
          <p:cNvPr id="15" name="CaixaDeTexto 14">
            <a:extLst>
              <a:ext uri="{FF2B5EF4-FFF2-40B4-BE49-F238E27FC236}">
                <a16:creationId xmlns:a16="http://schemas.microsoft.com/office/drawing/2014/main" id="{B6DDDE48-201B-4217-9C8D-8455EC60217C}"/>
              </a:ext>
            </a:extLst>
          </p:cNvPr>
          <p:cNvSpPr txBox="1"/>
          <p:nvPr/>
        </p:nvSpPr>
        <p:spPr>
          <a:xfrm>
            <a:off x="9956273" y="6382082"/>
            <a:ext cx="4320480" cy="369332"/>
          </a:xfrm>
          <a:prstGeom prst="rect">
            <a:avLst/>
          </a:prstGeom>
          <a:noFill/>
        </p:spPr>
        <p:txBody>
          <a:bodyPr wrap="square" rtlCol="0">
            <a:spAutoFit/>
          </a:bodyPr>
          <a:lstStyle/>
          <a:p>
            <a:r>
              <a:rPr lang="pt-BR" dirty="0"/>
              <a:t>APIC / ANA e-training</a:t>
            </a:r>
          </a:p>
        </p:txBody>
      </p:sp>
      <p:sp>
        <p:nvSpPr>
          <p:cNvPr id="12" name="CaixaDeTexto 1">
            <a:extLst>
              <a:ext uri="{FF2B5EF4-FFF2-40B4-BE49-F238E27FC236}">
                <a16:creationId xmlns:a16="http://schemas.microsoft.com/office/drawing/2014/main" id="{E6F24493-E197-7643-7B4E-E26B4BD1D1F8}"/>
              </a:ext>
            </a:extLst>
          </p:cNvPr>
          <p:cNvSpPr txBox="1"/>
          <p:nvPr/>
        </p:nvSpPr>
        <p:spPr>
          <a:xfrm>
            <a:off x="0" y="6326520"/>
            <a:ext cx="12192000" cy="43088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200" b="1" dirty="0" err="1"/>
              <a:t>Pelas</a:t>
            </a:r>
            <a:r>
              <a:rPr lang="en-US" sz="2200" b="1" dirty="0"/>
              <a:t> </a:t>
            </a:r>
            <a:r>
              <a:rPr lang="en-US" sz="2200" b="1" dirty="0" err="1"/>
              <a:t>mãos</a:t>
            </a:r>
            <a:r>
              <a:rPr lang="en-US" sz="2200" b="1" dirty="0"/>
              <a:t> e </a:t>
            </a:r>
            <a:r>
              <a:rPr lang="en-US" sz="2200" b="1" dirty="0" err="1"/>
              <a:t>pelas</a:t>
            </a:r>
            <a:r>
              <a:rPr lang="en-US" sz="2200" b="1" dirty="0"/>
              <a:t> superficies </a:t>
            </a:r>
            <a:r>
              <a:rPr lang="en-US" sz="2200" b="1" dirty="0" err="1"/>
              <a:t>ambientais</a:t>
            </a:r>
            <a:r>
              <a:rPr lang="en-US" sz="2200" b="1" dirty="0"/>
              <a:t> </a:t>
            </a:r>
            <a:r>
              <a:rPr lang="en-US" sz="2200" b="1" dirty="0" err="1"/>
              <a:t>mais</a:t>
            </a:r>
            <a:r>
              <a:rPr lang="en-US" sz="2200" b="1" dirty="0"/>
              <a:t> </a:t>
            </a:r>
            <a:r>
              <a:rPr lang="en-US" sz="2200" b="1" dirty="0" err="1"/>
              <a:t>tocadas</a:t>
            </a:r>
            <a:r>
              <a:rPr lang="en-US" sz="2200" b="1" dirty="0"/>
              <a:t> </a:t>
            </a:r>
            <a:r>
              <a:rPr lang="en-US" sz="2200" b="1" dirty="0" err="1"/>
              <a:t>pelas</a:t>
            </a:r>
            <a:r>
              <a:rPr lang="en-US" sz="2200" b="1" dirty="0"/>
              <a:t> </a:t>
            </a:r>
            <a:r>
              <a:rPr lang="en-US" sz="2200" b="1" dirty="0" err="1"/>
              <a:t>mãos</a:t>
            </a:r>
            <a:r>
              <a:rPr lang="en-US" sz="2200" b="1" dirty="0"/>
              <a:t> = </a:t>
            </a:r>
            <a:r>
              <a:rPr lang="en-US" sz="2200" b="1" dirty="0" err="1"/>
              <a:t>transmissão</a:t>
            </a:r>
            <a:r>
              <a:rPr lang="en-US" sz="2200" b="1" dirty="0"/>
              <a:t> </a:t>
            </a:r>
            <a:r>
              <a:rPr lang="en-US" sz="2200" b="1" dirty="0" err="1"/>
              <a:t>microrganismos</a:t>
            </a:r>
            <a:endParaRPr lang="en-US" sz="2200" b="1" dirty="0"/>
          </a:p>
        </p:txBody>
      </p:sp>
      <p:sp>
        <p:nvSpPr>
          <p:cNvPr id="17" name="Rectangle 2">
            <a:extLst>
              <a:ext uri="{FF2B5EF4-FFF2-40B4-BE49-F238E27FC236}">
                <a16:creationId xmlns:a16="http://schemas.microsoft.com/office/drawing/2014/main" id="{3DF69A53-4E5F-1425-FB3B-A2D6E9531EBB}"/>
              </a:ext>
            </a:extLst>
          </p:cNvPr>
          <p:cNvSpPr txBox="1">
            <a:spLocks noChangeArrowheads="1"/>
          </p:cNvSpPr>
          <p:nvPr/>
        </p:nvSpPr>
        <p:spPr>
          <a:xfrm>
            <a:off x="1822893" y="552450"/>
            <a:ext cx="10887267" cy="1038225"/>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400" b="1" kern="1200">
                <a:solidFill>
                  <a:schemeClr val="tx1"/>
                </a:solidFill>
                <a:latin typeface="+mn-lt"/>
                <a:ea typeface="+mj-ea"/>
                <a:cs typeface="+mj-cs"/>
              </a:defRPr>
            </a:lvl1pPr>
          </a:lstStyle>
          <a:p>
            <a:pPr algn="l">
              <a:defRPr/>
            </a:pPr>
            <a:r>
              <a:rPr lang="pt-BR" sz="3600">
                <a:latin typeface="Arial" panose="020B0604020202020204" pitchFamily="34" charset="0"/>
                <a:cs typeface="Arial" panose="020B0604020202020204" pitchFamily="34" charset="0"/>
              </a:rPr>
              <a:t>Como os microrganismos são transmitidos?</a:t>
            </a:r>
            <a:endParaRPr lang="pt-B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367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8" name="Group 46">
            <a:extLst>
              <a:ext uri="{FF2B5EF4-FFF2-40B4-BE49-F238E27FC236}">
                <a16:creationId xmlns:a16="http://schemas.microsoft.com/office/drawing/2014/main" id="{C3EA4D14-E010-4C0E-A0EC-176725C71E09}"/>
              </a:ext>
            </a:extLst>
          </p:cNvPr>
          <p:cNvGrpSpPr>
            <a:grpSpLocks/>
          </p:cNvGrpSpPr>
          <p:nvPr/>
        </p:nvGrpSpPr>
        <p:grpSpPr bwMode="auto">
          <a:xfrm>
            <a:off x="660872" y="-26988"/>
            <a:ext cx="10532570" cy="6894513"/>
            <a:chOff x="-378" y="-3"/>
            <a:chExt cx="6552" cy="4343"/>
          </a:xfrm>
        </p:grpSpPr>
        <p:pic>
          <p:nvPicPr>
            <p:cNvPr id="75779" name="Picture 3" descr="corrente_final">
              <a:extLst>
                <a:ext uri="{FF2B5EF4-FFF2-40B4-BE49-F238E27FC236}">
                  <a16:creationId xmlns:a16="http://schemas.microsoft.com/office/drawing/2014/main" id="{220517B9-9FA8-4FBE-A198-F497356A1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2" y="528"/>
              <a:ext cx="3356" cy="3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 Box 4">
              <a:extLst>
                <a:ext uri="{FF2B5EF4-FFF2-40B4-BE49-F238E27FC236}">
                  <a16:creationId xmlns:a16="http://schemas.microsoft.com/office/drawing/2014/main" id="{0D132A39-19FF-4776-BC4B-9C866DB26FFF}"/>
                </a:ext>
              </a:extLst>
            </p:cNvPr>
            <p:cNvSpPr txBox="1">
              <a:spLocks noChangeArrowheads="1"/>
            </p:cNvSpPr>
            <p:nvPr/>
          </p:nvSpPr>
          <p:spPr bwMode="auto">
            <a:xfrm>
              <a:off x="2248" y="528"/>
              <a:ext cx="126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pt-BR" altLang="pt-BR" sz="1400" b="1">
                  <a:latin typeface="Times New Roman" panose="02020603050405020304" pitchFamily="18" charset="0"/>
                </a:rPr>
                <a:t>AGENTE INFECCIOSO</a:t>
              </a:r>
            </a:p>
          </p:txBody>
        </p:sp>
        <p:sp>
          <p:nvSpPr>
            <p:cNvPr id="75781" name="Text Box 5">
              <a:extLst>
                <a:ext uri="{FF2B5EF4-FFF2-40B4-BE49-F238E27FC236}">
                  <a16:creationId xmlns:a16="http://schemas.microsoft.com/office/drawing/2014/main" id="{2FAAF0FF-A958-496C-9243-CF9CB2CCBF06}"/>
                </a:ext>
              </a:extLst>
            </p:cNvPr>
            <p:cNvSpPr txBox="1">
              <a:spLocks noChangeArrowheads="1"/>
            </p:cNvSpPr>
            <p:nvPr/>
          </p:nvSpPr>
          <p:spPr bwMode="auto">
            <a:xfrm>
              <a:off x="2367" y="1175"/>
              <a:ext cx="126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endParaRPr lang="pt-BR" altLang="pt-BR" sz="1400" b="1">
                <a:latin typeface="Times New Roman" panose="02020603050405020304" pitchFamily="18" charset="0"/>
              </a:endParaRPr>
            </a:p>
          </p:txBody>
        </p:sp>
        <p:sp>
          <p:nvSpPr>
            <p:cNvPr id="75782" name="Rectangle 10">
              <a:extLst>
                <a:ext uri="{FF2B5EF4-FFF2-40B4-BE49-F238E27FC236}">
                  <a16:creationId xmlns:a16="http://schemas.microsoft.com/office/drawing/2014/main" id="{1BC8998F-DB87-4628-AACF-B388531E63ED}"/>
                </a:ext>
              </a:extLst>
            </p:cNvPr>
            <p:cNvSpPr>
              <a:spLocks noChangeArrowheads="1"/>
            </p:cNvSpPr>
            <p:nvPr/>
          </p:nvSpPr>
          <p:spPr bwMode="auto">
            <a:xfrm>
              <a:off x="2599" y="781"/>
              <a:ext cx="584"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buClr>
                  <a:srgbClr val="969696"/>
                </a:buClr>
                <a:buFont typeface="Wingdings" panose="05000000000000000000" pitchFamily="2" charset="2"/>
                <a:buChar char="§"/>
              </a:pPr>
              <a:r>
                <a:rPr lang="pt-BR" altLang="pt-BR" sz="1000">
                  <a:solidFill>
                    <a:srgbClr val="4D4D4D"/>
                  </a:solidFill>
                  <a:latin typeface="Times New Roman" panose="02020603050405020304" pitchFamily="18" charset="0"/>
                </a:rPr>
                <a:t> Bactérias</a:t>
              </a:r>
            </a:p>
            <a:p>
              <a:pPr>
                <a:lnSpc>
                  <a:spcPct val="90000"/>
                </a:lnSpc>
                <a:buClr>
                  <a:srgbClr val="969696"/>
                </a:buClr>
                <a:buFont typeface="Wingdings" panose="05000000000000000000" pitchFamily="2" charset="2"/>
                <a:buChar char="§"/>
              </a:pPr>
              <a:r>
                <a:rPr lang="pt-BR" altLang="pt-BR" sz="1000">
                  <a:solidFill>
                    <a:srgbClr val="4D4D4D"/>
                  </a:solidFill>
                  <a:latin typeface="Times New Roman" panose="02020603050405020304" pitchFamily="18" charset="0"/>
                </a:rPr>
                <a:t> Fungos</a:t>
              </a:r>
            </a:p>
            <a:p>
              <a:pPr>
                <a:lnSpc>
                  <a:spcPct val="90000"/>
                </a:lnSpc>
                <a:buClr>
                  <a:srgbClr val="969696"/>
                </a:buClr>
                <a:buFont typeface="Wingdings" panose="05000000000000000000" pitchFamily="2" charset="2"/>
                <a:buChar char="§"/>
              </a:pPr>
              <a:r>
                <a:rPr lang="pt-BR" altLang="pt-BR" sz="1000">
                  <a:solidFill>
                    <a:srgbClr val="4D4D4D"/>
                  </a:solidFill>
                  <a:latin typeface="Times New Roman" panose="02020603050405020304" pitchFamily="18" charset="0"/>
                </a:rPr>
                <a:t> Vírus</a:t>
              </a:r>
            </a:p>
            <a:p>
              <a:pPr>
                <a:lnSpc>
                  <a:spcPct val="90000"/>
                </a:lnSpc>
                <a:buClr>
                  <a:srgbClr val="969696"/>
                </a:buClr>
                <a:buFont typeface="Wingdings" panose="05000000000000000000" pitchFamily="2" charset="2"/>
                <a:buChar char="§"/>
              </a:pPr>
              <a:r>
                <a:rPr lang="pt-BR" altLang="pt-BR" sz="1000">
                  <a:solidFill>
                    <a:srgbClr val="4D4D4D"/>
                  </a:solidFill>
                  <a:latin typeface="Times New Roman" panose="02020603050405020304" pitchFamily="18" charset="0"/>
                </a:rPr>
                <a:t> Protozoários</a:t>
              </a:r>
            </a:p>
            <a:p>
              <a:pPr>
                <a:lnSpc>
                  <a:spcPct val="90000"/>
                </a:lnSpc>
                <a:buClr>
                  <a:srgbClr val="969696"/>
                </a:buClr>
                <a:buFont typeface="Wingdings" panose="05000000000000000000" pitchFamily="2" charset="2"/>
                <a:buChar char="§"/>
              </a:pPr>
              <a:r>
                <a:rPr lang="pt-BR" altLang="pt-BR" sz="1000">
                  <a:solidFill>
                    <a:srgbClr val="4D4D4D"/>
                  </a:solidFill>
                  <a:latin typeface="Times New Roman" panose="02020603050405020304" pitchFamily="18" charset="0"/>
                </a:rPr>
                <a:t> Parasitas</a:t>
              </a:r>
            </a:p>
          </p:txBody>
        </p:sp>
        <p:sp>
          <p:nvSpPr>
            <p:cNvPr id="75783" name="Text Box 27">
              <a:extLst>
                <a:ext uri="{FF2B5EF4-FFF2-40B4-BE49-F238E27FC236}">
                  <a16:creationId xmlns:a16="http://schemas.microsoft.com/office/drawing/2014/main" id="{0B2E3D36-77F1-45D5-A3B4-1DF4601C704C}"/>
                </a:ext>
              </a:extLst>
            </p:cNvPr>
            <p:cNvSpPr txBox="1">
              <a:spLocks noChangeArrowheads="1"/>
            </p:cNvSpPr>
            <p:nvPr/>
          </p:nvSpPr>
          <p:spPr bwMode="auto">
            <a:xfrm>
              <a:off x="3591" y="1136"/>
              <a:ext cx="5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t-BR" altLang="pt-BR" sz="1400" b="1" dirty="0">
                  <a:latin typeface="Times New Roman" panose="02020603050405020304" pitchFamily="18" charset="0"/>
                </a:rPr>
                <a:t>FONTE</a:t>
              </a:r>
            </a:p>
          </p:txBody>
        </p:sp>
        <p:sp>
          <p:nvSpPr>
            <p:cNvPr id="75784" name="Text Box 9">
              <a:extLst>
                <a:ext uri="{FF2B5EF4-FFF2-40B4-BE49-F238E27FC236}">
                  <a16:creationId xmlns:a16="http://schemas.microsoft.com/office/drawing/2014/main" id="{953689C1-773F-488D-8CFE-3B31C89D68D7}"/>
                </a:ext>
              </a:extLst>
            </p:cNvPr>
            <p:cNvSpPr txBox="1">
              <a:spLocks noChangeArrowheads="1"/>
            </p:cNvSpPr>
            <p:nvPr/>
          </p:nvSpPr>
          <p:spPr bwMode="auto">
            <a:xfrm>
              <a:off x="3711" y="2287"/>
              <a:ext cx="68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pt-BR" altLang="pt-BR" sz="1400" b="1">
                  <a:latin typeface="Times New Roman" panose="02020603050405020304" pitchFamily="18" charset="0"/>
                </a:rPr>
                <a:t>PORTA </a:t>
              </a:r>
            </a:p>
            <a:p>
              <a:r>
                <a:rPr lang="pt-BR" altLang="pt-BR" sz="1400" b="1">
                  <a:latin typeface="Times New Roman" panose="02020603050405020304" pitchFamily="18" charset="0"/>
                </a:rPr>
                <a:t>DE SAÍDA</a:t>
              </a:r>
            </a:p>
          </p:txBody>
        </p:sp>
        <p:sp>
          <p:nvSpPr>
            <p:cNvPr id="75785" name="Text Box 7">
              <a:extLst>
                <a:ext uri="{FF2B5EF4-FFF2-40B4-BE49-F238E27FC236}">
                  <a16:creationId xmlns:a16="http://schemas.microsoft.com/office/drawing/2014/main" id="{AD28F432-A1AF-4E37-A27B-6B978AE9A9DE}"/>
                </a:ext>
              </a:extLst>
            </p:cNvPr>
            <p:cNvSpPr txBox="1">
              <a:spLocks noChangeArrowheads="1"/>
            </p:cNvSpPr>
            <p:nvPr/>
          </p:nvSpPr>
          <p:spPr bwMode="auto">
            <a:xfrm>
              <a:off x="2342" y="2947"/>
              <a:ext cx="107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pt-BR" altLang="pt-BR" sz="1400" b="1">
                  <a:latin typeface="Times New Roman" panose="02020603050405020304" pitchFamily="18" charset="0"/>
                </a:rPr>
                <a:t>FORMA DE TRANSMISSÃO</a:t>
              </a:r>
            </a:p>
          </p:txBody>
        </p:sp>
        <p:sp>
          <p:nvSpPr>
            <p:cNvPr id="75786" name="Rectangle 12">
              <a:extLst>
                <a:ext uri="{FF2B5EF4-FFF2-40B4-BE49-F238E27FC236}">
                  <a16:creationId xmlns:a16="http://schemas.microsoft.com/office/drawing/2014/main" id="{E319E48D-E339-457C-A3ED-A7B521316BD1}"/>
                </a:ext>
              </a:extLst>
            </p:cNvPr>
            <p:cNvSpPr>
              <a:spLocks noChangeArrowheads="1"/>
            </p:cNvSpPr>
            <p:nvPr/>
          </p:nvSpPr>
          <p:spPr bwMode="auto">
            <a:xfrm>
              <a:off x="3716" y="1292"/>
              <a:ext cx="651" cy="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buClr>
                  <a:srgbClr val="808080"/>
                </a:buClr>
                <a:buFont typeface="Wingdings" panose="05000000000000000000" pitchFamily="2" charset="2"/>
                <a:buChar char="§"/>
              </a:pPr>
              <a:r>
                <a:rPr lang="pt-BR" altLang="pt-BR" sz="1000" dirty="0">
                  <a:solidFill>
                    <a:srgbClr val="4D4D4D"/>
                  </a:solidFill>
                  <a:latin typeface="Times New Roman" panose="02020603050405020304" pitchFamily="18" charset="0"/>
                </a:rPr>
                <a:t> Pessoas</a:t>
              </a:r>
            </a:p>
            <a:p>
              <a:pPr>
                <a:lnSpc>
                  <a:spcPct val="110000"/>
                </a:lnSpc>
                <a:buClr>
                  <a:srgbClr val="808080"/>
                </a:buClr>
                <a:buFont typeface="Wingdings" panose="05000000000000000000" pitchFamily="2" charset="2"/>
                <a:buChar char="§"/>
              </a:pPr>
              <a:r>
                <a:rPr lang="pt-BR" altLang="pt-BR" sz="1000" dirty="0">
                  <a:solidFill>
                    <a:srgbClr val="4D4D4D"/>
                  </a:solidFill>
                  <a:latin typeface="Times New Roman" panose="02020603050405020304" pitchFamily="18" charset="0"/>
                </a:rPr>
                <a:t> Água</a:t>
              </a:r>
            </a:p>
            <a:p>
              <a:pPr>
                <a:lnSpc>
                  <a:spcPct val="110000"/>
                </a:lnSpc>
                <a:buClr>
                  <a:srgbClr val="808080"/>
                </a:buClr>
                <a:buFont typeface="Wingdings" panose="05000000000000000000" pitchFamily="2" charset="2"/>
                <a:buChar char="§"/>
              </a:pPr>
              <a:r>
                <a:rPr lang="pt-BR" altLang="pt-BR" sz="1000" dirty="0">
                  <a:solidFill>
                    <a:srgbClr val="4D4D4D"/>
                  </a:solidFill>
                  <a:latin typeface="Times New Roman" panose="02020603050405020304" pitchFamily="18" charset="0"/>
                </a:rPr>
                <a:t> Soluções </a:t>
              </a:r>
            </a:p>
            <a:p>
              <a:pPr>
                <a:lnSpc>
                  <a:spcPct val="110000"/>
                </a:lnSpc>
                <a:buClr>
                  <a:srgbClr val="808080"/>
                </a:buClr>
                <a:buFont typeface="Wingdings" panose="05000000000000000000" pitchFamily="2" charset="2"/>
                <a:buChar char="§"/>
              </a:pPr>
              <a:r>
                <a:rPr lang="pt-BR" altLang="pt-BR" sz="1000" dirty="0">
                  <a:solidFill>
                    <a:srgbClr val="4D4D4D"/>
                  </a:solidFill>
                  <a:latin typeface="Times New Roman" panose="02020603050405020304" pitchFamily="18" charset="0"/>
                </a:rPr>
                <a:t> Medicamentos</a:t>
              </a:r>
            </a:p>
            <a:p>
              <a:pPr>
                <a:lnSpc>
                  <a:spcPct val="110000"/>
                </a:lnSpc>
                <a:buClr>
                  <a:srgbClr val="808080"/>
                </a:buClr>
                <a:buFont typeface="Wingdings" panose="05000000000000000000" pitchFamily="2" charset="2"/>
                <a:buChar char="§"/>
              </a:pPr>
              <a:r>
                <a:rPr lang="pt-BR" altLang="pt-BR" sz="1000" dirty="0">
                  <a:solidFill>
                    <a:srgbClr val="4D4D4D"/>
                  </a:solidFill>
                  <a:latin typeface="Times New Roman" panose="02020603050405020304" pitchFamily="18" charset="0"/>
                </a:rPr>
                <a:t> Superfícies e </a:t>
              </a:r>
            </a:p>
            <a:p>
              <a:pPr>
                <a:lnSpc>
                  <a:spcPct val="110000"/>
                </a:lnSpc>
                <a:buClr>
                  <a:srgbClr val="808080"/>
                </a:buClr>
                <a:buFont typeface="Wingdings" panose="05000000000000000000" pitchFamily="2" charset="2"/>
                <a:buChar char="§"/>
              </a:pPr>
              <a:r>
                <a:rPr lang="pt-BR" altLang="pt-BR" sz="1000" dirty="0">
                  <a:solidFill>
                    <a:srgbClr val="4D4D4D"/>
                  </a:solidFill>
                  <a:latin typeface="Times New Roman" panose="02020603050405020304" pitchFamily="18" charset="0"/>
                </a:rPr>
                <a:t>Equipamentos</a:t>
              </a:r>
            </a:p>
          </p:txBody>
        </p:sp>
        <p:sp>
          <p:nvSpPr>
            <p:cNvPr id="75787" name="Rectangle 13">
              <a:extLst>
                <a:ext uri="{FF2B5EF4-FFF2-40B4-BE49-F238E27FC236}">
                  <a16:creationId xmlns:a16="http://schemas.microsoft.com/office/drawing/2014/main" id="{0589434B-9A60-48AE-9B54-8EA960B4C8CB}"/>
                </a:ext>
              </a:extLst>
            </p:cNvPr>
            <p:cNvSpPr>
              <a:spLocks noChangeArrowheads="1"/>
            </p:cNvSpPr>
            <p:nvPr/>
          </p:nvSpPr>
          <p:spPr bwMode="auto">
            <a:xfrm>
              <a:off x="3552" y="2560"/>
              <a:ext cx="633"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Excreção</a:t>
              </a:r>
            </a:p>
            <a:p>
              <a:pPr>
                <a:lnSpc>
                  <a:spcPct val="110000"/>
                </a:lnSpc>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Secreções</a:t>
              </a:r>
            </a:p>
            <a:p>
              <a:pPr>
                <a:lnSpc>
                  <a:spcPct val="110000"/>
                </a:lnSpc>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Gotículas</a:t>
              </a:r>
            </a:p>
            <a:p>
              <a:pPr>
                <a:lnSpc>
                  <a:spcPct val="110000"/>
                </a:lnSpc>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Outros fluídos</a:t>
              </a:r>
            </a:p>
          </p:txBody>
        </p:sp>
        <p:sp>
          <p:nvSpPr>
            <p:cNvPr id="75788" name="Rectangle 15">
              <a:extLst>
                <a:ext uri="{FF2B5EF4-FFF2-40B4-BE49-F238E27FC236}">
                  <a16:creationId xmlns:a16="http://schemas.microsoft.com/office/drawing/2014/main" id="{7F3C8AEA-5B87-42FF-9ECA-E8C6E611CEAD}"/>
                </a:ext>
              </a:extLst>
            </p:cNvPr>
            <p:cNvSpPr>
              <a:spLocks noChangeArrowheads="1"/>
            </p:cNvSpPr>
            <p:nvPr/>
          </p:nvSpPr>
          <p:spPr bwMode="auto">
            <a:xfrm>
              <a:off x="2367" y="3236"/>
              <a:ext cx="1076"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Contato (direto, indireto) </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Gotículas</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Aérea</a:t>
              </a:r>
            </a:p>
          </p:txBody>
        </p:sp>
        <p:sp>
          <p:nvSpPr>
            <p:cNvPr id="75789" name="Rectangle 14">
              <a:extLst>
                <a:ext uri="{FF2B5EF4-FFF2-40B4-BE49-F238E27FC236}">
                  <a16:creationId xmlns:a16="http://schemas.microsoft.com/office/drawing/2014/main" id="{DF5EF6CD-3998-46A2-B15E-43AD47D35679}"/>
                </a:ext>
              </a:extLst>
            </p:cNvPr>
            <p:cNvSpPr>
              <a:spLocks noChangeArrowheads="1"/>
            </p:cNvSpPr>
            <p:nvPr/>
          </p:nvSpPr>
          <p:spPr bwMode="auto">
            <a:xfrm>
              <a:off x="1566" y="2469"/>
              <a:ext cx="755"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Trato gastrintestinal</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Trato urinário</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Trato respiratório</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Pele não íntegra </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Mucosas</a:t>
              </a:r>
            </a:p>
          </p:txBody>
        </p:sp>
        <p:sp>
          <p:nvSpPr>
            <p:cNvPr id="75790" name="Rectangle 11">
              <a:extLst>
                <a:ext uri="{FF2B5EF4-FFF2-40B4-BE49-F238E27FC236}">
                  <a16:creationId xmlns:a16="http://schemas.microsoft.com/office/drawing/2014/main" id="{32AAD5C7-8EC0-4590-987E-BA1781F426F4}"/>
                </a:ext>
              </a:extLst>
            </p:cNvPr>
            <p:cNvSpPr>
              <a:spLocks noChangeArrowheads="1"/>
            </p:cNvSpPr>
            <p:nvPr/>
          </p:nvSpPr>
          <p:spPr bwMode="auto">
            <a:xfrm>
              <a:off x="1380" y="1417"/>
              <a:ext cx="775"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Imunossuprimidos</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Idosos</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RN</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Queimados</a:t>
              </a:r>
            </a:p>
            <a:p>
              <a:pPr>
                <a:buClr>
                  <a:srgbClr val="808080"/>
                </a:buClr>
                <a:buFont typeface="Wingdings" panose="05000000000000000000" pitchFamily="2" charset="2"/>
                <a:buChar char="§"/>
              </a:pPr>
              <a:r>
                <a:rPr lang="pt-BR" altLang="pt-BR" sz="1000">
                  <a:solidFill>
                    <a:srgbClr val="4D4D4D"/>
                  </a:solidFill>
                  <a:latin typeface="Times New Roman" panose="02020603050405020304" pitchFamily="18" charset="0"/>
                </a:rPr>
                <a:t> Cirúrgicos</a:t>
              </a:r>
            </a:p>
          </p:txBody>
        </p:sp>
        <p:grpSp>
          <p:nvGrpSpPr>
            <p:cNvPr id="75791" name="Group 34">
              <a:extLst>
                <a:ext uri="{FF2B5EF4-FFF2-40B4-BE49-F238E27FC236}">
                  <a16:creationId xmlns:a16="http://schemas.microsoft.com/office/drawing/2014/main" id="{F656830C-CC50-413E-9753-64795E3A186F}"/>
                </a:ext>
              </a:extLst>
            </p:cNvPr>
            <p:cNvGrpSpPr>
              <a:grpSpLocks/>
            </p:cNvGrpSpPr>
            <p:nvPr/>
          </p:nvGrpSpPr>
          <p:grpSpPr bwMode="auto">
            <a:xfrm flipV="1">
              <a:off x="2789" y="105"/>
              <a:ext cx="182" cy="453"/>
              <a:chOff x="4241" y="3793"/>
              <a:chExt cx="136" cy="318"/>
            </a:xfrm>
          </p:grpSpPr>
          <p:sp>
            <p:nvSpPr>
              <p:cNvPr id="75814" name="Rectangle 19">
                <a:extLst>
                  <a:ext uri="{FF2B5EF4-FFF2-40B4-BE49-F238E27FC236}">
                    <a16:creationId xmlns:a16="http://schemas.microsoft.com/office/drawing/2014/main" id="{463C082C-6A77-4810-A229-985668A51F69}"/>
                  </a:ext>
                </a:extLst>
              </p:cNvPr>
              <p:cNvSpPr>
                <a:spLocks noChangeArrowheads="1"/>
              </p:cNvSpPr>
              <p:nvPr/>
            </p:nvSpPr>
            <p:spPr bwMode="auto">
              <a:xfrm>
                <a:off x="4241" y="3793"/>
                <a:ext cx="136"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75815" name="Line 18">
                <a:extLst>
                  <a:ext uri="{FF2B5EF4-FFF2-40B4-BE49-F238E27FC236}">
                    <a16:creationId xmlns:a16="http://schemas.microsoft.com/office/drawing/2014/main" id="{AD5965C7-66AF-42F6-970B-630F9B862A43}"/>
                  </a:ext>
                </a:extLst>
              </p:cNvPr>
              <p:cNvSpPr>
                <a:spLocks noChangeShapeType="1"/>
              </p:cNvSpPr>
              <p:nvPr/>
            </p:nvSpPr>
            <p:spPr bwMode="auto">
              <a:xfrm flipV="1">
                <a:off x="4308" y="3793"/>
                <a:ext cx="0" cy="25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grpSp>
        <p:sp>
          <p:nvSpPr>
            <p:cNvPr id="75792" name="Rectangle 10">
              <a:extLst>
                <a:ext uri="{FF2B5EF4-FFF2-40B4-BE49-F238E27FC236}">
                  <a16:creationId xmlns:a16="http://schemas.microsoft.com/office/drawing/2014/main" id="{6901B2CD-1175-4F0D-B6F3-3AF150C20E22}"/>
                </a:ext>
              </a:extLst>
            </p:cNvPr>
            <p:cNvSpPr>
              <a:spLocks noChangeArrowheads="1"/>
            </p:cNvSpPr>
            <p:nvPr/>
          </p:nvSpPr>
          <p:spPr bwMode="auto">
            <a:xfrm>
              <a:off x="2022" y="-3"/>
              <a:ext cx="1984" cy="54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Identificação rápida do microrganismo </a:t>
              </a:r>
            </a:p>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Tratamento antimicrobiano adequado</a:t>
              </a:r>
            </a:p>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Descontaminação  seletiva </a:t>
              </a:r>
            </a:p>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controle de antimicrobianos</a:t>
              </a:r>
            </a:p>
          </p:txBody>
        </p:sp>
        <p:grpSp>
          <p:nvGrpSpPr>
            <p:cNvPr id="75793" name="Group 26">
              <a:extLst>
                <a:ext uri="{FF2B5EF4-FFF2-40B4-BE49-F238E27FC236}">
                  <a16:creationId xmlns:a16="http://schemas.microsoft.com/office/drawing/2014/main" id="{55C4BBF6-3878-4BBE-A88B-FEF0DC42EF14}"/>
                </a:ext>
              </a:extLst>
            </p:cNvPr>
            <p:cNvGrpSpPr>
              <a:grpSpLocks/>
            </p:cNvGrpSpPr>
            <p:nvPr/>
          </p:nvGrpSpPr>
          <p:grpSpPr bwMode="auto">
            <a:xfrm>
              <a:off x="3969" y="890"/>
              <a:ext cx="499" cy="229"/>
              <a:chOff x="4876" y="1931"/>
              <a:chExt cx="499" cy="229"/>
            </a:xfrm>
          </p:grpSpPr>
          <p:sp>
            <p:nvSpPr>
              <p:cNvPr id="75812" name="Rectangle 25">
                <a:extLst>
                  <a:ext uri="{FF2B5EF4-FFF2-40B4-BE49-F238E27FC236}">
                    <a16:creationId xmlns:a16="http://schemas.microsoft.com/office/drawing/2014/main" id="{25077832-C659-4336-AAB7-511BDB318770}"/>
                  </a:ext>
                </a:extLst>
              </p:cNvPr>
              <p:cNvSpPr>
                <a:spLocks noChangeArrowheads="1"/>
              </p:cNvSpPr>
              <p:nvPr/>
            </p:nvSpPr>
            <p:spPr bwMode="auto">
              <a:xfrm rot="-1773344">
                <a:off x="4876" y="1931"/>
                <a:ext cx="499" cy="20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75813" name="Line 24">
                <a:extLst>
                  <a:ext uri="{FF2B5EF4-FFF2-40B4-BE49-F238E27FC236}">
                    <a16:creationId xmlns:a16="http://schemas.microsoft.com/office/drawing/2014/main" id="{248361B2-F587-4911-81DE-1682711155AB}"/>
                  </a:ext>
                </a:extLst>
              </p:cNvPr>
              <p:cNvSpPr>
                <a:spLocks noChangeShapeType="1"/>
              </p:cNvSpPr>
              <p:nvPr/>
            </p:nvSpPr>
            <p:spPr bwMode="auto">
              <a:xfrm flipH="1">
                <a:off x="4921" y="1934"/>
                <a:ext cx="363" cy="22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grpSp>
        <p:sp>
          <p:nvSpPr>
            <p:cNvPr id="75794" name="Rectangle 10">
              <a:extLst>
                <a:ext uri="{FF2B5EF4-FFF2-40B4-BE49-F238E27FC236}">
                  <a16:creationId xmlns:a16="http://schemas.microsoft.com/office/drawing/2014/main" id="{DA9D03EE-FFCA-4EA0-9E1E-4E187915D8B3}"/>
                </a:ext>
              </a:extLst>
            </p:cNvPr>
            <p:cNvSpPr>
              <a:spLocks noChangeArrowheads="1"/>
            </p:cNvSpPr>
            <p:nvPr/>
          </p:nvSpPr>
          <p:spPr bwMode="auto">
            <a:xfrm>
              <a:off x="4293" y="300"/>
              <a:ext cx="1635" cy="91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88900" indent="-88900">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Boas condições de saúde e </a:t>
              </a:r>
              <a:r>
                <a:rPr lang="pt-BR" altLang="pt-BR" sz="1400" dirty="0">
                  <a:solidFill>
                    <a:srgbClr val="FF0000"/>
                  </a:solidFill>
                  <a:latin typeface="Times New Roman" panose="02020603050405020304" pitchFamily="18" charset="0"/>
                </a:rPr>
                <a:t>higiene pessoal / mãos</a:t>
              </a:r>
            </a:p>
            <a:p>
              <a:pPr marL="93663" indent="-93663">
                <a:lnSpc>
                  <a:spcPct val="90000"/>
                </a:lnSpc>
                <a:buClr>
                  <a:schemeClr val="tx1"/>
                </a:buClr>
                <a:buSzPct val="110000"/>
                <a:buFont typeface="Wingdings" panose="05000000000000000000" pitchFamily="2" charset="2"/>
                <a:buChar char="§"/>
              </a:pPr>
              <a:r>
                <a:rPr lang="pt-BR" altLang="pt-BR" sz="1400" dirty="0">
                  <a:solidFill>
                    <a:srgbClr val="FF0000"/>
                  </a:solidFill>
                  <a:latin typeface="Times New Roman" panose="02020603050405020304" pitchFamily="18" charset="0"/>
                </a:rPr>
                <a:t> Limpeza ambiental e de  materiais </a:t>
              </a:r>
            </a:p>
            <a:p>
              <a:pPr>
                <a:lnSpc>
                  <a:spcPct val="90000"/>
                </a:lnSpc>
                <a:buClr>
                  <a:schemeClr val="tx1"/>
                </a:buClr>
                <a:buSzPct val="110000"/>
                <a:buFont typeface="Wingdings" panose="05000000000000000000" pitchFamily="2" charset="2"/>
                <a:buChar char="§"/>
              </a:pPr>
              <a:r>
                <a:rPr lang="pt-BR" altLang="pt-BR" sz="1400" dirty="0">
                  <a:solidFill>
                    <a:srgbClr val="FF0000"/>
                  </a:solidFill>
                  <a:latin typeface="Times New Roman" panose="02020603050405020304" pitchFamily="18" charset="0"/>
                </a:rPr>
                <a:t> Desinfecção ou Esterilização</a:t>
              </a:r>
            </a:p>
            <a:p>
              <a:pPr marL="88900" indent="-88900">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a:t>
              </a:r>
              <a:r>
                <a:rPr lang="pt-BR" altLang="pt-BR" sz="1400" dirty="0">
                  <a:solidFill>
                    <a:srgbClr val="FF0000"/>
                  </a:solidFill>
                  <a:latin typeface="Times New Roman" panose="02020603050405020304" pitchFamily="18" charset="0"/>
                </a:rPr>
                <a:t>Preparo e administração adequada de medicamentos</a:t>
              </a:r>
            </a:p>
          </p:txBody>
        </p:sp>
        <p:grpSp>
          <p:nvGrpSpPr>
            <p:cNvPr id="75795" name="Group 32">
              <a:extLst>
                <a:ext uri="{FF2B5EF4-FFF2-40B4-BE49-F238E27FC236}">
                  <a16:creationId xmlns:a16="http://schemas.microsoft.com/office/drawing/2014/main" id="{6D5E0760-EFCB-41C0-B89C-C2B2A9295E7E}"/>
                </a:ext>
              </a:extLst>
            </p:cNvPr>
            <p:cNvGrpSpPr>
              <a:grpSpLocks/>
            </p:cNvGrpSpPr>
            <p:nvPr/>
          </p:nvGrpSpPr>
          <p:grpSpPr bwMode="auto">
            <a:xfrm>
              <a:off x="4265" y="2568"/>
              <a:ext cx="552" cy="477"/>
              <a:chOff x="5082" y="1913"/>
              <a:chExt cx="552" cy="477"/>
            </a:xfrm>
          </p:grpSpPr>
          <p:sp>
            <p:nvSpPr>
              <p:cNvPr id="75810" name="Rectangle 30">
                <a:extLst>
                  <a:ext uri="{FF2B5EF4-FFF2-40B4-BE49-F238E27FC236}">
                    <a16:creationId xmlns:a16="http://schemas.microsoft.com/office/drawing/2014/main" id="{CFF6A8D4-4DB1-4790-8952-B2FAA82C3161}"/>
                  </a:ext>
                </a:extLst>
              </p:cNvPr>
              <p:cNvSpPr>
                <a:spLocks noChangeArrowheads="1"/>
              </p:cNvSpPr>
              <p:nvPr/>
            </p:nvSpPr>
            <p:spPr bwMode="auto">
              <a:xfrm rot="3916653">
                <a:off x="4961" y="2058"/>
                <a:ext cx="477" cy="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75811" name="Line 31">
                <a:extLst>
                  <a:ext uri="{FF2B5EF4-FFF2-40B4-BE49-F238E27FC236}">
                    <a16:creationId xmlns:a16="http://schemas.microsoft.com/office/drawing/2014/main" id="{8886494E-83F9-4CA1-84AC-5EB6CCAE2C00}"/>
                  </a:ext>
                </a:extLst>
              </p:cNvPr>
              <p:cNvSpPr>
                <a:spLocks noChangeShapeType="1"/>
              </p:cNvSpPr>
              <p:nvPr/>
            </p:nvSpPr>
            <p:spPr bwMode="auto">
              <a:xfrm flipH="1" flipV="1">
                <a:off x="5082" y="2042"/>
                <a:ext cx="552" cy="19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t-BR" dirty="0"/>
              </a:p>
            </p:txBody>
          </p:sp>
        </p:grpSp>
        <p:sp>
          <p:nvSpPr>
            <p:cNvPr id="75796" name="Rectangle 10">
              <a:extLst>
                <a:ext uri="{FF2B5EF4-FFF2-40B4-BE49-F238E27FC236}">
                  <a16:creationId xmlns:a16="http://schemas.microsoft.com/office/drawing/2014/main" id="{C6DDC3EF-2553-4A79-B683-8AD0AD8BD305}"/>
                </a:ext>
              </a:extLst>
            </p:cNvPr>
            <p:cNvSpPr>
              <a:spLocks noChangeArrowheads="1"/>
            </p:cNvSpPr>
            <p:nvPr/>
          </p:nvSpPr>
          <p:spPr bwMode="auto">
            <a:xfrm>
              <a:off x="4692" y="2457"/>
              <a:ext cx="1482" cy="791"/>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a:headEnd/>
              <a:tailEnd/>
            </a:ln>
          </p:spPr>
          <p:style>
            <a:lnRef idx="1">
              <a:schemeClr val="accent6"/>
            </a:lnRef>
            <a:fillRef idx="2">
              <a:schemeClr val="accent6"/>
            </a:fillRef>
            <a:effectRef idx="1">
              <a:schemeClr val="accent6"/>
            </a:effectRef>
            <a:fontRef idx="minor">
              <a:schemeClr val="dk1"/>
            </a:fontRef>
          </p:style>
          <p:txBody>
            <a:bodyPr wrap="squar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a:t>
              </a:r>
              <a:r>
                <a:rPr lang="pt-BR" altLang="pt-BR" sz="1400" dirty="0">
                  <a:solidFill>
                    <a:srgbClr val="FF0000"/>
                  </a:solidFill>
                  <a:latin typeface="Times New Roman" panose="02020603050405020304" pitchFamily="18" charset="0"/>
                </a:rPr>
                <a:t>Uso adequado dos EPIs</a:t>
              </a:r>
            </a:p>
            <a:p>
              <a:pPr>
                <a:lnSpc>
                  <a:spcPct val="90000"/>
                </a:lnSpc>
                <a:buClr>
                  <a:schemeClr val="tx1"/>
                </a:buClr>
                <a:buSzPct val="110000"/>
                <a:buFont typeface="Wingdings" panose="05000000000000000000" pitchFamily="2" charset="2"/>
                <a:buChar char="§"/>
              </a:pPr>
              <a:r>
                <a:rPr lang="pt-BR" altLang="pt-BR" sz="1400" dirty="0">
                  <a:solidFill>
                    <a:srgbClr val="FF0000"/>
                  </a:solidFill>
                  <a:latin typeface="Times New Roman" panose="02020603050405020304" pitchFamily="18" charset="0"/>
                </a:rPr>
                <a:t> Higiene das mãos</a:t>
              </a:r>
            </a:p>
            <a:p>
              <a:pPr marL="88900" indent="-88900">
                <a:lnSpc>
                  <a:spcPct val="90000"/>
                </a:lnSpc>
                <a:buClr>
                  <a:schemeClr val="tx1"/>
                </a:buClr>
                <a:buSzPct val="110000"/>
                <a:buFont typeface="Wingdings" panose="05000000000000000000" pitchFamily="2" charset="2"/>
                <a:buChar char="§"/>
              </a:pPr>
              <a:r>
                <a:rPr lang="pt-BR" altLang="pt-BR" sz="1400" dirty="0">
                  <a:solidFill>
                    <a:srgbClr val="FF0000"/>
                  </a:solidFill>
                  <a:latin typeface="Times New Roman" panose="02020603050405020304" pitchFamily="18" charset="0"/>
                </a:rPr>
                <a:t> Descarte adequado resíduos</a:t>
              </a:r>
            </a:p>
            <a:p>
              <a:pPr marL="88900" indent="-88900">
                <a:lnSpc>
                  <a:spcPct val="90000"/>
                </a:lnSpc>
                <a:buClr>
                  <a:schemeClr val="tx1"/>
                </a:buClr>
                <a:buSzPct val="110000"/>
                <a:buFont typeface="Wingdings" panose="05000000000000000000" pitchFamily="2" charset="2"/>
                <a:buChar char="§"/>
              </a:pPr>
              <a:r>
                <a:rPr lang="pt-BR" altLang="pt-BR" sz="1400" dirty="0">
                  <a:solidFill>
                    <a:srgbClr val="FF0000"/>
                  </a:solidFill>
                  <a:latin typeface="Times New Roman" panose="02020603050405020304" pitchFamily="18" charset="0"/>
                </a:rPr>
                <a:t> Contenção das secreções e </a:t>
              </a:r>
            </a:p>
            <a:p>
              <a:pPr>
                <a:lnSpc>
                  <a:spcPct val="90000"/>
                </a:lnSpc>
                <a:buClr>
                  <a:schemeClr val="tx1"/>
                </a:buClr>
                <a:buSzPct val="110000"/>
              </a:pPr>
              <a:r>
                <a:rPr lang="pt-BR" altLang="pt-BR" sz="1400" dirty="0">
                  <a:solidFill>
                    <a:srgbClr val="FF0000"/>
                  </a:solidFill>
                  <a:latin typeface="Times New Roman" panose="02020603050405020304" pitchFamily="18" charset="0"/>
                </a:rPr>
                <a:t>    excreções</a:t>
              </a:r>
            </a:p>
            <a:p>
              <a:pPr marL="171450" indent="-171450">
                <a:lnSpc>
                  <a:spcPct val="90000"/>
                </a:lnSpc>
                <a:buClr>
                  <a:schemeClr val="tx1"/>
                </a:buClr>
                <a:buSzPct val="110000"/>
                <a:buFont typeface="Wingdings" panose="05000000000000000000" pitchFamily="2" charset="2"/>
                <a:buChar char="§"/>
              </a:pPr>
              <a:r>
                <a:rPr lang="pt-BR" altLang="pt-BR" sz="1400" dirty="0">
                  <a:solidFill>
                    <a:srgbClr val="FF0000"/>
                  </a:solidFill>
                  <a:latin typeface="Times New Roman" panose="02020603050405020304" pitchFamily="18" charset="0"/>
                </a:rPr>
                <a:t>Tosse com etiqueta</a:t>
              </a:r>
            </a:p>
          </p:txBody>
        </p:sp>
        <p:grpSp>
          <p:nvGrpSpPr>
            <p:cNvPr id="75797" name="Group 35">
              <a:extLst>
                <a:ext uri="{FF2B5EF4-FFF2-40B4-BE49-F238E27FC236}">
                  <a16:creationId xmlns:a16="http://schemas.microsoft.com/office/drawing/2014/main" id="{2577DC19-8597-4386-883C-A886A62B97A8}"/>
                </a:ext>
              </a:extLst>
            </p:cNvPr>
            <p:cNvGrpSpPr>
              <a:grpSpLocks/>
            </p:cNvGrpSpPr>
            <p:nvPr/>
          </p:nvGrpSpPr>
          <p:grpSpPr bwMode="auto">
            <a:xfrm rot="10738194" flipV="1">
              <a:off x="2789" y="3462"/>
              <a:ext cx="182" cy="453"/>
              <a:chOff x="4241" y="3793"/>
              <a:chExt cx="136" cy="318"/>
            </a:xfrm>
          </p:grpSpPr>
          <p:sp>
            <p:nvSpPr>
              <p:cNvPr id="75808" name="Rectangle 36">
                <a:extLst>
                  <a:ext uri="{FF2B5EF4-FFF2-40B4-BE49-F238E27FC236}">
                    <a16:creationId xmlns:a16="http://schemas.microsoft.com/office/drawing/2014/main" id="{78B0BCC6-3DFB-40AF-9826-31A79DC83CFF}"/>
                  </a:ext>
                </a:extLst>
              </p:cNvPr>
              <p:cNvSpPr>
                <a:spLocks noChangeArrowheads="1"/>
              </p:cNvSpPr>
              <p:nvPr/>
            </p:nvSpPr>
            <p:spPr bwMode="auto">
              <a:xfrm>
                <a:off x="4241" y="3793"/>
                <a:ext cx="136"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75809" name="Line 37">
                <a:extLst>
                  <a:ext uri="{FF2B5EF4-FFF2-40B4-BE49-F238E27FC236}">
                    <a16:creationId xmlns:a16="http://schemas.microsoft.com/office/drawing/2014/main" id="{C771C11B-03FF-45B0-8CB7-10FAB28B6A48}"/>
                  </a:ext>
                </a:extLst>
              </p:cNvPr>
              <p:cNvSpPr>
                <a:spLocks noChangeShapeType="1"/>
              </p:cNvSpPr>
              <p:nvPr/>
            </p:nvSpPr>
            <p:spPr bwMode="auto">
              <a:xfrm flipV="1">
                <a:off x="4308" y="3793"/>
                <a:ext cx="0" cy="25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grpSp>
        <p:sp>
          <p:nvSpPr>
            <p:cNvPr id="75798" name="Rectangle 10">
              <a:extLst>
                <a:ext uri="{FF2B5EF4-FFF2-40B4-BE49-F238E27FC236}">
                  <a16:creationId xmlns:a16="http://schemas.microsoft.com/office/drawing/2014/main" id="{993EDE5E-8EED-4E62-99F2-B8DD015E198F}"/>
                </a:ext>
              </a:extLst>
            </p:cNvPr>
            <p:cNvSpPr>
              <a:spLocks noChangeArrowheads="1"/>
            </p:cNvSpPr>
            <p:nvPr/>
          </p:nvSpPr>
          <p:spPr bwMode="auto">
            <a:xfrm>
              <a:off x="1697" y="3671"/>
              <a:ext cx="2488" cy="66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a:t>
              </a:r>
              <a:r>
                <a:rPr lang="pt-BR" altLang="pt-BR" sz="1400" dirty="0">
                  <a:solidFill>
                    <a:srgbClr val="FF0000"/>
                  </a:solidFill>
                  <a:latin typeface="Times New Roman" panose="02020603050405020304" pitchFamily="18" charset="0"/>
                </a:rPr>
                <a:t>Higiene das mãos e higiene ambiental</a:t>
              </a:r>
            </a:p>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Sistema especial de ventilação do ar </a:t>
              </a:r>
            </a:p>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Precauções específicas (contato, gotículas e aérea)</a:t>
              </a:r>
            </a:p>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Cuidado no preparo e transporte de alimentos</a:t>
              </a:r>
            </a:p>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a:t>
              </a:r>
              <a:r>
                <a:rPr lang="pt-BR" altLang="pt-BR" sz="1400" dirty="0">
                  <a:solidFill>
                    <a:srgbClr val="FF0000"/>
                  </a:solidFill>
                  <a:latin typeface="Times New Roman" panose="02020603050405020304" pitchFamily="18" charset="0"/>
                </a:rPr>
                <a:t>Limpeza/desinfecção/ esterilização</a:t>
              </a:r>
            </a:p>
          </p:txBody>
        </p:sp>
        <p:grpSp>
          <p:nvGrpSpPr>
            <p:cNvPr id="75799" name="Group 39">
              <a:extLst>
                <a:ext uri="{FF2B5EF4-FFF2-40B4-BE49-F238E27FC236}">
                  <a16:creationId xmlns:a16="http://schemas.microsoft.com/office/drawing/2014/main" id="{812A0ECF-69C3-46B2-B56C-C9C821DA84D5}"/>
                </a:ext>
              </a:extLst>
            </p:cNvPr>
            <p:cNvGrpSpPr>
              <a:grpSpLocks/>
            </p:cNvGrpSpPr>
            <p:nvPr/>
          </p:nvGrpSpPr>
          <p:grpSpPr bwMode="auto">
            <a:xfrm rot="4571786">
              <a:off x="1078" y="2306"/>
              <a:ext cx="226" cy="477"/>
              <a:chOff x="5103" y="1913"/>
              <a:chExt cx="226" cy="477"/>
            </a:xfrm>
          </p:grpSpPr>
          <p:sp>
            <p:nvSpPr>
              <p:cNvPr id="75806" name="Rectangle 40">
                <a:extLst>
                  <a:ext uri="{FF2B5EF4-FFF2-40B4-BE49-F238E27FC236}">
                    <a16:creationId xmlns:a16="http://schemas.microsoft.com/office/drawing/2014/main" id="{58D8FFF2-EE68-436D-81D2-4E6DC2F1CED7}"/>
                  </a:ext>
                </a:extLst>
              </p:cNvPr>
              <p:cNvSpPr>
                <a:spLocks noChangeArrowheads="1"/>
              </p:cNvSpPr>
              <p:nvPr/>
            </p:nvSpPr>
            <p:spPr bwMode="auto">
              <a:xfrm rot="3916653">
                <a:off x="4961" y="2058"/>
                <a:ext cx="477" cy="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75807" name="Line 41">
                <a:extLst>
                  <a:ext uri="{FF2B5EF4-FFF2-40B4-BE49-F238E27FC236}">
                    <a16:creationId xmlns:a16="http://schemas.microsoft.com/office/drawing/2014/main" id="{6C1C2688-05A7-401F-9CC0-F4816DDBBF16}"/>
                  </a:ext>
                </a:extLst>
              </p:cNvPr>
              <p:cNvSpPr>
                <a:spLocks noChangeShapeType="1"/>
              </p:cNvSpPr>
              <p:nvPr/>
            </p:nvSpPr>
            <p:spPr bwMode="auto">
              <a:xfrm flipH="1" flipV="1">
                <a:off x="5103" y="1955"/>
                <a:ext cx="226" cy="40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grpSp>
        <p:sp>
          <p:nvSpPr>
            <p:cNvPr id="75800" name="Text Box 28">
              <a:extLst>
                <a:ext uri="{FF2B5EF4-FFF2-40B4-BE49-F238E27FC236}">
                  <a16:creationId xmlns:a16="http://schemas.microsoft.com/office/drawing/2014/main" id="{1670C934-6365-4974-A2FF-E8FE73447F7D}"/>
                </a:ext>
              </a:extLst>
            </p:cNvPr>
            <p:cNvSpPr txBox="1">
              <a:spLocks noChangeArrowheads="1"/>
            </p:cNvSpPr>
            <p:nvPr/>
          </p:nvSpPr>
          <p:spPr bwMode="auto">
            <a:xfrm>
              <a:off x="1261" y="2222"/>
              <a:ext cx="83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pt-BR" altLang="pt-BR" sz="1400" b="1">
                  <a:latin typeface="Times New Roman" panose="02020603050405020304" pitchFamily="18" charset="0"/>
                </a:rPr>
                <a:t>PORTA DE ENTRADA</a:t>
              </a:r>
            </a:p>
          </p:txBody>
        </p:sp>
        <p:sp>
          <p:nvSpPr>
            <p:cNvPr id="75801" name="Rectangle 10">
              <a:extLst>
                <a:ext uri="{FF2B5EF4-FFF2-40B4-BE49-F238E27FC236}">
                  <a16:creationId xmlns:a16="http://schemas.microsoft.com/office/drawing/2014/main" id="{1CE31744-5861-410D-9A29-5B59AD23D65C}"/>
                </a:ext>
              </a:extLst>
            </p:cNvPr>
            <p:cNvSpPr>
              <a:spLocks noChangeArrowheads="1"/>
            </p:cNvSpPr>
            <p:nvPr/>
          </p:nvSpPr>
          <p:spPr bwMode="auto">
            <a:xfrm>
              <a:off x="-378" y="2697"/>
              <a:ext cx="1727" cy="914"/>
            </a:xfrm>
            <a:prstGeom prst="rect">
              <a:avLst/>
            </a:prstGeom>
            <a:blipFill>
              <a:blip r:embed="rId4"/>
              <a:tile tx="0" ty="0" sx="100000" sy="100000" flip="none" algn="tl"/>
            </a:blipFill>
            <a:ln>
              <a:headEnd/>
              <a:tailEnd/>
            </a:ln>
          </p:spPr>
          <p:style>
            <a:lnRef idx="1">
              <a:schemeClr val="accent3"/>
            </a:lnRef>
            <a:fillRef idx="2">
              <a:schemeClr val="accent3"/>
            </a:fillRef>
            <a:effectRef idx="1">
              <a:schemeClr val="accent3"/>
            </a:effectRef>
            <a:fontRef idx="minor">
              <a:schemeClr val="dk1"/>
            </a:fontRef>
          </p:style>
          <p:txBody>
            <a:bodyPr wrap="squar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buClr>
                  <a:schemeClr val="tx1"/>
                </a:buClr>
                <a:buSzPct val="110000"/>
                <a:buFont typeface="Wingdings" panose="05000000000000000000" pitchFamily="2" charset="2"/>
                <a:buChar char="§"/>
              </a:pPr>
              <a:r>
                <a:rPr lang="pt-BR" altLang="pt-BR" sz="1400" b="1" dirty="0">
                  <a:solidFill>
                    <a:srgbClr val="FF0000"/>
                  </a:solidFill>
                  <a:latin typeface="Times New Roman" panose="02020603050405020304" pitchFamily="18" charset="0"/>
                </a:rPr>
                <a:t> Higiene das mãos</a:t>
              </a:r>
            </a:p>
            <a:p>
              <a:pPr>
                <a:lnSpc>
                  <a:spcPct val="90000"/>
                </a:lnSpc>
                <a:buClr>
                  <a:schemeClr val="tx1"/>
                </a:buClr>
                <a:buSzPct val="110000"/>
                <a:buFont typeface="Wingdings" panose="05000000000000000000" pitchFamily="2" charset="2"/>
                <a:buChar char="§"/>
              </a:pPr>
              <a:r>
                <a:rPr lang="pt-BR" altLang="pt-BR" sz="1400" b="1" dirty="0">
                  <a:solidFill>
                    <a:srgbClr val="FF0000"/>
                  </a:solidFill>
                  <a:latin typeface="Times New Roman" panose="02020603050405020304" pitchFamily="18" charset="0"/>
                </a:rPr>
                <a:t> </a:t>
              </a:r>
              <a:r>
                <a:rPr lang="pt-BR" altLang="pt-BR" sz="1400" b="1" dirty="0">
                  <a:solidFill>
                    <a:schemeClr val="accent2"/>
                  </a:solidFill>
                  <a:latin typeface="Times New Roman" panose="02020603050405020304" pitchFamily="18" charset="0"/>
                </a:rPr>
                <a:t>Técnica asséptica</a:t>
              </a:r>
            </a:p>
            <a:p>
              <a:pPr>
                <a:lnSpc>
                  <a:spcPct val="90000"/>
                </a:lnSpc>
                <a:buClr>
                  <a:schemeClr val="tx1"/>
                </a:buClr>
                <a:buSzPct val="110000"/>
                <a:buFont typeface="Wingdings" panose="05000000000000000000" pitchFamily="2" charset="2"/>
                <a:buChar char="§"/>
              </a:pPr>
              <a:r>
                <a:rPr lang="pt-BR" altLang="pt-BR" sz="1400" b="1" dirty="0">
                  <a:solidFill>
                    <a:schemeClr val="accent2"/>
                  </a:solidFill>
                  <a:latin typeface="Times New Roman" panose="02020603050405020304" pitchFamily="18" charset="0"/>
                </a:rPr>
                <a:t> Cuidados com feridas</a:t>
              </a:r>
            </a:p>
            <a:p>
              <a:pPr marL="93663" indent="-93663">
                <a:lnSpc>
                  <a:spcPct val="90000"/>
                </a:lnSpc>
                <a:buClr>
                  <a:schemeClr val="tx1"/>
                </a:buClr>
                <a:buSzPct val="110000"/>
                <a:buFont typeface="Wingdings" panose="05000000000000000000" pitchFamily="2" charset="2"/>
                <a:buChar char="§"/>
              </a:pPr>
              <a:r>
                <a:rPr lang="pt-BR" altLang="pt-BR" sz="1400" b="1" dirty="0">
                  <a:solidFill>
                    <a:schemeClr val="accent2"/>
                  </a:solidFill>
                  <a:latin typeface="Times New Roman" panose="02020603050405020304" pitchFamily="18" charset="0"/>
                </a:rPr>
                <a:t> Cuidados com dispositivos invasivos: inserção/manutenção</a:t>
              </a:r>
            </a:p>
            <a:p>
              <a:pPr marL="171450" indent="-171450">
                <a:lnSpc>
                  <a:spcPct val="90000"/>
                </a:lnSpc>
                <a:buClr>
                  <a:schemeClr val="tx1"/>
                </a:buClr>
                <a:buSzPct val="110000"/>
                <a:buFont typeface="Wingdings" panose="05000000000000000000" pitchFamily="2" charset="2"/>
                <a:buChar char="§"/>
              </a:pPr>
              <a:r>
                <a:rPr lang="pt-BR" altLang="pt-BR" sz="1400" b="1" dirty="0">
                  <a:solidFill>
                    <a:schemeClr val="accent2"/>
                  </a:solidFill>
                  <a:latin typeface="Times New Roman" panose="02020603050405020304" pitchFamily="18" charset="0"/>
                </a:rPr>
                <a:t>Cuidados no </a:t>
              </a:r>
              <a:r>
                <a:rPr lang="pt-BR" altLang="pt-BR" sz="1400" b="1" dirty="0" err="1">
                  <a:solidFill>
                    <a:schemeClr val="accent2"/>
                  </a:solidFill>
                  <a:latin typeface="Times New Roman" panose="02020603050405020304" pitchFamily="18" charset="0"/>
                </a:rPr>
                <a:t>pré</a:t>
              </a:r>
              <a:r>
                <a:rPr lang="pt-BR" altLang="pt-BR" sz="1400" b="1" dirty="0">
                  <a:solidFill>
                    <a:schemeClr val="accent2"/>
                  </a:solidFill>
                  <a:latin typeface="Times New Roman" panose="02020603050405020304" pitchFamily="18" charset="0"/>
                </a:rPr>
                <a:t>, </a:t>
              </a:r>
              <a:r>
                <a:rPr lang="pt-BR" altLang="pt-BR" sz="1400" b="1" dirty="0" err="1">
                  <a:solidFill>
                    <a:schemeClr val="accent2"/>
                  </a:solidFill>
                  <a:latin typeface="Times New Roman" panose="02020603050405020304" pitchFamily="18" charset="0"/>
                </a:rPr>
                <a:t>intra</a:t>
              </a:r>
              <a:r>
                <a:rPr lang="pt-BR" altLang="pt-BR" sz="1400" b="1" dirty="0">
                  <a:solidFill>
                    <a:schemeClr val="accent2"/>
                  </a:solidFill>
                  <a:latin typeface="Times New Roman" panose="02020603050405020304" pitchFamily="18" charset="0"/>
                </a:rPr>
                <a:t> e pós operatório</a:t>
              </a:r>
              <a:r>
                <a:rPr lang="pt-BR" altLang="pt-BR" sz="1400" b="1" dirty="0">
                  <a:solidFill>
                    <a:srgbClr val="FF0000"/>
                  </a:solidFill>
                  <a:latin typeface="Times New Roman" panose="02020603050405020304" pitchFamily="18" charset="0"/>
                </a:rPr>
                <a:t>.</a:t>
              </a:r>
            </a:p>
          </p:txBody>
        </p:sp>
        <p:sp>
          <p:nvSpPr>
            <p:cNvPr id="75802" name="Rectangle 44">
              <a:extLst>
                <a:ext uri="{FF2B5EF4-FFF2-40B4-BE49-F238E27FC236}">
                  <a16:creationId xmlns:a16="http://schemas.microsoft.com/office/drawing/2014/main" id="{80DBD974-CA0B-4012-AA83-B31D696C44A0}"/>
                </a:ext>
              </a:extLst>
            </p:cNvPr>
            <p:cNvSpPr>
              <a:spLocks noChangeArrowheads="1"/>
            </p:cNvSpPr>
            <p:nvPr/>
          </p:nvSpPr>
          <p:spPr bwMode="auto">
            <a:xfrm rot="-8877045">
              <a:off x="1111" y="935"/>
              <a:ext cx="625" cy="17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75803" name="Line 45">
              <a:extLst>
                <a:ext uri="{FF2B5EF4-FFF2-40B4-BE49-F238E27FC236}">
                  <a16:creationId xmlns:a16="http://schemas.microsoft.com/office/drawing/2014/main" id="{08EBB406-651E-4E36-B62E-2F3375BCBE70}"/>
                </a:ext>
              </a:extLst>
            </p:cNvPr>
            <p:cNvSpPr>
              <a:spLocks noChangeShapeType="1"/>
            </p:cNvSpPr>
            <p:nvPr/>
          </p:nvSpPr>
          <p:spPr bwMode="auto">
            <a:xfrm rot="15104908" flipH="1">
              <a:off x="1279" y="888"/>
              <a:ext cx="382" cy="30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sp>
          <p:nvSpPr>
            <p:cNvPr id="75804" name="Rectangle 10">
              <a:extLst>
                <a:ext uri="{FF2B5EF4-FFF2-40B4-BE49-F238E27FC236}">
                  <a16:creationId xmlns:a16="http://schemas.microsoft.com/office/drawing/2014/main" id="{CE75ABED-619E-4265-833B-8890EE9006CD}"/>
                </a:ext>
              </a:extLst>
            </p:cNvPr>
            <p:cNvSpPr>
              <a:spLocks noChangeArrowheads="1"/>
            </p:cNvSpPr>
            <p:nvPr/>
          </p:nvSpPr>
          <p:spPr bwMode="auto">
            <a:xfrm>
              <a:off x="-257" y="593"/>
              <a:ext cx="1621" cy="669"/>
            </a:xfrm>
            <a:prstGeom prst="rect">
              <a:avLst/>
            </a:prstGeom>
            <a:gradFill flip="none" rotWithShape="1">
              <a:gsLst>
                <a:gs pos="0">
                  <a:srgbClr val="0FEBAC">
                    <a:tint val="66000"/>
                    <a:satMod val="160000"/>
                  </a:srgbClr>
                </a:gs>
                <a:gs pos="50000">
                  <a:srgbClr val="0FEBAC">
                    <a:tint val="44500"/>
                    <a:satMod val="160000"/>
                  </a:srgbClr>
                </a:gs>
                <a:gs pos="100000">
                  <a:srgbClr val="0FEBAC">
                    <a:tint val="23500"/>
                    <a:satMod val="160000"/>
                  </a:srgbClr>
                </a:gs>
              </a:gsLst>
              <a:lin ang="13500000" scaled="1"/>
              <a:tileRect/>
            </a:gradFill>
            <a:ln>
              <a:solidFill>
                <a:srgbClr val="B0B0E6"/>
              </a:solidFill>
              <a:headEnd/>
              <a:tailEnd/>
            </a:ln>
          </p:spPr>
          <p:style>
            <a:lnRef idx="2">
              <a:schemeClr val="accent6"/>
            </a:lnRef>
            <a:fillRef idx="1">
              <a:schemeClr val="lt1"/>
            </a:fillRef>
            <a:effectRef idx="0">
              <a:schemeClr val="accent6"/>
            </a:effectRef>
            <a:fontRef idx="minor">
              <a:schemeClr val="dk1"/>
            </a:fontRef>
          </p:style>
          <p:txBody>
            <a:bodyPr wrap="squar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Tratamento da doença de base</a:t>
              </a:r>
            </a:p>
            <a:p>
              <a:pPr marL="93663" indent="-93663">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 Reconhecer os pacientes de risco</a:t>
              </a:r>
            </a:p>
            <a:p>
              <a:pPr>
                <a:lnSpc>
                  <a:spcPct val="90000"/>
                </a:lnSpc>
                <a:buClr>
                  <a:schemeClr val="tx1"/>
                </a:buClr>
                <a:buSzPct val="110000"/>
                <a:buFont typeface="Wingdings" panose="05000000000000000000" pitchFamily="2" charset="2"/>
                <a:buChar char="§"/>
              </a:pPr>
              <a:r>
                <a:rPr lang="pt-BR" altLang="pt-BR" sz="1400" dirty="0">
                  <a:latin typeface="Times New Roman" panose="02020603050405020304" pitchFamily="18" charset="0"/>
                </a:rPr>
                <a:t>Educação do paciente/familiar</a:t>
              </a:r>
            </a:p>
            <a:p>
              <a:pPr>
                <a:lnSpc>
                  <a:spcPct val="90000"/>
                </a:lnSpc>
                <a:buClr>
                  <a:schemeClr val="tx1"/>
                </a:buClr>
                <a:buSzPct val="110000"/>
                <a:buFont typeface="Wingdings" panose="05000000000000000000" pitchFamily="2" charset="2"/>
                <a:buChar char="§"/>
              </a:pPr>
              <a:r>
                <a:rPr lang="pt-BR" altLang="pt-BR" sz="1400" dirty="0">
                  <a:solidFill>
                    <a:srgbClr val="FF0000"/>
                  </a:solidFill>
                  <a:latin typeface="Times New Roman" panose="02020603050405020304" pitchFamily="18" charset="0"/>
                </a:rPr>
                <a:t>Imunização</a:t>
              </a:r>
            </a:p>
          </p:txBody>
        </p:sp>
        <p:sp>
          <p:nvSpPr>
            <p:cNvPr id="75805" name="Text Box 29">
              <a:extLst>
                <a:ext uri="{FF2B5EF4-FFF2-40B4-BE49-F238E27FC236}">
                  <a16:creationId xmlns:a16="http://schemas.microsoft.com/office/drawing/2014/main" id="{6EFB0E4B-613A-48E0-9D94-FE9934A2F7CE}"/>
                </a:ext>
              </a:extLst>
            </p:cNvPr>
            <p:cNvSpPr txBox="1">
              <a:spLocks noChangeArrowheads="1"/>
            </p:cNvSpPr>
            <p:nvPr/>
          </p:nvSpPr>
          <p:spPr bwMode="auto">
            <a:xfrm>
              <a:off x="1525" y="1166"/>
              <a:ext cx="81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10000"/>
                </a:lnSpc>
              </a:pPr>
              <a:r>
                <a:rPr lang="pt-BR" altLang="pt-BR" sz="1200" b="1">
                  <a:latin typeface="Times New Roman" panose="02020603050405020304" pitchFamily="18" charset="0"/>
                </a:rPr>
                <a:t>HOSPEDEIRO   SUSCEPTÍVEL</a:t>
              </a:r>
            </a:p>
          </p:txBody>
        </p:sp>
      </p:grpSp>
      <p:pic>
        <p:nvPicPr>
          <p:cNvPr id="40" name="Picture 17" descr="bebe%2520dort%25202">
            <a:hlinkClick r:id="rId5"/>
            <a:extLst>
              <a:ext uri="{FF2B5EF4-FFF2-40B4-BE49-F238E27FC236}">
                <a16:creationId xmlns:a16="http://schemas.microsoft.com/office/drawing/2014/main" id="{FF0B8E89-C7D7-4665-A5CE-6F61E8EBAE1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8599"/>
          <a:stretch/>
        </p:blipFill>
        <p:spPr bwMode="auto">
          <a:xfrm>
            <a:off x="5169509" y="2394902"/>
            <a:ext cx="1447791" cy="921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ixaDeTexto 1">
            <a:extLst>
              <a:ext uri="{FF2B5EF4-FFF2-40B4-BE49-F238E27FC236}">
                <a16:creationId xmlns:a16="http://schemas.microsoft.com/office/drawing/2014/main" id="{95D30D25-299C-4975-9D21-7BEF625F0323}"/>
              </a:ext>
            </a:extLst>
          </p:cNvPr>
          <p:cNvSpPr txBox="1"/>
          <p:nvPr/>
        </p:nvSpPr>
        <p:spPr>
          <a:xfrm>
            <a:off x="5156756" y="3314998"/>
            <a:ext cx="1449784" cy="830997"/>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pt-BR" sz="1200" b="1" dirty="0"/>
              <a:t>Como quebrar a cadeia de transmissão microbiana?</a:t>
            </a:r>
          </a:p>
        </p:txBody>
      </p:sp>
      <p:sp>
        <p:nvSpPr>
          <p:cNvPr id="3" name="Seta: para a Direita 2">
            <a:extLst>
              <a:ext uri="{FF2B5EF4-FFF2-40B4-BE49-F238E27FC236}">
                <a16:creationId xmlns:a16="http://schemas.microsoft.com/office/drawing/2014/main" id="{E8B1971C-A8F6-4137-B7FF-246C88E342B5}"/>
              </a:ext>
            </a:extLst>
          </p:cNvPr>
          <p:cNvSpPr/>
          <p:nvPr/>
        </p:nvSpPr>
        <p:spPr>
          <a:xfrm>
            <a:off x="7721166" y="0"/>
            <a:ext cx="403491" cy="2587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ixaDeTexto 3">
            <a:extLst>
              <a:ext uri="{FF2B5EF4-FFF2-40B4-BE49-F238E27FC236}">
                <a16:creationId xmlns:a16="http://schemas.microsoft.com/office/drawing/2014/main" id="{42202937-04B8-44F4-97F0-6EB8BF6F5350}"/>
              </a:ext>
            </a:extLst>
          </p:cNvPr>
          <p:cNvSpPr txBox="1"/>
          <p:nvPr/>
        </p:nvSpPr>
        <p:spPr>
          <a:xfrm>
            <a:off x="8124657" y="-34577"/>
            <a:ext cx="4216087" cy="369332"/>
          </a:xfrm>
          <a:prstGeom prst="rect">
            <a:avLst/>
          </a:prstGeom>
          <a:noFill/>
        </p:spPr>
        <p:txBody>
          <a:bodyPr wrap="square" rtlCol="0">
            <a:spAutoFit/>
          </a:bodyPr>
          <a:lstStyle/>
          <a:p>
            <a:r>
              <a:rPr lang="en-US" b="1" dirty="0">
                <a:solidFill>
                  <a:srgbClr val="FF0000"/>
                </a:solidFill>
              </a:rPr>
              <a:t>Vigil</a:t>
            </a:r>
            <a:r>
              <a:rPr lang="pt-BR" b="1" dirty="0" err="1">
                <a:solidFill>
                  <a:srgbClr val="FF0000"/>
                </a:solidFill>
              </a:rPr>
              <a:t>ância</a:t>
            </a:r>
            <a:r>
              <a:rPr lang="pt-BR" b="1" dirty="0">
                <a:solidFill>
                  <a:srgbClr val="FF0000"/>
                </a:solidFill>
              </a:rPr>
              <a:t> Epidemiológica das IRAS</a:t>
            </a:r>
            <a:endParaRPr lang="en-US" b="1" dirty="0">
              <a:solidFill>
                <a:srgbClr val="FF0000"/>
              </a:solidFill>
            </a:endParaRPr>
          </a:p>
        </p:txBody>
      </p:sp>
      <p:sp>
        <p:nvSpPr>
          <p:cNvPr id="5" name="Retângulo 4">
            <a:extLst>
              <a:ext uri="{FF2B5EF4-FFF2-40B4-BE49-F238E27FC236}">
                <a16:creationId xmlns:a16="http://schemas.microsoft.com/office/drawing/2014/main" id="{FD13DF04-131C-457F-B090-6A82CC6DF3FA}"/>
              </a:ext>
            </a:extLst>
          </p:cNvPr>
          <p:cNvSpPr/>
          <p:nvPr/>
        </p:nvSpPr>
        <p:spPr>
          <a:xfrm>
            <a:off x="197884" y="6050294"/>
            <a:ext cx="506248" cy="3619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ixaDeTexto 5">
            <a:extLst>
              <a:ext uri="{FF2B5EF4-FFF2-40B4-BE49-F238E27FC236}">
                <a16:creationId xmlns:a16="http://schemas.microsoft.com/office/drawing/2014/main" id="{1B7BD610-89C5-4AC5-A7E8-2501C0F724AF}"/>
              </a:ext>
            </a:extLst>
          </p:cNvPr>
          <p:cNvSpPr txBox="1"/>
          <p:nvPr/>
        </p:nvSpPr>
        <p:spPr>
          <a:xfrm>
            <a:off x="704132" y="5983527"/>
            <a:ext cx="2949671" cy="646331"/>
          </a:xfrm>
          <a:prstGeom prst="rect">
            <a:avLst/>
          </a:prstGeom>
          <a:noFill/>
        </p:spPr>
        <p:txBody>
          <a:bodyPr wrap="square" rtlCol="0">
            <a:spAutoFit/>
          </a:bodyPr>
          <a:lstStyle/>
          <a:p>
            <a:pPr algn="ctr"/>
            <a:r>
              <a:rPr lang="en-US" dirty="0" err="1"/>
              <a:t>Medidas</a:t>
            </a:r>
            <a:r>
              <a:rPr lang="en-US" dirty="0"/>
              <a:t> das </a:t>
            </a:r>
            <a:r>
              <a:rPr lang="en-US" dirty="0" err="1"/>
              <a:t>Precauções</a:t>
            </a:r>
            <a:r>
              <a:rPr lang="en-US" dirty="0"/>
              <a:t> </a:t>
            </a:r>
            <a:r>
              <a:rPr lang="en-US" dirty="0" err="1"/>
              <a:t>Padrão</a:t>
            </a:r>
            <a:r>
              <a:rPr lang="en-US" dirty="0"/>
              <a:t> </a:t>
            </a:r>
          </a:p>
        </p:txBody>
      </p:sp>
      <p:sp>
        <p:nvSpPr>
          <p:cNvPr id="7" name="Retângulo 6">
            <a:extLst>
              <a:ext uri="{FF2B5EF4-FFF2-40B4-BE49-F238E27FC236}">
                <a16:creationId xmlns:a16="http://schemas.microsoft.com/office/drawing/2014/main" id="{817F6405-A008-4411-B224-2B425D6BC114}"/>
              </a:ext>
            </a:extLst>
          </p:cNvPr>
          <p:cNvSpPr/>
          <p:nvPr/>
        </p:nvSpPr>
        <p:spPr>
          <a:xfrm>
            <a:off x="96060" y="5974380"/>
            <a:ext cx="3719541" cy="60142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385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F3A4A54D-4619-428B-8454-79FCA5951539}"/>
              </a:ext>
            </a:extLst>
          </p:cNvPr>
          <p:cNvSpPr/>
          <p:nvPr/>
        </p:nvSpPr>
        <p:spPr>
          <a:xfrm>
            <a:off x="363071" y="1297881"/>
            <a:ext cx="5436505" cy="525083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3"/>
          <p:cNvGrpSpPr>
            <a:grpSpLocks/>
          </p:cNvGrpSpPr>
          <p:nvPr/>
        </p:nvGrpSpPr>
        <p:grpSpPr bwMode="auto">
          <a:xfrm>
            <a:off x="632348" y="1721015"/>
            <a:ext cx="3371850" cy="3386138"/>
            <a:chOff x="1824" y="633"/>
            <a:chExt cx="2834" cy="2849"/>
          </a:xfrm>
        </p:grpSpPr>
        <p:sp>
          <p:nvSpPr>
            <p:cNvPr id="5" name="Puzzle3"/>
            <p:cNvSpPr>
              <a:spLocks noEditPoints="1" noChangeArrowheads="1"/>
            </p:cNvSpPr>
            <p:nvPr/>
          </p:nvSpPr>
          <p:spPr bwMode="auto">
            <a:xfrm>
              <a:off x="3204" y="633"/>
              <a:ext cx="1114" cy="1514"/>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vert="horz" wrap="square" lIns="68580" tIns="34290" rIns="68580" bIns="34290" numCol="1" anchor="t" anchorCtr="0" compatLnSpc="1">
              <a:prstTxWarp prst="textNoShape">
                <a:avLst/>
              </a:prstTxWarp>
            </a:bodyPr>
            <a:lstStyle/>
            <a:p>
              <a:endParaRPr lang="pt-BR"/>
            </a:p>
          </p:txBody>
        </p:sp>
        <p:sp>
          <p:nvSpPr>
            <p:cNvPr id="6" name="Puzzle2"/>
            <p:cNvSpPr>
              <a:spLocks noEditPoints="1" noChangeArrowheads="1"/>
            </p:cNvSpPr>
            <p:nvPr/>
          </p:nvSpPr>
          <p:spPr bwMode="auto">
            <a:xfrm>
              <a:off x="2880" y="1736"/>
              <a:ext cx="1778" cy="1379"/>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ln>
              <a:headEnd/>
              <a:tailEnd/>
            </a:ln>
          </p:spPr>
          <p:style>
            <a:lnRef idx="2">
              <a:schemeClr val="accent4"/>
            </a:lnRef>
            <a:fillRef idx="1">
              <a:schemeClr val="lt1"/>
            </a:fillRef>
            <a:effectRef idx="0">
              <a:schemeClr val="accent4"/>
            </a:effectRef>
            <a:fontRef idx="minor">
              <a:schemeClr val="dk1"/>
            </a:fontRef>
          </p:style>
          <p:txBody>
            <a:bodyPr vert="horz" wrap="square" lIns="68580" tIns="34290" rIns="68580" bIns="34290" numCol="1" anchor="t" anchorCtr="0" compatLnSpc="1">
              <a:prstTxWarp prst="textNoShape">
                <a:avLst/>
              </a:prstTxWarp>
            </a:bodyPr>
            <a:lstStyle/>
            <a:p>
              <a:endParaRPr lang="pt-BR"/>
            </a:p>
          </p:txBody>
        </p:sp>
        <p:sp>
          <p:nvSpPr>
            <p:cNvPr id="7" name="Puzzle4"/>
            <p:cNvSpPr>
              <a:spLocks noEditPoints="1" noChangeArrowheads="1"/>
            </p:cNvSpPr>
            <p:nvPr/>
          </p:nvSpPr>
          <p:spPr bwMode="auto">
            <a:xfrm>
              <a:off x="2192" y="1719"/>
              <a:ext cx="1072" cy="1763"/>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vert="horz" wrap="square" lIns="68580" tIns="34290" rIns="68580" bIns="34290" numCol="1" anchor="t" anchorCtr="0" compatLnSpc="1">
              <a:prstTxWarp prst="textNoShape">
                <a:avLst/>
              </a:prstTxWarp>
            </a:bodyPr>
            <a:lstStyle/>
            <a:p>
              <a:endParaRPr lang="pt-BR"/>
            </a:p>
          </p:txBody>
        </p:sp>
        <p:sp>
          <p:nvSpPr>
            <p:cNvPr id="8" name="Puzzle1"/>
            <p:cNvSpPr>
              <a:spLocks noEditPoints="1" noChangeArrowheads="1"/>
            </p:cNvSpPr>
            <p:nvPr/>
          </p:nvSpPr>
          <p:spPr bwMode="auto">
            <a:xfrm>
              <a:off x="1824" y="1091"/>
              <a:ext cx="1800" cy="10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68580" tIns="34290" rIns="68580" bIns="34290" numCol="1" anchor="t" anchorCtr="0" compatLnSpc="1">
              <a:prstTxWarp prst="textNoShape">
                <a:avLst/>
              </a:prstTxWarp>
            </a:bodyPr>
            <a:lstStyle/>
            <a:p>
              <a:endParaRPr lang="pt-BR" dirty="0"/>
            </a:p>
          </p:txBody>
        </p:sp>
      </p:grpSp>
      <p:sp>
        <p:nvSpPr>
          <p:cNvPr id="10" name="Puzzle3"/>
          <p:cNvSpPr>
            <a:spLocks noEditPoints="1" noChangeArrowheads="1"/>
          </p:cNvSpPr>
          <p:nvPr/>
        </p:nvSpPr>
        <p:spPr bwMode="auto">
          <a:xfrm>
            <a:off x="2277901" y="4044570"/>
            <a:ext cx="1325420" cy="1799443"/>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vert="horz" wrap="square" lIns="68580" tIns="34290" rIns="68580" bIns="34290" numCol="1" anchor="t" anchorCtr="0" compatLnSpc="1">
            <a:prstTxWarp prst="textNoShape">
              <a:avLst/>
            </a:prstTxWarp>
          </a:bodyPr>
          <a:lstStyle/>
          <a:p>
            <a:endParaRPr lang="pt-BR"/>
          </a:p>
        </p:txBody>
      </p:sp>
      <p:sp>
        <p:nvSpPr>
          <p:cNvPr id="13" name="Puzzle1"/>
          <p:cNvSpPr>
            <a:spLocks noEditPoints="1" noChangeArrowheads="1"/>
          </p:cNvSpPr>
          <p:nvPr/>
        </p:nvSpPr>
        <p:spPr bwMode="auto">
          <a:xfrm>
            <a:off x="654168" y="4594861"/>
            <a:ext cx="2141612" cy="12491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vert="horz" wrap="square" lIns="68580" tIns="34290" rIns="68580" bIns="34290" numCol="1" anchor="t" anchorCtr="0" compatLnSpc="1">
            <a:prstTxWarp prst="textNoShape">
              <a:avLst/>
            </a:prstTxWarp>
          </a:bodyPr>
          <a:lstStyle/>
          <a:p>
            <a:endParaRPr lang="pt-BR"/>
          </a:p>
        </p:txBody>
      </p:sp>
      <p:sp>
        <p:nvSpPr>
          <p:cNvPr id="14" name="Puzzle1"/>
          <p:cNvSpPr>
            <a:spLocks noEditPoints="1" noChangeArrowheads="1"/>
          </p:cNvSpPr>
          <p:nvPr/>
        </p:nvSpPr>
        <p:spPr bwMode="auto">
          <a:xfrm>
            <a:off x="3068489" y="2252739"/>
            <a:ext cx="2141612" cy="12491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vert="horz" wrap="square" lIns="68580" tIns="34290" rIns="68580" bIns="34290" numCol="1" anchor="t" anchorCtr="0" compatLnSpc="1">
            <a:prstTxWarp prst="textNoShape">
              <a:avLst/>
            </a:prstTxWarp>
          </a:bodyPr>
          <a:lstStyle/>
          <a:p>
            <a:endParaRPr lang="pt-BR"/>
          </a:p>
        </p:txBody>
      </p:sp>
      <p:sp>
        <p:nvSpPr>
          <p:cNvPr id="15" name="Puzzle4"/>
          <p:cNvSpPr>
            <a:spLocks noEditPoints="1" noChangeArrowheads="1"/>
          </p:cNvSpPr>
          <p:nvPr/>
        </p:nvSpPr>
        <p:spPr bwMode="auto">
          <a:xfrm>
            <a:off x="3501571" y="3011764"/>
            <a:ext cx="1275449" cy="2095388"/>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vert="horz" wrap="square" lIns="68580" tIns="34290" rIns="68580" bIns="34290" numCol="1" anchor="t" anchorCtr="0" compatLnSpc="1">
            <a:prstTxWarp prst="textNoShape">
              <a:avLst/>
            </a:prstTxWarp>
          </a:bodyPr>
          <a:lstStyle/>
          <a:p>
            <a:endParaRPr lang="pt-BR"/>
          </a:p>
        </p:txBody>
      </p:sp>
      <p:sp>
        <p:nvSpPr>
          <p:cNvPr id="16" name="Puzzle1"/>
          <p:cNvSpPr>
            <a:spLocks noEditPoints="1" noChangeArrowheads="1"/>
          </p:cNvSpPr>
          <p:nvPr/>
        </p:nvSpPr>
        <p:spPr bwMode="auto">
          <a:xfrm>
            <a:off x="3068489" y="4594861"/>
            <a:ext cx="2141612" cy="12491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vert="horz" wrap="square" lIns="68580" tIns="34290" rIns="68580" bIns="34290" numCol="1" anchor="t" anchorCtr="0" compatLnSpc="1">
            <a:prstTxWarp prst="textNoShape">
              <a:avLst/>
            </a:prstTxWarp>
          </a:bodyPr>
          <a:lstStyle/>
          <a:p>
            <a:endParaRPr lang="pt-BR"/>
          </a:p>
        </p:txBody>
      </p:sp>
      <p:sp>
        <p:nvSpPr>
          <p:cNvPr id="9" name="Retângulo 8"/>
          <p:cNvSpPr/>
          <p:nvPr/>
        </p:nvSpPr>
        <p:spPr>
          <a:xfrm>
            <a:off x="2465758" y="3518935"/>
            <a:ext cx="1435008" cy="584775"/>
          </a:xfrm>
          <a:prstGeom prst="rect">
            <a:avLst/>
          </a:prstGeom>
        </p:spPr>
        <p:txBody>
          <a:bodyPr wrap="square">
            <a:spAutoFit/>
          </a:bodyPr>
          <a:lstStyle/>
          <a:p>
            <a:pPr>
              <a:defRPr/>
            </a:pPr>
            <a:r>
              <a:rPr lang="en-US" sz="1600" b="1" dirty="0" err="1">
                <a:solidFill>
                  <a:srgbClr val="FF0000"/>
                </a:solidFill>
              </a:rPr>
              <a:t>Higiene</a:t>
            </a:r>
            <a:r>
              <a:rPr lang="en-US" sz="1600" b="1" dirty="0">
                <a:solidFill>
                  <a:srgbClr val="FF0000"/>
                </a:solidFill>
              </a:rPr>
              <a:t> </a:t>
            </a:r>
          </a:p>
          <a:p>
            <a:pPr>
              <a:defRPr/>
            </a:pPr>
            <a:r>
              <a:rPr lang="en-US" sz="1600" b="1" dirty="0" err="1">
                <a:solidFill>
                  <a:srgbClr val="FF0000"/>
                </a:solidFill>
              </a:rPr>
              <a:t>mãos</a:t>
            </a:r>
            <a:endParaRPr lang="en-US" sz="1600" b="1" dirty="0">
              <a:solidFill>
                <a:srgbClr val="FF0000"/>
              </a:solidFill>
            </a:endParaRPr>
          </a:p>
        </p:txBody>
      </p:sp>
      <p:sp>
        <p:nvSpPr>
          <p:cNvPr id="17" name="Retângulo 16"/>
          <p:cNvSpPr/>
          <p:nvPr/>
        </p:nvSpPr>
        <p:spPr>
          <a:xfrm>
            <a:off x="747784" y="2681402"/>
            <a:ext cx="1954381" cy="369332"/>
          </a:xfrm>
          <a:prstGeom prst="rect">
            <a:avLst/>
          </a:prstGeom>
        </p:spPr>
        <p:txBody>
          <a:bodyPr wrap="square">
            <a:spAutoFit/>
          </a:bodyPr>
          <a:lstStyle/>
          <a:p>
            <a:pPr>
              <a:defRPr/>
            </a:pPr>
            <a:r>
              <a:rPr lang="en-US" b="1" dirty="0" err="1"/>
              <a:t>Seleção</a:t>
            </a:r>
            <a:r>
              <a:rPr lang="en-US" b="1" dirty="0"/>
              <a:t> EPIs</a:t>
            </a:r>
          </a:p>
        </p:txBody>
      </p:sp>
      <p:sp>
        <p:nvSpPr>
          <p:cNvPr id="18" name="Retângulo 17"/>
          <p:cNvSpPr/>
          <p:nvPr/>
        </p:nvSpPr>
        <p:spPr>
          <a:xfrm>
            <a:off x="3248770" y="2714558"/>
            <a:ext cx="2416046" cy="369332"/>
          </a:xfrm>
          <a:prstGeom prst="rect">
            <a:avLst/>
          </a:prstGeom>
        </p:spPr>
        <p:txBody>
          <a:bodyPr wrap="square">
            <a:spAutoFit/>
          </a:bodyPr>
          <a:lstStyle/>
          <a:p>
            <a:r>
              <a:rPr lang="en-US" b="1" dirty="0" err="1"/>
              <a:t>Higiene</a:t>
            </a:r>
            <a:r>
              <a:rPr lang="en-US" b="1" dirty="0"/>
              <a:t> </a:t>
            </a:r>
            <a:r>
              <a:rPr lang="en-US" b="1" dirty="0" err="1"/>
              <a:t>respiratória</a:t>
            </a:r>
            <a:r>
              <a:rPr lang="en-US" b="1" dirty="0"/>
              <a:t> </a:t>
            </a:r>
            <a:endParaRPr lang="pt-BR" b="1" dirty="0"/>
          </a:p>
        </p:txBody>
      </p:sp>
      <p:sp>
        <p:nvSpPr>
          <p:cNvPr id="19" name="Retângulo 18"/>
          <p:cNvSpPr/>
          <p:nvPr/>
        </p:nvSpPr>
        <p:spPr>
          <a:xfrm>
            <a:off x="2279576" y="2186863"/>
            <a:ext cx="1350743" cy="646331"/>
          </a:xfrm>
          <a:prstGeom prst="rect">
            <a:avLst/>
          </a:prstGeom>
        </p:spPr>
        <p:txBody>
          <a:bodyPr wrap="square">
            <a:spAutoFit/>
          </a:bodyPr>
          <a:lstStyle/>
          <a:p>
            <a:pPr>
              <a:defRPr/>
            </a:pPr>
            <a:r>
              <a:rPr lang="en-US" b="1" dirty="0" err="1"/>
              <a:t>Higiene</a:t>
            </a:r>
            <a:r>
              <a:rPr lang="en-US" b="1" dirty="0"/>
              <a:t> </a:t>
            </a:r>
          </a:p>
          <a:p>
            <a:pPr>
              <a:defRPr/>
            </a:pPr>
            <a:r>
              <a:rPr lang="en-US" b="1" dirty="0" err="1"/>
              <a:t>ambiental</a:t>
            </a:r>
            <a:endParaRPr lang="en-US" b="1" dirty="0"/>
          </a:p>
        </p:txBody>
      </p:sp>
      <p:sp>
        <p:nvSpPr>
          <p:cNvPr id="20" name="Retângulo 19"/>
          <p:cNvSpPr/>
          <p:nvPr/>
        </p:nvSpPr>
        <p:spPr>
          <a:xfrm>
            <a:off x="1016305" y="4983741"/>
            <a:ext cx="1787669" cy="646331"/>
          </a:xfrm>
          <a:prstGeom prst="rect">
            <a:avLst/>
          </a:prstGeom>
        </p:spPr>
        <p:txBody>
          <a:bodyPr wrap="square">
            <a:spAutoFit/>
          </a:bodyPr>
          <a:lstStyle/>
          <a:p>
            <a:pPr>
              <a:defRPr/>
            </a:pPr>
            <a:r>
              <a:rPr lang="en-US" b="1" dirty="0"/>
              <a:t>PFC e material</a:t>
            </a:r>
          </a:p>
          <a:p>
            <a:pPr>
              <a:defRPr/>
            </a:pPr>
            <a:r>
              <a:rPr lang="en-US" b="1" dirty="0"/>
              <a:t> </a:t>
            </a:r>
            <a:r>
              <a:rPr lang="en-US" b="1" dirty="0" err="1"/>
              <a:t>biológico</a:t>
            </a:r>
            <a:endParaRPr lang="en-US" b="1" dirty="0"/>
          </a:p>
        </p:txBody>
      </p:sp>
      <p:sp>
        <p:nvSpPr>
          <p:cNvPr id="21" name="Retângulo 20"/>
          <p:cNvSpPr/>
          <p:nvPr/>
        </p:nvSpPr>
        <p:spPr>
          <a:xfrm>
            <a:off x="3579804" y="3668101"/>
            <a:ext cx="1857081" cy="923330"/>
          </a:xfrm>
          <a:prstGeom prst="rect">
            <a:avLst/>
          </a:prstGeom>
        </p:spPr>
        <p:txBody>
          <a:bodyPr wrap="square">
            <a:spAutoFit/>
          </a:bodyPr>
          <a:lstStyle/>
          <a:p>
            <a:r>
              <a:rPr lang="en-US" b="1" dirty="0" err="1"/>
              <a:t>Materiais</a:t>
            </a:r>
            <a:r>
              <a:rPr lang="en-US" b="1" dirty="0"/>
              <a:t>, </a:t>
            </a:r>
          </a:p>
          <a:p>
            <a:endParaRPr lang="en-US" b="1" dirty="0"/>
          </a:p>
          <a:p>
            <a:r>
              <a:rPr lang="en-US" b="1" dirty="0" err="1"/>
              <a:t>equipamentos</a:t>
            </a:r>
            <a:endParaRPr lang="pt-BR" b="1" dirty="0"/>
          </a:p>
        </p:txBody>
      </p:sp>
      <p:sp>
        <p:nvSpPr>
          <p:cNvPr id="22" name="Retângulo 21"/>
          <p:cNvSpPr/>
          <p:nvPr/>
        </p:nvSpPr>
        <p:spPr>
          <a:xfrm>
            <a:off x="1040099" y="3494581"/>
            <a:ext cx="1595309" cy="1200329"/>
          </a:xfrm>
          <a:prstGeom prst="rect">
            <a:avLst/>
          </a:prstGeom>
        </p:spPr>
        <p:txBody>
          <a:bodyPr wrap="square">
            <a:spAutoFit/>
          </a:bodyPr>
          <a:lstStyle/>
          <a:p>
            <a:r>
              <a:rPr lang="pt-BR" b="1" dirty="0"/>
              <a:t> Roupas </a:t>
            </a:r>
          </a:p>
          <a:p>
            <a:endParaRPr lang="pt-BR" b="1" dirty="0"/>
          </a:p>
          <a:p>
            <a:r>
              <a:rPr lang="pt-BR" b="1" dirty="0"/>
              <a:t> utensílios </a:t>
            </a:r>
          </a:p>
          <a:p>
            <a:r>
              <a:rPr lang="pt-BR" b="1" dirty="0"/>
              <a:t>alimentares  </a:t>
            </a:r>
          </a:p>
        </p:txBody>
      </p:sp>
      <p:sp>
        <p:nvSpPr>
          <p:cNvPr id="23" name="Retângulo 22"/>
          <p:cNvSpPr/>
          <p:nvPr/>
        </p:nvSpPr>
        <p:spPr>
          <a:xfrm>
            <a:off x="2335791" y="4672648"/>
            <a:ext cx="1800493" cy="369332"/>
          </a:xfrm>
          <a:prstGeom prst="rect">
            <a:avLst/>
          </a:prstGeom>
        </p:spPr>
        <p:txBody>
          <a:bodyPr wrap="square">
            <a:spAutoFit/>
          </a:bodyPr>
          <a:lstStyle/>
          <a:p>
            <a:r>
              <a:rPr lang="en-US" b="1" dirty="0" err="1"/>
              <a:t>Injeção</a:t>
            </a:r>
            <a:r>
              <a:rPr lang="en-US" b="1" dirty="0"/>
              <a:t> </a:t>
            </a:r>
            <a:r>
              <a:rPr lang="en-US" b="1" dirty="0" err="1"/>
              <a:t>segura</a:t>
            </a:r>
            <a:endParaRPr lang="pt-BR" b="1" dirty="0"/>
          </a:p>
        </p:txBody>
      </p:sp>
      <p:sp>
        <p:nvSpPr>
          <p:cNvPr id="24" name="Retângulo 23"/>
          <p:cNvSpPr/>
          <p:nvPr/>
        </p:nvSpPr>
        <p:spPr>
          <a:xfrm>
            <a:off x="3585096" y="5042211"/>
            <a:ext cx="1851789" cy="369332"/>
          </a:xfrm>
          <a:prstGeom prst="rect">
            <a:avLst/>
          </a:prstGeom>
        </p:spPr>
        <p:txBody>
          <a:bodyPr wrap="square">
            <a:spAutoFit/>
          </a:bodyPr>
          <a:lstStyle/>
          <a:p>
            <a:r>
              <a:rPr lang="en-US" b="1" dirty="0" err="1"/>
              <a:t>Punção</a:t>
            </a:r>
            <a:r>
              <a:rPr lang="en-US" b="1" dirty="0"/>
              <a:t> </a:t>
            </a:r>
            <a:r>
              <a:rPr lang="en-US" b="1" dirty="0" err="1"/>
              <a:t>lombar</a:t>
            </a:r>
            <a:endParaRPr lang="pt-BR" b="1" dirty="0"/>
          </a:p>
        </p:txBody>
      </p:sp>
      <p:sp>
        <p:nvSpPr>
          <p:cNvPr id="26" name="Rectangle 2"/>
          <p:cNvSpPr txBox="1">
            <a:spLocks noChangeArrowheads="1"/>
          </p:cNvSpPr>
          <p:nvPr/>
        </p:nvSpPr>
        <p:spPr bwMode="auto">
          <a:xfrm>
            <a:off x="0" y="-8462"/>
            <a:ext cx="12192000" cy="592302"/>
          </a:xfrm>
          <a:prstGeom prst="rect">
            <a:avLst/>
          </a:prstGeom>
          <a:solidFill>
            <a:schemeClr val="bg1">
              <a:lumMod val="95000"/>
            </a:schemeClr>
          </a:solidFill>
          <a:ln>
            <a:noFill/>
            <a:headEnd/>
            <a:tailEnd/>
          </a:ln>
        </p:spPr>
        <p:style>
          <a:lnRef idx="1">
            <a:schemeClr val="accent5"/>
          </a:lnRef>
          <a:fillRef idx="2">
            <a:schemeClr val="accent5"/>
          </a:fillRef>
          <a:effectRef idx="1">
            <a:schemeClr val="accent5"/>
          </a:effectRef>
          <a:fontRef idx="minor">
            <a:schemeClr val="dk1"/>
          </a:fontRef>
        </p:style>
        <p:txBody>
          <a:bodyPr anchor="ctr" anchorCtr="1"/>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pt-BR" sz="2900" b="1" dirty="0"/>
              <a:t>Precauções Padrão: </a:t>
            </a:r>
            <a:r>
              <a:rPr lang="pt-BR" sz="2900" b="1" i="1" dirty="0"/>
              <a:t>conjunto de práticas de prevenção de infecção</a:t>
            </a:r>
            <a:endParaRPr lang="en-US" sz="2900" b="1" i="1" dirty="0"/>
          </a:p>
        </p:txBody>
      </p:sp>
      <p:sp>
        <p:nvSpPr>
          <p:cNvPr id="27" name="Retângulo 26">
            <a:extLst>
              <a:ext uri="{FF2B5EF4-FFF2-40B4-BE49-F238E27FC236}">
                <a16:creationId xmlns:a16="http://schemas.microsoft.com/office/drawing/2014/main" id="{B75FD842-C5DC-4519-95FB-E35C504DB056}"/>
              </a:ext>
            </a:extLst>
          </p:cNvPr>
          <p:cNvSpPr/>
          <p:nvPr/>
        </p:nvSpPr>
        <p:spPr>
          <a:xfrm>
            <a:off x="219635" y="6581001"/>
            <a:ext cx="11752729" cy="276999"/>
          </a:xfrm>
          <a:prstGeom prst="rect">
            <a:avLst/>
          </a:prstGeom>
        </p:spPr>
        <p:txBody>
          <a:bodyPr wrap="square">
            <a:spAutoFit/>
          </a:bodyPr>
          <a:lstStyle/>
          <a:p>
            <a:pPr lvl="0"/>
            <a:r>
              <a:rPr lang="en-US" sz="1200" dirty="0"/>
              <a:t>CDC. 2007 Guideline for isolation precautions: preventing transmission of infectious agents in healthcare settings </a:t>
            </a:r>
            <a:r>
              <a:rPr lang="en-US" sz="1200" u="sng" dirty="0">
                <a:hlinkClick r:id="rId3"/>
              </a:rPr>
              <a:t>http://www.cdc.gov/hicpac/pdf/isolation/isolation2007.pdf</a:t>
            </a:r>
            <a:endParaRPr lang="en-US" sz="1200" dirty="0"/>
          </a:p>
        </p:txBody>
      </p:sp>
      <p:pic>
        <p:nvPicPr>
          <p:cNvPr id="612354" name="Picture 2" descr="https://apic.org/Resource_/TinyMceFileManager/for_consumers/Covering_a_sneeze.png">
            <a:extLst>
              <a:ext uri="{FF2B5EF4-FFF2-40B4-BE49-F238E27FC236}">
                <a16:creationId xmlns:a16="http://schemas.microsoft.com/office/drawing/2014/main" id="{B1B05E44-4B62-42ED-B9DB-CF189306C4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8717" y="2400526"/>
            <a:ext cx="1718912" cy="884012"/>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627680A1-47AF-4D87-B2A0-E524EF846935}"/>
              </a:ext>
            </a:extLst>
          </p:cNvPr>
          <p:cNvSpPr txBox="1"/>
          <p:nvPr/>
        </p:nvSpPr>
        <p:spPr>
          <a:xfrm>
            <a:off x="47329" y="717988"/>
            <a:ext cx="12144671" cy="830997"/>
          </a:xfrm>
          <a:prstGeom prst="rect">
            <a:avLst/>
          </a:prstGeom>
          <a:solidFill>
            <a:schemeClr val="bg1"/>
          </a:solidFill>
        </p:spPr>
        <p:txBody>
          <a:bodyPr wrap="square" rtlCol="0">
            <a:spAutoFit/>
          </a:bodyPr>
          <a:lstStyle/>
          <a:p>
            <a:r>
              <a:rPr lang="pt-BR" sz="2400" b="1" i="1" dirty="0">
                <a:solidFill>
                  <a:srgbClr val="FF0000"/>
                </a:solidFill>
              </a:rPr>
              <a:t>São as </a:t>
            </a:r>
            <a:r>
              <a:rPr lang="pt-BR" sz="2400" b="1" i="1" u="sng" dirty="0">
                <a:solidFill>
                  <a:srgbClr val="FF0000"/>
                </a:solidFill>
              </a:rPr>
              <a:t>Medidas Preventivas </a:t>
            </a:r>
            <a:r>
              <a:rPr lang="pt-BR" sz="2400" b="1" i="1" dirty="0">
                <a:solidFill>
                  <a:srgbClr val="FF0000"/>
                </a:solidFill>
              </a:rPr>
              <a:t>que quebram os elos da cadeia de transmissão microbiana!</a:t>
            </a:r>
            <a:endParaRPr lang="en-US" sz="2400" dirty="0">
              <a:solidFill>
                <a:srgbClr val="FF0000"/>
              </a:solidFill>
            </a:endParaRPr>
          </a:p>
        </p:txBody>
      </p:sp>
      <p:sp>
        <p:nvSpPr>
          <p:cNvPr id="25" name="Rectangle 3">
            <a:extLst>
              <a:ext uri="{FF2B5EF4-FFF2-40B4-BE49-F238E27FC236}">
                <a16:creationId xmlns:a16="http://schemas.microsoft.com/office/drawing/2014/main" id="{06FB5F7B-C08F-4995-A4E3-BA63CB794B17}"/>
              </a:ext>
            </a:extLst>
          </p:cNvPr>
          <p:cNvSpPr txBox="1">
            <a:spLocks noChangeArrowheads="1"/>
          </p:cNvSpPr>
          <p:nvPr/>
        </p:nvSpPr>
        <p:spPr>
          <a:xfrm>
            <a:off x="6392425" y="1299569"/>
            <a:ext cx="5629245" cy="5249150"/>
          </a:xfrm>
          <a:prstGeom prst="rect">
            <a:avLst/>
          </a:prstGeom>
          <a:solidFill>
            <a:schemeClr val="bg1">
              <a:lumMod val="95000"/>
            </a:schemeClr>
          </a:solidFill>
        </p:spPr>
        <p:style>
          <a:lnRef idx="1">
            <a:schemeClr val="accent3"/>
          </a:lnRef>
          <a:fillRef idx="2">
            <a:schemeClr val="accent3"/>
          </a:fillRef>
          <a:effectRef idx="1">
            <a:schemeClr val="accent3"/>
          </a:effectRef>
          <a:fontRef idx="minor">
            <a:schemeClr val="dk1"/>
          </a:fontRef>
        </p:style>
        <p:txBody>
          <a:bodyPr vert="horz" lIns="68580" tIns="34290" rIns="68580" bIns="3429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514350" indent="-514350">
              <a:buFont typeface="+mj-lt"/>
              <a:buAutoNum type="arabicPeriod"/>
              <a:defRPr/>
            </a:pPr>
            <a:r>
              <a:rPr lang="en-US" sz="3200" b="1" dirty="0" err="1">
                <a:solidFill>
                  <a:srgbClr val="FF0000"/>
                </a:solidFill>
              </a:rPr>
              <a:t>Higiene</a:t>
            </a:r>
            <a:r>
              <a:rPr lang="en-US" sz="3200" b="1" dirty="0">
                <a:solidFill>
                  <a:srgbClr val="FF0000"/>
                </a:solidFill>
              </a:rPr>
              <a:t> das </a:t>
            </a:r>
            <a:r>
              <a:rPr lang="en-US" sz="3200" b="1" dirty="0" err="1">
                <a:solidFill>
                  <a:srgbClr val="FF0000"/>
                </a:solidFill>
              </a:rPr>
              <a:t>mãos</a:t>
            </a:r>
            <a:endParaRPr lang="en-US" sz="3200" b="1" dirty="0">
              <a:solidFill>
                <a:srgbClr val="FF0000"/>
              </a:solidFill>
            </a:endParaRPr>
          </a:p>
          <a:p>
            <a:pPr marL="514350" indent="-514350">
              <a:buFont typeface="+mj-lt"/>
              <a:buAutoNum type="arabicPeriod"/>
              <a:defRPr/>
            </a:pPr>
            <a:r>
              <a:rPr lang="en-US" sz="3200" b="1" dirty="0" err="1">
                <a:solidFill>
                  <a:srgbClr val="FF0000"/>
                </a:solidFill>
              </a:rPr>
              <a:t>Seleção</a:t>
            </a:r>
            <a:r>
              <a:rPr lang="en-US" sz="3200" b="1" dirty="0">
                <a:solidFill>
                  <a:srgbClr val="FF0000"/>
                </a:solidFill>
              </a:rPr>
              <a:t> de EPIs: </a:t>
            </a:r>
            <a:r>
              <a:rPr lang="en-US" sz="3200" b="1" dirty="0" err="1">
                <a:solidFill>
                  <a:srgbClr val="FF0000"/>
                </a:solidFill>
              </a:rPr>
              <a:t>uso</a:t>
            </a:r>
            <a:r>
              <a:rPr lang="en-US" sz="3200" b="1" dirty="0">
                <a:solidFill>
                  <a:srgbClr val="FF0000"/>
                </a:solidFill>
              </a:rPr>
              <a:t> </a:t>
            </a:r>
            <a:r>
              <a:rPr lang="en-US" sz="3200" b="1" dirty="0" err="1">
                <a:solidFill>
                  <a:srgbClr val="FF0000"/>
                </a:solidFill>
              </a:rPr>
              <a:t>adequado</a:t>
            </a:r>
            <a:r>
              <a:rPr lang="en-US" sz="3200" b="1" dirty="0">
                <a:solidFill>
                  <a:srgbClr val="FF0000"/>
                </a:solidFill>
              </a:rPr>
              <a:t> </a:t>
            </a:r>
            <a:r>
              <a:rPr lang="en-US" sz="3200" b="1" dirty="0" err="1">
                <a:solidFill>
                  <a:srgbClr val="FF0000"/>
                </a:solidFill>
              </a:rPr>
              <a:t>luvas</a:t>
            </a:r>
            <a:endParaRPr lang="en-US" sz="3200" b="1" dirty="0">
              <a:solidFill>
                <a:srgbClr val="FF0000"/>
              </a:solidFill>
            </a:endParaRPr>
          </a:p>
          <a:p>
            <a:pPr marL="514350" indent="-514350">
              <a:buFont typeface="+mj-lt"/>
              <a:buAutoNum type="arabicPeriod"/>
              <a:defRPr/>
            </a:pPr>
            <a:r>
              <a:rPr lang="en-US" sz="3200" b="1" dirty="0" err="1">
                <a:solidFill>
                  <a:srgbClr val="FF0000"/>
                </a:solidFill>
              </a:rPr>
              <a:t>Higiene</a:t>
            </a:r>
            <a:r>
              <a:rPr lang="en-US" sz="3200" b="1" dirty="0">
                <a:solidFill>
                  <a:srgbClr val="FF0000"/>
                </a:solidFill>
              </a:rPr>
              <a:t> </a:t>
            </a:r>
            <a:r>
              <a:rPr lang="en-US" sz="3200" b="1" dirty="0" err="1">
                <a:solidFill>
                  <a:srgbClr val="FF0000"/>
                </a:solidFill>
              </a:rPr>
              <a:t>respiratória</a:t>
            </a:r>
            <a:r>
              <a:rPr lang="en-US" sz="3200" b="1" dirty="0">
                <a:solidFill>
                  <a:srgbClr val="FF0000"/>
                </a:solidFill>
              </a:rPr>
              <a:t> </a:t>
            </a:r>
          </a:p>
          <a:p>
            <a:pPr marL="0" indent="0">
              <a:buNone/>
              <a:defRPr/>
            </a:pPr>
            <a:r>
              <a:rPr lang="en-US" sz="3200" dirty="0"/>
              <a:t>     </a:t>
            </a:r>
            <a:r>
              <a:rPr lang="en-US" sz="3200" b="1" dirty="0">
                <a:solidFill>
                  <a:srgbClr val="FF0000"/>
                </a:solidFill>
              </a:rPr>
              <a:t>e </a:t>
            </a:r>
            <a:r>
              <a:rPr lang="en-US" sz="3200" b="1" dirty="0" err="1">
                <a:solidFill>
                  <a:srgbClr val="FF0000"/>
                </a:solidFill>
              </a:rPr>
              <a:t>tosse</a:t>
            </a:r>
            <a:r>
              <a:rPr lang="en-US" sz="3200" b="1" dirty="0">
                <a:solidFill>
                  <a:srgbClr val="FF0000"/>
                </a:solidFill>
              </a:rPr>
              <a:t> com </a:t>
            </a:r>
            <a:r>
              <a:rPr lang="en-US" sz="3200" b="1" dirty="0" err="1">
                <a:solidFill>
                  <a:srgbClr val="FF0000"/>
                </a:solidFill>
              </a:rPr>
              <a:t>etiqueta</a:t>
            </a:r>
            <a:endParaRPr lang="en-US" sz="3200" b="1" dirty="0">
              <a:solidFill>
                <a:srgbClr val="FF0000"/>
              </a:solidFill>
            </a:endParaRPr>
          </a:p>
          <a:p>
            <a:pPr marL="0" indent="0">
              <a:buNone/>
              <a:defRPr/>
            </a:pPr>
            <a:r>
              <a:rPr lang="en-US" sz="3200" b="1" dirty="0">
                <a:solidFill>
                  <a:srgbClr val="FF0000"/>
                </a:solidFill>
              </a:rPr>
              <a:t>4. </a:t>
            </a:r>
            <a:r>
              <a:rPr lang="en-US" sz="3200" b="1" dirty="0" err="1">
                <a:solidFill>
                  <a:srgbClr val="FF0000"/>
                </a:solidFill>
              </a:rPr>
              <a:t>Higiene</a:t>
            </a:r>
            <a:r>
              <a:rPr lang="en-US" sz="3200" b="1" dirty="0">
                <a:solidFill>
                  <a:srgbClr val="FF0000"/>
                </a:solidFill>
              </a:rPr>
              <a:t> </a:t>
            </a:r>
            <a:r>
              <a:rPr lang="en-US" sz="3200" b="1" dirty="0" err="1">
                <a:solidFill>
                  <a:srgbClr val="FF0000"/>
                </a:solidFill>
              </a:rPr>
              <a:t>ambiental</a:t>
            </a:r>
            <a:endParaRPr lang="en-US" sz="3200" b="1" dirty="0">
              <a:solidFill>
                <a:srgbClr val="FF0000"/>
              </a:solidFill>
            </a:endParaRPr>
          </a:p>
          <a:p>
            <a:pPr marL="0" indent="0">
              <a:buNone/>
              <a:defRPr/>
            </a:pPr>
            <a:r>
              <a:rPr lang="en-US" sz="3200" dirty="0"/>
              <a:t>5. </a:t>
            </a:r>
            <a:r>
              <a:rPr lang="en-US" sz="3200" dirty="0" err="1"/>
              <a:t>Cuidados</a:t>
            </a:r>
            <a:r>
              <a:rPr lang="en-US" sz="3200" dirty="0"/>
              <a:t> com </a:t>
            </a:r>
            <a:r>
              <a:rPr lang="en-US" sz="3200" dirty="0" err="1"/>
              <a:t>materiais</a:t>
            </a:r>
            <a:r>
              <a:rPr lang="en-US" sz="3200" dirty="0"/>
              <a:t>, </a:t>
            </a:r>
          </a:p>
          <a:p>
            <a:pPr marL="0" indent="0">
              <a:buNone/>
              <a:defRPr/>
            </a:pPr>
            <a:r>
              <a:rPr lang="en-US" sz="3200" dirty="0"/>
              <a:t>    </a:t>
            </a:r>
            <a:r>
              <a:rPr lang="en-US" sz="3200" dirty="0" err="1"/>
              <a:t>equipamentos</a:t>
            </a:r>
            <a:r>
              <a:rPr lang="en-US" sz="3200" dirty="0"/>
              <a:t>, </a:t>
            </a:r>
            <a:r>
              <a:rPr lang="en-US" sz="3200" dirty="0" err="1"/>
              <a:t>roupas</a:t>
            </a:r>
            <a:r>
              <a:rPr lang="en-US" sz="3200" dirty="0"/>
              <a:t>,     </a:t>
            </a:r>
          </a:p>
          <a:p>
            <a:pPr marL="0" indent="0">
              <a:buNone/>
              <a:defRPr/>
            </a:pPr>
            <a:r>
              <a:rPr lang="en-US" sz="3200" dirty="0"/>
              <a:t>     </a:t>
            </a:r>
            <a:r>
              <a:rPr lang="en-US" sz="3200" dirty="0" err="1"/>
              <a:t>utensílios</a:t>
            </a:r>
            <a:r>
              <a:rPr lang="en-US" sz="3200" dirty="0"/>
              <a:t> </a:t>
            </a:r>
            <a:r>
              <a:rPr lang="en-US" sz="3200" dirty="0" err="1"/>
              <a:t>alimentares</a:t>
            </a:r>
            <a:endParaRPr lang="en-US" sz="3200" dirty="0"/>
          </a:p>
          <a:p>
            <a:pPr marL="0" indent="0">
              <a:buNone/>
              <a:defRPr/>
            </a:pPr>
            <a:r>
              <a:rPr lang="en-US" sz="3200" dirty="0"/>
              <a:t>6. </a:t>
            </a:r>
            <a:r>
              <a:rPr lang="en-US" sz="3200" dirty="0" err="1"/>
              <a:t>Prevenção</a:t>
            </a:r>
            <a:r>
              <a:rPr lang="en-US" sz="3200" dirty="0"/>
              <a:t> de </a:t>
            </a:r>
            <a:r>
              <a:rPr lang="en-US" sz="3200" dirty="0" err="1"/>
              <a:t>acidentes</a:t>
            </a:r>
            <a:r>
              <a:rPr lang="en-US" sz="3200" dirty="0"/>
              <a:t> com </a:t>
            </a:r>
          </a:p>
          <a:p>
            <a:pPr marL="0" indent="0">
              <a:buNone/>
              <a:defRPr/>
            </a:pPr>
            <a:r>
              <a:rPr lang="en-US" sz="3200" dirty="0"/>
              <a:t>    </a:t>
            </a:r>
            <a:r>
              <a:rPr lang="en-US" sz="3200" dirty="0" err="1"/>
              <a:t>perfurocortantes</a:t>
            </a:r>
            <a:r>
              <a:rPr lang="en-US" sz="3200" dirty="0"/>
              <a:t> e material </a:t>
            </a:r>
          </a:p>
          <a:p>
            <a:pPr marL="0" indent="0">
              <a:buNone/>
              <a:defRPr/>
            </a:pPr>
            <a:r>
              <a:rPr lang="en-US" sz="3200" dirty="0"/>
              <a:t>     </a:t>
            </a:r>
            <a:r>
              <a:rPr lang="en-US" sz="3200" dirty="0" err="1"/>
              <a:t>biológico</a:t>
            </a:r>
            <a:r>
              <a:rPr lang="en-US" sz="3200" dirty="0"/>
              <a:t>.</a:t>
            </a:r>
          </a:p>
        </p:txBody>
      </p:sp>
    </p:spTree>
    <p:extLst>
      <p:ext uri="{BB962C8B-B14F-4D97-AF65-F5344CB8AC3E}">
        <p14:creationId xmlns:p14="http://schemas.microsoft.com/office/powerpoint/2010/main" val="246220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grpId="0" nodeType="clickEffect">
                                  <p:stCondLst>
                                    <p:cond delay="0"/>
                                  </p:stCondLst>
                                  <p:childTnLst>
                                    <p:anim calcmode="discrete" valueType="str">
                                      <p:cBhvr override="childStyle">
                                        <p:cTn id="6" dur="2000" fill="hold"/>
                                        <p:tgtEl>
                                          <p:spTgt spid="9"/>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3" cstate="print"/>
          <a:stretch>
            <a:fillRect/>
          </a:stretch>
        </p:blipFill>
        <p:spPr>
          <a:xfrm>
            <a:off x="4265720" y="2083253"/>
            <a:ext cx="2022874" cy="1584932"/>
          </a:xfrm>
          <a:prstGeom prst="rect">
            <a:avLst/>
          </a:prstGeom>
        </p:spPr>
      </p:pic>
      <p:sp>
        <p:nvSpPr>
          <p:cNvPr id="7" name="Right Arrow 6"/>
          <p:cNvSpPr/>
          <p:nvPr/>
        </p:nvSpPr>
        <p:spPr>
          <a:xfrm>
            <a:off x="4076497" y="3851797"/>
            <a:ext cx="2357437" cy="1214014"/>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t-BR" sz="2200" b="1" dirty="0">
                <a:solidFill>
                  <a:srgbClr val="FF0000"/>
                </a:solidFill>
              </a:rPr>
              <a:t>Higiene das Mãos</a:t>
            </a:r>
            <a:endParaRPr lang="en-US" sz="2200" b="1" dirty="0">
              <a:solidFill>
                <a:srgbClr val="FF0000"/>
              </a:solidFill>
            </a:endParaRPr>
          </a:p>
        </p:txBody>
      </p:sp>
      <p:sp>
        <p:nvSpPr>
          <p:cNvPr id="54279" name="TextBox 12"/>
          <p:cNvSpPr txBox="1">
            <a:spLocks noChangeArrowheads="1"/>
          </p:cNvSpPr>
          <p:nvPr/>
        </p:nvSpPr>
        <p:spPr bwMode="auto">
          <a:xfrm>
            <a:off x="1605371" y="4293635"/>
            <a:ext cx="1898029" cy="369332"/>
          </a:xfrm>
          <a:prstGeom prst="rect">
            <a:avLst/>
          </a:prstGeom>
          <a:ln/>
        </p:spPr>
        <p:style>
          <a:lnRef idx="1">
            <a:schemeClr val="dk1"/>
          </a:lnRef>
          <a:fillRef idx="2">
            <a:schemeClr val="dk1"/>
          </a:fillRef>
          <a:effectRef idx="1">
            <a:schemeClr val="dk1"/>
          </a:effectRef>
          <a:fontRef idx="minor">
            <a:schemeClr val="dk1"/>
          </a:fontRef>
        </p:style>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BR" b="1" dirty="0">
                <a:solidFill>
                  <a:srgbClr val="FF0000"/>
                </a:solidFill>
              </a:rPr>
              <a:t>Lavar as mãos</a:t>
            </a:r>
            <a:endParaRPr lang="en-US" b="1" dirty="0">
              <a:solidFill>
                <a:srgbClr val="FF0000"/>
              </a:solidFill>
            </a:endParaRPr>
          </a:p>
        </p:txBody>
      </p:sp>
      <p:sp>
        <p:nvSpPr>
          <p:cNvPr id="16" name="Right Arrow 15"/>
          <p:cNvSpPr/>
          <p:nvPr/>
        </p:nvSpPr>
        <p:spPr>
          <a:xfrm rot="19339965">
            <a:off x="6349479" y="2812515"/>
            <a:ext cx="1373188" cy="629101"/>
          </a:xfrm>
          <a:prstGeom prst="rightArrow">
            <a:avLst/>
          </a:prstGeom>
          <a:solidFill>
            <a:srgbClr val="0070C0"/>
          </a:solidFill>
        </p:spPr>
        <p:style>
          <a:lnRef idx="2">
            <a:schemeClr val="accent1"/>
          </a:lnRef>
          <a:fillRef idx="1">
            <a:schemeClr val="lt1"/>
          </a:fillRef>
          <a:effectRef idx="0">
            <a:schemeClr val="accent1"/>
          </a:effectRef>
          <a:fontRef idx="minor">
            <a:schemeClr val="dk1"/>
          </a:fontRef>
        </p:style>
        <p:txBody>
          <a:bodyPr anchor="ctr"/>
          <a:lstStyle/>
          <a:p>
            <a:pPr algn="ctr">
              <a:defRPr/>
            </a:pPr>
            <a:r>
              <a:rPr lang="pt-BR" b="1" dirty="0">
                <a:solidFill>
                  <a:schemeClr val="bg1"/>
                </a:solidFill>
              </a:rPr>
              <a:t>Se sujeira </a:t>
            </a:r>
            <a:endParaRPr lang="en-US" b="1" dirty="0">
              <a:solidFill>
                <a:schemeClr val="bg1"/>
              </a:solidFill>
            </a:endParaRPr>
          </a:p>
        </p:txBody>
      </p:sp>
      <p:sp>
        <p:nvSpPr>
          <p:cNvPr id="17" name="Right Arrow 16"/>
          <p:cNvSpPr/>
          <p:nvPr/>
        </p:nvSpPr>
        <p:spPr>
          <a:xfrm>
            <a:off x="6596063" y="3786188"/>
            <a:ext cx="1516161" cy="1143000"/>
          </a:xfrm>
          <a:prstGeom prst="rightArrow">
            <a:avLst/>
          </a:prstGeom>
          <a:solidFill>
            <a:srgbClr val="FF0000"/>
          </a:solidFill>
        </p:spPr>
        <p:style>
          <a:lnRef idx="2">
            <a:schemeClr val="dk1"/>
          </a:lnRef>
          <a:fillRef idx="1">
            <a:schemeClr val="lt1"/>
          </a:fillRef>
          <a:effectRef idx="0">
            <a:schemeClr val="dk1"/>
          </a:effectRef>
          <a:fontRef idx="minor">
            <a:schemeClr val="dk1"/>
          </a:fontRef>
        </p:style>
        <p:txBody>
          <a:bodyPr anchor="ctr"/>
          <a:lstStyle/>
          <a:p>
            <a:pPr algn="ctr">
              <a:defRPr/>
            </a:pPr>
            <a:r>
              <a:rPr lang="pt-BR" dirty="0">
                <a:solidFill>
                  <a:schemeClr val="bg1"/>
                </a:solidFill>
                <a:latin typeface="Arial Black" panose="020B0A04020102020204" pitchFamily="34" charset="0"/>
              </a:rPr>
              <a:t>Produto escolha</a:t>
            </a:r>
            <a:endParaRPr lang="en-US" dirty="0">
              <a:solidFill>
                <a:schemeClr val="bg1"/>
              </a:solidFill>
              <a:latin typeface="Arial Black" panose="020B0A04020102020204" pitchFamily="34" charset="0"/>
            </a:endParaRPr>
          </a:p>
        </p:txBody>
      </p:sp>
      <p:sp>
        <p:nvSpPr>
          <p:cNvPr id="18" name="Right Arrow 17"/>
          <p:cNvSpPr/>
          <p:nvPr/>
        </p:nvSpPr>
        <p:spPr>
          <a:xfrm rot="1560000">
            <a:off x="6260691" y="5228769"/>
            <a:ext cx="1389728" cy="631825"/>
          </a:xfrm>
          <a:prstGeom prst="rightArrow">
            <a:avLst/>
          </a:prstGeom>
          <a:solidFill>
            <a:srgbClr val="0070C0"/>
          </a:solidFill>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a:p>
        </p:txBody>
      </p:sp>
      <p:cxnSp>
        <p:nvCxnSpPr>
          <p:cNvPr id="20" name="Straight Arrow Connector 19"/>
          <p:cNvCxnSpPr>
            <a:cxnSpLocks noChangeShapeType="1"/>
          </p:cNvCxnSpPr>
          <p:nvPr/>
        </p:nvCxnSpPr>
        <p:spPr bwMode="auto">
          <a:xfrm>
            <a:off x="5195322" y="3254755"/>
            <a:ext cx="0" cy="963407"/>
          </a:xfrm>
          <a:prstGeom prst="straightConnector1">
            <a:avLst/>
          </a:prstGeom>
          <a:noFill/>
          <a:ln w="38100" algn="ctr">
            <a:solidFill>
              <a:srgbClr val="FF3300"/>
            </a:solidFill>
            <a:prstDash val="lgDashDotDot"/>
            <a:round/>
            <a:headEnd/>
            <a:tailEnd type="arrow" w="med" len="med"/>
          </a:ln>
          <a:effectLst>
            <a:outerShdw dist="20000" dir="5400000" rotWithShape="0">
              <a:srgbClr val="000000">
                <a:alpha val="37999"/>
              </a:srgbClr>
            </a:outerShdw>
          </a:effectLst>
        </p:spPr>
      </p:cxnSp>
      <p:sp>
        <p:nvSpPr>
          <p:cNvPr id="54284" name="TextBox 22"/>
          <p:cNvSpPr txBox="1">
            <a:spLocks noChangeArrowheads="1"/>
          </p:cNvSpPr>
          <p:nvPr/>
        </p:nvSpPr>
        <p:spPr bwMode="auto">
          <a:xfrm>
            <a:off x="1736686" y="548769"/>
            <a:ext cx="697338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BR" sz="4000" dirty="0"/>
              <a:t>Manual de Higiene das Mãos </a:t>
            </a:r>
          </a:p>
          <a:p>
            <a:pPr algn="ctr" eaLnBrk="1" hangingPunct="1"/>
            <a:r>
              <a:rPr lang="pt-BR" sz="4000" dirty="0"/>
              <a:t>CDC/EUA (2002)</a:t>
            </a:r>
            <a:endParaRPr lang="en-US" sz="4000" dirty="0"/>
          </a:p>
        </p:txBody>
      </p:sp>
      <p:sp>
        <p:nvSpPr>
          <p:cNvPr id="54285" name="TextBox 23"/>
          <p:cNvSpPr txBox="1">
            <a:spLocks noChangeArrowheads="1"/>
          </p:cNvSpPr>
          <p:nvPr/>
        </p:nvSpPr>
        <p:spPr bwMode="auto">
          <a:xfrm>
            <a:off x="7608889" y="2276476"/>
            <a:ext cx="17859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BR" sz="1600" dirty="0"/>
              <a:t>Água e sabonete com ATM ou não</a:t>
            </a:r>
            <a:endParaRPr lang="en-US" sz="1600" dirty="0"/>
          </a:p>
        </p:txBody>
      </p:sp>
      <p:sp>
        <p:nvSpPr>
          <p:cNvPr id="54286" name="TextBox 24"/>
          <p:cNvSpPr txBox="1">
            <a:spLocks noChangeArrowheads="1"/>
          </p:cNvSpPr>
          <p:nvPr/>
        </p:nvSpPr>
        <p:spPr bwMode="auto">
          <a:xfrm>
            <a:off x="8131865" y="3736458"/>
            <a:ext cx="1549226" cy="1077218"/>
          </a:xfrm>
          <a:prstGeom prst="rect">
            <a:avLst/>
          </a:prstGeom>
          <a:solidFill>
            <a:srgbClr val="00B050"/>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BR" sz="1600" b="1" dirty="0">
                <a:solidFill>
                  <a:schemeClr val="bg1"/>
                </a:solidFill>
              </a:rPr>
              <a:t>Fricção das mãos com preparação alcoólica</a:t>
            </a:r>
            <a:endParaRPr lang="en-US" sz="1600" b="1" dirty="0">
              <a:solidFill>
                <a:schemeClr val="bg1"/>
              </a:solidFill>
            </a:endParaRPr>
          </a:p>
        </p:txBody>
      </p:sp>
      <p:sp>
        <p:nvSpPr>
          <p:cNvPr id="54287" name="TextBox 25"/>
          <p:cNvSpPr txBox="1">
            <a:spLocks noChangeArrowheads="1"/>
          </p:cNvSpPr>
          <p:nvPr/>
        </p:nvSpPr>
        <p:spPr bwMode="auto">
          <a:xfrm>
            <a:off x="7656533" y="5196155"/>
            <a:ext cx="2222836" cy="1323439"/>
          </a:xfrm>
          <a:prstGeom prst="rect">
            <a:avLst/>
          </a:prstGeom>
          <a:solidFill>
            <a:schemeClr val="bg1"/>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pt-BR" sz="1600" dirty="0"/>
              <a:t>Preparo cirúrgico</a:t>
            </a:r>
          </a:p>
          <a:p>
            <a:pPr eaLnBrk="1" hangingPunct="1"/>
            <a:r>
              <a:rPr lang="pt-BR" sz="1600" dirty="0"/>
              <a:t>das mãos com produto antisséptico </a:t>
            </a:r>
            <a:r>
              <a:rPr lang="pt-BR" sz="1600" dirty="0" err="1"/>
              <a:t>degermante</a:t>
            </a:r>
            <a:r>
              <a:rPr lang="pt-BR" sz="1600" dirty="0"/>
              <a:t> </a:t>
            </a:r>
            <a:r>
              <a:rPr lang="pt-BR" sz="1600" b="1" dirty="0">
                <a:solidFill>
                  <a:srgbClr val="FF3300"/>
                </a:solidFill>
              </a:rPr>
              <a:t>ou preparação alcoólica</a:t>
            </a:r>
            <a:endParaRPr lang="en-US" sz="1600" b="1" dirty="0">
              <a:solidFill>
                <a:srgbClr val="FF3300"/>
              </a:solidFill>
            </a:endParaRPr>
          </a:p>
        </p:txBody>
      </p:sp>
      <p:pic>
        <p:nvPicPr>
          <p:cNvPr id="22"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17088" y="4900036"/>
            <a:ext cx="1262187" cy="1619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ângulo 3"/>
          <p:cNvSpPr/>
          <p:nvPr/>
        </p:nvSpPr>
        <p:spPr>
          <a:xfrm>
            <a:off x="4076497" y="1936642"/>
            <a:ext cx="2481111" cy="830997"/>
          </a:xfrm>
          <a:prstGeom prst="rect">
            <a:avLst/>
          </a:prstGeom>
          <a:noFill/>
          <a:ln>
            <a:noFill/>
          </a:ln>
        </p:spPr>
        <p:txBody>
          <a:bodyPr wrap="square" lIns="91440" tIns="45720" rIns="91440" bIns="45720">
            <a:spAutoFit/>
          </a:bodyPr>
          <a:lstStyle/>
          <a:p>
            <a:pPr algn="ctr"/>
            <a:r>
              <a:rPr lang="pt-BR" sz="4800" b="1" dirty="0">
                <a:ln w="12700">
                  <a:solidFill>
                    <a:schemeClr val="accent3">
                      <a:lumMod val="50000"/>
                    </a:schemeClr>
                  </a:solidFill>
                  <a:prstDash val="solid"/>
                </a:ln>
                <a:solidFill>
                  <a:srgbClr val="FF0000"/>
                </a:solidFill>
                <a:effectLst>
                  <a:innerShdw blurRad="177800">
                    <a:schemeClr val="accent3">
                      <a:lumMod val="50000"/>
                    </a:schemeClr>
                  </a:innerShdw>
                </a:effectLst>
              </a:rPr>
              <a:t>20 anos</a:t>
            </a:r>
          </a:p>
        </p:txBody>
      </p:sp>
      <p:sp>
        <p:nvSpPr>
          <p:cNvPr id="24" name="CaixaDeTexto 23">
            <a:extLst>
              <a:ext uri="{FF2B5EF4-FFF2-40B4-BE49-F238E27FC236}">
                <a16:creationId xmlns:a16="http://schemas.microsoft.com/office/drawing/2014/main" id="{9615550A-6BB5-4956-A9EC-961F53A41238}"/>
              </a:ext>
            </a:extLst>
          </p:cNvPr>
          <p:cNvSpPr txBox="1"/>
          <p:nvPr/>
        </p:nvSpPr>
        <p:spPr>
          <a:xfrm>
            <a:off x="841751" y="6642556"/>
            <a:ext cx="6194322" cy="215444"/>
          </a:xfrm>
          <a:prstGeom prst="rect">
            <a:avLst/>
          </a:prstGeom>
          <a:noFill/>
        </p:spPr>
        <p:txBody>
          <a:bodyPr wrap="square" rtlCol="0">
            <a:spAutoFit/>
          </a:bodyPr>
          <a:lstStyle/>
          <a:p>
            <a:r>
              <a:rPr lang="pt-BR" sz="800" dirty="0"/>
              <a:t>CDC. </a:t>
            </a:r>
            <a:r>
              <a:rPr lang="en-US" sz="800" dirty="0"/>
              <a:t>Guideline for Hand Hygiene in Health-Care Settings (2002). </a:t>
            </a:r>
            <a:r>
              <a:rPr lang="en-US" sz="800" u="sng" dirty="0">
                <a:hlinkClick r:id="rId5"/>
              </a:rPr>
              <a:t>http://www.cdc.gov/mmwr/PDF/rr/rr5116.pdf</a:t>
            </a:r>
            <a:endParaRPr lang="en-US" sz="800" dirty="0"/>
          </a:p>
        </p:txBody>
      </p:sp>
      <p:pic>
        <p:nvPicPr>
          <p:cNvPr id="25" name="Picture 40" descr="Hands">
            <a:extLst>
              <a:ext uri="{FF2B5EF4-FFF2-40B4-BE49-F238E27FC236}">
                <a16:creationId xmlns:a16="http://schemas.microsoft.com/office/drawing/2014/main" id="{018A2277-C8D6-445F-83E9-E951BA4386DF}"/>
              </a:ext>
            </a:extLst>
          </p:cNvPr>
          <p:cNvPicPr>
            <a:picLocks noChangeAspect="1" noChangeArrowheads="1"/>
          </p:cNvPicPr>
          <p:nvPr/>
        </p:nvPicPr>
        <p:blipFill>
          <a:blip r:embed="rId6" cstate="print"/>
          <a:srcRect/>
          <a:stretch>
            <a:fillRect/>
          </a:stretch>
        </p:blipFill>
        <p:spPr bwMode="auto">
          <a:xfrm>
            <a:off x="9879369" y="3757694"/>
            <a:ext cx="864831" cy="860268"/>
          </a:xfrm>
          <a:prstGeom prst="rect">
            <a:avLst/>
          </a:prstGeom>
          <a:noFill/>
          <a:ln w="9525">
            <a:noFill/>
            <a:miter lim="800000"/>
            <a:headEnd/>
            <a:tailEnd/>
          </a:ln>
        </p:spPr>
      </p:pic>
      <p:pic>
        <p:nvPicPr>
          <p:cNvPr id="3" name="Picture 2" descr="HANDS">
            <a:extLst>
              <a:ext uri="{FF2B5EF4-FFF2-40B4-BE49-F238E27FC236}">
                <a16:creationId xmlns:a16="http://schemas.microsoft.com/office/drawing/2014/main" id="{C5A982BC-CE9E-FEA0-AB87-F75FD51C8085}"/>
              </a:ext>
            </a:extLst>
          </p:cNvPr>
          <p:cNvPicPr>
            <a:picLocks noChangeAspect="1" noChangeArrowheads="1"/>
          </p:cNvPicPr>
          <p:nvPr/>
        </p:nvPicPr>
        <p:blipFill>
          <a:blip r:embed="rId7" cstate="print"/>
          <a:srcRect/>
          <a:stretch>
            <a:fillRect/>
          </a:stretch>
        </p:blipFill>
        <p:spPr bwMode="auto">
          <a:xfrm>
            <a:off x="1637720" y="2888280"/>
            <a:ext cx="1886254" cy="1404935"/>
          </a:xfrm>
          <a:prstGeom prst="rect">
            <a:avLst/>
          </a:prstGeom>
          <a:ln>
            <a:noFill/>
          </a:ln>
          <a:effectLst>
            <a:outerShdw blurRad="190500" algn="tl" rotWithShape="0">
              <a:srgbClr val="000000">
                <a:alpha val="70000"/>
              </a:srgbClr>
            </a:outerShdw>
          </a:effectLst>
        </p:spPr>
      </p:pic>
      <p:sp>
        <p:nvSpPr>
          <p:cNvPr id="5" name="Right Arrow 4"/>
          <p:cNvSpPr/>
          <p:nvPr/>
        </p:nvSpPr>
        <p:spPr>
          <a:xfrm>
            <a:off x="3347686" y="4191174"/>
            <a:ext cx="1071563" cy="571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extBox 8">
            <a:extLst>
              <a:ext uri="{FF2B5EF4-FFF2-40B4-BE49-F238E27FC236}">
                <a16:creationId xmlns:a16="http://schemas.microsoft.com/office/drawing/2014/main" id="{A90B7EEB-FAD3-A9C1-DA00-9482C2170A59}"/>
              </a:ext>
            </a:extLst>
          </p:cNvPr>
          <p:cNvSpPr txBox="1"/>
          <p:nvPr/>
        </p:nvSpPr>
        <p:spPr>
          <a:xfrm>
            <a:off x="9431150" y="2268566"/>
            <a:ext cx="2567941" cy="646331"/>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b="1" dirty="0" err="1"/>
              <a:t>Não</a:t>
            </a:r>
            <a:r>
              <a:rPr lang="en-US" b="1" dirty="0"/>
              <a:t> é </a:t>
            </a:r>
            <a:r>
              <a:rPr lang="en-US" b="1" dirty="0" err="1"/>
              <a:t>necessário</a:t>
            </a:r>
            <a:r>
              <a:rPr lang="en-US" b="1" dirty="0"/>
              <a:t> usar </a:t>
            </a:r>
            <a:r>
              <a:rPr lang="en-US" b="1" dirty="0" err="1"/>
              <a:t>sabonete</a:t>
            </a:r>
            <a:r>
              <a:rPr lang="en-US" b="1" dirty="0"/>
              <a:t> com CHG</a:t>
            </a:r>
          </a:p>
        </p:txBody>
      </p:sp>
    </p:spTree>
    <p:extLst>
      <p:ext uri="{BB962C8B-B14F-4D97-AF65-F5344CB8AC3E}">
        <p14:creationId xmlns:p14="http://schemas.microsoft.com/office/powerpoint/2010/main" val="94043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B7212-A78C-D93D-2C1C-3F0007CA8ECF}"/>
              </a:ext>
            </a:extLst>
          </p:cNvPr>
          <p:cNvSpPr>
            <a:spLocks noGrp="1"/>
          </p:cNvSpPr>
          <p:nvPr>
            <p:ph type="title"/>
          </p:nvPr>
        </p:nvSpPr>
        <p:spPr>
          <a:xfrm>
            <a:off x="838200" y="467445"/>
            <a:ext cx="10515600" cy="1205057"/>
          </a:xfrm>
        </p:spPr>
        <p:txBody>
          <a:bodyPr/>
          <a:lstStyle/>
          <a:p>
            <a:pPr algn="ctr"/>
            <a:r>
              <a:rPr lang="en-US" dirty="0" err="1"/>
              <a:t>Sobre</a:t>
            </a:r>
            <a:r>
              <a:rPr lang="en-US" dirty="0"/>
              <a:t> o que </a:t>
            </a:r>
            <a:r>
              <a:rPr lang="en-US" dirty="0" err="1"/>
              <a:t>vamos</a:t>
            </a:r>
            <a:r>
              <a:rPr lang="en-US" dirty="0"/>
              <a:t> </a:t>
            </a:r>
            <a:r>
              <a:rPr lang="en-US" dirty="0" err="1"/>
              <a:t>conversar</a:t>
            </a:r>
            <a:r>
              <a:rPr lang="en-US" dirty="0"/>
              <a:t>?</a:t>
            </a:r>
          </a:p>
        </p:txBody>
      </p:sp>
      <p:sp>
        <p:nvSpPr>
          <p:cNvPr id="3" name="Content Placeholder 2">
            <a:extLst>
              <a:ext uri="{FF2B5EF4-FFF2-40B4-BE49-F238E27FC236}">
                <a16:creationId xmlns:a16="http://schemas.microsoft.com/office/drawing/2014/main" id="{A444117E-5BD8-AD48-FAEB-CEFE6BCB0A84}"/>
              </a:ext>
            </a:extLst>
          </p:cNvPr>
          <p:cNvSpPr>
            <a:spLocks noGrp="1"/>
          </p:cNvSpPr>
          <p:nvPr>
            <p:ph idx="1"/>
          </p:nvPr>
        </p:nvSpPr>
        <p:spPr>
          <a:xfrm>
            <a:off x="838200" y="2052640"/>
            <a:ext cx="11014710" cy="3735386"/>
          </a:xfrm>
          <a:solidFill>
            <a:srgbClr val="0070C0"/>
          </a:solidFill>
        </p:spPr>
        <p:txBody>
          <a:bodyPr>
            <a:normAutofit/>
          </a:bodyPr>
          <a:lstStyle/>
          <a:p>
            <a:r>
              <a:rPr lang="en-US" sz="3200" dirty="0" err="1">
                <a:solidFill>
                  <a:schemeClr val="bg1"/>
                </a:solidFill>
              </a:rPr>
              <a:t>Infecção</a:t>
            </a:r>
            <a:r>
              <a:rPr lang="en-US" sz="3200" dirty="0">
                <a:solidFill>
                  <a:schemeClr val="bg1"/>
                </a:solidFill>
              </a:rPr>
              <a:t> </a:t>
            </a:r>
            <a:r>
              <a:rPr lang="en-US" sz="3200" dirty="0" err="1">
                <a:solidFill>
                  <a:schemeClr val="bg1"/>
                </a:solidFill>
              </a:rPr>
              <a:t>Relacionada</a:t>
            </a:r>
            <a:r>
              <a:rPr lang="en-US" sz="3200" dirty="0">
                <a:solidFill>
                  <a:schemeClr val="bg1"/>
                </a:solidFill>
              </a:rPr>
              <a:t> à </a:t>
            </a:r>
            <a:r>
              <a:rPr lang="en-US" sz="3200" dirty="0" err="1">
                <a:solidFill>
                  <a:schemeClr val="bg1"/>
                </a:solidFill>
              </a:rPr>
              <a:t>Assistência</a:t>
            </a:r>
            <a:r>
              <a:rPr lang="en-US" sz="3200" dirty="0">
                <a:solidFill>
                  <a:schemeClr val="bg1"/>
                </a:solidFill>
              </a:rPr>
              <a:t> à </a:t>
            </a:r>
            <a:r>
              <a:rPr lang="en-US" sz="3200" dirty="0" err="1">
                <a:solidFill>
                  <a:schemeClr val="bg1"/>
                </a:solidFill>
              </a:rPr>
              <a:t>Saude</a:t>
            </a:r>
            <a:endParaRPr lang="en-US" sz="3200" dirty="0">
              <a:solidFill>
                <a:schemeClr val="bg1"/>
              </a:solidFill>
            </a:endParaRPr>
          </a:p>
          <a:p>
            <a:r>
              <a:rPr lang="en-US" sz="3200" dirty="0" err="1">
                <a:solidFill>
                  <a:schemeClr val="bg1"/>
                </a:solidFill>
              </a:rPr>
              <a:t>Segurança</a:t>
            </a:r>
            <a:r>
              <a:rPr lang="en-US" sz="3200" dirty="0">
                <a:solidFill>
                  <a:schemeClr val="bg1"/>
                </a:solidFill>
              </a:rPr>
              <a:t> do </a:t>
            </a:r>
            <a:r>
              <a:rPr lang="en-US" sz="3200" dirty="0" err="1">
                <a:solidFill>
                  <a:schemeClr val="bg1"/>
                </a:solidFill>
              </a:rPr>
              <a:t>Paciente</a:t>
            </a:r>
            <a:endParaRPr lang="en-US" sz="3200" dirty="0">
              <a:solidFill>
                <a:schemeClr val="bg1"/>
              </a:solidFill>
            </a:endParaRPr>
          </a:p>
          <a:p>
            <a:r>
              <a:rPr lang="en-US" sz="3200" dirty="0" err="1">
                <a:solidFill>
                  <a:schemeClr val="bg1"/>
                </a:solidFill>
              </a:rPr>
              <a:t>Transmissão</a:t>
            </a:r>
            <a:r>
              <a:rPr lang="en-US" sz="3200" dirty="0">
                <a:solidFill>
                  <a:schemeClr val="bg1"/>
                </a:solidFill>
              </a:rPr>
              <a:t> </a:t>
            </a:r>
            <a:r>
              <a:rPr lang="en-US" sz="3200" dirty="0" err="1">
                <a:solidFill>
                  <a:schemeClr val="bg1"/>
                </a:solidFill>
              </a:rPr>
              <a:t>Microbiana</a:t>
            </a:r>
            <a:r>
              <a:rPr lang="en-US" sz="3200" dirty="0">
                <a:solidFill>
                  <a:schemeClr val="bg1"/>
                </a:solidFill>
              </a:rPr>
              <a:t> </a:t>
            </a:r>
            <a:r>
              <a:rPr lang="en-US" sz="3200" dirty="0" err="1">
                <a:solidFill>
                  <a:schemeClr val="bg1"/>
                </a:solidFill>
              </a:rPr>
              <a:t>pelas</a:t>
            </a:r>
            <a:r>
              <a:rPr lang="en-US" sz="3200" dirty="0">
                <a:solidFill>
                  <a:schemeClr val="bg1"/>
                </a:solidFill>
              </a:rPr>
              <a:t> </a:t>
            </a:r>
            <a:r>
              <a:rPr lang="en-US" sz="3200" dirty="0" err="1">
                <a:solidFill>
                  <a:schemeClr val="bg1"/>
                </a:solidFill>
              </a:rPr>
              <a:t>Mãos</a:t>
            </a:r>
            <a:endParaRPr lang="en-US" sz="3200" dirty="0">
              <a:solidFill>
                <a:schemeClr val="bg1"/>
              </a:solidFill>
            </a:endParaRPr>
          </a:p>
          <a:p>
            <a:r>
              <a:rPr lang="en-US" sz="3200" dirty="0" err="1">
                <a:solidFill>
                  <a:schemeClr val="bg1"/>
                </a:solidFill>
              </a:rPr>
              <a:t>Higiene</a:t>
            </a:r>
            <a:r>
              <a:rPr lang="en-US" sz="3200" dirty="0">
                <a:solidFill>
                  <a:schemeClr val="bg1"/>
                </a:solidFill>
              </a:rPr>
              <a:t> das </a:t>
            </a:r>
            <a:r>
              <a:rPr lang="en-US" sz="3200" dirty="0" err="1">
                <a:solidFill>
                  <a:schemeClr val="bg1"/>
                </a:solidFill>
              </a:rPr>
              <a:t>Mãos</a:t>
            </a:r>
            <a:r>
              <a:rPr lang="en-US" sz="3200" dirty="0">
                <a:solidFill>
                  <a:schemeClr val="bg1"/>
                </a:solidFill>
              </a:rPr>
              <a:t> para </a:t>
            </a:r>
            <a:r>
              <a:rPr lang="en-US" sz="3200" dirty="0" err="1">
                <a:solidFill>
                  <a:schemeClr val="bg1"/>
                </a:solidFill>
              </a:rPr>
              <a:t>Quebrar</a:t>
            </a:r>
            <a:r>
              <a:rPr lang="en-US" sz="3200" dirty="0">
                <a:solidFill>
                  <a:schemeClr val="bg1"/>
                </a:solidFill>
              </a:rPr>
              <a:t> a </a:t>
            </a:r>
            <a:r>
              <a:rPr lang="en-US" sz="3200" dirty="0" err="1">
                <a:solidFill>
                  <a:schemeClr val="bg1"/>
                </a:solidFill>
              </a:rPr>
              <a:t>Cadeia</a:t>
            </a:r>
            <a:r>
              <a:rPr lang="en-US" sz="3200" dirty="0">
                <a:solidFill>
                  <a:schemeClr val="bg1"/>
                </a:solidFill>
              </a:rPr>
              <a:t> de </a:t>
            </a:r>
            <a:r>
              <a:rPr lang="en-US" sz="3200" dirty="0" err="1">
                <a:solidFill>
                  <a:schemeClr val="bg1"/>
                </a:solidFill>
              </a:rPr>
              <a:t>Transmissão</a:t>
            </a:r>
            <a:r>
              <a:rPr lang="en-US" sz="3200" dirty="0">
                <a:solidFill>
                  <a:schemeClr val="bg1"/>
                </a:solidFill>
              </a:rPr>
              <a:t>….</a:t>
            </a:r>
          </a:p>
          <a:p>
            <a:r>
              <a:rPr lang="en-US" sz="3200" dirty="0">
                <a:solidFill>
                  <a:schemeClr val="bg1"/>
                </a:solidFill>
              </a:rPr>
              <a:t>Como </a:t>
            </a:r>
            <a:r>
              <a:rPr lang="en-US" sz="3200" dirty="0" err="1">
                <a:solidFill>
                  <a:schemeClr val="bg1"/>
                </a:solidFill>
              </a:rPr>
              <a:t>Melhorar</a:t>
            </a:r>
            <a:r>
              <a:rPr lang="en-US" sz="3200" dirty="0">
                <a:solidFill>
                  <a:schemeClr val="bg1"/>
                </a:solidFill>
              </a:rPr>
              <a:t> a </a:t>
            </a:r>
            <a:r>
              <a:rPr lang="en-US" sz="3200" dirty="0" err="1">
                <a:solidFill>
                  <a:schemeClr val="bg1"/>
                </a:solidFill>
              </a:rPr>
              <a:t>Segurança</a:t>
            </a:r>
            <a:r>
              <a:rPr lang="en-US" sz="3200" dirty="0">
                <a:solidFill>
                  <a:schemeClr val="bg1"/>
                </a:solidFill>
              </a:rPr>
              <a:t> do </a:t>
            </a:r>
            <a:r>
              <a:rPr lang="en-US" sz="3200" dirty="0" err="1">
                <a:solidFill>
                  <a:schemeClr val="bg1"/>
                </a:solidFill>
              </a:rPr>
              <a:t>Paciente</a:t>
            </a:r>
            <a:r>
              <a:rPr lang="en-US" sz="3200" dirty="0">
                <a:solidFill>
                  <a:schemeClr val="bg1"/>
                </a:solidFill>
              </a:rPr>
              <a:t>?</a:t>
            </a:r>
          </a:p>
          <a:p>
            <a:r>
              <a:rPr lang="en-US" sz="3200" dirty="0" err="1">
                <a:solidFill>
                  <a:schemeClr val="bg1"/>
                </a:solidFill>
              </a:rPr>
              <a:t>Projeto</a:t>
            </a:r>
            <a:r>
              <a:rPr lang="en-US" sz="3200" dirty="0">
                <a:solidFill>
                  <a:schemeClr val="bg1"/>
                </a:solidFill>
              </a:rPr>
              <a:t> de </a:t>
            </a:r>
            <a:r>
              <a:rPr lang="en-US" sz="3200" dirty="0" err="1">
                <a:solidFill>
                  <a:schemeClr val="bg1"/>
                </a:solidFill>
              </a:rPr>
              <a:t>Melhoria</a:t>
            </a:r>
            <a:r>
              <a:rPr lang="en-US" sz="3200" dirty="0">
                <a:solidFill>
                  <a:schemeClr val="bg1"/>
                </a:solidFill>
              </a:rPr>
              <a:t> </a:t>
            </a:r>
            <a:r>
              <a:rPr lang="en-US" sz="3200" dirty="0" err="1">
                <a:solidFill>
                  <a:schemeClr val="bg1"/>
                </a:solidFill>
              </a:rPr>
              <a:t>Contínua</a:t>
            </a:r>
            <a:r>
              <a:rPr lang="en-US" sz="3200" dirty="0">
                <a:solidFill>
                  <a:schemeClr val="bg1"/>
                </a:solidFill>
              </a:rPr>
              <a:t> de </a:t>
            </a:r>
            <a:r>
              <a:rPr lang="en-US" sz="3200" dirty="0" err="1">
                <a:solidFill>
                  <a:schemeClr val="bg1"/>
                </a:solidFill>
              </a:rPr>
              <a:t>Qualidade</a:t>
            </a:r>
            <a:r>
              <a:rPr lang="en-US" sz="3200" dirty="0">
                <a:solidFill>
                  <a:schemeClr val="bg1"/>
                </a:solidFill>
              </a:rPr>
              <a:t>.</a:t>
            </a:r>
          </a:p>
          <a:p>
            <a:endParaRPr lang="en-US" sz="3200" dirty="0">
              <a:solidFill>
                <a:schemeClr val="bg1"/>
              </a:solidFill>
            </a:endParaRPr>
          </a:p>
        </p:txBody>
      </p:sp>
    </p:spTree>
    <p:extLst>
      <p:ext uri="{BB962C8B-B14F-4D97-AF65-F5344CB8AC3E}">
        <p14:creationId xmlns:p14="http://schemas.microsoft.com/office/powerpoint/2010/main" val="1085850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31" name="Rectangle 7"/>
          <p:cNvSpPr>
            <a:spLocks noGrp="1" noChangeArrowheads="1"/>
          </p:cNvSpPr>
          <p:nvPr>
            <p:ph type="title"/>
          </p:nvPr>
        </p:nvSpPr>
        <p:spPr>
          <a:xfrm>
            <a:off x="1845275" y="946589"/>
            <a:ext cx="9192200" cy="524351"/>
          </a:xfrm>
        </p:spPr>
        <p:txBody>
          <a:bodyPr>
            <a:noAutofit/>
          </a:bodyPr>
          <a:lstStyle/>
          <a:p>
            <a:pPr eaLnBrk="1" hangingPunct="1"/>
            <a:r>
              <a:rPr lang="pt-BR" altLang="pt-BR" sz="3600" b="1" dirty="0"/>
              <a:t>As Cinco Regras de Ouro da Higiene das Mãos</a:t>
            </a:r>
            <a:endParaRPr lang="en-GB" altLang="pt-BR" sz="3600" b="1" dirty="0"/>
          </a:p>
        </p:txBody>
      </p:sp>
      <p:graphicFrame>
        <p:nvGraphicFramePr>
          <p:cNvPr id="2" name="Tabela 2">
            <a:extLst>
              <a:ext uri="{FF2B5EF4-FFF2-40B4-BE49-F238E27FC236}">
                <a16:creationId xmlns:a16="http://schemas.microsoft.com/office/drawing/2014/main" id="{BDB6F2DC-3C1D-4223-BE43-6E88F2C9A48D}"/>
              </a:ext>
            </a:extLst>
          </p:cNvPr>
          <p:cNvGraphicFramePr>
            <a:graphicFrameLocks noGrp="1"/>
          </p:cNvGraphicFramePr>
          <p:nvPr>
            <p:extLst>
              <p:ext uri="{D42A27DB-BD31-4B8C-83A1-F6EECF244321}">
                <p14:modId xmlns:p14="http://schemas.microsoft.com/office/powerpoint/2010/main" val="3615474634"/>
              </p:ext>
            </p:extLst>
          </p:nvPr>
        </p:nvGraphicFramePr>
        <p:xfrm>
          <a:off x="62593" y="1688661"/>
          <a:ext cx="12066813" cy="4297680"/>
        </p:xfrm>
        <a:graphic>
          <a:graphicData uri="http://schemas.openxmlformats.org/drawingml/2006/table">
            <a:tbl>
              <a:tblPr firstRow="1" bandRow="1">
                <a:effectLst>
                  <a:outerShdw blurRad="63500" sx="102000" sy="102000" algn="ctr" rotWithShape="0">
                    <a:prstClr val="black">
                      <a:alpha val="40000"/>
                    </a:prstClr>
                  </a:outerShdw>
                </a:effectLst>
                <a:tableStyleId>{7DF18680-E054-41AD-8BC1-D1AEF772440D}</a:tableStyleId>
              </a:tblPr>
              <a:tblGrid>
                <a:gridCol w="12066813">
                  <a:extLst>
                    <a:ext uri="{9D8B030D-6E8A-4147-A177-3AD203B41FA5}">
                      <a16:colId xmlns:a16="http://schemas.microsoft.com/office/drawing/2014/main" val="397571842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altLang="pt-BR" sz="2800" b="0" dirty="0">
                          <a:solidFill>
                            <a:schemeClr val="tx1"/>
                          </a:solidFill>
                        </a:rPr>
                        <a:t>1. Realize a Higiene das Mãos onde houver </a:t>
                      </a:r>
                      <a:r>
                        <a:rPr lang="en-GB" altLang="pt-BR" sz="2800" b="0" dirty="0">
                          <a:solidFill>
                            <a:schemeClr val="tx1"/>
                          </a:solidFill>
                        </a:rPr>
                        <a:t>o </a:t>
                      </a:r>
                      <a:r>
                        <a:rPr lang="en-GB" altLang="pt-BR" sz="2800" b="0" dirty="0" err="1">
                          <a:solidFill>
                            <a:schemeClr val="tx1"/>
                          </a:solidFill>
                        </a:rPr>
                        <a:t>cuidado</a:t>
                      </a:r>
                      <a:r>
                        <a:rPr lang="en-GB" altLang="pt-BR" sz="2800" b="0" dirty="0">
                          <a:solidFill>
                            <a:schemeClr val="tx1"/>
                          </a:solidFill>
                        </a:rPr>
                        <a:t> </a:t>
                      </a:r>
                      <a:r>
                        <a:rPr lang="en-GB" altLang="pt-BR" sz="2800" b="0" dirty="0" err="1">
                          <a:solidFill>
                            <a:schemeClr val="tx1"/>
                          </a:solidFill>
                        </a:rPr>
                        <a:t>ao</a:t>
                      </a:r>
                      <a:r>
                        <a:rPr lang="en-GB" altLang="pt-BR" sz="2800" b="0" dirty="0">
                          <a:solidFill>
                            <a:schemeClr val="tx1"/>
                          </a:solidFill>
                        </a:rPr>
                        <a:t> </a:t>
                      </a:r>
                      <a:r>
                        <a:rPr lang="en-GB" altLang="pt-BR" sz="2800" b="0" dirty="0" err="1">
                          <a:solidFill>
                            <a:schemeClr val="tx1"/>
                          </a:solidFill>
                        </a:rPr>
                        <a:t>paciente</a:t>
                      </a:r>
                      <a:r>
                        <a:rPr lang="en-GB" altLang="pt-BR" sz="2800" b="0" dirty="0">
                          <a:solidFill>
                            <a:schemeClr val="tx1"/>
                          </a:solidFill>
                        </a:rPr>
                        <a:t> </a:t>
                      </a:r>
                      <a:r>
                        <a:rPr lang="en-GB" altLang="pt-BR" sz="2800" b="0" dirty="0">
                          <a:solidFill>
                            <a:srgbClr val="FF0000"/>
                          </a:solidFill>
                        </a:rPr>
                        <a:t>(Ponto de </a:t>
                      </a:r>
                      <a:r>
                        <a:rPr lang="en-GB" altLang="pt-BR" sz="2800" b="0" dirty="0" err="1">
                          <a:solidFill>
                            <a:srgbClr val="FF0000"/>
                          </a:solidFill>
                        </a:rPr>
                        <a:t>Assistência</a:t>
                      </a:r>
                      <a:r>
                        <a:rPr lang="en-GB" altLang="pt-BR" sz="2800" b="0" dirty="0">
                          <a:solidFill>
                            <a:srgbClr val="FF0000"/>
                          </a:solidFill>
                        </a:rPr>
                        <a:t>).</a:t>
                      </a:r>
                    </a:p>
                  </a:txBody>
                  <a:tcPr>
                    <a:solidFill>
                      <a:schemeClr val="accent5">
                        <a:lumMod val="20000"/>
                        <a:lumOff val="80000"/>
                      </a:schemeClr>
                    </a:solidFill>
                  </a:tcPr>
                </a:tc>
                <a:extLst>
                  <a:ext uri="{0D108BD9-81ED-4DB2-BD59-A6C34878D82A}">
                    <a16:rowId xmlns:a16="http://schemas.microsoft.com/office/drawing/2014/main" val="2535091829"/>
                  </a:ext>
                </a:extLst>
              </a:tr>
              <a:tr h="370840">
                <a:tc>
                  <a:txBody>
                    <a:bodyPr/>
                    <a:lstStyle/>
                    <a:p>
                      <a:pPr eaLnBrk="1" hangingPunct="1">
                        <a:spcBef>
                          <a:spcPct val="0"/>
                        </a:spcBef>
                        <a:buClrTx/>
                      </a:pPr>
                      <a:r>
                        <a:rPr lang="pt-BR" altLang="pt-BR" sz="2800" dirty="0">
                          <a:solidFill>
                            <a:schemeClr val="tx1"/>
                          </a:solidFill>
                        </a:rPr>
                        <a:t>2. Prefira a </a:t>
                      </a:r>
                      <a:r>
                        <a:rPr lang="pt-BR" altLang="pt-BR" sz="2800" b="1" dirty="0">
                          <a:solidFill>
                            <a:schemeClr val="tx1"/>
                          </a:solidFill>
                        </a:rPr>
                        <a:t>Fricção das Mãos </a:t>
                      </a:r>
                      <a:r>
                        <a:rPr lang="pt-BR" altLang="pt-BR" sz="2800" dirty="0">
                          <a:solidFill>
                            <a:schemeClr val="tx1"/>
                          </a:solidFill>
                        </a:rPr>
                        <a:t>com </a:t>
                      </a:r>
                      <a:r>
                        <a:rPr lang="pt-BR" altLang="pt-BR" sz="2800" b="1" dirty="0">
                          <a:solidFill>
                            <a:schemeClr val="tx1"/>
                          </a:solidFill>
                        </a:rPr>
                        <a:t>preparação alcoólica – </a:t>
                      </a:r>
                      <a:r>
                        <a:rPr lang="pt-BR" altLang="pt-BR" sz="2800" b="0" dirty="0">
                          <a:solidFill>
                            <a:srgbClr val="FF0000"/>
                          </a:solidFill>
                        </a:rPr>
                        <a:t>deve estar </a:t>
                      </a:r>
                      <a:r>
                        <a:rPr lang="pt-BR" altLang="pt-BR" sz="2800" dirty="0">
                          <a:solidFill>
                            <a:srgbClr val="FF0000"/>
                          </a:solidFill>
                        </a:rPr>
                        <a:t>de fácil acesso.</a:t>
                      </a:r>
                      <a:r>
                        <a:rPr lang="pt-BR" altLang="pt-BR" sz="2800" dirty="0">
                          <a:solidFill>
                            <a:schemeClr val="tx1"/>
                          </a:solidFill>
                        </a:rPr>
                        <a:t> Por que? </a:t>
                      </a:r>
                    </a:p>
                    <a:p>
                      <a:pPr eaLnBrk="1" hangingPunct="1">
                        <a:spcBef>
                          <a:spcPct val="0"/>
                        </a:spcBef>
                        <a:buClrTx/>
                      </a:pPr>
                      <a:r>
                        <a:rPr lang="pt-BR" altLang="pt-BR" sz="2800" dirty="0">
                          <a:solidFill>
                            <a:schemeClr val="tx1"/>
                          </a:solidFill>
                        </a:rPr>
                        <a:t>Preparação alcoólica facilita  a </a:t>
                      </a:r>
                      <a:r>
                        <a:rPr lang="pt-BR" altLang="pt-BR" sz="2800" b="1" dirty="0">
                          <a:solidFill>
                            <a:srgbClr val="FF0000"/>
                          </a:solidFill>
                        </a:rPr>
                        <a:t>higiene das mãos nos 5 MOMENTOS, no local da assistência/tratamento</a:t>
                      </a:r>
                      <a:r>
                        <a:rPr lang="pt-BR" altLang="pt-BR" sz="2800" dirty="0">
                          <a:solidFill>
                            <a:schemeClr val="tx1"/>
                          </a:solidFill>
                        </a:rPr>
                        <a:t>. Além disso </a:t>
                      </a:r>
                      <a:r>
                        <a:rPr lang="pt-BR" altLang="pt-BR" sz="2800" b="1" dirty="0">
                          <a:solidFill>
                            <a:srgbClr val="FF0000"/>
                          </a:solidFill>
                        </a:rPr>
                        <a:t>é rápida, mais efetiva e mais bem tolerada</a:t>
                      </a:r>
                      <a:r>
                        <a:rPr lang="pt-BR" altLang="pt-BR" sz="2800" dirty="0">
                          <a:solidFill>
                            <a:schemeClr val="tx1"/>
                          </a:solidFill>
                        </a:rPr>
                        <a:t>.</a:t>
                      </a:r>
                      <a:endParaRPr lang="en-GB" altLang="pt-BR" sz="2800" dirty="0">
                        <a:solidFill>
                          <a:schemeClr val="tx1"/>
                        </a:solidFill>
                      </a:endParaRPr>
                    </a:p>
                  </a:txBody>
                  <a:tcPr/>
                </a:tc>
                <a:extLst>
                  <a:ext uri="{0D108BD9-81ED-4DB2-BD59-A6C34878D82A}">
                    <a16:rowId xmlns:a16="http://schemas.microsoft.com/office/drawing/2014/main" val="1695085408"/>
                  </a:ext>
                </a:extLst>
              </a:tr>
              <a:tr h="370840">
                <a:tc>
                  <a:txBody>
                    <a:bodyPr/>
                    <a:lstStyle/>
                    <a:p>
                      <a:r>
                        <a:rPr lang="en-GB" altLang="pt-BR" sz="2800" b="0" dirty="0">
                          <a:solidFill>
                            <a:schemeClr val="tx1"/>
                          </a:solidFill>
                        </a:rPr>
                        <a:t>3. </a:t>
                      </a:r>
                      <a:r>
                        <a:rPr lang="en-GB" altLang="pt-BR" sz="2800" b="1" dirty="0">
                          <a:solidFill>
                            <a:srgbClr val="FF0000"/>
                          </a:solidFill>
                        </a:rPr>
                        <a:t>Lave </a:t>
                      </a:r>
                      <a:r>
                        <a:rPr lang="pt-BR" altLang="pt-BR" sz="2800" b="1" dirty="0">
                          <a:solidFill>
                            <a:srgbClr val="FF0000"/>
                          </a:solidFill>
                        </a:rPr>
                        <a:t>as mãos </a:t>
                      </a:r>
                      <a:r>
                        <a:rPr lang="pt-BR" altLang="pt-BR" sz="2800" dirty="0">
                          <a:solidFill>
                            <a:schemeClr val="tx1"/>
                          </a:solidFill>
                        </a:rPr>
                        <a:t>com água e sabonete houver </a:t>
                      </a:r>
                      <a:r>
                        <a:rPr lang="pt-BR" altLang="pt-BR" sz="2800" b="1" dirty="0">
                          <a:solidFill>
                            <a:srgbClr val="FF0000"/>
                          </a:solidFill>
                        </a:rPr>
                        <a:t>sujeira visível nas mãos</a:t>
                      </a:r>
                      <a:r>
                        <a:rPr lang="pt-BR" altLang="pt-BR" sz="2800" b="1" dirty="0">
                          <a:solidFill>
                            <a:schemeClr val="tx1"/>
                          </a:solidFill>
                        </a:rPr>
                        <a:t>.</a:t>
                      </a:r>
                      <a:endParaRPr lang="en-US" sz="2800" b="1" dirty="0">
                        <a:solidFill>
                          <a:schemeClr val="tx1"/>
                        </a:solidFill>
                      </a:endParaRPr>
                    </a:p>
                  </a:txBody>
                  <a:tcPr>
                    <a:solidFill>
                      <a:schemeClr val="accent5">
                        <a:lumMod val="20000"/>
                        <a:lumOff val="80000"/>
                      </a:schemeClr>
                    </a:solidFill>
                  </a:tcPr>
                </a:tc>
                <a:extLst>
                  <a:ext uri="{0D108BD9-81ED-4DB2-BD59-A6C34878D82A}">
                    <a16:rowId xmlns:a16="http://schemas.microsoft.com/office/drawing/2014/main" val="12684153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pt-BR" sz="2800" b="0" dirty="0">
                          <a:solidFill>
                            <a:schemeClr val="tx1"/>
                          </a:solidFill>
                        </a:rPr>
                        <a:t>4. Realize a </a:t>
                      </a:r>
                      <a:r>
                        <a:rPr lang="en-GB" altLang="pt-BR" sz="2800" b="0" dirty="0" err="1">
                          <a:solidFill>
                            <a:schemeClr val="tx1"/>
                          </a:solidFill>
                        </a:rPr>
                        <a:t>Higiene</a:t>
                      </a:r>
                      <a:r>
                        <a:rPr lang="en-GB" altLang="pt-BR" sz="2800" b="0" dirty="0">
                          <a:solidFill>
                            <a:schemeClr val="tx1"/>
                          </a:solidFill>
                        </a:rPr>
                        <a:t> das </a:t>
                      </a:r>
                      <a:r>
                        <a:rPr lang="en-GB" altLang="pt-BR" sz="2800" b="0" dirty="0" err="1">
                          <a:solidFill>
                            <a:schemeClr val="tx1"/>
                          </a:solidFill>
                        </a:rPr>
                        <a:t>Mãos</a:t>
                      </a:r>
                      <a:r>
                        <a:rPr lang="en-GB" altLang="pt-BR" sz="2800" b="0" dirty="0">
                          <a:solidFill>
                            <a:schemeClr val="tx1"/>
                          </a:solidFill>
                        </a:rPr>
                        <a:t> </a:t>
                      </a:r>
                      <a:r>
                        <a:rPr lang="pt-BR" altLang="pt-BR" sz="2800" dirty="0">
                          <a:solidFill>
                            <a:schemeClr val="tx1"/>
                          </a:solidFill>
                        </a:rPr>
                        <a:t>usando a </a:t>
                      </a:r>
                      <a:r>
                        <a:rPr lang="pt-BR" altLang="pt-BR" sz="2800" b="1" dirty="0">
                          <a:solidFill>
                            <a:srgbClr val="FF0000"/>
                          </a:solidFill>
                        </a:rPr>
                        <a:t>técnica  e o tempo recomendados</a:t>
                      </a:r>
                      <a:r>
                        <a:rPr lang="pt-BR" altLang="pt-BR" sz="2800" dirty="0">
                          <a:solidFill>
                            <a:schemeClr val="tx1"/>
                          </a:solidFill>
                        </a:rPr>
                        <a:t>.</a:t>
                      </a:r>
                    </a:p>
                  </a:txBody>
                  <a:tcPr/>
                </a:tc>
                <a:extLst>
                  <a:ext uri="{0D108BD9-81ED-4DB2-BD59-A6C34878D82A}">
                    <a16:rowId xmlns:a16="http://schemas.microsoft.com/office/drawing/2014/main" val="31364456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pt-BR" sz="2800" dirty="0">
                          <a:solidFill>
                            <a:schemeClr val="tx1"/>
                          </a:solidFill>
                        </a:rPr>
                        <a:t>5. Realize a </a:t>
                      </a:r>
                      <a:r>
                        <a:rPr lang="en-GB" altLang="pt-BR" sz="2800" dirty="0" err="1">
                          <a:solidFill>
                            <a:schemeClr val="tx1"/>
                          </a:solidFill>
                        </a:rPr>
                        <a:t>correta</a:t>
                      </a:r>
                      <a:r>
                        <a:rPr lang="en-GB" altLang="pt-BR" sz="2800" dirty="0">
                          <a:solidFill>
                            <a:schemeClr val="tx1"/>
                          </a:solidFill>
                        </a:rPr>
                        <a:t> </a:t>
                      </a:r>
                      <a:r>
                        <a:rPr lang="en-GB" altLang="pt-BR" sz="2800" dirty="0" err="1">
                          <a:solidFill>
                            <a:schemeClr val="tx1"/>
                          </a:solidFill>
                        </a:rPr>
                        <a:t>Higiene</a:t>
                      </a:r>
                      <a:r>
                        <a:rPr lang="en-GB" altLang="pt-BR" sz="2800" dirty="0">
                          <a:solidFill>
                            <a:schemeClr val="tx1"/>
                          </a:solidFill>
                        </a:rPr>
                        <a:t> das </a:t>
                      </a:r>
                      <a:r>
                        <a:rPr lang="en-GB" altLang="pt-BR" sz="2800" dirty="0" err="1">
                          <a:solidFill>
                            <a:schemeClr val="tx1"/>
                          </a:solidFill>
                        </a:rPr>
                        <a:t>Mãos</a:t>
                      </a:r>
                      <a:r>
                        <a:rPr lang="en-GB" altLang="pt-BR" sz="2800" dirty="0">
                          <a:solidFill>
                            <a:schemeClr val="tx1"/>
                          </a:solidFill>
                        </a:rPr>
                        <a:t> </a:t>
                      </a:r>
                      <a:r>
                        <a:rPr lang="en-GB" altLang="pt-BR" sz="2800" dirty="0" err="1">
                          <a:solidFill>
                            <a:schemeClr val="tx1"/>
                          </a:solidFill>
                        </a:rPr>
                        <a:t>nas</a:t>
                      </a:r>
                      <a:r>
                        <a:rPr lang="en-GB" altLang="pt-BR" sz="2800" dirty="0">
                          <a:solidFill>
                            <a:schemeClr val="tx1"/>
                          </a:solidFill>
                        </a:rPr>
                        <a:t> </a:t>
                      </a:r>
                      <a:r>
                        <a:rPr lang="en-GB" altLang="pt-BR" sz="2800" dirty="0" err="1">
                          <a:solidFill>
                            <a:schemeClr val="tx1"/>
                          </a:solidFill>
                        </a:rPr>
                        <a:t>indicações</a:t>
                      </a:r>
                      <a:r>
                        <a:rPr lang="en-GB" altLang="pt-BR" sz="2800" dirty="0">
                          <a:solidFill>
                            <a:schemeClr val="tx1"/>
                          </a:solidFill>
                        </a:rPr>
                        <a:t> dos </a:t>
                      </a:r>
                      <a:r>
                        <a:rPr lang="en-GB" altLang="pt-BR" sz="2800" b="1" dirty="0">
                          <a:solidFill>
                            <a:srgbClr val="FF0000"/>
                          </a:solidFill>
                        </a:rPr>
                        <a:t>CINCO </a:t>
                      </a:r>
                      <a:r>
                        <a:rPr lang="en-GB" altLang="pt-BR" sz="2800" b="1" dirty="0" err="1">
                          <a:solidFill>
                            <a:srgbClr val="FF0000"/>
                          </a:solidFill>
                        </a:rPr>
                        <a:t>momentos</a:t>
                      </a:r>
                      <a:r>
                        <a:rPr lang="en-GB" altLang="pt-BR" sz="2800" b="1" dirty="0">
                          <a:solidFill>
                            <a:srgbClr val="FF0000"/>
                          </a:solidFill>
                        </a:rPr>
                        <a:t>.</a:t>
                      </a:r>
                    </a:p>
                  </a:txBody>
                  <a:tcPr>
                    <a:solidFill>
                      <a:schemeClr val="accent5">
                        <a:lumMod val="20000"/>
                        <a:lumOff val="80000"/>
                      </a:schemeClr>
                    </a:solidFill>
                  </a:tcPr>
                </a:tc>
                <a:extLst>
                  <a:ext uri="{0D108BD9-81ED-4DB2-BD59-A6C34878D82A}">
                    <a16:rowId xmlns:a16="http://schemas.microsoft.com/office/drawing/2014/main" val="1728941810"/>
                  </a:ext>
                </a:extLst>
              </a:tr>
            </a:tbl>
          </a:graphicData>
        </a:graphic>
      </p:graphicFrame>
    </p:spTree>
    <p:extLst>
      <p:ext uri="{BB962C8B-B14F-4D97-AF65-F5344CB8AC3E}">
        <p14:creationId xmlns:p14="http://schemas.microsoft.com/office/powerpoint/2010/main" val="3065443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31"/>
          <p:cNvSpPr>
            <a:spLocks noChangeArrowheads="1"/>
          </p:cNvSpPr>
          <p:nvPr/>
        </p:nvSpPr>
        <p:spPr bwMode="auto">
          <a:xfrm>
            <a:off x="639293" y="1931196"/>
            <a:ext cx="6236494" cy="308014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t-BR"/>
          </a:p>
        </p:txBody>
      </p:sp>
      <p:sp>
        <p:nvSpPr>
          <p:cNvPr id="49155" name="Rectangle 32"/>
          <p:cNvSpPr>
            <a:spLocks noChangeArrowheads="1"/>
          </p:cNvSpPr>
          <p:nvPr/>
        </p:nvSpPr>
        <p:spPr bwMode="auto">
          <a:xfrm>
            <a:off x="742878" y="2014538"/>
            <a:ext cx="1431131" cy="1409700"/>
          </a:xfrm>
          <a:prstGeom prst="rect">
            <a:avLst/>
          </a:prstGeom>
          <a:solidFill>
            <a:srgbClr val="F695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t-BR"/>
          </a:p>
        </p:txBody>
      </p:sp>
      <p:sp>
        <p:nvSpPr>
          <p:cNvPr id="49156" name="Rectangle 33"/>
          <p:cNvSpPr>
            <a:spLocks noChangeArrowheads="1"/>
          </p:cNvSpPr>
          <p:nvPr/>
        </p:nvSpPr>
        <p:spPr bwMode="auto">
          <a:xfrm>
            <a:off x="2272831" y="2014538"/>
            <a:ext cx="1431131" cy="1409700"/>
          </a:xfrm>
          <a:prstGeom prst="rect">
            <a:avLst/>
          </a:prstGeom>
          <a:solidFill>
            <a:srgbClr val="F695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t-BR"/>
          </a:p>
        </p:txBody>
      </p:sp>
      <p:sp>
        <p:nvSpPr>
          <p:cNvPr id="49157" name="Rectangle 34"/>
          <p:cNvSpPr>
            <a:spLocks noChangeArrowheads="1"/>
          </p:cNvSpPr>
          <p:nvPr/>
        </p:nvSpPr>
        <p:spPr bwMode="auto">
          <a:xfrm>
            <a:off x="3805165" y="2014538"/>
            <a:ext cx="1431131" cy="1409700"/>
          </a:xfrm>
          <a:prstGeom prst="rect">
            <a:avLst/>
          </a:prstGeom>
          <a:solidFill>
            <a:srgbClr val="F695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t-BR"/>
          </a:p>
        </p:txBody>
      </p:sp>
      <p:sp>
        <p:nvSpPr>
          <p:cNvPr id="49158" name="Rectangle 35"/>
          <p:cNvSpPr>
            <a:spLocks noChangeArrowheads="1"/>
          </p:cNvSpPr>
          <p:nvPr/>
        </p:nvSpPr>
        <p:spPr bwMode="auto">
          <a:xfrm>
            <a:off x="5341072" y="2014538"/>
            <a:ext cx="1431131" cy="1409700"/>
          </a:xfrm>
          <a:prstGeom prst="rect">
            <a:avLst/>
          </a:prstGeom>
          <a:solidFill>
            <a:srgbClr val="F695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t-BR"/>
          </a:p>
        </p:txBody>
      </p:sp>
      <p:sp>
        <p:nvSpPr>
          <p:cNvPr id="49159" name="Rectangle 36"/>
          <p:cNvSpPr>
            <a:spLocks noChangeArrowheads="1"/>
          </p:cNvSpPr>
          <p:nvPr/>
        </p:nvSpPr>
        <p:spPr bwMode="auto">
          <a:xfrm>
            <a:off x="742878" y="3517106"/>
            <a:ext cx="1431131" cy="1409700"/>
          </a:xfrm>
          <a:prstGeom prst="rect">
            <a:avLst/>
          </a:prstGeom>
          <a:solidFill>
            <a:srgbClr val="F695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t-BR"/>
          </a:p>
        </p:txBody>
      </p:sp>
      <p:sp>
        <p:nvSpPr>
          <p:cNvPr id="49160" name="Rectangle 37"/>
          <p:cNvSpPr>
            <a:spLocks noChangeArrowheads="1"/>
          </p:cNvSpPr>
          <p:nvPr/>
        </p:nvSpPr>
        <p:spPr bwMode="auto">
          <a:xfrm>
            <a:off x="2272831" y="3517106"/>
            <a:ext cx="1431131" cy="1409700"/>
          </a:xfrm>
          <a:prstGeom prst="rect">
            <a:avLst/>
          </a:prstGeom>
          <a:solidFill>
            <a:srgbClr val="F695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t-BR"/>
          </a:p>
        </p:txBody>
      </p:sp>
      <p:sp>
        <p:nvSpPr>
          <p:cNvPr id="49161" name="Rectangle 38"/>
          <p:cNvSpPr>
            <a:spLocks noChangeArrowheads="1"/>
          </p:cNvSpPr>
          <p:nvPr/>
        </p:nvSpPr>
        <p:spPr bwMode="auto">
          <a:xfrm>
            <a:off x="3805165" y="3517106"/>
            <a:ext cx="1431131" cy="1409700"/>
          </a:xfrm>
          <a:prstGeom prst="rect">
            <a:avLst/>
          </a:prstGeom>
          <a:solidFill>
            <a:srgbClr val="F695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t-BR"/>
          </a:p>
        </p:txBody>
      </p:sp>
      <p:sp>
        <p:nvSpPr>
          <p:cNvPr id="49162" name="Rectangle 39"/>
          <p:cNvSpPr>
            <a:spLocks noChangeArrowheads="1"/>
          </p:cNvSpPr>
          <p:nvPr/>
        </p:nvSpPr>
        <p:spPr bwMode="auto">
          <a:xfrm>
            <a:off x="5341072" y="3517106"/>
            <a:ext cx="1431131" cy="1409700"/>
          </a:xfrm>
          <a:prstGeom prst="rect">
            <a:avLst/>
          </a:prstGeom>
          <a:solidFill>
            <a:srgbClr val="F695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t-BR"/>
          </a:p>
        </p:txBody>
      </p:sp>
      <p:sp>
        <p:nvSpPr>
          <p:cNvPr id="49163" name="Rectangle 21"/>
          <p:cNvSpPr>
            <a:spLocks noGrp="1" noChangeArrowheads="1"/>
          </p:cNvSpPr>
          <p:nvPr>
            <p:ph type="title" idx="4294967295"/>
          </p:nvPr>
        </p:nvSpPr>
        <p:spPr>
          <a:xfrm>
            <a:off x="1835685" y="554832"/>
            <a:ext cx="10231129" cy="11703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0">
            <a:normAutofit fontScale="90000"/>
          </a:bodyPr>
          <a:lstStyle/>
          <a:p>
            <a:pPr algn="l"/>
            <a:r>
              <a:rPr lang="en-GB" b="1" dirty="0" err="1">
                <a:effectLst/>
              </a:rPr>
              <a:t>Preparação</a:t>
            </a:r>
            <a:r>
              <a:rPr lang="en-GB" b="1" dirty="0">
                <a:effectLst/>
              </a:rPr>
              <a:t> </a:t>
            </a:r>
            <a:r>
              <a:rPr lang="en-GB" b="1" dirty="0" err="1">
                <a:effectLst/>
              </a:rPr>
              <a:t>alcoólica</a:t>
            </a:r>
            <a:r>
              <a:rPr lang="en-GB" b="1" dirty="0">
                <a:effectLst/>
              </a:rPr>
              <a:t> de  </a:t>
            </a:r>
            <a:r>
              <a:rPr lang="en-GB" b="1" dirty="0" err="1">
                <a:effectLst/>
              </a:rPr>
              <a:t>fácil</a:t>
            </a:r>
            <a:r>
              <a:rPr lang="en-GB" b="1" dirty="0">
                <a:effectLst/>
              </a:rPr>
              <a:t> </a:t>
            </a:r>
            <a:r>
              <a:rPr lang="en-GB" b="1" dirty="0" err="1">
                <a:effectLst/>
              </a:rPr>
              <a:t>acesso</a:t>
            </a:r>
            <a:r>
              <a:rPr lang="en-GB" b="1" dirty="0">
                <a:effectLst/>
              </a:rPr>
              <a:t> </a:t>
            </a:r>
            <a:br>
              <a:rPr lang="en-GB" b="1" dirty="0">
                <a:effectLst/>
              </a:rPr>
            </a:br>
            <a:r>
              <a:rPr lang="en-GB" b="1" dirty="0"/>
              <a:t>“no </a:t>
            </a:r>
            <a:r>
              <a:rPr lang="en-GB" b="1" dirty="0" err="1">
                <a:effectLst/>
              </a:rPr>
              <a:t>ponto</a:t>
            </a:r>
            <a:r>
              <a:rPr lang="en-GB" b="1" dirty="0">
                <a:effectLst/>
              </a:rPr>
              <a:t> </a:t>
            </a:r>
            <a:r>
              <a:rPr lang="en-GB" b="1" dirty="0" err="1">
                <a:effectLst/>
              </a:rPr>
              <a:t>assistência</a:t>
            </a:r>
            <a:r>
              <a:rPr lang="en-GB" b="1" dirty="0">
                <a:effectLst/>
              </a:rPr>
              <a:t>” – </a:t>
            </a:r>
            <a:r>
              <a:rPr lang="en-GB" b="1" dirty="0" err="1">
                <a:solidFill>
                  <a:srgbClr val="FF0000"/>
                </a:solidFill>
                <a:effectLst/>
              </a:rPr>
              <a:t>ao</a:t>
            </a:r>
            <a:r>
              <a:rPr lang="en-GB" b="1" dirty="0">
                <a:solidFill>
                  <a:srgbClr val="FF0000"/>
                </a:solidFill>
                <a:effectLst/>
              </a:rPr>
              <a:t> </a:t>
            </a:r>
            <a:r>
              <a:rPr lang="en-GB" b="1" dirty="0" err="1">
                <a:solidFill>
                  <a:srgbClr val="FF0000"/>
                </a:solidFill>
                <a:effectLst/>
              </a:rPr>
              <a:t>alcanc</a:t>
            </a:r>
            <a:r>
              <a:rPr lang="en-GB" b="1" dirty="0" err="1">
                <a:solidFill>
                  <a:srgbClr val="FF0000"/>
                </a:solidFill>
              </a:rPr>
              <a:t>e</a:t>
            </a:r>
            <a:r>
              <a:rPr lang="en-GB" b="1" dirty="0">
                <a:solidFill>
                  <a:srgbClr val="FF0000"/>
                </a:solidFill>
              </a:rPr>
              <a:t> das </a:t>
            </a:r>
            <a:r>
              <a:rPr lang="en-GB" b="1" dirty="0" err="1">
                <a:solidFill>
                  <a:srgbClr val="FF0000"/>
                </a:solidFill>
              </a:rPr>
              <a:t>mãos</a:t>
            </a:r>
            <a:r>
              <a:rPr lang="en-GB" b="1" dirty="0">
                <a:solidFill>
                  <a:srgbClr val="FF0000"/>
                </a:solidFill>
              </a:rPr>
              <a:t>!</a:t>
            </a:r>
            <a:endParaRPr lang="en-GB" b="1" dirty="0">
              <a:solidFill>
                <a:srgbClr val="FF0000"/>
              </a:solidFill>
              <a:effectLst/>
            </a:endParaRPr>
          </a:p>
        </p:txBody>
      </p:sp>
      <p:pic>
        <p:nvPicPr>
          <p:cNvPr id="622594" name="Picture 2" descr="P103018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495" y="2014538"/>
            <a:ext cx="1435894" cy="1409700"/>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22607"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878" y="3513535"/>
            <a:ext cx="1431131" cy="1413272"/>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22596" name="Picture 4" descr="IMG_447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72830" y="2014538"/>
            <a:ext cx="1435894" cy="1409700"/>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22598" name="Picture 6" descr="hh station #5 E"/>
          <p:cNvPicPr>
            <a:picLocks noGrp="1" noChangeAspect="1" noChangeArrowheads="1"/>
          </p:cNvPicPr>
          <p:nvPr>
            <p:ph sz="half" idx="4294967295"/>
          </p:nvPr>
        </p:nvPicPr>
        <p:blipFill>
          <a:blip r:embed="rId6" cstate="print">
            <a:extLst>
              <a:ext uri="{28A0092B-C50C-407E-A947-70E740481C1C}">
                <a14:useLocalDpi xmlns:a14="http://schemas.microsoft.com/office/drawing/2010/main" val="0"/>
              </a:ext>
            </a:extLst>
          </a:blip>
          <a:srcRect/>
          <a:stretch>
            <a:fillRect/>
          </a:stretch>
        </p:blipFill>
        <p:spPr>
          <a:xfrm>
            <a:off x="3805164" y="2014538"/>
            <a:ext cx="1435894" cy="1409700"/>
          </a:xfrm>
          <a:noFill/>
          <a:ln w="12700">
            <a:solidFill>
              <a:schemeClr val="bg1"/>
            </a:solidFill>
          </a:ln>
          <a:extLst>
            <a:ext uri="{909E8E84-426E-40DD-AFC4-6F175D3DCCD1}">
              <a14:hiddenFill xmlns:a14="http://schemas.microsoft.com/office/drawing/2010/main">
                <a:solidFill>
                  <a:srgbClr val="FFFFFF"/>
                </a:solidFill>
              </a14:hiddenFill>
            </a:ext>
          </a:extLst>
        </p:spPr>
      </p:pic>
      <p:pic>
        <p:nvPicPr>
          <p:cNvPr id="622605" name="Picture 4" descr="microshield2"/>
          <p:cNvPicPr>
            <a:picLocks noChangeAspect="1" noChangeArrowheads="1"/>
          </p:cNvPicPr>
          <p:nvPr/>
        </p:nvPicPr>
        <p:blipFill>
          <a:blip r:embed="rId7" cstate="print">
            <a:lum contrast="6000"/>
            <a:extLst>
              <a:ext uri="{28A0092B-C50C-407E-A947-70E740481C1C}">
                <a14:useLocalDpi xmlns:a14="http://schemas.microsoft.com/office/drawing/2010/main" val="0"/>
              </a:ext>
            </a:extLst>
          </a:blip>
          <a:srcRect/>
          <a:stretch>
            <a:fillRect/>
          </a:stretch>
        </p:blipFill>
        <p:spPr bwMode="auto">
          <a:xfrm>
            <a:off x="5338689" y="2014538"/>
            <a:ext cx="1433513" cy="1409700"/>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22608" name="Picture 1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72830" y="3514727"/>
            <a:ext cx="1433513" cy="1412081"/>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22599"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54563" y="3514727"/>
            <a:ext cx="1433513" cy="1412081"/>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22600"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77980" y="3482581"/>
            <a:ext cx="1433513" cy="1412081"/>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639293" y="5019674"/>
            <a:ext cx="6236494" cy="1261884"/>
          </a:xfrm>
          <a:prstGeom prst="rect">
            <a:avLst/>
          </a:prstGeom>
          <a:ln w="57150">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pt-BR" sz="2800" b="1" dirty="0">
                <a:solidFill>
                  <a:srgbClr val="FF0000"/>
                </a:solidFill>
              </a:rPr>
              <a:t>NÃO INSTALAR NA PIA</a:t>
            </a:r>
          </a:p>
          <a:p>
            <a:pPr algn="ctr"/>
            <a:r>
              <a:rPr lang="pt-BR" sz="2800" b="1" dirty="0">
                <a:solidFill>
                  <a:srgbClr val="FF0000"/>
                </a:solidFill>
              </a:rPr>
              <a:t>NÃO INSTALAR AO LADO DA PIA</a:t>
            </a:r>
          </a:p>
          <a:p>
            <a:pPr algn="ctr"/>
            <a:r>
              <a:rPr lang="pt-BR" sz="2000" b="1" dirty="0">
                <a:solidFill>
                  <a:srgbClr val="FF0000"/>
                </a:solidFill>
              </a:rPr>
              <a:t>(Manual CDC HM, 2002)</a:t>
            </a:r>
          </a:p>
        </p:txBody>
      </p:sp>
      <p:sp>
        <p:nvSpPr>
          <p:cNvPr id="3" name="CaixaDeTexto 2">
            <a:extLst>
              <a:ext uri="{FF2B5EF4-FFF2-40B4-BE49-F238E27FC236}">
                <a16:creationId xmlns:a16="http://schemas.microsoft.com/office/drawing/2014/main" id="{A5FF19C3-517C-4070-9A6E-3388A7D001DD}"/>
              </a:ext>
            </a:extLst>
          </p:cNvPr>
          <p:cNvSpPr txBox="1"/>
          <p:nvPr/>
        </p:nvSpPr>
        <p:spPr>
          <a:xfrm>
            <a:off x="7116351" y="2500908"/>
            <a:ext cx="4103942" cy="2554545"/>
          </a:xfrm>
          <a:prstGeom prst="rect">
            <a:avLst/>
          </a:prstGeom>
          <a:solidFill>
            <a:schemeClr val="accent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a:solidFill>
                  <a:schemeClr val="tx1"/>
                </a:solidFill>
              </a:rPr>
              <a:t>Na sua instituição, onde estão disponibilizados os dispensadores de Preparação Alcoólica?</a:t>
            </a:r>
            <a:endParaRPr lang="en-US" sz="3200" dirty="0">
              <a:solidFill>
                <a:schemeClr val="tx1"/>
              </a:solidFill>
            </a:endParaRPr>
          </a:p>
        </p:txBody>
      </p:sp>
    </p:spTree>
    <p:extLst>
      <p:ext uri="{BB962C8B-B14F-4D97-AF65-F5344CB8AC3E}">
        <p14:creationId xmlns:p14="http://schemas.microsoft.com/office/powerpoint/2010/main" val="9046184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22594"/>
                                        </p:tgtEl>
                                        <p:attrNameLst>
                                          <p:attrName>style.visibility</p:attrName>
                                        </p:attrNameLst>
                                      </p:cBhvr>
                                      <p:to>
                                        <p:strVal val="visible"/>
                                      </p:to>
                                    </p:set>
                                    <p:animEffect transition="in" filter="fade">
                                      <p:cBhvr>
                                        <p:cTn id="7" dur="500"/>
                                        <p:tgtEl>
                                          <p:spTgt spid="622594"/>
                                        </p:tgtEl>
                                      </p:cBhvr>
                                    </p:animEffect>
                                  </p:childTnLst>
                                </p:cTn>
                              </p:par>
                              <p:par>
                                <p:cTn id="8" presetID="10" presetClass="entr" presetSubtype="0" fill="hold" nodeType="withEffect">
                                  <p:stCondLst>
                                    <p:cond delay="300"/>
                                  </p:stCondLst>
                                  <p:childTnLst>
                                    <p:set>
                                      <p:cBhvr>
                                        <p:cTn id="9" dur="1" fill="hold">
                                          <p:stCondLst>
                                            <p:cond delay="0"/>
                                          </p:stCondLst>
                                        </p:cTn>
                                        <p:tgtEl>
                                          <p:spTgt spid="622596"/>
                                        </p:tgtEl>
                                        <p:attrNameLst>
                                          <p:attrName>style.visibility</p:attrName>
                                        </p:attrNameLst>
                                      </p:cBhvr>
                                      <p:to>
                                        <p:strVal val="visible"/>
                                      </p:to>
                                    </p:set>
                                    <p:animEffect transition="in" filter="fade">
                                      <p:cBhvr>
                                        <p:cTn id="10" dur="500"/>
                                        <p:tgtEl>
                                          <p:spTgt spid="622596"/>
                                        </p:tgtEl>
                                      </p:cBhvr>
                                    </p:animEffect>
                                  </p:childTnLst>
                                </p:cTn>
                              </p:par>
                              <p:par>
                                <p:cTn id="11" presetID="10" presetClass="entr" presetSubtype="0" fill="hold" nodeType="withEffect">
                                  <p:stCondLst>
                                    <p:cond delay="600"/>
                                  </p:stCondLst>
                                  <p:childTnLst>
                                    <p:set>
                                      <p:cBhvr>
                                        <p:cTn id="12" dur="1" fill="hold">
                                          <p:stCondLst>
                                            <p:cond delay="0"/>
                                          </p:stCondLst>
                                        </p:cTn>
                                        <p:tgtEl>
                                          <p:spTgt spid="622598"/>
                                        </p:tgtEl>
                                        <p:attrNameLst>
                                          <p:attrName>style.visibility</p:attrName>
                                        </p:attrNameLst>
                                      </p:cBhvr>
                                      <p:to>
                                        <p:strVal val="visible"/>
                                      </p:to>
                                    </p:set>
                                    <p:animEffect transition="in" filter="fade">
                                      <p:cBhvr>
                                        <p:cTn id="13" dur="500"/>
                                        <p:tgtEl>
                                          <p:spTgt spid="622598"/>
                                        </p:tgtEl>
                                      </p:cBhvr>
                                    </p:animEffect>
                                  </p:childTnLst>
                                </p:cTn>
                              </p:par>
                              <p:par>
                                <p:cTn id="14" presetID="10" presetClass="entr" presetSubtype="0" fill="hold" nodeType="withEffect">
                                  <p:stCondLst>
                                    <p:cond delay="900"/>
                                  </p:stCondLst>
                                  <p:childTnLst>
                                    <p:set>
                                      <p:cBhvr>
                                        <p:cTn id="15" dur="1" fill="hold">
                                          <p:stCondLst>
                                            <p:cond delay="0"/>
                                          </p:stCondLst>
                                        </p:cTn>
                                        <p:tgtEl>
                                          <p:spTgt spid="622605"/>
                                        </p:tgtEl>
                                        <p:attrNameLst>
                                          <p:attrName>style.visibility</p:attrName>
                                        </p:attrNameLst>
                                      </p:cBhvr>
                                      <p:to>
                                        <p:strVal val="visible"/>
                                      </p:to>
                                    </p:set>
                                    <p:animEffect transition="in" filter="fade">
                                      <p:cBhvr>
                                        <p:cTn id="16" dur="500"/>
                                        <p:tgtEl>
                                          <p:spTgt spid="622605"/>
                                        </p:tgtEl>
                                      </p:cBhvr>
                                    </p:animEffect>
                                  </p:childTnLst>
                                </p:cTn>
                              </p:par>
                              <p:par>
                                <p:cTn id="17" presetID="10" presetClass="entr" presetSubtype="0" fill="hold" nodeType="withEffect">
                                  <p:stCondLst>
                                    <p:cond delay="1200"/>
                                  </p:stCondLst>
                                  <p:childTnLst>
                                    <p:set>
                                      <p:cBhvr>
                                        <p:cTn id="18" dur="1" fill="hold">
                                          <p:stCondLst>
                                            <p:cond delay="0"/>
                                          </p:stCondLst>
                                        </p:cTn>
                                        <p:tgtEl>
                                          <p:spTgt spid="622600"/>
                                        </p:tgtEl>
                                        <p:attrNameLst>
                                          <p:attrName>style.visibility</p:attrName>
                                        </p:attrNameLst>
                                      </p:cBhvr>
                                      <p:to>
                                        <p:strVal val="visible"/>
                                      </p:to>
                                    </p:set>
                                    <p:animEffect transition="in" filter="fade">
                                      <p:cBhvr>
                                        <p:cTn id="19" dur="500"/>
                                        <p:tgtEl>
                                          <p:spTgt spid="622600"/>
                                        </p:tgtEl>
                                      </p:cBhvr>
                                    </p:animEffect>
                                  </p:childTnLst>
                                </p:cTn>
                              </p:par>
                              <p:par>
                                <p:cTn id="20" presetID="10" presetClass="entr" presetSubtype="0" fill="hold" nodeType="withEffect">
                                  <p:stCondLst>
                                    <p:cond delay="1500"/>
                                  </p:stCondLst>
                                  <p:childTnLst>
                                    <p:set>
                                      <p:cBhvr>
                                        <p:cTn id="21" dur="1" fill="hold">
                                          <p:stCondLst>
                                            <p:cond delay="0"/>
                                          </p:stCondLst>
                                        </p:cTn>
                                        <p:tgtEl>
                                          <p:spTgt spid="622599"/>
                                        </p:tgtEl>
                                        <p:attrNameLst>
                                          <p:attrName>style.visibility</p:attrName>
                                        </p:attrNameLst>
                                      </p:cBhvr>
                                      <p:to>
                                        <p:strVal val="visible"/>
                                      </p:to>
                                    </p:set>
                                    <p:animEffect transition="in" filter="fade">
                                      <p:cBhvr>
                                        <p:cTn id="22" dur="500"/>
                                        <p:tgtEl>
                                          <p:spTgt spid="622599"/>
                                        </p:tgtEl>
                                      </p:cBhvr>
                                    </p:animEffect>
                                  </p:childTnLst>
                                </p:cTn>
                              </p:par>
                              <p:par>
                                <p:cTn id="23" presetID="10" presetClass="entr" presetSubtype="0" fill="hold" nodeType="withEffect">
                                  <p:stCondLst>
                                    <p:cond delay="1800"/>
                                  </p:stCondLst>
                                  <p:childTnLst>
                                    <p:set>
                                      <p:cBhvr>
                                        <p:cTn id="24" dur="1" fill="hold">
                                          <p:stCondLst>
                                            <p:cond delay="0"/>
                                          </p:stCondLst>
                                        </p:cTn>
                                        <p:tgtEl>
                                          <p:spTgt spid="622608"/>
                                        </p:tgtEl>
                                        <p:attrNameLst>
                                          <p:attrName>style.visibility</p:attrName>
                                        </p:attrNameLst>
                                      </p:cBhvr>
                                      <p:to>
                                        <p:strVal val="visible"/>
                                      </p:to>
                                    </p:set>
                                    <p:animEffect transition="in" filter="fade">
                                      <p:cBhvr>
                                        <p:cTn id="25" dur="500"/>
                                        <p:tgtEl>
                                          <p:spTgt spid="622608"/>
                                        </p:tgtEl>
                                      </p:cBhvr>
                                    </p:animEffect>
                                  </p:childTnLst>
                                </p:cTn>
                              </p:par>
                              <p:par>
                                <p:cTn id="26" presetID="10" presetClass="entr" presetSubtype="0" fill="hold" nodeType="withEffect">
                                  <p:stCondLst>
                                    <p:cond delay="2100"/>
                                  </p:stCondLst>
                                  <p:childTnLst>
                                    <p:set>
                                      <p:cBhvr>
                                        <p:cTn id="27" dur="1" fill="hold">
                                          <p:stCondLst>
                                            <p:cond delay="0"/>
                                          </p:stCondLst>
                                        </p:cTn>
                                        <p:tgtEl>
                                          <p:spTgt spid="622607"/>
                                        </p:tgtEl>
                                        <p:attrNameLst>
                                          <p:attrName>style.visibility</p:attrName>
                                        </p:attrNameLst>
                                      </p:cBhvr>
                                      <p:to>
                                        <p:strVal val="visible"/>
                                      </p:to>
                                    </p:set>
                                    <p:animEffect transition="in" filter="fade">
                                      <p:cBhvr>
                                        <p:cTn id="28" dur="500"/>
                                        <p:tgtEl>
                                          <p:spTgt spid="622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7"/>
          <p:cNvSpPr>
            <a:spLocks noChangeArrowheads="1"/>
          </p:cNvSpPr>
          <p:nvPr/>
        </p:nvSpPr>
        <p:spPr bwMode="auto">
          <a:xfrm>
            <a:off x="0" y="6488668"/>
            <a:ext cx="50070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hlinkClick r:id="rId3"/>
              </a:rPr>
              <a:t>http://www.anvisa.gov.br/servicosaude/controle/publicacoes.htm</a:t>
            </a:r>
            <a:endParaRPr lang="en-US" sz="1400" dirty="0"/>
          </a:p>
        </p:txBody>
      </p:sp>
      <p:sp>
        <p:nvSpPr>
          <p:cNvPr id="73733" name="Text Box 3"/>
          <p:cNvSpPr txBox="1">
            <a:spLocks noChangeArrowheads="1"/>
          </p:cNvSpPr>
          <p:nvPr/>
        </p:nvSpPr>
        <p:spPr bwMode="auto">
          <a:xfrm>
            <a:off x="2425181" y="0"/>
            <a:ext cx="5873724" cy="584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b="1" dirty="0"/>
              <a:t>Técnica de </a:t>
            </a:r>
            <a:r>
              <a:rPr lang="en-US" sz="3200" b="1" dirty="0" err="1"/>
              <a:t>Higiene</a:t>
            </a:r>
            <a:r>
              <a:rPr lang="en-US" sz="3200" b="1" dirty="0"/>
              <a:t> das </a:t>
            </a:r>
            <a:r>
              <a:rPr lang="en-US" sz="3200" b="1" dirty="0" err="1"/>
              <a:t>Mãos</a:t>
            </a:r>
            <a:endParaRPr lang="en-US" sz="3200" b="1" dirty="0"/>
          </a:p>
        </p:txBody>
      </p:sp>
      <p:pic>
        <p:nvPicPr>
          <p:cNvPr id="7" name="Picture 2">
            <a:extLst>
              <a:ext uri="{FF2B5EF4-FFF2-40B4-BE49-F238E27FC236}">
                <a16:creationId xmlns:a16="http://schemas.microsoft.com/office/drawing/2014/main" id="{449CB63F-BBE8-4AF2-91D6-F82F26794C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841" y="579655"/>
            <a:ext cx="5328592" cy="5977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ixaDeTexto 8">
            <a:extLst>
              <a:ext uri="{FF2B5EF4-FFF2-40B4-BE49-F238E27FC236}">
                <a16:creationId xmlns:a16="http://schemas.microsoft.com/office/drawing/2014/main" id="{CB960390-EAEA-454C-9CE1-846E37820697}"/>
              </a:ext>
            </a:extLst>
          </p:cNvPr>
          <p:cNvSpPr txBox="1"/>
          <p:nvPr/>
        </p:nvSpPr>
        <p:spPr>
          <a:xfrm>
            <a:off x="5896777" y="988339"/>
            <a:ext cx="4907797" cy="1077218"/>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pt-BR" sz="3200" dirty="0"/>
              <a:t>Álcool: 20 a 30 </a:t>
            </a:r>
            <a:r>
              <a:rPr lang="pt-BR" sz="3200" dirty="0" err="1"/>
              <a:t>seg</a:t>
            </a:r>
            <a:endParaRPr lang="pt-BR" sz="3200" dirty="0"/>
          </a:p>
          <a:p>
            <a:r>
              <a:rPr lang="pt-BR" sz="3200" dirty="0"/>
              <a:t>Sabonete: 40 a 60 </a:t>
            </a:r>
            <a:r>
              <a:rPr lang="pt-BR" sz="3200" dirty="0" err="1"/>
              <a:t>seg</a:t>
            </a:r>
            <a:endParaRPr lang="pt-BR" sz="3200" dirty="0"/>
          </a:p>
        </p:txBody>
      </p:sp>
      <p:pic>
        <p:nvPicPr>
          <p:cNvPr id="10" name="Imagem 9">
            <a:extLst>
              <a:ext uri="{FF2B5EF4-FFF2-40B4-BE49-F238E27FC236}">
                <a16:creationId xmlns:a16="http://schemas.microsoft.com/office/drawing/2014/main" id="{BC9799CD-39FA-40BD-81E8-3268788EBC06}"/>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527769" y="689013"/>
            <a:ext cx="1664231" cy="1675869"/>
          </a:xfrm>
          <a:prstGeom prst="rect">
            <a:avLst/>
          </a:prstGeom>
        </p:spPr>
      </p:pic>
      <p:pic>
        <p:nvPicPr>
          <p:cNvPr id="12" name="Imagem 11">
            <a:extLst>
              <a:ext uri="{FF2B5EF4-FFF2-40B4-BE49-F238E27FC236}">
                <a16:creationId xmlns:a16="http://schemas.microsoft.com/office/drawing/2014/main" id="{046A5789-E2D6-4434-9ABC-E4545F5B2DE7}"/>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b="36833"/>
          <a:stretch/>
        </p:blipFill>
        <p:spPr>
          <a:xfrm>
            <a:off x="5896777" y="2177031"/>
            <a:ext cx="5023367" cy="2830856"/>
          </a:xfrm>
          <a:prstGeom prst="rect">
            <a:avLst/>
          </a:prstGeom>
        </p:spPr>
      </p:pic>
      <p:pic>
        <p:nvPicPr>
          <p:cNvPr id="8" name="Gráfico 7">
            <a:extLst>
              <a:ext uri="{FF2B5EF4-FFF2-40B4-BE49-F238E27FC236}">
                <a16:creationId xmlns:a16="http://schemas.microsoft.com/office/drawing/2014/main" id="{82D36662-A454-451B-899D-559CE44DC687}"/>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r="15453"/>
          <a:stretch/>
        </p:blipFill>
        <p:spPr>
          <a:xfrm>
            <a:off x="10402257" y="0"/>
            <a:ext cx="1814423" cy="666824"/>
          </a:xfrm>
          <a:prstGeom prst="rect">
            <a:avLst/>
          </a:prstGeom>
        </p:spPr>
      </p:pic>
      <p:pic>
        <p:nvPicPr>
          <p:cNvPr id="11" name="Imagem 10">
            <a:extLst>
              <a:ext uri="{FF2B5EF4-FFF2-40B4-BE49-F238E27FC236}">
                <a16:creationId xmlns:a16="http://schemas.microsoft.com/office/drawing/2014/main" id="{742E7FEC-8CED-4D5F-A2E2-FFE372676770}"/>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4680" y="586398"/>
            <a:ext cx="8578735" cy="80426"/>
          </a:xfrm>
          <a:prstGeom prst="rect">
            <a:avLst/>
          </a:prstGeom>
        </p:spPr>
      </p:pic>
      <p:sp>
        <p:nvSpPr>
          <p:cNvPr id="2" name="Rectangle 1">
            <a:extLst>
              <a:ext uri="{FF2B5EF4-FFF2-40B4-BE49-F238E27FC236}">
                <a16:creationId xmlns:a16="http://schemas.microsoft.com/office/drawing/2014/main" id="{AE11A51F-E7D7-4622-859A-4A5269307A93}"/>
              </a:ext>
            </a:extLst>
          </p:cNvPr>
          <p:cNvSpPr/>
          <p:nvPr/>
        </p:nvSpPr>
        <p:spPr>
          <a:xfrm>
            <a:off x="5896777" y="5199321"/>
            <a:ext cx="268177" cy="24454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42B7C5C-E445-42BB-8ABF-9B12A6CD30A6}"/>
              </a:ext>
            </a:extLst>
          </p:cNvPr>
          <p:cNvSpPr txBox="1"/>
          <p:nvPr/>
        </p:nvSpPr>
        <p:spPr>
          <a:xfrm>
            <a:off x="6177172" y="5153983"/>
            <a:ext cx="4462575" cy="369332"/>
          </a:xfrm>
          <a:prstGeom prst="rect">
            <a:avLst/>
          </a:prstGeom>
          <a:noFill/>
        </p:spPr>
        <p:txBody>
          <a:bodyPr wrap="square" rtlCol="0">
            <a:spAutoFit/>
          </a:bodyPr>
          <a:lstStyle/>
          <a:p>
            <a:r>
              <a:rPr lang="en-US" dirty="0" err="1"/>
              <a:t>Áreas</a:t>
            </a:r>
            <a:r>
              <a:rPr lang="en-US" dirty="0"/>
              <a:t> </a:t>
            </a:r>
            <a:r>
              <a:rPr lang="en-US" dirty="0" err="1"/>
              <a:t>geralmente</a:t>
            </a:r>
            <a:r>
              <a:rPr lang="en-US" dirty="0"/>
              <a:t> mal </a:t>
            </a:r>
            <a:r>
              <a:rPr lang="en-US" dirty="0" err="1"/>
              <a:t>higienizadas</a:t>
            </a:r>
            <a:endParaRPr lang="en-US" dirty="0"/>
          </a:p>
        </p:txBody>
      </p:sp>
      <p:sp>
        <p:nvSpPr>
          <p:cNvPr id="14" name="Rectangle 13">
            <a:extLst>
              <a:ext uri="{FF2B5EF4-FFF2-40B4-BE49-F238E27FC236}">
                <a16:creationId xmlns:a16="http://schemas.microsoft.com/office/drawing/2014/main" id="{1469D439-812D-44B3-BAFF-EC58663F2CD8}"/>
              </a:ext>
            </a:extLst>
          </p:cNvPr>
          <p:cNvSpPr/>
          <p:nvPr/>
        </p:nvSpPr>
        <p:spPr>
          <a:xfrm>
            <a:off x="5899184" y="5512275"/>
            <a:ext cx="268177" cy="24454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FEF3A1D-490D-480B-9249-975A53975DEA}"/>
              </a:ext>
            </a:extLst>
          </p:cNvPr>
          <p:cNvSpPr txBox="1"/>
          <p:nvPr/>
        </p:nvSpPr>
        <p:spPr>
          <a:xfrm>
            <a:off x="6164954" y="5420698"/>
            <a:ext cx="4462575" cy="369332"/>
          </a:xfrm>
          <a:prstGeom prst="rect">
            <a:avLst/>
          </a:prstGeom>
          <a:noFill/>
        </p:spPr>
        <p:txBody>
          <a:bodyPr wrap="square" rtlCol="0">
            <a:spAutoFit/>
          </a:bodyPr>
          <a:lstStyle/>
          <a:p>
            <a:r>
              <a:rPr lang="en-US" dirty="0" err="1"/>
              <a:t>Áreas</a:t>
            </a:r>
            <a:r>
              <a:rPr lang="en-US" dirty="0"/>
              <a:t> </a:t>
            </a:r>
            <a:r>
              <a:rPr lang="en-US" dirty="0" err="1"/>
              <a:t>por</a:t>
            </a:r>
            <a:r>
              <a:rPr lang="en-US" dirty="0"/>
              <a:t> </a:t>
            </a:r>
            <a:r>
              <a:rPr lang="en-US" dirty="0" err="1"/>
              <a:t>vezes</a:t>
            </a:r>
            <a:r>
              <a:rPr lang="en-US" dirty="0"/>
              <a:t> mal </a:t>
            </a:r>
            <a:r>
              <a:rPr lang="en-US" dirty="0" err="1"/>
              <a:t>higienizadas</a:t>
            </a:r>
            <a:endParaRPr lang="en-US" dirty="0"/>
          </a:p>
        </p:txBody>
      </p:sp>
      <p:sp>
        <p:nvSpPr>
          <p:cNvPr id="16" name="Rectangle 15">
            <a:extLst>
              <a:ext uri="{FF2B5EF4-FFF2-40B4-BE49-F238E27FC236}">
                <a16:creationId xmlns:a16="http://schemas.microsoft.com/office/drawing/2014/main" id="{C9BF48A1-58F1-498F-B08F-93C75B9649D7}"/>
              </a:ext>
            </a:extLst>
          </p:cNvPr>
          <p:cNvSpPr/>
          <p:nvPr/>
        </p:nvSpPr>
        <p:spPr>
          <a:xfrm>
            <a:off x="5908995" y="5862759"/>
            <a:ext cx="268177" cy="24454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EFDED3A-095B-4E46-B199-1A4EE8D05718}"/>
              </a:ext>
            </a:extLst>
          </p:cNvPr>
          <p:cNvSpPr txBox="1"/>
          <p:nvPr/>
        </p:nvSpPr>
        <p:spPr>
          <a:xfrm>
            <a:off x="6177172" y="5751511"/>
            <a:ext cx="4462575" cy="369332"/>
          </a:xfrm>
          <a:prstGeom prst="rect">
            <a:avLst/>
          </a:prstGeom>
          <a:noFill/>
        </p:spPr>
        <p:txBody>
          <a:bodyPr wrap="square" rtlCol="0">
            <a:spAutoFit/>
          </a:bodyPr>
          <a:lstStyle/>
          <a:p>
            <a:r>
              <a:rPr lang="en-US" dirty="0" err="1"/>
              <a:t>Áreas</a:t>
            </a:r>
            <a:r>
              <a:rPr lang="en-US" dirty="0"/>
              <a:t> </a:t>
            </a:r>
            <a:r>
              <a:rPr lang="en-US" dirty="0" err="1"/>
              <a:t>geralmente</a:t>
            </a:r>
            <a:r>
              <a:rPr lang="en-US" dirty="0"/>
              <a:t> </a:t>
            </a:r>
            <a:r>
              <a:rPr lang="en-US" dirty="0" err="1"/>
              <a:t>bem</a:t>
            </a:r>
            <a:r>
              <a:rPr lang="en-US" dirty="0"/>
              <a:t> </a:t>
            </a:r>
            <a:r>
              <a:rPr lang="en-US" dirty="0" err="1"/>
              <a:t>higienizadas</a:t>
            </a:r>
            <a:endParaRPr lang="en-US" dirty="0"/>
          </a:p>
        </p:txBody>
      </p:sp>
      <p:sp>
        <p:nvSpPr>
          <p:cNvPr id="4" name="TextBox 3">
            <a:extLst>
              <a:ext uri="{FF2B5EF4-FFF2-40B4-BE49-F238E27FC236}">
                <a16:creationId xmlns:a16="http://schemas.microsoft.com/office/drawing/2014/main" id="{2824CA6C-15BF-4ADE-8690-76F95CADBF4E}"/>
              </a:ext>
            </a:extLst>
          </p:cNvPr>
          <p:cNvSpPr txBox="1"/>
          <p:nvPr/>
        </p:nvSpPr>
        <p:spPr>
          <a:xfrm>
            <a:off x="5908995" y="6549794"/>
            <a:ext cx="5877164" cy="307777"/>
          </a:xfrm>
          <a:prstGeom prst="rect">
            <a:avLst/>
          </a:prstGeom>
          <a:noFill/>
        </p:spPr>
        <p:txBody>
          <a:bodyPr wrap="square" rtlCol="0">
            <a:spAutoFit/>
          </a:bodyPr>
          <a:lstStyle/>
          <a:p>
            <a:r>
              <a:rPr lang="en-US" sz="1400" dirty="0" err="1"/>
              <a:t>Adaptado</a:t>
            </a:r>
            <a:r>
              <a:rPr lang="en-US" sz="1400" dirty="0"/>
              <a:t> de Taylor: An evaluation of handwashing techniques</a:t>
            </a:r>
          </a:p>
        </p:txBody>
      </p:sp>
    </p:spTree>
    <p:extLst>
      <p:ext uri="{BB962C8B-B14F-4D97-AF65-F5344CB8AC3E}">
        <p14:creationId xmlns:p14="http://schemas.microsoft.com/office/powerpoint/2010/main" val="11264600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3" grpId="0"/>
      <p:bldP spid="14" grpId="0" animBg="1"/>
      <p:bldP spid="15" grpId="0"/>
      <p:bldP spid="16" grpId="0" animBg="1"/>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59EC42EF-7895-4777-A6B1-B87D1C88FAD6}"/>
              </a:ext>
            </a:extLst>
          </p:cNvPr>
          <p:cNvPicPr>
            <a:picLocks noChangeAspect="1"/>
          </p:cNvPicPr>
          <p:nvPr/>
        </p:nvPicPr>
        <p:blipFill rotWithShape="1">
          <a:blip r:embed="rId3"/>
          <a:srcRect l="29871" t="27773" r="33180" b="9090"/>
          <a:stretch/>
        </p:blipFill>
        <p:spPr>
          <a:xfrm>
            <a:off x="1392006" y="816378"/>
            <a:ext cx="4787662" cy="5509200"/>
          </a:xfrm>
          <a:prstGeom prst="rect">
            <a:avLst/>
          </a:prstGeom>
          <a:ln>
            <a:noFill/>
          </a:ln>
          <a:effectLst>
            <a:outerShdw blurRad="190500" algn="tl" rotWithShape="0">
              <a:srgbClr val="000000">
                <a:alpha val="70000"/>
              </a:srgbClr>
            </a:outerShdw>
          </a:effectLst>
        </p:spPr>
      </p:pic>
      <p:sp>
        <p:nvSpPr>
          <p:cNvPr id="2" name="CaixaDeTexto 1">
            <a:extLst>
              <a:ext uri="{FF2B5EF4-FFF2-40B4-BE49-F238E27FC236}">
                <a16:creationId xmlns:a16="http://schemas.microsoft.com/office/drawing/2014/main" id="{FC1F772B-334A-4F63-B564-4EE852F64A56}"/>
              </a:ext>
            </a:extLst>
          </p:cNvPr>
          <p:cNvSpPr txBox="1"/>
          <p:nvPr/>
        </p:nvSpPr>
        <p:spPr>
          <a:xfrm>
            <a:off x="6935315" y="1062599"/>
            <a:ext cx="4871875" cy="501675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pt-BR" sz="3200" dirty="0"/>
              <a:t>Uniformizar e facilitar  linguagem/conceitos das indicações para higienizar as mãos:</a:t>
            </a:r>
          </a:p>
          <a:p>
            <a:pPr marL="342900" indent="-342900">
              <a:buFontTx/>
              <a:buChar char="-"/>
            </a:pPr>
            <a:r>
              <a:rPr lang="pt-BR" sz="3200" dirty="0"/>
              <a:t>Educação ou treinamento dos profissionais, </a:t>
            </a:r>
          </a:p>
          <a:p>
            <a:pPr marL="342900" indent="-342900">
              <a:buFontTx/>
              <a:buChar char="-"/>
            </a:pPr>
            <a:r>
              <a:rPr lang="pt-BR" sz="3200" dirty="0"/>
              <a:t>Monitorizar a prática da higiene das mãos,</a:t>
            </a:r>
          </a:p>
          <a:p>
            <a:pPr marL="342900" indent="-342900">
              <a:buFontTx/>
              <a:buChar char="-"/>
            </a:pPr>
            <a:r>
              <a:rPr lang="pt-BR" sz="3200" dirty="0"/>
              <a:t> Realizar </a:t>
            </a:r>
            <a:r>
              <a:rPr lang="pt-BR" sz="3200" i="1" dirty="0"/>
              <a:t>feedback </a:t>
            </a:r>
            <a:r>
              <a:rPr lang="pt-BR" sz="3200" dirty="0"/>
              <a:t>(retroalimentação) </a:t>
            </a:r>
            <a:endParaRPr lang="en-US" sz="3200" dirty="0"/>
          </a:p>
        </p:txBody>
      </p:sp>
      <p:sp>
        <p:nvSpPr>
          <p:cNvPr id="3" name="CaixaDeTexto 2">
            <a:extLst>
              <a:ext uri="{FF2B5EF4-FFF2-40B4-BE49-F238E27FC236}">
                <a16:creationId xmlns:a16="http://schemas.microsoft.com/office/drawing/2014/main" id="{32A2289A-C156-40B4-9CA9-06245F78BF8D}"/>
              </a:ext>
            </a:extLst>
          </p:cNvPr>
          <p:cNvSpPr txBox="1"/>
          <p:nvPr/>
        </p:nvSpPr>
        <p:spPr>
          <a:xfrm>
            <a:off x="442402" y="6581001"/>
            <a:ext cx="9955016" cy="276999"/>
          </a:xfrm>
          <a:prstGeom prst="rect">
            <a:avLst/>
          </a:prstGeom>
          <a:noFill/>
        </p:spPr>
        <p:txBody>
          <a:bodyPr wrap="square" rtlCol="0">
            <a:spAutoFit/>
          </a:bodyPr>
          <a:lstStyle/>
          <a:p>
            <a:r>
              <a:rPr lang="pt-BR" sz="1200" baseline="30000" dirty="0"/>
              <a:t>Sax H, </a:t>
            </a:r>
            <a:r>
              <a:rPr lang="pt-BR" sz="1200" baseline="30000" dirty="0" err="1"/>
              <a:t>Allegranzi</a:t>
            </a:r>
            <a:r>
              <a:rPr lang="pt-BR" sz="1200" baseline="30000" dirty="0"/>
              <a:t> B, </a:t>
            </a:r>
            <a:r>
              <a:rPr lang="pt-BR" sz="1200" baseline="30000" dirty="0" err="1"/>
              <a:t>Uçkay</a:t>
            </a:r>
            <a:r>
              <a:rPr lang="pt-BR" sz="1200" baseline="30000" dirty="0"/>
              <a:t> I, Larson E, J. </a:t>
            </a:r>
            <a:r>
              <a:rPr lang="pt-BR" sz="1200" baseline="30000" dirty="0" err="1"/>
              <a:t>Boyce</a:t>
            </a:r>
            <a:r>
              <a:rPr lang="pt-BR" sz="1200" baseline="30000" dirty="0"/>
              <a:t> J, </a:t>
            </a:r>
            <a:r>
              <a:rPr lang="pt-BR" sz="1200" baseline="30000" dirty="0" err="1"/>
              <a:t>Pittet</a:t>
            </a:r>
            <a:r>
              <a:rPr lang="pt-BR" sz="1200" baseline="30000" dirty="0"/>
              <a:t> D. ‘</a:t>
            </a:r>
            <a:r>
              <a:rPr lang="pt-BR" sz="1200" baseline="30000" dirty="0" err="1"/>
              <a:t>My</a:t>
            </a:r>
            <a:r>
              <a:rPr lang="pt-BR" sz="1200" baseline="30000" dirty="0"/>
              <a:t> </a:t>
            </a:r>
            <a:r>
              <a:rPr lang="pt-BR" sz="1200" baseline="30000" dirty="0" err="1"/>
              <a:t>five</a:t>
            </a:r>
            <a:r>
              <a:rPr lang="pt-BR" sz="1200" baseline="30000" dirty="0"/>
              <a:t> </a:t>
            </a:r>
            <a:r>
              <a:rPr lang="pt-BR" sz="1200" baseline="30000" dirty="0" err="1"/>
              <a:t>moments</a:t>
            </a:r>
            <a:r>
              <a:rPr lang="pt-BR" sz="1200" baseline="30000" dirty="0"/>
              <a:t> for </a:t>
            </a:r>
            <a:r>
              <a:rPr lang="pt-BR" sz="1200" baseline="30000" dirty="0" err="1"/>
              <a:t>hand</a:t>
            </a:r>
            <a:r>
              <a:rPr lang="pt-BR" sz="1200" baseline="30000" dirty="0"/>
              <a:t> </a:t>
            </a:r>
            <a:r>
              <a:rPr lang="pt-BR" sz="1200" baseline="30000" dirty="0" err="1"/>
              <a:t>hygiene</a:t>
            </a:r>
            <a:r>
              <a:rPr lang="pt-BR" sz="1200" baseline="30000" dirty="0"/>
              <a:t>’: a </a:t>
            </a:r>
            <a:r>
              <a:rPr lang="pt-BR" sz="1200" baseline="30000" dirty="0" err="1"/>
              <a:t>user-centred</a:t>
            </a:r>
            <a:r>
              <a:rPr lang="pt-BR" sz="1200" baseline="30000" dirty="0"/>
              <a:t> design approach </a:t>
            </a:r>
            <a:r>
              <a:rPr lang="pt-BR" sz="1200" baseline="30000" dirty="0" err="1"/>
              <a:t>to</a:t>
            </a:r>
            <a:r>
              <a:rPr lang="pt-BR" sz="1200" baseline="30000" dirty="0"/>
              <a:t> </a:t>
            </a:r>
            <a:r>
              <a:rPr lang="pt-BR" sz="1200" baseline="30000" dirty="0" err="1"/>
              <a:t>understand</a:t>
            </a:r>
            <a:r>
              <a:rPr lang="pt-BR" sz="1200" baseline="30000" dirty="0"/>
              <a:t>, </a:t>
            </a:r>
            <a:r>
              <a:rPr lang="pt-BR" sz="1200" baseline="30000" dirty="0" err="1"/>
              <a:t>train</a:t>
            </a:r>
            <a:r>
              <a:rPr lang="pt-BR" sz="1200" baseline="30000" dirty="0"/>
              <a:t>, monitor </a:t>
            </a:r>
            <a:r>
              <a:rPr lang="pt-BR" sz="1200" baseline="30000" dirty="0" err="1"/>
              <a:t>and</a:t>
            </a:r>
            <a:r>
              <a:rPr lang="pt-BR" sz="1200" baseline="30000" dirty="0"/>
              <a:t> </a:t>
            </a:r>
            <a:r>
              <a:rPr lang="pt-BR" sz="1200" baseline="30000" dirty="0" err="1"/>
              <a:t>report</a:t>
            </a:r>
            <a:r>
              <a:rPr lang="pt-BR" sz="1200" baseline="30000" dirty="0"/>
              <a:t> </a:t>
            </a:r>
            <a:r>
              <a:rPr lang="pt-BR" sz="1200" baseline="30000" dirty="0" err="1"/>
              <a:t>hand</a:t>
            </a:r>
            <a:r>
              <a:rPr lang="pt-BR" sz="1200" baseline="30000" dirty="0"/>
              <a:t> </a:t>
            </a:r>
            <a:r>
              <a:rPr lang="pt-BR" sz="1200" baseline="30000" dirty="0" err="1"/>
              <a:t>hygiene</a:t>
            </a:r>
            <a:r>
              <a:rPr lang="pt-BR" sz="1200" baseline="30000" dirty="0"/>
              <a:t>. </a:t>
            </a:r>
            <a:r>
              <a:rPr lang="pt-BR" sz="1200" baseline="30000" dirty="0" err="1"/>
              <a:t>Journal</a:t>
            </a:r>
            <a:r>
              <a:rPr lang="pt-BR" sz="1200" baseline="30000" dirty="0"/>
              <a:t> </a:t>
            </a:r>
            <a:r>
              <a:rPr lang="pt-BR" sz="1200" baseline="30000" dirty="0" err="1"/>
              <a:t>of</a:t>
            </a:r>
            <a:r>
              <a:rPr lang="pt-BR" sz="1200" baseline="30000" dirty="0"/>
              <a:t> Hospital </a:t>
            </a:r>
            <a:r>
              <a:rPr lang="pt-BR" sz="1200" baseline="30000" dirty="0" err="1"/>
              <a:t>Infection</a:t>
            </a:r>
            <a:r>
              <a:rPr lang="pt-BR" sz="1200" baseline="30000" dirty="0"/>
              <a:t> 2007; 67: 9e21.</a:t>
            </a:r>
            <a:endParaRPr lang="en-US" sz="1200" dirty="0"/>
          </a:p>
        </p:txBody>
      </p:sp>
    </p:spTree>
    <p:extLst>
      <p:ext uri="{BB962C8B-B14F-4D97-AF65-F5344CB8AC3E}">
        <p14:creationId xmlns:p14="http://schemas.microsoft.com/office/powerpoint/2010/main" val="3525567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59EC42EF-7895-4777-A6B1-B87D1C88FAD6}"/>
              </a:ext>
            </a:extLst>
          </p:cNvPr>
          <p:cNvPicPr>
            <a:picLocks noChangeAspect="1"/>
          </p:cNvPicPr>
          <p:nvPr/>
        </p:nvPicPr>
        <p:blipFill rotWithShape="1">
          <a:blip r:embed="rId3"/>
          <a:srcRect l="29871" t="27773" r="33180" b="9090"/>
          <a:stretch/>
        </p:blipFill>
        <p:spPr>
          <a:xfrm>
            <a:off x="304765" y="1995610"/>
            <a:ext cx="4127121" cy="4241702"/>
          </a:xfrm>
          <a:prstGeom prst="rect">
            <a:avLst/>
          </a:prstGeom>
          <a:ln>
            <a:noFill/>
          </a:ln>
          <a:effectLst>
            <a:outerShdw blurRad="190500" algn="tl" rotWithShape="0">
              <a:srgbClr val="000000">
                <a:alpha val="70000"/>
              </a:srgbClr>
            </a:outerShdw>
          </a:effectLst>
        </p:spPr>
      </p:pic>
      <p:sp>
        <p:nvSpPr>
          <p:cNvPr id="2" name="CaixaDeTexto 1">
            <a:extLst>
              <a:ext uri="{FF2B5EF4-FFF2-40B4-BE49-F238E27FC236}">
                <a16:creationId xmlns:a16="http://schemas.microsoft.com/office/drawing/2014/main" id="{B49920D7-8A26-4467-8050-D307CF117AF5}"/>
              </a:ext>
            </a:extLst>
          </p:cNvPr>
          <p:cNvSpPr txBox="1"/>
          <p:nvPr/>
        </p:nvSpPr>
        <p:spPr>
          <a:xfrm>
            <a:off x="1796143" y="620688"/>
            <a:ext cx="9878785" cy="1077218"/>
          </a:xfrm>
          <a:prstGeom prst="rect">
            <a:avLst/>
          </a:prstGeom>
          <a:noFill/>
        </p:spPr>
        <p:txBody>
          <a:bodyPr wrap="square" rtlCol="0">
            <a:spAutoFit/>
          </a:bodyPr>
          <a:lstStyle/>
          <a:p>
            <a:pPr algn="ctr"/>
            <a:r>
              <a:rPr lang="en-US" sz="3200" b="1" dirty="0" err="1"/>
              <a:t>Quais</a:t>
            </a:r>
            <a:r>
              <a:rPr lang="en-US" sz="3200" b="1" dirty="0"/>
              <a:t> </a:t>
            </a:r>
            <a:r>
              <a:rPr lang="en-US" sz="3200" b="1" dirty="0" err="1"/>
              <a:t>momentos</a:t>
            </a:r>
            <a:r>
              <a:rPr lang="en-US" sz="3200" b="1" dirty="0"/>
              <a:t> </a:t>
            </a:r>
            <a:r>
              <a:rPr lang="pt-BR" sz="3200" b="1" dirty="0"/>
              <a:t>protegem o paciente? E, os Profissionais de Saúde?</a:t>
            </a:r>
          </a:p>
        </p:txBody>
      </p:sp>
      <p:pic>
        <p:nvPicPr>
          <p:cNvPr id="6" name="Gráfico 5">
            <a:extLst>
              <a:ext uri="{FF2B5EF4-FFF2-40B4-BE49-F238E27FC236}">
                <a16:creationId xmlns:a16="http://schemas.microsoft.com/office/drawing/2014/main" id="{882186FE-A9B8-45F8-ABA4-3A617148E5E8}"/>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15453"/>
          <a:stretch/>
        </p:blipFill>
        <p:spPr>
          <a:xfrm>
            <a:off x="10402257" y="0"/>
            <a:ext cx="1814423" cy="666824"/>
          </a:xfrm>
          <a:prstGeom prst="rect">
            <a:avLst/>
          </a:prstGeom>
        </p:spPr>
      </p:pic>
      <p:sp>
        <p:nvSpPr>
          <p:cNvPr id="7" name="CaixaDeTexto 6">
            <a:extLst>
              <a:ext uri="{FF2B5EF4-FFF2-40B4-BE49-F238E27FC236}">
                <a16:creationId xmlns:a16="http://schemas.microsoft.com/office/drawing/2014/main" id="{1CEFEBDF-5692-41C0-8AE9-D802CAB92673}"/>
              </a:ext>
            </a:extLst>
          </p:cNvPr>
          <p:cNvSpPr txBox="1"/>
          <p:nvPr/>
        </p:nvSpPr>
        <p:spPr>
          <a:xfrm>
            <a:off x="4771571" y="1951998"/>
            <a:ext cx="5013737" cy="461665"/>
          </a:xfrm>
          <a:prstGeom prst="rect">
            <a:avLst/>
          </a:prstGeom>
          <a:noFill/>
        </p:spPr>
        <p:txBody>
          <a:bodyPr wrap="square" rtlCol="0">
            <a:spAutoFit/>
          </a:bodyPr>
          <a:lstStyle/>
          <a:p>
            <a:pPr defTabSz="685800"/>
            <a:r>
              <a:rPr lang="pt-BR" sz="2400" b="1" dirty="0">
                <a:solidFill>
                  <a:prstClr val="black"/>
                </a:solidFill>
                <a:latin typeface="Calibri" panose="020F0502020204030204"/>
              </a:rPr>
              <a:t>1. Qual o significado do tracejado? </a:t>
            </a:r>
            <a:endParaRPr lang="en-US" sz="2400" b="1" dirty="0">
              <a:solidFill>
                <a:prstClr val="black"/>
              </a:solidFill>
              <a:latin typeface="Calibri" panose="020F0502020204030204"/>
            </a:endParaRPr>
          </a:p>
        </p:txBody>
      </p:sp>
      <p:sp>
        <p:nvSpPr>
          <p:cNvPr id="13" name="Retângulo 12">
            <a:extLst>
              <a:ext uri="{FF2B5EF4-FFF2-40B4-BE49-F238E27FC236}">
                <a16:creationId xmlns:a16="http://schemas.microsoft.com/office/drawing/2014/main" id="{A984F9BD-3E67-4679-9721-D7D8F26160AD}"/>
              </a:ext>
            </a:extLst>
          </p:cNvPr>
          <p:cNvSpPr/>
          <p:nvPr/>
        </p:nvSpPr>
        <p:spPr>
          <a:xfrm>
            <a:off x="6017095" y="2549426"/>
            <a:ext cx="1261345" cy="830997"/>
          </a:xfrm>
          <a:prstGeom prst="rect">
            <a:avLst/>
          </a:prstGeom>
          <a:noFill/>
          <a:ln w="57150">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ixaDeTexto 13">
            <a:extLst>
              <a:ext uri="{FF2B5EF4-FFF2-40B4-BE49-F238E27FC236}">
                <a16:creationId xmlns:a16="http://schemas.microsoft.com/office/drawing/2014/main" id="{A42E002C-EEBF-40A1-9B4C-BD9486859D52}"/>
              </a:ext>
            </a:extLst>
          </p:cNvPr>
          <p:cNvSpPr txBox="1"/>
          <p:nvPr/>
        </p:nvSpPr>
        <p:spPr>
          <a:xfrm>
            <a:off x="4787556" y="3479565"/>
            <a:ext cx="7279044" cy="461665"/>
          </a:xfrm>
          <a:prstGeom prst="rect">
            <a:avLst/>
          </a:prstGeom>
          <a:noFill/>
        </p:spPr>
        <p:txBody>
          <a:bodyPr wrap="square" rtlCol="0">
            <a:spAutoFit/>
          </a:bodyPr>
          <a:lstStyle/>
          <a:p>
            <a:pPr defTabSz="685800"/>
            <a:r>
              <a:rPr lang="pt-BR" sz="2400" b="1" dirty="0">
                <a:solidFill>
                  <a:prstClr val="black"/>
                </a:solidFill>
                <a:latin typeface="Calibri" panose="020F0502020204030204"/>
              </a:rPr>
              <a:t>2. Qual o significado das setas em relação ao tracejado? </a:t>
            </a:r>
            <a:endParaRPr lang="en-US" sz="2400" b="1" dirty="0">
              <a:solidFill>
                <a:prstClr val="black"/>
              </a:solidFill>
              <a:latin typeface="Calibri" panose="020F0502020204030204"/>
            </a:endParaRPr>
          </a:p>
        </p:txBody>
      </p:sp>
      <p:sp>
        <p:nvSpPr>
          <p:cNvPr id="15" name="Seta: para a Direita 14">
            <a:extLst>
              <a:ext uri="{FF2B5EF4-FFF2-40B4-BE49-F238E27FC236}">
                <a16:creationId xmlns:a16="http://schemas.microsoft.com/office/drawing/2014/main" id="{3A79AB26-09A8-4750-B3C5-3AB314CD79E3}"/>
              </a:ext>
            </a:extLst>
          </p:cNvPr>
          <p:cNvSpPr/>
          <p:nvPr/>
        </p:nvSpPr>
        <p:spPr>
          <a:xfrm>
            <a:off x="5453743" y="4100178"/>
            <a:ext cx="894532" cy="426851"/>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M1</a:t>
            </a:r>
            <a:endParaRPr lang="en-US" dirty="0"/>
          </a:p>
        </p:txBody>
      </p:sp>
      <p:sp>
        <p:nvSpPr>
          <p:cNvPr id="16" name="Retângulo 15">
            <a:extLst>
              <a:ext uri="{FF2B5EF4-FFF2-40B4-BE49-F238E27FC236}">
                <a16:creationId xmlns:a16="http://schemas.microsoft.com/office/drawing/2014/main" id="{1D1E8F07-574A-4E4C-AC56-2249C83B03D4}"/>
              </a:ext>
            </a:extLst>
          </p:cNvPr>
          <p:cNvSpPr/>
          <p:nvPr/>
        </p:nvSpPr>
        <p:spPr>
          <a:xfrm>
            <a:off x="6084388" y="3949372"/>
            <a:ext cx="1124919" cy="646332"/>
          </a:xfrm>
          <a:prstGeom prst="rect">
            <a:avLst/>
          </a:prstGeom>
          <a:noFill/>
          <a:ln w="57150">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áfico 22" descr="Hospitalização com preenchimento sólido">
            <a:extLst>
              <a:ext uri="{FF2B5EF4-FFF2-40B4-BE49-F238E27FC236}">
                <a16:creationId xmlns:a16="http://schemas.microsoft.com/office/drawing/2014/main" id="{DDC2DC6D-6FF9-4658-AAEB-000B110F739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90567" y="2511127"/>
            <a:ext cx="914400" cy="914400"/>
          </a:xfrm>
          <a:prstGeom prst="rect">
            <a:avLst/>
          </a:prstGeom>
        </p:spPr>
      </p:pic>
      <p:pic>
        <p:nvPicPr>
          <p:cNvPr id="18" name="Gráfico 17" descr="Hospitalização com preenchimento sólido">
            <a:extLst>
              <a:ext uri="{FF2B5EF4-FFF2-40B4-BE49-F238E27FC236}">
                <a16:creationId xmlns:a16="http://schemas.microsoft.com/office/drawing/2014/main" id="{A9993F00-CA16-4DC0-BCF1-105CF409499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04355" y="3949372"/>
            <a:ext cx="662360" cy="662360"/>
          </a:xfrm>
          <a:prstGeom prst="rect">
            <a:avLst/>
          </a:prstGeom>
        </p:spPr>
      </p:pic>
      <p:sp>
        <p:nvSpPr>
          <p:cNvPr id="20" name="CaixaDeTexto 19">
            <a:extLst>
              <a:ext uri="{FF2B5EF4-FFF2-40B4-BE49-F238E27FC236}">
                <a16:creationId xmlns:a16="http://schemas.microsoft.com/office/drawing/2014/main" id="{62B44B0B-D00E-4296-A7D7-2C3C9AF7F9B7}"/>
              </a:ext>
            </a:extLst>
          </p:cNvPr>
          <p:cNvSpPr txBox="1"/>
          <p:nvPr/>
        </p:nvSpPr>
        <p:spPr>
          <a:xfrm>
            <a:off x="4787556" y="4791687"/>
            <a:ext cx="7279044" cy="461665"/>
          </a:xfrm>
          <a:prstGeom prst="rect">
            <a:avLst/>
          </a:prstGeom>
          <a:noFill/>
        </p:spPr>
        <p:txBody>
          <a:bodyPr wrap="square" rtlCol="0">
            <a:spAutoFit/>
          </a:bodyPr>
          <a:lstStyle/>
          <a:p>
            <a:pPr defTabSz="685800"/>
            <a:r>
              <a:rPr lang="pt-BR" sz="2400" b="1" dirty="0">
                <a:solidFill>
                  <a:prstClr val="black"/>
                </a:solidFill>
                <a:latin typeface="Calibri" panose="020F0502020204030204"/>
              </a:rPr>
              <a:t>3. Qual o significado das setas em relação ao paciente? </a:t>
            </a:r>
            <a:endParaRPr lang="en-US" sz="2400" b="1" dirty="0">
              <a:solidFill>
                <a:prstClr val="black"/>
              </a:solidFill>
              <a:latin typeface="Calibri" panose="020F0502020204030204"/>
            </a:endParaRPr>
          </a:p>
        </p:txBody>
      </p:sp>
      <p:pic>
        <p:nvPicPr>
          <p:cNvPr id="25" name="Gráfico 24" descr="Hospitalização com preenchimento sólido">
            <a:extLst>
              <a:ext uri="{FF2B5EF4-FFF2-40B4-BE49-F238E27FC236}">
                <a16:creationId xmlns:a16="http://schemas.microsoft.com/office/drawing/2014/main" id="{EC62592C-0E0A-4182-AE9E-E196F26B230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28190" y="5176932"/>
            <a:ext cx="914400" cy="914400"/>
          </a:xfrm>
          <a:prstGeom prst="rect">
            <a:avLst/>
          </a:prstGeom>
        </p:spPr>
      </p:pic>
      <p:sp>
        <p:nvSpPr>
          <p:cNvPr id="28" name="Seta: para a Direita 27">
            <a:extLst>
              <a:ext uri="{FF2B5EF4-FFF2-40B4-BE49-F238E27FC236}">
                <a16:creationId xmlns:a16="http://schemas.microsoft.com/office/drawing/2014/main" id="{35092366-6EA5-42B3-8E47-02EB06582923}"/>
              </a:ext>
            </a:extLst>
          </p:cNvPr>
          <p:cNvSpPr/>
          <p:nvPr/>
        </p:nvSpPr>
        <p:spPr>
          <a:xfrm>
            <a:off x="7104967" y="3995268"/>
            <a:ext cx="1192213" cy="662359"/>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M4/M5</a:t>
            </a:r>
            <a:endParaRPr lang="en-US" dirty="0"/>
          </a:p>
        </p:txBody>
      </p:sp>
      <p:sp>
        <p:nvSpPr>
          <p:cNvPr id="17" name="Seta: para a Direita 16">
            <a:extLst>
              <a:ext uri="{FF2B5EF4-FFF2-40B4-BE49-F238E27FC236}">
                <a16:creationId xmlns:a16="http://schemas.microsoft.com/office/drawing/2014/main" id="{6C963517-6C1D-470B-BF6D-2BBA99A5CFB7}"/>
              </a:ext>
            </a:extLst>
          </p:cNvPr>
          <p:cNvSpPr/>
          <p:nvPr/>
        </p:nvSpPr>
        <p:spPr>
          <a:xfrm>
            <a:off x="5065064" y="5493502"/>
            <a:ext cx="1363126" cy="560566"/>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M1, M2</a:t>
            </a:r>
            <a:endParaRPr lang="en-US" dirty="0"/>
          </a:p>
        </p:txBody>
      </p:sp>
      <p:sp>
        <p:nvSpPr>
          <p:cNvPr id="19" name="Seta: para a Direita 18">
            <a:extLst>
              <a:ext uri="{FF2B5EF4-FFF2-40B4-BE49-F238E27FC236}">
                <a16:creationId xmlns:a16="http://schemas.microsoft.com/office/drawing/2014/main" id="{30BEB744-E110-425E-925E-D0D17DB20141}"/>
              </a:ext>
            </a:extLst>
          </p:cNvPr>
          <p:cNvSpPr/>
          <p:nvPr/>
        </p:nvSpPr>
        <p:spPr>
          <a:xfrm>
            <a:off x="7346019" y="5391709"/>
            <a:ext cx="1359697" cy="662359"/>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M3, M4/M5</a:t>
            </a:r>
            <a:endParaRPr lang="en-US" sz="1600" dirty="0"/>
          </a:p>
        </p:txBody>
      </p:sp>
    </p:spTree>
    <p:extLst>
      <p:ext uri="{BB962C8B-B14F-4D97-AF65-F5344CB8AC3E}">
        <p14:creationId xmlns:p14="http://schemas.microsoft.com/office/powerpoint/2010/main" val="813687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59EC42EF-7895-4777-A6B1-B87D1C88FAD6}"/>
              </a:ext>
            </a:extLst>
          </p:cNvPr>
          <p:cNvPicPr>
            <a:picLocks noChangeAspect="1"/>
          </p:cNvPicPr>
          <p:nvPr/>
        </p:nvPicPr>
        <p:blipFill rotWithShape="1">
          <a:blip r:embed="rId3"/>
          <a:srcRect l="29871" t="27773" r="33180" b="9090"/>
          <a:stretch/>
        </p:blipFill>
        <p:spPr>
          <a:xfrm>
            <a:off x="8957" y="1980687"/>
            <a:ext cx="4127121" cy="4241702"/>
          </a:xfrm>
          <a:prstGeom prst="rect">
            <a:avLst/>
          </a:prstGeom>
          <a:ln>
            <a:noFill/>
          </a:ln>
          <a:effectLst>
            <a:outerShdw blurRad="190500" algn="tl" rotWithShape="0">
              <a:srgbClr val="000000">
                <a:alpha val="70000"/>
              </a:srgbClr>
            </a:outerShdw>
          </a:effectLst>
        </p:spPr>
      </p:pic>
      <p:pic>
        <p:nvPicPr>
          <p:cNvPr id="6" name="Gráfico 5">
            <a:extLst>
              <a:ext uri="{FF2B5EF4-FFF2-40B4-BE49-F238E27FC236}">
                <a16:creationId xmlns:a16="http://schemas.microsoft.com/office/drawing/2014/main" id="{882186FE-A9B8-45F8-ABA4-3A617148E5E8}"/>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15453"/>
          <a:stretch/>
        </p:blipFill>
        <p:spPr>
          <a:xfrm>
            <a:off x="10402257" y="0"/>
            <a:ext cx="1814423" cy="666824"/>
          </a:xfrm>
          <a:prstGeom prst="rect">
            <a:avLst/>
          </a:prstGeom>
        </p:spPr>
      </p:pic>
      <p:sp>
        <p:nvSpPr>
          <p:cNvPr id="7" name="CaixaDeTexto 6">
            <a:extLst>
              <a:ext uri="{FF2B5EF4-FFF2-40B4-BE49-F238E27FC236}">
                <a16:creationId xmlns:a16="http://schemas.microsoft.com/office/drawing/2014/main" id="{1CEFEBDF-5692-41C0-8AE9-D802CAB92673}"/>
              </a:ext>
            </a:extLst>
          </p:cNvPr>
          <p:cNvSpPr txBox="1"/>
          <p:nvPr/>
        </p:nvSpPr>
        <p:spPr>
          <a:xfrm>
            <a:off x="4595542" y="1997974"/>
            <a:ext cx="5013737" cy="461665"/>
          </a:xfrm>
          <a:prstGeom prst="rect">
            <a:avLst/>
          </a:prstGeom>
          <a:noFill/>
        </p:spPr>
        <p:txBody>
          <a:bodyPr wrap="square" rtlCol="0">
            <a:spAutoFit/>
          </a:bodyPr>
          <a:lstStyle/>
          <a:p>
            <a:pPr defTabSz="685800"/>
            <a:r>
              <a:rPr lang="pt-BR" sz="2400" b="1" dirty="0">
                <a:solidFill>
                  <a:prstClr val="black"/>
                </a:solidFill>
                <a:latin typeface="Calibri" panose="020F0502020204030204"/>
              </a:rPr>
              <a:t>1. Qual o significado do tracejado? </a:t>
            </a:r>
            <a:endParaRPr lang="en-US" sz="2400" b="1" dirty="0">
              <a:solidFill>
                <a:prstClr val="black"/>
              </a:solidFill>
              <a:latin typeface="Calibri" panose="020F0502020204030204"/>
            </a:endParaRPr>
          </a:p>
        </p:txBody>
      </p:sp>
      <p:sp>
        <p:nvSpPr>
          <p:cNvPr id="10" name="CaixaDeTexto 9">
            <a:extLst>
              <a:ext uri="{FF2B5EF4-FFF2-40B4-BE49-F238E27FC236}">
                <a16:creationId xmlns:a16="http://schemas.microsoft.com/office/drawing/2014/main" id="{6BC8FD52-4AE6-4AD3-A32C-7680E088370D}"/>
              </a:ext>
            </a:extLst>
          </p:cNvPr>
          <p:cNvSpPr txBox="1"/>
          <p:nvPr/>
        </p:nvSpPr>
        <p:spPr>
          <a:xfrm>
            <a:off x="5980945" y="2451136"/>
            <a:ext cx="5510531" cy="707886"/>
          </a:xfrm>
          <a:prstGeom prst="rect">
            <a:avLst/>
          </a:prstGeom>
          <a:noFill/>
        </p:spPr>
        <p:txBody>
          <a:bodyPr wrap="square" rtlCol="0">
            <a:spAutoFit/>
          </a:bodyPr>
          <a:lstStyle/>
          <a:p>
            <a:pPr defTabSz="685800"/>
            <a:r>
              <a:rPr lang="pt-BR" sz="2000" dirty="0">
                <a:solidFill>
                  <a:srgbClr val="FF0000"/>
                </a:solidFill>
                <a:latin typeface="Calibri" panose="020F0502020204030204"/>
              </a:rPr>
              <a:t>Indica o ambiente do paciente. Ou seja, o paciente, equipamentos e mobiliários próximos ao paciente.</a:t>
            </a:r>
          </a:p>
        </p:txBody>
      </p:sp>
      <p:sp>
        <p:nvSpPr>
          <p:cNvPr id="23" name="Retângulo 22">
            <a:extLst>
              <a:ext uri="{FF2B5EF4-FFF2-40B4-BE49-F238E27FC236}">
                <a16:creationId xmlns:a16="http://schemas.microsoft.com/office/drawing/2014/main" id="{57F98E85-70F1-4FA6-93B9-F3BA55669F1D}"/>
              </a:ext>
            </a:extLst>
          </p:cNvPr>
          <p:cNvSpPr/>
          <p:nvPr/>
        </p:nvSpPr>
        <p:spPr>
          <a:xfrm>
            <a:off x="4645483" y="2467781"/>
            <a:ext cx="1261345" cy="830997"/>
          </a:xfrm>
          <a:prstGeom prst="rect">
            <a:avLst/>
          </a:prstGeom>
          <a:noFill/>
          <a:ln w="57150">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áfico 23" descr="Hospitalização com preenchimento sólido">
            <a:extLst>
              <a:ext uri="{FF2B5EF4-FFF2-40B4-BE49-F238E27FC236}">
                <a16:creationId xmlns:a16="http://schemas.microsoft.com/office/drawing/2014/main" id="{EED45BC1-27C9-47B7-8F08-0BF332030FE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18955" y="2429482"/>
            <a:ext cx="914400" cy="914400"/>
          </a:xfrm>
          <a:prstGeom prst="rect">
            <a:avLst/>
          </a:prstGeom>
        </p:spPr>
      </p:pic>
      <p:sp>
        <p:nvSpPr>
          <p:cNvPr id="25" name="CaixaDeTexto 24">
            <a:extLst>
              <a:ext uri="{FF2B5EF4-FFF2-40B4-BE49-F238E27FC236}">
                <a16:creationId xmlns:a16="http://schemas.microsoft.com/office/drawing/2014/main" id="{CB64A629-C2E2-4BBB-974E-E7377A3D7345}"/>
              </a:ext>
            </a:extLst>
          </p:cNvPr>
          <p:cNvSpPr txBox="1"/>
          <p:nvPr/>
        </p:nvSpPr>
        <p:spPr>
          <a:xfrm>
            <a:off x="4595542" y="3500843"/>
            <a:ext cx="7279044" cy="461665"/>
          </a:xfrm>
          <a:prstGeom prst="rect">
            <a:avLst/>
          </a:prstGeom>
          <a:noFill/>
        </p:spPr>
        <p:txBody>
          <a:bodyPr wrap="square" rtlCol="0">
            <a:spAutoFit/>
          </a:bodyPr>
          <a:lstStyle/>
          <a:p>
            <a:pPr defTabSz="685800"/>
            <a:r>
              <a:rPr lang="pt-BR" sz="2400" b="1" dirty="0">
                <a:solidFill>
                  <a:prstClr val="black"/>
                </a:solidFill>
                <a:latin typeface="Calibri" panose="020F0502020204030204"/>
              </a:rPr>
              <a:t>2. Qual o significado das setas em relação ao tracejado? </a:t>
            </a:r>
            <a:endParaRPr lang="en-US" sz="2400" b="1" dirty="0">
              <a:solidFill>
                <a:prstClr val="black"/>
              </a:solidFill>
              <a:latin typeface="Calibri" panose="020F0502020204030204"/>
            </a:endParaRPr>
          </a:p>
        </p:txBody>
      </p:sp>
      <p:sp>
        <p:nvSpPr>
          <p:cNvPr id="27" name="CaixaDeTexto 26">
            <a:extLst>
              <a:ext uri="{FF2B5EF4-FFF2-40B4-BE49-F238E27FC236}">
                <a16:creationId xmlns:a16="http://schemas.microsoft.com/office/drawing/2014/main" id="{87A6C981-1B65-42C4-A4FA-467BE6E12FA0}"/>
              </a:ext>
            </a:extLst>
          </p:cNvPr>
          <p:cNvSpPr txBox="1"/>
          <p:nvPr/>
        </p:nvSpPr>
        <p:spPr>
          <a:xfrm>
            <a:off x="6059488" y="3912252"/>
            <a:ext cx="5871178" cy="984885"/>
          </a:xfrm>
          <a:prstGeom prst="rect">
            <a:avLst/>
          </a:prstGeom>
          <a:solidFill>
            <a:schemeClr val="bg1"/>
          </a:solidFill>
        </p:spPr>
        <p:txBody>
          <a:bodyPr wrap="square">
            <a:spAutoFit/>
          </a:bodyPr>
          <a:lstStyle/>
          <a:p>
            <a:pPr defTabSz="685800"/>
            <a:r>
              <a:rPr lang="pt-BR" sz="1800" b="1" dirty="0">
                <a:solidFill>
                  <a:srgbClr val="FF0000"/>
                </a:solidFill>
                <a:latin typeface="Calibri" panose="020F0502020204030204"/>
              </a:rPr>
              <a:t>M1</a:t>
            </a:r>
            <a:r>
              <a:rPr lang="pt-BR" sz="1800" b="1" dirty="0">
                <a:latin typeface="Calibri" panose="020F0502020204030204"/>
              </a:rPr>
              <a:t> – </a:t>
            </a:r>
            <a:r>
              <a:rPr lang="pt-BR" sz="1800" dirty="0">
                <a:latin typeface="Calibri" panose="020F0502020204030204"/>
              </a:rPr>
              <a:t>profissional está entrando no ambiente e ao se aproximar do paciente</a:t>
            </a:r>
            <a:r>
              <a:rPr lang="pt-BR" dirty="0">
                <a:latin typeface="Calibri" panose="020F0502020204030204"/>
              </a:rPr>
              <a:t> h</a:t>
            </a:r>
            <a:r>
              <a:rPr lang="pt-BR" sz="1800" dirty="0">
                <a:latin typeface="Calibri" panose="020F0502020204030204"/>
              </a:rPr>
              <a:t>á uma indicação</a:t>
            </a:r>
            <a:r>
              <a:rPr lang="pt-BR" dirty="0">
                <a:latin typeface="Calibri" panose="020F0502020204030204"/>
              </a:rPr>
              <a:t> de </a:t>
            </a:r>
            <a:r>
              <a:rPr lang="pt-BR" sz="2000" b="1" dirty="0">
                <a:solidFill>
                  <a:srgbClr val="FF0000"/>
                </a:solidFill>
                <a:latin typeface="Calibri" panose="020F0502020204030204"/>
              </a:rPr>
              <a:t>HM antes de tocar paciente.</a:t>
            </a:r>
            <a:endParaRPr lang="pt-BR" sz="1800" b="1" dirty="0">
              <a:solidFill>
                <a:srgbClr val="FF0000"/>
              </a:solidFill>
              <a:latin typeface="Calibri" panose="020F0502020204030204"/>
            </a:endParaRPr>
          </a:p>
        </p:txBody>
      </p:sp>
      <p:sp>
        <p:nvSpPr>
          <p:cNvPr id="31" name="CaixaDeTexto 30">
            <a:extLst>
              <a:ext uri="{FF2B5EF4-FFF2-40B4-BE49-F238E27FC236}">
                <a16:creationId xmlns:a16="http://schemas.microsoft.com/office/drawing/2014/main" id="{6561F848-5787-44FD-BC02-6636B1E62986}"/>
              </a:ext>
            </a:extLst>
          </p:cNvPr>
          <p:cNvSpPr txBox="1"/>
          <p:nvPr/>
        </p:nvSpPr>
        <p:spPr>
          <a:xfrm>
            <a:off x="6215460" y="4906356"/>
            <a:ext cx="5506808" cy="923330"/>
          </a:xfrm>
          <a:prstGeom prst="rect">
            <a:avLst/>
          </a:prstGeom>
          <a:noFill/>
        </p:spPr>
        <p:txBody>
          <a:bodyPr wrap="square">
            <a:spAutoFit/>
          </a:bodyPr>
          <a:lstStyle/>
          <a:p>
            <a:r>
              <a:rPr lang="pt-BR" sz="1800" b="1" dirty="0">
                <a:solidFill>
                  <a:srgbClr val="FF0000"/>
                </a:solidFill>
                <a:latin typeface="Calibri" panose="020F0502020204030204"/>
              </a:rPr>
              <a:t>M4 e M5 </a:t>
            </a:r>
            <a:r>
              <a:rPr lang="pt-BR" sz="1800" b="1" dirty="0">
                <a:latin typeface="Calibri" panose="020F0502020204030204"/>
              </a:rPr>
              <a:t>- </a:t>
            </a:r>
            <a:r>
              <a:rPr lang="pt-BR" sz="1800" dirty="0">
                <a:latin typeface="Calibri" panose="020F0502020204030204"/>
              </a:rPr>
              <a:t>profissional está deixando o ambiente do paciente. </a:t>
            </a:r>
            <a:r>
              <a:rPr lang="pt-BR" dirty="0">
                <a:latin typeface="Calibri" panose="020F0502020204030204"/>
              </a:rPr>
              <a:t>São duas </a:t>
            </a:r>
            <a:r>
              <a:rPr lang="pt-BR" sz="1800" dirty="0">
                <a:latin typeface="Calibri" panose="020F0502020204030204"/>
              </a:rPr>
              <a:t>indicações: </a:t>
            </a:r>
            <a:r>
              <a:rPr lang="pt-BR" sz="1800" b="1" dirty="0">
                <a:solidFill>
                  <a:srgbClr val="FF0000"/>
                </a:solidFill>
                <a:latin typeface="Calibri" panose="020F0502020204030204"/>
              </a:rPr>
              <a:t>HM após tocar o paciente </a:t>
            </a:r>
            <a:r>
              <a:rPr lang="pt-BR" b="1" dirty="0">
                <a:solidFill>
                  <a:srgbClr val="FF0000"/>
                </a:solidFill>
                <a:latin typeface="Calibri" panose="020F0502020204030204"/>
              </a:rPr>
              <a:t>e</a:t>
            </a:r>
            <a:r>
              <a:rPr lang="pt-BR" sz="1800" b="1" dirty="0">
                <a:solidFill>
                  <a:srgbClr val="FF0000"/>
                </a:solidFill>
                <a:latin typeface="Calibri" panose="020F0502020204030204"/>
              </a:rPr>
              <a:t> após tocar superfícies próximas ao paciente.</a:t>
            </a:r>
            <a:endParaRPr lang="en-US" b="1" dirty="0">
              <a:solidFill>
                <a:srgbClr val="FF0000"/>
              </a:solidFill>
            </a:endParaRPr>
          </a:p>
        </p:txBody>
      </p:sp>
      <p:sp>
        <p:nvSpPr>
          <p:cNvPr id="32" name="Seta: para a Direita 31">
            <a:extLst>
              <a:ext uri="{FF2B5EF4-FFF2-40B4-BE49-F238E27FC236}">
                <a16:creationId xmlns:a16="http://schemas.microsoft.com/office/drawing/2014/main" id="{049ED200-A84E-4CB1-95DA-DB284D495DD5}"/>
              </a:ext>
            </a:extLst>
          </p:cNvPr>
          <p:cNvSpPr/>
          <p:nvPr/>
        </p:nvSpPr>
        <p:spPr>
          <a:xfrm>
            <a:off x="4180110" y="4106015"/>
            <a:ext cx="915133" cy="410468"/>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M1</a:t>
            </a:r>
            <a:endParaRPr lang="en-US" dirty="0"/>
          </a:p>
        </p:txBody>
      </p:sp>
      <p:sp>
        <p:nvSpPr>
          <p:cNvPr id="33" name="Retângulo 32">
            <a:extLst>
              <a:ext uri="{FF2B5EF4-FFF2-40B4-BE49-F238E27FC236}">
                <a16:creationId xmlns:a16="http://schemas.microsoft.com/office/drawing/2014/main" id="{D7AAD893-60D4-41BB-8D3A-354A695C1E1D}"/>
              </a:ext>
            </a:extLst>
          </p:cNvPr>
          <p:cNvSpPr/>
          <p:nvPr/>
        </p:nvSpPr>
        <p:spPr>
          <a:xfrm>
            <a:off x="4831356" y="3955208"/>
            <a:ext cx="1074769" cy="661762"/>
          </a:xfrm>
          <a:prstGeom prst="rect">
            <a:avLst/>
          </a:prstGeom>
          <a:noFill/>
          <a:ln w="57150">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áfico 33" descr="Hospitalização com preenchimento sólido">
            <a:extLst>
              <a:ext uri="{FF2B5EF4-FFF2-40B4-BE49-F238E27FC236}">
                <a16:creationId xmlns:a16="http://schemas.microsoft.com/office/drawing/2014/main" id="{60BDDE20-3055-43F3-B14B-332CDE2BE2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51323" y="3969966"/>
            <a:ext cx="662360" cy="662360"/>
          </a:xfrm>
          <a:prstGeom prst="rect">
            <a:avLst/>
          </a:prstGeom>
        </p:spPr>
      </p:pic>
      <p:sp>
        <p:nvSpPr>
          <p:cNvPr id="37" name="Retângulo 36">
            <a:extLst>
              <a:ext uri="{FF2B5EF4-FFF2-40B4-BE49-F238E27FC236}">
                <a16:creationId xmlns:a16="http://schemas.microsoft.com/office/drawing/2014/main" id="{5A89ABC7-48D3-4ED5-9202-606266C2B514}"/>
              </a:ext>
            </a:extLst>
          </p:cNvPr>
          <p:cNvSpPr/>
          <p:nvPr/>
        </p:nvSpPr>
        <p:spPr>
          <a:xfrm>
            <a:off x="4162241" y="4971788"/>
            <a:ext cx="1124919" cy="646332"/>
          </a:xfrm>
          <a:prstGeom prst="rect">
            <a:avLst/>
          </a:prstGeom>
          <a:noFill/>
          <a:ln w="57150">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Gráfico 37" descr="Hospitalização com preenchimento sólido">
            <a:extLst>
              <a:ext uri="{FF2B5EF4-FFF2-40B4-BE49-F238E27FC236}">
                <a16:creationId xmlns:a16="http://schemas.microsoft.com/office/drawing/2014/main" id="{07CC18AE-9CFD-42AA-896F-209CB54E1EC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39568" y="4955223"/>
            <a:ext cx="662360" cy="662360"/>
          </a:xfrm>
          <a:prstGeom prst="rect">
            <a:avLst/>
          </a:prstGeom>
        </p:spPr>
      </p:pic>
      <p:sp>
        <p:nvSpPr>
          <p:cNvPr id="39" name="Seta: para a Direita 38">
            <a:extLst>
              <a:ext uri="{FF2B5EF4-FFF2-40B4-BE49-F238E27FC236}">
                <a16:creationId xmlns:a16="http://schemas.microsoft.com/office/drawing/2014/main" id="{8101A5E6-2A28-45A4-ABA9-563FDF7EF4B3}"/>
              </a:ext>
            </a:extLst>
          </p:cNvPr>
          <p:cNvSpPr/>
          <p:nvPr/>
        </p:nvSpPr>
        <p:spPr>
          <a:xfrm>
            <a:off x="5064378" y="5003712"/>
            <a:ext cx="1192213" cy="662359"/>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M4/M5</a:t>
            </a:r>
            <a:endParaRPr lang="en-US" dirty="0"/>
          </a:p>
        </p:txBody>
      </p:sp>
      <p:sp>
        <p:nvSpPr>
          <p:cNvPr id="18" name="CaixaDeTexto 17">
            <a:extLst>
              <a:ext uri="{FF2B5EF4-FFF2-40B4-BE49-F238E27FC236}">
                <a16:creationId xmlns:a16="http://schemas.microsoft.com/office/drawing/2014/main" id="{A2EEBD8B-4267-4182-913E-83308FB64A43}"/>
              </a:ext>
            </a:extLst>
          </p:cNvPr>
          <p:cNvSpPr txBox="1"/>
          <p:nvPr/>
        </p:nvSpPr>
        <p:spPr>
          <a:xfrm>
            <a:off x="1796143" y="620688"/>
            <a:ext cx="9878785" cy="1077218"/>
          </a:xfrm>
          <a:prstGeom prst="rect">
            <a:avLst/>
          </a:prstGeom>
          <a:noFill/>
        </p:spPr>
        <p:txBody>
          <a:bodyPr wrap="square" rtlCol="0">
            <a:spAutoFit/>
          </a:bodyPr>
          <a:lstStyle/>
          <a:p>
            <a:pPr algn="ctr"/>
            <a:r>
              <a:rPr lang="en-US" sz="3200" b="1" dirty="0" err="1"/>
              <a:t>Quais</a:t>
            </a:r>
            <a:r>
              <a:rPr lang="en-US" sz="3200" b="1" dirty="0"/>
              <a:t> </a:t>
            </a:r>
            <a:r>
              <a:rPr lang="en-US" sz="3200" b="1" dirty="0" err="1"/>
              <a:t>momentos</a:t>
            </a:r>
            <a:r>
              <a:rPr lang="en-US" sz="3200" b="1" dirty="0"/>
              <a:t> </a:t>
            </a:r>
            <a:r>
              <a:rPr lang="pt-BR" sz="3200" b="1" dirty="0"/>
              <a:t>protegem o paciente? E, os Profissionais de Saúde?</a:t>
            </a:r>
          </a:p>
        </p:txBody>
      </p:sp>
    </p:spTree>
    <p:extLst>
      <p:ext uri="{BB962C8B-B14F-4D97-AF65-F5344CB8AC3E}">
        <p14:creationId xmlns:p14="http://schemas.microsoft.com/office/powerpoint/2010/main" val="229064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23" grpId="0" animBg="1"/>
      <p:bldP spid="25" grpId="0"/>
      <p:bldP spid="27" grpId="0" animBg="1"/>
      <p:bldP spid="31" grpId="0"/>
      <p:bldP spid="32" grpId="0" animBg="1"/>
      <p:bldP spid="33" grpId="0" animBg="1"/>
      <p:bldP spid="37" grpId="0" animBg="1"/>
      <p:bldP spid="3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m 22">
            <a:extLst>
              <a:ext uri="{FF2B5EF4-FFF2-40B4-BE49-F238E27FC236}">
                <a16:creationId xmlns:a16="http://schemas.microsoft.com/office/drawing/2014/main" id="{ABA4D29A-69EA-4693-AFCA-4851A104E5A1}"/>
              </a:ext>
            </a:extLst>
          </p:cNvPr>
          <p:cNvPicPr>
            <a:picLocks noChangeAspect="1"/>
          </p:cNvPicPr>
          <p:nvPr/>
        </p:nvPicPr>
        <p:blipFill rotWithShape="1">
          <a:blip r:embed="rId3"/>
          <a:srcRect l="29871" t="27773" r="33180" b="9090"/>
          <a:stretch/>
        </p:blipFill>
        <p:spPr>
          <a:xfrm>
            <a:off x="-44283" y="1978702"/>
            <a:ext cx="4143572" cy="4258610"/>
          </a:xfrm>
          <a:prstGeom prst="rect">
            <a:avLst/>
          </a:prstGeom>
          <a:ln>
            <a:noFill/>
          </a:ln>
          <a:effectLst>
            <a:outerShdw blurRad="190500" algn="tl" rotWithShape="0">
              <a:srgbClr val="000000">
                <a:alpha val="70000"/>
              </a:srgbClr>
            </a:outerShdw>
          </a:effectLst>
        </p:spPr>
      </p:pic>
      <p:sp>
        <p:nvSpPr>
          <p:cNvPr id="2" name="CaixaDeTexto 1">
            <a:extLst>
              <a:ext uri="{FF2B5EF4-FFF2-40B4-BE49-F238E27FC236}">
                <a16:creationId xmlns:a16="http://schemas.microsoft.com/office/drawing/2014/main" id="{B49920D7-8A26-4467-8050-D307CF117AF5}"/>
              </a:ext>
            </a:extLst>
          </p:cNvPr>
          <p:cNvSpPr txBox="1"/>
          <p:nvPr/>
        </p:nvSpPr>
        <p:spPr>
          <a:xfrm>
            <a:off x="1796143" y="620688"/>
            <a:ext cx="9878785" cy="1077218"/>
          </a:xfrm>
          <a:prstGeom prst="rect">
            <a:avLst/>
          </a:prstGeom>
          <a:noFill/>
        </p:spPr>
        <p:txBody>
          <a:bodyPr wrap="square" rtlCol="0">
            <a:spAutoFit/>
          </a:bodyPr>
          <a:lstStyle/>
          <a:p>
            <a:r>
              <a:rPr lang="en-US" sz="3200" b="1" dirty="0" err="1"/>
              <a:t>Quais</a:t>
            </a:r>
            <a:r>
              <a:rPr lang="en-US" sz="3200" b="1" dirty="0"/>
              <a:t> </a:t>
            </a:r>
            <a:r>
              <a:rPr lang="en-US" sz="3200" b="1" dirty="0" err="1"/>
              <a:t>são</a:t>
            </a:r>
            <a:r>
              <a:rPr lang="en-US" sz="3200" b="1" dirty="0"/>
              <a:t> </a:t>
            </a:r>
            <a:r>
              <a:rPr lang="en-US" sz="3200" b="1" dirty="0" err="1"/>
              <a:t>os</a:t>
            </a:r>
            <a:r>
              <a:rPr lang="en-US" sz="3200" b="1" dirty="0"/>
              <a:t> </a:t>
            </a:r>
            <a:r>
              <a:rPr lang="en-US" sz="3200" b="1" dirty="0" err="1"/>
              <a:t>momentos</a:t>
            </a:r>
            <a:r>
              <a:rPr lang="en-US" sz="3200" b="1" dirty="0"/>
              <a:t> </a:t>
            </a:r>
            <a:r>
              <a:rPr lang="pt-BR" sz="3200" b="1" dirty="0"/>
              <a:t>para proteger o paciente? </a:t>
            </a:r>
          </a:p>
          <a:p>
            <a:pPr algn="ctr"/>
            <a:r>
              <a:rPr lang="pt-BR" sz="3200" b="1" dirty="0"/>
              <a:t>E, os Profissionais de Saúde?</a:t>
            </a:r>
          </a:p>
        </p:txBody>
      </p:sp>
      <p:pic>
        <p:nvPicPr>
          <p:cNvPr id="6" name="Gráfico 5">
            <a:extLst>
              <a:ext uri="{FF2B5EF4-FFF2-40B4-BE49-F238E27FC236}">
                <a16:creationId xmlns:a16="http://schemas.microsoft.com/office/drawing/2014/main" id="{882186FE-A9B8-45F8-ABA4-3A617148E5E8}"/>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15453"/>
          <a:stretch/>
        </p:blipFill>
        <p:spPr>
          <a:xfrm>
            <a:off x="10402257" y="0"/>
            <a:ext cx="1814423" cy="666824"/>
          </a:xfrm>
          <a:prstGeom prst="rect">
            <a:avLst/>
          </a:prstGeom>
        </p:spPr>
      </p:pic>
      <p:sp>
        <p:nvSpPr>
          <p:cNvPr id="8" name="CaixaDeTexto 7">
            <a:extLst>
              <a:ext uri="{FF2B5EF4-FFF2-40B4-BE49-F238E27FC236}">
                <a16:creationId xmlns:a16="http://schemas.microsoft.com/office/drawing/2014/main" id="{11CD38C6-D515-4967-937E-6B99476105B2}"/>
              </a:ext>
            </a:extLst>
          </p:cNvPr>
          <p:cNvSpPr txBox="1"/>
          <p:nvPr/>
        </p:nvSpPr>
        <p:spPr>
          <a:xfrm>
            <a:off x="4358296" y="2268203"/>
            <a:ext cx="7395487" cy="461665"/>
          </a:xfrm>
          <a:prstGeom prst="rect">
            <a:avLst/>
          </a:prstGeom>
          <a:noFill/>
        </p:spPr>
        <p:txBody>
          <a:bodyPr wrap="square" rtlCol="0">
            <a:spAutoFit/>
          </a:bodyPr>
          <a:lstStyle/>
          <a:p>
            <a:pPr defTabSz="685800"/>
            <a:r>
              <a:rPr lang="pt-BR" sz="2400" b="1" dirty="0">
                <a:solidFill>
                  <a:prstClr val="black"/>
                </a:solidFill>
                <a:latin typeface="Calibri" panose="020F0502020204030204"/>
              </a:rPr>
              <a:t>3. Qual o significado das setas em relação ao paciente? </a:t>
            </a:r>
            <a:endParaRPr lang="en-US" sz="2400" b="1" dirty="0">
              <a:solidFill>
                <a:prstClr val="black"/>
              </a:solidFill>
              <a:latin typeface="Calibri" panose="020F0502020204030204"/>
            </a:endParaRPr>
          </a:p>
        </p:txBody>
      </p:sp>
      <p:sp>
        <p:nvSpPr>
          <p:cNvPr id="14" name="CaixaDeTexto 13">
            <a:extLst>
              <a:ext uri="{FF2B5EF4-FFF2-40B4-BE49-F238E27FC236}">
                <a16:creationId xmlns:a16="http://schemas.microsoft.com/office/drawing/2014/main" id="{DB0E063A-E50D-4EB0-99EC-1B0200D3B927}"/>
              </a:ext>
            </a:extLst>
          </p:cNvPr>
          <p:cNvSpPr txBox="1"/>
          <p:nvPr/>
        </p:nvSpPr>
        <p:spPr>
          <a:xfrm>
            <a:off x="5980945" y="2860561"/>
            <a:ext cx="6294664" cy="923330"/>
          </a:xfrm>
          <a:prstGeom prst="rect">
            <a:avLst/>
          </a:prstGeom>
          <a:noFill/>
        </p:spPr>
        <p:txBody>
          <a:bodyPr wrap="square">
            <a:spAutoFit/>
          </a:bodyPr>
          <a:lstStyle/>
          <a:p>
            <a:pPr defTabSz="685800"/>
            <a:r>
              <a:rPr lang="pt-BR" sz="1800" dirty="0"/>
              <a:t>Profissional está carreando microrganismos nas suas mãos que podem ser transferidos para  a pele do paciente </a:t>
            </a:r>
            <a:r>
              <a:rPr lang="pt-BR" sz="1800" b="1" dirty="0">
                <a:solidFill>
                  <a:srgbClr val="FF0000"/>
                </a:solidFill>
              </a:rPr>
              <a:t>(M1) </a:t>
            </a:r>
            <a:r>
              <a:rPr lang="pt-BR" sz="1800" dirty="0"/>
              <a:t>ou procedimento </a:t>
            </a:r>
            <a:r>
              <a:rPr lang="pt-BR" sz="1800" b="1" dirty="0">
                <a:solidFill>
                  <a:srgbClr val="FF0000"/>
                </a:solidFill>
              </a:rPr>
              <a:t>(M2). HM protege o paciente!</a:t>
            </a:r>
          </a:p>
        </p:txBody>
      </p:sp>
      <p:sp>
        <p:nvSpPr>
          <p:cNvPr id="15" name="CaixaDeTexto 14">
            <a:extLst>
              <a:ext uri="{FF2B5EF4-FFF2-40B4-BE49-F238E27FC236}">
                <a16:creationId xmlns:a16="http://schemas.microsoft.com/office/drawing/2014/main" id="{E80A76F8-20A1-4C32-B4D4-2F869110B0F8}"/>
              </a:ext>
            </a:extLst>
          </p:cNvPr>
          <p:cNvSpPr txBox="1"/>
          <p:nvPr/>
        </p:nvSpPr>
        <p:spPr>
          <a:xfrm>
            <a:off x="5980944" y="4021380"/>
            <a:ext cx="5864714" cy="923330"/>
          </a:xfrm>
          <a:prstGeom prst="rect">
            <a:avLst/>
          </a:prstGeom>
          <a:noFill/>
        </p:spPr>
        <p:txBody>
          <a:bodyPr wrap="square">
            <a:spAutoFit/>
          </a:bodyPr>
          <a:lstStyle/>
          <a:p>
            <a:pPr defTabSz="685800"/>
            <a:r>
              <a:rPr lang="pt-BR" sz="1800" dirty="0"/>
              <a:t> Profissional adquiriu microrganismos do paciente ou do ambiente em suas mãos: </a:t>
            </a:r>
            <a:r>
              <a:rPr lang="pt-BR" sz="1800" b="1" dirty="0">
                <a:solidFill>
                  <a:srgbClr val="FF0000"/>
                </a:solidFill>
              </a:rPr>
              <a:t>M3/M4/ M5</a:t>
            </a:r>
            <a:r>
              <a:rPr lang="pt-BR" sz="1800" dirty="0"/>
              <a:t>. </a:t>
            </a:r>
            <a:r>
              <a:rPr lang="pt-BR" sz="1800" b="1" dirty="0">
                <a:solidFill>
                  <a:srgbClr val="FF0000"/>
                </a:solidFill>
              </a:rPr>
              <a:t>HM protege o profissional!</a:t>
            </a:r>
            <a:endParaRPr lang="en-US" sz="1800" b="1" dirty="0">
              <a:solidFill>
                <a:srgbClr val="FF0000"/>
              </a:solidFill>
            </a:endParaRPr>
          </a:p>
        </p:txBody>
      </p:sp>
      <p:pic>
        <p:nvPicPr>
          <p:cNvPr id="17" name="Gráfico 16" descr="Hospitalização com preenchimento sólido">
            <a:extLst>
              <a:ext uri="{FF2B5EF4-FFF2-40B4-BE49-F238E27FC236}">
                <a16:creationId xmlns:a16="http://schemas.microsoft.com/office/drawing/2014/main" id="{C2693211-4718-4D78-BBCE-4B93BA4B4C2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4652" y="2853954"/>
            <a:ext cx="830997" cy="830997"/>
          </a:xfrm>
          <a:prstGeom prst="rect">
            <a:avLst/>
          </a:prstGeom>
        </p:spPr>
      </p:pic>
      <p:pic>
        <p:nvPicPr>
          <p:cNvPr id="19" name="Gráfico 18" descr="Germe com preenchimento sólido">
            <a:extLst>
              <a:ext uri="{FF2B5EF4-FFF2-40B4-BE49-F238E27FC236}">
                <a16:creationId xmlns:a16="http://schemas.microsoft.com/office/drawing/2014/main" id="{E422491A-99C4-4BE0-8BAE-DFD8B584F15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5400000">
            <a:off x="3840495" y="3044841"/>
            <a:ext cx="554769" cy="554769"/>
          </a:xfrm>
          <a:prstGeom prst="rect">
            <a:avLst/>
          </a:prstGeom>
        </p:spPr>
      </p:pic>
      <p:pic>
        <p:nvPicPr>
          <p:cNvPr id="20" name="Gráfico 19" descr="Hospitalização com preenchimento sólido">
            <a:extLst>
              <a:ext uri="{FF2B5EF4-FFF2-40B4-BE49-F238E27FC236}">
                <a16:creationId xmlns:a16="http://schemas.microsoft.com/office/drawing/2014/main" id="{DE672A86-5AC3-45A1-BB22-509E07B6FE6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35475" y="3793255"/>
            <a:ext cx="791618" cy="791618"/>
          </a:xfrm>
          <a:prstGeom prst="rect">
            <a:avLst/>
          </a:prstGeom>
        </p:spPr>
      </p:pic>
      <p:pic>
        <p:nvPicPr>
          <p:cNvPr id="21" name="Gráfico 20" descr="Germe com preenchimento sólido">
            <a:extLst>
              <a:ext uri="{FF2B5EF4-FFF2-40B4-BE49-F238E27FC236}">
                <a16:creationId xmlns:a16="http://schemas.microsoft.com/office/drawing/2014/main" id="{70EC084A-4C06-429B-95E5-8A77F26F364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5400000">
            <a:off x="5411563" y="4011277"/>
            <a:ext cx="581062" cy="581062"/>
          </a:xfrm>
          <a:prstGeom prst="rect">
            <a:avLst/>
          </a:prstGeom>
        </p:spPr>
      </p:pic>
      <p:sp>
        <p:nvSpPr>
          <p:cNvPr id="16" name="Seta: para a Direita 15">
            <a:extLst>
              <a:ext uri="{FF2B5EF4-FFF2-40B4-BE49-F238E27FC236}">
                <a16:creationId xmlns:a16="http://schemas.microsoft.com/office/drawing/2014/main" id="{C8B16EC5-64BE-4353-9272-3F070BCD7E8E}"/>
              </a:ext>
            </a:extLst>
          </p:cNvPr>
          <p:cNvSpPr/>
          <p:nvPr/>
        </p:nvSpPr>
        <p:spPr>
          <a:xfrm>
            <a:off x="4313701" y="3038732"/>
            <a:ext cx="933159" cy="485191"/>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dirty="0"/>
              <a:t>M1, M2</a:t>
            </a:r>
            <a:endParaRPr lang="en-US" sz="1400" dirty="0"/>
          </a:p>
        </p:txBody>
      </p:sp>
      <p:sp>
        <p:nvSpPr>
          <p:cNvPr id="18" name="Seta: para a Direita 17">
            <a:extLst>
              <a:ext uri="{FF2B5EF4-FFF2-40B4-BE49-F238E27FC236}">
                <a16:creationId xmlns:a16="http://schemas.microsoft.com/office/drawing/2014/main" id="{9A3A258F-6D96-4780-B6DC-37A5F72E4B9E}"/>
              </a:ext>
            </a:extLst>
          </p:cNvPr>
          <p:cNvSpPr/>
          <p:nvPr/>
        </p:nvSpPr>
        <p:spPr>
          <a:xfrm>
            <a:off x="4445380" y="3950438"/>
            <a:ext cx="933159" cy="634435"/>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t>M3, M4/M5</a:t>
            </a:r>
            <a:endParaRPr lang="en-US" sz="1200" dirty="0"/>
          </a:p>
        </p:txBody>
      </p:sp>
      <p:sp>
        <p:nvSpPr>
          <p:cNvPr id="26" name="Texto explicativo em seta para a esquerda e para a direita 7">
            <a:extLst>
              <a:ext uri="{FF2B5EF4-FFF2-40B4-BE49-F238E27FC236}">
                <a16:creationId xmlns:a16="http://schemas.microsoft.com/office/drawing/2014/main" id="{FB6FAD04-AB89-4837-9675-16EC1A36DFFB}"/>
              </a:ext>
            </a:extLst>
          </p:cNvPr>
          <p:cNvSpPr/>
          <p:nvPr/>
        </p:nvSpPr>
        <p:spPr>
          <a:xfrm rot="20341917">
            <a:off x="571729" y="3751470"/>
            <a:ext cx="1269288" cy="525898"/>
          </a:xfrm>
          <a:prstGeom prst="leftRightArrow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defTabSz="685800" fontAlgn="auto">
              <a:lnSpc>
                <a:spcPts val="1000"/>
              </a:lnSpc>
              <a:spcBef>
                <a:spcPts val="0"/>
              </a:spcBef>
              <a:spcAft>
                <a:spcPts val="0"/>
              </a:spcAft>
            </a:pPr>
            <a:r>
              <a:rPr lang="en-GB" sz="1000" b="1" dirty="0">
                <a:solidFill>
                  <a:srgbClr val="FF0000"/>
                </a:solidFill>
                <a:latin typeface="Calibri" panose="020F0502020204030204"/>
              </a:rPr>
              <a:t>protege o </a:t>
            </a:r>
            <a:r>
              <a:rPr lang="en-GB" sz="700" b="1" dirty="0">
                <a:solidFill>
                  <a:srgbClr val="FF0000"/>
                </a:solidFill>
                <a:latin typeface="Calibri" panose="020F0502020204030204"/>
              </a:rPr>
              <a:t>PACIENTE</a:t>
            </a:r>
            <a:r>
              <a:rPr lang="en-GB" sz="1000" b="1" dirty="0">
                <a:solidFill>
                  <a:srgbClr val="FF0000"/>
                </a:solidFill>
                <a:latin typeface="Calibri" panose="020F0502020204030204"/>
              </a:rPr>
              <a:t> </a:t>
            </a:r>
            <a:endParaRPr lang="pt-BR" sz="800" b="1" dirty="0">
              <a:solidFill>
                <a:srgbClr val="FF0000"/>
              </a:solidFill>
              <a:latin typeface="Calibri" panose="020F0502020204030204"/>
            </a:endParaRPr>
          </a:p>
        </p:txBody>
      </p:sp>
      <p:sp>
        <p:nvSpPr>
          <p:cNvPr id="27" name="Seta à esquerda, à direita e acima 6">
            <a:extLst>
              <a:ext uri="{FF2B5EF4-FFF2-40B4-BE49-F238E27FC236}">
                <a16:creationId xmlns:a16="http://schemas.microsoft.com/office/drawing/2014/main" id="{0E5CF9ED-6238-4CDD-8088-B05032A6E4ED}"/>
              </a:ext>
            </a:extLst>
          </p:cNvPr>
          <p:cNvSpPr/>
          <p:nvPr/>
        </p:nvSpPr>
        <p:spPr>
          <a:xfrm rot="1368985">
            <a:off x="1584360" y="4348666"/>
            <a:ext cx="1552934" cy="1192087"/>
          </a:xfrm>
          <a:prstGeom prst="leftRightUpArrow">
            <a:avLst/>
          </a:prstGeom>
        </p:spPr>
        <p:style>
          <a:lnRef idx="1">
            <a:schemeClr val="accent4"/>
          </a:lnRef>
          <a:fillRef idx="2">
            <a:schemeClr val="accent4"/>
          </a:fillRef>
          <a:effectRef idx="1">
            <a:schemeClr val="accent4"/>
          </a:effectRef>
          <a:fontRef idx="minor">
            <a:schemeClr val="dk1"/>
          </a:fontRef>
        </p:style>
        <p:txBody>
          <a:bodyPr rtlCol="0" anchor="ctr"/>
          <a:lstStyle/>
          <a:p>
            <a:pPr marL="150019" indent="-150019" defTabSz="685800" fontAlgn="auto">
              <a:spcBef>
                <a:spcPct val="50000"/>
              </a:spcBef>
              <a:spcAft>
                <a:spcPts val="0"/>
              </a:spcAft>
            </a:pPr>
            <a:r>
              <a:rPr lang="en-GB" sz="1050" b="1" dirty="0">
                <a:solidFill>
                  <a:srgbClr val="FF0000"/>
                </a:solidFill>
                <a:latin typeface="Calibri" panose="020F0502020204030204"/>
              </a:rPr>
              <a:t>   Para </a:t>
            </a:r>
            <a:r>
              <a:rPr lang="en-GB" sz="1050" b="1" dirty="0" err="1">
                <a:solidFill>
                  <a:srgbClr val="FF0000"/>
                </a:solidFill>
                <a:latin typeface="Calibri" panose="020F0502020204030204"/>
              </a:rPr>
              <a:t>proteger</a:t>
            </a:r>
            <a:r>
              <a:rPr lang="en-GB" sz="1050" b="1" dirty="0">
                <a:solidFill>
                  <a:srgbClr val="FF0000"/>
                </a:solidFill>
                <a:latin typeface="Calibri" panose="020F0502020204030204"/>
              </a:rPr>
              <a:t> o PROFISSIONAL</a:t>
            </a:r>
            <a:endParaRPr lang="pt-BR" sz="1050" b="1" dirty="0">
              <a:solidFill>
                <a:srgbClr val="FF0000"/>
              </a:solidFill>
              <a:latin typeface="Calibri" panose="020F0502020204030204"/>
            </a:endParaRPr>
          </a:p>
        </p:txBody>
      </p:sp>
    </p:spTree>
    <p:extLst>
      <p:ext uri="{BB962C8B-B14F-4D97-AF65-F5344CB8AC3E}">
        <p14:creationId xmlns:p14="http://schemas.microsoft.com/office/powerpoint/2010/main" val="140533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5" grpId="0"/>
      <p:bldP spid="16" grpId="0" animBg="1"/>
      <p:bldP spid="18" grpId="0" animBg="1"/>
      <p:bldP spid="26" grpId="0" animBg="1"/>
      <p:bldP spid="2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51EFAF14-8B17-4975-B7AF-6F6B4D4084F1}"/>
              </a:ext>
            </a:extLst>
          </p:cNvPr>
          <p:cNvPicPr>
            <a:picLocks noChangeAspect="1"/>
          </p:cNvPicPr>
          <p:nvPr/>
        </p:nvPicPr>
        <p:blipFill>
          <a:blip r:embed="rId2"/>
          <a:stretch>
            <a:fillRect/>
          </a:stretch>
        </p:blipFill>
        <p:spPr>
          <a:xfrm>
            <a:off x="1611260" y="113489"/>
            <a:ext cx="4124701" cy="6430089"/>
          </a:xfrm>
          <a:prstGeom prst="rect">
            <a:avLst/>
          </a:prstGeom>
          <a:ln>
            <a:noFill/>
          </a:ln>
          <a:effectLst>
            <a:outerShdw blurRad="190500" algn="tl" rotWithShape="0">
              <a:srgbClr val="000000">
                <a:alpha val="70000"/>
              </a:srgbClr>
            </a:outerShdw>
          </a:effectLst>
        </p:spPr>
      </p:pic>
      <p:sp>
        <p:nvSpPr>
          <p:cNvPr id="5" name="Retângulo 4">
            <a:extLst>
              <a:ext uri="{FF2B5EF4-FFF2-40B4-BE49-F238E27FC236}">
                <a16:creationId xmlns:a16="http://schemas.microsoft.com/office/drawing/2014/main" id="{0F484524-7223-4C0A-91C9-622E1C8E206E}"/>
              </a:ext>
            </a:extLst>
          </p:cNvPr>
          <p:cNvSpPr/>
          <p:nvPr/>
        </p:nvSpPr>
        <p:spPr>
          <a:xfrm>
            <a:off x="1611259" y="6521198"/>
            <a:ext cx="8733213" cy="3077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defTabSz="685800" fontAlgn="auto">
              <a:spcBef>
                <a:spcPts val="0"/>
              </a:spcBef>
              <a:spcAft>
                <a:spcPts val="0"/>
              </a:spcAft>
            </a:pPr>
            <a:r>
              <a:rPr lang="pt-BR" sz="1400" dirty="0">
                <a:solidFill>
                  <a:prstClr val="black"/>
                </a:solidFill>
                <a:latin typeface="Calibri"/>
              </a:rPr>
              <a:t>http://www20.anvisa.gov.br/segurancadopaciente/index.php/publicacoes/category/cartazes</a:t>
            </a:r>
          </a:p>
        </p:txBody>
      </p:sp>
      <p:pic>
        <p:nvPicPr>
          <p:cNvPr id="4" name="Imagem 3">
            <a:extLst>
              <a:ext uri="{FF2B5EF4-FFF2-40B4-BE49-F238E27FC236}">
                <a16:creationId xmlns:a16="http://schemas.microsoft.com/office/drawing/2014/main" id="{CCB9DEC9-993E-439B-8D05-098AB50BB388}"/>
              </a:ext>
            </a:extLst>
          </p:cNvPr>
          <p:cNvPicPr>
            <a:picLocks noChangeAspect="1"/>
          </p:cNvPicPr>
          <p:nvPr/>
        </p:nvPicPr>
        <p:blipFill>
          <a:blip r:embed="rId3"/>
          <a:stretch>
            <a:fillRect/>
          </a:stretch>
        </p:blipFill>
        <p:spPr>
          <a:xfrm>
            <a:off x="5913082" y="113489"/>
            <a:ext cx="4680520" cy="643008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96637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1387F627-D434-4334-8B43-90991AE545FB}"/>
              </a:ext>
            </a:extLst>
          </p:cNvPr>
          <p:cNvPicPr>
            <a:picLocks noChangeAspect="1"/>
          </p:cNvPicPr>
          <p:nvPr/>
        </p:nvPicPr>
        <p:blipFill>
          <a:blip r:embed="rId2"/>
          <a:stretch>
            <a:fillRect/>
          </a:stretch>
        </p:blipFill>
        <p:spPr>
          <a:xfrm>
            <a:off x="1421722" y="80628"/>
            <a:ext cx="5112903" cy="6480720"/>
          </a:xfrm>
          <a:prstGeom prst="rect">
            <a:avLst/>
          </a:prstGeom>
          <a:ln>
            <a:noFill/>
          </a:ln>
          <a:effectLst>
            <a:outerShdw blurRad="190500" algn="tl" rotWithShape="0">
              <a:srgbClr val="000000">
                <a:alpha val="70000"/>
              </a:srgbClr>
            </a:outerShdw>
          </a:effectLst>
        </p:spPr>
      </p:pic>
      <p:sp>
        <p:nvSpPr>
          <p:cNvPr id="6" name="Retângulo 5">
            <a:extLst>
              <a:ext uri="{FF2B5EF4-FFF2-40B4-BE49-F238E27FC236}">
                <a16:creationId xmlns:a16="http://schemas.microsoft.com/office/drawing/2014/main" id="{9B8ABA9D-FB5B-4F75-BFB0-28DB160B6BEB}"/>
              </a:ext>
            </a:extLst>
          </p:cNvPr>
          <p:cNvSpPr/>
          <p:nvPr/>
        </p:nvSpPr>
        <p:spPr>
          <a:xfrm>
            <a:off x="2030776" y="6585302"/>
            <a:ext cx="7521608" cy="300082"/>
          </a:xfrm>
          <a:prstGeom prst="rect">
            <a:avLst/>
          </a:prstGeom>
        </p:spPr>
        <p:txBody>
          <a:bodyPr wrap="square">
            <a:spAutoFit/>
          </a:bodyPr>
          <a:lstStyle/>
          <a:p>
            <a:pPr defTabSz="685800" fontAlgn="auto">
              <a:spcBef>
                <a:spcPts val="0"/>
              </a:spcBef>
              <a:spcAft>
                <a:spcPts val="0"/>
              </a:spcAft>
            </a:pPr>
            <a:r>
              <a:rPr lang="pt-BR" sz="1350" dirty="0">
                <a:solidFill>
                  <a:prstClr val="black"/>
                </a:solidFill>
                <a:latin typeface="Calibri"/>
              </a:rPr>
              <a:t>http://www20.anvisa.gov.br/segurancadopaciente/index.php/publicacoes/category/cartazes</a:t>
            </a:r>
          </a:p>
        </p:txBody>
      </p:sp>
      <p:pic>
        <p:nvPicPr>
          <p:cNvPr id="4" name="Imagem 3">
            <a:extLst>
              <a:ext uri="{FF2B5EF4-FFF2-40B4-BE49-F238E27FC236}">
                <a16:creationId xmlns:a16="http://schemas.microsoft.com/office/drawing/2014/main" id="{32D2669B-0ACC-466C-B742-3D44A48C250D}"/>
              </a:ext>
            </a:extLst>
          </p:cNvPr>
          <p:cNvPicPr>
            <a:picLocks noChangeAspect="1"/>
          </p:cNvPicPr>
          <p:nvPr/>
        </p:nvPicPr>
        <p:blipFill>
          <a:blip r:embed="rId3"/>
          <a:stretch>
            <a:fillRect/>
          </a:stretch>
        </p:blipFill>
        <p:spPr>
          <a:xfrm>
            <a:off x="3071664" y="70756"/>
            <a:ext cx="4934662" cy="6480720"/>
          </a:xfrm>
          <a:prstGeom prst="rect">
            <a:avLst/>
          </a:prstGeom>
          <a:ln>
            <a:noFill/>
          </a:ln>
          <a:effectLst>
            <a:outerShdw blurRad="190500" algn="tl" rotWithShape="0">
              <a:srgbClr val="000000">
                <a:alpha val="70000"/>
              </a:srgbClr>
            </a:outerShdw>
          </a:effectLst>
        </p:spPr>
        <p:style>
          <a:lnRef idx="2">
            <a:schemeClr val="accent2"/>
          </a:lnRef>
          <a:fillRef idx="1">
            <a:schemeClr val="lt1"/>
          </a:fillRef>
          <a:effectRef idx="0">
            <a:schemeClr val="accent2"/>
          </a:effectRef>
          <a:fontRef idx="minor">
            <a:schemeClr val="dk1"/>
          </a:fontRef>
        </p:style>
      </p:pic>
      <p:pic>
        <p:nvPicPr>
          <p:cNvPr id="5" name="Imagem 4">
            <a:extLst>
              <a:ext uri="{FF2B5EF4-FFF2-40B4-BE49-F238E27FC236}">
                <a16:creationId xmlns:a16="http://schemas.microsoft.com/office/drawing/2014/main" id="{EE773A1E-2637-4705-8A8E-4FE2DD264FDA}"/>
              </a:ext>
            </a:extLst>
          </p:cNvPr>
          <p:cNvPicPr>
            <a:picLocks noChangeAspect="1"/>
          </p:cNvPicPr>
          <p:nvPr/>
        </p:nvPicPr>
        <p:blipFill>
          <a:blip r:embed="rId4"/>
          <a:stretch>
            <a:fillRect/>
          </a:stretch>
        </p:blipFill>
        <p:spPr>
          <a:xfrm>
            <a:off x="5930317" y="69641"/>
            <a:ext cx="4647970" cy="6442241"/>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374296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AF0499EA-0430-4ED2-8677-51F1D40025AD}"/>
              </a:ext>
            </a:extLst>
          </p:cNvPr>
          <p:cNvPicPr>
            <a:picLocks noChangeAspect="1"/>
          </p:cNvPicPr>
          <p:nvPr/>
        </p:nvPicPr>
        <p:blipFill rotWithShape="1">
          <a:blip r:embed="rId2"/>
          <a:srcRect l="37597" t="16401" r="38778" b="23750"/>
          <a:stretch/>
        </p:blipFill>
        <p:spPr>
          <a:xfrm>
            <a:off x="37736" y="709798"/>
            <a:ext cx="3816424" cy="543840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6" name="CaixaDeTexto 5">
            <a:extLst>
              <a:ext uri="{FF2B5EF4-FFF2-40B4-BE49-F238E27FC236}">
                <a16:creationId xmlns:a16="http://schemas.microsoft.com/office/drawing/2014/main" id="{D4BA676A-77D2-4E7E-837C-D35AD6F1D950}"/>
              </a:ext>
            </a:extLst>
          </p:cNvPr>
          <p:cNvSpPr txBox="1"/>
          <p:nvPr/>
        </p:nvSpPr>
        <p:spPr>
          <a:xfrm>
            <a:off x="191344" y="6530860"/>
            <a:ext cx="11161240" cy="276999"/>
          </a:xfrm>
          <a:prstGeom prst="rect">
            <a:avLst/>
          </a:prstGeom>
          <a:noFill/>
        </p:spPr>
        <p:txBody>
          <a:bodyPr wrap="square">
            <a:spAutoFit/>
          </a:bodyPr>
          <a:lstStyle/>
          <a:p>
            <a:r>
              <a:rPr lang="pt-BR" sz="1200" dirty="0"/>
              <a:t>https://apps.who.int/iris/bitstream/handle/10665/251730/9789241549929-eng.pdf?sequence=1&amp;isAllowed=y</a:t>
            </a:r>
          </a:p>
        </p:txBody>
      </p:sp>
      <p:sp>
        <p:nvSpPr>
          <p:cNvPr id="7" name="CaixaDeTexto 6">
            <a:extLst>
              <a:ext uri="{FF2B5EF4-FFF2-40B4-BE49-F238E27FC236}">
                <a16:creationId xmlns:a16="http://schemas.microsoft.com/office/drawing/2014/main" id="{FCFB0AF0-F5FD-4930-BD3D-E80A4D3E4988}"/>
              </a:ext>
            </a:extLst>
          </p:cNvPr>
          <p:cNvSpPr txBox="1"/>
          <p:nvPr/>
        </p:nvSpPr>
        <p:spPr>
          <a:xfrm>
            <a:off x="4077436" y="676755"/>
            <a:ext cx="7992044" cy="6170920"/>
          </a:xfrm>
          <a:prstGeom prst="rect">
            <a:avLst/>
          </a:prstGeom>
          <a:solidFill>
            <a:schemeClr val="bg1">
              <a:lumMod val="95000"/>
            </a:schemeClr>
          </a:solidFill>
        </p:spPr>
        <p:txBody>
          <a:bodyPr wrap="square" rtlCol="0">
            <a:spAutoFit/>
          </a:bodyPr>
          <a:lstStyle/>
          <a:p>
            <a:pPr marL="457200" lvl="0" indent="-457200" algn="just" fontAlgn="base">
              <a:spcAft>
                <a:spcPts val="1000"/>
              </a:spcAft>
              <a:buClr>
                <a:srgbClr val="000000"/>
              </a:buClr>
              <a:buSzPct val="116000"/>
              <a:buFont typeface="+mj-lt"/>
              <a:buAutoNum type="arabicPeriod"/>
            </a:pP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Programa de Prevenção e </a:t>
            </a:r>
            <a:r>
              <a:rPr lang="pt-BR" sz="2000" b="1" dirty="0">
                <a:uFill>
                  <a:solidFill>
                    <a:srgbClr val="000000"/>
                  </a:solidFill>
                </a:uFill>
                <a:ea typeface="Calibri" panose="020F0502020204030204" pitchFamily="34" charset="0"/>
                <a:cs typeface="Times New Roman" panose="02020603050405020304" pitchFamily="18" charset="0"/>
              </a:rPr>
              <a:t>Controle</a:t>
            </a: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 de infecções (Nível nacional e local).</a:t>
            </a:r>
          </a:p>
          <a:p>
            <a:pPr marL="457200" lvl="0" indent="-457200" algn="just" fontAlgn="base">
              <a:spcAft>
                <a:spcPts val="1000"/>
              </a:spcAft>
              <a:buClr>
                <a:srgbClr val="000000"/>
              </a:buClr>
              <a:buSzPct val="116000"/>
              <a:buFont typeface="+mj-lt"/>
              <a:buAutoNum type="arabicPeriod"/>
            </a:pP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Diretrizes de Prevenção e </a:t>
            </a:r>
            <a:r>
              <a:rPr lang="pt-BR" sz="2000" b="1" dirty="0">
                <a:uFill>
                  <a:solidFill>
                    <a:srgbClr val="000000"/>
                  </a:solidFill>
                </a:uFill>
                <a:ea typeface="Calibri" panose="020F0502020204030204" pitchFamily="34" charset="0"/>
                <a:cs typeface="Times New Roman" panose="02020603050405020304" pitchFamily="18" charset="0"/>
              </a:rPr>
              <a:t>Controle</a:t>
            </a: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 de Infecção (Nível nacional e local).</a:t>
            </a:r>
          </a:p>
          <a:p>
            <a:pPr marL="457200" lvl="0" indent="-457200" algn="just" fontAlgn="base">
              <a:spcAft>
                <a:spcPts val="1000"/>
              </a:spcAft>
              <a:buClr>
                <a:srgbClr val="000000"/>
              </a:buClr>
              <a:buSzPct val="116000"/>
              <a:buFont typeface="+mj-lt"/>
              <a:buAutoNum type="arabicPeriod"/>
            </a:pP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Educação/formação e treinamento em PCI (Nível nacional e local).</a:t>
            </a:r>
          </a:p>
          <a:p>
            <a:pPr marL="457200" lvl="0" indent="-457200" algn="just" fontAlgn="base">
              <a:spcAft>
                <a:spcPts val="1000"/>
              </a:spcAft>
              <a:buClr>
                <a:srgbClr val="000000"/>
              </a:buClr>
              <a:buSzPct val="116000"/>
              <a:buFont typeface="+mj-lt"/>
              <a:buAutoNum type="arabicPeriod"/>
            </a:pP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Vigilância epidemiológica das IRAS (Nível nacional e local).</a:t>
            </a:r>
          </a:p>
          <a:p>
            <a:pPr marL="457200" lvl="0" indent="-457200" algn="just" fontAlgn="base">
              <a:spcAft>
                <a:spcPts val="1000"/>
              </a:spcAft>
              <a:buClr>
                <a:srgbClr val="000000"/>
              </a:buClr>
              <a:buSzPct val="116000"/>
              <a:buFont typeface="+mj-lt"/>
              <a:buAutoNum type="arabicPeriod"/>
            </a:pP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Estratégias multimodais para implementar as estratégias e </a:t>
            </a:r>
            <a:r>
              <a:rPr lang="pt-BR" sz="2000" b="1" u="none" strike="noStrike" dirty="0" err="1">
                <a:effectLst/>
                <a:uFill>
                  <a:solidFill>
                    <a:srgbClr val="000000"/>
                  </a:solidFill>
                </a:uFill>
                <a:latin typeface="+mn-lt"/>
                <a:ea typeface="Calibri" panose="020F0502020204030204" pitchFamily="34" charset="0"/>
                <a:cs typeface="Times New Roman" panose="02020603050405020304" pitchFamily="18" charset="0"/>
              </a:rPr>
              <a:t>actividades</a:t>
            </a: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 de PCI (Nível nacional e local).</a:t>
            </a:r>
          </a:p>
          <a:p>
            <a:pPr marL="457200" lvl="0" indent="-457200" algn="just" fontAlgn="base">
              <a:spcAft>
                <a:spcPts val="1000"/>
              </a:spcAft>
              <a:buClr>
                <a:srgbClr val="000000"/>
              </a:buClr>
              <a:buSzPct val="116000"/>
              <a:buFont typeface="+mj-lt"/>
              <a:buAutoNum type="arabicPeriod"/>
            </a:pP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Monitorização e avaliação de estruturas e processos de PCI com retroalimentação oportuna</a:t>
            </a:r>
            <a:r>
              <a:rPr lang="pt-BR" sz="2000" b="1" i="1" u="none" strike="noStrike" dirty="0">
                <a:effectLst/>
                <a:uFill>
                  <a:solidFill>
                    <a:srgbClr val="000000"/>
                  </a:solidFill>
                </a:uFill>
                <a:latin typeface="+mn-lt"/>
                <a:ea typeface="Calibri" panose="020F0502020204030204" pitchFamily="34" charset="0"/>
                <a:cs typeface="Times New Roman" panose="02020603050405020304" pitchFamily="18" charset="0"/>
              </a:rPr>
              <a:t> </a:t>
            </a:r>
            <a:r>
              <a:rPr lang="pt-BR" sz="2000" b="1" u="none" strike="noStrike" dirty="0">
                <a:effectLst/>
                <a:uFill>
                  <a:solidFill>
                    <a:srgbClr val="000000"/>
                  </a:solidFill>
                </a:uFill>
                <a:latin typeface="+mn-lt"/>
                <a:ea typeface="Calibri" panose="020F0502020204030204" pitchFamily="34" charset="0"/>
                <a:cs typeface="Times New Roman" panose="02020603050405020304" pitchFamily="18" charset="0"/>
              </a:rPr>
              <a:t>(Nível nacional e local).</a:t>
            </a:r>
          </a:p>
          <a:p>
            <a:pPr marL="457200" lvl="0" indent="-457200" algn="just" fontAlgn="base">
              <a:spcAft>
                <a:spcPts val="1000"/>
              </a:spcAft>
              <a:buClr>
                <a:srgbClr val="000000"/>
              </a:buClr>
              <a:buSzPct val="116000"/>
              <a:buFont typeface="+mj-lt"/>
              <a:buAutoNum type="arabicPeriod"/>
            </a:pPr>
            <a:r>
              <a:rPr lang="pt-BR" sz="2000" u="none" strike="noStrike" dirty="0">
                <a:effectLst/>
                <a:uFill>
                  <a:solidFill>
                    <a:srgbClr val="000000"/>
                  </a:solidFill>
                </a:uFill>
                <a:latin typeface="+mn-lt"/>
                <a:ea typeface="Calibri" panose="020F0502020204030204" pitchFamily="34" charset="0"/>
                <a:cs typeface="Times New Roman" panose="02020603050405020304" pitchFamily="18" charset="0"/>
              </a:rPr>
              <a:t>Recursos humanos: carga de trabalho, pessoal e ocupação de leitos, no nível local.</a:t>
            </a:r>
          </a:p>
          <a:p>
            <a:pPr marL="457200" lvl="0" indent="-457200" algn="just" fontAlgn="base">
              <a:spcAft>
                <a:spcPts val="1000"/>
              </a:spcAft>
              <a:buClr>
                <a:srgbClr val="000000"/>
              </a:buClr>
              <a:buSzPct val="116000"/>
              <a:buFont typeface="+mj-lt"/>
              <a:buAutoNum type="arabicPeriod"/>
            </a:pPr>
            <a:r>
              <a:rPr lang="pt-BR" sz="2000" u="none" strike="noStrike" dirty="0">
                <a:effectLst/>
                <a:uFill>
                  <a:solidFill>
                    <a:srgbClr val="000000"/>
                  </a:solidFill>
                </a:uFill>
                <a:latin typeface="+mn-lt"/>
                <a:ea typeface="Calibri" panose="020F0502020204030204" pitchFamily="34" charset="0"/>
                <a:cs typeface="Times New Roman" panose="02020603050405020304" pitchFamily="18" charset="0"/>
              </a:rPr>
              <a:t>Construção de ambientes, materiais e equipamentos para PCI, no nível local:</a:t>
            </a:r>
          </a:p>
          <a:p>
            <a:pPr marL="228600" algn="just">
              <a:spcAft>
                <a:spcPts val="1000"/>
              </a:spcAft>
              <a:buSzPct val="116000"/>
            </a:pPr>
            <a:r>
              <a:rPr lang="pt-BR" sz="2000" dirty="0">
                <a:effectLst/>
                <a:latin typeface="+mn-lt"/>
                <a:ea typeface="Calibri" panose="020F0502020204030204" pitchFamily="34" charset="0"/>
                <a:cs typeface="Times New Roman" panose="02020603050405020304" pitchFamily="18" charset="0"/>
              </a:rPr>
              <a:t>8a. Princípios gerais.</a:t>
            </a:r>
          </a:p>
          <a:p>
            <a:pPr marL="228600" algn="just">
              <a:spcAft>
                <a:spcPts val="1000"/>
              </a:spcAft>
              <a:buSzPct val="116000"/>
            </a:pPr>
            <a:r>
              <a:rPr lang="pt-BR" sz="2000" dirty="0">
                <a:effectLst/>
                <a:latin typeface="+mn-lt"/>
                <a:ea typeface="Calibri" panose="020F0502020204030204" pitchFamily="34" charset="0"/>
                <a:cs typeface="Times New Roman" panose="02020603050405020304" pitchFamily="18" charset="0"/>
              </a:rPr>
              <a:t>8b. Materiais, equipamentos e ergonomia para uma adequada HM.</a:t>
            </a:r>
          </a:p>
        </p:txBody>
      </p:sp>
      <p:sp>
        <p:nvSpPr>
          <p:cNvPr id="8" name="CaixaDeTexto 7">
            <a:extLst>
              <a:ext uri="{FF2B5EF4-FFF2-40B4-BE49-F238E27FC236}">
                <a16:creationId xmlns:a16="http://schemas.microsoft.com/office/drawing/2014/main" id="{1690A407-33D0-48BD-B735-BAE9AC1DB87C}"/>
              </a:ext>
            </a:extLst>
          </p:cNvPr>
          <p:cNvSpPr txBox="1"/>
          <p:nvPr/>
        </p:nvSpPr>
        <p:spPr>
          <a:xfrm>
            <a:off x="402369" y="6205954"/>
            <a:ext cx="1872208" cy="369332"/>
          </a:xfrm>
          <a:prstGeom prst="rect">
            <a:avLst/>
          </a:prstGeom>
          <a:noFill/>
        </p:spPr>
        <p:txBody>
          <a:bodyPr wrap="square" rtlCol="0">
            <a:spAutoFit/>
          </a:bodyPr>
          <a:lstStyle/>
          <a:p>
            <a:r>
              <a:rPr lang="pt-BR" b="1" dirty="0"/>
              <a:t>WHO, 2016</a:t>
            </a:r>
          </a:p>
        </p:txBody>
      </p:sp>
      <p:sp>
        <p:nvSpPr>
          <p:cNvPr id="11" name="CaixaDeTexto 10">
            <a:extLst>
              <a:ext uri="{FF2B5EF4-FFF2-40B4-BE49-F238E27FC236}">
                <a16:creationId xmlns:a16="http://schemas.microsoft.com/office/drawing/2014/main" id="{CB46C8AC-F613-4CE1-939F-1598DFA9DF32}"/>
              </a:ext>
            </a:extLst>
          </p:cNvPr>
          <p:cNvSpPr txBox="1"/>
          <p:nvPr/>
        </p:nvSpPr>
        <p:spPr>
          <a:xfrm>
            <a:off x="0" y="23761"/>
            <a:ext cx="11161240" cy="492443"/>
          </a:xfrm>
          <a:prstGeom prst="rect">
            <a:avLst/>
          </a:prstGeom>
          <a:noFill/>
        </p:spPr>
        <p:txBody>
          <a:bodyPr wrap="square">
            <a:spAutoFit/>
          </a:bodyPr>
          <a:lstStyle/>
          <a:p>
            <a:pPr algn="just">
              <a:spcAft>
                <a:spcPts val="1000"/>
              </a:spcAft>
            </a:pPr>
            <a:r>
              <a:rPr lang="pt-BR" sz="2600" b="1" dirty="0">
                <a:effectLst/>
                <a:latin typeface="+mn-lt"/>
                <a:ea typeface="Calibri" panose="020F0502020204030204" pitchFamily="34" charset="0"/>
                <a:cs typeface="Times New Roman" panose="02020603050405020304" pitchFamily="18" charset="0"/>
              </a:rPr>
              <a:t>Oito componentes </a:t>
            </a:r>
            <a:r>
              <a:rPr lang="pt-BR" sz="2600" b="1" dirty="0">
                <a:ea typeface="Calibri" panose="020F0502020204030204" pitchFamily="34" charset="0"/>
                <a:cs typeface="Times New Roman" panose="02020603050405020304" pitchFamily="18" charset="0"/>
              </a:rPr>
              <a:t>essenciais</a:t>
            </a:r>
            <a:r>
              <a:rPr lang="pt-BR" sz="2600" b="1" dirty="0">
                <a:effectLst/>
                <a:latin typeface="+mn-lt"/>
                <a:ea typeface="Calibri" panose="020F0502020204030204" pitchFamily="34" charset="0"/>
                <a:cs typeface="Times New Roman" panose="02020603050405020304" pitchFamily="18" charset="0"/>
              </a:rPr>
              <a:t> do Programa de Prevenção e </a:t>
            </a:r>
            <a:r>
              <a:rPr lang="pt-BR" sz="2600" b="1" dirty="0">
                <a:ea typeface="Calibri" panose="020F0502020204030204" pitchFamily="34" charset="0"/>
                <a:cs typeface="Times New Roman" panose="02020603050405020304" pitchFamily="18" charset="0"/>
              </a:rPr>
              <a:t>Controle</a:t>
            </a:r>
            <a:r>
              <a:rPr lang="pt-BR" sz="2600" b="1" dirty="0">
                <a:effectLst/>
                <a:latin typeface="+mn-lt"/>
                <a:ea typeface="Calibri" panose="020F0502020204030204" pitchFamily="34" charset="0"/>
                <a:cs typeface="Times New Roman" panose="02020603050405020304" pitchFamily="18" charset="0"/>
              </a:rPr>
              <a:t> de Infecção </a:t>
            </a:r>
          </a:p>
        </p:txBody>
      </p:sp>
    </p:spTree>
    <p:extLst>
      <p:ext uri="{BB962C8B-B14F-4D97-AF65-F5344CB8AC3E}">
        <p14:creationId xmlns:p14="http://schemas.microsoft.com/office/powerpoint/2010/main" val="266580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mph" presetSubtype="0" fill="hold" nodeType="clickEffect">
                                  <p:stCondLst>
                                    <p:cond delay="0"/>
                                  </p:stCondLst>
                                  <p:childTnLst>
                                    <p:animClr clrSpc="hsl" dir="cw">
                                      <p:cBhvr override="childStyle">
                                        <p:cTn id="6" dur="500" fill="hold"/>
                                        <p:tgtEl>
                                          <p:spTgt spid="7">
                                            <p:txEl>
                                              <p:pRg st="1" end="1"/>
                                            </p:txEl>
                                          </p:spTgt>
                                        </p:tgtEl>
                                        <p:attrNameLst>
                                          <p:attrName>style.color</p:attrName>
                                        </p:attrNameLst>
                                      </p:cBhvr>
                                      <p:by>
                                        <p:hsl h="-7200000" s="0" l="0"/>
                                      </p:by>
                                    </p:animClr>
                                    <p:animClr clrSpc="hsl" dir="cw">
                                      <p:cBhvr>
                                        <p:cTn id="7" dur="500" fill="hold"/>
                                        <p:tgtEl>
                                          <p:spTgt spid="7">
                                            <p:txEl>
                                              <p:pRg st="1" end="1"/>
                                            </p:txEl>
                                          </p:spTgt>
                                        </p:tgtEl>
                                        <p:attrNameLst>
                                          <p:attrName>fillcolor</p:attrName>
                                        </p:attrNameLst>
                                      </p:cBhvr>
                                      <p:by>
                                        <p:hsl h="-7200000" s="0" l="0"/>
                                      </p:by>
                                    </p:animClr>
                                    <p:animClr clrSpc="hsl" dir="cw">
                                      <p:cBhvr>
                                        <p:cTn id="8" dur="500" fill="hold"/>
                                        <p:tgtEl>
                                          <p:spTgt spid="7">
                                            <p:txEl>
                                              <p:pRg st="1" end="1"/>
                                            </p:txEl>
                                          </p:spTgt>
                                        </p:tgtEl>
                                        <p:attrNameLst>
                                          <p:attrName>stroke.color</p:attrName>
                                        </p:attrNameLst>
                                      </p:cBhvr>
                                      <p:by>
                                        <p:hsl h="-7200000" s="0" l="0"/>
                                      </p:by>
                                    </p:animClr>
                                    <p:set>
                                      <p:cBhvr>
                                        <p:cTn id="9" dur="500" fill="hold"/>
                                        <p:tgtEl>
                                          <p:spTgt spid="7">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1701321" y="745915"/>
            <a:ext cx="10659745" cy="696965"/>
          </a:xfrm>
        </p:spPr>
        <p:txBody>
          <a:bodyPr>
            <a:normAutofit/>
          </a:bodyPr>
          <a:lstStyle/>
          <a:p>
            <a:pPr algn="l"/>
            <a:r>
              <a:rPr lang="pt-BR" sz="3200" b="1" dirty="0"/>
              <a:t>O que é Infecção Relaciona</a:t>
            </a:r>
            <a:r>
              <a:rPr lang="en-US" sz="3200" b="1" dirty="0"/>
              <a:t>da</a:t>
            </a:r>
            <a:r>
              <a:rPr lang="pt-BR" sz="3200" b="1" dirty="0"/>
              <a:t> à Assistência à Saúde (IRAS)</a:t>
            </a:r>
          </a:p>
        </p:txBody>
      </p:sp>
      <p:grpSp>
        <p:nvGrpSpPr>
          <p:cNvPr id="7172" name="Group 5"/>
          <p:cNvGrpSpPr>
            <a:grpSpLocks/>
          </p:cNvGrpSpPr>
          <p:nvPr/>
        </p:nvGrpSpPr>
        <p:grpSpPr bwMode="auto">
          <a:xfrm>
            <a:off x="913366" y="2773627"/>
            <a:ext cx="10619343" cy="1931317"/>
            <a:chOff x="473" y="1597"/>
            <a:chExt cx="5854" cy="1002"/>
          </a:xfrm>
        </p:grpSpPr>
        <p:pic>
          <p:nvPicPr>
            <p:cNvPr id="7173" name="Picture 4" descr="UFRN_Mat_Esc_Januario_Cicco"/>
            <p:cNvPicPr>
              <a:picLocks noChangeAspect="1" noChangeArrowheads="1"/>
            </p:cNvPicPr>
            <p:nvPr/>
          </p:nvPicPr>
          <p:blipFill>
            <a:blip r:embed="rId3" cstate="print"/>
            <a:srcRect/>
            <a:stretch>
              <a:fillRect/>
            </a:stretch>
          </p:blipFill>
          <p:spPr bwMode="auto">
            <a:xfrm>
              <a:off x="473" y="1630"/>
              <a:ext cx="1001" cy="711"/>
            </a:xfrm>
            <a:prstGeom prst="rect">
              <a:avLst/>
            </a:prstGeom>
            <a:noFill/>
            <a:ln w="9525">
              <a:noFill/>
              <a:miter lim="800000"/>
              <a:headEnd/>
              <a:tailEnd/>
            </a:ln>
          </p:spPr>
        </p:pic>
        <p:pic>
          <p:nvPicPr>
            <p:cNvPr id="7174" name="Picture 5" descr="j0185604"/>
            <p:cNvPicPr>
              <a:picLocks noChangeAspect="1" noChangeArrowheads="1"/>
            </p:cNvPicPr>
            <p:nvPr/>
          </p:nvPicPr>
          <p:blipFill>
            <a:blip r:embed="rId4" cstate="print"/>
            <a:srcRect/>
            <a:stretch>
              <a:fillRect/>
            </a:stretch>
          </p:blipFill>
          <p:spPr bwMode="auto">
            <a:xfrm>
              <a:off x="1701" y="1706"/>
              <a:ext cx="544" cy="545"/>
            </a:xfrm>
            <a:prstGeom prst="rect">
              <a:avLst/>
            </a:prstGeom>
            <a:noFill/>
            <a:ln w="9525">
              <a:noFill/>
              <a:miter lim="800000"/>
              <a:headEnd/>
              <a:tailEnd/>
            </a:ln>
          </p:spPr>
        </p:pic>
        <p:pic>
          <p:nvPicPr>
            <p:cNvPr id="7175" name="Picture 7" descr="j0195420"/>
            <p:cNvPicPr>
              <a:picLocks noChangeAspect="1" noChangeArrowheads="1"/>
            </p:cNvPicPr>
            <p:nvPr/>
          </p:nvPicPr>
          <p:blipFill>
            <a:blip r:embed="rId5" cstate="print"/>
            <a:srcRect/>
            <a:stretch>
              <a:fillRect/>
            </a:stretch>
          </p:blipFill>
          <p:spPr bwMode="auto">
            <a:xfrm>
              <a:off x="4981" y="1597"/>
              <a:ext cx="640" cy="680"/>
            </a:xfrm>
            <a:prstGeom prst="rect">
              <a:avLst/>
            </a:prstGeom>
            <a:ln>
              <a:noFill/>
            </a:ln>
            <a:effectLst>
              <a:outerShdw blurRad="190500" algn="tl" rotWithShape="0">
                <a:srgbClr val="000000">
                  <a:alpha val="70000"/>
                </a:srgbClr>
              </a:outerShdw>
            </a:effectLst>
          </p:spPr>
        </p:pic>
        <p:pic>
          <p:nvPicPr>
            <p:cNvPr id="7176" name="Picture 9" descr="0,,742045_1,00"/>
            <p:cNvPicPr>
              <a:picLocks noChangeAspect="1" noChangeArrowheads="1"/>
            </p:cNvPicPr>
            <p:nvPr/>
          </p:nvPicPr>
          <p:blipFill>
            <a:blip r:embed="rId6" cstate="print"/>
            <a:srcRect/>
            <a:stretch>
              <a:fillRect/>
            </a:stretch>
          </p:blipFill>
          <p:spPr bwMode="auto">
            <a:xfrm>
              <a:off x="2561" y="1635"/>
              <a:ext cx="771" cy="570"/>
            </a:xfrm>
            <a:prstGeom prst="rect">
              <a:avLst/>
            </a:prstGeom>
            <a:noFill/>
            <a:ln w="9525">
              <a:noFill/>
              <a:miter lim="800000"/>
              <a:headEnd/>
              <a:tailEnd/>
            </a:ln>
          </p:spPr>
        </p:pic>
        <p:sp>
          <p:nvSpPr>
            <p:cNvPr id="7177" name="Text Box 10"/>
            <p:cNvSpPr txBox="1">
              <a:spLocks noChangeArrowheads="1"/>
            </p:cNvSpPr>
            <p:nvPr/>
          </p:nvSpPr>
          <p:spPr bwMode="auto">
            <a:xfrm>
              <a:off x="1610" y="2251"/>
              <a:ext cx="706" cy="176"/>
            </a:xfrm>
            <a:prstGeom prst="rect">
              <a:avLst/>
            </a:prstGeom>
            <a:noFill/>
            <a:ln w="9525">
              <a:noFill/>
              <a:miter lim="800000"/>
              <a:headEnd/>
              <a:tailEnd/>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6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Home </a:t>
              </a:r>
              <a:r>
                <a:rPr kumimoji="0" lang="pt-BR" sz="1600" b="1"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care</a:t>
              </a:r>
              <a:endParaRPr kumimoji="0" lang="pt-BR" sz="16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7178" name="Text Box 11"/>
            <p:cNvSpPr txBox="1">
              <a:spLocks noChangeArrowheads="1"/>
            </p:cNvSpPr>
            <p:nvPr/>
          </p:nvSpPr>
          <p:spPr bwMode="auto">
            <a:xfrm>
              <a:off x="2516" y="2266"/>
              <a:ext cx="774" cy="176"/>
            </a:xfrm>
            <a:prstGeom prst="rect">
              <a:avLst/>
            </a:prstGeom>
            <a:noFill/>
            <a:ln w="9525">
              <a:noFill/>
              <a:miter lim="800000"/>
              <a:headEnd/>
              <a:tailEnd/>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Hemodiálise</a:t>
              </a:r>
            </a:p>
          </p:txBody>
        </p:sp>
        <p:sp>
          <p:nvSpPr>
            <p:cNvPr id="7179" name="Text Box 12"/>
            <p:cNvSpPr txBox="1">
              <a:spLocks noChangeArrowheads="1"/>
            </p:cNvSpPr>
            <p:nvPr/>
          </p:nvSpPr>
          <p:spPr bwMode="auto">
            <a:xfrm>
              <a:off x="673" y="2324"/>
              <a:ext cx="553" cy="176"/>
            </a:xfrm>
            <a:prstGeom prst="rect">
              <a:avLst/>
            </a:prstGeom>
            <a:noFill/>
            <a:ln w="9525">
              <a:noFill/>
              <a:miter lim="800000"/>
              <a:headEnd/>
              <a:tailEnd/>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Hospital</a:t>
              </a:r>
            </a:p>
          </p:txBody>
        </p:sp>
        <p:sp>
          <p:nvSpPr>
            <p:cNvPr id="7180" name="Text Box 13"/>
            <p:cNvSpPr txBox="1">
              <a:spLocks noChangeArrowheads="1"/>
            </p:cNvSpPr>
            <p:nvPr/>
          </p:nvSpPr>
          <p:spPr bwMode="auto">
            <a:xfrm>
              <a:off x="4513" y="2251"/>
              <a:ext cx="1814" cy="303"/>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Casa de repouso /instituição de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Longa permanência</a:t>
              </a:r>
            </a:p>
          </p:txBody>
        </p:sp>
        <p:pic>
          <p:nvPicPr>
            <p:cNvPr id="7181" name="Picture 8" descr="j0290636"/>
            <p:cNvPicPr>
              <a:picLocks noChangeAspect="1" noChangeArrowheads="1"/>
            </p:cNvPicPr>
            <p:nvPr/>
          </p:nvPicPr>
          <p:blipFill>
            <a:blip r:embed="rId7" cstate="print"/>
            <a:srcRect/>
            <a:stretch>
              <a:fillRect/>
            </a:stretch>
          </p:blipFill>
          <p:spPr bwMode="auto">
            <a:xfrm>
              <a:off x="3606" y="1616"/>
              <a:ext cx="816" cy="745"/>
            </a:xfrm>
            <a:prstGeom prst="rect">
              <a:avLst/>
            </a:prstGeom>
            <a:ln>
              <a:noFill/>
            </a:ln>
            <a:effectLst>
              <a:outerShdw blurRad="190500" algn="tl" rotWithShape="0">
                <a:srgbClr val="000000">
                  <a:alpha val="70000"/>
                </a:srgbClr>
              </a:outerShdw>
            </a:effectLst>
          </p:spPr>
        </p:pic>
        <p:sp>
          <p:nvSpPr>
            <p:cNvPr id="7182" name="Text Box 15"/>
            <p:cNvSpPr txBox="1">
              <a:spLocks noChangeArrowheads="1"/>
            </p:cNvSpPr>
            <p:nvPr/>
          </p:nvSpPr>
          <p:spPr bwMode="auto">
            <a:xfrm>
              <a:off x="3592" y="2296"/>
              <a:ext cx="796" cy="303"/>
            </a:xfrm>
            <a:prstGeom prst="rect">
              <a:avLst/>
            </a:prstGeom>
            <a:noFill/>
            <a:ln w="9525">
              <a:noFill/>
              <a:miter lim="800000"/>
              <a:headEnd/>
              <a:tailEnd/>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Cirurgia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ambulatorial</a:t>
              </a:r>
            </a:p>
          </p:txBody>
        </p:sp>
      </p:grpSp>
      <p:sp>
        <p:nvSpPr>
          <p:cNvPr id="15" name="Text Box 4"/>
          <p:cNvSpPr txBox="1">
            <a:spLocks noChangeArrowheads="1"/>
          </p:cNvSpPr>
          <p:nvPr/>
        </p:nvSpPr>
        <p:spPr bwMode="auto">
          <a:xfrm>
            <a:off x="5283597" y="6572436"/>
            <a:ext cx="690840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marL="457200" marR="0" lvl="0" indent="-457200" algn="r" defTabSz="4572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prstClr val="black"/>
                </a:solidFill>
                <a:effectLst/>
                <a:uLnTx/>
                <a:uFillTx/>
                <a:latin typeface="Verdana" pitchFamily="34" charset="0"/>
                <a:ea typeface="+mn-ea"/>
                <a:cs typeface="+mn-cs"/>
              </a:rPr>
              <a:t>Ducel G et al. Prevention of hospital-acquired infections. A practical guide. WHO 2002</a:t>
            </a:r>
            <a:endParaRPr kumimoji="0" lang="it-IT" sz="1000" b="0" i="0" u="none" strike="noStrike" kern="1200" cap="none" spc="0" normalizeH="0" baseline="0" noProof="0" dirty="0">
              <a:ln>
                <a:noFill/>
              </a:ln>
              <a:solidFill>
                <a:prstClr val="black"/>
              </a:solidFill>
              <a:effectLst/>
              <a:uLnTx/>
              <a:uFillTx/>
              <a:latin typeface="Verdana" pitchFamily="34" charset="0"/>
              <a:ea typeface="+mn-ea"/>
              <a:cs typeface="+mn-cs"/>
            </a:endParaRPr>
          </a:p>
        </p:txBody>
      </p:sp>
      <p:sp>
        <p:nvSpPr>
          <p:cNvPr id="2" name="Retângulo 1"/>
          <p:cNvSpPr/>
          <p:nvPr/>
        </p:nvSpPr>
        <p:spPr>
          <a:xfrm>
            <a:off x="711522" y="2690378"/>
            <a:ext cx="10795479" cy="2052555"/>
          </a:xfrm>
          <a:prstGeom prst="rect">
            <a:avLst/>
          </a:prstGeom>
          <a:no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61E2FB1B-10F0-F70F-2E7E-73FB0BEAC1AC}"/>
              </a:ext>
            </a:extLst>
          </p:cNvPr>
          <p:cNvSpPr txBox="1"/>
          <p:nvPr/>
        </p:nvSpPr>
        <p:spPr>
          <a:xfrm>
            <a:off x="0" y="1810986"/>
            <a:ext cx="12055642" cy="830997"/>
          </a:xfrm>
          <a:prstGeom prst="rect">
            <a:avLst/>
          </a:prstGeom>
          <a:noFill/>
        </p:spPr>
        <p:txBody>
          <a:bodyPr wrap="square">
            <a:spAutoFit/>
          </a:bodyPr>
          <a:lstStyle/>
          <a:p>
            <a:pPr marL="130175" lvl="1" indent="-130175" algn="ctr">
              <a:buClr>
                <a:schemeClr val="tx1"/>
              </a:buClr>
              <a:buNone/>
              <a:defRPr/>
            </a:pPr>
            <a:r>
              <a:rPr lang="en-GB" sz="2400" dirty="0" err="1">
                <a:latin typeface="Arial" panose="020B0604020202020204" pitchFamily="34" charset="0"/>
                <a:cs typeface="Arial" panose="020B0604020202020204" pitchFamily="34" charset="0"/>
              </a:rPr>
              <a:t>Infecção</a:t>
            </a:r>
            <a:r>
              <a:rPr lang="en-GB" sz="2400" dirty="0">
                <a:solidFill>
                  <a:srgbClr val="C00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que </a:t>
            </a:r>
            <a:r>
              <a:rPr lang="en-GB" sz="2400" dirty="0" err="1">
                <a:latin typeface="Arial" panose="020B0604020202020204" pitchFamily="34" charset="0"/>
                <a:cs typeface="Arial" panose="020B0604020202020204" pitchFamily="34" charset="0"/>
              </a:rPr>
              <a:t>ocorre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em</a:t>
            </a:r>
            <a:r>
              <a:rPr lang="en-GB" sz="2400" dirty="0">
                <a:latin typeface="Arial" panose="020B0604020202020204" pitchFamily="34" charset="0"/>
                <a:cs typeface="Arial" panose="020B0604020202020204" pitchFamily="34" charset="0"/>
              </a:rPr>
              <a:t> um </a:t>
            </a:r>
            <a:r>
              <a:rPr lang="en-GB" sz="2400" dirty="0" err="1">
                <a:latin typeface="Arial" panose="020B0604020202020204" pitchFamily="34" charset="0"/>
                <a:cs typeface="Arial" panose="020B0604020202020204" pitchFamily="34" charset="0"/>
              </a:rPr>
              <a:t>paciente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durante</a:t>
            </a:r>
            <a:r>
              <a:rPr lang="en-GB" sz="2400" dirty="0">
                <a:latin typeface="Arial" panose="020B0604020202020204" pitchFamily="34" charset="0"/>
                <a:cs typeface="Arial" panose="020B0604020202020204" pitchFamily="34" charset="0"/>
              </a:rPr>
              <a:t> o </a:t>
            </a:r>
            <a:r>
              <a:rPr lang="en-GB" sz="2400" dirty="0" err="1">
                <a:latin typeface="Arial" panose="020B0604020202020204" pitchFamily="34" charset="0"/>
                <a:cs typeface="Arial" panose="020B0604020202020204" pitchFamily="34" charset="0"/>
              </a:rPr>
              <a:t>processo</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assistência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em</a:t>
            </a:r>
            <a:r>
              <a:rPr lang="en-GB" sz="2400" dirty="0">
                <a:latin typeface="Arial" panose="020B0604020202020204" pitchFamily="34" charset="0"/>
                <a:cs typeface="Arial" panose="020B0604020202020204" pitchFamily="34" charset="0"/>
              </a:rPr>
              <a:t> um </a:t>
            </a:r>
            <a:r>
              <a:rPr lang="en-GB" sz="2400" dirty="0">
                <a:solidFill>
                  <a:srgbClr val="C00000"/>
                </a:solidFill>
                <a:latin typeface="Arial" panose="020B0604020202020204" pitchFamily="34" charset="0"/>
                <a:cs typeface="Arial" panose="020B0604020202020204" pitchFamily="34" charset="0"/>
              </a:rPr>
              <a:t>hospital</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ou</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em</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qualquer</a:t>
            </a:r>
            <a:r>
              <a:rPr lang="en-GB" sz="2400" dirty="0">
                <a:latin typeface="Arial" panose="020B0604020202020204" pitchFamily="34" charset="0"/>
                <a:cs typeface="Arial" panose="020B0604020202020204" pitchFamily="34" charset="0"/>
              </a:rPr>
              <a:t> </a:t>
            </a:r>
            <a:r>
              <a:rPr lang="en-GB" sz="2400" dirty="0" err="1">
                <a:solidFill>
                  <a:srgbClr val="C00000"/>
                </a:solidFill>
                <a:latin typeface="Arial" panose="020B0604020202020204" pitchFamily="34" charset="0"/>
                <a:cs typeface="Arial" panose="020B0604020202020204" pitchFamily="34" charset="0"/>
              </a:rPr>
              <a:t>serviço</a:t>
            </a:r>
            <a:r>
              <a:rPr lang="en-GB" sz="2400" dirty="0">
                <a:solidFill>
                  <a:srgbClr val="C00000"/>
                </a:solidFill>
                <a:latin typeface="Arial" panose="020B0604020202020204" pitchFamily="34" charset="0"/>
                <a:cs typeface="Arial" panose="020B0604020202020204" pitchFamily="34" charset="0"/>
              </a:rPr>
              <a:t> de </a:t>
            </a:r>
            <a:r>
              <a:rPr lang="en-GB" sz="2400" dirty="0" err="1">
                <a:solidFill>
                  <a:srgbClr val="C00000"/>
                </a:solidFill>
                <a:latin typeface="Arial" panose="020B0604020202020204" pitchFamily="34" charset="0"/>
                <a:cs typeface="Arial" panose="020B0604020202020204" pitchFamily="34" charset="0"/>
              </a:rPr>
              <a:t>saúde</a:t>
            </a:r>
            <a:endParaRPr lang="en-GB"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8CA2536-DE42-3D88-C566-A7A446204D60}"/>
              </a:ext>
            </a:extLst>
          </p:cNvPr>
          <p:cNvSpPr txBox="1"/>
          <p:nvPr/>
        </p:nvSpPr>
        <p:spPr>
          <a:xfrm>
            <a:off x="0" y="4768259"/>
            <a:ext cx="12192000" cy="1200329"/>
          </a:xfrm>
          <a:prstGeom prst="rect">
            <a:avLst/>
          </a:prstGeom>
          <a:solidFill>
            <a:schemeClr val="bg1"/>
          </a:solidFill>
        </p:spPr>
        <p:txBody>
          <a:bodyPr wrap="square" rtlCol="0">
            <a:spAutoFit/>
          </a:bodyPr>
          <a:lstStyle/>
          <a:p>
            <a:pPr lvl="1" eaLnBrk="1" hangingPunct="1">
              <a:buClr>
                <a:schemeClr val="tx1"/>
              </a:buClr>
              <a:buFont typeface="Wingdings" panose="05000000000000000000" pitchFamily="2" charset="2"/>
              <a:buChar char="ü"/>
              <a:defRPr/>
            </a:pPr>
            <a:r>
              <a:rPr lang="en-GB" sz="2400" dirty="0" err="1">
                <a:latin typeface="Arial" panose="020B0604020202020204" pitchFamily="34" charset="0"/>
                <a:cs typeface="Arial" panose="020B0604020202020204" pitchFamily="34" charset="0"/>
              </a:rPr>
              <a:t>Não</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estava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presente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ou</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em</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período</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incubação</a:t>
            </a:r>
            <a:r>
              <a:rPr lang="en-GB" sz="2400" dirty="0">
                <a:latin typeface="Arial" panose="020B0604020202020204" pitchFamily="34" charset="0"/>
                <a:cs typeface="Arial" panose="020B0604020202020204" pitchFamily="34" charset="0"/>
              </a:rPr>
              <a:t> no </a:t>
            </a:r>
            <a:r>
              <a:rPr lang="en-GB" sz="2400" dirty="0" err="1">
                <a:latin typeface="Arial" panose="020B0604020202020204" pitchFamily="34" charset="0"/>
                <a:cs typeface="Arial" panose="020B0604020202020204" pitchFamily="34" charset="0"/>
              </a:rPr>
              <a:t>momento</a:t>
            </a:r>
            <a:r>
              <a:rPr lang="en-GB" sz="2400" dirty="0">
                <a:latin typeface="Arial" panose="020B0604020202020204" pitchFamily="34" charset="0"/>
                <a:cs typeface="Arial" panose="020B0604020202020204" pitchFamily="34" charset="0"/>
              </a:rPr>
              <a:t>  da </a:t>
            </a:r>
            <a:r>
              <a:rPr lang="en-GB" sz="2400" dirty="0" err="1">
                <a:latin typeface="Arial" panose="020B0604020202020204" pitchFamily="34" charset="0"/>
                <a:cs typeface="Arial" panose="020B0604020202020204" pitchFamily="34" charset="0"/>
              </a:rPr>
              <a:t>sua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admissão</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assistência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ou</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procedimento</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podendo</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desenvolver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após</a:t>
            </a:r>
            <a:r>
              <a:rPr lang="en-GB" sz="2400" dirty="0">
                <a:latin typeface="Arial" panose="020B0604020202020204" pitchFamily="34" charset="0"/>
                <a:cs typeface="Arial" panose="020B0604020202020204" pitchFamily="34" charset="0"/>
              </a:rPr>
              <a:t> a </a:t>
            </a:r>
            <a:r>
              <a:rPr lang="en-GB" sz="2400" dirty="0" err="1">
                <a:latin typeface="Arial" panose="020B0604020202020204" pitchFamily="34" charset="0"/>
                <a:cs typeface="Arial" panose="020B0604020202020204" pitchFamily="34" charset="0"/>
              </a:rPr>
              <a:t>alta</a:t>
            </a:r>
            <a:r>
              <a:rPr lang="en-GB" sz="2400" dirty="0">
                <a:latin typeface="Arial" panose="020B0604020202020204" pitchFamily="34" charset="0"/>
                <a:cs typeface="Arial" panose="020B0604020202020204" pitchFamily="34" charset="0"/>
              </a:rPr>
              <a:t> do </a:t>
            </a:r>
            <a:r>
              <a:rPr lang="en-GB" sz="2400" dirty="0" err="1">
                <a:latin typeface="Arial" panose="020B0604020202020204" pitchFamily="34" charset="0"/>
                <a:cs typeface="Arial" panose="020B0604020202020204" pitchFamily="34" charset="0"/>
              </a:rPr>
              <a:t>serviço</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saúde</a:t>
            </a:r>
            <a:r>
              <a:rPr lang="en-GB" sz="2400" dirty="0">
                <a:latin typeface="Arial" panose="020B0604020202020204" pitchFamily="34" charset="0"/>
                <a:cs typeface="Arial" panose="020B0604020202020204" pitchFamily="34" charset="0"/>
              </a:rPr>
              <a:t>;</a:t>
            </a:r>
          </a:p>
          <a:p>
            <a:pPr lvl="1" eaLnBrk="1" hangingPunct="1">
              <a:buClr>
                <a:schemeClr val="tx1"/>
              </a:buClr>
              <a:buFont typeface="Wingdings" panose="05000000000000000000" pitchFamily="2" charset="2"/>
              <a:buChar char="ü"/>
              <a:defRPr/>
            </a:pPr>
            <a:r>
              <a:rPr lang="en-GB" sz="2400" dirty="0" err="1">
                <a:latin typeface="Arial" panose="020B0604020202020204" pitchFamily="34" charset="0"/>
                <a:cs typeface="Arial" panose="020B0604020202020204" pitchFamily="34" charset="0"/>
              </a:rPr>
              <a:t>Inclui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infecções</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adquiridas</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pelo</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paciente</a:t>
            </a:r>
            <a:r>
              <a:rPr lang="en-GB" sz="2400" dirty="0">
                <a:latin typeface="Arial" panose="020B0604020202020204" pitchFamily="34" charset="0"/>
                <a:cs typeface="Arial" panose="020B0604020202020204" pitchFamily="34" charset="0"/>
              </a:rPr>
              <a:t> e </a:t>
            </a:r>
            <a:r>
              <a:rPr lang="en-GB" sz="2400" dirty="0" err="1">
                <a:solidFill>
                  <a:srgbClr val="FF0A00"/>
                </a:solidFill>
                <a:latin typeface="Arial" panose="020B0604020202020204" pitchFamily="34" charset="0"/>
                <a:cs typeface="Arial" panose="020B0604020202020204" pitchFamily="34" charset="0"/>
              </a:rPr>
              <a:t>também</a:t>
            </a:r>
            <a:r>
              <a:rPr lang="en-GB" sz="2400" dirty="0">
                <a:solidFill>
                  <a:srgbClr val="FF0A00"/>
                </a:solidFill>
                <a:latin typeface="Arial" panose="020B0604020202020204" pitchFamily="34" charset="0"/>
                <a:cs typeface="Arial" panose="020B0604020202020204" pitchFamily="34" charset="0"/>
              </a:rPr>
              <a:t> as </a:t>
            </a:r>
            <a:r>
              <a:rPr lang="en-GB" sz="2400" dirty="0" err="1">
                <a:solidFill>
                  <a:srgbClr val="FF0A00"/>
                </a:solidFill>
                <a:latin typeface="Arial" panose="020B0604020202020204" pitchFamily="34" charset="0"/>
                <a:cs typeface="Arial" panose="020B0604020202020204" pitchFamily="34" charset="0"/>
              </a:rPr>
              <a:t>infecções</a:t>
            </a:r>
            <a:r>
              <a:rPr lang="en-GB" sz="2400" dirty="0">
                <a:solidFill>
                  <a:srgbClr val="FF0A00"/>
                </a:solidFill>
                <a:latin typeface="Arial" panose="020B0604020202020204" pitchFamily="34" charset="0"/>
                <a:cs typeface="Arial" panose="020B0604020202020204" pitchFamily="34" charset="0"/>
              </a:rPr>
              <a:t> </a:t>
            </a:r>
            <a:r>
              <a:rPr lang="en-GB" sz="2400" dirty="0" err="1">
                <a:solidFill>
                  <a:srgbClr val="FF0A00"/>
                </a:solidFill>
                <a:latin typeface="Arial" panose="020B0604020202020204" pitchFamily="34" charset="0"/>
                <a:cs typeface="Arial" panose="020B0604020202020204" pitchFamily="34" charset="0"/>
              </a:rPr>
              <a:t>ocupacionais</a:t>
            </a:r>
            <a:r>
              <a:rPr lang="en-GB" sz="2400" dirty="0">
                <a:solidFill>
                  <a:srgbClr val="FF0A00"/>
                </a:solidFill>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6172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1282" y="6539257"/>
            <a:ext cx="12213282" cy="318743"/>
          </a:xfrm>
          <a:prstGeom prst="rect">
            <a:avLst/>
          </a:prstGeom>
        </p:spPr>
        <p:txBody>
          <a:bodyPr vert="horz" wrap="square" lIns="0" tIns="10860" rIns="0" bIns="0" rtlCol="0">
            <a:spAutoFit/>
          </a:bodyPr>
          <a:lstStyle/>
          <a:p>
            <a:pPr marL="10860">
              <a:spcBef>
                <a:spcPts val="86"/>
              </a:spcBef>
            </a:pPr>
            <a:r>
              <a:rPr sz="2000" b="1" dirty="0">
                <a:latin typeface="Cambria" panose="02040503050406030204" pitchFamily="18" charset="0"/>
                <a:ea typeface="Cambria" panose="02040503050406030204" pitchFamily="18" charset="0"/>
                <a:cs typeface="Arial"/>
              </a:rPr>
              <a:t>*</a:t>
            </a:r>
            <a:r>
              <a:rPr lang="pt-BR" sz="2000" b="1" dirty="0">
                <a:latin typeface="Cambria" panose="02040503050406030204" pitchFamily="18" charset="0"/>
                <a:ea typeface="Cambria" panose="02040503050406030204" pitchFamily="18" charset="0"/>
                <a:cs typeface="Arial"/>
              </a:rPr>
              <a:t> Observe como eles estão interconectados para melhorar as práticas de PCI e reduzir as infecções</a:t>
            </a:r>
            <a:endParaRPr sz="2000" b="1" dirty="0">
              <a:latin typeface="Cambria" panose="02040503050406030204" pitchFamily="18" charset="0"/>
              <a:ea typeface="Cambria" panose="02040503050406030204" pitchFamily="18" charset="0"/>
              <a:cs typeface="Arial"/>
            </a:endParaRPr>
          </a:p>
        </p:txBody>
      </p:sp>
      <p:pic>
        <p:nvPicPr>
          <p:cNvPr id="4" name="object 4"/>
          <p:cNvPicPr/>
          <p:nvPr/>
        </p:nvPicPr>
        <p:blipFill>
          <a:blip r:embed="rId2" cstate="print"/>
          <a:stretch>
            <a:fillRect/>
          </a:stretch>
        </p:blipFill>
        <p:spPr>
          <a:xfrm>
            <a:off x="1180458" y="2230667"/>
            <a:ext cx="4071414" cy="4105025"/>
          </a:xfrm>
          <a:prstGeom prst="rect">
            <a:avLst/>
          </a:prstGeom>
        </p:spPr>
      </p:pic>
      <p:grpSp>
        <p:nvGrpSpPr>
          <p:cNvPr id="24" name="object 24"/>
          <p:cNvGrpSpPr/>
          <p:nvPr/>
        </p:nvGrpSpPr>
        <p:grpSpPr>
          <a:xfrm>
            <a:off x="1815369" y="2814900"/>
            <a:ext cx="2948994" cy="2949814"/>
            <a:chOff x="3634774" y="2072867"/>
            <a:chExt cx="3448685" cy="3449644"/>
          </a:xfrm>
        </p:grpSpPr>
        <p:sp>
          <p:nvSpPr>
            <p:cNvPr id="25" name="object 25"/>
            <p:cNvSpPr/>
            <p:nvPr/>
          </p:nvSpPr>
          <p:spPr>
            <a:xfrm>
              <a:off x="3712215" y="4361096"/>
              <a:ext cx="3296285" cy="1161415"/>
            </a:xfrm>
            <a:custGeom>
              <a:avLst/>
              <a:gdLst/>
              <a:ahLst/>
              <a:cxnLst/>
              <a:rect l="l" t="t" r="r" b="b"/>
              <a:pathLst>
                <a:path w="3296284" h="1161414">
                  <a:moveTo>
                    <a:pt x="3296132" y="0"/>
                  </a:moveTo>
                  <a:lnTo>
                    <a:pt x="0" y="0"/>
                  </a:lnTo>
                  <a:lnTo>
                    <a:pt x="14647" y="44468"/>
                  </a:lnTo>
                  <a:lnTo>
                    <a:pt x="30601" y="88379"/>
                  </a:lnTo>
                  <a:lnTo>
                    <a:pt x="47842" y="131713"/>
                  </a:lnTo>
                  <a:lnTo>
                    <a:pt x="66348" y="174449"/>
                  </a:lnTo>
                  <a:lnTo>
                    <a:pt x="86096" y="216567"/>
                  </a:lnTo>
                  <a:lnTo>
                    <a:pt x="107066" y="258046"/>
                  </a:lnTo>
                  <a:lnTo>
                    <a:pt x="129236" y="298866"/>
                  </a:lnTo>
                  <a:lnTo>
                    <a:pt x="152584" y="339007"/>
                  </a:lnTo>
                  <a:lnTo>
                    <a:pt x="177090" y="378449"/>
                  </a:lnTo>
                  <a:lnTo>
                    <a:pt x="202730" y="417171"/>
                  </a:lnTo>
                  <a:lnTo>
                    <a:pt x="229485" y="455153"/>
                  </a:lnTo>
                  <a:lnTo>
                    <a:pt x="257331" y="492374"/>
                  </a:lnTo>
                  <a:lnTo>
                    <a:pt x="286249" y="528814"/>
                  </a:lnTo>
                  <a:lnTo>
                    <a:pt x="316215" y="564453"/>
                  </a:lnTo>
                  <a:lnTo>
                    <a:pt x="347210" y="599271"/>
                  </a:lnTo>
                  <a:lnTo>
                    <a:pt x="379210" y="633247"/>
                  </a:lnTo>
                  <a:lnTo>
                    <a:pt x="412195" y="666361"/>
                  </a:lnTo>
                  <a:lnTo>
                    <a:pt x="446143" y="698592"/>
                  </a:lnTo>
                  <a:lnTo>
                    <a:pt x="481032" y="729921"/>
                  </a:lnTo>
                  <a:lnTo>
                    <a:pt x="516842" y="760327"/>
                  </a:lnTo>
                  <a:lnTo>
                    <a:pt x="553550" y="789789"/>
                  </a:lnTo>
                  <a:lnTo>
                    <a:pt x="591134" y="818287"/>
                  </a:lnTo>
                  <a:lnTo>
                    <a:pt x="629574" y="845801"/>
                  </a:lnTo>
                  <a:lnTo>
                    <a:pt x="668848" y="872311"/>
                  </a:lnTo>
                  <a:lnTo>
                    <a:pt x="708934" y="897797"/>
                  </a:lnTo>
                  <a:lnTo>
                    <a:pt x="749811" y="922237"/>
                  </a:lnTo>
                  <a:lnTo>
                    <a:pt x="791458" y="945612"/>
                  </a:lnTo>
                  <a:lnTo>
                    <a:pt x="833851" y="967901"/>
                  </a:lnTo>
                  <a:lnTo>
                    <a:pt x="876971" y="989084"/>
                  </a:lnTo>
                  <a:lnTo>
                    <a:pt x="920796" y="1009141"/>
                  </a:lnTo>
                  <a:lnTo>
                    <a:pt x="965303" y="1028051"/>
                  </a:lnTo>
                  <a:lnTo>
                    <a:pt x="1010472" y="1045794"/>
                  </a:lnTo>
                  <a:lnTo>
                    <a:pt x="1056281" y="1062349"/>
                  </a:lnTo>
                  <a:lnTo>
                    <a:pt x="1102708" y="1077697"/>
                  </a:lnTo>
                  <a:lnTo>
                    <a:pt x="1149733" y="1091818"/>
                  </a:lnTo>
                  <a:lnTo>
                    <a:pt x="1197332" y="1104689"/>
                  </a:lnTo>
                  <a:lnTo>
                    <a:pt x="1245486" y="1116293"/>
                  </a:lnTo>
                  <a:lnTo>
                    <a:pt x="1294171" y="1126607"/>
                  </a:lnTo>
                  <a:lnTo>
                    <a:pt x="1343368" y="1135612"/>
                  </a:lnTo>
                  <a:lnTo>
                    <a:pt x="1393054" y="1143287"/>
                  </a:lnTo>
                  <a:lnTo>
                    <a:pt x="1443207" y="1149612"/>
                  </a:lnTo>
                  <a:lnTo>
                    <a:pt x="1493806" y="1154568"/>
                  </a:lnTo>
                  <a:lnTo>
                    <a:pt x="1544830" y="1158132"/>
                  </a:lnTo>
                  <a:lnTo>
                    <a:pt x="1596257" y="1160286"/>
                  </a:lnTo>
                  <a:lnTo>
                    <a:pt x="1648066" y="1161008"/>
                  </a:lnTo>
                  <a:lnTo>
                    <a:pt x="1699874" y="1160286"/>
                  </a:lnTo>
                  <a:lnTo>
                    <a:pt x="1751301" y="1158132"/>
                  </a:lnTo>
                  <a:lnTo>
                    <a:pt x="1802325" y="1154568"/>
                  </a:lnTo>
                  <a:lnTo>
                    <a:pt x="1852925" y="1149612"/>
                  </a:lnTo>
                  <a:lnTo>
                    <a:pt x="1903078" y="1143287"/>
                  </a:lnTo>
                  <a:lnTo>
                    <a:pt x="1952764" y="1135612"/>
                  </a:lnTo>
                  <a:lnTo>
                    <a:pt x="2001960" y="1126607"/>
                  </a:lnTo>
                  <a:lnTo>
                    <a:pt x="2050646" y="1116293"/>
                  </a:lnTo>
                  <a:lnTo>
                    <a:pt x="2098799" y="1104689"/>
                  </a:lnTo>
                  <a:lnTo>
                    <a:pt x="2146399" y="1091818"/>
                  </a:lnTo>
                  <a:lnTo>
                    <a:pt x="2193423" y="1077697"/>
                  </a:lnTo>
                  <a:lnTo>
                    <a:pt x="2239851" y="1062349"/>
                  </a:lnTo>
                  <a:lnTo>
                    <a:pt x="2285660" y="1045794"/>
                  </a:lnTo>
                  <a:lnTo>
                    <a:pt x="2330829" y="1028051"/>
                  </a:lnTo>
                  <a:lnTo>
                    <a:pt x="2375336" y="1009141"/>
                  </a:lnTo>
                  <a:lnTo>
                    <a:pt x="2419160" y="989084"/>
                  </a:lnTo>
                  <a:lnTo>
                    <a:pt x="2462280" y="967901"/>
                  </a:lnTo>
                  <a:lnTo>
                    <a:pt x="2504674" y="945612"/>
                  </a:lnTo>
                  <a:lnTo>
                    <a:pt x="2546320" y="922237"/>
                  </a:lnTo>
                  <a:lnTo>
                    <a:pt x="2587197" y="897797"/>
                  </a:lnTo>
                  <a:lnTo>
                    <a:pt x="2627283" y="872311"/>
                  </a:lnTo>
                  <a:lnTo>
                    <a:pt x="2666557" y="845801"/>
                  </a:lnTo>
                  <a:lnTo>
                    <a:pt x="2704997" y="818287"/>
                  </a:lnTo>
                  <a:lnTo>
                    <a:pt x="2742582" y="789789"/>
                  </a:lnTo>
                  <a:lnTo>
                    <a:pt x="2779290" y="760327"/>
                  </a:lnTo>
                  <a:lnTo>
                    <a:pt x="2815099" y="729921"/>
                  </a:lnTo>
                  <a:lnTo>
                    <a:pt x="2849989" y="698592"/>
                  </a:lnTo>
                  <a:lnTo>
                    <a:pt x="2883937" y="666361"/>
                  </a:lnTo>
                  <a:lnTo>
                    <a:pt x="2916922" y="633247"/>
                  </a:lnTo>
                  <a:lnTo>
                    <a:pt x="2948922" y="599271"/>
                  </a:lnTo>
                  <a:lnTo>
                    <a:pt x="2979916" y="564453"/>
                  </a:lnTo>
                  <a:lnTo>
                    <a:pt x="3009883" y="528814"/>
                  </a:lnTo>
                  <a:lnTo>
                    <a:pt x="3038800" y="492374"/>
                  </a:lnTo>
                  <a:lnTo>
                    <a:pt x="3066647" y="455153"/>
                  </a:lnTo>
                  <a:lnTo>
                    <a:pt x="3093401" y="417171"/>
                  </a:lnTo>
                  <a:lnTo>
                    <a:pt x="3119042" y="378449"/>
                  </a:lnTo>
                  <a:lnTo>
                    <a:pt x="3143547" y="339007"/>
                  </a:lnTo>
                  <a:lnTo>
                    <a:pt x="3166896" y="298866"/>
                  </a:lnTo>
                  <a:lnTo>
                    <a:pt x="3189066" y="258046"/>
                  </a:lnTo>
                  <a:lnTo>
                    <a:pt x="3210035" y="216567"/>
                  </a:lnTo>
                  <a:lnTo>
                    <a:pt x="3229784" y="174449"/>
                  </a:lnTo>
                  <a:lnTo>
                    <a:pt x="3248289" y="131713"/>
                  </a:lnTo>
                  <a:lnTo>
                    <a:pt x="3265530" y="88379"/>
                  </a:lnTo>
                  <a:lnTo>
                    <a:pt x="3281485" y="44468"/>
                  </a:lnTo>
                  <a:lnTo>
                    <a:pt x="3296132" y="0"/>
                  </a:lnTo>
                  <a:close/>
                </a:path>
              </a:pathLst>
            </a:custGeom>
            <a:solidFill>
              <a:srgbClr val="7F619F"/>
            </a:solidFill>
          </p:spPr>
          <p:txBody>
            <a:bodyPr wrap="square" lIns="0" tIns="0" rIns="0" bIns="0" rtlCol="0"/>
            <a:lstStyle/>
            <a:p>
              <a:endParaRPr sz="1539"/>
            </a:p>
          </p:txBody>
        </p:sp>
        <p:sp>
          <p:nvSpPr>
            <p:cNvPr id="26" name="object 26"/>
            <p:cNvSpPr/>
            <p:nvPr/>
          </p:nvSpPr>
          <p:spPr>
            <a:xfrm>
              <a:off x="3767965" y="2072867"/>
              <a:ext cx="3185160" cy="1010919"/>
            </a:xfrm>
            <a:custGeom>
              <a:avLst/>
              <a:gdLst/>
              <a:ahLst/>
              <a:cxnLst/>
              <a:rect l="l" t="t" r="r" b="b"/>
              <a:pathLst>
                <a:path w="3185159" h="1010919">
                  <a:moveTo>
                    <a:pt x="1592313" y="0"/>
                  </a:moveTo>
                  <a:lnTo>
                    <a:pt x="1541040" y="707"/>
                  </a:lnTo>
                  <a:lnTo>
                    <a:pt x="1490141" y="2816"/>
                  </a:lnTo>
                  <a:lnTo>
                    <a:pt x="1439637" y="6308"/>
                  </a:lnTo>
                  <a:lnTo>
                    <a:pt x="1389547" y="11162"/>
                  </a:lnTo>
                  <a:lnTo>
                    <a:pt x="1339894" y="17359"/>
                  </a:lnTo>
                  <a:lnTo>
                    <a:pt x="1290697" y="24879"/>
                  </a:lnTo>
                  <a:lnTo>
                    <a:pt x="1241978" y="33703"/>
                  </a:lnTo>
                  <a:lnTo>
                    <a:pt x="1193758" y="43810"/>
                  </a:lnTo>
                  <a:lnTo>
                    <a:pt x="1146058" y="55181"/>
                  </a:lnTo>
                  <a:lnTo>
                    <a:pt x="1098898" y="67797"/>
                  </a:lnTo>
                  <a:lnTo>
                    <a:pt x="1052299" y="81637"/>
                  </a:lnTo>
                  <a:lnTo>
                    <a:pt x="1006282" y="96682"/>
                  </a:lnTo>
                  <a:lnTo>
                    <a:pt x="960868" y="112912"/>
                  </a:lnTo>
                  <a:lnTo>
                    <a:pt x="916079" y="130308"/>
                  </a:lnTo>
                  <a:lnTo>
                    <a:pt x="871934" y="148850"/>
                  </a:lnTo>
                  <a:lnTo>
                    <a:pt x="828454" y="168517"/>
                  </a:lnTo>
                  <a:lnTo>
                    <a:pt x="785661" y="189291"/>
                  </a:lnTo>
                  <a:lnTo>
                    <a:pt x="743576" y="211152"/>
                  </a:lnTo>
                  <a:lnTo>
                    <a:pt x="702219" y="234080"/>
                  </a:lnTo>
                  <a:lnTo>
                    <a:pt x="661611" y="258055"/>
                  </a:lnTo>
                  <a:lnTo>
                    <a:pt x="621772" y="283057"/>
                  </a:lnTo>
                  <a:lnTo>
                    <a:pt x="582725" y="309068"/>
                  </a:lnTo>
                  <a:lnTo>
                    <a:pt x="544490" y="336066"/>
                  </a:lnTo>
                  <a:lnTo>
                    <a:pt x="507087" y="364033"/>
                  </a:lnTo>
                  <a:lnTo>
                    <a:pt x="470537" y="392949"/>
                  </a:lnTo>
                  <a:lnTo>
                    <a:pt x="434862" y="422794"/>
                  </a:lnTo>
                  <a:lnTo>
                    <a:pt x="400082" y="453548"/>
                  </a:lnTo>
                  <a:lnTo>
                    <a:pt x="366218" y="485192"/>
                  </a:lnTo>
                  <a:lnTo>
                    <a:pt x="333291" y="517706"/>
                  </a:lnTo>
                  <a:lnTo>
                    <a:pt x="301322" y="551070"/>
                  </a:lnTo>
                  <a:lnTo>
                    <a:pt x="270332" y="585265"/>
                  </a:lnTo>
                  <a:lnTo>
                    <a:pt x="240341" y="620271"/>
                  </a:lnTo>
                  <a:lnTo>
                    <a:pt x="211370" y="656067"/>
                  </a:lnTo>
                  <a:lnTo>
                    <a:pt x="183441" y="692636"/>
                  </a:lnTo>
                  <a:lnTo>
                    <a:pt x="156574" y="729956"/>
                  </a:lnTo>
                  <a:lnTo>
                    <a:pt x="130790" y="768008"/>
                  </a:lnTo>
                  <a:lnTo>
                    <a:pt x="106110" y="806772"/>
                  </a:lnTo>
                  <a:lnTo>
                    <a:pt x="82555" y="846229"/>
                  </a:lnTo>
                  <a:lnTo>
                    <a:pt x="60146" y="886359"/>
                  </a:lnTo>
                  <a:lnTo>
                    <a:pt x="38903" y="927142"/>
                  </a:lnTo>
                  <a:lnTo>
                    <a:pt x="18847" y="968559"/>
                  </a:lnTo>
                  <a:lnTo>
                    <a:pt x="0" y="1010589"/>
                  </a:lnTo>
                  <a:lnTo>
                    <a:pt x="3184626" y="1010589"/>
                  </a:lnTo>
                  <a:lnTo>
                    <a:pt x="3165779" y="968559"/>
                  </a:lnTo>
                  <a:lnTo>
                    <a:pt x="3145723" y="927142"/>
                  </a:lnTo>
                  <a:lnTo>
                    <a:pt x="3124480" y="886359"/>
                  </a:lnTo>
                  <a:lnTo>
                    <a:pt x="3102070" y="846229"/>
                  </a:lnTo>
                  <a:lnTo>
                    <a:pt x="3078515" y="806772"/>
                  </a:lnTo>
                  <a:lnTo>
                    <a:pt x="3053835" y="768008"/>
                  </a:lnTo>
                  <a:lnTo>
                    <a:pt x="3028051" y="729956"/>
                  </a:lnTo>
                  <a:lnTo>
                    <a:pt x="3001184" y="692636"/>
                  </a:lnTo>
                  <a:lnTo>
                    <a:pt x="2973255" y="656067"/>
                  </a:lnTo>
                  <a:lnTo>
                    <a:pt x="2944285" y="620271"/>
                  </a:lnTo>
                  <a:lnTo>
                    <a:pt x="2914294" y="585265"/>
                  </a:lnTo>
                  <a:lnTo>
                    <a:pt x="2883304" y="551070"/>
                  </a:lnTo>
                  <a:lnTo>
                    <a:pt x="2851334" y="517706"/>
                  </a:lnTo>
                  <a:lnTo>
                    <a:pt x="2818407" y="485192"/>
                  </a:lnTo>
                  <a:lnTo>
                    <a:pt x="2784544" y="453548"/>
                  </a:lnTo>
                  <a:lnTo>
                    <a:pt x="2749764" y="422794"/>
                  </a:lnTo>
                  <a:lnTo>
                    <a:pt x="2714088" y="392949"/>
                  </a:lnTo>
                  <a:lnTo>
                    <a:pt x="2677539" y="364033"/>
                  </a:lnTo>
                  <a:lnTo>
                    <a:pt x="2640136" y="336066"/>
                  </a:lnTo>
                  <a:lnTo>
                    <a:pt x="2601900" y="309068"/>
                  </a:lnTo>
                  <a:lnTo>
                    <a:pt x="2562853" y="283057"/>
                  </a:lnTo>
                  <a:lnTo>
                    <a:pt x="2523015" y="258055"/>
                  </a:lnTo>
                  <a:lnTo>
                    <a:pt x="2482407" y="234080"/>
                  </a:lnTo>
                  <a:lnTo>
                    <a:pt x="2441050" y="211152"/>
                  </a:lnTo>
                  <a:lnTo>
                    <a:pt x="2398964" y="189291"/>
                  </a:lnTo>
                  <a:lnTo>
                    <a:pt x="2356171" y="168517"/>
                  </a:lnTo>
                  <a:lnTo>
                    <a:pt x="2312692" y="148850"/>
                  </a:lnTo>
                  <a:lnTo>
                    <a:pt x="2268547" y="130308"/>
                  </a:lnTo>
                  <a:lnTo>
                    <a:pt x="2223757" y="112912"/>
                  </a:lnTo>
                  <a:lnTo>
                    <a:pt x="2178343" y="96682"/>
                  </a:lnTo>
                  <a:lnTo>
                    <a:pt x="2132327" y="81637"/>
                  </a:lnTo>
                  <a:lnTo>
                    <a:pt x="2085728" y="67797"/>
                  </a:lnTo>
                  <a:lnTo>
                    <a:pt x="2038568" y="55181"/>
                  </a:lnTo>
                  <a:lnTo>
                    <a:pt x="1990867" y="43810"/>
                  </a:lnTo>
                  <a:lnTo>
                    <a:pt x="1942647" y="33703"/>
                  </a:lnTo>
                  <a:lnTo>
                    <a:pt x="1893929" y="24879"/>
                  </a:lnTo>
                  <a:lnTo>
                    <a:pt x="1844732" y="17359"/>
                  </a:lnTo>
                  <a:lnTo>
                    <a:pt x="1795079" y="11162"/>
                  </a:lnTo>
                  <a:lnTo>
                    <a:pt x="1744989" y="6308"/>
                  </a:lnTo>
                  <a:lnTo>
                    <a:pt x="1694484" y="2816"/>
                  </a:lnTo>
                  <a:lnTo>
                    <a:pt x="1643585" y="707"/>
                  </a:lnTo>
                  <a:lnTo>
                    <a:pt x="1592313" y="0"/>
                  </a:lnTo>
                  <a:close/>
                </a:path>
              </a:pathLst>
            </a:custGeom>
            <a:solidFill>
              <a:srgbClr val="EE7203"/>
            </a:solidFill>
          </p:spPr>
          <p:txBody>
            <a:bodyPr wrap="square" lIns="0" tIns="0" rIns="0" bIns="0" rtlCol="0"/>
            <a:lstStyle/>
            <a:p>
              <a:endParaRPr sz="1539"/>
            </a:p>
          </p:txBody>
        </p:sp>
        <p:sp>
          <p:nvSpPr>
            <p:cNvPr id="27" name="object 27"/>
            <p:cNvSpPr/>
            <p:nvPr/>
          </p:nvSpPr>
          <p:spPr>
            <a:xfrm>
              <a:off x="3634774" y="3340445"/>
              <a:ext cx="3448685" cy="751205"/>
            </a:xfrm>
            <a:custGeom>
              <a:avLst/>
              <a:gdLst/>
              <a:ahLst/>
              <a:cxnLst/>
              <a:rect l="l" t="t" r="r" b="b"/>
              <a:pathLst>
                <a:path w="3448684" h="751204">
                  <a:moveTo>
                    <a:pt x="3388258" y="0"/>
                  </a:moveTo>
                  <a:lnTo>
                    <a:pt x="60045" y="0"/>
                  </a:lnTo>
                  <a:lnTo>
                    <a:pt x="47694" y="48665"/>
                  </a:lnTo>
                  <a:lnTo>
                    <a:pt x="36708" y="97864"/>
                  </a:lnTo>
                  <a:lnTo>
                    <a:pt x="27110" y="147577"/>
                  </a:lnTo>
                  <a:lnTo>
                    <a:pt x="18924" y="197783"/>
                  </a:lnTo>
                  <a:lnTo>
                    <a:pt x="12174" y="248460"/>
                  </a:lnTo>
                  <a:lnTo>
                    <a:pt x="6883" y="299589"/>
                  </a:lnTo>
                  <a:lnTo>
                    <a:pt x="3074" y="351147"/>
                  </a:lnTo>
                  <a:lnTo>
                    <a:pt x="772" y="403116"/>
                  </a:lnTo>
                  <a:lnTo>
                    <a:pt x="0" y="455472"/>
                  </a:lnTo>
                  <a:lnTo>
                    <a:pt x="713" y="505648"/>
                  </a:lnTo>
                  <a:lnTo>
                    <a:pt x="2837" y="555466"/>
                  </a:lnTo>
                  <a:lnTo>
                    <a:pt x="6346" y="604910"/>
                  </a:lnTo>
                  <a:lnTo>
                    <a:pt x="11217" y="653962"/>
                  </a:lnTo>
                  <a:lnTo>
                    <a:pt x="17424" y="702605"/>
                  </a:lnTo>
                  <a:lnTo>
                    <a:pt x="24942" y="750824"/>
                  </a:lnTo>
                  <a:lnTo>
                    <a:pt x="3423361" y="750824"/>
                  </a:lnTo>
                  <a:lnTo>
                    <a:pt x="3430879" y="702605"/>
                  </a:lnTo>
                  <a:lnTo>
                    <a:pt x="3437086" y="653962"/>
                  </a:lnTo>
                  <a:lnTo>
                    <a:pt x="3441957" y="604910"/>
                  </a:lnTo>
                  <a:lnTo>
                    <a:pt x="3445466" y="555466"/>
                  </a:lnTo>
                  <a:lnTo>
                    <a:pt x="3447590" y="505648"/>
                  </a:lnTo>
                  <a:lnTo>
                    <a:pt x="3448304" y="455472"/>
                  </a:lnTo>
                  <a:lnTo>
                    <a:pt x="3447531" y="403116"/>
                  </a:lnTo>
                  <a:lnTo>
                    <a:pt x="3445229" y="351147"/>
                  </a:lnTo>
                  <a:lnTo>
                    <a:pt x="3441420" y="299589"/>
                  </a:lnTo>
                  <a:lnTo>
                    <a:pt x="3436129" y="248460"/>
                  </a:lnTo>
                  <a:lnTo>
                    <a:pt x="3429379" y="197783"/>
                  </a:lnTo>
                  <a:lnTo>
                    <a:pt x="3421193" y="147577"/>
                  </a:lnTo>
                  <a:lnTo>
                    <a:pt x="3411595" y="97864"/>
                  </a:lnTo>
                  <a:lnTo>
                    <a:pt x="3400609" y="48665"/>
                  </a:lnTo>
                  <a:lnTo>
                    <a:pt x="3388258" y="0"/>
                  </a:lnTo>
                  <a:close/>
                </a:path>
              </a:pathLst>
            </a:custGeom>
            <a:solidFill>
              <a:srgbClr val="283583"/>
            </a:solidFill>
          </p:spPr>
          <p:txBody>
            <a:bodyPr wrap="square" lIns="0" tIns="0" rIns="0" bIns="0" rtlCol="0"/>
            <a:lstStyle/>
            <a:p>
              <a:endParaRPr sz="1539"/>
            </a:p>
          </p:txBody>
        </p:sp>
        <p:sp>
          <p:nvSpPr>
            <p:cNvPr id="28" name="object 28"/>
            <p:cNvSpPr/>
            <p:nvPr/>
          </p:nvSpPr>
          <p:spPr>
            <a:xfrm>
              <a:off x="3634774" y="3340445"/>
              <a:ext cx="3448685" cy="751205"/>
            </a:xfrm>
            <a:custGeom>
              <a:avLst/>
              <a:gdLst/>
              <a:ahLst/>
              <a:cxnLst/>
              <a:rect l="l" t="t" r="r" b="b"/>
              <a:pathLst>
                <a:path w="3448684" h="751204">
                  <a:moveTo>
                    <a:pt x="24942" y="750824"/>
                  </a:moveTo>
                  <a:lnTo>
                    <a:pt x="3423361" y="750824"/>
                  </a:lnTo>
                  <a:lnTo>
                    <a:pt x="3430879" y="702605"/>
                  </a:lnTo>
                  <a:lnTo>
                    <a:pt x="3437086" y="653962"/>
                  </a:lnTo>
                  <a:lnTo>
                    <a:pt x="3441957" y="604910"/>
                  </a:lnTo>
                  <a:lnTo>
                    <a:pt x="3445466" y="555466"/>
                  </a:lnTo>
                  <a:lnTo>
                    <a:pt x="3447590" y="505648"/>
                  </a:lnTo>
                  <a:lnTo>
                    <a:pt x="3448304" y="455472"/>
                  </a:lnTo>
                  <a:lnTo>
                    <a:pt x="3447531" y="403116"/>
                  </a:lnTo>
                  <a:lnTo>
                    <a:pt x="3445229" y="351147"/>
                  </a:lnTo>
                  <a:lnTo>
                    <a:pt x="3441420" y="299589"/>
                  </a:lnTo>
                  <a:lnTo>
                    <a:pt x="3436129" y="248460"/>
                  </a:lnTo>
                  <a:lnTo>
                    <a:pt x="3429379" y="197783"/>
                  </a:lnTo>
                  <a:lnTo>
                    <a:pt x="3421193" y="147577"/>
                  </a:lnTo>
                  <a:lnTo>
                    <a:pt x="3411595" y="97864"/>
                  </a:lnTo>
                  <a:lnTo>
                    <a:pt x="3400609" y="48665"/>
                  </a:lnTo>
                  <a:lnTo>
                    <a:pt x="3388258" y="0"/>
                  </a:lnTo>
                  <a:lnTo>
                    <a:pt x="60045" y="0"/>
                  </a:lnTo>
                  <a:lnTo>
                    <a:pt x="47694" y="48665"/>
                  </a:lnTo>
                  <a:lnTo>
                    <a:pt x="36708" y="97864"/>
                  </a:lnTo>
                  <a:lnTo>
                    <a:pt x="27110" y="147577"/>
                  </a:lnTo>
                  <a:lnTo>
                    <a:pt x="18924" y="197783"/>
                  </a:lnTo>
                  <a:lnTo>
                    <a:pt x="12174" y="248460"/>
                  </a:lnTo>
                  <a:lnTo>
                    <a:pt x="6883" y="299589"/>
                  </a:lnTo>
                  <a:lnTo>
                    <a:pt x="3074" y="351147"/>
                  </a:lnTo>
                  <a:lnTo>
                    <a:pt x="772" y="403116"/>
                  </a:lnTo>
                  <a:lnTo>
                    <a:pt x="0" y="455472"/>
                  </a:lnTo>
                  <a:lnTo>
                    <a:pt x="713" y="505648"/>
                  </a:lnTo>
                  <a:lnTo>
                    <a:pt x="2837" y="555466"/>
                  </a:lnTo>
                  <a:lnTo>
                    <a:pt x="6346" y="604910"/>
                  </a:lnTo>
                  <a:lnTo>
                    <a:pt x="11217" y="653962"/>
                  </a:lnTo>
                  <a:lnTo>
                    <a:pt x="17424" y="702605"/>
                  </a:lnTo>
                  <a:lnTo>
                    <a:pt x="24942" y="750824"/>
                  </a:lnTo>
                  <a:close/>
                </a:path>
              </a:pathLst>
            </a:custGeom>
            <a:ln w="10452">
              <a:solidFill>
                <a:srgbClr val="283583"/>
              </a:solidFill>
            </a:ln>
          </p:spPr>
          <p:txBody>
            <a:bodyPr wrap="square" lIns="0" tIns="0" rIns="0" bIns="0" rtlCol="0"/>
            <a:lstStyle/>
            <a:p>
              <a:endParaRPr sz="1539"/>
            </a:p>
          </p:txBody>
        </p:sp>
        <p:sp>
          <p:nvSpPr>
            <p:cNvPr id="29" name="object 29"/>
            <p:cNvSpPr/>
            <p:nvPr/>
          </p:nvSpPr>
          <p:spPr>
            <a:xfrm>
              <a:off x="4526066" y="4217014"/>
              <a:ext cx="0" cy="216535"/>
            </a:xfrm>
            <a:custGeom>
              <a:avLst/>
              <a:gdLst/>
              <a:ahLst/>
              <a:cxnLst/>
              <a:rect l="l" t="t" r="r" b="b"/>
              <a:pathLst>
                <a:path h="216535">
                  <a:moveTo>
                    <a:pt x="0" y="216141"/>
                  </a:moveTo>
                  <a:lnTo>
                    <a:pt x="0" y="0"/>
                  </a:lnTo>
                </a:path>
              </a:pathLst>
            </a:custGeom>
            <a:ln w="25641">
              <a:solidFill>
                <a:srgbClr val="7F619F"/>
              </a:solidFill>
            </a:ln>
          </p:spPr>
          <p:txBody>
            <a:bodyPr wrap="square" lIns="0" tIns="0" rIns="0" bIns="0" rtlCol="0"/>
            <a:lstStyle/>
            <a:p>
              <a:endParaRPr sz="1539"/>
            </a:p>
          </p:txBody>
        </p:sp>
        <p:sp>
          <p:nvSpPr>
            <p:cNvPr id="30" name="object 30"/>
            <p:cNvSpPr/>
            <p:nvPr/>
          </p:nvSpPr>
          <p:spPr>
            <a:xfrm>
              <a:off x="4451822" y="4160094"/>
              <a:ext cx="148590" cy="80010"/>
            </a:xfrm>
            <a:custGeom>
              <a:avLst/>
              <a:gdLst/>
              <a:ahLst/>
              <a:cxnLst/>
              <a:rect l="l" t="t" r="r" b="b"/>
              <a:pathLst>
                <a:path w="148589" h="80010">
                  <a:moveTo>
                    <a:pt x="74244" y="0"/>
                  </a:moveTo>
                  <a:lnTo>
                    <a:pt x="0" y="79857"/>
                  </a:lnTo>
                  <a:lnTo>
                    <a:pt x="148488" y="79857"/>
                  </a:lnTo>
                  <a:lnTo>
                    <a:pt x="74244" y="0"/>
                  </a:lnTo>
                  <a:close/>
                </a:path>
              </a:pathLst>
            </a:custGeom>
            <a:solidFill>
              <a:srgbClr val="7F619F"/>
            </a:solidFill>
          </p:spPr>
          <p:txBody>
            <a:bodyPr wrap="square" lIns="0" tIns="0" rIns="0" bIns="0" rtlCol="0"/>
            <a:lstStyle/>
            <a:p>
              <a:endParaRPr sz="1539"/>
            </a:p>
          </p:txBody>
        </p:sp>
        <p:sp>
          <p:nvSpPr>
            <p:cNvPr id="31" name="object 31"/>
            <p:cNvSpPr/>
            <p:nvPr/>
          </p:nvSpPr>
          <p:spPr>
            <a:xfrm>
              <a:off x="5347172" y="4217014"/>
              <a:ext cx="0" cy="216535"/>
            </a:xfrm>
            <a:custGeom>
              <a:avLst/>
              <a:gdLst/>
              <a:ahLst/>
              <a:cxnLst/>
              <a:rect l="l" t="t" r="r" b="b"/>
              <a:pathLst>
                <a:path h="216535">
                  <a:moveTo>
                    <a:pt x="0" y="216141"/>
                  </a:moveTo>
                  <a:lnTo>
                    <a:pt x="0" y="0"/>
                  </a:lnTo>
                </a:path>
              </a:pathLst>
            </a:custGeom>
            <a:ln w="25641">
              <a:solidFill>
                <a:srgbClr val="7F619F"/>
              </a:solidFill>
            </a:ln>
          </p:spPr>
          <p:txBody>
            <a:bodyPr wrap="square" lIns="0" tIns="0" rIns="0" bIns="0" rtlCol="0"/>
            <a:lstStyle/>
            <a:p>
              <a:endParaRPr sz="1539"/>
            </a:p>
          </p:txBody>
        </p:sp>
        <p:sp>
          <p:nvSpPr>
            <p:cNvPr id="32" name="object 32"/>
            <p:cNvSpPr/>
            <p:nvPr/>
          </p:nvSpPr>
          <p:spPr>
            <a:xfrm>
              <a:off x="5272928" y="4160094"/>
              <a:ext cx="148590" cy="80010"/>
            </a:xfrm>
            <a:custGeom>
              <a:avLst/>
              <a:gdLst/>
              <a:ahLst/>
              <a:cxnLst/>
              <a:rect l="l" t="t" r="r" b="b"/>
              <a:pathLst>
                <a:path w="148589" h="80010">
                  <a:moveTo>
                    <a:pt x="74244" y="0"/>
                  </a:moveTo>
                  <a:lnTo>
                    <a:pt x="0" y="79857"/>
                  </a:lnTo>
                  <a:lnTo>
                    <a:pt x="148488" y="79857"/>
                  </a:lnTo>
                  <a:lnTo>
                    <a:pt x="74244" y="0"/>
                  </a:lnTo>
                  <a:close/>
                </a:path>
              </a:pathLst>
            </a:custGeom>
            <a:solidFill>
              <a:srgbClr val="7F619F"/>
            </a:solidFill>
          </p:spPr>
          <p:txBody>
            <a:bodyPr wrap="square" lIns="0" tIns="0" rIns="0" bIns="0" rtlCol="0"/>
            <a:lstStyle/>
            <a:p>
              <a:endParaRPr sz="1539"/>
            </a:p>
          </p:txBody>
        </p:sp>
        <p:sp>
          <p:nvSpPr>
            <p:cNvPr id="33" name="object 33"/>
            <p:cNvSpPr/>
            <p:nvPr/>
          </p:nvSpPr>
          <p:spPr>
            <a:xfrm>
              <a:off x="6168278" y="4217014"/>
              <a:ext cx="0" cy="216535"/>
            </a:xfrm>
            <a:custGeom>
              <a:avLst/>
              <a:gdLst/>
              <a:ahLst/>
              <a:cxnLst/>
              <a:rect l="l" t="t" r="r" b="b"/>
              <a:pathLst>
                <a:path h="216535">
                  <a:moveTo>
                    <a:pt x="0" y="216141"/>
                  </a:moveTo>
                  <a:lnTo>
                    <a:pt x="0" y="0"/>
                  </a:lnTo>
                </a:path>
              </a:pathLst>
            </a:custGeom>
            <a:ln w="25641">
              <a:solidFill>
                <a:srgbClr val="7F619F"/>
              </a:solidFill>
            </a:ln>
          </p:spPr>
          <p:txBody>
            <a:bodyPr wrap="square" lIns="0" tIns="0" rIns="0" bIns="0" rtlCol="0"/>
            <a:lstStyle/>
            <a:p>
              <a:endParaRPr sz="1539"/>
            </a:p>
          </p:txBody>
        </p:sp>
        <p:sp>
          <p:nvSpPr>
            <p:cNvPr id="34" name="object 34"/>
            <p:cNvSpPr/>
            <p:nvPr/>
          </p:nvSpPr>
          <p:spPr>
            <a:xfrm>
              <a:off x="6094034" y="4160094"/>
              <a:ext cx="148590" cy="80010"/>
            </a:xfrm>
            <a:custGeom>
              <a:avLst/>
              <a:gdLst/>
              <a:ahLst/>
              <a:cxnLst/>
              <a:rect l="l" t="t" r="r" b="b"/>
              <a:pathLst>
                <a:path w="148589" h="80010">
                  <a:moveTo>
                    <a:pt x="74244" y="0"/>
                  </a:moveTo>
                  <a:lnTo>
                    <a:pt x="0" y="79857"/>
                  </a:lnTo>
                  <a:lnTo>
                    <a:pt x="148488" y="79857"/>
                  </a:lnTo>
                  <a:lnTo>
                    <a:pt x="74244" y="0"/>
                  </a:lnTo>
                  <a:close/>
                </a:path>
              </a:pathLst>
            </a:custGeom>
            <a:solidFill>
              <a:srgbClr val="7F619F"/>
            </a:solidFill>
          </p:spPr>
          <p:txBody>
            <a:bodyPr wrap="square" lIns="0" tIns="0" rIns="0" bIns="0" rtlCol="0"/>
            <a:lstStyle/>
            <a:p>
              <a:endParaRPr sz="1539"/>
            </a:p>
          </p:txBody>
        </p:sp>
        <p:sp>
          <p:nvSpPr>
            <p:cNvPr id="35" name="object 35"/>
            <p:cNvSpPr/>
            <p:nvPr/>
          </p:nvSpPr>
          <p:spPr>
            <a:xfrm>
              <a:off x="4526066" y="3073512"/>
              <a:ext cx="0" cy="144780"/>
            </a:xfrm>
            <a:custGeom>
              <a:avLst/>
              <a:gdLst/>
              <a:ahLst/>
              <a:cxnLst/>
              <a:rect l="l" t="t" r="r" b="b"/>
              <a:pathLst>
                <a:path h="144780">
                  <a:moveTo>
                    <a:pt x="0" y="0"/>
                  </a:moveTo>
                  <a:lnTo>
                    <a:pt x="0" y="144462"/>
                  </a:lnTo>
                </a:path>
              </a:pathLst>
            </a:custGeom>
            <a:ln w="25641">
              <a:solidFill>
                <a:srgbClr val="EE7203"/>
              </a:solidFill>
            </a:ln>
          </p:spPr>
          <p:txBody>
            <a:bodyPr wrap="square" lIns="0" tIns="0" rIns="0" bIns="0" rtlCol="0"/>
            <a:lstStyle/>
            <a:p>
              <a:endParaRPr sz="1539"/>
            </a:p>
          </p:txBody>
        </p:sp>
        <p:sp>
          <p:nvSpPr>
            <p:cNvPr id="36" name="object 36"/>
            <p:cNvSpPr/>
            <p:nvPr/>
          </p:nvSpPr>
          <p:spPr>
            <a:xfrm>
              <a:off x="4451822" y="3195048"/>
              <a:ext cx="148590" cy="80010"/>
            </a:xfrm>
            <a:custGeom>
              <a:avLst/>
              <a:gdLst/>
              <a:ahLst/>
              <a:cxnLst/>
              <a:rect l="l" t="t" r="r" b="b"/>
              <a:pathLst>
                <a:path w="148589" h="80010">
                  <a:moveTo>
                    <a:pt x="148488" y="0"/>
                  </a:moveTo>
                  <a:lnTo>
                    <a:pt x="0" y="0"/>
                  </a:lnTo>
                  <a:lnTo>
                    <a:pt x="74244" y="79857"/>
                  </a:lnTo>
                  <a:lnTo>
                    <a:pt x="148488" y="0"/>
                  </a:lnTo>
                  <a:close/>
                </a:path>
              </a:pathLst>
            </a:custGeom>
            <a:solidFill>
              <a:srgbClr val="EE7203"/>
            </a:solidFill>
          </p:spPr>
          <p:txBody>
            <a:bodyPr wrap="square" lIns="0" tIns="0" rIns="0" bIns="0" rtlCol="0"/>
            <a:lstStyle/>
            <a:p>
              <a:endParaRPr sz="1539"/>
            </a:p>
          </p:txBody>
        </p:sp>
        <p:sp>
          <p:nvSpPr>
            <p:cNvPr id="37" name="object 37"/>
            <p:cNvSpPr/>
            <p:nvPr/>
          </p:nvSpPr>
          <p:spPr>
            <a:xfrm>
              <a:off x="5347172" y="3073512"/>
              <a:ext cx="0" cy="144780"/>
            </a:xfrm>
            <a:custGeom>
              <a:avLst/>
              <a:gdLst/>
              <a:ahLst/>
              <a:cxnLst/>
              <a:rect l="l" t="t" r="r" b="b"/>
              <a:pathLst>
                <a:path h="144780">
                  <a:moveTo>
                    <a:pt x="0" y="0"/>
                  </a:moveTo>
                  <a:lnTo>
                    <a:pt x="0" y="144462"/>
                  </a:lnTo>
                </a:path>
              </a:pathLst>
            </a:custGeom>
            <a:ln w="25641">
              <a:solidFill>
                <a:srgbClr val="EE7203"/>
              </a:solidFill>
            </a:ln>
          </p:spPr>
          <p:txBody>
            <a:bodyPr wrap="square" lIns="0" tIns="0" rIns="0" bIns="0" rtlCol="0"/>
            <a:lstStyle/>
            <a:p>
              <a:endParaRPr sz="1539"/>
            </a:p>
          </p:txBody>
        </p:sp>
        <p:sp>
          <p:nvSpPr>
            <p:cNvPr id="38" name="object 38"/>
            <p:cNvSpPr/>
            <p:nvPr/>
          </p:nvSpPr>
          <p:spPr>
            <a:xfrm>
              <a:off x="5272928" y="3195048"/>
              <a:ext cx="148590" cy="80010"/>
            </a:xfrm>
            <a:custGeom>
              <a:avLst/>
              <a:gdLst/>
              <a:ahLst/>
              <a:cxnLst/>
              <a:rect l="l" t="t" r="r" b="b"/>
              <a:pathLst>
                <a:path w="148589" h="80010">
                  <a:moveTo>
                    <a:pt x="148488" y="0"/>
                  </a:moveTo>
                  <a:lnTo>
                    <a:pt x="0" y="0"/>
                  </a:lnTo>
                  <a:lnTo>
                    <a:pt x="74244" y="79857"/>
                  </a:lnTo>
                  <a:lnTo>
                    <a:pt x="148488" y="0"/>
                  </a:lnTo>
                  <a:close/>
                </a:path>
              </a:pathLst>
            </a:custGeom>
            <a:solidFill>
              <a:srgbClr val="EE7203"/>
            </a:solidFill>
          </p:spPr>
          <p:txBody>
            <a:bodyPr wrap="square" lIns="0" tIns="0" rIns="0" bIns="0" rtlCol="0"/>
            <a:lstStyle/>
            <a:p>
              <a:endParaRPr sz="1539"/>
            </a:p>
          </p:txBody>
        </p:sp>
        <p:sp>
          <p:nvSpPr>
            <p:cNvPr id="39" name="object 39"/>
            <p:cNvSpPr/>
            <p:nvPr/>
          </p:nvSpPr>
          <p:spPr>
            <a:xfrm>
              <a:off x="6168278" y="3073512"/>
              <a:ext cx="0" cy="144780"/>
            </a:xfrm>
            <a:custGeom>
              <a:avLst/>
              <a:gdLst/>
              <a:ahLst/>
              <a:cxnLst/>
              <a:rect l="l" t="t" r="r" b="b"/>
              <a:pathLst>
                <a:path h="144780">
                  <a:moveTo>
                    <a:pt x="0" y="0"/>
                  </a:moveTo>
                  <a:lnTo>
                    <a:pt x="0" y="144462"/>
                  </a:lnTo>
                </a:path>
              </a:pathLst>
            </a:custGeom>
            <a:ln w="25641">
              <a:solidFill>
                <a:srgbClr val="EE7203"/>
              </a:solidFill>
            </a:ln>
          </p:spPr>
          <p:txBody>
            <a:bodyPr wrap="square" lIns="0" tIns="0" rIns="0" bIns="0" rtlCol="0"/>
            <a:lstStyle/>
            <a:p>
              <a:endParaRPr sz="1539"/>
            </a:p>
          </p:txBody>
        </p:sp>
        <p:sp>
          <p:nvSpPr>
            <p:cNvPr id="40" name="object 40"/>
            <p:cNvSpPr/>
            <p:nvPr/>
          </p:nvSpPr>
          <p:spPr>
            <a:xfrm>
              <a:off x="6094034" y="3195048"/>
              <a:ext cx="148590" cy="80010"/>
            </a:xfrm>
            <a:custGeom>
              <a:avLst/>
              <a:gdLst/>
              <a:ahLst/>
              <a:cxnLst/>
              <a:rect l="l" t="t" r="r" b="b"/>
              <a:pathLst>
                <a:path w="148589" h="80010">
                  <a:moveTo>
                    <a:pt x="148488" y="0"/>
                  </a:moveTo>
                  <a:lnTo>
                    <a:pt x="0" y="0"/>
                  </a:lnTo>
                  <a:lnTo>
                    <a:pt x="74244" y="79857"/>
                  </a:lnTo>
                  <a:lnTo>
                    <a:pt x="148488" y="0"/>
                  </a:lnTo>
                  <a:close/>
                </a:path>
              </a:pathLst>
            </a:custGeom>
            <a:solidFill>
              <a:srgbClr val="EE7203"/>
            </a:solidFill>
          </p:spPr>
          <p:txBody>
            <a:bodyPr wrap="square" lIns="0" tIns="0" rIns="0" bIns="0" rtlCol="0"/>
            <a:lstStyle/>
            <a:p>
              <a:endParaRPr sz="1539"/>
            </a:p>
          </p:txBody>
        </p:sp>
        <p:sp>
          <p:nvSpPr>
            <p:cNvPr id="41" name="object 41"/>
            <p:cNvSpPr/>
            <p:nvPr/>
          </p:nvSpPr>
          <p:spPr>
            <a:xfrm>
              <a:off x="4537275" y="3482134"/>
              <a:ext cx="809425" cy="491606"/>
            </a:xfrm>
            <a:custGeom>
              <a:avLst/>
              <a:gdLst/>
              <a:ahLst/>
              <a:cxnLst/>
              <a:rect l="l" t="t" r="r" b="b"/>
              <a:pathLst>
                <a:path w="711835" h="407670">
                  <a:moveTo>
                    <a:pt x="652030" y="0"/>
                  </a:moveTo>
                  <a:lnTo>
                    <a:pt x="59270" y="0"/>
                  </a:lnTo>
                  <a:lnTo>
                    <a:pt x="25004" y="926"/>
                  </a:lnTo>
                  <a:lnTo>
                    <a:pt x="7408" y="7408"/>
                  </a:lnTo>
                  <a:lnTo>
                    <a:pt x="926" y="25004"/>
                  </a:lnTo>
                  <a:lnTo>
                    <a:pt x="0" y="59270"/>
                  </a:lnTo>
                  <a:lnTo>
                    <a:pt x="0" y="348246"/>
                  </a:lnTo>
                  <a:lnTo>
                    <a:pt x="926" y="382512"/>
                  </a:lnTo>
                  <a:lnTo>
                    <a:pt x="7408" y="400108"/>
                  </a:lnTo>
                  <a:lnTo>
                    <a:pt x="25004" y="406591"/>
                  </a:lnTo>
                  <a:lnTo>
                    <a:pt x="59270" y="407517"/>
                  </a:lnTo>
                  <a:lnTo>
                    <a:pt x="652030" y="407517"/>
                  </a:lnTo>
                  <a:lnTo>
                    <a:pt x="686304" y="406591"/>
                  </a:lnTo>
                  <a:lnTo>
                    <a:pt x="703903" y="400108"/>
                  </a:lnTo>
                  <a:lnTo>
                    <a:pt x="710387" y="382512"/>
                  </a:lnTo>
                  <a:lnTo>
                    <a:pt x="711314" y="348246"/>
                  </a:lnTo>
                  <a:lnTo>
                    <a:pt x="711314" y="59270"/>
                  </a:lnTo>
                  <a:lnTo>
                    <a:pt x="710387" y="25004"/>
                  </a:lnTo>
                  <a:lnTo>
                    <a:pt x="703903" y="7408"/>
                  </a:lnTo>
                  <a:lnTo>
                    <a:pt x="686304" y="926"/>
                  </a:lnTo>
                  <a:lnTo>
                    <a:pt x="652030" y="0"/>
                  </a:lnTo>
                  <a:close/>
                </a:path>
              </a:pathLst>
            </a:custGeom>
            <a:solidFill>
              <a:srgbClr val="505398"/>
            </a:solidFill>
          </p:spPr>
          <p:txBody>
            <a:bodyPr wrap="square" lIns="0" tIns="0" rIns="0" bIns="0" rtlCol="0"/>
            <a:lstStyle/>
            <a:p>
              <a:endParaRPr sz="1539" b="1" dirty="0"/>
            </a:p>
          </p:txBody>
        </p:sp>
      </p:grpSp>
      <p:sp>
        <p:nvSpPr>
          <p:cNvPr id="42" name="object 42"/>
          <p:cNvSpPr txBox="1"/>
          <p:nvPr/>
        </p:nvSpPr>
        <p:spPr>
          <a:xfrm>
            <a:off x="2624769" y="4081446"/>
            <a:ext cx="749739" cy="233710"/>
          </a:xfrm>
          <a:prstGeom prst="rect">
            <a:avLst/>
          </a:prstGeom>
        </p:spPr>
        <p:txBody>
          <a:bodyPr vert="horz" wrap="square" lIns="0" tIns="14661" rIns="0" bIns="0" rtlCol="0">
            <a:spAutoFit/>
          </a:bodyPr>
          <a:lstStyle/>
          <a:p>
            <a:pPr indent="53213">
              <a:lnSpc>
                <a:spcPct val="101000"/>
              </a:lnSpc>
              <a:spcBef>
                <a:spcPts val="56"/>
              </a:spcBef>
            </a:pPr>
            <a:r>
              <a:rPr lang="en-US" sz="684" dirty="0">
                <a:solidFill>
                  <a:srgbClr val="FFFFFF"/>
                </a:solidFill>
                <a:latin typeface="Arial" panose="020B0604020202020204" pitchFamily="34" charset="0"/>
                <a:ea typeface="Arial" panose="020B0604020202020204" pitchFamily="34" charset="0"/>
              </a:rPr>
              <a:t>EDUCAR</a:t>
            </a:r>
            <a:endParaRPr lang="en-US" sz="684" dirty="0">
              <a:latin typeface="Arial" panose="020B0604020202020204" pitchFamily="34" charset="0"/>
              <a:ea typeface="Arial" panose="020B0604020202020204" pitchFamily="34" charset="0"/>
            </a:endParaRPr>
          </a:p>
          <a:p>
            <a:pPr indent="53213">
              <a:lnSpc>
                <a:spcPct val="101000"/>
              </a:lnSpc>
              <a:spcBef>
                <a:spcPts val="56"/>
              </a:spcBef>
            </a:pPr>
            <a:r>
              <a:rPr lang="en-US" sz="684" dirty="0">
                <a:solidFill>
                  <a:srgbClr val="FFFFFF"/>
                </a:solidFill>
                <a:latin typeface="Arial" panose="020B0604020202020204" pitchFamily="34" charset="0"/>
                <a:ea typeface="Arial" panose="020B0604020202020204" pitchFamily="34" charset="0"/>
              </a:rPr>
              <a:t>TREINAR</a:t>
            </a:r>
            <a:endParaRPr lang="en-US" sz="684" dirty="0">
              <a:latin typeface="Arial" panose="020B0604020202020204" pitchFamily="34" charset="0"/>
              <a:ea typeface="Arial" panose="020B0604020202020204" pitchFamily="34" charset="0"/>
            </a:endParaRPr>
          </a:p>
        </p:txBody>
      </p:sp>
      <p:sp>
        <p:nvSpPr>
          <p:cNvPr id="43" name="object 43"/>
          <p:cNvSpPr/>
          <p:nvPr/>
        </p:nvSpPr>
        <p:spPr>
          <a:xfrm>
            <a:off x="1922599" y="4034030"/>
            <a:ext cx="608695" cy="348601"/>
          </a:xfrm>
          <a:custGeom>
            <a:avLst/>
            <a:gdLst/>
            <a:ahLst/>
            <a:cxnLst/>
            <a:rect l="l" t="t" r="r" b="b"/>
            <a:pathLst>
              <a:path w="711835" h="407670">
                <a:moveTo>
                  <a:pt x="652030" y="0"/>
                </a:moveTo>
                <a:lnTo>
                  <a:pt x="59270" y="0"/>
                </a:lnTo>
                <a:lnTo>
                  <a:pt x="25004" y="926"/>
                </a:lnTo>
                <a:lnTo>
                  <a:pt x="7408" y="7408"/>
                </a:lnTo>
                <a:lnTo>
                  <a:pt x="926" y="25004"/>
                </a:lnTo>
                <a:lnTo>
                  <a:pt x="0" y="59270"/>
                </a:lnTo>
                <a:lnTo>
                  <a:pt x="0" y="348246"/>
                </a:lnTo>
                <a:lnTo>
                  <a:pt x="926" y="382512"/>
                </a:lnTo>
                <a:lnTo>
                  <a:pt x="7408" y="400108"/>
                </a:lnTo>
                <a:lnTo>
                  <a:pt x="25004" y="406591"/>
                </a:lnTo>
                <a:lnTo>
                  <a:pt x="59270" y="407517"/>
                </a:lnTo>
                <a:lnTo>
                  <a:pt x="652030" y="407517"/>
                </a:lnTo>
                <a:lnTo>
                  <a:pt x="686304" y="406591"/>
                </a:lnTo>
                <a:lnTo>
                  <a:pt x="703903" y="400108"/>
                </a:lnTo>
                <a:lnTo>
                  <a:pt x="710387" y="382512"/>
                </a:lnTo>
                <a:lnTo>
                  <a:pt x="711314" y="348246"/>
                </a:lnTo>
                <a:lnTo>
                  <a:pt x="711314" y="59270"/>
                </a:lnTo>
                <a:lnTo>
                  <a:pt x="710387" y="25004"/>
                </a:lnTo>
                <a:lnTo>
                  <a:pt x="703903" y="7408"/>
                </a:lnTo>
                <a:lnTo>
                  <a:pt x="686304" y="926"/>
                </a:lnTo>
                <a:lnTo>
                  <a:pt x="652030" y="0"/>
                </a:lnTo>
                <a:close/>
              </a:path>
            </a:pathLst>
          </a:custGeom>
          <a:solidFill>
            <a:srgbClr val="505398"/>
          </a:solidFill>
        </p:spPr>
        <p:txBody>
          <a:bodyPr wrap="square" lIns="0" tIns="0" rIns="0" bIns="0" rtlCol="0"/>
          <a:lstStyle/>
          <a:p>
            <a:endParaRPr sz="1539"/>
          </a:p>
        </p:txBody>
      </p:sp>
      <p:sp>
        <p:nvSpPr>
          <p:cNvPr id="44" name="object 44"/>
          <p:cNvSpPr txBox="1"/>
          <p:nvPr/>
        </p:nvSpPr>
        <p:spPr>
          <a:xfrm>
            <a:off x="1881590" y="4041370"/>
            <a:ext cx="654799" cy="522317"/>
          </a:xfrm>
          <a:prstGeom prst="rect">
            <a:avLst/>
          </a:prstGeom>
        </p:spPr>
        <p:txBody>
          <a:bodyPr vert="horz" wrap="square" lIns="0" tIns="9774" rIns="0" bIns="0" rtlCol="0">
            <a:spAutoFit/>
          </a:bodyPr>
          <a:lstStyle/>
          <a:p>
            <a:pPr marL="10860">
              <a:spcBef>
                <a:spcPts val="77"/>
              </a:spcBef>
            </a:pPr>
            <a:r>
              <a:rPr lang="en-US" sz="770" b="1" cap="all" dirty="0">
                <a:solidFill>
                  <a:srgbClr val="FFFFFF"/>
                </a:solidFill>
                <a:latin typeface="Arial" panose="020B0604020202020204" pitchFamily="34" charset="0"/>
                <a:ea typeface="Arial" panose="020B0604020202020204" pitchFamily="34" charset="0"/>
              </a:rPr>
              <a:t>POLÍTICA</a:t>
            </a:r>
          </a:p>
          <a:p>
            <a:pPr marL="10860">
              <a:spcBef>
                <a:spcPts val="77"/>
              </a:spcBef>
            </a:pPr>
            <a:r>
              <a:rPr lang="en-US" sz="770" b="1" cap="all" dirty="0" err="1">
                <a:solidFill>
                  <a:srgbClr val="FFFFFF"/>
                </a:solidFill>
                <a:latin typeface="Arial" panose="020B0604020202020204" pitchFamily="34" charset="0"/>
                <a:ea typeface="Arial" panose="020B0604020202020204" pitchFamily="34" charset="0"/>
              </a:rPr>
              <a:t>Diretrizes</a:t>
            </a:r>
            <a:endParaRPr lang="en-US" sz="770" b="1" cap="all" dirty="0">
              <a:solidFill>
                <a:srgbClr val="FFFFFF"/>
              </a:solidFill>
              <a:latin typeface="Arial" panose="020B0604020202020204" pitchFamily="34" charset="0"/>
              <a:ea typeface="Arial" panose="020B0604020202020204" pitchFamily="34" charset="0"/>
            </a:endParaRPr>
          </a:p>
          <a:p>
            <a:pPr marL="10860">
              <a:spcBef>
                <a:spcPts val="77"/>
              </a:spcBef>
            </a:pPr>
            <a:r>
              <a:rPr lang="en-US" sz="770" b="1" cap="all" dirty="0">
                <a:solidFill>
                  <a:srgbClr val="FFFFFF"/>
                </a:solidFill>
                <a:latin typeface="Arial" panose="020B0604020202020204" pitchFamily="34" charset="0"/>
                <a:ea typeface="Arial" panose="020B0604020202020204" pitchFamily="34" charset="0"/>
              </a:rPr>
              <a:t>pop</a:t>
            </a:r>
            <a:endParaRPr lang="en-US" sz="770" dirty="0">
              <a:latin typeface="Arial" panose="020B0604020202020204" pitchFamily="34" charset="0"/>
              <a:ea typeface="Arial" panose="020B0604020202020204" pitchFamily="34" charset="0"/>
            </a:endParaRPr>
          </a:p>
          <a:p>
            <a:pPr marL="10860">
              <a:spcBef>
                <a:spcPts val="77"/>
              </a:spcBef>
            </a:pPr>
            <a:endParaRPr lang="en-US" sz="770" dirty="0">
              <a:latin typeface="Arial"/>
              <a:cs typeface="Arial"/>
            </a:endParaRPr>
          </a:p>
        </p:txBody>
      </p:sp>
      <p:sp>
        <p:nvSpPr>
          <p:cNvPr id="45" name="object 45"/>
          <p:cNvSpPr/>
          <p:nvPr/>
        </p:nvSpPr>
        <p:spPr>
          <a:xfrm>
            <a:off x="4057746" y="4045593"/>
            <a:ext cx="608695" cy="348601"/>
          </a:xfrm>
          <a:custGeom>
            <a:avLst/>
            <a:gdLst/>
            <a:ahLst/>
            <a:cxnLst/>
            <a:rect l="l" t="t" r="r" b="b"/>
            <a:pathLst>
              <a:path w="711834" h="407670">
                <a:moveTo>
                  <a:pt x="652030" y="0"/>
                </a:moveTo>
                <a:lnTo>
                  <a:pt x="59270" y="0"/>
                </a:lnTo>
                <a:lnTo>
                  <a:pt x="25004" y="926"/>
                </a:lnTo>
                <a:lnTo>
                  <a:pt x="7408" y="7408"/>
                </a:lnTo>
                <a:lnTo>
                  <a:pt x="926" y="25004"/>
                </a:lnTo>
                <a:lnTo>
                  <a:pt x="0" y="59270"/>
                </a:lnTo>
                <a:lnTo>
                  <a:pt x="0" y="348246"/>
                </a:lnTo>
                <a:lnTo>
                  <a:pt x="926" y="382512"/>
                </a:lnTo>
                <a:lnTo>
                  <a:pt x="7408" y="400108"/>
                </a:lnTo>
                <a:lnTo>
                  <a:pt x="25004" y="406591"/>
                </a:lnTo>
                <a:lnTo>
                  <a:pt x="59270" y="407517"/>
                </a:lnTo>
                <a:lnTo>
                  <a:pt x="652030" y="407517"/>
                </a:lnTo>
                <a:lnTo>
                  <a:pt x="686304" y="406591"/>
                </a:lnTo>
                <a:lnTo>
                  <a:pt x="703903" y="400108"/>
                </a:lnTo>
                <a:lnTo>
                  <a:pt x="710387" y="382512"/>
                </a:lnTo>
                <a:lnTo>
                  <a:pt x="711314" y="348246"/>
                </a:lnTo>
                <a:lnTo>
                  <a:pt x="711314" y="59270"/>
                </a:lnTo>
                <a:lnTo>
                  <a:pt x="710387" y="25004"/>
                </a:lnTo>
                <a:lnTo>
                  <a:pt x="703903" y="7408"/>
                </a:lnTo>
                <a:lnTo>
                  <a:pt x="686304" y="926"/>
                </a:lnTo>
                <a:lnTo>
                  <a:pt x="652030" y="0"/>
                </a:lnTo>
                <a:close/>
              </a:path>
            </a:pathLst>
          </a:custGeom>
          <a:solidFill>
            <a:srgbClr val="505398"/>
          </a:solidFill>
        </p:spPr>
        <p:txBody>
          <a:bodyPr wrap="square" lIns="0" tIns="0" rIns="0" bIns="0" rtlCol="0"/>
          <a:lstStyle/>
          <a:p>
            <a:endParaRPr sz="1539"/>
          </a:p>
        </p:txBody>
      </p:sp>
      <p:sp>
        <p:nvSpPr>
          <p:cNvPr id="46" name="object 46"/>
          <p:cNvSpPr txBox="1"/>
          <p:nvPr/>
        </p:nvSpPr>
        <p:spPr>
          <a:xfrm>
            <a:off x="4096881" y="4083877"/>
            <a:ext cx="528088" cy="284109"/>
          </a:xfrm>
          <a:prstGeom prst="rect">
            <a:avLst/>
          </a:prstGeom>
        </p:spPr>
        <p:txBody>
          <a:bodyPr vert="horz" wrap="square" lIns="0" tIns="14661" rIns="0" bIns="0" rtlCol="0">
            <a:spAutoFit/>
          </a:bodyPr>
          <a:lstStyle/>
          <a:p>
            <a:pPr marL="66245" marR="4344" indent="-55928">
              <a:lnSpc>
                <a:spcPts val="700"/>
              </a:lnSpc>
              <a:spcBef>
                <a:spcPts val="115"/>
              </a:spcBef>
            </a:pPr>
            <a:r>
              <a:rPr lang="pt-BR" sz="599" b="1" spc="-4" dirty="0">
                <a:solidFill>
                  <a:schemeClr val="accent4">
                    <a:lumMod val="20000"/>
                    <a:lumOff val="80000"/>
                  </a:schemeClr>
                </a:solidFill>
                <a:latin typeface="Arial"/>
                <a:cs typeface="Arial"/>
              </a:rPr>
              <a:t>MONITORAR, AUDITAR e FEEDBACK</a:t>
            </a:r>
            <a:endParaRPr sz="599" dirty="0">
              <a:solidFill>
                <a:schemeClr val="accent4">
                  <a:lumMod val="20000"/>
                  <a:lumOff val="80000"/>
                </a:schemeClr>
              </a:solidFill>
              <a:latin typeface="Arial"/>
              <a:cs typeface="Arial"/>
            </a:endParaRPr>
          </a:p>
        </p:txBody>
      </p:sp>
      <p:sp>
        <p:nvSpPr>
          <p:cNvPr id="47" name="object 47"/>
          <p:cNvSpPr/>
          <p:nvPr/>
        </p:nvSpPr>
        <p:spPr>
          <a:xfrm>
            <a:off x="3346030" y="4041369"/>
            <a:ext cx="608695" cy="348601"/>
          </a:xfrm>
          <a:custGeom>
            <a:avLst/>
            <a:gdLst/>
            <a:ahLst/>
            <a:cxnLst/>
            <a:rect l="l" t="t" r="r" b="b"/>
            <a:pathLst>
              <a:path w="711835" h="407670">
                <a:moveTo>
                  <a:pt x="652030" y="0"/>
                </a:moveTo>
                <a:lnTo>
                  <a:pt x="59270" y="0"/>
                </a:lnTo>
                <a:lnTo>
                  <a:pt x="25004" y="926"/>
                </a:lnTo>
                <a:lnTo>
                  <a:pt x="7408" y="7408"/>
                </a:lnTo>
                <a:lnTo>
                  <a:pt x="926" y="25004"/>
                </a:lnTo>
                <a:lnTo>
                  <a:pt x="0" y="59270"/>
                </a:lnTo>
                <a:lnTo>
                  <a:pt x="0" y="348246"/>
                </a:lnTo>
                <a:lnTo>
                  <a:pt x="926" y="382512"/>
                </a:lnTo>
                <a:lnTo>
                  <a:pt x="7408" y="400108"/>
                </a:lnTo>
                <a:lnTo>
                  <a:pt x="25004" y="406591"/>
                </a:lnTo>
                <a:lnTo>
                  <a:pt x="59270" y="407517"/>
                </a:lnTo>
                <a:lnTo>
                  <a:pt x="652030" y="407517"/>
                </a:lnTo>
                <a:lnTo>
                  <a:pt x="686304" y="406591"/>
                </a:lnTo>
                <a:lnTo>
                  <a:pt x="703903" y="400108"/>
                </a:lnTo>
                <a:lnTo>
                  <a:pt x="710387" y="382512"/>
                </a:lnTo>
                <a:lnTo>
                  <a:pt x="711314" y="348246"/>
                </a:lnTo>
                <a:lnTo>
                  <a:pt x="711314" y="59270"/>
                </a:lnTo>
                <a:lnTo>
                  <a:pt x="710387" y="25004"/>
                </a:lnTo>
                <a:lnTo>
                  <a:pt x="703903" y="7408"/>
                </a:lnTo>
                <a:lnTo>
                  <a:pt x="686304" y="926"/>
                </a:lnTo>
                <a:lnTo>
                  <a:pt x="652030" y="0"/>
                </a:lnTo>
                <a:close/>
              </a:path>
            </a:pathLst>
          </a:custGeom>
          <a:solidFill>
            <a:srgbClr val="505398"/>
          </a:solidFill>
        </p:spPr>
        <p:txBody>
          <a:bodyPr wrap="square" lIns="0" tIns="0" rIns="0" bIns="0" rtlCol="0"/>
          <a:lstStyle/>
          <a:p>
            <a:endParaRPr sz="1539" b="1" dirty="0"/>
          </a:p>
        </p:txBody>
      </p:sp>
      <p:sp>
        <p:nvSpPr>
          <p:cNvPr id="48" name="object 48"/>
          <p:cNvSpPr txBox="1"/>
          <p:nvPr/>
        </p:nvSpPr>
        <p:spPr>
          <a:xfrm>
            <a:off x="3361693" y="4160117"/>
            <a:ext cx="578830" cy="102074"/>
          </a:xfrm>
          <a:prstGeom prst="rect">
            <a:avLst/>
          </a:prstGeom>
        </p:spPr>
        <p:txBody>
          <a:bodyPr vert="horz" wrap="square" lIns="0" tIns="9774" rIns="0" bIns="0" rtlCol="0">
            <a:spAutoFit/>
          </a:bodyPr>
          <a:lstStyle/>
          <a:p>
            <a:pPr marL="10860">
              <a:spcBef>
                <a:spcPts val="77"/>
              </a:spcBef>
            </a:pPr>
            <a:r>
              <a:rPr lang="pt-BR" sz="599" b="1" dirty="0">
                <a:solidFill>
                  <a:schemeClr val="bg1"/>
                </a:solidFill>
                <a:latin typeface="Arial"/>
                <a:cs typeface="Arial"/>
              </a:rPr>
              <a:t>VIGILÂNCIA</a:t>
            </a:r>
            <a:endParaRPr sz="599" b="1" dirty="0">
              <a:solidFill>
                <a:schemeClr val="bg1"/>
              </a:solidFill>
              <a:latin typeface="Arial"/>
              <a:cs typeface="Arial"/>
            </a:endParaRPr>
          </a:p>
        </p:txBody>
      </p:sp>
      <p:sp>
        <p:nvSpPr>
          <p:cNvPr id="49" name="object 49"/>
          <p:cNvSpPr/>
          <p:nvPr/>
        </p:nvSpPr>
        <p:spPr>
          <a:xfrm>
            <a:off x="2317772" y="5033908"/>
            <a:ext cx="1977037" cy="331769"/>
          </a:xfrm>
          <a:custGeom>
            <a:avLst/>
            <a:gdLst/>
            <a:ahLst/>
            <a:cxnLst/>
            <a:rect l="l" t="t" r="r" b="b"/>
            <a:pathLst>
              <a:path w="2312034" h="387985">
                <a:moveTo>
                  <a:pt x="2311768" y="296532"/>
                </a:moveTo>
                <a:lnTo>
                  <a:pt x="2310968" y="267157"/>
                </a:lnTo>
                <a:lnTo>
                  <a:pt x="2305418" y="252082"/>
                </a:lnTo>
                <a:lnTo>
                  <a:pt x="2290330" y="246519"/>
                </a:lnTo>
                <a:lnTo>
                  <a:pt x="2260968" y="245732"/>
                </a:lnTo>
                <a:lnTo>
                  <a:pt x="50800" y="245732"/>
                </a:lnTo>
                <a:lnTo>
                  <a:pt x="21424" y="246519"/>
                </a:lnTo>
                <a:lnTo>
                  <a:pt x="6350" y="252082"/>
                </a:lnTo>
                <a:lnTo>
                  <a:pt x="787" y="267157"/>
                </a:lnTo>
                <a:lnTo>
                  <a:pt x="0" y="296532"/>
                </a:lnTo>
                <a:lnTo>
                  <a:pt x="0" y="336753"/>
                </a:lnTo>
                <a:lnTo>
                  <a:pt x="787" y="366115"/>
                </a:lnTo>
                <a:lnTo>
                  <a:pt x="6350" y="381203"/>
                </a:lnTo>
                <a:lnTo>
                  <a:pt x="21424" y="386753"/>
                </a:lnTo>
                <a:lnTo>
                  <a:pt x="50800" y="387553"/>
                </a:lnTo>
                <a:lnTo>
                  <a:pt x="2260968" y="387553"/>
                </a:lnTo>
                <a:lnTo>
                  <a:pt x="2290330" y="386753"/>
                </a:lnTo>
                <a:lnTo>
                  <a:pt x="2305418" y="381203"/>
                </a:lnTo>
                <a:lnTo>
                  <a:pt x="2310968" y="366115"/>
                </a:lnTo>
                <a:lnTo>
                  <a:pt x="2311768" y="336753"/>
                </a:lnTo>
                <a:lnTo>
                  <a:pt x="2311768" y="296532"/>
                </a:lnTo>
                <a:close/>
              </a:path>
              <a:path w="2312034" h="387985">
                <a:moveTo>
                  <a:pt x="2311768" y="50800"/>
                </a:moveTo>
                <a:lnTo>
                  <a:pt x="2310968" y="21424"/>
                </a:lnTo>
                <a:lnTo>
                  <a:pt x="2305418" y="6350"/>
                </a:lnTo>
                <a:lnTo>
                  <a:pt x="2290330" y="787"/>
                </a:lnTo>
                <a:lnTo>
                  <a:pt x="2260968" y="0"/>
                </a:lnTo>
                <a:lnTo>
                  <a:pt x="50800" y="0"/>
                </a:lnTo>
                <a:lnTo>
                  <a:pt x="21424" y="787"/>
                </a:lnTo>
                <a:lnTo>
                  <a:pt x="6350" y="6350"/>
                </a:lnTo>
                <a:lnTo>
                  <a:pt x="787" y="21424"/>
                </a:lnTo>
                <a:lnTo>
                  <a:pt x="0" y="50800"/>
                </a:lnTo>
                <a:lnTo>
                  <a:pt x="0" y="89979"/>
                </a:lnTo>
                <a:lnTo>
                  <a:pt x="787" y="119341"/>
                </a:lnTo>
                <a:lnTo>
                  <a:pt x="6350" y="134429"/>
                </a:lnTo>
                <a:lnTo>
                  <a:pt x="21424" y="139979"/>
                </a:lnTo>
                <a:lnTo>
                  <a:pt x="50800" y="140779"/>
                </a:lnTo>
                <a:lnTo>
                  <a:pt x="2260968" y="140779"/>
                </a:lnTo>
                <a:lnTo>
                  <a:pt x="2290330" y="139979"/>
                </a:lnTo>
                <a:lnTo>
                  <a:pt x="2305418" y="134429"/>
                </a:lnTo>
                <a:lnTo>
                  <a:pt x="2310968" y="119341"/>
                </a:lnTo>
                <a:lnTo>
                  <a:pt x="2311768" y="89979"/>
                </a:lnTo>
                <a:lnTo>
                  <a:pt x="2311768" y="50800"/>
                </a:lnTo>
                <a:close/>
              </a:path>
            </a:pathLst>
          </a:custGeom>
          <a:solidFill>
            <a:srgbClr val="9F88B7"/>
          </a:solidFill>
        </p:spPr>
        <p:txBody>
          <a:bodyPr wrap="square" lIns="0" tIns="0" rIns="0" bIns="0" rtlCol="0"/>
          <a:lstStyle/>
          <a:p>
            <a:endParaRPr sz="1539"/>
          </a:p>
        </p:txBody>
      </p:sp>
      <p:sp>
        <p:nvSpPr>
          <p:cNvPr id="50" name="object 50"/>
          <p:cNvSpPr txBox="1"/>
          <p:nvPr/>
        </p:nvSpPr>
        <p:spPr>
          <a:xfrm>
            <a:off x="2357865" y="4839389"/>
            <a:ext cx="1887443" cy="518526"/>
          </a:xfrm>
          <a:prstGeom prst="rect">
            <a:avLst/>
          </a:prstGeom>
        </p:spPr>
        <p:txBody>
          <a:bodyPr vert="horz" wrap="square" lIns="0" tIns="13575" rIns="0" bIns="0" rtlCol="0">
            <a:spAutoFit/>
          </a:bodyPr>
          <a:lstStyle/>
          <a:p>
            <a:pPr marR="8145" algn="ctr">
              <a:spcBef>
                <a:spcPts val="107"/>
              </a:spcBef>
            </a:pPr>
            <a:r>
              <a:rPr lang="pt-BR" sz="770" b="1" spc="-17" dirty="0">
                <a:solidFill>
                  <a:srgbClr val="FFFFFF"/>
                </a:solidFill>
                <a:latin typeface="Arial"/>
                <a:cs typeface="Arial"/>
              </a:rPr>
              <a:t>AMBIENTE FAVORÁVEL</a:t>
            </a:r>
            <a:endParaRPr sz="770" b="1" dirty="0">
              <a:latin typeface="Arial"/>
              <a:cs typeface="Arial"/>
            </a:endParaRPr>
          </a:p>
          <a:p>
            <a:pPr algn="ctr">
              <a:spcBef>
                <a:spcPts val="616"/>
              </a:spcBef>
            </a:pPr>
            <a:r>
              <a:rPr lang="pt-BR" sz="599" b="1" spc="-38" dirty="0">
                <a:solidFill>
                  <a:srgbClr val="FFFFFF"/>
                </a:solidFill>
                <a:latin typeface="Arial"/>
                <a:cs typeface="Arial"/>
              </a:rPr>
              <a:t>RH, CARGA TRABALHO E  TAXA OCUPAÇÃO</a:t>
            </a:r>
            <a:endParaRPr lang="en-US" sz="599" b="1" dirty="0">
              <a:latin typeface="Arial"/>
              <a:cs typeface="Arial"/>
            </a:endParaRPr>
          </a:p>
          <a:p>
            <a:pPr>
              <a:spcBef>
                <a:spcPts val="21"/>
              </a:spcBef>
            </a:pPr>
            <a:endParaRPr lang="en-US" sz="812" b="1" dirty="0">
              <a:latin typeface="Arial"/>
              <a:cs typeface="Arial"/>
            </a:endParaRPr>
          </a:p>
          <a:p>
            <a:pPr algn="ctr">
              <a:spcBef>
                <a:spcPts val="4"/>
              </a:spcBef>
            </a:pPr>
            <a:r>
              <a:rPr lang="pt-BR" sz="599" b="1" spc="-34" dirty="0">
                <a:solidFill>
                  <a:srgbClr val="FFFFFF"/>
                </a:solidFill>
                <a:latin typeface="Arial"/>
                <a:cs typeface="Arial"/>
              </a:rPr>
              <a:t>AMBIENTE, MATERIAL E EQUIPAMENTOS</a:t>
            </a:r>
            <a:endParaRPr sz="599" b="1" dirty="0">
              <a:latin typeface="Arial"/>
              <a:cs typeface="Arial"/>
            </a:endParaRPr>
          </a:p>
        </p:txBody>
      </p:sp>
      <p:sp>
        <p:nvSpPr>
          <p:cNvPr id="51" name="object 51"/>
          <p:cNvSpPr txBox="1"/>
          <p:nvPr/>
        </p:nvSpPr>
        <p:spPr>
          <a:xfrm>
            <a:off x="1996380" y="3221338"/>
            <a:ext cx="2516481" cy="439263"/>
          </a:xfrm>
          <a:prstGeom prst="rect">
            <a:avLst/>
          </a:prstGeom>
        </p:spPr>
        <p:txBody>
          <a:bodyPr vert="horz" wrap="square" lIns="0" tIns="43982" rIns="0" bIns="0" rtlCol="0">
            <a:spAutoFit/>
          </a:bodyPr>
          <a:lstStyle/>
          <a:p>
            <a:pPr algn="ctr">
              <a:spcBef>
                <a:spcPts val="218"/>
              </a:spcBef>
            </a:pPr>
            <a:r>
              <a:rPr lang="pt-BR" sz="1283" b="1" dirty="0">
                <a:solidFill>
                  <a:srgbClr val="FFFFFF"/>
                </a:solidFill>
                <a:latin typeface="Arial" panose="020B0604020202020204" pitchFamily="34" charset="0"/>
                <a:ea typeface="Arial" panose="020B0604020202020204" pitchFamily="34" charset="0"/>
              </a:rPr>
              <a:t>PROGRAMA PCI e todos os vínculos relevantes</a:t>
            </a:r>
            <a:endParaRPr lang="en-US" sz="1283" dirty="0">
              <a:latin typeface="Arial" panose="020B0604020202020204" pitchFamily="34" charset="0"/>
              <a:ea typeface="Arial" panose="020B0604020202020204" pitchFamily="34" charset="0"/>
            </a:endParaRPr>
          </a:p>
        </p:txBody>
      </p:sp>
      <p:sp>
        <p:nvSpPr>
          <p:cNvPr id="52" name="CaixaDeTexto 51">
            <a:extLst>
              <a:ext uri="{FF2B5EF4-FFF2-40B4-BE49-F238E27FC236}">
                <a16:creationId xmlns:a16="http://schemas.microsoft.com/office/drawing/2014/main" id="{967F35EA-B15D-4CA6-BE9C-82B664260CD8}"/>
              </a:ext>
            </a:extLst>
          </p:cNvPr>
          <p:cNvSpPr txBox="1"/>
          <p:nvPr/>
        </p:nvSpPr>
        <p:spPr>
          <a:xfrm rot="588577">
            <a:off x="2005623" y="5646568"/>
            <a:ext cx="180179" cy="329193"/>
          </a:xfrm>
          <a:prstGeom prst="rect">
            <a:avLst/>
          </a:prstGeom>
          <a:noFill/>
        </p:spPr>
        <p:txBody>
          <a:bodyPr wrap="square" rtlCol="0">
            <a:spAutoFit/>
          </a:bodyPr>
          <a:lstStyle/>
          <a:p>
            <a:r>
              <a:rPr lang="pt-BR" sz="1539" dirty="0"/>
              <a:t>E</a:t>
            </a:r>
            <a:endParaRPr lang="en-US" sz="1539" dirty="0"/>
          </a:p>
        </p:txBody>
      </p:sp>
      <p:sp>
        <p:nvSpPr>
          <p:cNvPr id="53" name="CaixaDeTexto 52">
            <a:extLst>
              <a:ext uri="{FF2B5EF4-FFF2-40B4-BE49-F238E27FC236}">
                <a16:creationId xmlns:a16="http://schemas.microsoft.com/office/drawing/2014/main" id="{DEB54608-5802-41BB-B210-B438CD213352}"/>
              </a:ext>
            </a:extLst>
          </p:cNvPr>
          <p:cNvSpPr txBox="1"/>
          <p:nvPr/>
        </p:nvSpPr>
        <p:spPr>
          <a:xfrm rot="311651">
            <a:off x="2136997" y="5706292"/>
            <a:ext cx="224208" cy="329193"/>
          </a:xfrm>
          <a:prstGeom prst="rect">
            <a:avLst/>
          </a:prstGeom>
          <a:noFill/>
        </p:spPr>
        <p:txBody>
          <a:bodyPr wrap="square" rtlCol="0">
            <a:spAutoFit/>
          </a:bodyPr>
          <a:lstStyle/>
          <a:p>
            <a:r>
              <a:rPr lang="pt-BR" sz="1539" dirty="0"/>
              <a:t>S</a:t>
            </a:r>
            <a:endParaRPr lang="en-US" sz="1539" dirty="0"/>
          </a:p>
        </p:txBody>
      </p:sp>
      <p:sp>
        <p:nvSpPr>
          <p:cNvPr id="54" name="CaixaDeTexto 53">
            <a:extLst>
              <a:ext uri="{FF2B5EF4-FFF2-40B4-BE49-F238E27FC236}">
                <a16:creationId xmlns:a16="http://schemas.microsoft.com/office/drawing/2014/main" id="{C1262254-7E3C-4560-9B56-C9824A7811D3}"/>
              </a:ext>
            </a:extLst>
          </p:cNvPr>
          <p:cNvSpPr txBox="1"/>
          <p:nvPr/>
        </p:nvSpPr>
        <p:spPr>
          <a:xfrm>
            <a:off x="2278461" y="5802172"/>
            <a:ext cx="399796" cy="329193"/>
          </a:xfrm>
          <a:prstGeom prst="rect">
            <a:avLst/>
          </a:prstGeom>
          <a:noFill/>
        </p:spPr>
        <p:txBody>
          <a:bodyPr wrap="square" rtlCol="0">
            <a:spAutoFit/>
          </a:bodyPr>
          <a:lstStyle/>
          <a:p>
            <a:r>
              <a:rPr lang="pt-BR" sz="1539" dirty="0"/>
              <a:t>T</a:t>
            </a:r>
            <a:endParaRPr lang="en-US" sz="1539" dirty="0"/>
          </a:p>
        </p:txBody>
      </p:sp>
      <p:sp>
        <p:nvSpPr>
          <p:cNvPr id="55" name="CaixaDeTexto 54">
            <a:extLst>
              <a:ext uri="{FF2B5EF4-FFF2-40B4-BE49-F238E27FC236}">
                <a16:creationId xmlns:a16="http://schemas.microsoft.com/office/drawing/2014/main" id="{D1D80A99-4E13-4610-96F8-1268287EF8E5}"/>
              </a:ext>
            </a:extLst>
          </p:cNvPr>
          <p:cNvSpPr txBox="1"/>
          <p:nvPr/>
        </p:nvSpPr>
        <p:spPr>
          <a:xfrm>
            <a:off x="2387102" y="5859064"/>
            <a:ext cx="253861" cy="329193"/>
          </a:xfrm>
          <a:prstGeom prst="rect">
            <a:avLst/>
          </a:prstGeom>
          <a:noFill/>
        </p:spPr>
        <p:txBody>
          <a:bodyPr wrap="square" rtlCol="0">
            <a:spAutoFit/>
          </a:bodyPr>
          <a:lstStyle/>
          <a:p>
            <a:r>
              <a:rPr lang="pt-BR" sz="1539" dirty="0"/>
              <a:t>R</a:t>
            </a:r>
            <a:endParaRPr lang="en-US" sz="1539" dirty="0"/>
          </a:p>
        </p:txBody>
      </p:sp>
      <p:sp>
        <p:nvSpPr>
          <p:cNvPr id="56" name="CaixaDeTexto 55">
            <a:extLst>
              <a:ext uri="{FF2B5EF4-FFF2-40B4-BE49-F238E27FC236}">
                <a16:creationId xmlns:a16="http://schemas.microsoft.com/office/drawing/2014/main" id="{27629CB2-EE38-4B81-9560-B9850E199BCA}"/>
              </a:ext>
            </a:extLst>
          </p:cNvPr>
          <p:cNvSpPr txBox="1"/>
          <p:nvPr/>
        </p:nvSpPr>
        <p:spPr>
          <a:xfrm>
            <a:off x="2498972" y="5905646"/>
            <a:ext cx="292136" cy="329193"/>
          </a:xfrm>
          <a:prstGeom prst="rect">
            <a:avLst/>
          </a:prstGeom>
          <a:noFill/>
        </p:spPr>
        <p:txBody>
          <a:bodyPr wrap="square" rtlCol="0">
            <a:spAutoFit/>
          </a:bodyPr>
          <a:lstStyle/>
          <a:p>
            <a:r>
              <a:rPr lang="pt-BR" sz="1539" dirty="0"/>
              <a:t>A</a:t>
            </a:r>
            <a:endParaRPr lang="en-US" sz="1539" dirty="0"/>
          </a:p>
        </p:txBody>
      </p:sp>
      <p:sp>
        <p:nvSpPr>
          <p:cNvPr id="57" name="CaixaDeTexto 56">
            <a:extLst>
              <a:ext uri="{FF2B5EF4-FFF2-40B4-BE49-F238E27FC236}">
                <a16:creationId xmlns:a16="http://schemas.microsoft.com/office/drawing/2014/main" id="{F3812BDD-1C69-4B71-800D-5EFD8E6185FE}"/>
              </a:ext>
            </a:extLst>
          </p:cNvPr>
          <p:cNvSpPr txBox="1"/>
          <p:nvPr/>
        </p:nvSpPr>
        <p:spPr>
          <a:xfrm>
            <a:off x="2653636" y="5940635"/>
            <a:ext cx="280846" cy="329193"/>
          </a:xfrm>
          <a:prstGeom prst="rect">
            <a:avLst/>
          </a:prstGeom>
          <a:noFill/>
        </p:spPr>
        <p:txBody>
          <a:bodyPr wrap="none" rtlCol="0">
            <a:spAutoFit/>
          </a:bodyPr>
          <a:lstStyle/>
          <a:p>
            <a:r>
              <a:rPr lang="pt-BR" sz="1539" dirty="0"/>
              <a:t>T</a:t>
            </a:r>
            <a:endParaRPr lang="en-US" sz="1539" dirty="0"/>
          </a:p>
        </p:txBody>
      </p:sp>
      <p:sp>
        <p:nvSpPr>
          <p:cNvPr id="58" name="CaixaDeTexto 57">
            <a:extLst>
              <a:ext uri="{FF2B5EF4-FFF2-40B4-BE49-F238E27FC236}">
                <a16:creationId xmlns:a16="http://schemas.microsoft.com/office/drawing/2014/main" id="{66A6E56A-C049-488C-8A13-B849C1C6707B}"/>
              </a:ext>
            </a:extLst>
          </p:cNvPr>
          <p:cNvSpPr txBox="1"/>
          <p:nvPr/>
        </p:nvSpPr>
        <p:spPr>
          <a:xfrm>
            <a:off x="2763625" y="5995121"/>
            <a:ext cx="272974" cy="329193"/>
          </a:xfrm>
          <a:prstGeom prst="rect">
            <a:avLst/>
          </a:prstGeom>
          <a:noFill/>
        </p:spPr>
        <p:txBody>
          <a:bodyPr wrap="square" rtlCol="0">
            <a:spAutoFit/>
          </a:bodyPr>
          <a:lstStyle/>
          <a:p>
            <a:r>
              <a:rPr lang="pt-BR" sz="1539" dirty="0"/>
              <a:t>É</a:t>
            </a:r>
            <a:endParaRPr lang="en-US" sz="1539" dirty="0"/>
          </a:p>
        </p:txBody>
      </p:sp>
      <p:sp>
        <p:nvSpPr>
          <p:cNvPr id="59" name="CaixaDeTexto 58">
            <a:extLst>
              <a:ext uri="{FF2B5EF4-FFF2-40B4-BE49-F238E27FC236}">
                <a16:creationId xmlns:a16="http://schemas.microsoft.com/office/drawing/2014/main" id="{7B4C96E4-D5F0-4A9D-A0D5-22341EC684E2}"/>
              </a:ext>
            </a:extLst>
          </p:cNvPr>
          <p:cNvSpPr txBox="1"/>
          <p:nvPr/>
        </p:nvSpPr>
        <p:spPr>
          <a:xfrm>
            <a:off x="2878573" y="6018449"/>
            <a:ext cx="473400" cy="329193"/>
          </a:xfrm>
          <a:prstGeom prst="rect">
            <a:avLst/>
          </a:prstGeom>
          <a:noFill/>
        </p:spPr>
        <p:txBody>
          <a:bodyPr wrap="square" rtlCol="0">
            <a:spAutoFit/>
          </a:bodyPr>
          <a:lstStyle/>
          <a:p>
            <a:r>
              <a:rPr lang="pt-BR" sz="1539" dirty="0"/>
              <a:t>G</a:t>
            </a:r>
            <a:endParaRPr lang="en-US" sz="1539" dirty="0"/>
          </a:p>
        </p:txBody>
      </p:sp>
      <p:sp>
        <p:nvSpPr>
          <p:cNvPr id="60" name="CaixaDeTexto 59">
            <a:extLst>
              <a:ext uri="{FF2B5EF4-FFF2-40B4-BE49-F238E27FC236}">
                <a16:creationId xmlns:a16="http://schemas.microsoft.com/office/drawing/2014/main" id="{5B8B18C8-6729-44B2-8874-99FF6FE9B88F}"/>
              </a:ext>
            </a:extLst>
          </p:cNvPr>
          <p:cNvSpPr txBox="1"/>
          <p:nvPr/>
        </p:nvSpPr>
        <p:spPr>
          <a:xfrm>
            <a:off x="3097799" y="6030089"/>
            <a:ext cx="103659" cy="329193"/>
          </a:xfrm>
          <a:prstGeom prst="rect">
            <a:avLst/>
          </a:prstGeom>
          <a:noFill/>
        </p:spPr>
        <p:txBody>
          <a:bodyPr wrap="square" rtlCol="0">
            <a:spAutoFit/>
          </a:bodyPr>
          <a:lstStyle/>
          <a:p>
            <a:r>
              <a:rPr lang="pt-BR" sz="1539" dirty="0"/>
              <a:t>I</a:t>
            </a:r>
            <a:endParaRPr lang="en-US" sz="1539" dirty="0"/>
          </a:p>
        </p:txBody>
      </p:sp>
      <p:sp>
        <p:nvSpPr>
          <p:cNvPr id="61" name="CaixaDeTexto 60">
            <a:extLst>
              <a:ext uri="{FF2B5EF4-FFF2-40B4-BE49-F238E27FC236}">
                <a16:creationId xmlns:a16="http://schemas.microsoft.com/office/drawing/2014/main" id="{222B7BDA-E539-40C6-A844-7CC4F1BAB1E9}"/>
              </a:ext>
            </a:extLst>
          </p:cNvPr>
          <p:cNvSpPr txBox="1"/>
          <p:nvPr/>
        </p:nvSpPr>
        <p:spPr>
          <a:xfrm>
            <a:off x="3158274" y="6058226"/>
            <a:ext cx="208763" cy="329193"/>
          </a:xfrm>
          <a:prstGeom prst="rect">
            <a:avLst/>
          </a:prstGeom>
          <a:noFill/>
        </p:spPr>
        <p:txBody>
          <a:bodyPr wrap="square" rtlCol="0">
            <a:spAutoFit/>
          </a:bodyPr>
          <a:lstStyle/>
          <a:p>
            <a:r>
              <a:rPr lang="pt-BR" sz="1539" dirty="0"/>
              <a:t>A</a:t>
            </a:r>
            <a:endParaRPr lang="en-US" sz="1539" dirty="0"/>
          </a:p>
        </p:txBody>
      </p:sp>
      <p:sp>
        <p:nvSpPr>
          <p:cNvPr id="62" name="CaixaDeTexto 61">
            <a:extLst>
              <a:ext uri="{FF2B5EF4-FFF2-40B4-BE49-F238E27FC236}">
                <a16:creationId xmlns:a16="http://schemas.microsoft.com/office/drawing/2014/main" id="{EF5ADB0B-FA97-4CDF-98BB-6826882DBCE7}"/>
              </a:ext>
            </a:extLst>
          </p:cNvPr>
          <p:cNvSpPr txBox="1"/>
          <p:nvPr/>
        </p:nvSpPr>
        <p:spPr>
          <a:xfrm>
            <a:off x="3471343" y="6018449"/>
            <a:ext cx="352982" cy="329193"/>
          </a:xfrm>
          <a:prstGeom prst="rect">
            <a:avLst/>
          </a:prstGeom>
          <a:noFill/>
        </p:spPr>
        <p:txBody>
          <a:bodyPr wrap="none" rtlCol="0">
            <a:spAutoFit/>
          </a:bodyPr>
          <a:lstStyle/>
          <a:p>
            <a:r>
              <a:rPr lang="pt-BR" sz="1539" dirty="0"/>
              <a:t>M</a:t>
            </a:r>
            <a:endParaRPr lang="en-US" sz="1539" dirty="0"/>
          </a:p>
        </p:txBody>
      </p:sp>
      <p:sp>
        <p:nvSpPr>
          <p:cNvPr id="63" name="CaixaDeTexto 62">
            <a:extLst>
              <a:ext uri="{FF2B5EF4-FFF2-40B4-BE49-F238E27FC236}">
                <a16:creationId xmlns:a16="http://schemas.microsoft.com/office/drawing/2014/main" id="{46B867A4-83B8-4D6D-B7F2-24D5D2CF30DF}"/>
              </a:ext>
            </a:extLst>
          </p:cNvPr>
          <p:cNvSpPr txBox="1"/>
          <p:nvPr/>
        </p:nvSpPr>
        <p:spPr>
          <a:xfrm rot="21417808">
            <a:off x="3668237" y="5980578"/>
            <a:ext cx="326511" cy="329193"/>
          </a:xfrm>
          <a:prstGeom prst="rect">
            <a:avLst/>
          </a:prstGeom>
          <a:noFill/>
        </p:spPr>
        <p:txBody>
          <a:bodyPr wrap="square" rtlCol="0">
            <a:spAutoFit/>
          </a:bodyPr>
          <a:lstStyle/>
          <a:p>
            <a:r>
              <a:rPr lang="pt-BR" sz="1539" dirty="0"/>
              <a:t>U</a:t>
            </a:r>
            <a:endParaRPr lang="en-US" sz="1539" dirty="0"/>
          </a:p>
        </p:txBody>
      </p:sp>
      <p:sp>
        <p:nvSpPr>
          <p:cNvPr id="64" name="CaixaDeTexto 63">
            <a:extLst>
              <a:ext uri="{FF2B5EF4-FFF2-40B4-BE49-F238E27FC236}">
                <a16:creationId xmlns:a16="http://schemas.microsoft.com/office/drawing/2014/main" id="{7DB51DE7-C673-46C4-A934-22DF57B41A6F}"/>
              </a:ext>
            </a:extLst>
          </p:cNvPr>
          <p:cNvSpPr txBox="1"/>
          <p:nvPr/>
        </p:nvSpPr>
        <p:spPr>
          <a:xfrm>
            <a:off x="3806008" y="5952493"/>
            <a:ext cx="326511" cy="329193"/>
          </a:xfrm>
          <a:prstGeom prst="rect">
            <a:avLst/>
          </a:prstGeom>
          <a:noFill/>
        </p:spPr>
        <p:txBody>
          <a:bodyPr wrap="square" rtlCol="0">
            <a:spAutoFit/>
          </a:bodyPr>
          <a:lstStyle/>
          <a:p>
            <a:r>
              <a:rPr lang="pt-BR" sz="1539" dirty="0"/>
              <a:t>L</a:t>
            </a:r>
            <a:endParaRPr lang="en-US" sz="1539" dirty="0"/>
          </a:p>
        </p:txBody>
      </p:sp>
      <p:sp>
        <p:nvSpPr>
          <p:cNvPr id="65" name="CaixaDeTexto 64">
            <a:extLst>
              <a:ext uri="{FF2B5EF4-FFF2-40B4-BE49-F238E27FC236}">
                <a16:creationId xmlns:a16="http://schemas.microsoft.com/office/drawing/2014/main" id="{6D99F3CF-3C0F-4A82-82EA-7CB3F9B2B1EB}"/>
              </a:ext>
            </a:extLst>
          </p:cNvPr>
          <p:cNvSpPr txBox="1"/>
          <p:nvPr/>
        </p:nvSpPr>
        <p:spPr>
          <a:xfrm>
            <a:off x="3909327" y="5895620"/>
            <a:ext cx="326511" cy="329193"/>
          </a:xfrm>
          <a:prstGeom prst="rect">
            <a:avLst/>
          </a:prstGeom>
          <a:noFill/>
        </p:spPr>
        <p:txBody>
          <a:bodyPr wrap="square" rtlCol="0">
            <a:spAutoFit/>
          </a:bodyPr>
          <a:lstStyle/>
          <a:p>
            <a:r>
              <a:rPr lang="pt-BR" sz="1539" dirty="0"/>
              <a:t>T</a:t>
            </a:r>
            <a:endParaRPr lang="en-US" sz="1539" dirty="0"/>
          </a:p>
        </p:txBody>
      </p:sp>
      <p:sp>
        <p:nvSpPr>
          <p:cNvPr id="66" name="CaixaDeTexto 65">
            <a:extLst>
              <a:ext uri="{FF2B5EF4-FFF2-40B4-BE49-F238E27FC236}">
                <a16:creationId xmlns:a16="http://schemas.microsoft.com/office/drawing/2014/main" id="{9871E3F9-BA88-4226-9058-E9B5C5B19946}"/>
              </a:ext>
            </a:extLst>
          </p:cNvPr>
          <p:cNvSpPr txBox="1"/>
          <p:nvPr/>
        </p:nvSpPr>
        <p:spPr>
          <a:xfrm>
            <a:off x="4112607" y="5830193"/>
            <a:ext cx="39095" cy="329193"/>
          </a:xfrm>
          <a:prstGeom prst="rect">
            <a:avLst/>
          </a:prstGeom>
          <a:noFill/>
        </p:spPr>
        <p:txBody>
          <a:bodyPr wrap="square" rtlCol="0">
            <a:spAutoFit/>
          </a:bodyPr>
          <a:lstStyle/>
          <a:p>
            <a:r>
              <a:rPr lang="pt-BR" sz="1539" dirty="0"/>
              <a:t>I</a:t>
            </a:r>
            <a:endParaRPr lang="en-US" sz="1539" dirty="0"/>
          </a:p>
        </p:txBody>
      </p:sp>
      <p:sp>
        <p:nvSpPr>
          <p:cNvPr id="67" name="CaixaDeTexto 66">
            <a:extLst>
              <a:ext uri="{FF2B5EF4-FFF2-40B4-BE49-F238E27FC236}">
                <a16:creationId xmlns:a16="http://schemas.microsoft.com/office/drawing/2014/main" id="{B50BCB2B-5C9D-4F3B-9CEE-435B1931F588}"/>
              </a:ext>
            </a:extLst>
          </p:cNvPr>
          <p:cNvSpPr txBox="1"/>
          <p:nvPr/>
        </p:nvSpPr>
        <p:spPr>
          <a:xfrm rot="21273126">
            <a:off x="4125273" y="5717501"/>
            <a:ext cx="352982" cy="329193"/>
          </a:xfrm>
          <a:prstGeom prst="rect">
            <a:avLst/>
          </a:prstGeom>
          <a:noFill/>
        </p:spPr>
        <p:txBody>
          <a:bodyPr wrap="none" rtlCol="0">
            <a:spAutoFit/>
          </a:bodyPr>
          <a:lstStyle/>
          <a:p>
            <a:r>
              <a:rPr lang="pt-BR" sz="1539" dirty="0"/>
              <a:t>M</a:t>
            </a:r>
            <a:endParaRPr lang="en-US" sz="1539" dirty="0"/>
          </a:p>
        </p:txBody>
      </p:sp>
      <p:sp>
        <p:nvSpPr>
          <p:cNvPr id="68" name="CaixaDeTexto 67">
            <a:extLst>
              <a:ext uri="{FF2B5EF4-FFF2-40B4-BE49-F238E27FC236}">
                <a16:creationId xmlns:a16="http://schemas.microsoft.com/office/drawing/2014/main" id="{D4D6E825-98C2-40F7-8BBF-E8AF6727CD9B}"/>
              </a:ext>
            </a:extLst>
          </p:cNvPr>
          <p:cNvSpPr txBox="1"/>
          <p:nvPr/>
        </p:nvSpPr>
        <p:spPr>
          <a:xfrm rot="21050078">
            <a:off x="4317319" y="5625678"/>
            <a:ext cx="326511" cy="329193"/>
          </a:xfrm>
          <a:prstGeom prst="rect">
            <a:avLst/>
          </a:prstGeom>
          <a:noFill/>
        </p:spPr>
        <p:txBody>
          <a:bodyPr wrap="square" rtlCol="0">
            <a:spAutoFit/>
          </a:bodyPr>
          <a:lstStyle/>
          <a:p>
            <a:r>
              <a:rPr lang="pt-BR" sz="1539" dirty="0"/>
              <a:t>O</a:t>
            </a:r>
            <a:endParaRPr lang="en-US" sz="1539" dirty="0"/>
          </a:p>
        </p:txBody>
      </p:sp>
      <p:sp>
        <p:nvSpPr>
          <p:cNvPr id="69" name="CaixaDeTexto 68">
            <a:extLst>
              <a:ext uri="{FF2B5EF4-FFF2-40B4-BE49-F238E27FC236}">
                <a16:creationId xmlns:a16="http://schemas.microsoft.com/office/drawing/2014/main" id="{B61A87F8-60BF-448E-8040-B49CD9AE0FD1}"/>
              </a:ext>
            </a:extLst>
          </p:cNvPr>
          <p:cNvSpPr txBox="1"/>
          <p:nvPr/>
        </p:nvSpPr>
        <p:spPr>
          <a:xfrm rot="20871898">
            <a:off x="4458924" y="5542050"/>
            <a:ext cx="325796" cy="329193"/>
          </a:xfrm>
          <a:prstGeom prst="rect">
            <a:avLst/>
          </a:prstGeom>
          <a:noFill/>
        </p:spPr>
        <p:txBody>
          <a:bodyPr wrap="square" rtlCol="0">
            <a:spAutoFit/>
          </a:bodyPr>
          <a:lstStyle/>
          <a:p>
            <a:r>
              <a:rPr lang="pt-BR" sz="1539" dirty="0"/>
              <a:t>D</a:t>
            </a:r>
            <a:endParaRPr lang="en-US" sz="1539" dirty="0"/>
          </a:p>
        </p:txBody>
      </p:sp>
      <p:sp>
        <p:nvSpPr>
          <p:cNvPr id="70" name="CaixaDeTexto 69">
            <a:extLst>
              <a:ext uri="{FF2B5EF4-FFF2-40B4-BE49-F238E27FC236}">
                <a16:creationId xmlns:a16="http://schemas.microsoft.com/office/drawing/2014/main" id="{870E0D4F-D88D-4589-B521-815B4CF8ED98}"/>
              </a:ext>
            </a:extLst>
          </p:cNvPr>
          <p:cNvSpPr txBox="1"/>
          <p:nvPr/>
        </p:nvSpPr>
        <p:spPr>
          <a:xfrm rot="20182166">
            <a:off x="4570499" y="5418154"/>
            <a:ext cx="262810" cy="329193"/>
          </a:xfrm>
          <a:prstGeom prst="rect">
            <a:avLst/>
          </a:prstGeom>
          <a:noFill/>
        </p:spPr>
        <p:txBody>
          <a:bodyPr wrap="square" rtlCol="0">
            <a:spAutoFit/>
          </a:bodyPr>
          <a:lstStyle/>
          <a:p>
            <a:r>
              <a:rPr lang="pt-BR" sz="1539" dirty="0"/>
              <a:t>A</a:t>
            </a:r>
            <a:endParaRPr lang="en-US" sz="1539" dirty="0"/>
          </a:p>
        </p:txBody>
      </p:sp>
      <p:sp>
        <p:nvSpPr>
          <p:cNvPr id="71" name="CaixaDeTexto 70">
            <a:extLst>
              <a:ext uri="{FF2B5EF4-FFF2-40B4-BE49-F238E27FC236}">
                <a16:creationId xmlns:a16="http://schemas.microsoft.com/office/drawing/2014/main" id="{98BEC3EB-D676-4CE0-A9FA-C293C1593C50}"/>
              </a:ext>
            </a:extLst>
          </p:cNvPr>
          <p:cNvSpPr txBox="1"/>
          <p:nvPr/>
        </p:nvSpPr>
        <p:spPr>
          <a:xfrm rot="19187333">
            <a:off x="4700265" y="5249830"/>
            <a:ext cx="326511" cy="329193"/>
          </a:xfrm>
          <a:prstGeom prst="rect">
            <a:avLst/>
          </a:prstGeom>
          <a:noFill/>
        </p:spPr>
        <p:txBody>
          <a:bodyPr wrap="square" rtlCol="0">
            <a:spAutoFit/>
          </a:bodyPr>
          <a:lstStyle/>
          <a:p>
            <a:r>
              <a:rPr lang="pt-BR" sz="1539" dirty="0"/>
              <a:t>L</a:t>
            </a:r>
            <a:endParaRPr lang="en-US" sz="1539" dirty="0"/>
          </a:p>
        </p:txBody>
      </p:sp>
      <p:sp>
        <p:nvSpPr>
          <p:cNvPr id="5" name="Título 4">
            <a:extLst>
              <a:ext uri="{FF2B5EF4-FFF2-40B4-BE49-F238E27FC236}">
                <a16:creationId xmlns:a16="http://schemas.microsoft.com/office/drawing/2014/main" id="{24F8901B-363C-425C-924D-7DCF5CAA604A}"/>
              </a:ext>
            </a:extLst>
          </p:cNvPr>
          <p:cNvSpPr>
            <a:spLocks noGrp="1"/>
          </p:cNvSpPr>
          <p:nvPr>
            <p:ph type="title"/>
          </p:nvPr>
        </p:nvSpPr>
        <p:spPr>
          <a:xfrm>
            <a:off x="-707" y="1208657"/>
            <a:ext cx="6096708" cy="1325563"/>
          </a:xfrm>
        </p:spPr>
        <p:style>
          <a:lnRef idx="1">
            <a:schemeClr val="accent5"/>
          </a:lnRef>
          <a:fillRef idx="3">
            <a:schemeClr val="accent5"/>
          </a:fillRef>
          <a:effectRef idx="2">
            <a:schemeClr val="accent5"/>
          </a:effectRef>
          <a:fontRef idx="minor">
            <a:schemeClr val="lt1"/>
          </a:fontRef>
        </p:style>
        <p:txBody>
          <a:bodyPr>
            <a:normAutofit/>
          </a:bodyPr>
          <a:lstStyle/>
          <a:p>
            <a:r>
              <a:rPr lang="pt-BR" sz="2400" b="1" dirty="0">
                <a:latin typeface="Arial" panose="020B0604020202020204" pitchFamily="34" charset="0"/>
                <a:ea typeface="Cambria" panose="02040503050406030204" pitchFamily="18" charset="0"/>
                <a:cs typeface="Arial" panose="020B0604020202020204" pitchFamily="34" charset="0"/>
              </a:rPr>
              <a:t>Representação visual dos principais componentes dos programas de prevenção e controle de infecção (PCI).*</a:t>
            </a:r>
            <a:endParaRPr lang="en-US" sz="2400" dirty="0">
              <a:latin typeface="Arial" panose="020B0604020202020204" pitchFamily="34" charset="0"/>
              <a:ea typeface="Cambria" panose="02040503050406030204" pitchFamily="18" charset="0"/>
              <a:cs typeface="Arial" panose="020B0604020202020204" pitchFamily="34" charset="0"/>
            </a:endParaRPr>
          </a:p>
        </p:txBody>
      </p:sp>
      <p:sp>
        <p:nvSpPr>
          <p:cNvPr id="6" name="Título 4">
            <a:extLst>
              <a:ext uri="{FF2B5EF4-FFF2-40B4-BE49-F238E27FC236}">
                <a16:creationId xmlns:a16="http://schemas.microsoft.com/office/drawing/2014/main" id="{279031C0-2CB5-EE2B-0207-C378D9876680}"/>
              </a:ext>
            </a:extLst>
          </p:cNvPr>
          <p:cNvSpPr txBox="1">
            <a:spLocks/>
          </p:cNvSpPr>
          <p:nvPr/>
        </p:nvSpPr>
        <p:spPr>
          <a:xfrm>
            <a:off x="1693513" y="542257"/>
            <a:ext cx="10807097" cy="784937"/>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500" b="1" dirty="0">
                <a:latin typeface="Arial" panose="020B0604020202020204" pitchFamily="34" charset="0"/>
                <a:ea typeface="Cambria" panose="02040503050406030204" pitchFamily="18" charset="0"/>
                <a:cs typeface="Arial" panose="020B0604020202020204" pitchFamily="34" charset="0"/>
              </a:rPr>
              <a:t>Componentes mais comuns das </a:t>
            </a:r>
            <a:r>
              <a:rPr lang="pt-BR" sz="2500" b="1" i="1" dirty="0">
                <a:latin typeface="Arial" panose="020B0604020202020204" pitchFamily="34" charset="0"/>
                <a:ea typeface="Cambria" panose="02040503050406030204" pitchFamily="18" charset="0"/>
                <a:cs typeface="Arial" panose="020B0604020202020204" pitchFamily="34" charset="0"/>
              </a:rPr>
              <a:t>Estratégias de Melhoria  Multimodal</a:t>
            </a:r>
            <a:endParaRPr lang="en-US" sz="2500" b="1" i="1" dirty="0">
              <a:latin typeface="Arial" panose="020B0604020202020204" pitchFamily="34" charset="0"/>
              <a:ea typeface="Cambria" panose="02040503050406030204" pitchFamily="18" charset="0"/>
              <a:cs typeface="Arial" panose="020B0604020202020204" pitchFamily="34" charset="0"/>
            </a:endParaRPr>
          </a:p>
        </p:txBody>
      </p:sp>
      <p:sp>
        <p:nvSpPr>
          <p:cNvPr id="8" name="Espaço Reservado para Conteúdo 5">
            <a:extLst>
              <a:ext uri="{FF2B5EF4-FFF2-40B4-BE49-F238E27FC236}">
                <a16:creationId xmlns:a16="http://schemas.microsoft.com/office/drawing/2014/main" id="{6FE42E6C-D698-8A9C-E3F6-B5E7B2199180}"/>
              </a:ext>
            </a:extLst>
          </p:cNvPr>
          <p:cNvSpPr>
            <a:spLocks noGrp="1"/>
          </p:cNvSpPr>
          <p:nvPr>
            <p:ph idx="1"/>
          </p:nvPr>
        </p:nvSpPr>
        <p:spPr>
          <a:xfrm>
            <a:off x="6181062" y="1226729"/>
            <a:ext cx="6010937" cy="4993338"/>
          </a:xfrm>
          <a:solidFill>
            <a:schemeClr val="bg1">
              <a:lumMod val="95000"/>
            </a:schemeClr>
          </a:solidFill>
          <a:ln>
            <a:noFill/>
          </a:ln>
        </p:spPr>
        <p:txBody>
          <a:bodyPr>
            <a:noAutofit/>
          </a:bodyPr>
          <a:lstStyle/>
          <a:p>
            <a:pPr marL="514350" indent="-514350">
              <a:buFont typeface="+mj-lt"/>
              <a:buAutoNum type="romanLcPeriod"/>
            </a:pPr>
            <a:r>
              <a:rPr lang="pt-BR" sz="2400" b="1" dirty="0">
                <a:latin typeface="Arial" panose="020B0604020202020204" pitchFamily="34" charset="0"/>
                <a:ea typeface="Cambria" panose="02040503050406030204" pitchFamily="18" charset="0"/>
                <a:cs typeface="Arial" panose="020B0604020202020204" pitchFamily="34" charset="0"/>
              </a:rPr>
              <a:t>Alteração do sistema: </a:t>
            </a:r>
            <a:r>
              <a:rPr lang="pt-BR" sz="2400" dirty="0">
                <a:latin typeface="Arial" panose="020B0604020202020204" pitchFamily="34" charset="0"/>
                <a:ea typeface="Cambria" panose="02040503050406030204" pitchFamily="18" charset="0"/>
                <a:cs typeface="Arial" panose="020B0604020202020204" pitchFamily="34" charset="0"/>
              </a:rPr>
              <a:t>estrutura e suprimentos adequados para as melhores práticas de PCI;</a:t>
            </a:r>
          </a:p>
          <a:p>
            <a:pPr marL="514350" indent="-514350">
              <a:buFont typeface="+mj-lt"/>
              <a:buAutoNum type="romanLcPeriod"/>
            </a:pPr>
            <a:r>
              <a:rPr lang="pt-BR" sz="2400" b="1" dirty="0">
                <a:latin typeface="Arial" panose="020B0604020202020204" pitchFamily="34" charset="0"/>
                <a:ea typeface="Cambria" panose="02040503050406030204" pitchFamily="18" charset="0"/>
                <a:cs typeface="Arial" panose="020B0604020202020204" pitchFamily="34" charset="0"/>
              </a:rPr>
              <a:t>Educação e treinamento </a:t>
            </a:r>
            <a:r>
              <a:rPr lang="pt-BR" sz="2400" dirty="0">
                <a:latin typeface="Arial" panose="020B0604020202020204" pitchFamily="34" charset="0"/>
                <a:ea typeface="Cambria" panose="02040503050406030204" pitchFamily="18" charset="0"/>
                <a:cs typeface="Arial" panose="020B0604020202020204" pitchFamily="34" charset="0"/>
              </a:rPr>
              <a:t>de profissionais de saúde e atores-chave (</a:t>
            </a:r>
            <a:r>
              <a:rPr lang="pt-BR" sz="2400" dirty="0" err="1">
                <a:latin typeface="Arial" panose="020B0604020202020204" pitchFamily="34" charset="0"/>
                <a:ea typeface="Cambria" panose="02040503050406030204" pitchFamily="18" charset="0"/>
                <a:cs typeface="Arial" panose="020B0604020202020204" pitchFamily="34" charset="0"/>
              </a:rPr>
              <a:t>Ex</a:t>
            </a:r>
            <a:r>
              <a:rPr lang="pt-BR" sz="2400" dirty="0">
                <a:latin typeface="Arial" panose="020B0604020202020204" pitchFamily="34" charset="0"/>
                <a:ea typeface="Cambria" panose="02040503050406030204" pitchFamily="18" charset="0"/>
                <a:cs typeface="Arial" panose="020B0604020202020204" pitchFamily="34" charset="0"/>
              </a:rPr>
              <a:t>: gestores);</a:t>
            </a:r>
          </a:p>
          <a:p>
            <a:pPr marL="514350" indent="-514350">
              <a:buFont typeface="+mj-lt"/>
              <a:buAutoNum type="romanLcPeriod"/>
            </a:pPr>
            <a:r>
              <a:rPr lang="pt-BR" sz="2400" b="1" dirty="0">
                <a:latin typeface="Arial" panose="020B0604020202020204" pitchFamily="34" charset="0"/>
                <a:ea typeface="Cambria" panose="02040503050406030204" pitchFamily="18" charset="0"/>
                <a:cs typeface="Arial" panose="020B0604020202020204" pitchFamily="34" charset="0"/>
              </a:rPr>
              <a:t>  Monitorar estrutura,  processos, resultados e fornecer feedback;</a:t>
            </a:r>
          </a:p>
          <a:p>
            <a:pPr marL="514350" indent="-514350">
              <a:buFont typeface="+mj-lt"/>
              <a:buAutoNum type="romanLcPeriod"/>
            </a:pPr>
            <a:r>
              <a:rPr lang="pt-BR" sz="2400" b="1" dirty="0">
                <a:latin typeface="Arial" panose="020B0604020202020204" pitchFamily="34" charset="0"/>
                <a:ea typeface="Cambria" panose="02040503050406030204" pitchFamily="18" charset="0"/>
                <a:cs typeface="Arial" panose="020B0604020202020204" pitchFamily="34" charset="0"/>
              </a:rPr>
              <a:t>Lembretes no local de trabalho </a:t>
            </a:r>
            <a:r>
              <a:rPr lang="pt-BR" sz="2400" dirty="0">
                <a:latin typeface="Arial" panose="020B0604020202020204" pitchFamily="34" charset="0"/>
                <a:ea typeface="Cambria" panose="02040503050406030204" pitchFamily="18" charset="0"/>
                <a:cs typeface="Arial" panose="020B0604020202020204" pitchFamily="34" charset="0"/>
              </a:rPr>
              <a:t>/ comunicações; e</a:t>
            </a:r>
          </a:p>
          <a:p>
            <a:pPr marL="514350" indent="-514350">
              <a:buFont typeface="+mj-lt"/>
              <a:buAutoNum type="romanLcPeriod"/>
            </a:pPr>
            <a:r>
              <a:rPr lang="pt-BR" sz="2400" b="1" dirty="0">
                <a:latin typeface="Arial" panose="020B0604020202020204" pitchFamily="34" charset="0"/>
                <a:ea typeface="Cambria" panose="02040503050406030204" pitchFamily="18" charset="0"/>
                <a:cs typeface="Arial" panose="020B0604020202020204" pitchFamily="34" charset="0"/>
              </a:rPr>
              <a:t>Mudança de cultura dentro da instituição ou fortalecimento do clima de segurança.</a:t>
            </a:r>
            <a:endParaRPr lang="en-US" sz="2400" b="1" dirty="0">
              <a:latin typeface="Arial" panose="020B0604020202020204" pitchFamily="34"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0589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16" name="Rectangle 13"/>
          <p:cNvSpPr>
            <a:spLocks noGrp="1" noChangeArrowheads="1"/>
          </p:cNvSpPr>
          <p:nvPr>
            <p:ph type="title"/>
          </p:nvPr>
        </p:nvSpPr>
        <p:spPr>
          <a:xfrm>
            <a:off x="1706509" y="707126"/>
            <a:ext cx="8840325" cy="691468"/>
          </a:xfrm>
          <a:noFill/>
        </p:spPr>
        <p:txBody>
          <a:bodyPr>
            <a:noAutofit/>
          </a:bodyPr>
          <a:lstStyle/>
          <a:p>
            <a:r>
              <a:rPr lang="en-GB" altLang="pt-BR" sz="3200" b="1" dirty="0"/>
              <a:t>O que é </a:t>
            </a:r>
            <a:r>
              <a:rPr lang="en-GB" altLang="pt-BR" sz="3200" b="1" dirty="0" err="1"/>
              <a:t>Implementar</a:t>
            </a:r>
            <a:r>
              <a:rPr lang="en-GB" altLang="pt-BR" sz="3200" b="1" dirty="0"/>
              <a:t> a </a:t>
            </a:r>
            <a:r>
              <a:rPr lang="en-GB" altLang="pt-BR" sz="3200" b="1" dirty="0" err="1"/>
              <a:t>Estratégia</a:t>
            </a:r>
            <a:r>
              <a:rPr lang="en-GB" altLang="pt-BR" sz="3200" b="1" dirty="0"/>
              <a:t> Multimodal de </a:t>
            </a:r>
            <a:r>
              <a:rPr lang="en-GB" altLang="pt-BR" sz="3200" b="1" dirty="0" err="1"/>
              <a:t>Melhoria</a:t>
            </a:r>
            <a:r>
              <a:rPr lang="en-GB" altLang="pt-BR" sz="3200" b="1" dirty="0"/>
              <a:t> da </a:t>
            </a:r>
            <a:r>
              <a:rPr lang="en-GB" altLang="pt-BR" sz="3200" b="1" dirty="0" err="1"/>
              <a:t>Adesão</a:t>
            </a:r>
            <a:r>
              <a:rPr lang="en-GB" altLang="pt-BR" sz="3200" b="1" dirty="0"/>
              <a:t> à </a:t>
            </a:r>
            <a:r>
              <a:rPr lang="en-GB" altLang="pt-BR" sz="3200" b="1" dirty="0" err="1"/>
              <a:t>Higiene</a:t>
            </a:r>
            <a:r>
              <a:rPr lang="en-GB" altLang="pt-BR" sz="3200" b="1" dirty="0"/>
              <a:t> das </a:t>
            </a:r>
            <a:r>
              <a:rPr lang="en-GB" altLang="pt-BR" sz="3200" b="1" dirty="0" err="1"/>
              <a:t>Mãos</a:t>
            </a:r>
            <a:r>
              <a:rPr lang="en-GB" altLang="pt-BR" sz="3200" b="1" dirty="0"/>
              <a:t> da OMS?</a:t>
            </a:r>
          </a:p>
        </p:txBody>
      </p:sp>
      <p:sp>
        <p:nvSpPr>
          <p:cNvPr id="1012738" name="Rectangle 2"/>
          <p:cNvSpPr>
            <a:spLocks noGrp="1" noChangeArrowheads="1"/>
          </p:cNvSpPr>
          <p:nvPr>
            <p:ph idx="1"/>
          </p:nvPr>
        </p:nvSpPr>
        <p:spPr>
          <a:xfrm>
            <a:off x="0" y="1705624"/>
            <a:ext cx="4785796" cy="4839602"/>
          </a:xfrm>
          <a:solidFill>
            <a:schemeClr val="bg2"/>
          </a:solidFill>
        </p:spPr>
        <p:style>
          <a:lnRef idx="1">
            <a:schemeClr val="accent2"/>
          </a:lnRef>
          <a:fillRef idx="2">
            <a:schemeClr val="accent2"/>
          </a:fillRef>
          <a:effectRef idx="1">
            <a:schemeClr val="accent2"/>
          </a:effectRef>
          <a:fontRef idx="minor">
            <a:schemeClr val="dk1"/>
          </a:fontRef>
        </p:style>
        <p:txBody>
          <a:bodyPr>
            <a:noAutofit/>
          </a:bodyPr>
          <a:lstStyle/>
          <a:p>
            <a:r>
              <a:rPr lang="en-GB" altLang="pt-BR" sz="3000" dirty="0" err="1">
                <a:solidFill>
                  <a:schemeClr val="tx1"/>
                </a:solidFill>
                <a:latin typeface="Arial" panose="020B0604020202020204" pitchFamily="34" charset="0"/>
                <a:cs typeface="Arial" panose="020B0604020202020204" pitchFamily="34" charset="0"/>
              </a:rPr>
              <a:t>Baseada</a:t>
            </a:r>
            <a:r>
              <a:rPr lang="en-GB" altLang="pt-BR" sz="3000" dirty="0">
                <a:solidFill>
                  <a:schemeClr val="tx1"/>
                </a:solidFill>
                <a:latin typeface="Arial" panose="020B0604020202020204" pitchFamily="34" charset="0"/>
                <a:cs typeface="Arial" panose="020B0604020202020204" pitchFamily="34" charset="0"/>
              </a:rPr>
              <a:t> </a:t>
            </a:r>
            <a:r>
              <a:rPr lang="en-GB" altLang="pt-BR" sz="3000" dirty="0" err="1">
                <a:solidFill>
                  <a:schemeClr val="tx1"/>
                </a:solidFill>
                <a:latin typeface="Arial" panose="020B0604020202020204" pitchFamily="34" charset="0"/>
                <a:cs typeface="Arial" panose="020B0604020202020204" pitchFamily="34" charset="0"/>
              </a:rPr>
              <a:t>nas</a:t>
            </a:r>
            <a:r>
              <a:rPr lang="en-GB" altLang="pt-BR" sz="3000" dirty="0">
                <a:solidFill>
                  <a:schemeClr val="tx1"/>
                </a:solidFill>
                <a:latin typeface="Arial" panose="020B0604020202020204" pitchFamily="34" charset="0"/>
                <a:cs typeface="Arial" panose="020B0604020202020204" pitchFamily="34" charset="0"/>
              </a:rPr>
              <a:t>  </a:t>
            </a:r>
            <a:r>
              <a:rPr lang="en-GB" altLang="pt-BR" sz="3000" dirty="0" err="1">
                <a:solidFill>
                  <a:schemeClr val="tx1"/>
                </a:solidFill>
                <a:latin typeface="Arial" panose="020B0604020202020204" pitchFamily="34" charset="0"/>
                <a:cs typeface="Arial" panose="020B0604020202020204" pitchFamily="34" charset="0"/>
              </a:rPr>
              <a:t>evidências</a:t>
            </a:r>
            <a:r>
              <a:rPr lang="en-GB" altLang="pt-BR" sz="3000" dirty="0">
                <a:solidFill>
                  <a:schemeClr val="tx1"/>
                </a:solidFill>
                <a:latin typeface="Arial" panose="020B0604020202020204" pitchFamily="34" charset="0"/>
                <a:cs typeface="Arial" panose="020B0604020202020204" pitchFamily="34" charset="0"/>
              </a:rPr>
              <a:t> e </a:t>
            </a:r>
            <a:r>
              <a:rPr lang="en-GB" altLang="pt-BR" sz="3000" dirty="0" err="1">
                <a:solidFill>
                  <a:schemeClr val="tx1"/>
                </a:solidFill>
                <a:latin typeface="Arial" panose="020B0604020202020204" pitchFamily="34" charset="0"/>
                <a:cs typeface="Arial" panose="020B0604020202020204" pitchFamily="34" charset="0"/>
              </a:rPr>
              <a:t>recomendações</a:t>
            </a:r>
            <a:r>
              <a:rPr lang="en-GB" altLang="pt-BR" sz="3000" dirty="0">
                <a:solidFill>
                  <a:schemeClr val="tx1"/>
                </a:solidFill>
                <a:latin typeface="Arial" panose="020B0604020202020204" pitchFamily="34" charset="0"/>
                <a:cs typeface="Arial" panose="020B0604020202020204" pitchFamily="34" charset="0"/>
              </a:rPr>
              <a:t> das </a:t>
            </a:r>
            <a:r>
              <a:rPr lang="en-GB" altLang="pt-BR" sz="3000" i="1" dirty="0" err="1">
                <a:solidFill>
                  <a:schemeClr val="tx1"/>
                </a:solidFill>
                <a:latin typeface="Arial" panose="020B0604020202020204" pitchFamily="34" charset="0"/>
                <a:cs typeface="Arial" panose="020B0604020202020204" pitchFamily="34" charset="0"/>
              </a:rPr>
              <a:t>Diretrizes</a:t>
            </a:r>
            <a:r>
              <a:rPr lang="en-GB" altLang="pt-BR" sz="3000" i="1" dirty="0">
                <a:solidFill>
                  <a:schemeClr val="tx1"/>
                </a:solidFill>
                <a:latin typeface="Arial" panose="020B0604020202020204" pitchFamily="34" charset="0"/>
                <a:cs typeface="Arial" panose="020B0604020202020204" pitchFamily="34" charset="0"/>
              </a:rPr>
              <a:t> da OMS </a:t>
            </a:r>
            <a:r>
              <a:rPr lang="en-GB" altLang="pt-BR" sz="3000" i="1" dirty="0" err="1">
                <a:solidFill>
                  <a:schemeClr val="tx1"/>
                </a:solidFill>
                <a:latin typeface="Arial" panose="020B0604020202020204" pitchFamily="34" charset="0"/>
                <a:cs typeface="Arial" panose="020B0604020202020204" pitchFamily="34" charset="0"/>
              </a:rPr>
              <a:t>sobre</a:t>
            </a:r>
            <a:r>
              <a:rPr lang="en-GB" altLang="pt-BR" sz="3000" i="1" dirty="0">
                <a:solidFill>
                  <a:schemeClr val="tx1"/>
                </a:solidFill>
                <a:latin typeface="Arial" panose="020B0604020202020204" pitchFamily="34" charset="0"/>
                <a:cs typeface="Arial" panose="020B0604020202020204" pitchFamily="34" charset="0"/>
              </a:rPr>
              <a:t> </a:t>
            </a:r>
            <a:r>
              <a:rPr lang="en-GB" altLang="pt-BR" sz="3000" i="1" dirty="0" err="1">
                <a:solidFill>
                  <a:schemeClr val="tx1"/>
                </a:solidFill>
                <a:latin typeface="Arial" panose="020B0604020202020204" pitchFamily="34" charset="0"/>
                <a:cs typeface="Arial" panose="020B0604020202020204" pitchFamily="34" charset="0"/>
              </a:rPr>
              <a:t>Higiene</a:t>
            </a:r>
            <a:r>
              <a:rPr lang="en-GB" altLang="pt-BR" sz="3000" i="1" dirty="0">
                <a:solidFill>
                  <a:schemeClr val="tx1"/>
                </a:solidFill>
                <a:latin typeface="Arial" panose="020B0604020202020204" pitchFamily="34" charset="0"/>
                <a:cs typeface="Arial" panose="020B0604020202020204" pitchFamily="34" charset="0"/>
              </a:rPr>
              <a:t> das </a:t>
            </a:r>
            <a:r>
              <a:rPr lang="en-GB" altLang="pt-BR" sz="3000" i="1" dirty="0" err="1">
                <a:solidFill>
                  <a:schemeClr val="tx1"/>
                </a:solidFill>
                <a:latin typeface="Arial" panose="020B0604020202020204" pitchFamily="34" charset="0"/>
                <a:cs typeface="Arial" panose="020B0604020202020204" pitchFamily="34" charset="0"/>
              </a:rPr>
              <a:t>Mãos</a:t>
            </a:r>
            <a:r>
              <a:rPr lang="en-GB" altLang="pt-BR" sz="3000" i="1" dirty="0">
                <a:solidFill>
                  <a:schemeClr val="tx1"/>
                </a:solidFill>
                <a:latin typeface="Arial" panose="020B0604020202020204" pitchFamily="34" charset="0"/>
                <a:cs typeface="Arial" panose="020B0604020202020204" pitchFamily="34" charset="0"/>
              </a:rPr>
              <a:t> </a:t>
            </a:r>
            <a:r>
              <a:rPr lang="en-GB" altLang="pt-BR" sz="3000" i="1" dirty="0" err="1">
                <a:solidFill>
                  <a:schemeClr val="tx1"/>
                </a:solidFill>
                <a:latin typeface="Arial" panose="020B0604020202020204" pitchFamily="34" charset="0"/>
                <a:cs typeface="Arial" panose="020B0604020202020204" pitchFamily="34" charset="0"/>
              </a:rPr>
              <a:t>em</a:t>
            </a:r>
            <a:r>
              <a:rPr lang="en-GB" altLang="pt-BR" sz="3000" i="1" dirty="0">
                <a:solidFill>
                  <a:schemeClr val="tx1"/>
                </a:solidFill>
                <a:latin typeface="Arial" panose="020B0604020202020204" pitchFamily="34" charset="0"/>
                <a:cs typeface="Arial" panose="020B0604020202020204" pitchFamily="34" charset="0"/>
              </a:rPr>
              <a:t> </a:t>
            </a:r>
            <a:r>
              <a:rPr lang="en-GB" altLang="pt-BR" sz="3000" i="1" dirty="0" err="1">
                <a:solidFill>
                  <a:schemeClr val="tx1"/>
                </a:solidFill>
                <a:latin typeface="Arial" panose="020B0604020202020204" pitchFamily="34" charset="0"/>
                <a:cs typeface="Arial" panose="020B0604020202020204" pitchFamily="34" charset="0"/>
              </a:rPr>
              <a:t>Serviços</a:t>
            </a:r>
            <a:r>
              <a:rPr lang="en-GB" altLang="pt-BR" sz="3000" i="1" dirty="0">
                <a:solidFill>
                  <a:schemeClr val="tx1"/>
                </a:solidFill>
                <a:latin typeface="Arial" panose="020B0604020202020204" pitchFamily="34" charset="0"/>
                <a:cs typeface="Arial" panose="020B0604020202020204" pitchFamily="34" charset="0"/>
              </a:rPr>
              <a:t> de </a:t>
            </a:r>
            <a:r>
              <a:rPr lang="en-GB" altLang="pt-BR" sz="3000" i="1" dirty="0" err="1">
                <a:solidFill>
                  <a:schemeClr val="tx1"/>
                </a:solidFill>
                <a:latin typeface="Arial" panose="020B0604020202020204" pitchFamily="34" charset="0"/>
                <a:cs typeface="Arial" panose="020B0604020202020204" pitchFamily="34" charset="0"/>
              </a:rPr>
              <a:t>Saúde</a:t>
            </a:r>
            <a:r>
              <a:rPr lang="en-GB" altLang="pt-BR" sz="3000" i="1" dirty="0">
                <a:solidFill>
                  <a:schemeClr val="tx1"/>
                </a:solidFill>
                <a:latin typeface="Arial" panose="020B0604020202020204" pitchFamily="34" charset="0"/>
                <a:cs typeface="Arial" panose="020B0604020202020204" pitchFamily="34" charset="0"/>
              </a:rPr>
              <a:t> (2009), </a:t>
            </a:r>
          </a:p>
          <a:p>
            <a:r>
              <a:rPr lang="pt-BR" altLang="pt-BR" sz="3000" dirty="0">
                <a:solidFill>
                  <a:schemeClr val="tx1"/>
                </a:solidFill>
                <a:latin typeface="Arial" panose="020B0604020202020204" pitchFamily="34" charset="0"/>
                <a:cs typeface="Arial" panose="020B0604020202020204" pitchFamily="34" charset="0"/>
              </a:rPr>
              <a:t>Devem ser utilizados </a:t>
            </a:r>
            <a:r>
              <a:rPr lang="pt-BR" altLang="pt-BR" sz="3000" dirty="0">
                <a:solidFill>
                  <a:srgbClr val="FF0000"/>
                </a:solidFill>
                <a:latin typeface="Arial" panose="020B0604020202020204" pitchFamily="34" charset="0"/>
                <a:cs typeface="Arial" panose="020B0604020202020204" pitchFamily="34" charset="0"/>
              </a:rPr>
              <a:t>os 5 componentes-chave, </a:t>
            </a:r>
            <a:r>
              <a:rPr lang="pt-BR" altLang="pt-BR" sz="3000" u="sng" dirty="0">
                <a:solidFill>
                  <a:srgbClr val="FF0000"/>
                </a:solidFill>
                <a:latin typeface="Arial" panose="020B0604020202020204" pitchFamily="34" charset="0"/>
                <a:cs typeface="Arial" panose="020B0604020202020204" pitchFamily="34" charset="0"/>
              </a:rPr>
              <a:t>para melhorar a higiene das mãos nos serviços de saúde</a:t>
            </a:r>
          </a:p>
        </p:txBody>
      </p:sp>
      <p:sp>
        <p:nvSpPr>
          <p:cNvPr id="1012739" name="Rectangle 3"/>
          <p:cNvSpPr>
            <a:spLocks noChangeArrowheads="1"/>
          </p:cNvSpPr>
          <p:nvPr/>
        </p:nvSpPr>
        <p:spPr bwMode="auto">
          <a:xfrm>
            <a:off x="4945816" y="1669755"/>
            <a:ext cx="5761038" cy="741503"/>
          </a:xfrm>
          <a:prstGeom prst="rect">
            <a:avLst/>
          </a:prstGeom>
          <a:ln/>
        </p:spPr>
        <p:style>
          <a:lnRef idx="2">
            <a:schemeClr val="accent2"/>
          </a:lnRef>
          <a:fillRef idx="1">
            <a:schemeClr val="lt1"/>
          </a:fillRef>
          <a:effectRef idx="0">
            <a:schemeClr val="accent2"/>
          </a:effectRef>
          <a:fontRef idx="minor">
            <a:schemeClr val="dk1"/>
          </a:fontRef>
        </p:style>
        <p:txBody>
          <a:bodyPr wrap="none" anchor="ctr"/>
          <a:lstStyle>
            <a:lvl1pPr>
              <a:spcBef>
                <a:spcPct val="25000"/>
              </a:spcBef>
              <a:buClr>
                <a:schemeClr val="accent1"/>
              </a:buClr>
              <a:buFont typeface="Arial" panose="020B0604020202020204" pitchFamily="34" charset="0"/>
              <a:defRPr sz="2400">
                <a:solidFill>
                  <a:schemeClr val="tx1"/>
                </a:solidFill>
                <a:latin typeface="Arial" panose="020B0604020202020204" pitchFamily="34" charset="0"/>
              </a:defRPr>
            </a:lvl1pPr>
            <a:lvl2pPr marL="742950" indent="-28575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3pPr>
            <a:lvl4pPr marL="1600200" indent="-22860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4pPr>
            <a:lvl5pPr marL="20574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5pPr>
            <a:lvl6pPr marL="25146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6pPr>
            <a:lvl7pPr marL="29718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7pPr>
            <a:lvl8pPr marL="34290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8pPr>
            <a:lvl9pPr marL="38862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9pPr>
          </a:lstStyle>
          <a:p>
            <a:pPr algn="ctr" defTabSz="816582">
              <a:spcBef>
                <a:spcPct val="0"/>
              </a:spcBef>
              <a:buClrTx/>
            </a:pPr>
            <a:r>
              <a:rPr lang="en-GB" altLang="pt-BR" sz="1800" b="1" dirty="0">
                <a:solidFill>
                  <a:srgbClr val="C00000"/>
                </a:solidFill>
              </a:rPr>
              <a:t>UM</a:t>
            </a:r>
            <a:r>
              <a:rPr lang="en-GB" altLang="pt-BR" sz="1800" b="1" dirty="0">
                <a:solidFill>
                  <a:srgbClr val="000000"/>
                </a:solidFill>
              </a:rPr>
              <a:t> </a:t>
            </a:r>
            <a:r>
              <a:rPr lang="en-GB" altLang="pt-BR" sz="1800" b="1" dirty="0" err="1">
                <a:solidFill>
                  <a:srgbClr val="000000"/>
                </a:solidFill>
              </a:rPr>
              <a:t>Mudança</a:t>
            </a:r>
            <a:r>
              <a:rPr lang="en-GB" altLang="pt-BR" sz="1800" b="1" dirty="0">
                <a:solidFill>
                  <a:srgbClr val="000000"/>
                </a:solidFill>
              </a:rPr>
              <a:t> de Sistema (</a:t>
            </a:r>
            <a:r>
              <a:rPr lang="en-GB" altLang="pt-BR" sz="1800" b="1" dirty="0" err="1">
                <a:solidFill>
                  <a:srgbClr val="000000"/>
                </a:solidFill>
              </a:rPr>
              <a:t>estrutura</a:t>
            </a:r>
            <a:r>
              <a:rPr lang="en-GB" altLang="pt-BR" sz="1800" b="1" dirty="0">
                <a:solidFill>
                  <a:srgbClr val="000000"/>
                </a:solidFill>
              </a:rPr>
              <a:t>)</a:t>
            </a:r>
            <a:r>
              <a:rPr lang="en-GB" altLang="pt-BR" b="1" dirty="0">
                <a:solidFill>
                  <a:srgbClr val="000000"/>
                </a:solidFill>
              </a:rPr>
              <a:t> </a:t>
            </a:r>
            <a:endParaRPr lang="en-GB" altLang="pt-BR" sz="1800" b="1" dirty="0">
              <a:solidFill>
                <a:srgbClr val="000000"/>
              </a:solidFill>
            </a:endParaRPr>
          </a:p>
          <a:p>
            <a:pPr algn="ctr" defTabSz="816582">
              <a:lnSpc>
                <a:spcPct val="80000"/>
              </a:lnSpc>
              <a:spcBef>
                <a:spcPct val="0"/>
              </a:spcBef>
              <a:buClrTx/>
            </a:pPr>
            <a:r>
              <a:rPr lang="en-GB" altLang="zh-CN" sz="1600" dirty="0" err="1">
                <a:solidFill>
                  <a:srgbClr val="000000"/>
                </a:solidFill>
                <a:ea typeface="SimSun" panose="02010600030101010101" pitchFamily="2" charset="-122"/>
              </a:rPr>
              <a:t>Preparação</a:t>
            </a:r>
            <a:r>
              <a:rPr lang="en-GB" altLang="zh-CN" sz="1600" dirty="0">
                <a:solidFill>
                  <a:srgbClr val="000000"/>
                </a:solidFill>
                <a:ea typeface="SimSun" panose="02010600030101010101" pitchFamily="2" charset="-122"/>
              </a:rPr>
              <a:t> </a:t>
            </a:r>
            <a:r>
              <a:rPr lang="en-GB" altLang="zh-CN" sz="1600" dirty="0" err="1">
                <a:solidFill>
                  <a:srgbClr val="000000"/>
                </a:solidFill>
                <a:ea typeface="SimSun" panose="02010600030101010101" pitchFamily="2" charset="-122"/>
              </a:rPr>
              <a:t>alcoólica</a:t>
            </a:r>
            <a:r>
              <a:rPr lang="en-GB" altLang="zh-CN" sz="1600" dirty="0">
                <a:solidFill>
                  <a:srgbClr val="000000"/>
                </a:solidFill>
                <a:ea typeface="SimSun" panose="02010600030101010101" pitchFamily="2" charset="-122"/>
              </a:rPr>
              <a:t> no </a:t>
            </a:r>
            <a:r>
              <a:rPr lang="en-GB" altLang="zh-CN" sz="1600" dirty="0" err="1">
                <a:solidFill>
                  <a:srgbClr val="000000"/>
                </a:solidFill>
                <a:ea typeface="SimSun" panose="02010600030101010101" pitchFamily="2" charset="-122"/>
              </a:rPr>
              <a:t>ponto</a:t>
            </a:r>
            <a:r>
              <a:rPr lang="en-GB" altLang="zh-CN" sz="1600" dirty="0">
                <a:solidFill>
                  <a:srgbClr val="000000"/>
                </a:solidFill>
                <a:ea typeface="SimSun" panose="02010600030101010101" pitchFamily="2" charset="-122"/>
              </a:rPr>
              <a:t> de </a:t>
            </a:r>
            <a:r>
              <a:rPr lang="en-GB" altLang="zh-CN" sz="1600" dirty="0" err="1">
                <a:solidFill>
                  <a:srgbClr val="000000"/>
                </a:solidFill>
                <a:ea typeface="SimSun" panose="02010600030101010101" pitchFamily="2" charset="-122"/>
              </a:rPr>
              <a:t>assistência</a:t>
            </a:r>
            <a:endParaRPr lang="en-GB" altLang="zh-CN" sz="1600" dirty="0">
              <a:solidFill>
                <a:srgbClr val="000000"/>
              </a:solidFill>
              <a:ea typeface="SimSun" panose="02010600030101010101" pitchFamily="2" charset="-122"/>
            </a:endParaRPr>
          </a:p>
          <a:p>
            <a:pPr algn="ctr" defTabSz="816582">
              <a:lnSpc>
                <a:spcPct val="80000"/>
              </a:lnSpc>
              <a:spcBef>
                <a:spcPct val="0"/>
              </a:spcBef>
              <a:buClrTx/>
            </a:pPr>
            <a:r>
              <a:rPr lang="en-GB" altLang="zh-CN" sz="1600" dirty="0">
                <a:solidFill>
                  <a:srgbClr val="000000"/>
                </a:solidFill>
                <a:ea typeface="SimSun" panose="02010600030101010101" pitchFamily="2" charset="-122"/>
              </a:rPr>
              <a:t>e </a:t>
            </a:r>
            <a:r>
              <a:rPr lang="en-GB" altLang="zh-CN" sz="1600" dirty="0" err="1">
                <a:solidFill>
                  <a:srgbClr val="000000"/>
                </a:solidFill>
                <a:ea typeface="SimSun" panose="02010600030101010101" pitchFamily="2" charset="-122"/>
              </a:rPr>
              <a:t>acesso</a:t>
            </a:r>
            <a:r>
              <a:rPr lang="en-GB" altLang="zh-CN" sz="1600" dirty="0">
                <a:solidFill>
                  <a:srgbClr val="000000"/>
                </a:solidFill>
                <a:ea typeface="SimSun" panose="02010600030101010101" pitchFamily="2" charset="-122"/>
              </a:rPr>
              <a:t> </a:t>
            </a:r>
            <a:r>
              <a:rPr lang="en-GB" altLang="zh-CN" sz="1600" dirty="0" err="1">
                <a:solidFill>
                  <a:srgbClr val="000000"/>
                </a:solidFill>
                <a:ea typeface="SimSun" panose="02010600030101010101" pitchFamily="2" charset="-122"/>
              </a:rPr>
              <a:t>contínuo</a:t>
            </a:r>
            <a:r>
              <a:rPr lang="en-GB" altLang="zh-CN" sz="1600" dirty="0">
                <a:solidFill>
                  <a:srgbClr val="000000"/>
                </a:solidFill>
                <a:ea typeface="SimSun" panose="02010600030101010101" pitchFamily="2" charset="-122"/>
              </a:rPr>
              <a:t> a </a:t>
            </a:r>
            <a:r>
              <a:rPr lang="en-GB" altLang="zh-CN" sz="1600" dirty="0" err="1">
                <a:solidFill>
                  <a:srgbClr val="000000"/>
                </a:solidFill>
                <a:ea typeface="SimSun" panose="02010600030101010101" pitchFamily="2" charset="-122"/>
              </a:rPr>
              <a:t>suprimento</a:t>
            </a:r>
            <a:r>
              <a:rPr lang="en-GB" altLang="zh-CN" sz="1600" dirty="0">
                <a:solidFill>
                  <a:srgbClr val="000000"/>
                </a:solidFill>
                <a:ea typeface="SimSun" panose="02010600030101010101" pitchFamily="2" charset="-122"/>
              </a:rPr>
              <a:t> de </a:t>
            </a:r>
            <a:r>
              <a:rPr lang="en-GB" altLang="zh-CN" sz="1600" dirty="0" err="1">
                <a:solidFill>
                  <a:srgbClr val="000000"/>
                </a:solidFill>
                <a:ea typeface="SimSun" panose="02010600030101010101" pitchFamily="2" charset="-122"/>
              </a:rPr>
              <a:t>água</a:t>
            </a:r>
            <a:r>
              <a:rPr lang="en-GB" altLang="zh-CN" sz="1600" dirty="0">
                <a:solidFill>
                  <a:srgbClr val="000000"/>
                </a:solidFill>
                <a:ea typeface="SimSun" panose="02010600030101010101" pitchFamily="2" charset="-122"/>
              </a:rPr>
              <a:t>, </a:t>
            </a:r>
            <a:r>
              <a:rPr lang="en-GB" altLang="zh-CN" sz="1600" dirty="0" err="1">
                <a:solidFill>
                  <a:srgbClr val="000000"/>
                </a:solidFill>
                <a:ea typeface="SimSun" panose="02010600030101010101" pitchFamily="2" charset="-122"/>
              </a:rPr>
              <a:t>sabonete</a:t>
            </a:r>
            <a:r>
              <a:rPr lang="en-GB" altLang="zh-CN" sz="1600" dirty="0">
                <a:solidFill>
                  <a:srgbClr val="000000"/>
                </a:solidFill>
                <a:ea typeface="SimSun" panose="02010600030101010101" pitchFamily="2" charset="-122"/>
              </a:rPr>
              <a:t> e </a:t>
            </a:r>
            <a:r>
              <a:rPr lang="en-GB" altLang="zh-CN" sz="1600" dirty="0" err="1">
                <a:solidFill>
                  <a:srgbClr val="000000"/>
                </a:solidFill>
                <a:ea typeface="SimSun" panose="02010600030101010101" pitchFamily="2" charset="-122"/>
              </a:rPr>
              <a:t>toalhas</a:t>
            </a:r>
            <a:endParaRPr lang="en-US" altLang="pt-BR" sz="1600" dirty="0">
              <a:solidFill>
                <a:srgbClr val="000000"/>
              </a:solidFill>
            </a:endParaRPr>
          </a:p>
        </p:txBody>
      </p:sp>
      <p:sp>
        <p:nvSpPr>
          <p:cNvPr id="1012740" name="Rectangle 4"/>
          <p:cNvSpPr>
            <a:spLocks noChangeArrowheads="1"/>
          </p:cNvSpPr>
          <p:nvPr/>
        </p:nvSpPr>
        <p:spPr bwMode="auto">
          <a:xfrm>
            <a:off x="4966177" y="2780443"/>
            <a:ext cx="5761038" cy="568805"/>
          </a:xfrm>
          <a:prstGeom prst="rect">
            <a:avLst/>
          </a:prstGeom>
          <a:solidFill>
            <a:schemeClr val="bg2"/>
          </a:solidFill>
          <a:ln/>
        </p:spPr>
        <p:style>
          <a:lnRef idx="1">
            <a:schemeClr val="accent3"/>
          </a:lnRef>
          <a:fillRef idx="2">
            <a:schemeClr val="accent3"/>
          </a:fillRef>
          <a:effectRef idx="1">
            <a:schemeClr val="accent3"/>
          </a:effectRef>
          <a:fontRef idx="minor">
            <a:schemeClr val="dk1"/>
          </a:fontRef>
        </p:style>
        <p:txBody>
          <a:bodyPr wrap="none" anchor="ctr"/>
          <a:lstStyle>
            <a:lvl1pPr>
              <a:spcBef>
                <a:spcPct val="25000"/>
              </a:spcBef>
              <a:buClr>
                <a:schemeClr val="accent1"/>
              </a:buClr>
              <a:buFont typeface="Arial" panose="020B0604020202020204" pitchFamily="34" charset="0"/>
              <a:defRPr sz="2400">
                <a:solidFill>
                  <a:schemeClr val="tx1"/>
                </a:solidFill>
                <a:latin typeface="Arial" panose="020B0604020202020204" pitchFamily="34" charset="0"/>
              </a:defRPr>
            </a:lvl1pPr>
            <a:lvl2pPr marL="742950" indent="-28575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3pPr>
            <a:lvl4pPr marL="1600200" indent="-22860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4pPr>
            <a:lvl5pPr marL="20574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5pPr>
            <a:lvl6pPr marL="25146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6pPr>
            <a:lvl7pPr marL="29718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7pPr>
            <a:lvl8pPr marL="34290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8pPr>
            <a:lvl9pPr marL="38862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9pPr>
          </a:lstStyle>
          <a:p>
            <a:pPr algn="ctr" defTabSz="816582">
              <a:spcBef>
                <a:spcPct val="0"/>
              </a:spcBef>
              <a:buClrTx/>
            </a:pPr>
            <a:r>
              <a:rPr lang="en-GB" altLang="pt-BR" sz="2000" b="1" dirty="0">
                <a:solidFill>
                  <a:srgbClr val="C00000"/>
                </a:solidFill>
              </a:rPr>
              <a:t>DOIS</a:t>
            </a:r>
            <a:r>
              <a:rPr lang="en-GB" altLang="pt-BR" sz="2000" b="1" dirty="0">
                <a:solidFill>
                  <a:srgbClr val="000000"/>
                </a:solidFill>
              </a:rPr>
              <a:t> </a:t>
            </a:r>
            <a:r>
              <a:rPr lang="en-GB" altLang="pt-BR" sz="2000" b="1" dirty="0" err="1">
                <a:solidFill>
                  <a:srgbClr val="000000"/>
                </a:solidFill>
              </a:rPr>
              <a:t>Educação</a:t>
            </a:r>
            <a:r>
              <a:rPr lang="en-GB" altLang="pt-BR" sz="2000" b="1" dirty="0">
                <a:solidFill>
                  <a:srgbClr val="000000"/>
                </a:solidFill>
              </a:rPr>
              <a:t> e </a:t>
            </a:r>
            <a:r>
              <a:rPr lang="en-GB" altLang="pt-BR" sz="2000" b="1" dirty="0" err="1">
                <a:solidFill>
                  <a:srgbClr val="000000"/>
                </a:solidFill>
              </a:rPr>
              <a:t>treinamento</a:t>
            </a:r>
            <a:endParaRPr lang="en-GB" altLang="pt-BR" sz="2000" b="1" dirty="0">
              <a:solidFill>
                <a:srgbClr val="000000"/>
              </a:solidFill>
            </a:endParaRPr>
          </a:p>
          <a:p>
            <a:pPr algn="ctr" defTabSz="816582">
              <a:spcBef>
                <a:spcPct val="0"/>
              </a:spcBef>
              <a:buClrTx/>
            </a:pPr>
            <a:r>
              <a:rPr lang="en-GB" altLang="pt-BR" sz="1400" dirty="0" err="1">
                <a:solidFill>
                  <a:srgbClr val="404040"/>
                </a:solidFill>
              </a:rPr>
              <a:t>regularmente</a:t>
            </a:r>
            <a:r>
              <a:rPr lang="en-GB" altLang="pt-BR" sz="1400" dirty="0">
                <a:solidFill>
                  <a:srgbClr val="404040"/>
                </a:solidFill>
              </a:rPr>
              <a:t> </a:t>
            </a:r>
            <a:r>
              <a:rPr lang="en-GB" altLang="pt-BR" sz="1400" dirty="0" err="1">
                <a:solidFill>
                  <a:srgbClr val="404040"/>
                </a:solidFill>
              </a:rPr>
              <a:t>aos</a:t>
            </a:r>
            <a:r>
              <a:rPr lang="en-GB" altLang="pt-BR" sz="1400" dirty="0">
                <a:solidFill>
                  <a:srgbClr val="404040"/>
                </a:solidFill>
              </a:rPr>
              <a:t> </a:t>
            </a:r>
            <a:r>
              <a:rPr lang="en-GB" altLang="pt-BR" sz="1400" dirty="0" err="1">
                <a:solidFill>
                  <a:srgbClr val="404040"/>
                </a:solidFill>
              </a:rPr>
              <a:t>profissionais</a:t>
            </a:r>
            <a:r>
              <a:rPr lang="en-GB" altLang="pt-BR" sz="1400" dirty="0">
                <a:solidFill>
                  <a:srgbClr val="404040"/>
                </a:solidFill>
              </a:rPr>
              <a:t> de </a:t>
            </a:r>
            <a:r>
              <a:rPr lang="en-GB" altLang="pt-BR" sz="1400" dirty="0" err="1">
                <a:solidFill>
                  <a:srgbClr val="404040"/>
                </a:solidFill>
              </a:rPr>
              <a:t>saúde</a:t>
            </a:r>
            <a:r>
              <a:rPr lang="en-GB" altLang="pt-BR" sz="1400" dirty="0">
                <a:solidFill>
                  <a:srgbClr val="404040"/>
                </a:solidFill>
              </a:rPr>
              <a:t> (</a:t>
            </a:r>
            <a:r>
              <a:rPr lang="en-GB" altLang="pt-BR" sz="1400" dirty="0" err="1">
                <a:solidFill>
                  <a:srgbClr val="404040"/>
                </a:solidFill>
              </a:rPr>
              <a:t>métodos</a:t>
            </a:r>
            <a:r>
              <a:rPr lang="en-GB" altLang="pt-BR" sz="1400" dirty="0">
                <a:solidFill>
                  <a:srgbClr val="404040"/>
                </a:solidFill>
              </a:rPr>
              <a:t> </a:t>
            </a:r>
            <a:r>
              <a:rPr lang="en-GB" altLang="pt-BR" sz="1400" dirty="0" err="1">
                <a:solidFill>
                  <a:srgbClr val="404040"/>
                </a:solidFill>
              </a:rPr>
              <a:t>ativos</a:t>
            </a:r>
            <a:r>
              <a:rPr lang="en-GB" altLang="pt-BR" sz="1400" dirty="0">
                <a:solidFill>
                  <a:srgbClr val="404040"/>
                </a:solidFill>
              </a:rPr>
              <a:t>)</a:t>
            </a:r>
            <a:endParaRPr lang="en-US" altLang="pt-BR" sz="1400" dirty="0">
              <a:solidFill>
                <a:srgbClr val="404040"/>
              </a:solidFill>
            </a:endParaRPr>
          </a:p>
        </p:txBody>
      </p:sp>
      <p:sp>
        <p:nvSpPr>
          <p:cNvPr id="1012741" name="Rectangle 5"/>
          <p:cNvSpPr>
            <a:spLocks noChangeArrowheads="1"/>
          </p:cNvSpPr>
          <p:nvPr/>
        </p:nvSpPr>
        <p:spPr bwMode="auto">
          <a:xfrm>
            <a:off x="4966177" y="3778757"/>
            <a:ext cx="5761038" cy="693337"/>
          </a:xfrm>
          <a:prstGeom prst="rect">
            <a:avLst/>
          </a:prstGeom>
          <a:ln/>
        </p:spPr>
        <p:style>
          <a:lnRef idx="2">
            <a:schemeClr val="accent5"/>
          </a:lnRef>
          <a:fillRef idx="1">
            <a:schemeClr val="lt1"/>
          </a:fillRef>
          <a:effectRef idx="0">
            <a:schemeClr val="accent5"/>
          </a:effectRef>
          <a:fontRef idx="minor">
            <a:schemeClr val="dk1"/>
          </a:fontRef>
        </p:style>
        <p:txBody>
          <a:bodyPr wrap="none" anchor="ctr"/>
          <a:lstStyle>
            <a:lvl1pPr>
              <a:spcBef>
                <a:spcPct val="25000"/>
              </a:spcBef>
              <a:buClr>
                <a:schemeClr val="accent1"/>
              </a:buClr>
              <a:buFont typeface="Arial" panose="020B0604020202020204" pitchFamily="34" charset="0"/>
              <a:defRPr sz="2400">
                <a:solidFill>
                  <a:schemeClr val="tx1"/>
                </a:solidFill>
                <a:latin typeface="Arial" panose="020B0604020202020204" pitchFamily="34" charset="0"/>
              </a:defRPr>
            </a:lvl1pPr>
            <a:lvl2pPr marL="742950" indent="-28575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3pPr>
            <a:lvl4pPr marL="1600200" indent="-22860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4pPr>
            <a:lvl5pPr marL="20574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5pPr>
            <a:lvl6pPr marL="25146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6pPr>
            <a:lvl7pPr marL="29718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7pPr>
            <a:lvl8pPr marL="34290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8pPr>
            <a:lvl9pPr marL="38862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9pPr>
          </a:lstStyle>
          <a:p>
            <a:pPr algn="ctr" defTabSz="816582">
              <a:spcBef>
                <a:spcPct val="0"/>
              </a:spcBef>
              <a:buClrTx/>
            </a:pPr>
            <a:r>
              <a:rPr lang="en-GB" altLang="pt-BR" sz="1800" b="1" dirty="0">
                <a:solidFill>
                  <a:srgbClr val="C00000"/>
                </a:solidFill>
              </a:rPr>
              <a:t>TRÊS</a:t>
            </a:r>
            <a:r>
              <a:rPr lang="en-GB" altLang="pt-BR" sz="1800" b="1" dirty="0">
                <a:solidFill>
                  <a:srgbClr val="000000"/>
                </a:solidFill>
              </a:rPr>
              <a:t> </a:t>
            </a:r>
            <a:r>
              <a:rPr lang="en-GB" altLang="pt-BR" sz="1800" b="1" dirty="0" err="1">
                <a:solidFill>
                  <a:srgbClr val="000000"/>
                </a:solidFill>
              </a:rPr>
              <a:t>Avaliação</a:t>
            </a:r>
            <a:r>
              <a:rPr lang="en-GB" altLang="pt-BR" sz="1800" b="1" dirty="0">
                <a:solidFill>
                  <a:srgbClr val="000000"/>
                </a:solidFill>
              </a:rPr>
              <a:t> e </a:t>
            </a:r>
            <a:r>
              <a:rPr lang="en-GB" altLang="pt-BR" sz="1800" b="1" dirty="0" err="1">
                <a:solidFill>
                  <a:srgbClr val="000000"/>
                </a:solidFill>
              </a:rPr>
              <a:t>retono</a:t>
            </a:r>
            <a:r>
              <a:rPr lang="en-GB" altLang="pt-BR" sz="1800" b="1" dirty="0">
                <a:solidFill>
                  <a:srgbClr val="000000"/>
                </a:solidFill>
              </a:rPr>
              <a:t> (feedback)</a:t>
            </a:r>
          </a:p>
          <a:p>
            <a:pPr algn="ctr" defTabSz="816582">
              <a:spcBef>
                <a:spcPct val="0"/>
              </a:spcBef>
              <a:buClrTx/>
            </a:pPr>
            <a:r>
              <a:rPr lang="en-GB" altLang="pt-BR" sz="1200" dirty="0" err="1">
                <a:solidFill>
                  <a:srgbClr val="404040"/>
                </a:solidFill>
              </a:rPr>
              <a:t>Monitorar</a:t>
            </a:r>
            <a:r>
              <a:rPr lang="en-GB" altLang="pt-BR" sz="1200" dirty="0">
                <a:solidFill>
                  <a:srgbClr val="404040"/>
                </a:solidFill>
              </a:rPr>
              <a:t> as </a:t>
            </a:r>
            <a:r>
              <a:rPr lang="en-GB" altLang="pt-BR" sz="1200" dirty="0" err="1">
                <a:solidFill>
                  <a:srgbClr val="404040"/>
                </a:solidFill>
              </a:rPr>
              <a:t>práticas</a:t>
            </a:r>
            <a:r>
              <a:rPr lang="en-GB" altLang="pt-BR" sz="1200" dirty="0">
                <a:solidFill>
                  <a:srgbClr val="404040"/>
                </a:solidFill>
              </a:rPr>
              <a:t> de </a:t>
            </a:r>
            <a:r>
              <a:rPr lang="en-GB" altLang="pt-BR" sz="1200" dirty="0" err="1">
                <a:solidFill>
                  <a:srgbClr val="404040"/>
                </a:solidFill>
              </a:rPr>
              <a:t>higiene</a:t>
            </a:r>
            <a:r>
              <a:rPr lang="en-GB" altLang="pt-BR" sz="1200" dirty="0">
                <a:solidFill>
                  <a:srgbClr val="404040"/>
                </a:solidFill>
              </a:rPr>
              <a:t> das </a:t>
            </a:r>
            <a:r>
              <a:rPr lang="en-GB" altLang="pt-BR" sz="1200" dirty="0" err="1">
                <a:solidFill>
                  <a:srgbClr val="404040"/>
                </a:solidFill>
              </a:rPr>
              <a:t>mãos</a:t>
            </a:r>
            <a:r>
              <a:rPr lang="en-GB" altLang="pt-BR" sz="1200" dirty="0">
                <a:solidFill>
                  <a:srgbClr val="404040"/>
                </a:solidFill>
              </a:rPr>
              <a:t>,  </a:t>
            </a:r>
            <a:r>
              <a:rPr lang="en-GB" altLang="pt-BR" sz="1200" dirty="0" err="1">
                <a:solidFill>
                  <a:srgbClr val="404040"/>
                </a:solidFill>
              </a:rPr>
              <a:t>infraestrutura</a:t>
            </a:r>
            <a:r>
              <a:rPr lang="en-GB" altLang="pt-BR" sz="1200" dirty="0">
                <a:solidFill>
                  <a:srgbClr val="404040"/>
                </a:solidFill>
              </a:rPr>
              <a:t>, </a:t>
            </a:r>
            <a:r>
              <a:rPr lang="en-GB" altLang="pt-BR" sz="1200" dirty="0" err="1">
                <a:solidFill>
                  <a:srgbClr val="404040"/>
                </a:solidFill>
              </a:rPr>
              <a:t>percepções</a:t>
            </a:r>
            <a:r>
              <a:rPr lang="en-GB" altLang="pt-BR" sz="1200" dirty="0">
                <a:solidFill>
                  <a:srgbClr val="404040"/>
                </a:solidFill>
              </a:rPr>
              <a:t> &amp; </a:t>
            </a:r>
          </a:p>
          <a:p>
            <a:pPr algn="ctr" defTabSz="816582">
              <a:spcBef>
                <a:spcPct val="0"/>
              </a:spcBef>
              <a:buClrTx/>
            </a:pPr>
            <a:r>
              <a:rPr lang="en-GB" altLang="pt-BR" sz="1200" dirty="0" err="1">
                <a:solidFill>
                  <a:srgbClr val="404040"/>
                </a:solidFill>
              </a:rPr>
              <a:t>conhecimento</a:t>
            </a:r>
            <a:r>
              <a:rPr lang="en-GB" altLang="pt-BR" sz="1200" dirty="0">
                <a:solidFill>
                  <a:srgbClr val="404040"/>
                </a:solidFill>
              </a:rPr>
              <a:t>, e </a:t>
            </a:r>
            <a:r>
              <a:rPr lang="en-GB" altLang="pt-BR" sz="1200" dirty="0" err="1">
                <a:solidFill>
                  <a:srgbClr val="404040"/>
                </a:solidFill>
              </a:rPr>
              <a:t>dar</a:t>
            </a:r>
            <a:r>
              <a:rPr lang="en-GB" altLang="pt-BR" sz="1200" dirty="0">
                <a:solidFill>
                  <a:srgbClr val="404040"/>
                </a:solidFill>
              </a:rPr>
              <a:t> </a:t>
            </a:r>
            <a:r>
              <a:rPr lang="en-GB" altLang="pt-BR" sz="1200" dirty="0" err="1">
                <a:solidFill>
                  <a:srgbClr val="404040"/>
                </a:solidFill>
              </a:rPr>
              <a:t>retorno</a:t>
            </a:r>
            <a:r>
              <a:rPr lang="en-GB" altLang="pt-BR" sz="1200" dirty="0">
                <a:solidFill>
                  <a:srgbClr val="404040"/>
                </a:solidFill>
              </a:rPr>
              <a:t> dos </a:t>
            </a:r>
            <a:r>
              <a:rPr lang="en-GB" altLang="pt-BR" sz="1200" dirty="0" err="1">
                <a:solidFill>
                  <a:srgbClr val="404040"/>
                </a:solidFill>
              </a:rPr>
              <a:t>resultados</a:t>
            </a:r>
            <a:r>
              <a:rPr lang="en-GB" altLang="pt-BR" sz="1200" dirty="0">
                <a:solidFill>
                  <a:srgbClr val="404040"/>
                </a:solidFill>
              </a:rPr>
              <a:t> </a:t>
            </a:r>
            <a:r>
              <a:rPr lang="en-GB" altLang="pt-BR" sz="1200" dirty="0" err="1">
                <a:solidFill>
                  <a:srgbClr val="404040"/>
                </a:solidFill>
              </a:rPr>
              <a:t>aos</a:t>
            </a:r>
            <a:r>
              <a:rPr lang="en-GB" altLang="pt-BR" sz="1200" dirty="0">
                <a:solidFill>
                  <a:srgbClr val="404040"/>
                </a:solidFill>
              </a:rPr>
              <a:t> </a:t>
            </a:r>
            <a:r>
              <a:rPr lang="en-GB" altLang="pt-BR" sz="1200" dirty="0" err="1">
                <a:solidFill>
                  <a:srgbClr val="404040"/>
                </a:solidFill>
              </a:rPr>
              <a:t>profissionais</a:t>
            </a:r>
            <a:r>
              <a:rPr lang="en-GB" altLang="pt-BR" sz="1200" dirty="0">
                <a:solidFill>
                  <a:srgbClr val="404040"/>
                </a:solidFill>
              </a:rPr>
              <a:t> da </a:t>
            </a:r>
            <a:r>
              <a:rPr lang="en-GB" altLang="pt-BR" sz="1200" dirty="0" err="1">
                <a:solidFill>
                  <a:srgbClr val="404040"/>
                </a:solidFill>
              </a:rPr>
              <a:t>saúde</a:t>
            </a:r>
            <a:endParaRPr lang="en-US" altLang="pt-BR" sz="1200" dirty="0">
              <a:solidFill>
                <a:srgbClr val="000000"/>
              </a:solidFill>
            </a:endParaRPr>
          </a:p>
        </p:txBody>
      </p:sp>
      <p:sp>
        <p:nvSpPr>
          <p:cNvPr id="1012742" name="Rectangle 6"/>
          <p:cNvSpPr>
            <a:spLocks noChangeArrowheads="1"/>
          </p:cNvSpPr>
          <p:nvPr/>
        </p:nvSpPr>
        <p:spPr bwMode="auto">
          <a:xfrm>
            <a:off x="4966179" y="4883249"/>
            <a:ext cx="5761037" cy="640953"/>
          </a:xfrm>
          <a:prstGeom prst="rect">
            <a:avLst/>
          </a:prstGeom>
          <a:solidFill>
            <a:schemeClr val="bg2"/>
          </a:solidFill>
          <a:ln/>
        </p:spPr>
        <p:style>
          <a:lnRef idx="1">
            <a:schemeClr val="accent3"/>
          </a:lnRef>
          <a:fillRef idx="2">
            <a:schemeClr val="accent3"/>
          </a:fillRef>
          <a:effectRef idx="1">
            <a:schemeClr val="accent3"/>
          </a:effectRef>
          <a:fontRef idx="minor">
            <a:schemeClr val="dk1"/>
          </a:fontRef>
        </p:style>
        <p:txBody>
          <a:bodyPr wrap="none" anchor="ctr"/>
          <a:lstStyle>
            <a:lvl1pPr>
              <a:spcBef>
                <a:spcPct val="25000"/>
              </a:spcBef>
              <a:buClr>
                <a:schemeClr val="accent1"/>
              </a:buClr>
              <a:buFont typeface="Arial" panose="020B0604020202020204" pitchFamily="34" charset="0"/>
              <a:defRPr sz="2400">
                <a:solidFill>
                  <a:schemeClr val="tx1"/>
                </a:solidFill>
                <a:latin typeface="Arial" panose="020B0604020202020204" pitchFamily="34" charset="0"/>
              </a:defRPr>
            </a:lvl1pPr>
            <a:lvl2pPr marL="742950" indent="-28575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3pPr>
            <a:lvl4pPr marL="1600200" indent="-22860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4pPr>
            <a:lvl5pPr marL="20574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5pPr>
            <a:lvl6pPr marL="25146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6pPr>
            <a:lvl7pPr marL="29718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7pPr>
            <a:lvl8pPr marL="34290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8pPr>
            <a:lvl9pPr marL="38862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9pPr>
          </a:lstStyle>
          <a:p>
            <a:pPr algn="ctr" defTabSz="816582">
              <a:spcBef>
                <a:spcPct val="0"/>
              </a:spcBef>
              <a:buClrTx/>
            </a:pPr>
            <a:r>
              <a:rPr lang="en-GB" altLang="pt-BR" sz="1600" b="1" dirty="0">
                <a:solidFill>
                  <a:srgbClr val="C00000"/>
                </a:solidFill>
              </a:rPr>
              <a:t>QUATRO</a:t>
            </a:r>
            <a:r>
              <a:rPr lang="en-GB" altLang="pt-BR" sz="1600" b="1" dirty="0">
                <a:solidFill>
                  <a:srgbClr val="F47920"/>
                </a:solidFill>
              </a:rPr>
              <a:t> </a:t>
            </a:r>
            <a:r>
              <a:rPr lang="en-GB" altLang="pt-BR" sz="1600" b="1" dirty="0" err="1">
                <a:solidFill>
                  <a:srgbClr val="000000"/>
                </a:solidFill>
              </a:rPr>
              <a:t>Lembretes</a:t>
            </a:r>
            <a:r>
              <a:rPr lang="en-GB" altLang="pt-BR" sz="1600" b="1" dirty="0">
                <a:solidFill>
                  <a:srgbClr val="000000"/>
                </a:solidFill>
              </a:rPr>
              <a:t> no local de </a:t>
            </a:r>
            <a:r>
              <a:rPr lang="en-GB" altLang="pt-BR" sz="1600" b="1" dirty="0" err="1">
                <a:solidFill>
                  <a:srgbClr val="000000"/>
                </a:solidFill>
              </a:rPr>
              <a:t>trabalho</a:t>
            </a:r>
            <a:endParaRPr lang="en-GB" altLang="pt-BR" sz="1600" b="1" dirty="0">
              <a:solidFill>
                <a:srgbClr val="000000"/>
              </a:solidFill>
            </a:endParaRPr>
          </a:p>
          <a:p>
            <a:pPr algn="ctr" defTabSz="816582">
              <a:spcBef>
                <a:spcPct val="0"/>
              </a:spcBef>
              <a:buClrTx/>
            </a:pPr>
            <a:r>
              <a:rPr lang="en-GB" altLang="pt-BR" sz="1400" dirty="0" err="1">
                <a:solidFill>
                  <a:srgbClr val="000000"/>
                </a:solidFill>
              </a:rPr>
              <a:t>Cartazes</a:t>
            </a:r>
            <a:r>
              <a:rPr lang="en-GB" altLang="pt-BR" sz="1400" dirty="0">
                <a:solidFill>
                  <a:srgbClr val="000000"/>
                </a:solidFill>
              </a:rPr>
              <a:t> para </a:t>
            </a:r>
            <a:r>
              <a:rPr lang="en-GB" altLang="pt-BR" sz="1400" dirty="0" err="1">
                <a:solidFill>
                  <a:srgbClr val="000000"/>
                </a:solidFill>
              </a:rPr>
              <a:t>alertar</a:t>
            </a:r>
            <a:r>
              <a:rPr lang="en-GB" altLang="pt-BR" sz="1400" dirty="0">
                <a:solidFill>
                  <a:srgbClr val="000000"/>
                </a:solidFill>
              </a:rPr>
              <a:t> e </a:t>
            </a:r>
            <a:r>
              <a:rPr lang="en-GB" altLang="pt-BR" sz="1400" dirty="0" err="1">
                <a:solidFill>
                  <a:srgbClr val="000000"/>
                </a:solidFill>
              </a:rPr>
              <a:t>lembrar</a:t>
            </a:r>
            <a:r>
              <a:rPr lang="en-GB" altLang="pt-BR" sz="1400" dirty="0">
                <a:solidFill>
                  <a:srgbClr val="000000"/>
                </a:solidFill>
              </a:rPr>
              <a:t> </a:t>
            </a:r>
            <a:r>
              <a:rPr lang="en-GB" altLang="pt-BR" sz="1400" dirty="0" err="1">
                <a:solidFill>
                  <a:srgbClr val="000000"/>
                </a:solidFill>
              </a:rPr>
              <a:t>os</a:t>
            </a:r>
            <a:r>
              <a:rPr lang="en-GB" altLang="pt-BR" sz="1400" dirty="0">
                <a:solidFill>
                  <a:srgbClr val="000000"/>
                </a:solidFill>
              </a:rPr>
              <a:t> </a:t>
            </a:r>
            <a:r>
              <a:rPr lang="en-GB" altLang="pt-BR" sz="1400" dirty="0" err="1">
                <a:solidFill>
                  <a:srgbClr val="000000"/>
                </a:solidFill>
              </a:rPr>
              <a:t>profissionais</a:t>
            </a:r>
            <a:r>
              <a:rPr lang="en-GB" altLang="pt-BR" sz="1400" dirty="0">
                <a:solidFill>
                  <a:srgbClr val="000000"/>
                </a:solidFill>
              </a:rPr>
              <a:t> da </a:t>
            </a:r>
            <a:r>
              <a:rPr lang="en-GB" altLang="pt-BR" sz="1400" dirty="0" err="1">
                <a:solidFill>
                  <a:srgbClr val="000000"/>
                </a:solidFill>
              </a:rPr>
              <a:t>saúde</a:t>
            </a:r>
            <a:endParaRPr lang="en-GB" altLang="pt-BR" sz="1400" dirty="0">
              <a:solidFill>
                <a:srgbClr val="000000"/>
              </a:solidFill>
            </a:endParaRPr>
          </a:p>
          <a:p>
            <a:pPr algn="ctr" defTabSz="816582">
              <a:spcBef>
                <a:spcPct val="0"/>
              </a:spcBef>
              <a:buClrTx/>
            </a:pPr>
            <a:endParaRPr lang="en-US" altLang="pt-BR" sz="1400" dirty="0">
              <a:solidFill>
                <a:srgbClr val="000000"/>
              </a:solidFill>
            </a:endParaRPr>
          </a:p>
        </p:txBody>
      </p:sp>
      <p:sp>
        <p:nvSpPr>
          <p:cNvPr id="1012743" name="Rectangle 7"/>
          <p:cNvSpPr>
            <a:spLocks noChangeArrowheads="1"/>
          </p:cNvSpPr>
          <p:nvPr/>
        </p:nvSpPr>
        <p:spPr bwMode="auto">
          <a:xfrm>
            <a:off x="4966177" y="5850337"/>
            <a:ext cx="5761038" cy="659019"/>
          </a:xfrm>
          <a:prstGeom prst="rect">
            <a:avLst/>
          </a:prstGeom>
          <a:ln/>
        </p:spPr>
        <p:style>
          <a:lnRef idx="2">
            <a:schemeClr val="accent1"/>
          </a:lnRef>
          <a:fillRef idx="1">
            <a:schemeClr val="lt1"/>
          </a:fillRef>
          <a:effectRef idx="0">
            <a:schemeClr val="accent1"/>
          </a:effectRef>
          <a:fontRef idx="minor">
            <a:schemeClr val="dk1"/>
          </a:fontRef>
        </p:style>
        <p:txBody>
          <a:bodyPr wrap="none" anchor="ctr"/>
          <a:lstStyle>
            <a:lvl1pPr>
              <a:spcBef>
                <a:spcPct val="25000"/>
              </a:spcBef>
              <a:buClr>
                <a:schemeClr val="accent1"/>
              </a:buClr>
              <a:buFont typeface="Arial" panose="020B0604020202020204" pitchFamily="34" charset="0"/>
              <a:defRPr sz="2400">
                <a:solidFill>
                  <a:schemeClr val="tx1"/>
                </a:solidFill>
                <a:latin typeface="Arial" panose="020B0604020202020204" pitchFamily="34" charset="0"/>
              </a:defRPr>
            </a:lvl1pPr>
            <a:lvl2pPr marL="742950" indent="-28575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3pPr>
            <a:lvl4pPr marL="1600200" indent="-22860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4pPr>
            <a:lvl5pPr marL="20574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5pPr>
            <a:lvl6pPr marL="25146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6pPr>
            <a:lvl7pPr marL="29718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7pPr>
            <a:lvl8pPr marL="34290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8pPr>
            <a:lvl9pPr marL="38862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9pPr>
          </a:lstStyle>
          <a:p>
            <a:pPr algn="ctr" defTabSz="816582">
              <a:spcBef>
                <a:spcPct val="0"/>
              </a:spcBef>
              <a:buClrTx/>
            </a:pPr>
            <a:r>
              <a:rPr lang="en-GB" altLang="pt-BR" sz="1800" b="1" dirty="0">
                <a:solidFill>
                  <a:srgbClr val="C00000"/>
                </a:solidFill>
              </a:rPr>
              <a:t>CINCO</a:t>
            </a:r>
            <a:r>
              <a:rPr lang="en-GB" altLang="pt-BR" sz="1800" b="1" dirty="0">
                <a:solidFill>
                  <a:srgbClr val="404040"/>
                </a:solidFill>
              </a:rPr>
              <a:t> </a:t>
            </a:r>
            <a:r>
              <a:rPr lang="en-GB" altLang="pt-BR" sz="1800" b="1" dirty="0" err="1">
                <a:solidFill>
                  <a:srgbClr val="404040"/>
                </a:solidFill>
              </a:rPr>
              <a:t>Clima</a:t>
            </a:r>
            <a:r>
              <a:rPr lang="en-GB" altLang="pt-BR" sz="1800" b="1" dirty="0">
                <a:solidFill>
                  <a:srgbClr val="404040"/>
                </a:solidFill>
              </a:rPr>
              <a:t> </a:t>
            </a:r>
            <a:r>
              <a:rPr lang="en-GB" altLang="pt-BR" sz="1800" b="1" dirty="0" err="1">
                <a:solidFill>
                  <a:srgbClr val="000000"/>
                </a:solidFill>
              </a:rPr>
              <a:t>segurança</a:t>
            </a:r>
            <a:r>
              <a:rPr lang="en-GB" altLang="pt-BR" sz="1800" b="1" dirty="0">
                <a:solidFill>
                  <a:srgbClr val="000000"/>
                </a:solidFill>
              </a:rPr>
              <a:t> </a:t>
            </a:r>
            <a:r>
              <a:rPr lang="en-GB" altLang="pt-BR" sz="1800" b="1" dirty="0" err="1">
                <a:solidFill>
                  <a:srgbClr val="000000"/>
                </a:solidFill>
              </a:rPr>
              <a:t>institucional</a:t>
            </a:r>
            <a:r>
              <a:rPr lang="en-GB" altLang="pt-BR" sz="1800" b="1" dirty="0">
                <a:solidFill>
                  <a:srgbClr val="000000"/>
                </a:solidFill>
              </a:rPr>
              <a:t> </a:t>
            </a:r>
          </a:p>
          <a:p>
            <a:pPr algn="ctr" defTabSz="816582">
              <a:spcBef>
                <a:spcPct val="0"/>
              </a:spcBef>
              <a:buClrTx/>
            </a:pPr>
            <a:r>
              <a:rPr lang="en-GB" altLang="pt-BR" sz="1200" dirty="0" err="1">
                <a:solidFill>
                  <a:srgbClr val="000000"/>
                </a:solidFill>
              </a:rPr>
              <a:t>Participação</a:t>
            </a:r>
            <a:r>
              <a:rPr lang="en-GB" altLang="pt-BR" sz="1200" dirty="0">
                <a:solidFill>
                  <a:srgbClr val="000000"/>
                </a:solidFill>
              </a:rPr>
              <a:t> individual </a:t>
            </a:r>
            <a:r>
              <a:rPr lang="en-GB" altLang="pt-BR" sz="1200" dirty="0" err="1">
                <a:solidFill>
                  <a:srgbClr val="000000"/>
                </a:solidFill>
              </a:rPr>
              <a:t>ativa</a:t>
            </a:r>
            <a:r>
              <a:rPr lang="en-GB" altLang="pt-BR" sz="1200" dirty="0">
                <a:solidFill>
                  <a:srgbClr val="000000"/>
                </a:solidFill>
              </a:rPr>
              <a:t>, </a:t>
            </a:r>
            <a:r>
              <a:rPr lang="en-GB" altLang="pt-BR" sz="1200" dirty="0" err="1">
                <a:solidFill>
                  <a:srgbClr val="000000"/>
                </a:solidFill>
              </a:rPr>
              <a:t>suporte</a:t>
            </a:r>
            <a:r>
              <a:rPr lang="en-GB" altLang="pt-BR" sz="1200" dirty="0">
                <a:solidFill>
                  <a:srgbClr val="000000"/>
                </a:solidFill>
              </a:rPr>
              <a:t> </a:t>
            </a:r>
            <a:r>
              <a:rPr lang="en-GB" altLang="pt-BR" sz="1200" dirty="0" err="1">
                <a:solidFill>
                  <a:srgbClr val="000000"/>
                </a:solidFill>
              </a:rPr>
              <a:t>institucional</a:t>
            </a:r>
            <a:r>
              <a:rPr lang="en-GB" altLang="pt-BR" sz="1200" dirty="0">
                <a:solidFill>
                  <a:srgbClr val="000000"/>
                </a:solidFill>
              </a:rPr>
              <a:t>, </a:t>
            </a:r>
          </a:p>
          <a:p>
            <a:pPr algn="ctr" defTabSz="816582">
              <a:spcBef>
                <a:spcPct val="0"/>
              </a:spcBef>
              <a:buClrTx/>
            </a:pPr>
            <a:r>
              <a:rPr lang="en-GB" altLang="pt-BR" sz="1200" b="1" dirty="0" err="1">
                <a:solidFill>
                  <a:srgbClr val="FF0000"/>
                </a:solidFill>
              </a:rPr>
              <a:t>participação</a:t>
            </a:r>
            <a:r>
              <a:rPr lang="en-GB" altLang="pt-BR" sz="1200" b="1" dirty="0">
                <a:solidFill>
                  <a:srgbClr val="FF0000"/>
                </a:solidFill>
              </a:rPr>
              <a:t> do </a:t>
            </a:r>
            <a:r>
              <a:rPr lang="en-GB" altLang="pt-BR" sz="1200" b="1" dirty="0" err="1">
                <a:solidFill>
                  <a:srgbClr val="FF0000"/>
                </a:solidFill>
              </a:rPr>
              <a:t>paciente</a:t>
            </a:r>
            <a:r>
              <a:rPr lang="en-GB" altLang="pt-BR" sz="1200" b="1" dirty="0">
                <a:solidFill>
                  <a:srgbClr val="FF0000"/>
                </a:solidFill>
              </a:rPr>
              <a:t> </a:t>
            </a:r>
            <a:endParaRPr lang="en-US" altLang="pt-BR" sz="1200" b="1" dirty="0">
              <a:solidFill>
                <a:srgbClr val="FF0000"/>
              </a:solidFill>
            </a:endParaRPr>
          </a:p>
        </p:txBody>
      </p:sp>
      <p:sp>
        <p:nvSpPr>
          <p:cNvPr id="1012744" name="AutoShape 8"/>
          <p:cNvSpPr>
            <a:spLocks noChangeArrowheads="1"/>
          </p:cNvSpPr>
          <p:nvPr/>
        </p:nvSpPr>
        <p:spPr bwMode="auto">
          <a:xfrm>
            <a:off x="7389622" y="2464286"/>
            <a:ext cx="339725" cy="263128"/>
          </a:xfrm>
          <a:prstGeom prst="plus">
            <a:avLst>
              <a:gd name="adj" fmla="val 33648"/>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5000"/>
              </a:spcBef>
              <a:buClr>
                <a:schemeClr val="accent1"/>
              </a:buClr>
              <a:buFont typeface="Arial" panose="020B0604020202020204" pitchFamily="34" charset="0"/>
              <a:defRPr sz="2400">
                <a:solidFill>
                  <a:schemeClr val="tx1"/>
                </a:solidFill>
                <a:latin typeface="Arial" panose="020B0604020202020204" pitchFamily="34" charset="0"/>
              </a:defRPr>
            </a:lvl1pPr>
            <a:lvl2pPr marL="742950" indent="-28575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3pPr>
            <a:lvl4pPr marL="1600200" indent="-22860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4pPr>
            <a:lvl5pPr marL="20574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5pPr>
            <a:lvl6pPr marL="25146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6pPr>
            <a:lvl7pPr marL="29718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7pPr>
            <a:lvl8pPr marL="34290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8pPr>
            <a:lvl9pPr marL="38862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9pPr>
          </a:lstStyle>
          <a:p>
            <a:pPr algn="ctr" defTabSz="816582">
              <a:spcBef>
                <a:spcPct val="0"/>
              </a:spcBef>
              <a:buClrTx/>
            </a:pPr>
            <a:endParaRPr lang="pt-BR" altLang="pt-BR" sz="1350">
              <a:solidFill>
                <a:srgbClr val="404040"/>
              </a:solidFill>
            </a:endParaRPr>
          </a:p>
        </p:txBody>
      </p:sp>
      <p:sp>
        <p:nvSpPr>
          <p:cNvPr id="1012746" name="AutoShape 10"/>
          <p:cNvSpPr>
            <a:spLocks noChangeArrowheads="1"/>
          </p:cNvSpPr>
          <p:nvPr/>
        </p:nvSpPr>
        <p:spPr bwMode="auto">
          <a:xfrm>
            <a:off x="7389622" y="3473328"/>
            <a:ext cx="339725" cy="263129"/>
          </a:xfrm>
          <a:prstGeom prst="plus">
            <a:avLst>
              <a:gd name="adj" fmla="val 33648"/>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5000"/>
              </a:spcBef>
              <a:buClr>
                <a:schemeClr val="accent1"/>
              </a:buClr>
              <a:buFont typeface="Arial" panose="020B0604020202020204" pitchFamily="34" charset="0"/>
              <a:defRPr sz="2400">
                <a:solidFill>
                  <a:schemeClr val="tx1"/>
                </a:solidFill>
                <a:latin typeface="Arial" panose="020B0604020202020204" pitchFamily="34" charset="0"/>
              </a:defRPr>
            </a:lvl1pPr>
            <a:lvl2pPr marL="742950" indent="-28575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3pPr>
            <a:lvl4pPr marL="1600200" indent="-22860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4pPr>
            <a:lvl5pPr marL="20574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5pPr>
            <a:lvl6pPr marL="25146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6pPr>
            <a:lvl7pPr marL="29718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7pPr>
            <a:lvl8pPr marL="34290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8pPr>
            <a:lvl9pPr marL="38862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9pPr>
          </a:lstStyle>
          <a:p>
            <a:pPr algn="ctr" defTabSz="816582">
              <a:spcBef>
                <a:spcPct val="0"/>
              </a:spcBef>
              <a:buClrTx/>
            </a:pPr>
            <a:endParaRPr lang="pt-BR" altLang="pt-BR" sz="1350">
              <a:solidFill>
                <a:srgbClr val="404040"/>
              </a:solidFill>
            </a:endParaRPr>
          </a:p>
        </p:txBody>
      </p:sp>
      <p:sp>
        <p:nvSpPr>
          <p:cNvPr id="1012747" name="AutoShape 11"/>
          <p:cNvSpPr>
            <a:spLocks noChangeArrowheads="1"/>
          </p:cNvSpPr>
          <p:nvPr/>
        </p:nvSpPr>
        <p:spPr bwMode="auto">
          <a:xfrm>
            <a:off x="7373928" y="4570844"/>
            <a:ext cx="339725" cy="263128"/>
          </a:xfrm>
          <a:prstGeom prst="plus">
            <a:avLst>
              <a:gd name="adj" fmla="val 33648"/>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5000"/>
              </a:spcBef>
              <a:buClr>
                <a:schemeClr val="accent1"/>
              </a:buClr>
              <a:buFont typeface="Arial" panose="020B0604020202020204" pitchFamily="34" charset="0"/>
              <a:defRPr sz="2400">
                <a:solidFill>
                  <a:schemeClr val="tx1"/>
                </a:solidFill>
                <a:latin typeface="Arial" panose="020B0604020202020204" pitchFamily="34" charset="0"/>
              </a:defRPr>
            </a:lvl1pPr>
            <a:lvl2pPr marL="742950" indent="-28575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3pPr>
            <a:lvl4pPr marL="1600200" indent="-22860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4pPr>
            <a:lvl5pPr marL="20574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5pPr>
            <a:lvl6pPr marL="25146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6pPr>
            <a:lvl7pPr marL="29718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7pPr>
            <a:lvl8pPr marL="34290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8pPr>
            <a:lvl9pPr marL="38862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9pPr>
          </a:lstStyle>
          <a:p>
            <a:pPr algn="ctr" defTabSz="816582">
              <a:spcBef>
                <a:spcPct val="0"/>
              </a:spcBef>
              <a:buClrTx/>
            </a:pPr>
            <a:endParaRPr lang="pt-BR" altLang="pt-BR" sz="1350">
              <a:solidFill>
                <a:srgbClr val="404040"/>
              </a:solidFill>
            </a:endParaRPr>
          </a:p>
        </p:txBody>
      </p:sp>
      <p:sp>
        <p:nvSpPr>
          <p:cNvPr id="1012748" name="AutoShape 12"/>
          <p:cNvSpPr>
            <a:spLocks noChangeArrowheads="1"/>
          </p:cNvSpPr>
          <p:nvPr/>
        </p:nvSpPr>
        <p:spPr bwMode="auto">
          <a:xfrm>
            <a:off x="7373928" y="5524202"/>
            <a:ext cx="339725" cy="263129"/>
          </a:xfrm>
          <a:prstGeom prst="plus">
            <a:avLst>
              <a:gd name="adj" fmla="val 33648"/>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5000"/>
              </a:spcBef>
              <a:buClr>
                <a:schemeClr val="accent1"/>
              </a:buClr>
              <a:buFont typeface="Arial" panose="020B0604020202020204" pitchFamily="34" charset="0"/>
              <a:defRPr sz="2400">
                <a:solidFill>
                  <a:schemeClr val="tx1"/>
                </a:solidFill>
                <a:latin typeface="Arial" panose="020B0604020202020204" pitchFamily="34" charset="0"/>
              </a:defRPr>
            </a:lvl1pPr>
            <a:lvl2pPr marL="742950" indent="-28575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2pPr>
            <a:lvl3pPr marL="11430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3pPr>
            <a:lvl4pPr marL="1600200" indent="-228600">
              <a:spcBef>
                <a:spcPct val="25000"/>
              </a:spcBef>
              <a:buClr>
                <a:schemeClr val="accent1"/>
              </a:buClr>
              <a:buFont typeface="Arial" panose="020B0604020202020204" pitchFamily="34" charset="0"/>
              <a:buChar char="■"/>
              <a:defRPr sz="2400">
                <a:solidFill>
                  <a:schemeClr val="tx1"/>
                </a:solidFill>
                <a:latin typeface="Arial" panose="020B0604020202020204" pitchFamily="34" charset="0"/>
              </a:defRPr>
            </a:lvl4pPr>
            <a:lvl5pPr marL="2057400" indent="-228600">
              <a:spcBef>
                <a:spcPct val="15000"/>
              </a:spcBef>
              <a:buClr>
                <a:schemeClr val="accent1"/>
              </a:buClr>
              <a:buFont typeface="Arial" panose="020B0604020202020204" pitchFamily="34" charset="0"/>
              <a:defRPr sz="2400" i="1">
                <a:solidFill>
                  <a:schemeClr val="tx2"/>
                </a:solidFill>
                <a:latin typeface="Arial" panose="020B0604020202020204" pitchFamily="34" charset="0"/>
              </a:defRPr>
            </a:lvl5pPr>
            <a:lvl6pPr marL="25146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6pPr>
            <a:lvl7pPr marL="29718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7pPr>
            <a:lvl8pPr marL="34290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8pPr>
            <a:lvl9pPr marL="3886200" indent="-228600" eaLnBrk="0" fontAlgn="base" hangingPunct="0">
              <a:spcBef>
                <a:spcPct val="15000"/>
              </a:spcBef>
              <a:spcAft>
                <a:spcPct val="0"/>
              </a:spcAft>
              <a:buClr>
                <a:schemeClr val="accent1"/>
              </a:buClr>
              <a:buFont typeface="Arial" panose="020B0604020202020204" pitchFamily="34" charset="0"/>
              <a:defRPr sz="2400" i="1">
                <a:solidFill>
                  <a:schemeClr val="tx2"/>
                </a:solidFill>
                <a:latin typeface="Arial" panose="020B0604020202020204" pitchFamily="34" charset="0"/>
              </a:defRPr>
            </a:lvl9pPr>
          </a:lstStyle>
          <a:p>
            <a:pPr algn="ctr" defTabSz="816582">
              <a:spcBef>
                <a:spcPct val="0"/>
              </a:spcBef>
              <a:buClrTx/>
            </a:pPr>
            <a:endParaRPr lang="pt-BR" altLang="pt-BR" sz="1350">
              <a:solidFill>
                <a:srgbClr val="404040"/>
              </a:solidFill>
            </a:endParaRPr>
          </a:p>
        </p:txBody>
      </p:sp>
    </p:spTree>
    <p:extLst>
      <p:ext uri="{BB962C8B-B14F-4D97-AF65-F5344CB8AC3E}">
        <p14:creationId xmlns:p14="http://schemas.microsoft.com/office/powerpoint/2010/main" val="16571839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12738">
                                            <p:bg/>
                                          </p:spTgt>
                                        </p:tgtEl>
                                        <p:attrNameLst>
                                          <p:attrName>style.visibility</p:attrName>
                                        </p:attrNameLst>
                                      </p:cBhvr>
                                      <p:to>
                                        <p:strVal val="visible"/>
                                      </p:to>
                                    </p:set>
                                    <p:animEffect transition="in" filter="fade">
                                      <p:cBhvr>
                                        <p:cTn id="7" dur="2000"/>
                                        <p:tgtEl>
                                          <p:spTgt spid="1012738">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12739"/>
                                        </p:tgtEl>
                                        <p:attrNameLst>
                                          <p:attrName>style.visibility</p:attrName>
                                        </p:attrNameLst>
                                      </p:cBhvr>
                                      <p:to>
                                        <p:strVal val="visible"/>
                                      </p:to>
                                    </p:set>
                                    <p:animEffect transition="in" filter="fade">
                                      <p:cBhvr>
                                        <p:cTn id="12" dur="2000"/>
                                        <p:tgtEl>
                                          <p:spTgt spid="101273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12744"/>
                                        </p:tgtEl>
                                        <p:attrNameLst>
                                          <p:attrName>style.visibility</p:attrName>
                                        </p:attrNameLst>
                                      </p:cBhvr>
                                      <p:to>
                                        <p:strVal val="visible"/>
                                      </p:to>
                                    </p:set>
                                    <p:animEffect transition="in" filter="fade">
                                      <p:cBhvr>
                                        <p:cTn id="15" dur="2000"/>
                                        <p:tgtEl>
                                          <p:spTgt spid="101274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12740"/>
                                        </p:tgtEl>
                                        <p:attrNameLst>
                                          <p:attrName>style.visibility</p:attrName>
                                        </p:attrNameLst>
                                      </p:cBhvr>
                                      <p:to>
                                        <p:strVal val="visible"/>
                                      </p:to>
                                    </p:set>
                                    <p:animEffect transition="in" filter="fade">
                                      <p:cBhvr>
                                        <p:cTn id="20" dur="2000"/>
                                        <p:tgtEl>
                                          <p:spTgt spid="101274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12746"/>
                                        </p:tgtEl>
                                        <p:attrNameLst>
                                          <p:attrName>style.visibility</p:attrName>
                                        </p:attrNameLst>
                                      </p:cBhvr>
                                      <p:to>
                                        <p:strVal val="visible"/>
                                      </p:to>
                                    </p:set>
                                    <p:animEffect transition="in" filter="fade">
                                      <p:cBhvr>
                                        <p:cTn id="23" dur="2000"/>
                                        <p:tgtEl>
                                          <p:spTgt spid="101274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12741"/>
                                        </p:tgtEl>
                                        <p:attrNameLst>
                                          <p:attrName>style.visibility</p:attrName>
                                        </p:attrNameLst>
                                      </p:cBhvr>
                                      <p:to>
                                        <p:strVal val="visible"/>
                                      </p:to>
                                    </p:set>
                                    <p:animEffect transition="in" filter="fade">
                                      <p:cBhvr>
                                        <p:cTn id="28" dur="2000"/>
                                        <p:tgtEl>
                                          <p:spTgt spid="101274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12747"/>
                                        </p:tgtEl>
                                        <p:attrNameLst>
                                          <p:attrName>style.visibility</p:attrName>
                                        </p:attrNameLst>
                                      </p:cBhvr>
                                      <p:to>
                                        <p:strVal val="visible"/>
                                      </p:to>
                                    </p:set>
                                    <p:animEffect transition="in" filter="fade">
                                      <p:cBhvr>
                                        <p:cTn id="31" dur="2000"/>
                                        <p:tgtEl>
                                          <p:spTgt spid="101274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12742"/>
                                        </p:tgtEl>
                                        <p:attrNameLst>
                                          <p:attrName>style.visibility</p:attrName>
                                        </p:attrNameLst>
                                      </p:cBhvr>
                                      <p:to>
                                        <p:strVal val="visible"/>
                                      </p:to>
                                    </p:set>
                                    <p:animEffect transition="in" filter="fade">
                                      <p:cBhvr>
                                        <p:cTn id="36" dur="2000"/>
                                        <p:tgtEl>
                                          <p:spTgt spid="101274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12748"/>
                                        </p:tgtEl>
                                        <p:attrNameLst>
                                          <p:attrName>style.visibility</p:attrName>
                                        </p:attrNameLst>
                                      </p:cBhvr>
                                      <p:to>
                                        <p:strVal val="visible"/>
                                      </p:to>
                                    </p:set>
                                    <p:animEffect transition="in" filter="fade">
                                      <p:cBhvr>
                                        <p:cTn id="39" dur="2000"/>
                                        <p:tgtEl>
                                          <p:spTgt spid="101274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12743"/>
                                        </p:tgtEl>
                                        <p:attrNameLst>
                                          <p:attrName>style.visibility</p:attrName>
                                        </p:attrNameLst>
                                      </p:cBhvr>
                                      <p:to>
                                        <p:strVal val="visible"/>
                                      </p:to>
                                    </p:set>
                                    <p:animEffect transition="in" filter="fade">
                                      <p:cBhvr>
                                        <p:cTn id="44" dur="2000"/>
                                        <p:tgtEl>
                                          <p:spTgt spid="1012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2738" grpId="0" build="p" animBg="1"/>
      <p:bldP spid="1012739" grpId="0" animBg="1"/>
      <p:bldP spid="1012740" grpId="0" animBg="1"/>
      <p:bldP spid="1012741" grpId="0" animBg="1"/>
      <p:bldP spid="1012742" grpId="0" animBg="1"/>
      <p:bldP spid="1012743" grpId="0" animBg="1"/>
      <p:bldP spid="1012744" grpId="0" animBg="1"/>
      <p:bldP spid="1012746" grpId="0" animBg="1"/>
      <p:bldP spid="1012747" grpId="0" animBg="1"/>
      <p:bldP spid="101274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A07CF72-9F74-4CAE-B5CC-FB47F51286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 y="4554"/>
            <a:ext cx="6744073" cy="5984766"/>
          </a:xfrm>
          <a:prstGeom prst="rect">
            <a:avLst/>
          </a:prstGeom>
          <a:solidFill>
            <a:srgbClr val="FFFFFF"/>
          </a:solidFill>
        </p:spPr>
      </p:pic>
      <p:sp>
        <p:nvSpPr>
          <p:cNvPr id="5" name="Espaço Reservado para Conteúdo 2">
            <a:extLst>
              <a:ext uri="{FF2B5EF4-FFF2-40B4-BE49-F238E27FC236}">
                <a16:creationId xmlns:a16="http://schemas.microsoft.com/office/drawing/2014/main" id="{2A7848EB-38DE-4DCB-B2ED-5C29011F2899}"/>
              </a:ext>
            </a:extLst>
          </p:cNvPr>
          <p:cNvSpPr>
            <a:spLocks noGrp="1"/>
          </p:cNvSpPr>
          <p:nvPr>
            <p:ph sz="half" idx="2"/>
          </p:nvPr>
        </p:nvSpPr>
        <p:spPr>
          <a:xfrm>
            <a:off x="6744072" y="4554"/>
            <a:ext cx="5447928" cy="5984766"/>
          </a:xfrm>
          <a:solidFill>
            <a:schemeClr val="bg1">
              <a:lumMod val="95000"/>
            </a:schemeClr>
          </a:solidFill>
        </p:spPr>
        <p:txBody>
          <a:bodyPr>
            <a:noAutofit/>
          </a:bodyPr>
          <a:lstStyle/>
          <a:p>
            <a:pPr marL="342900" lvl="0" indent="-342900">
              <a:lnSpc>
                <a:spcPct val="100000"/>
              </a:lnSpc>
              <a:buFont typeface="+mj-lt"/>
              <a:buAutoNum type="arabicPeriod"/>
            </a:pPr>
            <a:r>
              <a:rPr lang="pt-BR" sz="1800" b="1" dirty="0">
                <a:effectLst/>
                <a:latin typeface="Calibri" panose="020F0502020204030204" pitchFamily="34" charset="0"/>
                <a:ea typeface="Calibri" panose="020F0502020204030204" pitchFamily="34" charset="0"/>
                <a:cs typeface="Arial" panose="020B0604020202020204" pitchFamily="34" charset="0"/>
              </a:rPr>
              <a:t>Mudança de sistema</a:t>
            </a:r>
            <a:r>
              <a:rPr lang="pt-BR" sz="1800" dirty="0">
                <a:effectLst/>
                <a:latin typeface="Calibri" panose="020F0502020204030204" pitchFamily="34" charset="0"/>
                <a:ea typeface="Calibri" panose="020F0502020204030204" pitchFamily="34" charset="0"/>
                <a:cs typeface="Arial" panose="020B0604020202020204" pitchFamily="34" charset="0"/>
              </a:rPr>
              <a:t>: instalar preparação alcoólica em cada leito/ao lado; profissionais dedicados para auxiliar nas intervenções de Higiene das Mãos.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mj-lt"/>
              <a:buAutoNum type="arabicPeriod"/>
            </a:pPr>
            <a:r>
              <a:rPr lang="pt-BR" sz="1800" b="1" dirty="0">
                <a:effectLst/>
                <a:latin typeface="Calibri" panose="020F0502020204030204" pitchFamily="34" charset="0"/>
                <a:ea typeface="Calibri" panose="020F0502020204030204" pitchFamily="34" charset="0"/>
                <a:cs typeface="Arial" panose="020B0604020202020204" pitchFamily="34" charset="0"/>
              </a:rPr>
              <a:t>Formação e educação:</a:t>
            </a:r>
            <a:r>
              <a:rPr lang="pt-BR" sz="1800" dirty="0">
                <a:effectLst/>
                <a:latin typeface="Calibri" panose="020F0502020204030204" pitchFamily="34" charset="0"/>
                <a:ea typeface="Calibri" panose="020F0502020204030204" pitchFamily="34" charset="0"/>
                <a:cs typeface="Arial" panose="020B0604020202020204" pitchFamily="34" charset="0"/>
              </a:rPr>
              <a:t> educação padronizada de higiene das mãos para todas as novas contratações, </a:t>
            </a:r>
            <a:r>
              <a:rPr lang="pt-BR"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checagem regular baseada em competência para todo os profissionais</a:t>
            </a:r>
            <a:r>
              <a:rPr lang="pt-BR" sz="1800" dirty="0">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mj-lt"/>
              <a:buAutoNum type="arabicPeriod"/>
            </a:pPr>
            <a:r>
              <a:rPr lang="pt-BR" sz="1800" b="1" dirty="0">
                <a:effectLst/>
                <a:latin typeface="Calibri" panose="020F0502020204030204" pitchFamily="34" charset="0"/>
                <a:ea typeface="Calibri" panose="020F0502020204030204" pitchFamily="34" charset="0"/>
                <a:cs typeface="Arial" panose="020B0604020202020204" pitchFamily="34" charset="0"/>
              </a:rPr>
              <a:t>Monitoramento e </a:t>
            </a:r>
            <a:r>
              <a:rPr lang="pt-BR" sz="1800" b="1" i="1" dirty="0">
                <a:effectLst/>
                <a:latin typeface="Calibri" panose="020F0502020204030204" pitchFamily="34" charset="0"/>
                <a:ea typeface="Calibri" panose="020F0502020204030204" pitchFamily="34" charset="0"/>
                <a:cs typeface="Arial" panose="020B0604020202020204" pitchFamily="34" charset="0"/>
              </a:rPr>
              <a:t>feedback</a:t>
            </a:r>
            <a:r>
              <a:rPr lang="pt-BR" sz="1800" b="1" dirty="0">
                <a:effectLst/>
                <a:latin typeface="Calibri" panose="020F0502020204030204" pitchFamily="34" charset="0"/>
                <a:ea typeface="Calibri" panose="020F0502020204030204" pitchFamily="34" charset="0"/>
                <a:cs typeface="Arial" panose="020B0604020202020204" pitchFamily="34" charset="0"/>
              </a:rPr>
              <a:t>: </a:t>
            </a:r>
            <a:r>
              <a:rPr lang="pt-BR"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monitoramento da conformidade por "comprador secreto", </a:t>
            </a:r>
            <a:r>
              <a:rPr lang="pt-BR" sz="1800" dirty="0">
                <a:effectLst/>
                <a:latin typeface="Calibri" panose="020F0502020204030204" pitchFamily="34" charset="0"/>
                <a:ea typeface="Calibri" panose="020F0502020204030204" pitchFamily="34" charset="0"/>
                <a:cs typeface="Arial" panose="020B0604020202020204" pitchFamily="34" charset="0"/>
              </a:rPr>
              <a:t>exibição das taxas de adesão à higiene das mãos em salas de lanche/conforto. </a:t>
            </a:r>
            <a:r>
              <a:rPr lang="pt-BR"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O que considerar conformidade?</a:t>
            </a:r>
            <a:endParaRPr lang="en-US" sz="1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buFont typeface="+mj-lt"/>
              <a:buAutoNum type="arabicPeriod"/>
            </a:pPr>
            <a:r>
              <a:rPr lang="pt-BR" sz="1800" b="1" dirty="0">
                <a:effectLst/>
                <a:latin typeface="Calibri" panose="020F0502020204030204" pitchFamily="34" charset="0"/>
                <a:ea typeface="Calibri" panose="020F0502020204030204" pitchFamily="34" charset="0"/>
                <a:cs typeface="Arial" panose="020B0604020202020204" pitchFamily="34" charset="0"/>
              </a:rPr>
              <a:t>Lembretes e comunicação: </a:t>
            </a:r>
            <a:r>
              <a:rPr lang="pt-BR" sz="1800" dirty="0">
                <a:effectLst/>
                <a:latin typeface="Calibri" panose="020F0502020204030204" pitchFamily="34" charset="0"/>
                <a:ea typeface="Calibri" panose="020F0502020204030204" pitchFamily="34" charset="0"/>
                <a:cs typeface="Arial" panose="020B0604020202020204" pitchFamily="34" charset="0"/>
              </a:rPr>
              <a:t>postar lembretes de higiene das mãos em cada porta, criar grupo de</a:t>
            </a:r>
            <a:r>
              <a:rPr lang="pt-BR" sz="1800" i="1" dirty="0">
                <a:effectLst/>
                <a:latin typeface="Calibri" panose="020F0502020204030204" pitchFamily="34" charset="0"/>
                <a:ea typeface="Calibri" panose="020F0502020204030204" pitchFamily="34" charset="0"/>
                <a:cs typeface="Arial" panose="020B0604020202020204" pitchFamily="34" charset="0"/>
              </a:rPr>
              <a:t> WhatsApp</a:t>
            </a:r>
            <a:r>
              <a:rPr lang="pt-BR" sz="1800" dirty="0">
                <a:effectLst/>
                <a:latin typeface="Calibri" panose="020F0502020204030204" pitchFamily="34" charset="0"/>
                <a:ea typeface="Calibri" panose="020F0502020204030204" pitchFamily="34" charset="0"/>
                <a:cs typeface="Arial" panose="020B0604020202020204" pitchFamily="34" charset="0"/>
              </a:rPr>
              <a:t> para o envio de mensagens para os profissionais de saúde.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0000"/>
              </a:lnSpc>
              <a:spcAft>
                <a:spcPts val="800"/>
              </a:spcAft>
              <a:buFont typeface="+mj-lt"/>
              <a:buAutoNum type="arabicPeriod"/>
            </a:pPr>
            <a:r>
              <a:rPr lang="pt-BR" sz="1800" b="1" dirty="0">
                <a:effectLst/>
                <a:latin typeface="Calibri" panose="020F0502020204030204" pitchFamily="34" charset="0"/>
                <a:ea typeface="Calibri" panose="020F0502020204030204" pitchFamily="34" charset="0"/>
                <a:cs typeface="Arial" panose="020B0604020202020204" pitchFamily="34" charset="0"/>
              </a:rPr>
              <a:t>Mudança cultural</a:t>
            </a:r>
            <a:r>
              <a:rPr lang="pt-BR" sz="1800" dirty="0">
                <a:effectLst/>
                <a:latin typeface="Calibri" panose="020F0502020204030204" pitchFamily="34" charset="0"/>
                <a:ea typeface="Calibri" panose="020F0502020204030204" pitchFamily="34" charset="0"/>
                <a:cs typeface="Arial" panose="020B0604020202020204" pitchFamily="34" charset="0"/>
              </a:rPr>
              <a:t>: Equipe CUSP (Programa de Segurança Abrangente baseado em unidades) </a:t>
            </a:r>
            <a:r>
              <a:rPr lang="pt-BR"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liderada por enfermeiro e médico campeões e executivo sênior </a:t>
            </a:r>
            <a:r>
              <a:rPr lang="pt-BR" sz="1800" dirty="0">
                <a:effectLst/>
                <a:latin typeface="Calibri" panose="020F0502020204030204" pitchFamily="34" charset="0"/>
                <a:ea typeface="Calibri" panose="020F0502020204030204" pitchFamily="34" charset="0"/>
                <a:cs typeface="Arial" panose="020B0604020202020204" pitchFamily="34" charset="0"/>
              </a:rPr>
              <a:t>ligado à unidade para apoiar os esforços.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en-US" sz="1800" dirty="0"/>
          </a:p>
        </p:txBody>
      </p:sp>
      <p:sp>
        <p:nvSpPr>
          <p:cNvPr id="6" name="CaixaDeTexto 5">
            <a:extLst>
              <a:ext uri="{FF2B5EF4-FFF2-40B4-BE49-F238E27FC236}">
                <a16:creationId xmlns:a16="http://schemas.microsoft.com/office/drawing/2014/main" id="{AE8333F3-C557-4A8F-8DF0-65BEF1B3C49F}"/>
              </a:ext>
            </a:extLst>
          </p:cNvPr>
          <p:cNvSpPr txBox="1"/>
          <p:nvPr/>
        </p:nvSpPr>
        <p:spPr>
          <a:xfrm>
            <a:off x="263352" y="6442501"/>
            <a:ext cx="11125200" cy="276999"/>
          </a:xfrm>
          <a:prstGeom prst="rect">
            <a:avLst/>
          </a:prstGeom>
          <a:noFill/>
        </p:spPr>
        <p:txBody>
          <a:bodyPr wrap="square">
            <a:spAutoFit/>
          </a:bodyPr>
          <a:lstStyle/>
          <a:p>
            <a:r>
              <a:rPr lang="en-US" sz="1200" b="0" i="0" dirty="0">
                <a:effectLst/>
              </a:rPr>
              <a:t>Fonte original: Johnson J, </a:t>
            </a:r>
            <a:r>
              <a:rPr lang="en-US" sz="1200" b="0" i="0" dirty="0" err="1">
                <a:effectLst/>
              </a:rPr>
              <a:t>Akinboyo</a:t>
            </a:r>
            <a:r>
              <a:rPr lang="en-US" sz="1200" b="0" i="0" dirty="0">
                <a:effectLst/>
              </a:rPr>
              <a:t> IC, </a:t>
            </a:r>
            <a:r>
              <a:rPr lang="en-US" sz="1200" b="0" i="0" dirty="0" err="1">
                <a:effectLst/>
              </a:rPr>
              <a:t>Schaffzin</a:t>
            </a:r>
            <a:r>
              <a:rPr lang="en-US" sz="1200" b="0" i="0" dirty="0">
                <a:effectLst/>
              </a:rPr>
              <a:t> JK. Infection Prevention in the Neonatal Intensive Care Unit. Clin </a:t>
            </a:r>
            <a:r>
              <a:rPr lang="en-US" sz="1200" b="0" i="0" dirty="0" err="1">
                <a:effectLst/>
              </a:rPr>
              <a:t>Perinatol</a:t>
            </a:r>
            <a:r>
              <a:rPr lang="en-US" sz="1200" b="0" i="0" dirty="0">
                <a:effectLst/>
              </a:rPr>
              <a:t>. 2021 Jun;48(2):413-429. </a:t>
            </a:r>
            <a:endParaRPr lang="en-US" sz="1200" dirty="0"/>
          </a:p>
        </p:txBody>
      </p:sp>
      <p:sp>
        <p:nvSpPr>
          <p:cNvPr id="7" name="CaixaDeTexto 6">
            <a:extLst>
              <a:ext uri="{FF2B5EF4-FFF2-40B4-BE49-F238E27FC236}">
                <a16:creationId xmlns:a16="http://schemas.microsoft.com/office/drawing/2014/main" id="{7CFD47AD-06D5-4415-ACAE-6C91FF02C999}"/>
              </a:ext>
            </a:extLst>
          </p:cNvPr>
          <p:cNvSpPr txBox="1"/>
          <p:nvPr/>
        </p:nvSpPr>
        <p:spPr>
          <a:xfrm>
            <a:off x="231269" y="6065475"/>
            <a:ext cx="6147706" cy="230832"/>
          </a:xfrm>
          <a:prstGeom prst="rect">
            <a:avLst/>
          </a:prstGeom>
          <a:noFill/>
        </p:spPr>
        <p:txBody>
          <a:bodyPr wrap="square">
            <a:spAutoFit/>
          </a:bodyPr>
          <a:lstStyle/>
          <a:p>
            <a:r>
              <a:rPr lang="en-US" sz="900" b="0" i="0" dirty="0">
                <a:effectLst/>
                <a:latin typeface="Arial" panose="020B0604020202020204" pitchFamily="34" charset="0"/>
              </a:rPr>
              <a:t>Fonte Fig </a:t>
            </a:r>
            <a:r>
              <a:rPr lang="en-US" sz="900" b="0" i="0" dirty="0" err="1">
                <a:effectLst/>
                <a:latin typeface="Arial" panose="020B0604020202020204" pitchFamily="34" charset="0"/>
              </a:rPr>
              <a:t>Português</a:t>
            </a:r>
            <a:r>
              <a:rPr lang="en-US" sz="900" b="0" i="0" dirty="0">
                <a:effectLst/>
                <a:latin typeface="Arial" panose="020B0604020202020204" pitchFamily="34" charset="0"/>
              </a:rPr>
              <a:t>: Rev. Bras. </a:t>
            </a:r>
            <a:r>
              <a:rPr lang="en-US" sz="900" b="0" i="0" dirty="0" err="1">
                <a:effectLst/>
                <a:latin typeface="Arial" panose="020B0604020202020204" pitchFamily="34" charset="0"/>
              </a:rPr>
              <a:t>Enferm</a:t>
            </a:r>
            <a:r>
              <a:rPr lang="en-US" sz="900" b="0" i="0" dirty="0">
                <a:effectLst/>
                <a:latin typeface="Arial" panose="020B0604020202020204" pitchFamily="34" charset="0"/>
              </a:rPr>
              <a:t>. 73 (suppl 2) • 2020 • </a:t>
            </a:r>
            <a:r>
              <a:rPr lang="en-US" sz="900" b="0" i="0" u="none" strike="noStrike" dirty="0">
                <a:effectLst/>
                <a:latin typeface="Arial" panose="020B0604020202020204" pitchFamily="34" charset="0"/>
                <a:hlinkClick r:id="rId4">
                  <a:extLst>
                    <a:ext uri="{A12FA001-AC4F-418D-AE19-62706E023703}">
                      <ahyp:hlinkClr xmlns:ahyp="http://schemas.microsoft.com/office/drawing/2018/hyperlinkcolor" val="tx"/>
                    </a:ext>
                  </a:extLst>
                </a:hlinkClick>
              </a:rPr>
              <a:t>https://doi.org/10.1590/0034-7167-2020-0487</a:t>
            </a:r>
            <a:r>
              <a:rPr lang="en-US" sz="900" b="0" i="0" dirty="0">
                <a:effectLst/>
                <a:latin typeface="Arial" panose="020B0604020202020204" pitchFamily="34" charset="0"/>
              </a:rPr>
              <a:t> </a:t>
            </a:r>
            <a:endParaRPr lang="en-US" sz="900" dirty="0"/>
          </a:p>
        </p:txBody>
      </p:sp>
    </p:spTree>
    <p:extLst>
      <p:ext uri="{BB962C8B-B14F-4D97-AF65-F5344CB8AC3E}">
        <p14:creationId xmlns:p14="http://schemas.microsoft.com/office/powerpoint/2010/main" val="2731698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0496D8-F685-42AE-B2E4-F803CC59A8E5}"/>
              </a:ext>
            </a:extLst>
          </p:cNvPr>
          <p:cNvSpPr>
            <a:spLocks noGrp="1"/>
          </p:cNvSpPr>
          <p:nvPr>
            <p:ph type="title"/>
          </p:nvPr>
        </p:nvSpPr>
        <p:spPr>
          <a:xfrm>
            <a:off x="862658" y="651069"/>
            <a:ext cx="11424592" cy="527125"/>
          </a:xfrm>
        </p:spPr>
        <p:txBody>
          <a:bodyPr>
            <a:normAutofit fontScale="90000"/>
          </a:bodyPr>
          <a:lstStyle/>
          <a:p>
            <a:r>
              <a:rPr lang="pt-BR" dirty="0"/>
              <a:t>Programa de Prevenção e </a:t>
            </a:r>
            <a:r>
              <a:rPr lang="pt-BR" sz="4000" dirty="0">
                <a:latin typeface="Arial" panose="020B0604020202020204" pitchFamily="34" charset="0"/>
                <a:cs typeface="Arial" panose="020B0604020202020204" pitchFamily="34" charset="0"/>
              </a:rPr>
              <a:t>controle</a:t>
            </a:r>
            <a:r>
              <a:rPr lang="pt-BR" dirty="0"/>
              <a:t> de IRAS (PPCI)</a:t>
            </a:r>
            <a:endParaRPr lang="en-US" dirty="0"/>
          </a:p>
        </p:txBody>
      </p:sp>
      <p:sp>
        <p:nvSpPr>
          <p:cNvPr id="3" name="Espaço Reservado para Texto 2">
            <a:extLst>
              <a:ext uri="{FF2B5EF4-FFF2-40B4-BE49-F238E27FC236}">
                <a16:creationId xmlns:a16="http://schemas.microsoft.com/office/drawing/2014/main" id="{46923426-2648-40D5-AA0F-8AEEDD3A3AEE}"/>
              </a:ext>
            </a:extLst>
          </p:cNvPr>
          <p:cNvSpPr>
            <a:spLocks noGrp="1"/>
          </p:cNvSpPr>
          <p:nvPr>
            <p:ph type="body" idx="1"/>
          </p:nvPr>
        </p:nvSpPr>
        <p:spPr>
          <a:xfrm>
            <a:off x="-80010" y="1451610"/>
            <a:ext cx="12150090" cy="5086350"/>
          </a:xfrm>
          <a:solidFill>
            <a:schemeClr val="bg1">
              <a:lumMod val="95000"/>
            </a:schemeClr>
          </a:solidFill>
        </p:spPr>
        <p:style>
          <a:lnRef idx="1">
            <a:schemeClr val="accent3"/>
          </a:lnRef>
          <a:fillRef idx="2">
            <a:schemeClr val="accent3"/>
          </a:fillRef>
          <a:effectRef idx="1">
            <a:schemeClr val="accent3"/>
          </a:effectRef>
          <a:fontRef idx="minor">
            <a:schemeClr val="dk1"/>
          </a:fontRef>
        </p:style>
        <p:txBody>
          <a:bodyPr>
            <a:noAutofit/>
          </a:bodyPr>
          <a:lstStyle/>
          <a:p>
            <a:pPr marL="285743" indent="-285743">
              <a:lnSpc>
                <a:spcPct val="120000"/>
              </a:lnSpc>
              <a:buFont typeface="Wingdings" panose="05000000000000000000" pitchFamily="2" charset="2"/>
              <a:buChar char="q"/>
            </a:pPr>
            <a:r>
              <a:rPr lang="pt-BR" b="1" dirty="0">
                <a:solidFill>
                  <a:schemeClr val="tx1"/>
                </a:solidFill>
                <a:latin typeface="Arial" panose="020B0604020202020204" pitchFamily="34" charset="0"/>
                <a:cs typeface="Arial" panose="020B0604020202020204" pitchFamily="34" charset="0"/>
              </a:rPr>
              <a:t>30% redução das taxas gerais de IRAS – </a:t>
            </a:r>
            <a:r>
              <a:rPr lang="pt-BR" dirty="0">
                <a:solidFill>
                  <a:srgbClr val="FF0000"/>
                </a:solidFill>
                <a:latin typeface="Arial" panose="020B0604020202020204" pitchFamily="34" charset="0"/>
                <a:cs typeface="Arial" panose="020B0604020202020204" pitchFamily="34" charset="0"/>
              </a:rPr>
              <a:t>PPCI</a:t>
            </a:r>
            <a:r>
              <a:rPr lang="pt-BR" dirty="0">
                <a:solidFill>
                  <a:schemeClr val="tx1"/>
                </a:solidFill>
                <a:latin typeface="Arial" panose="020B0604020202020204" pitchFamily="34" charset="0"/>
                <a:cs typeface="Arial" panose="020B0604020202020204" pitchFamily="34" charset="0"/>
              </a:rPr>
              <a:t>;</a:t>
            </a:r>
          </a:p>
          <a:p>
            <a:pPr marL="285743" indent="-285743">
              <a:lnSpc>
                <a:spcPct val="120000"/>
              </a:lnSpc>
              <a:buFont typeface="Wingdings" panose="05000000000000000000" pitchFamily="2" charset="2"/>
              <a:buChar char="q"/>
            </a:pPr>
            <a:r>
              <a:rPr lang="pt-BR" b="1" dirty="0">
                <a:solidFill>
                  <a:schemeClr val="tx1"/>
                </a:solidFill>
                <a:latin typeface="Arial" panose="020B0604020202020204" pitchFamily="34" charset="0"/>
                <a:cs typeface="Arial" panose="020B0604020202020204" pitchFamily="34" charset="0"/>
              </a:rPr>
              <a:t>25-57% redução das IRAS </a:t>
            </a:r>
            <a:r>
              <a:rPr lang="pt-BR" dirty="0">
                <a:solidFill>
                  <a:schemeClr val="tx1"/>
                </a:solidFill>
                <a:latin typeface="Arial" panose="020B0604020202020204" pitchFamily="34" charset="0"/>
                <a:cs typeface="Arial" panose="020B0604020202020204" pitchFamily="34" charset="0"/>
              </a:rPr>
              <a:t>com </a:t>
            </a:r>
            <a:r>
              <a:rPr lang="pt-BR" dirty="0">
                <a:solidFill>
                  <a:srgbClr val="FF0000"/>
                </a:solidFill>
                <a:latin typeface="Arial" panose="020B0604020202020204" pitchFamily="34" charset="0"/>
                <a:cs typeface="Arial" panose="020B0604020202020204" pitchFamily="34" charset="0"/>
              </a:rPr>
              <a:t>Vigilância Sistemática de IRAS</a:t>
            </a:r>
            <a:r>
              <a:rPr lang="pt-BR" dirty="0">
                <a:solidFill>
                  <a:schemeClr val="tx1"/>
                </a:solidFill>
                <a:latin typeface="Arial" panose="020B0604020202020204" pitchFamily="34" charset="0"/>
                <a:cs typeface="Arial" panose="020B0604020202020204" pitchFamily="34" charset="0"/>
              </a:rPr>
              <a:t>;</a:t>
            </a:r>
          </a:p>
          <a:p>
            <a:pPr marL="285743" indent="-285743">
              <a:lnSpc>
                <a:spcPct val="120000"/>
              </a:lnSpc>
              <a:buFont typeface="Wingdings" panose="05000000000000000000" pitchFamily="2" charset="2"/>
              <a:buChar char="q"/>
            </a:pPr>
            <a:r>
              <a:rPr lang="pt-BR" b="1" dirty="0">
                <a:solidFill>
                  <a:srgbClr val="FF0000"/>
                </a:solidFill>
                <a:latin typeface="Arial" panose="020B0604020202020204" pitchFamily="34" charset="0"/>
                <a:cs typeface="Arial" panose="020B0604020202020204" pitchFamily="34" charset="0"/>
              </a:rPr>
              <a:t>50%  redução de transmissão microbiana com melhora das práticas de higiene das mãos em serviços de saúde;</a:t>
            </a:r>
          </a:p>
          <a:p>
            <a:pPr marL="285743" indent="-285743">
              <a:lnSpc>
                <a:spcPct val="120000"/>
              </a:lnSpc>
              <a:buFont typeface="Wingdings" panose="05000000000000000000" pitchFamily="2" charset="2"/>
              <a:buChar char="q"/>
            </a:pPr>
            <a:r>
              <a:rPr lang="pt-BR" b="1" dirty="0">
                <a:solidFill>
                  <a:schemeClr val="tx1"/>
                </a:solidFill>
                <a:latin typeface="Arial" panose="020B0604020202020204" pitchFamily="34" charset="0"/>
                <a:cs typeface="Arial" panose="020B0604020202020204" pitchFamily="34" charset="0"/>
              </a:rPr>
              <a:t>Redução nos EUA (2008-2014): </a:t>
            </a:r>
          </a:p>
          <a:p>
            <a:pPr lvl="1" indent="-342900">
              <a:lnSpc>
                <a:spcPct val="120000"/>
              </a:lnSpc>
              <a:buFont typeface="Wingdings" panose="05000000000000000000" pitchFamily="2" charset="2"/>
              <a:buChar char="ü"/>
            </a:pPr>
            <a:r>
              <a:rPr lang="pt-BR" sz="2800" dirty="0">
                <a:solidFill>
                  <a:schemeClr val="tx1"/>
                </a:solidFill>
                <a:latin typeface="Arial" panose="020B0604020202020204" pitchFamily="34" charset="0"/>
                <a:cs typeface="Arial" panose="020B0604020202020204" pitchFamily="34" charset="0"/>
              </a:rPr>
              <a:t>50% das infecções da corrente sanguínea associadas ao CVC; </a:t>
            </a:r>
          </a:p>
          <a:p>
            <a:pPr lvl="1" indent="-342900">
              <a:lnSpc>
                <a:spcPct val="120000"/>
              </a:lnSpc>
              <a:buFont typeface="Wingdings" panose="05000000000000000000" pitchFamily="2" charset="2"/>
              <a:buChar char="ü"/>
            </a:pPr>
            <a:r>
              <a:rPr lang="pt-BR" sz="2800" dirty="0">
                <a:solidFill>
                  <a:schemeClr val="tx1"/>
                </a:solidFill>
                <a:latin typeface="Arial" panose="020B0604020202020204" pitchFamily="34" charset="0"/>
                <a:cs typeface="Arial" panose="020B0604020202020204" pitchFamily="34" charset="0"/>
              </a:rPr>
              <a:t>17% das infecções do sítio cirúrgico;</a:t>
            </a:r>
          </a:p>
          <a:p>
            <a:pPr lvl="1" indent="-342900">
              <a:lnSpc>
                <a:spcPct val="120000"/>
              </a:lnSpc>
              <a:buFont typeface="Wingdings" panose="05000000000000000000" pitchFamily="2" charset="2"/>
              <a:buChar char="ü"/>
            </a:pPr>
            <a:r>
              <a:rPr lang="pt-BR" sz="2800" dirty="0">
                <a:solidFill>
                  <a:schemeClr val="tx1"/>
                </a:solidFill>
                <a:latin typeface="Arial" panose="020B0604020202020204" pitchFamily="34" charset="0"/>
                <a:cs typeface="Arial" panose="020B0604020202020204" pitchFamily="34" charset="0"/>
              </a:rPr>
              <a:t>13% de bacteremia por MRSA;</a:t>
            </a:r>
          </a:p>
          <a:p>
            <a:pPr marL="285743" indent="-285743">
              <a:lnSpc>
                <a:spcPct val="120000"/>
              </a:lnSpc>
              <a:buFont typeface="Wingdings" panose="05000000000000000000" pitchFamily="2" charset="2"/>
              <a:buChar char="q"/>
            </a:pPr>
            <a:r>
              <a:rPr lang="pt-BR" b="1" dirty="0">
                <a:solidFill>
                  <a:schemeClr val="tx1"/>
                </a:solidFill>
                <a:latin typeface="Arial" panose="020B0604020202020204" pitchFamily="34" charset="0"/>
                <a:cs typeface="Arial" panose="020B0604020202020204" pitchFamily="34" charset="0"/>
              </a:rPr>
              <a:t>56% redução MRSA </a:t>
            </a:r>
            <a:r>
              <a:rPr lang="pt-BR" dirty="0">
                <a:solidFill>
                  <a:schemeClr val="tx1"/>
                </a:solidFill>
                <a:latin typeface="Arial" panose="020B0604020202020204" pitchFamily="34" charset="0"/>
                <a:cs typeface="Arial" panose="020B0604020202020204" pitchFamily="34" charset="0"/>
              </a:rPr>
              <a:t>na Inglaterra (quatro anos);</a:t>
            </a:r>
          </a:p>
          <a:p>
            <a:pPr marL="285743" indent="-285743">
              <a:lnSpc>
                <a:spcPct val="120000"/>
              </a:lnSpc>
              <a:buFont typeface="Wingdings" panose="05000000000000000000" pitchFamily="2" charset="2"/>
              <a:buChar char="q"/>
            </a:pPr>
            <a:r>
              <a:rPr lang="pt-BR" b="1" dirty="0">
                <a:solidFill>
                  <a:schemeClr val="tx1"/>
                </a:solidFill>
                <a:latin typeface="Arial" panose="020B0604020202020204" pitchFamily="34" charset="0"/>
                <a:cs typeface="Arial" panose="020B0604020202020204" pitchFamily="34" charset="0"/>
              </a:rPr>
              <a:t>41%  de redução do risco de ISC </a:t>
            </a:r>
            <a:r>
              <a:rPr lang="pt-BR" dirty="0">
                <a:solidFill>
                  <a:schemeClr val="tx1"/>
                </a:solidFill>
                <a:latin typeface="Arial" panose="020B0604020202020204" pitchFamily="34" charset="0"/>
                <a:cs typeface="Arial" panose="020B0604020202020204" pitchFamily="34" charset="0"/>
              </a:rPr>
              <a:t>em hospitais Africanos.</a:t>
            </a:r>
          </a:p>
        </p:txBody>
      </p:sp>
      <p:pic>
        <p:nvPicPr>
          <p:cNvPr id="4" name="Imagem 3">
            <a:extLst>
              <a:ext uri="{FF2B5EF4-FFF2-40B4-BE49-F238E27FC236}">
                <a16:creationId xmlns:a16="http://schemas.microsoft.com/office/drawing/2014/main" id="{FFE1A59B-58BA-466D-89A2-EE82D88B8376}"/>
              </a:ext>
            </a:extLst>
          </p:cNvPr>
          <p:cNvPicPr>
            <a:picLocks noChangeAspect="1"/>
          </p:cNvPicPr>
          <p:nvPr/>
        </p:nvPicPr>
        <p:blipFill>
          <a:blip r:embed="rId2"/>
          <a:stretch>
            <a:fillRect/>
          </a:stretch>
        </p:blipFill>
        <p:spPr>
          <a:xfrm>
            <a:off x="10668516" y="1384546"/>
            <a:ext cx="1523484" cy="936104"/>
          </a:xfrm>
          <a:prstGeom prst="rect">
            <a:avLst/>
          </a:prstGeom>
        </p:spPr>
      </p:pic>
      <p:sp>
        <p:nvSpPr>
          <p:cNvPr id="5" name="Retângulo 4">
            <a:extLst>
              <a:ext uri="{FF2B5EF4-FFF2-40B4-BE49-F238E27FC236}">
                <a16:creationId xmlns:a16="http://schemas.microsoft.com/office/drawing/2014/main" id="{6455F53B-74C8-4EAF-99C3-17F910EAEE69}"/>
              </a:ext>
            </a:extLst>
          </p:cNvPr>
          <p:cNvSpPr/>
          <p:nvPr/>
        </p:nvSpPr>
        <p:spPr>
          <a:xfrm>
            <a:off x="1333178" y="6663608"/>
            <a:ext cx="7261411" cy="215444"/>
          </a:xfrm>
          <a:prstGeom prst="rect">
            <a:avLst/>
          </a:prstGeom>
        </p:spPr>
        <p:txBody>
          <a:bodyPr wrap="square">
            <a:spAutoFit/>
          </a:bodyPr>
          <a:lstStyle/>
          <a:p>
            <a:r>
              <a:rPr lang="en-US" sz="800" dirty="0"/>
              <a:t>http://apps.who.int/iris/bitstream/handle/10665/246235/WHO-HIS-SDS-2016.10-eng.pdf?sequence=1</a:t>
            </a:r>
          </a:p>
        </p:txBody>
      </p:sp>
    </p:spTree>
    <p:extLst>
      <p:ext uri="{BB962C8B-B14F-4D97-AF65-F5344CB8AC3E}">
        <p14:creationId xmlns:p14="http://schemas.microsoft.com/office/powerpoint/2010/main" val="409252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nvPr>
        </p:nvSpPr>
        <p:spPr>
          <a:xfrm>
            <a:off x="1362470" y="645941"/>
            <a:ext cx="10943830" cy="1068911"/>
          </a:xfrm>
        </p:spPr>
        <p:txBody>
          <a:bodyPr>
            <a:noAutofit/>
          </a:bodyPr>
          <a:lstStyle/>
          <a:p>
            <a:pPr algn="ctr" eaLnBrk="1" hangingPunct="1"/>
            <a:r>
              <a:rPr lang="pt-BR" altLang="pt-BR" sz="3200" b="1" dirty="0">
                <a:latin typeface="Arial" panose="020B0604020202020204" pitchFamily="34" charset="0"/>
                <a:cs typeface="Arial" panose="020B0604020202020204" pitchFamily="34" charset="0"/>
              </a:rPr>
              <a:t>Prevenir </a:t>
            </a:r>
            <a:r>
              <a:rPr lang="pt-BR" altLang="pt-BR" sz="3200" dirty="0">
                <a:latin typeface="Arial" panose="020B0604020202020204" pitchFamily="34" charset="0"/>
                <a:cs typeface="Arial" panose="020B0604020202020204" pitchFamily="34" charset="0"/>
              </a:rPr>
              <a:t>IRAS: </a:t>
            </a:r>
            <a:r>
              <a:rPr lang="pt-BR" altLang="pt-BR" sz="3200" b="1" dirty="0">
                <a:latin typeface="Arial" panose="020B0604020202020204" pitchFamily="34" charset="0"/>
                <a:cs typeface="Arial" panose="020B0604020202020204" pitchFamily="34" charset="0"/>
              </a:rPr>
              <a:t>investimento com impacto econômico </a:t>
            </a:r>
            <a:br>
              <a:rPr lang="pt-BR" altLang="pt-BR" sz="3200" b="1" dirty="0">
                <a:latin typeface="Arial" panose="020B0604020202020204" pitchFamily="34" charset="0"/>
                <a:cs typeface="Arial" panose="020B0604020202020204" pitchFamily="34" charset="0"/>
              </a:rPr>
            </a:br>
            <a:r>
              <a:rPr lang="pt-BR" altLang="pt-BR" sz="3200" b="1" dirty="0">
                <a:latin typeface="Arial" panose="020B0604020202020204" pitchFamily="34" charset="0"/>
                <a:cs typeface="Arial" panose="020B0604020202020204" pitchFamily="34" charset="0"/>
              </a:rPr>
              <a:t>e SALVA VIDAS!!!</a:t>
            </a:r>
            <a:endParaRPr lang="en-GB" altLang="pt-BR" sz="3200" b="1" dirty="0">
              <a:latin typeface="Arial" panose="020B0604020202020204" pitchFamily="34" charset="0"/>
              <a:cs typeface="Arial" panose="020B0604020202020204" pitchFamily="34" charset="0"/>
            </a:endParaRPr>
          </a:p>
        </p:txBody>
      </p:sp>
      <p:sp>
        <p:nvSpPr>
          <p:cNvPr id="2" name="TextBox 1"/>
          <p:cNvSpPr txBox="1"/>
          <p:nvPr/>
        </p:nvSpPr>
        <p:spPr>
          <a:xfrm>
            <a:off x="622540" y="1648697"/>
            <a:ext cx="10946920" cy="3046988"/>
          </a:xfrm>
          <a:prstGeom prst="rect">
            <a:avLst/>
          </a:prstGeom>
          <a:solidFill>
            <a:srgbClr val="0070C0"/>
          </a:solid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marL="600075" lvl="1" indent="-342900">
              <a:buFont typeface="Wingdings" panose="05000000000000000000" pitchFamily="2" charset="2"/>
              <a:buChar char="ü"/>
            </a:pPr>
            <a:r>
              <a:rPr lang="pt-BR" altLang="pt-BR" sz="3200" b="1" dirty="0">
                <a:solidFill>
                  <a:schemeClr val="bg1"/>
                </a:solidFill>
                <a:latin typeface="Arial" panose="020B0604020202020204" pitchFamily="34" charset="0"/>
                <a:cs typeface="Arial" panose="020B0604020202020204" pitchFamily="34" charset="0"/>
              </a:rPr>
              <a:t>Cada mL adicional de preparação alcoólica para a higiene das mãos por paciente/dia - </a:t>
            </a:r>
            <a:r>
              <a:rPr lang="pt-BR" altLang="pt-BR" sz="3200" b="1" dirty="0">
                <a:solidFill>
                  <a:srgbClr val="FF0000"/>
                </a:solidFill>
                <a:latin typeface="Arial" panose="020B0604020202020204" pitchFamily="34" charset="0"/>
                <a:cs typeface="Arial" panose="020B0604020202020204" pitchFamily="34" charset="0"/>
              </a:rPr>
              <a:t>redução de bacteremia por MRSA (S. Aureus multirresistente em 1%.)</a:t>
            </a:r>
            <a:r>
              <a:rPr lang="pt-BR" altLang="pt-BR" sz="3200" b="1" dirty="0">
                <a:solidFill>
                  <a:schemeClr val="bg1"/>
                </a:solidFill>
                <a:latin typeface="Arial" panose="020B0604020202020204" pitchFamily="34" charset="0"/>
                <a:cs typeface="Arial" panose="020B0604020202020204" pitchFamily="34" charset="0"/>
              </a:rPr>
              <a:t> </a:t>
            </a:r>
            <a:r>
              <a:rPr lang="pt-BR" altLang="pt-BR" sz="3200" b="1" baseline="30000" dirty="0">
                <a:solidFill>
                  <a:schemeClr val="bg1"/>
                </a:solidFill>
                <a:latin typeface="Arial" panose="020B0604020202020204" pitchFamily="34" charset="0"/>
                <a:cs typeface="Arial" panose="020B0604020202020204" pitchFamily="34" charset="0"/>
              </a:rPr>
              <a:t>1</a:t>
            </a:r>
            <a:r>
              <a:rPr lang="pt-BR" altLang="pt-BR" sz="3200" b="1" dirty="0">
                <a:solidFill>
                  <a:schemeClr val="bg1"/>
                </a:solidFill>
                <a:latin typeface="Arial" panose="020B0604020202020204" pitchFamily="34" charset="0"/>
                <a:cs typeface="Arial" panose="020B0604020202020204" pitchFamily="34" charset="0"/>
              </a:rPr>
              <a:t> </a:t>
            </a:r>
            <a:r>
              <a:rPr lang="pt-BR" altLang="pt-BR" sz="2800" dirty="0">
                <a:solidFill>
                  <a:schemeClr val="bg1"/>
                </a:solidFill>
                <a:latin typeface="Arial" panose="020B0604020202020204" pitchFamily="34" charset="0"/>
                <a:cs typeface="Arial" panose="020B0604020202020204" pitchFamily="34" charset="0"/>
              </a:rPr>
              <a:t> </a:t>
            </a:r>
            <a:endParaRPr lang="pt-BR" altLang="pt-BR" sz="3200" dirty="0">
              <a:solidFill>
                <a:schemeClr val="bg1"/>
              </a:solidFill>
              <a:latin typeface="Arial" panose="020B0604020202020204" pitchFamily="34" charset="0"/>
              <a:cs typeface="Arial" panose="020B0604020202020204" pitchFamily="34" charset="0"/>
            </a:endParaRPr>
          </a:p>
          <a:p>
            <a:pPr marL="600075" lvl="1" indent="-342900">
              <a:buFont typeface="Wingdings" panose="05000000000000000000" pitchFamily="2" charset="2"/>
              <a:buChar char="ü"/>
            </a:pPr>
            <a:r>
              <a:rPr lang="en-US" altLang="pt-BR" sz="3200" b="1" dirty="0" err="1">
                <a:solidFill>
                  <a:schemeClr val="bg1"/>
                </a:solidFill>
                <a:latin typeface="Arial" panose="020B0604020202020204" pitchFamily="34" charset="0"/>
                <a:cs typeface="Arial" panose="020B0604020202020204" pitchFamily="34" charset="0"/>
              </a:rPr>
              <a:t>Cada</a:t>
            </a:r>
            <a:r>
              <a:rPr lang="en-US" altLang="pt-BR" sz="3200" b="1" dirty="0">
                <a:solidFill>
                  <a:schemeClr val="bg1"/>
                </a:solidFill>
                <a:latin typeface="Arial" panose="020B0604020202020204" pitchFamily="34" charset="0"/>
                <a:cs typeface="Arial" panose="020B0604020202020204" pitchFamily="34" charset="0"/>
              </a:rPr>
              <a:t> </a:t>
            </a:r>
            <a:r>
              <a:rPr lang="en-US" altLang="pt-BR" sz="3200" b="1" dirty="0" err="1">
                <a:solidFill>
                  <a:schemeClr val="bg1"/>
                </a:solidFill>
                <a:latin typeface="Arial" panose="020B0604020202020204" pitchFamily="34" charset="0"/>
                <a:cs typeface="Arial" panose="020B0604020202020204" pitchFamily="34" charset="0"/>
              </a:rPr>
              <a:t>dólar</a:t>
            </a:r>
            <a:r>
              <a:rPr lang="en-US" altLang="pt-BR" sz="3200" b="1" dirty="0">
                <a:solidFill>
                  <a:schemeClr val="bg1"/>
                </a:solidFill>
                <a:latin typeface="Arial" panose="020B0604020202020204" pitchFamily="34" charset="0"/>
                <a:cs typeface="Arial" panose="020B0604020202020204" pitchFamily="34" charset="0"/>
              </a:rPr>
              <a:t> </a:t>
            </a:r>
            <a:r>
              <a:rPr lang="en-US" altLang="pt-BR" sz="3200" b="1" dirty="0" err="1">
                <a:solidFill>
                  <a:schemeClr val="bg1"/>
                </a:solidFill>
                <a:latin typeface="Arial" panose="020B0604020202020204" pitchFamily="34" charset="0"/>
                <a:cs typeface="Arial" panose="020B0604020202020204" pitchFamily="34" charset="0"/>
              </a:rPr>
              <a:t>investido</a:t>
            </a:r>
            <a:r>
              <a:rPr lang="en-US" altLang="pt-BR" sz="3200" b="1" dirty="0">
                <a:solidFill>
                  <a:schemeClr val="bg1"/>
                </a:solidFill>
                <a:latin typeface="Arial" panose="020B0604020202020204" pitchFamily="34" charset="0"/>
                <a:cs typeface="Arial" panose="020B0604020202020204" pitchFamily="34" charset="0"/>
              </a:rPr>
              <a:t> no </a:t>
            </a:r>
            <a:r>
              <a:rPr lang="en-US" altLang="pt-BR" sz="3200" b="1" dirty="0" err="1">
                <a:solidFill>
                  <a:schemeClr val="bg1"/>
                </a:solidFill>
                <a:latin typeface="Arial" panose="020B0604020202020204" pitchFamily="34" charset="0"/>
                <a:cs typeface="Arial" panose="020B0604020202020204" pitchFamily="34" charset="0"/>
              </a:rPr>
              <a:t>programa</a:t>
            </a:r>
            <a:r>
              <a:rPr lang="en-US" altLang="pt-BR" sz="3200" b="1" dirty="0">
                <a:solidFill>
                  <a:schemeClr val="bg1"/>
                </a:solidFill>
                <a:latin typeface="Arial" panose="020B0604020202020204" pitchFamily="34" charset="0"/>
                <a:cs typeface="Arial" panose="020B0604020202020204" pitchFamily="34" charset="0"/>
              </a:rPr>
              <a:t> de </a:t>
            </a:r>
            <a:r>
              <a:rPr lang="en-US" altLang="pt-BR" sz="3200" b="1" dirty="0" err="1">
                <a:solidFill>
                  <a:schemeClr val="bg1"/>
                </a:solidFill>
                <a:latin typeface="Arial" panose="020B0604020202020204" pitchFamily="34" charset="0"/>
                <a:cs typeface="Arial" panose="020B0604020202020204" pitchFamily="34" charset="0"/>
              </a:rPr>
              <a:t>higiene</a:t>
            </a:r>
            <a:r>
              <a:rPr lang="en-US" altLang="pt-BR" sz="3200" b="1" dirty="0">
                <a:solidFill>
                  <a:schemeClr val="bg1"/>
                </a:solidFill>
                <a:latin typeface="Arial" panose="020B0604020202020204" pitchFamily="34" charset="0"/>
                <a:cs typeface="Arial" panose="020B0604020202020204" pitchFamily="34" charset="0"/>
              </a:rPr>
              <a:t> das </a:t>
            </a:r>
            <a:r>
              <a:rPr lang="en-US" altLang="pt-BR" sz="3200" b="1" dirty="0" err="1">
                <a:solidFill>
                  <a:schemeClr val="bg1"/>
                </a:solidFill>
                <a:latin typeface="Arial" panose="020B0604020202020204" pitchFamily="34" charset="0"/>
                <a:cs typeface="Arial" panose="020B0604020202020204" pitchFamily="34" charset="0"/>
              </a:rPr>
              <a:t>mãos</a:t>
            </a:r>
            <a:r>
              <a:rPr lang="en-US" altLang="pt-BR" sz="3200" b="1" dirty="0">
                <a:solidFill>
                  <a:schemeClr val="bg1"/>
                </a:solidFill>
                <a:latin typeface="Arial" panose="020B0604020202020204" pitchFamily="34" charset="0"/>
                <a:cs typeface="Arial" panose="020B0604020202020204" pitchFamily="34" charset="0"/>
              </a:rPr>
              <a:t> -</a:t>
            </a:r>
            <a:r>
              <a:rPr lang="pt-BR" altLang="pt-BR" sz="3200" b="1" dirty="0">
                <a:solidFill>
                  <a:schemeClr val="bg1"/>
                </a:solidFill>
                <a:latin typeface="Arial" panose="020B0604020202020204" pitchFamily="34" charset="0"/>
                <a:cs typeface="Arial" panose="020B0604020202020204" pitchFamily="34" charset="0"/>
              </a:rPr>
              <a:t> </a:t>
            </a:r>
            <a:r>
              <a:rPr lang="pt-BR" altLang="pt-BR" sz="3200" b="1" dirty="0">
                <a:solidFill>
                  <a:srgbClr val="FF0000"/>
                </a:solidFill>
                <a:latin typeface="Arial" panose="020B0604020202020204" pitchFamily="34" charset="0"/>
                <a:cs typeface="Arial" panose="020B0604020202020204" pitchFamily="34" charset="0"/>
              </a:rPr>
              <a:t>economia de US$ 23,70</a:t>
            </a:r>
            <a:r>
              <a:rPr lang="pt-BR" altLang="pt-BR" sz="3200" b="1" dirty="0">
                <a:solidFill>
                  <a:schemeClr val="bg1"/>
                </a:solidFill>
                <a:latin typeface="Arial" panose="020B0604020202020204" pitchFamily="34" charset="0"/>
                <a:cs typeface="Arial" panose="020B0604020202020204" pitchFamily="34" charset="0"/>
              </a:rPr>
              <a:t>. </a:t>
            </a:r>
            <a:r>
              <a:rPr lang="pt-BR" altLang="pt-BR" sz="2400" b="1" baseline="30000" dirty="0">
                <a:solidFill>
                  <a:schemeClr val="bg1"/>
                </a:solidFill>
                <a:latin typeface="Arial" panose="020B0604020202020204" pitchFamily="34" charset="0"/>
                <a:cs typeface="Arial" panose="020B0604020202020204" pitchFamily="34" charset="0"/>
              </a:rPr>
              <a:t>2</a:t>
            </a:r>
            <a:r>
              <a:rPr lang="pt-BR" altLang="pt-BR" sz="2400" b="1" dirty="0">
                <a:solidFill>
                  <a:schemeClr val="bg1"/>
                </a:solidFill>
                <a:latin typeface="Arial" panose="020B0604020202020204" pitchFamily="34" charset="0"/>
                <a:cs typeface="Arial" panose="020B0604020202020204" pitchFamily="34" charset="0"/>
              </a:rPr>
              <a:t> </a:t>
            </a:r>
            <a:endParaRPr lang="pt-BR" altLang="pt-BR" sz="2800" dirty="0">
              <a:solidFill>
                <a:schemeClr val="bg1"/>
              </a:solidFill>
              <a:latin typeface="Arial" panose="020B06040202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48CB4941-AC86-419F-AE84-5F3FC4A46AC4}"/>
              </a:ext>
            </a:extLst>
          </p:cNvPr>
          <p:cNvPicPr>
            <a:picLocks noChangeAspect="1"/>
          </p:cNvPicPr>
          <p:nvPr/>
        </p:nvPicPr>
        <p:blipFill rotWithShape="1">
          <a:blip r:embed="rId3"/>
          <a:srcRect l="12645" t="42650" r="39327" b="25850"/>
          <a:stretch/>
        </p:blipFill>
        <p:spPr>
          <a:xfrm>
            <a:off x="3551860" y="4782962"/>
            <a:ext cx="3123260" cy="11567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extBox 2">
            <a:extLst>
              <a:ext uri="{FF2B5EF4-FFF2-40B4-BE49-F238E27FC236}">
                <a16:creationId xmlns:a16="http://schemas.microsoft.com/office/drawing/2014/main" id="{EF0D79AE-7705-D549-D5EC-193A64374A9F}"/>
              </a:ext>
            </a:extLst>
          </p:cNvPr>
          <p:cNvSpPr txBox="1"/>
          <p:nvPr/>
        </p:nvSpPr>
        <p:spPr>
          <a:xfrm>
            <a:off x="0" y="6378317"/>
            <a:ext cx="12192000" cy="479683"/>
          </a:xfrm>
          <a:prstGeom prst="rect">
            <a:avLst/>
          </a:prstGeom>
          <a:noFill/>
        </p:spPr>
        <p:txBody>
          <a:bodyPr wrap="square" rtlCol="0">
            <a:spAutoFit/>
          </a:bodyPr>
          <a:lstStyle/>
          <a:p>
            <a:pPr marL="342900" indent="-342900">
              <a:lnSpc>
                <a:spcPts val="1000"/>
              </a:lnSpc>
              <a:buAutoNum type="arabicPeriod"/>
            </a:pPr>
            <a:r>
              <a:rPr lang="en-US" sz="1050" dirty="0">
                <a:effectLst/>
                <a:latin typeface="Times New Roman" panose="02020603050405020304" pitchFamily="18" charset="0"/>
                <a:ea typeface="Times New Roman" panose="02020603050405020304" pitchFamily="18" charset="0"/>
                <a:cs typeface="Arial" panose="020B0604020202020204" pitchFamily="34" charset="0"/>
              </a:rPr>
              <a:t>Stone SP, Fuller C, Savage J, Cookson B, Hayward A, Cooper B, et al. Evaluation of the national </a:t>
            </a:r>
            <a:r>
              <a:rPr lang="en-US" sz="1050" dirty="0" err="1">
                <a:effectLst/>
                <a:latin typeface="Times New Roman" panose="02020603050405020304" pitchFamily="18" charset="0"/>
                <a:ea typeface="Times New Roman" panose="02020603050405020304" pitchFamily="18" charset="0"/>
                <a:cs typeface="Arial" panose="020B0604020202020204" pitchFamily="34" charset="0"/>
              </a:rPr>
              <a:t>Cleanyourhands</a:t>
            </a:r>
            <a:r>
              <a:rPr lang="en-US" sz="1050" dirty="0">
                <a:effectLst/>
                <a:latin typeface="Times New Roman" panose="02020603050405020304" pitchFamily="18" charset="0"/>
                <a:ea typeface="Times New Roman" panose="02020603050405020304" pitchFamily="18" charset="0"/>
                <a:cs typeface="Arial" panose="020B0604020202020204" pitchFamily="34" charset="0"/>
              </a:rPr>
              <a:t> campaign to reduce Staphylococcus aureus </a:t>
            </a:r>
            <a:r>
              <a:rPr lang="en-US" sz="1050" dirty="0" err="1">
                <a:effectLst/>
                <a:latin typeface="Times New Roman" panose="02020603050405020304" pitchFamily="18" charset="0"/>
                <a:ea typeface="Times New Roman" panose="02020603050405020304" pitchFamily="18" charset="0"/>
                <a:cs typeface="Arial" panose="020B0604020202020204" pitchFamily="34" charset="0"/>
              </a:rPr>
              <a:t>bacteraemia</a:t>
            </a:r>
            <a:r>
              <a:rPr lang="en-US" sz="1050" dirty="0">
                <a:effectLst/>
                <a:latin typeface="Times New Roman" panose="02020603050405020304" pitchFamily="18" charset="0"/>
                <a:ea typeface="Times New Roman" panose="02020603050405020304" pitchFamily="18" charset="0"/>
                <a:cs typeface="Arial" panose="020B0604020202020204" pitchFamily="34" charset="0"/>
              </a:rPr>
              <a:t> and Clostridium difficile infection in hospitals in England and Wales by improved hand hygiene: four years, prospective, ecological, interrupted time series stud. </a:t>
            </a:r>
            <a:r>
              <a:rPr lang="pt-BR" sz="1050" dirty="0">
                <a:effectLst/>
                <a:latin typeface="Times New Roman" panose="02020603050405020304" pitchFamily="18" charset="0"/>
                <a:ea typeface="Times New Roman" panose="02020603050405020304" pitchFamily="18" charset="0"/>
                <a:cs typeface="Arial" panose="020B0604020202020204" pitchFamily="34" charset="0"/>
              </a:rPr>
              <a:t>BMJ. 2012;344:e3005</a:t>
            </a:r>
          </a:p>
          <a:p>
            <a:pPr marL="342900" indent="-342900">
              <a:lnSpc>
                <a:spcPts val="1000"/>
              </a:lnSpc>
              <a:buAutoNum type="arabicPeriod"/>
            </a:pPr>
            <a:r>
              <a:rPr lang="de-DE" sz="1050" dirty="0">
                <a:effectLst/>
                <a:latin typeface="Times New Roman" panose="02020603050405020304" pitchFamily="18" charset="0"/>
                <a:ea typeface="Times New Roman" panose="02020603050405020304" pitchFamily="18" charset="0"/>
              </a:rPr>
              <a:t>Chen YC, Sheng WH, Wang JT, Chang SC, Lin HC, Tien KL, et al. </a:t>
            </a:r>
            <a:r>
              <a:rPr lang="en-US" sz="1050" dirty="0">
                <a:effectLst/>
                <a:latin typeface="Times New Roman" panose="02020603050405020304" pitchFamily="18" charset="0"/>
                <a:ea typeface="Times New Roman" panose="02020603050405020304" pitchFamily="18" charset="0"/>
              </a:rPr>
              <a:t>Effectiveness and limitations of hand hygiene promotion on decreasing healthcare-associated infections. </a:t>
            </a:r>
            <a:r>
              <a:rPr lang="pt-BR" sz="1050" dirty="0" err="1">
                <a:effectLst/>
                <a:latin typeface="Times New Roman" panose="02020603050405020304" pitchFamily="18" charset="0"/>
                <a:ea typeface="Times New Roman" panose="02020603050405020304" pitchFamily="18" charset="0"/>
              </a:rPr>
              <a:t>PLoS</a:t>
            </a:r>
            <a:r>
              <a:rPr lang="pt-BR" sz="1050" dirty="0">
                <a:effectLst/>
                <a:latin typeface="Times New Roman" panose="02020603050405020304" pitchFamily="18" charset="0"/>
                <a:ea typeface="Times New Roman" panose="02020603050405020304" pitchFamily="18" charset="0"/>
              </a:rPr>
              <a:t> </a:t>
            </a:r>
            <a:r>
              <a:rPr lang="pt-BR" sz="1050" dirty="0" err="1">
                <a:effectLst/>
                <a:latin typeface="Times New Roman" panose="02020603050405020304" pitchFamily="18" charset="0"/>
                <a:ea typeface="Times New Roman" panose="02020603050405020304" pitchFamily="18" charset="0"/>
              </a:rPr>
              <a:t>One</a:t>
            </a:r>
            <a:r>
              <a:rPr lang="pt-BR" sz="1050" dirty="0">
                <a:effectLst/>
                <a:latin typeface="Times New Roman" panose="02020603050405020304" pitchFamily="18" charset="0"/>
                <a:ea typeface="Times New Roman" panose="02020603050405020304" pitchFamily="18" charset="0"/>
              </a:rPr>
              <a:t>. 2011;6(11):e27163 </a:t>
            </a:r>
            <a:endParaRPr lang="en-US" sz="1050" dirty="0"/>
          </a:p>
        </p:txBody>
      </p:sp>
    </p:spTree>
    <p:extLst>
      <p:ext uri="{BB962C8B-B14F-4D97-AF65-F5344CB8AC3E}">
        <p14:creationId xmlns:p14="http://schemas.microsoft.com/office/powerpoint/2010/main" val="268600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B0F8C8-4ABC-4ECD-ACFB-75D5BA74136F}"/>
              </a:ext>
            </a:extLst>
          </p:cNvPr>
          <p:cNvSpPr>
            <a:spLocks noGrp="1"/>
          </p:cNvSpPr>
          <p:nvPr>
            <p:ph type="title"/>
          </p:nvPr>
        </p:nvSpPr>
        <p:spPr>
          <a:xfrm>
            <a:off x="1822472" y="637221"/>
            <a:ext cx="9992571" cy="1056807"/>
          </a:xfrm>
        </p:spPr>
        <p:txBody>
          <a:bodyPr>
            <a:normAutofit fontScale="90000"/>
          </a:bodyPr>
          <a:lstStyle/>
          <a:p>
            <a:pPr algn="l"/>
            <a:r>
              <a:rPr lang="pt-BR" sz="3600" dirty="0"/>
              <a:t> Programa de melhoria contínua de qualidade – melhoria da prática da Higiene das Mãos/Segurança do Paciente</a:t>
            </a:r>
            <a:endParaRPr lang="en-US" sz="3600" dirty="0"/>
          </a:p>
        </p:txBody>
      </p:sp>
      <p:graphicFrame>
        <p:nvGraphicFramePr>
          <p:cNvPr id="5" name="Diagrama 4">
            <a:extLst>
              <a:ext uri="{FF2B5EF4-FFF2-40B4-BE49-F238E27FC236}">
                <a16:creationId xmlns:a16="http://schemas.microsoft.com/office/drawing/2014/main" id="{FFB2B25A-F4EF-4D75-96AE-312D565A6BCD}"/>
              </a:ext>
            </a:extLst>
          </p:cNvPr>
          <p:cNvGraphicFramePr/>
          <p:nvPr>
            <p:extLst>
              <p:ext uri="{D42A27DB-BD31-4B8C-83A1-F6EECF244321}">
                <p14:modId xmlns:p14="http://schemas.microsoft.com/office/powerpoint/2010/main" val="271667229"/>
              </p:ext>
            </p:extLst>
          </p:nvPr>
        </p:nvGraphicFramePr>
        <p:xfrm>
          <a:off x="1412452" y="1903890"/>
          <a:ext cx="6909052" cy="4504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CaixaDeTexto 11">
            <a:extLst>
              <a:ext uri="{FF2B5EF4-FFF2-40B4-BE49-F238E27FC236}">
                <a16:creationId xmlns:a16="http://schemas.microsoft.com/office/drawing/2014/main" id="{0E64E1F6-92F2-4569-BB07-2690353A9B64}"/>
              </a:ext>
            </a:extLst>
          </p:cNvPr>
          <p:cNvSpPr txBox="1"/>
          <p:nvPr/>
        </p:nvSpPr>
        <p:spPr>
          <a:xfrm>
            <a:off x="0" y="6519446"/>
            <a:ext cx="12191999" cy="338554"/>
          </a:xfrm>
          <a:prstGeom prst="rect">
            <a:avLst/>
          </a:prstGeom>
          <a:noFill/>
        </p:spPr>
        <p:txBody>
          <a:bodyPr wrap="square">
            <a:spAutoFit/>
          </a:bodyPr>
          <a:lstStyle/>
          <a:p>
            <a:r>
              <a:rPr lang="en-US" sz="1600" dirty="0"/>
              <a:t>Minimum requirements for infection prevention and control. Geneva: World Health Organization; 2019. </a:t>
            </a:r>
            <a:r>
              <a:rPr lang="en-US" sz="1600" dirty="0">
                <a:hlinkClick r:id="rId7"/>
              </a:rPr>
              <a:t>MinReq-Manual_2019.pdf (who.int)</a:t>
            </a:r>
            <a:endParaRPr lang="en-US" sz="1600" dirty="0"/>
          </a:p>
        </p:txBody>
      </p:sp>
      <p:pic>
        <p:nvPicPr>
          <p:cNvPr id="3" name="Imagem 4" descr="http://upload.wikimedia.org/wikipedia/commons/thumb/7/7a/PDCA_Cycle.svg/300px-PDCA_Cycle.svg.png">
            <a:hlinkClick r:id="rId8"/>
            <a:extLst>
              <a:ext uri="{FF2B5EF4-FFF2-40B4-BE49-F238E27FC236}">
                <a16:creationId xmlns:a16="http://schemas.microsoft.com/office/drawing/2014/main" id="{CFCFF469-2246-F57D-BAD7-392D183FCDE2}"/>
              </a:ext>
            </a:extLst>
          </p:cNvPr>
          <p:cNvPicPr>
            <a:picLocks noChangeAspect="1" noChangeArrowheads="1"/>
          </p:cNvPicPr>
          <p:nvPr/>
        </p:nvPicPr>
        <p:blipFill>
          <a:blip r:embed="rId9" cstate="print"/>
          <a:stretch>
            <a:fillRect/>
          </a:stretch>
        </p:blipFill>
        <p:spPr>
          <a:xfrm>
            <a:off x="8289406" y="1713078"/>
            <a:ext cx="3139232" cy="2394824"/>
          </a:xfrm>
          <a:prstGeom prst="rect">
            <a:avLst/>
          </a:prstGeom>
        </p:spPr>
      </p:pic>
      <p:sp>
        <p:nvSpPr>
          <p:cNvPr id="4" name="Retângulo 5">
            <a:extLst>
              <a:ext uri="{FF2B5EF4-FFF2-40B4-BE49-F238E27FC236}">
                <a16:creationId xmlns:a16="http://schemas.microsoft.com/office/drawing/2014/main" id="{CEF9F2DF-3039-8D9A-FD4A-ECC442914781}"/>
              </a:ext>
            </a:extLst>
          </p:cNvPr>
          <p:cNvSpPr/>
          <p:nvPr/>
        </p:nvSpPr>
        <p:spPr>
          <a:xfrm>
            <a:off x="7527022" y="3947510"/>
            <a:ext cx="4454999" cy="954107"/>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algn="ctr" eaLnBrk="0" hangingPunct="0"/>
            <a:r>
              <a:rPr lang="pt-BR" sz="2800" b="1" kern="0" dirty="0">
                <a:solidFill>
                  <a:schemeClr val="bg1"/>
                </a:solidFill>
                <a:latin typeface="Arial"/>
                <a:ea typeface="+mj-ea"/>
                <a:cs typeface="+mj-cs"/>
              </a:rPr>
              <a:t>Definir indicadores  e metas!!!!</a:t>
            </a:r>
          </a:p>
        </p:txBody>
      </p:sp>
      <p:sp>
        <p:nvSpPr>
          <p:cNvPr id="6" name="Seta para baixo 1">
            <a:extLst>
              <a:ext uri="{FF2B5EF4-FFF2-40B4-BE49-F238E27FC236}">
                <a16:creationId xmlns:a16="http://schemas.microsoft.com/office/drawing/2014/main" id="{D74D6225-1E17-5979-4D32-C480AE9665E9}"/>
              </a:ext>
            </a:extLst>
          </p:cNvPr>
          <p:cNvSpPr/>
          <p:nvPr/>
        </p:nvSpPr>
        <p:spPr>
          <a:xfrm>
            <a:off x="9790586" y="4901617"/>
            <a:ext cx="542134" cy="599427"/>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3">
            <a:extLst>
              <a:ext uri="{FF2B5EF4-FFF2-40B4-BE49-F238E27FC236}">
                <a16:creationId xmlns:a16="http://schemas.microsoft.com/office/drawing/2014/main" id="{5BEB9927-F075-8763-22A1-DEC10DE497EA}"/>
              </a:ext>
            </a:extLst>
          </p:cNvPr>
          <p:cNvSpPr txBox="1"/>
          <p:nvPr/>
        </p:nvSpPr>
        <p:spPr>
          <a:xfrm>
            <a:off x="8046768" y="5501044"/>
            <a:ext cx="3808607" cy="83099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sz="2400" dirty="0">
                <a:latin typeface="Arial Black" panose="020B0A04020102020204" pitchFamily="34" charset="0"/>
              </a:rPr>
              <a:t>Estrutura, processos </a:t>
            </a:r>
          </a:p>
          <a:p>
            <a:r>
              <a:rPr lang="pt-BR" sz="2400" dirty="0">
                <a:latin typeface="Arial Black" panose="020B0A04020102020204" pitchFamily="34" charset="0"/>
              </a:rPr>
              <a:t>e resultados (IRAS)!!!</a:t>
            </a:r>
          </a:p>
        </p:txBody>
      </p:sp>
      <p:pic>
        <p:nvPicPr>
          <p:cNvPr id="9" name="Content Placeholder 10">
            <a:extLst>
              <a:ext uri="{FF2B5EF4-FFF2-40B4-BE49-F238E27FC236}">
                <a16:creationId xmlns:a16="http://schemas.microsoft.com/office/drawing/2014/main" id="{8EAB5330-1987-2B0D-3A08-43C5FFDD5714}"/>
              </a:ext>
            </a:extLst>
          </p:cNvPr>
          <p:cNvPicPr>
            <a:picLocks noChangeAspect="1"/>
          </p:cNvPicPr>
          <p:nvPr/>
        </p:nvPicPr>
        <p:blipFill>
          <a:blip r:embed="rId10"/>
          <a:stretch>
            <a:fillRect/>
          </a:stretch>
        </p:blipFill>
        <p:spPr>
          <a:xfrm>
            <a:off x="61889" y="2114961"/>
            <a:ext cx="2701126" cy="3899444"/>
          </a:xfrm>
          <a:prstGeom prst="rect">
            <a:avLst/>
          </a:prstGeom>
        </p:spPr>
      </p:pic>
    </p:spTree>
    <p:extLst>
      <p:ext uri="{BB962C8B-B14F-4D97-AF65-F5344CB8AC3E}">
        <p14:creationId xmlns:p14="http://schemas.microsoft.com/office/powerpoint/2010/main" val="31044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C6BACEAB-2E61-4F48-AFBB-01A064990066}"/>
              </a:ext>
            </a:extLst>
          </p:cNvPr>
          <p:cNvSpPr/>
          <p:nvPr/>
        </p:nvSpPr>
        <p:spPr>
          <a:xfrm>
            <a:off x="1685764" y="6453337"/>
            <a:ext cx="8820472" cy="276999"/>
          </a:xfrm>
          <a:prstGeom prst="rect">
            <a:avLst/>
          </a:prstGeom>
        </p:spPr>
        <p:txBody>
          <a:bodyPr wrap="square">
            <a:spAutoFit/>
          </a:bodyPr>
          <a:lstStyle/>
          <a:p>
            <a:r>
              <a:rPr lang="en-US" sz="1200" dirty="0"/>
              <a:t>https://www20.anvisa.gov.br/segurancadopaciente/index.php/publicacoes/item/higiene-das-maos</a:t>
            </a:r>
          </a:p>
        </p:txBody>
      </p:sp>
      <p:sp>
        <p:nvSpPr>
          <p:cNvPr id="8" name="Title 7">
            <a:extLst>
              <a:ext uri="{FF2B5EF4-FFF2-40B4-BE49-F238E27FC236}">
                <a16:creationId xmlns:a16="http://schemas.microsoft.com/office/drawing/2014/main" id="{12DB2185-49DF-4E37-9ED2-A872648877E6}"/>
              </a:ext>
            </a:extLst>
          </p:cNvPr>
          <p:cNvSpPr>
            <a:spLocks noGrp="1"/>
          </p:cNvSpPr>
          <p:nvPr>
            <p:ph type="title"/>
          </p:nvPr>
        </p:nvSpPr>
        <p:spPr>
          <a:xfrm>
            <a:off x="1685764" y="680484"/>
            <a:ext cx="10392822" cy="860588"/>
          </a:xfrm>
        </p:spPr>
        <p:txBody>
          <a:bodyPr>
            <a:normAutofit/>
          </a:bodyPr>
          <a:lstStyle/>
          <a:p>
            <a:pPr algn="l"/>
            <a:r>
              <a:rPr lang="en-US" sz="3200" dirty="0" err="1"/>
              <a:t>Legislações</a:t>
            </a:r>
            <a:r>
              <a:rPr lang="en-US" sz="3200" dirty="0"/>
              <a:t> - </a:t>
            </a:r>
            <a:r>
              <a:rPr lang="en-US" sz="3200" dirty="0" err="1"/>
              <a:t>suporte</a:t>
            </a:r>
            <a:r>
              <a:rPr lang="en-US" sz="3200" dirty="0"/>
              <a:t> </a:t>
            </a:r>
            <a:r>
              <a:rPr lang="en-US" sz="3200" dirty="0" err="1"/>
              <a:t>ao</a:t>
            </a:r>
            <a:r>
              <a:rPr lang="en-US" sz="3200" dirty="0"/>
              <a:t> </a:t>
            </a:r>
            <a:r>
              <a:rPr lang="en-US" sz="3200" dirty="0" err="1"/>
              <a:t>Programa</a:t>
            </a:r>
            <a:r>
              <a:rPr lang="en-US" sz="3200" dirty="0"/>
              <a:t> de </a:t>
            </a:r>
            <a:r>
              <a:rPr lang="en-US" sz="3200" dirty="0" err="1"/>
              <a:t>Higiene</a:t>
            </a:r>
            <a:r>
              <a:rPr lang="en-US" sz="3200" dirty="0"/>
              <a:t> das </a:t>
            </a:r>
            <a:r>
              <a:rPr lang="en-US" sz="3200" dirty="0" err="1"/>
              <a:t>Mãos</a:t>
            </a:r>
            <a:endParaRPr lang="en-US" sz="3200" dirty="0"/>
          </a:p>
        </p:txBody>
      </p:sp>
      <p:pic>
        <p:nvPicPr>
          <p:cNvPr id="9" name="Picture 2">
            <a:extLst>
              <a:ext uri="{FF2B5EF4-FFF2-40B4-BE49-F238E27FC236}">
                <a16:creationId xmlns:a16="http://schemas.microsoft.com/office/drawing/2014/main" id="{E3EDFAC0-1A84-46B4-A515-AB30458D3D5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305"/>
          <a:stretch/>
        </p:blipFill>
        <p:spPr bwMode="auto">
          <a:xfrm>
            <a:off x="210744" y="1988851"/>
            <a:ext cx="3357099" cy="296040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7E978DDA-B826-40C7-8BDD-BE8872786A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1335" y="1988851"/>
            <a:ext cx="3729329" cy="296856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1" name="Picture 6">
            <a:extLst>
              <a:ext uri="{FF2B5EF4-FFF2-40B4-BE49-F238E27FC236}">
                <a16:creationId xmlns:a16="http://schemas.microsoft.com/office/drawing/2014/main" id="{AAD6D6FE-8618-42D3-93E3-708C00A8086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5110" y="2021141"/>
            <a:ext cx="3526146" cy="292811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3" name="CaixaDeTexto 17">
            <a:extLst>
              <a:ext uri="{FF2B5EF4-FFF2-40B4-BE49-F238E27FC236}">
                <a16:creationId xmlns:a16="http://schemas.microsoft.com/office/drawing/2014/main" id="{6298B2D8-66C6-4CFD-8034-8B85111AD0CC}"/>
              </a:ext>
            </a:extLst>
          </p:cNvPr>
          <p:cNvSpPr txBox="1"/>
          <p:nvPr/>
        </p:nvSpPr>
        <p:spPr>
          <a:xfrm>
            <a:off x="4231334" y="4957420"/>
            <a:ext cx="3729329" cy="646331"/>
          </a:xfrm>
          <a:prstGeom prst="rect">
            <a:avLst/>
          </a:prstGeom>
          <a:solidFill>
            <a:schemeClr val="bg1">
              <a:lumMod val="95000"/>
            </a:schemeClr>
          </a:solidFill>
        </p:spPr>
        <p:txBody>
          <a:bodyPr wrap="square" rtlCol="0">
            <a:spAutoFit/>
          </a:bodyPr>
          <a:lstStyle/>
          <a:p>
            <a:r>
              <a:rPr lang="pt-BR" b="1" dirty="0"/>
              <a:t>2011, RDC 63 Anvisa (Boas Práticas de Funcionamento para SS)</a:t>
            </a:r>
          </a:p>
        </p:txBody>
      </p:sp>
      <p:sp>
        <p:nvSpPr>
          <p:cNvPr id="14" name="CaixaDeTexto 18">
            <a:extLst>
              <a:ext uri="{FF2B5EF4-FFF2-40B4-BE49-F238E27FC236}">
                <a16:creationId xmlns:a16="http://schemas.microsoft.com/office/drawing/2014/main" id="{47F122E2-5E47-4451-A86B-1A138C38A5C6}"/>
              </a:ext>
            </a:extLst>
          </p:cNvPr>
          <p:cNvSpPr txBox="1"/>
          <p:nvPr/>
        </p:nvSpPr>
        <p:spPr>
          <a:xfrm>
            <a:off x="210743" y="4949256"/>
            <a:ext cx="3357099" cy="646331"/>
          </a:xfrm>
          <a:prstGeom prst="rect">
            <a:avLst/>
          </a:prstGeom>
          <a:solidFill>
            <a:schemeClr val="bg2"/>
          </a:solidFill>
        </p:spPr>
        <p:txBody>
          <a:bodyPr wrap="square" rtlCol="0">
            <a:spAutoFit/>
          </a:bodyPr>
          <a:lstStyle/>
          <a:p>
            <a:r>
              <a:rPr lang="pt-BR" b="1" dirty="0"/>
              <a:t>2010, RDC 42 (preparação alcoólica em SS)</a:t>
            </a:r>
          </a:p>
        </p:txBody>
      </p:sp>
      <p:sp>
        <p:nvSpPr>
          <p:cNvPr id="15" name="CaixaDeTexto 21">
            <a:extLst>
              <a:ext uri="{FF2B5EF4-FFF2-40B4-BE49-F238E27FC236}">
                <a16:creationId xmlns:a16="http://schemas.microsoft.com/office/drawing/2014/main" id="{2C1BABC3-1148-4A35-AC50-4C043D3893F2}"/>
              </a:ext>
            </a:extLst>
          </p:cNvPr>
          <p:cNvSpPr txBox="1"/>
          <p:nvPr/>
        </p:nvSpPr>
        <p:spPr>
          <a:xfrm>
            <a:off x="8410353" y="4957420"/>
            <a:ext cx="3570903" cy="646331"/>
          </a:xfrm>
          <a:prstGeom prst="rect">
            <a:avLst/>
          </a:prstGeom>
          <a:solidFill>
            <a:schemeClr val="bg1">
              <a:lumMod val="95000"/>
            </a:schemeClr>
          </a:solidFill>
        </p:spPr>
        <p:txBody>
          <a:bodyPr wrap="square" rtlCol="0">
            <a:spAutoFit/>
          </a:bodyPr>
          <a:lstStyle/>
          <a:p>
            <a:r>
              <a:rPr lang="pt-BR" b="1" dirty="0"/>
              <a:t>2013, Portaria 529 MS (Programa Nacional Segurança Paciente)</a:t>
            </a:r>
          </a:p>
        </p:txBody>
      </p:sp>
    </p:spTree>
    <p:extLst>
      <p:ext uri="{BB962C8B-B14F-4D97-AF65-F5344CB8AC3E}">
        <p14:creationId xmlns:p14="http://schemas.microsoft.com/office/powerpoint/2010/main" val="1611153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4813" y="5500474"/>
            <a:ext cx="11527436" cy="959093"/>
          </a:xfrm>
        </p:spPr>
        <p:txBody>
          <a:bodyPr>
            <a:normAutofit/>
          </a:bodyPr>
          <a:lstStyle/>
          <a:p>
            <a:pPr marL="0" indent="0" algn="ctr">
              <a:buNone/>
            </a:pPr>
            <a:r>
              <a:rPr lang="pt-BR" sz="2800" dirty="0"/>
              <a:t>Protocolos são guias e normas que devem ser utilizados nos Serviços de Saúde  para a segurança do paciente.</a:t>
            </a: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901" b="8425"/>
          <a:stretch/>
        </p:blipFill>
        <p:spPr bwMode="auto">
          <a:xfrm>
            <a:off x="284882" y="1993688"/>
            <a:ext cx="5616624" cy="340276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ângulo 3"/>
          <p:cNvSpPr/>
          <p:nvPr/>
        </p:nvSpPr>
        <p:spPr>
          <a:xfrm>
            <a:off x="2041980" y="6563527"/>
            <a:ext cx="8460432" cy="276999"/>
          </a:xfrm>
          <a:prstGeom prst="rect">
            <a:avLst/>
          </a:prstGeom>
        </p:spPr>
        <p:txBody>
          <a:bodyPr wrap="square">
            <a:spAutoFit/>
          </a:bodyPr>
          <a:lstStyle/>
          <a:p>
            <a:r>
              <a:rPr lang="pt-BR" sz="1200" dirty="0"/>
              <a:t>http://bvsms.saude.gov.br/bvs/saudelegis/gm/2013/prt1377_09_07_2013.html</a:t>
            </a:r>
          </a:p>
        </p:txBody>
      </p:sp>
      <p:sp>
        <p:nvSpPr>
          <p:cNvPr id="6" name="Título 1">
            <a:extLst>
              <a:ext uri="{FF2B5EF4-FFF2-40B4-BE49-F238E27FC236}">
                <a16:creationId xmlns:a16="http://schemas.microsoft.com/office/drawing/2014/main" id="{4E123675-9C8E-421D-9664-AF49414D04CD}"/>
              </a:ext>
            </a:extLst>
          </p:cNvPr>
          <p:cNvSpPr txBox="1">
            <a:spLocks/>
          </p:cNvSpPr>
          <p:nvPr/>
        </p:nvSpPr>
        <p:spPr>
          <a:xfrm>
            <a:off x="1648918" y="759006"/>
            <a:ext cx="10163331" cy="772186"/>
          </a:xfrm>
          <a:prstGeom prst="rect">
            <a:avLst/>
          </a:prstGeom>
          <a:noFill/>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pt-BR" sz="2800" b="1" dirty="0"/>
              <a:t>Protocolos de Segurança do Paciente (Portaria MS 529 PNSP: 01/04/2013)</a:t>
            </a:r>
          </a:p>
        </p:txBody>
      </p:sp>
      <p:sp>
        <p:nvSpPr>
          <p:cNvPr id="8" name="Retângulo 7">
            <a:extLst>
              <a:ext uri="{FF2B5EF4-FFF2-40B4-BE49-F238E27FC236}">
                <a16:creationId xmlns:a16="http://schemas.microsoft.com/office/drawing/2014/main" id="{C0D85DBE-8C29-44E7-B08E-090018047EE6}"/>
              </a:ext>
            </a:extLst>
          </p:cNvPr>
          <p:cNvSpPr/>
          <p:nvPr/>
        </p:nvSpPr>
        <p:spPr>
          <a:xfrm>
            <a:off x="3093194" y="4076792"/>
            <a:ext cx="2808312" cy="648072"/>
          </a:xfrm>
          <a:prstGeom prst="rect">
            <a:avLst/>
          </a:prstGeom>
          <a:noFill/>
          <a:ln w="571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Espaço Reservado para Conteúdo 2">
            <a:extLst>
              <a:ext uri="{FF2B5EF4-FFF2-40B4-BE49-F238E27FC236}">
                <a16:creationId xmlns:a16="http://schemas.microsoft.com/office/drawing/2014/main" id="{CE33BBD9-91A7-42F3-A499-1F6792FD48DA}"/>
              </a:ext>
            </a:extLst>
          </p:cNvPr>
          <p:cNvSpPr txBox="1">
            <a:spLocks/>
          </p:cNvSpPr>
          <p:nvPr/>
        </p:nvSpPr>
        <p:spPr>
          <a:xfrm>
            <a:off x="6096000" y="1993688"/>
            <a:ext cx="5811118" cy="3402768"/>
          </a:xfrm>
          <a:prstGeom prst="rect">
            <a:avLst/>
          </a:prstGeom>
          <a:ln>
            <a:solidFill>
              <a:schemeClr val="accent5">
                <a:lumMod val="75000"/>
              </a:schemeClr>
            </a:solid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pt-BR" sz="2200" dirty="0"/>
              <a:t>Serviços de saúde, públicos ou privados, que prestam cuidados à saúde, seja qual for o nível de complexidade, no ponto de assistência. </a:t>
            </a:r>
          </a:p>
          <a:p>
            <a:r>
              <a:rPr lang="pt-BR" sz="2200" dirty="0"/>
              <a:t>Definições</a:t>
            </a:r>
          </a:p>
          <a:p>
            <a:r>
              <a:rPr lang="pt-BR" sz="2200" dirty="0"/>
              <a:t>Recomendações HM: </a:t>
            </a:r>
            <a:r>
              <a:rPr lang="pt-BR" sz="2200" dirty="0">
                <a:solidFill>
                  <a:srgbClr val="FF3300"/>
                </a:solidFill>
              </a:rPr>
              <a:t>5 momentos</a:t>
            </a:r>
            <a:r>
              <a:rPr lang="pt-BR" sz="2200" dirty="0"/>
              <a:t>, produtos  e técnicas</a:t>
            </a:r>
          </a:p>
          <a:p>
            <a:r>
              <a:rPr lang="pt-BR" sz="2200" dirty="0">
                <a:solidFill>
                  <a:srgbClr val="FF3300"/>
                </a:solidFill>
              </a:rPr>
              <a:t>Estratégia multimodal</a:t>
            </a:r>
          </a:p>
          <a:p>
            <a:r>
              <a:rPr lang="pt-BR" sz="2200" dirty="0">
                <a:solidFill>
                  <a:srgbClr val="FF0000"/>
                </a:solidFill>
              </a:rPr>
              <a:t>Indicadores: mínimo consumo de produtos</a:t>
            </a:r>
          </a:p>
          <a:p>
            <a:r>
              <a:rPr lang="pt-BR" sz="2200" dirty="0"/>
              <a:t>Cuidados especiais: </a:t>
            </a:r>
            <a:r>
              <a:rPr lang="pt-BR" sz="2200" dirty="0">
                <a:solidFill>
                  <a:srgbClr val="FF3300"/>
                </a:solidFill>
              </a:rPr>
              <a:t>uso luvas </a:t>
            </a:r>
            <a:r>
              <a:rPr lang="pt-BR" sz="2200" dirty="0"/>
              <a:t>e </a:t>
            </a:r>
            <a:r>
              <a:rPr lang="pt-BR" sz="2200" dirty="0">
                <a:solidFill>
                  <a:srgbClr val="FF0000"/>
                </a:solidFill>
              </a:rPr>
              <a:t>cuidados pele</a:t>
            </a:r>
            <a:r>
              <a:rPr lang="pt-BR" sz="2200" dirty="0"/>
              <a:t>.</a:t>
            </a:r>
          </a:p>
        </p:txBody>
      </p:sp>
    </p:spTree>
    <p:extLst>
      <p:ext uri="{BB962C8B-B14F-4D97-AF65-F5344CB8AC3E}">
        <p14:creationId xmlns:p14="http://schemas.microsoft.com/office/powerpoint/2010/main" val="1348249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1FD717-689B-78F6-2426-2D4F4561CC70}"/>
              </a:ext>
            </a:extLst>
          </p:cNvPr>
          <p:cNvPicPr>
            <a:picLocks noChangeAspect="1"/>
          </p:cNvPicPr>
          <p:nvPr/>
        </p:nvPicPr>
        <p:blipFill>
          <a:blip r:embed="rId2"/>
          <a:stretch>
            <a:fillRect/>
          </a:stretch>
        </p:blipFill>
        <p:spPr>
          <a:xfrm>
            <a:off x="4261449" y="60385"/>
            <a:ext cx="7888043" cy="6910840"/>
          </a:xfrm>
          <a:prstGeom prst="rect">
            <a:avLst/>
          </a:prstGeom>
        </p:spPr>
      </p:pic>
      <p:sp>
        <p:nvSpPr>
          <p:cNvPr id="14" name="TextBox 13">
            <a:extLst>
              <a:ext uri="{FF2B5EF4-FFF2-40B4-BE49-F238E27FC236}">
                <a16:creationId xmlns:a16="http://schemas.microsoft.com/office/drawing/2014/main" id="{B165B649-BDC8-4F98-41B7-E1C7FDAC8E71}"/>
              </a:ext>
            </a:extLst>
          </p:cNvPr>
          <p:cNvSpPr txBox="1"/>
          <p:nvPr/>
        </p:nvSpPr>
        <p:spPr>
          <a:xfrm>
            <a:off x="4927472" y="171818"/>
            <a:ext cx="7537698" cy="400110"/>
          </a:xfrm>
          <a:prstGeom prst="rect">
            <a:avLst/>
          </a:prstGeom>
          <a:noFill/>
        </p:spPr>
        <p:txBody>
          <a:bodyPr wrap="square">
            <a:spAutoFit/>
          </a:bodyPr>
          <a:lstStyle/>
          <a:p>
            <a:r>
              <a:rPr lang="en-US" sz="2000" b="0" i="0" u="none" strike="noStrike" baseline="0" dirty="0">
                <a:solidFill>
                  <a:schemeClr val="bg1"/>
                </a:solidFill>
              </a:rPr>
              <a:t>WHO Global report on infection prevention and control, 2022</a:t>
            </a:r>
            <a:endParaRPr lang="en-US" sz="2000" dirty="0">
              <a:solidFill>
                <a:schemeClr val="bg1"/>
              </a:solidFill>
            </a:endParaRPr>
          </a:p>
        </p:txBody>
      </p:sp>
      <p:sp>
        <p:nvSpPr>
          <p:cNvPr id="2" name="TextBox 1">
            <a:extLst>
              <a:ext uri="{FF2B5EF4-FFF2-40B4-BE49-F238E27FC236}">
                <a16:creationId xmlns:a16="http://schemas.microsoft.com/office/drawing/2014/main" id="{1A868E26-3897-FEBC-C4CA-F70A3AD879BF}"/>
              </a:ext>
            </a:extLst>
          </p:cNvPr>
          <p:cNvSpPr txBox="1"/>
          <p:nvPr/>
        </p:nvSpPr>
        <p:spPr>
          <a:xfrm>
            <a:off x="7359226" y="3294120"/>
            <a:ext cx="1224057" cy="923330"/>
          </a:xfrm>
          <a:prstGeom prst="rect">
            <a:avLst/>
          </a:prstGeom>
          <a:solidFill>
            <a:srgbClr val="009AD0"/>
          </a:solidFill>
          <a:ln>
            <a:noFill/>
          </a:ln>
        </p:spPr>
        <p:txBody>
          <a:bodyPr wrap="square" rtlCol="0">
            <a:spAutoFit/>
          </a:bodyPr>
          <a:lstStyle/>
          <a:p>
            <a:pPr algn="ctr"/>
            <a:r>
              <a:rPr lang="en-US" dirty="0" err="1">
                <a:solidFill>
                  <a:schemeClr val="bg1"/>
                </a:solidFill>
              </a:rPr>
              <a:t>Prevenção</a:t>
            </a:r>
            <a:r>
              <a:rPr lang="en-US" dirty="0">
                <a:solidFill>
                  <a:schemeClr val="bg1"/>
                </a:solidFill>
              </a:rPr>
              <a:t> </a:t>
            </a:r>
            <a:r>
              <a:rPr lang="en-US" dirty="0" err="1">
                <a:solidFill>
                  <a:schemeClr val="bg1"/>
                </a:solidFill>
              </a:rPr>
              <a:t>Controle</a:t>
            </a:r>
            <a:r>
              <a:rPr lang="en-US" dirty="0">
                <a:solidFill>
                  <a:schemeClr val="bg1"/>
                </a:solidFill>
              </a:rPr>
              <a:t>  </a:t>
            </a:r>
            <a:r>
              <a:rPr lang="en-US" dirty="0" err="1">
                <a:solidFill>
                  <a:schemeClr val="bg1"/>
                </a:solidFill>
              </a:rPr>
              <a:t>Infecção</a:t>
            </a:r>
            <a:endParaRPr lang="en-US" dirty="0">
              <a:solidFill>
                <a:schemeClr val="bg1"/>
              </a:solidFill>
            </a:endParaRPr>
          </a:p>
        </p:txBody>
      </p:sp>
      <p:sp>
        <p:nvSpPr>
          <p:cNvPr id="3" name="TextBox 2">
            <a:extLst>
              <a:ext uri="{FF2B5EF4-FFF2-40B4-BE49-F238E27FC236}">
                <a16:creationId xmlns:a16="http://schemas.microsoft.com/office/drawing/2014/main" id="{23502922-4745-1058-E4A0-505D183F3E0D}"/>
              </a:ext>
            </a:extLst>
          </p:cNvPr>
          <p:cNvSpPr txBox="1"/>
          <p:nvPr/>
        </p:nvSpPr>
        <p:spPr>
          <a:xfrm>
            <a:off x="42508" y="884315"/>
            <a:ext cx="4346981" cy="526297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buFont typeface="Wingdings" panose="05000000000000000000" pitchFamily="2" charset="2"/>
              <a:buChar char="§"/>
            </a:pPr>
            <a:r>
              <a:rPr lang="en-US" sz="2400" dirty="0" err="1"/>
              <a:t>Segurança</a:t>
            </a:r>
            <a:r>
              <a:rPr lang="en-US" sz="2400" dirty="0"/>
              <a:t> do </a:t>
            </a:r>
            <a:r>
              <a:rPr lang="en-US" sz="2400" dirty="0" err="1"/>
              <a:t>paciente</a:t>
            </a:r>
            <a:endParaRPr lang="en-US" sz="2400" dirty="0"/>
          </a:p>
          <a:p>
            <a:pPr marL="285750" indent="-285750">
              <a:buFont typeface="Wingdings" panose="05000000000000000000" pitchFamily="2" charset="2"/>
              <a:buChar char="§"/>
            </a:pPr>
            <a:r>
              <a:rPr lang="en-US" sz="2400" dirty="0" err="1"/>
              <a:t>Segurança</a:t>
            </a:r>
            <a:r>
              <a:rPr lang="en-US" sz="2400" dirty="0"/>
              <a:t> do </a:t>
            </a:r>
            <a:r>
              <a:rPr lang="en-US" sz="2400" dirty="0" err="1"/>
              <a:t>profissional</a:t>
            </a:r>
            <a:endParaRPr lang="en-US" sz="2400" dirty="0"/>
          </a:p>
          <a:p>
            <a:pPr marL="285750" indent="-285750">
              <a:buFont typeface="Wingdings" panose="05000000000000000000" pitchFamily="2" charset="2"/>
              <a:buChar char="§"/>
            </a:pPr>
            <a:r>
              <a:rPr lang="en-US" sz="2400" dirty="0" err="1"/>
              <a:t>Melhorar</a:t>
            </a:r>
            <a:r>
              <a:rPr lang="en-US" sz="2400" dirty="0"/>
              <a:t> a </a:t>
            </a:r>
            <a:r>
              <a:rPr lang="en-US" sz="2400" dirty="0" err="1"/>
              <a:t>Qualidade</a:t>
            </a:r>
            <a:endParaRPr lang="en-US" sz="2400" dirty="0"/>
          </a:p>
          <a:p>
            <a:pPr marL="285750" indent="-285750">
              <a:buFont typeface="Wingdings" panose="05000000000000000000" pitchFamily="2" charset="2"/>
              <a:buChar char="§"/>
            </a:pPr>
            <a:r>
              <a:rPr lang="en-US" sz="2400" dirty="0" err="1"/>
              <a:t>Prevenir</a:t>
            </a:r>
            <a:r>
              <a:rPr lang="en-US" sz="2400" dirty="0"/>
              <a:t> a </a:t>
            </a:r>
            <a:r>
              <a:rPr lang="en-US" sz="2400" dirty="0" err="1"/>
              <a:t>resistência</a:t>
            </a:r>
            <a:r>
              <a:rPr lang="en-US" sz="2400" dirty="0"/>
              <a:t> </a:t>
            </a:r>
            <a:r>
              <a:rPr lang="en-US" sz="2400" dirty="0" err="1"/>
              <a:t>antimicrobiana</a:t>
            </a:r>
            <a:endParaRPr lang="en-US" sz="2400" dirty="0"/>
          </a:p>
          <a:p>
            <a:pPr marL="285750" indent="-285750">
              <a:buFont typeface="Wingdings" panose="05000000000000000000" pitchFamily="2" charset="2"/>
              <a:buChar char="§"/>
            </a:pPr>
            <a:r>
              <a:rPr lang="en-US" sz="2400" dirty="0" err="1"/>
              <a:t>Água</a:t>
            </a:r>
            <a:r>
              <a:rPr lang="en-US" sz="2400" dirty="0"/>
              <a:t>, </a:t>
            </a:r>
            <a:r>
              <a:rPr lang="en-US" sz="2400" dirty="0" err="1"/>
              <a:t>saneamento</a:t>
            </a:r>
            <a:r>
              <a:rPr lang="en-US" sz="2400" dirty="0"/>
              <a:t> e </a:t>
            </a:r>
            <a:r>
              <a:rPr lang="en-US" sz="2400" dirty="0" err="1"/>
              <a:t>higiene</a:t>
            </a:r>
            <a:endParaRPr lang="en-US" sz="2400" dirty="0"/>
          </a:p>
          <a:p>
            <a:pPr marL="285750" indent="-285750">
              <a:buFont typeface="Wingdings" panose="05000000000000000000" pitchFamily="2" charset="2"/>
              <a:buChar char="§"/>
            </a:pPr>
            <a:r>
              <a:rPr lang="en-US" sz="2400" dirty="0" err="1"/>
              <a:t>Melhores</a:t>
            </a:r>
            <a:r>
              <a:rPr lang="en-US" sz="2400" dirty="0"/>
              <a:t> </a:t>
            </a:r>
            <a:r>
              <a:rPr lang="en-US" sz="2400" dirty="0" err="1"/>
              <a:t>práticas</a:t>
            </a:r>
            <a:r>
              <a:rPr lang="en-US" sz="2400" dirty="0"/>
              <a:t> </a:t>
            </a:r>
            <a:r>
              <a:rPr lang="en-US" sz="2400" dirty="0" err="1"/>
              <a:t>assistenciais</a:t>
            </a:r>
            <a:endParaRPr lang="en-US" sz="2400" dirty="0"/>
          </a:p>
          <a:p>
            <a:pPr marL="285750" indent="-285750">
              <a:buFont typeface="Wingdings" panose="05000000000000000000" pitchFamily="2" charset="2"/>
              <a:buChar char="§"/>
            </a:pPr>
            <a:r>
              <a:rPr lang="en-US" sz="2400" dirty="0" err="1"/>
              <a:t>Preparação</a:t>
            </a:r>
            <a:r>
              <a:rPr lang="en-US" sz="2400" dirty="0"/>
              <a:t>, </a:t>
            </a:r>
            <a:r>
              <a:rPr lang="en-US" sz="2400" dirty="0" err="1"/>
              <a:t>prontidão</a:t>
            </a:r>
            <a:r>
              <a:rPr lang="en-US" sz="2400" dirty="0"/>
              <a:t> e </a:t>
            </a:r>
            <a:r>
              <a:rPr lang="en-US" sz="2400" dirty="0" err="1"/>
              <a:t>resposta</a:t>
            </a:r>
            <a:r>
              <a:rPr lang="en-US" sz="2400" dirty="0"/>
              <a:t> para </a:t>
            </a:r>
            <a:r>
              <a:rPr lang="en-US" sz="2400" dirty="0" err="1"/>
              <a:t>surtos</a:t>
            </a:r>
            <a:r>
              <a:rPr lang="en-US" sz="2400" dirty="0"/>
              <a:t> e </a:t>
            </a:r>
            <a:r>
              <a:rPr lang="en-US" sz="2400" dirty="0" err="1"/>
              <a:t>epidemias</a:t>
            </a:r>
            <a:endParaRPr lang="en-US" sz="2400" dirty="0"/>
          </a:p>
          <a:p>
            <a:pPr marL="285750" indent="-285750">
              <a:buFont typeface="Wingdings" panose="05000000000000000000" pitchFamily="2" charset="2"/>
              <a:buChar char="§"/>
            </a:pPr>
            <a:r>
              <a:rPr lang="en-US" sz="2400" dirty="0" err="1"/>
              <a:t>Fortalecimento</a:t>
            </a:r>
            <a:r>
              <a:rPr lang="en-US" sz="2400" dirty="0"/>
              <a:t> dos </a:t>
            </a:r>
            <a:r>
              <a:rPr lang="en-US" sz="2400" dirty="0" err="1"/>
              <a:t>sistemas</a:t>
            </a:r>
            <a:r>
              <a:rPr lang="en-US" sz="2400" dirty="0"/>
              <a:t> de </a:t>
            </a:r>
            <a:r>
              <a:rPr lang="en-US" sz="2400" dirty="0" err="1"/>
              <a:t>saúde</a:t>
            </a:r>
            <a:endParaRPr lang="en-US" sz="2400" dirty="0"/>
          </a:p>
          <a:p>
            <a:pPr marL="285750" indent="-285750">
              <a:buFont typeface="Wingdings" panose="05000000000000000000" pitchFamily="2" charset="2"/>
              <a:buChar char="§"/>
            </a:pPr>
            <a:r>
              <a:rPr lang="en-US" sz="2400" dirty="0" err="1"/>
              <a:t>Regulamento</a:t>
            </a:r>
            <a:r>
              <a:rPr lang="en-US" sz="2400" dirty="0"/>
              <a:t> </a:t>
            </a:r>
            <a:r>
              <a:rPr lang="en-US" sz="2400" dirty="0" err="1"/>
              <a:t>sanitário</a:t>
            </a:r>
            <a:r>
              <a:rPr lang="en-US" sz="2400" dirty="0"/>
              <a:t> </a:t>
            </a:r>
            <a:r>
              <a:rPr lang="en-US" sz="2400" dirty="0" err="1"/>
              <a:t>internacional</a:t>
            </a:r>
            <a:r>
              <a:rPr lang="en-US" sz="2400" dirty="0"/>
              <a:t>*</a:t>
            </a:r>
          </a:p>
        </p:txBody>
      </p:sp>
      <p:sp>
        <p:nvSpPr>
          <p:cNvPr id="6" name="TextBox 5">
            <a:extLst>
              <a:ext uri="{FF2B5EF4-FFF2-40B4-BE49-F238E27FC236}">
                <a16:creationId xmlns:a16="http://schemas.microsoft.com/office/drawing/2014/main" id="{A8429269-53F4-46FC-9D13-3C9B5A25859F}"/>
              </a:ext>
            </a:extLst>
          </p:cNvPr>
          <p:cNvSpPr txBox="1"/>
          <p:nvPr/>
        </p:nvSpPr>
        <p:spPr>
          <a:xfrm>
            <a:off x="0" y="6097594"/>
            <a:ext cx="4389489"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pt-BR" sz="1200" dirty="0">
                <a:latin typeface="arial" panose="020B0604020202020204" pitchFamily="34" charset="0"/>
              </a:rPr>
              <a:t>* P</a:t>
            </a:r>
            <a:r>
              <a:rPr lang="pt-BR" sz="1200" b="0" i="0" dirty="0">
                <a:effectLst/>
                <a:latin typeface="arial" panose="020B0604020202020204" pitchFamily="34" charset="0"/>
              </a:rPr>
              <a:t>revenir, proteger, controlar e dar uma resposta de saúde pública contra a propagação </a:t>
            </a:r>
            <a:r>
              <a:rPr lang="pt-BR" sz="1200" b="1" i="0" dirty="0">
                <a:effectLst/>
                <a:latin typeface="arial" panose="020B0604020202020204" pitchFamily="34" charset="0"/>
              </a:rPr>
              <a:t>internacional</a:t>
            </a:r>
            <a:r>
              <a:rPr lang="pt-BR" sz="1200" b="0" i="0" dirty="0">
                <a:effectLst/>
                <a:latin typeface="arial" panose="020B0604020202020204" pitchFamily="34" charset="0"/>
              </a:rPr>
              <a:t> de doenças</a:t>
            </a:r>
            <a:endParaRPr lang="en-US" sz="1200" dirty="0"/>
          </a:p>
        </p:txBody>
      </p:sp>
    </p:spTree>
    <p:extLst>
      <p:ext uri="{BB962C8B-B14F-4D97-AF65-F5344CB8AC3E}">
        <p14:creationId xmlns:p14="http://schemas.microsoft.com/office/powerpoint/2010/main" val="12730622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89691F-989D-42F2-AB1C-448B2AA75C7A}"/>
              </a:ext>
            </a:extLst>
          </p:cNvPr>
          <p:cNvSpPr>
            <a:spLocks noGrp="1"/>
          </p:cNvSpPr>
          <p:nvPr>
            <p:ph type="title"/>
          </p:nvPr>
        </p:nvSpPr>
        <p:spPr>
          <a:xfrm>
            <a:off x="-76480" y="3429000"/>
            <a:ext cx="12268479" cy="2968846"/>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pt-BR" b="1" dirty="0">
                <a:solidFill>
                  <a:schemeClr val="accent1">
                    <a:lumMod val="50000"/>
                  </a:schemeClr>
                </a:solidFill>
              </a:rPr>
              <a:t>Higiene das Mãos </a:t>
            </a:r>
            <a:r>
              <a:rPr lang="pt-BR" dirty="0">
                <a:solidFill>
                  <a:schemeClr val="accent1">
                    <a:lumMod val="50000"/>
                  </a:schemeClr>
                </a:solidFill>
              </a:rPr>
              <a:t>faz parte das</a:t>
            </a:r>
            <a:br>
              <a:rPr lang="pt-BR" dirty="0">
                <a:solidFill>
                  <a:schemeClr val="accent1">
                    <a:lumMod val="50000"/>
                  </a:schemeClr>
                </a:solidFill>
              </a:rPr>
            </a:br>
            <a:r>
              <a:rPr lang="pt-BR" dirty="0">
                <a:solidFill>
                  <a:schemeClr val="accent1">
                    <a:lumMod val="50000"/>
                  </a:schemeClr>
                </a:solidFill>
              </a:rPr>
              <a:t> </a:t>
            </a:r>
            <a:r>
              <a:rPr lang="pt-BR" b="1" dirty="0">
                <a:solidFill>
                  <a:schemeClr val="accent1">
                    <a:lumMod val="50000"/>
                  </a:schemeClr>
                </a:solidFill>
              </a:rPr>
              <a:t>Principais Práticas de Prevenção e Controle das Infecções</a:t>
            </a:r>
            <a:br>
              <a:rPr lang="pt-BR" b="1" dirty="0">
                <a:solidFill>
                  <a:schemeClr val="accent1">
                    <a:lumMod val="50000"/>
                  </a:schemeClr>
                </a:solidFill>
              </a:rPr>
            </a:br>
            <a:r>
              <a:rPr lang="pt-BR" dirty="0">
                <a:solidFill>
                  <a:schemeClr val="accent1">
                    <a:lumMod val="50000"/>
                  </a:schemeClr>
                </a:solidFill>
              </a:rPr>
              <a:t>visando  segurança do paciente e dos profissionais em </a:t>
            </a:r>
            <a:br>
              <a:rPr lang="pt-BR" dirty="0">
                <a:solidFill>
                  <a:schemeClr val="accent1">
                    <a:lumMod val="50000"/>
                  </a:schemeClr>
                </a:solidFill>
              </a:rPr>
            </a:br>
            <a:r>
              <a:rPr lang="pt-BR" dirty="0">
                <a:solidFill>
                  <a:schemeClr val="accent1">
                    <a:lumMod val="50000"/>
                  </a:schemeClr>
                </a:solidFill>
              </a:rPr>
              <a:t>Todos Serviços de Saúde.</a:t>
            </a:r>
            <a:endParaRPr lang="en-US" dirty="0">
              <a:solidFill>
                <a:schemeClr val="accent1">
                  <a:lumMod val="50000"/>
                </a:schemeClr>
              </a:solidFill>
            </a:endParaRPr>
          </a:p>
        </p:txBody>
      </p:sp>
      <p:pic>
        <p:nvPicPr>
          <p:cNvPr id="4" name="Afbeelding 4" descr="Integration.jpg">
            <a:extLst>
              <a:ext uri="{FF2B5EF4-FFF2-40B4-BE49-F238E27FC236}">
                <a16:creationId xmlns:a16="http://schemas.microsoft.com/office/drawing/2014/main" id="{57025108-71A9-4E39-859D-D6A430E124C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6423" y="1261488"/>
            <a:ext cx="2454423" cy="20333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C:\Ana Paula C\Hand Hygiene\anim_opt.gif">
            <a:extLst>
              <a:ext uri="{FF2B5EF4-FFF2-40B4-BE49-F238E27FC236}">
                <a16:creationId xmlns:a16="http://schemas.microsoft.com/office/drawing/2014/main" id="{47A4F2B2-277B-41FC-B144-8079369C835F}"/>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1154" y="1089025"/>
            <a:ext cx="426720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ângulo 5">
            <a:extLst>
              <a:ext uri="{FF2B5EF4-FFF2-40B4-BE49-F238E27FC236}">
                <a16:creationId xmlns:a16="http://schemas.microsoft.com/office/drawing/2014/main" id="{560B05AF-B9F7-4C62-86D9-CCFB0B0238EA}"/>
              </a:ext>
            </a:extLst>
          </p:cNvPr>
          <p:cNvSpPr/>
          <p:nvPr/>
        </p:nvSpPr>
        <p:spPr>
          <a:xfrm>
            <a:off x="-30256" y="6666120"/>
            <a:ext cx="12222256" cy="246221"/>
          </a:xfrm>
          <a:prstGeom prst="rect">
            <a:avLst/>
          </a:prstGeom>
        </p:spPr>
        <p:txBody>
          <a:bodyPr wrap="square">
            <a:spAutoFit/>
          </a:bodyPr>
          <a:lstStyle/>
          <a:p>
            <a:r>
              <a:rPr lang="en-US" sz="1000" b="1" dirty="0">
                <a:solidFill>
                  <a:srgbClr val="FF0000"/>
                </a:solidFill>
              </a:rPr>
              <a:t>Core Infection Prevention and Control Practices for Safe </a:t>
            </a:r>
            <a:r>
              <a:rPr lang="en-US" sz="1000" b="1" dirty="0">
                <a:solidFill>
                  <a:srgbClr val="FF0000"/>
                </a:solidFill>
                <a:latin typeface="Arial" panose="020B0604020202020204" pitchFamily="34" charset="0"/>
                <a:cs typeface="Arial" panose="020B0604020202020204" pitchFamily="34" charset="0"/>
              </a:rPr>
              <a:t>Healthcare</a:t>
            </a:r>
            <a:r>
              <a:rPr lang="en-US" sz="1000" b="1" dirty="0">
                <a:solidFill>
                  <a:srgbClr val="FF0000"/>
                </a:solidFill>
              </a:rPr>
              <a:t> Delivery in All Settings. CDC, 2017  </a:t>
            </a:r>
            <a:r>
              <a:rPr lang="en-US" sz="1000" dirty="0">
                <a:hlinkClick r:id="rId4"/>
              </a:rPr>
              <a:t>https://www.cdc.gov/hicpac/recommendations/core-practices.html</a:t>
            </a:r>
            <a:endParaRPr lang="en-US" sz="1000" dirty="0"/>
          </a:p>
        </p:txBody>
      </p:sp>
    </p:spTree>
    <p:extLst>
      <p:ext uri="{BB962C8B-B14F-4D97-AF65-F5344CB8AC3E}">
        <p14:creationId xmlns:p14="http://schemas.microsoft.com/office/powerpoint/2010/main" val="3737778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F882F5-F558-4D01-9AFF-FA0AF558B982}"/>
              </a:ext>
            </a:extLst>
          </p:cNvPr>
          <p:cNvSpPr>
            <a:spLocks noGrp="1"/>
          </p:cNvSpPr>
          <p:nvPr>
            <p:ph type="title"/>
          </p:nvPr>
        </p:nvSpPr>
        <p:spPr>
          <a:xfrm>
            <a:off x="146367" y="1758613"/>
            <a:ext cx="11899265" cy="2045969"/>
          </a:xfrm>
        </p:spPr>
        <p:txBody>
          <a:bodyPr>
            <a:normAutofit/>
          </a:bodyPr>
          <a:lstStyle/>
          <a:p>
            <a:pPr algn="ctr"/>
            <a:r>
              <a:rPr lang="en-US" sz="4000" b="0" dirty="0">
                <a:latin typeface="Arial" panose="020B0604020202020204" pitchFamily="34" charset="0"/>
                <a:cs typeface="Arial" panose="020B0604020202020204" pitchFamily="34" charset="0"/>
              </a:rPr>
              <a:t>"Primum non </a:t>
            </a:r>
            <a:r>
              <a:rPr lang="en-US" sz="4000" b="0" dirty="0" err="1">
                <a:latin typeface="Arial" panose="020B0604020202020204" pitchFamily="34" charset="0"/>
                <a:cs typeface="Arial" panose="020B0604020202020204" pitchFamily="34" charset="0"/>
              </a:rPr>
              <a:t>nocere</a:t>
            </a:r>
            <a:r>
              <a:rPr lang="en-US" sz="4000" b="0" dirty="0">
                <a:latin typeface="Arial" panose="020B0604020202020204" pitchFamily="34" charset="0"/>
                <a:cs typeface="Arial" panose="020B0604020202020204" pitchFamily="34" charset="0"/>
              </a:rPr>
              <a:t>. First, do no harm”</a:t>
            </a:r>
            <a:br>
              <a:rPr lang="en-US" sz="4000" b="0" dirty="0">
                <a:latin typeface="Arial" panose="020B0604020202020204" pitchFamily="34" charset="0"/>
                <a:cs typeface="Arial" panose="020B0604020202020204" pitchFamily="34" charset="0"/>
              </a:rPr>
            </a:br>
            <a:r>
              <a:rPr lang="en-US" sz="4000" b="0" dirty="0">
                <a:latin typeface="Arial" panose="020B0604020202020204" pitchFamily="34" charset="0"/>
                <a:cs typeface="Arial" panose="020B0604020202020204" pitchFamily="34" charset="0"/>
              </a:rPr>
              <a:t>"As to diseases, make a habit of two things</a:t>
            </a:r>
            <a:br>
              <a:rPr lang="en-US" sz="4000" b="0" dirty="0">
                <a:latin typeface="Arial" panose="020B0604020202020204" pitchFamily="34" charset="0"/>
                <a:cs typeface="Arial" panose="020B0604020202020204" pitchFamily="34" charset="0"/>
              </a:rPr>
            </a:br>
            <a:r>
              <a:rPr lang="en-US" sz="4000" b="0" dirty="0">
                <a:latin typeface="Arial" panose="020B0604020202020204" pitchFamily="34" charset="0"/>
                <a:cs typeface="Arial" panose="020B0604020202020204" pitchFamily="34" charset="0"/>
              </a:rPr>
              <a:t>— to help, or at least to do no harm.” </a:t>
            </a:r>
            <a:endParaRPr lang="en-US" sz="4000" b="0" i="1" dirty="0">
              <a:latin typeface="Arial" panose="020B0604020202020204" pitchFamily="34" charset="0"/>
              <a:cs typeface="Arial" panose="020B0604020202020204" pitchFamily="34" charset="0"/>
            </a:endParaRPr>
          </a:p>
        </p:txBody>
      </p:sp>
      <p:sp>
        <p:nvSpPr>
          <p:cNvPr id="6" name="CaixaDeTexto 5">
            <a:extLst>
              <a:ext uri="{FF2B5EF4-FFF2-40B4-BE49-F238E27FC236}">
                <a16:creationId xmlns:a16="http://schemas.microsoft.com/office/drawing/2014/main" id="{2C82D98A-8A43-4532-B8FC-189E2BEB7137}"/>
              </a:ext>
            </a:extLst>
          </p:cNvPr>
          <p:cNvSpPr txBox="1"/>
          <p:nvPr/>
        </p:nvSpPr>
        <p:spPr>
          <a:xfrm>
            <a:off x="-1" y="3804582"/>
            <a:ext cx="12192000" cy="193899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pt-BR" sz="4000" b="1" dirty="0">
                <a:latin typeface="Arial" panose="020B0604020202020204" pitchFamily="34" charset="0"/>
                <a:cs typeface="Arial" panose="020B0604020202020204" pitchFamily="34" charset="0"/>
              </a:rPr>
              <a:t>“Primeiro, não faça mal”</a:t>
            </a:r>
          </a:p>
          <a:p>
            <a:pPr algn="ctr"/>
            <a:r>
              <a:rPr lang="pt-BR" sz="4000" b="1" dirty="0">
                <a:latin typeface="Arial" panose="020B0604020202020204" pitchFamily="34" charset="0"/>
                <a:cs typeface="Arial" panose="020B0604020202020204" pitchFamily="34" charset="0"/>
              </a:rPr>
              <a:t>"Quanto às doenças, crie o hábito em duas coisas -  </a:t>
            </a:r>
            <a:r>
              <a:rPr lang="pt-BR" sz="4000" b="1" dirty="0">
                <a:solidFill>
                  <a:srgbClr val="FF0000"/>
                </a:solidFill>
                <a:latin typeface="Arial" panose="020B0604020202020204" pitchFamily="34" charset="0"/>
                <a:cs typeface="Arial" panose="020B0604020202020204" pitchFamily="34" charset="0"/>
              </a:rPr>
              <a:t>ajudar, ou pelo menos não prejudicar</a:t>
            </a:r>
            <a:r>
              <a:rPr lang="pt-BR" sz="4000" b="1" dirty="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0E80192F-414A-F045-9640-C81A56B1F52A}"/>
              </a:ext>
            </a:extLst>
          </p:cNvPr>
          <p:cNvSpPr txBox="1"/>
          <p:nvPr/>
        </p:nvSpPr>
        <p:spPr>
          <a:xfrm>
            <a:off x="2094548" y="558284"/>
            <a:ext cx="8729662" cy="1200329"/>
          </a:xfrm>
          <a:prstGeom prst="rect">
            <a:avLst/>
          </a:prstGeom>
          <a:noFill/>
        </p:spPr>
        <p:txBody>
          <a:bodyPr wrap="square">
            <a:spAutoFit/>
          </a:bodyPr>
          <a:lstStyle/>
          <a:p>
            <a:pPr algn="ctr"/>
            <a:r>
              <a:rPr lang="en-US" sz="3600" b="1" dirty="0" err="1">
                <a:latin typeface="Arial" panose="020B0604020202020204" pitchFamily="34" charset="0"/>
                <a:cs typeface="Arial" panose="020B0604020202020204" pitchFamily="34" charset="0"/>
              </a:rPr>
              <a:t>Princípio</a:t>
            </a:r>
            <a:r>
              <a:rPr lang="en-US" sz="3600" b="1" dirty="0">
                <a:latin typeface="Arial" panose="020B0604020202020204" pitchFamily="34" charset="0"/>
                <a:cs typeface="Arial" panose="020B0604020202020204" pitchFamily="34" charset="0"/>
              </a:rPr>
              <a:t> da </a:t>
            </a:r>
            <a:r>
              <a:rPr lang="en-US" sz="3600" b="1" dirty="0" err="1">
                <a:latin typeface="Arial" panose="020B0604020202020204" pitchFamily="34" charset="0"/>
                <a:cs typeface="Arial" panose="020B0604020202020204" pitchFamily="34" charset="0"/>
              </a:rPr>
              <a:t>não-maleficência</a:t>
            </a:r>
            <a:r>
              <a:rPr lang="en-US" sz="3600" b="1" dirty="0">
                <a:latin typeface="Arial" panose="020B0604020202020204" pitchFamily="34" charset="0"/>
                <a:cs typeface="Arial" panose="020B0604020202020204" pitchFamily="34" charset="0"/>
              </a:rPr>
              <a:t> Hippocrates (460AC-377AC)</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264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4200" y="762495"/>
            <a:ext cx="10245810" cy="572700"/>
          </a:xfrm>
        </p:spPr>
        <p:txBody>
          <a:bodyPr>
            <a:normAutofit fontScale="90000"/>
          </a:bodyPr>
          <a:lstStyle/>
          <a:p>
            <a:r>
              <a:rPr lang="pt-BR" dirty="0">
                <a:latin typeface="Arial" panose="020B0604020202020204" pitchFamily="34" charset="0"/>
                <a:cs typeface="Arial" panose="020B0604020202020204" pitchFamily="34" charset="0"/>
              </a:rPr>
              <a:t>Qual seu papel na higiene das mãos?</a:t>
            </a:r>
          </a:p>
        </p:txBody>
      </p:sp>
      <p:sp>
        <p:nvSpPr>
          <p:cNvPr id="5" name="Double Wave 4"/>
          <p:cNvSpPr/>
          <p:nvPr/>
        </p:nvSpPr>
        <p:spPr>
          <a:xfrm>
            <a:off x="343763" y="1962824"/>
            <a:ext cx="8090224" cy="2605042"/>
          </a:xfrm>
          <a:prstGeom prst="doubleWave">
            <a:avLst/>
          </a:prstGeom>
          <a:solidFill>
            <a:srgbClr val="0070C0"/>
          </a:solidFill>
          <a:ln>
            <a:noFill/>
          </a:ln>
        </p:spPr>
        <p:style>
          <a:lnRef idx="1">
            <a:schemeClr val="accent3"/>
          </a:lnRef>
          <a:fillRef idx="2">
            <a:schemeClr val="accent3"/>
          </a:fillRef>
          <a:effectRef idx="1">
            <a:schemeClr val="accent3"/>
          </a:effectRef>
          <a:fontRef idx="minor">
            <a:schemeClr val="dk1"/>
          </a:fontRef>
        </p:style>
        <p:txBody>
          <a:bodyPr rtlCol="0" anchor="ctr"/>
          <a:lstStyle/>
          <a:p>
            <a:endParaRPr lang="pt-BR" sz="2400" dirty="0">
              <a:solidFill>
                <a:schemeClr val="bg1"/>
              </a:solidFill>
              <a:latin typeface="Arial" panose="020B0604020202020204" pitchFamily="34" charset="0"/>
              <a:cs typeface="Arial" panose="020B0604020202020204" pitchFamily="34" charset="0"/>
            </a:endParaRPr>
          </a:p>
          <a:p>
            <a:r>
              <a:rPr lang="pt-BR" sz="2400" dirty="0">
                <a:solidFill>
                  <a:schemeClr val="bg1"/>
                </a:solidFill>
                <a:latin typeface="Arial" panose="020B0604020202020204" pitchFamily="34" charset="0"/>
                <a:cs typeface="Arial" panose="020B0604020202020204" pitchFamily="34" charset="0"/>
              </a:rPr>
              <a:t>“Uma Assistência Limpa é Uma Assistência Mais Segura” não é uma escolha, </a:t>
            </a:r>
            <a:r>
              <a:rPr lang="pt-BR" sz="2400" b="1" dirty="0">
                <a:solidFill>
                  <a:srgbClr val="FF0000"/>
                </a:solidFill>
                <a:latin typeface="Arial" panose="020B0604020202020204" pitchFamily="34" charset="0"/>
                <a:cs typeface="Arial" panose="020B0604020202020204" pitchFamily="34" charset="0"/>
              </a:rPr>
              <a:t>mas sim um direito básico. </a:t>
            </a:r>
          </a:p>
          <a:p>
            <a:r>
              <a:rPr lang="pt-BR" sz="2400" dirty="0">
                <a:solidFill>
                  <a:schemeClr val="bg1"/>
                </a:solidFill>
                <a:latin typeface="Arial" panose="020B0604020202020204" pitchFamily="34" charset="0"/>
                <a:cs typeface="Arial" panose="020B0604020202020204" pitchFamily="34" charset="0"/>
              </a:rPr>
              <a:t>As mãos higienizadas evitam o sofrimento dos pacientes e salvam vidas. </a:t>
            </a:r>
          </a:p>
          <a:p>
            <a:pPr algn="r"/>
            <a:r>
              <a:rPr lang="pt-BR" sz="2400" b="1" i="1" dirty="0">
                <a:solidFill>
                  <a:schemeClr val="bg1"/>
                </a:solidFill>
                <a:latin typeface="Arial" panose="020B0604020202020204" pitchFamily="34" charset="0"/>
                <a:cs typeface="Arial" panose="020B0604020202020204" pitchFamily="34" charset="0"/>
              </a:rPr>
              <a:t>Didier </a:t>
            </a:r>
            <a:r>
              <a:rPr lang="pt-BR" sz="2400" b="1" i="1" dirty="0" err="1">
                <a:solidFill>
                  <a:schemeClr val="bg1"/>
                </a:solidFill>
                <a:latin typeface="Arial" panose="020B0604020202020204" pitchFamily="34" charset="0"/>
                <a:cs typeface="Arial" panose="020B0604020202020204" pitchFamily="34" charset="0"/>
              </a:rPr>
              <a:t>Pittet</a:t>
            </a:r>
            <a:r>
              <a:rPr lang="pt-BR" sz="2400" b="1" i="1" dirty="0">
                <a:solidFill>
                  <a:schemeClr val="bg1"/>
                </a:solidFill>
                <a:latin typeface="Arial" panose="020B0604020202020204" pitchFamily="34" charset="0"/>
                <a:cs typeface="Arial" panose="020B0604020202020204" pitchFamily="34" charset="0"/>
              </a:rPr>
              <a:t> </a:t>
            </a:r>
          </a:p>
          <a:p>
            <a:pPr algn="ctr"/>
            <a:endParaRPr lang="pt-BR" sz="2400" dirty="0">
              <a:solidFill>
                <a:schemeClr val="bg1"/>
              </a:solidFill>
              <a:latin typeface="Arial" panose="020B0604020202020204" pitchFamily="34" charset="0"/>
              <a:cs typeface="Arial" panose="020B0604020202020204" pitchFamily="34" charset="0"/>
            </a:endParaRPr>
          </a:p>
        </p:txBody>
      </p:sp>
      <p:pic>
        <p:nvPicPr>
          <p:cNvPr id="6"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74009" y="2580809"/>
            <a:ext cx="1964197" cy="1964197"/>
          </a:xfrm>
          <a:prstGeom prst="rect">
            <a:avLst/>
          </a:prstGeom>
        </p:spPr>
      </p:pic>
      <p:sp>
        <p:nvSpPr>
          <p:cNvPr id="7" name="CaixaDeTexto 6">
            <a:extLst>
              <a:ext uri="{FF2B5EF4-FFF2-40B4-BE49-F238E27FC236}">
                <a16:creationId xmlns:a16="http://schemas.microsoft.com/office/drawing/2014/main" id="{E45F7962-D3C8-47AE-A049-85F987C563CE}"/>
              </a:ext>
            </a:extLst>
          </p:cNvPr>
          <p:cNvSpPr txBox="1"/>
          <p:nvPr/>
        </p:nvSpPr>
        <p:spPr>
          <a:xfrm>
            <a:off x="595223" y="4895176"/>
            <a:ext cx="8090224" cy="120032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pt-BR" sz="3600" b="1" dirty="0">
                <a:solidFill>
                  <a:srgbClr val="002060"/>
                </a:solidFill>
                <a:latin typeface="Arial" panose="020B0604020202020204" pitchFamily="34" charset="0"/>
                <a:cs typeface="Arial" panose="020B0604020202020204" pitchFamily="34" charset="0"/>
              </a:rPr>
              <a:t>ASSISTÊNCIA LIMPA </a:t>
            </a:r>
            <a:r>
              <a:rPr lang="pt-BR" sz="3600" b="1" dirty="0">
                <a:solidFill>
                  <a:schemeClr val="accent1">
                    <a:lumMod val="75000"/>
                  </a:schemeClr>
                </a:solidFill>
                <a:latin typeface="Arial" panose="020B0604020202020204" pitchFamily="34" charset="0"/>
                <a:cs typeface="Arial" panose="020B0604020202020204" pitchFamily="34" charset="0"/>
              </a:rPr>
              <a:t>PARA TODOS.</a:t>
            </a:r>
          </a:p>
          <a:p>
            <a:pPr algn="ctr"/>
            <a:r>
              <a:rPr lang="pt-BR" sz="3600" b="1" dirty="0">
                <a:solidFill>
                  <a:schemeClr val="accent1">
                    <a:lumMod val="75000"/>
                  </a:schemeClr>
                </a:solidFill>
                <a:latin typeface="Arial" panose="020B0604020202020204" pitchFamily="34" charset="0"/>
                <a:cs typeface="Arial" panose="020B0604020202020204" pitchFamily="34" charset="0"/>
              </a:rPr>
              <a:t>ESTÁ EM </a:t>
            </a:r>
            <a:r>
              <a:rPr lang="pt-BR" sz="3600" b="1" dirty="0">
                <a:solidFill>
                  <a:srgbClr val="002060"/>
                </a:solidFill>
                <a:latin typeface="Arial" panose="020B0604020202020204" pitchFamily="34" charset="0"/>
                <a:cs typeface="Arial" panose="020B0604020202020204" pitchFamily="34" charset="0"/>
              </a:rPr>
              <a:t>SUAS</a:t>
            </a:r>
            <a:r>
              <a:rPr lang="pt-BR" sz="3600" dirty="0">
                <a:latin typeface="Arial" panose="020B0604020202020204" pitchFamily="34" charset="0"/>
                <a:cs typeface="Arial" panose="020B0604020202020204" pitchFamily="34" charset="0"/>
              </a:rPr>
              <a:t> </a:t>
            </a:r>
            <a:r>
              <a:rPr lang="pt-BR" sz="3600" b="1" dirty="0">
                <a:solidFill>
                  <a:schemeClr val="accent1">
                    <a:lumMod val="75000"/>
                  </a:schemeClr>
                </a:solidFill>
                <a:latin typeface="Arial" panose="020B0604020202020204" pitchFamily="34" charset="0"/>
                <a:cs typeface="Arial" panose="020B0604020202020204" pitchFamily="34" charset="0"/>
              </a:rPr>
              <a:t>MÃOS</a:t>
            </a:r>
            <a:endParaRPr lang="en-US" sz="36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7436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88F157-9A26-4D6E-B89A-4B033F3E52AF}"/>
              </a:ext>
            </a:extLst>
          </p:cNvPr>
          <p:cNvSpPr>
            <a:spLocks noGrp="1"/>
          </p:cNvSpPr>
          <p:nvPr>
            <p:ph type="title"/>
          </p:nvPr>
        </p:nvSpPr>
        <p:spPr>
          <a:xfrm>
            <a:off x="0" y="3257551"/>
            <a:ext cx="12228513" cy="2331720"/>
          </a:xfrm>
        </p:spPr>
        <p:style>
          <a:lnRef idx="1">
            <a:schemeClr val="accent5"/>
          </a:lnRef>
          <a:fillRef idx="3">
            <a:schemeClr val="accent5"/>
          </a:fillRef>
          <a:effectRef idx="2">
            <a:schemeClr val="accent5"/>
          </a:effectRef>
          <a:fontRef idx="minor">
            <a:schemeClr val="lt1"/>
          </a:fontRef>
        </p:style>
        <p:txBody>
          <a:bodyPr>
            <a:noAutofit/>
          </a:bodyPr>
          <a:lstStyle/>
          <a:p>
            <a:pPr algn="ctr"/>
            <a:br>
              <a:rPr lang="pt-BR" sz="4000" b="1" dirty="0">
                <a:latin typeface="Arial" panose="020B0604020202020204" pitchFamily="34" charset="0"/>
                <a:cs typeface="Arial" panose="020B0604020202020204" pitchFamily="34" charset="0"/>
              </a:rPr>
            </a:br>
            <a:r>
              <a:rPr lang="pt-BR" sz="4000" dirty="0">
                <a:latin typeface="Arial" panose="020B0604020202020204" pitchFamily="34" charset="0"/>
                <a:cs typeface="Arial" panose="020B0604020202020204" pitchFamily="34" charset="0"/>
              </a:rPr>
              <a:t>“O</a:t>
            </a:r>
            <a:r>
              <a:rPr lang="pt-BR" sz="4000" b="1" dirty="0">
                <a:latin typeface="Arial" panose="020B0604020202020204" pitchFamily="34" charset="0"/>
                <a:cs typeface="Arial" panose="020B0604020202020204" pitchFamily="34" charset="0"/>
              </a:rPr>
              <a:t> primeiro requisito em um hospital é </a:t>
            </a:r>
            <a:br>
              <a:rPr lang="pt-BR" sz="4000" b="1" dirty="0">
                <a:latin typeface="Arial" panose="020B0604020202020204" pitchFamily="34" charset="0"/>
                <a:cs typeface="Arial" panose="020B0604020202020204" pitchFamily="34" charset="0"/>
              </a:rPr>
            </a:br>
            <a:r>
              <a:rPr lang="pt-BR" sz="4000" b="1" dirty="0">
                <a:solidFill>
                  <a:srgbClr val="FF0000"/>
                </a:solidFill>
                <a:latin typeface="Arial" panose="020B0604020202020204" pitchFamily="34" charset="0"/>
                <a:cs typeface="Arial" panose="020B0604020202020204" pitchFamily="34" charset="0"/>
              </a:rPr>
              <a:t>não causar prejuízo ao doente”</a:t>
            </a:r>
            <a:br>
              <a:rPr lang="pt-BR" sz="4000" b="1" dirty="0">
                <a:latin typeface="Arial" panose="020B0604020202020204" pitchFamily="34" charset="0"/>
                <a:cs typeface="Arial" panose="020B0604020202020204" pitchFamily="34" charset="0"/>
              </a:rPr>
            </a:br>
            <a:endParaRPr lang="en-US" sz="4000" b="1"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a16="http://schemas.microsoft.com/office/drawing/2014/main" id="{D29F51FA-0D8B-4325-9D67-CA532B08FBB3}"/>
              </a:ext>
            </a:extLst>
          </p:cNvPr>
          <p:cNvSpPr>
            <a:spLocks noGrp="1"/>
          </p:cNvSpPr>
          <p:nvPr>
            <p:ph idx="1"/>
          </p:nvPr>
        </p:nvSpPr>
        <p:spPr>
          <a:xfrm>
            <a:off x="0" y="1857554"/>
            <a:ext cx="12228512" cy="1399996"/>
          </a:xfrm>
        </p:spPr>
        <p:txBody>
          <a:bodyPr>
            <a:noAutofit/>
          </a:bodyPr>
          <a:lstStyle/>
          <a:p>
            <a:pPr marL="0" indent="0" algn="ctr">
              <a:buNone/>
            </a:pPr>
            <a:r>
              <a:rPr lang="en-US" sz="4000" dirty="0">
                <a:latin typeface="Arial" panose="020B0604020202020204" pitchFamily="34" charset="0"/>
                <a:cs typeface="Arial" panose="020B0604020202020204" pitchFamily="34" charset="0"/>
              </a:rPr>
              <a:t>“The very first requirement in a hospital is that it should do the sick no harm.”</a:t>
            </a:r>
          </a:p>
        </p:txBody>
      </p:sp>
      <p:sp>
        <p:nvSpPr>
          <p:cNvPr id="5" name="TextBox 4">
            <a:extLst>
              <a:ext uri="{FF2B5EF4-FFF2-40B4-BE49-F238E27FC236}">
                <a16:creationId xmlns:a16="http://schemas.microsoft.com/office/drawing/2014/main" id="{CE87F285-78C9-71B8-9D27-2E2B443CF0EE}"/>
              </a:ext>
            </a:extLst>
          </p:cNvPr>
          <p:cNvSpPr txBox="1"/>
          <p:nvPr/>
        </p:nvSpPr>
        <p:spPr>
          <a:xfrm>
            <a:off x="1139190" y="557392"/>
            <a:ext cx="11052810" cy="1200329"/>
          </a:xfrm>
          <a:prstGeom prst="rect">
            <a:avLst/>
          </a:prstGeom>
          <a:noFill/>
        </p:spPr>
        <p:txBody>
          <a:bodyPr wrap="square">
            <a:spAutoFit/>
          </a:bodyPr>
          <a:lstStyle/>
          <a:p>
            <a:pPr algn="ctr"/>
            <a:r>
              <a:rPr lang="pt-BR" sz="3600" b="1" dirty="0">
                <a:latin typeface="Arial" panose="020B0604020202020204" pitchFamily="34" charset="0"/>
                <a:cs typeface="Arial" panose="020B0604020202020204" pitchFamily="34" charset="0"/>
              </a:rPr>
              <a:t>O primeiro e importante requisito no hospital Florence </a:t>
            </a:r>
            <a:r>
              <a:rPr lang="pt-BR" sz="3600" b="1" dirty="0" err="1">
                <a:latin typeface="Arial" panose="020B0604020202020204" pitchFamily="34" charset="0"/>
                <a:cs typeface="Arial" panose="020B0604020202020204" pitchFamily="34" charset="0"/>
              </a:rPr>
              <a:t>Nightingale</a:t>
            </a:r>
            <a:r>
              <a:rPr lang="pt-BR" sz="3600" b="1" dirty="0">
                <a:latin typeface="Arial" panose="020B0604020202020204" pitchFamily="34" charset="0"/>
                <a:cs typeface="Arial" panose="020B0604020202020204" pitchFamily="34" charset="0"/>
              </a:rPr>
              <a:t> (1860)</a:t>
            </a:r>
          </a:p>
        </p:txBody>
      </p:sp>
    </p:spTree>
    <p:extLst>
      <p:ext uri="{BB962C8B-B14F-4D97-AF65-F5344CB8AC3E}">
        <p14:creationId xmlns:p14="http://schemas.microsoft.com/office/powerpoint/2010/main" val="63132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672005" y="582844"/>
            <a:ext cx="10784723" cy="743537"/>
          </a:xfrm>
          <a:prstGeom prst="rect">
            <a:avLst/>
          </a:prstGeom>
        </p:spPr>
        <p:txBody>
          <a:bodyPr wrap="square">
            <a:spAutoFit/>
          </a:bodyPr>
          <a:lstStyle/>
          <a:p>
            <a:pPr lvl="0">
              <a:lnSpc>
                <a:spcPts val="2600"/>
              </a:lnSpc>
            </a:pPr>
            <a:r>
              <a:rPr lang="pt-BR" sz="3200" b="1" kern="0" dirty="0">
                <a:solidFill>
                  <a:srgbClr val="000000"/>
                </a:solidFill>
              </a:rPr>
              <a:t>Princípios norteadores da QUALIDADE (IOM, 2001)</a:t>
            </a:r>
          </a:p>
          <a:p>
            <a:pPr lvl="0">
              <a:lnSpc>
                <a:spcPts val="2600"/>
              </a:lnSpc>
            </a:pPr>
            <a:r>
              <a:rPr lang="pt-BR" sz="2000" b="1" kern="0" dirty="0">
                <a:solidFill>
                  <a:srgbClr val="000000"/>
                </a:solidFill>
              </a:rPr>
              <a:t>Cuidado centrado no paciente/familiar (modelo compartilhado e multidisciplinar)</a:t>
            </a:r>
            <a:endParaRPr lang="pt-BR" sz="2000" dirty="0">
              <a:solidFill>
                <a:srgbClr val="000000"/>
              </a:solidFill>
            </a:endParaRPr>
          </a:p>
        </p:txBody>
      </p:sp>
      <p:sp>
        <p:nvSpPr>
          <p:cNvPr id="5" name="Título 1"/>
          <p:cNvSpPr>
            <a:spLocks noGrp="1"/>
          </p:cNvSpPr>
          <p:nvPr>
            <p:ph type="title"/>
          </p:nvPr>
        </p:nvSpPr>
        <p:spPr>
          <a:xfrm>
            <a:off x="0" y="1326381"/>
            <a:ext cx="11953774" cy="5241851"/>
          </a:xfrm>
          <a:solidFill>
            <a:schemeClr val="bg1">
              <a:lumMod val="95000"/>
            </a:schemeClr>
          </a:solidFill>
        </p:spPr>
        <p:txBody>
          <a:bodyPr>
            <a:noAutofit/>
          </a:bodyPr>
          <a:lstStyle/>
          <a:p>
            <a:pPr algn="l"/>
            <a:r>
              <a:rPr lang="pt-BR" sz="2800" b="1" dirty="0">
                <a:latin typeface="+mn-lt"/>
              </a:rPr>
              <a:t>1. </a:t>
            </a:r>
            <a:r>
              <a:rPr lang="pt-BR" sz="2800" b="1" dirty="0">
                <a:solidFill>
                  <a:srgbClr val="FF0000"/>
                </a:solidFill>
                <a:latin typeface="+mn-lt"/>
              </a:rPr>
              <a:t>Assistência Focada no Paciente:</a:t>
            </a:r>
            <a:r>
              <a:rPr lang="pt-BR" sz="2800" dirty="0">
                <a:solidFill>
                  <a:srgbClr val="FF0000"/>
                </a:solidFill>
                <a:latin typeface="+mn-lt"/>
              </a:rPr>
              <a:t> </a:t>
            </a:r>
            <a:r>
              <a:rPr lang="pt-BR" sz="2800" dirty="0">
                <a:latin typeface="+mn-lt"/>
              </a:rPr>
              <a:t>prover assistência que atenda e respeite </a:t>
            </a:r>
            <a:r>
              <a:rPr lang="pt-BR" sz="2800" b="1" dirty="0">
                <a:latin typeface="+mn-lt"/>
              </a:rPr>
              <a:t>as preferências, necessidades e valores dos pacientes.</a:t>
            </a:r>
            <a:br>
              <a:rPr lang="pt-BR" sz="2800" b="1" dirty="0">
                <a:latin typeface="+mn-lt"/>
              </a:rPr>
            </a:br>
            <a:r>
              <a:rPr lang="pt-BR" sz="2800" b="1" dirty="0">
                <a:latin typeface="+mn-lt"/>
              </a:rPr>
              <a:t>2. </a:t>
            </a:r>
            <a:r>
              <a:rPr lang="pt-BR" sz="2800" b="1" dirty="0">
                <a:solidFill>
                  <a:srgbClr val="FF0000"/>
                </a:solidFill>
                <a:latin typeface="+mn-lt"/>
              </a:rPr>
              <a:t>Assistência no Tempo Adequado: </a:t>
            </a:r>
            <a:r>
              <a:rPr lang="pt-BR" sz="2800" b="1" dirty="0">
                <a:latin typeface="+mn-lt"/>
              </a:rPr>
              <a:t>reduzir esperas e atrasos</a:t>
            </a:r>
            <a:r>
              <a:rPr lang="pt-BR" sz="2800" dirty="0">
                <a:latin typeface="+mn-lt"/>
              </a:rPr>
              <a:t>, por vezes prejudiciais, àqueles que recebem e prestam os cuidados. </a:t>
            </a:r>
            <a:br>
              <a:rPr lang="pt-BR" sz="2800" dirty="0">
                <a:latin typeface="+mn-lt"/>
              </a:rPr>
            </a:br>
            <a:r>
              <a:rPr lang="pt-BR" sz="2800" b="1" dirty="0">
                <a:latin typeface="+mn-lt"/>
              </a:rPr>
              <a:t>3. </a:t>
            </a:r>
            <a:r>
              <a:rPr lang="pt-BR" sz="2800" b="1" dirty="0">
                <a:solidFill>
                  <a:srgbClr val="FF0000"/>
                </a:solidFill>
                <a:latin typeface="+mn-lt"/>
              </a:rPr>
              <a:t>Eficiência: </a:t>
            </a:r>
            <a:r>
              <a:rPr lang="pt-BR" sz="2800" b="1" dirty="0">
                <a:latin typeface="+mn-lt"/>
              </a:rPr>
              <a:t>evitar desperdícios e mau uso </a:t>
            </a:r>
            <a:r>
              <a:rPr lang="pt-BR" sz="2800" dirty="0">
                <a:latin typeface="+mn-lt"/>
              </a:rPr>
              <a:t>de suprimentos, equipamentos, idéias e energia. </a:t>
            </a:r>
            <a:br>
              <a:rPr lang="pt-BR" sz="2800" dirty="0">
                <a:latin typeface="+mn-lt"/>
              </a:rPr>
            </a:br>
            <a:r>
              <a:rPr lang="pt-BR" sz="2800" b="1" dirty="0">
                <a:latin typeface="+mn-lt"/>
              </a:rPr>
              <a:t>4. </a:t>
            </a:r>
            <a:r>
              <a:rPr lang="pt-BR" sz="2800" b="1" dirty="0">
                <a:solidFill>
                  <a:srgbClr val="FF0000"/>
                </a:solidFill>
                <a:latin typeface="+mn-lt"/>
              </a:rPr>
              <a:t>Equidade: </a:t>
            </a:r>
            <a:r>
              <a:rPr lang="pt-BR" sz="2800" dirty="0">
                <a:latin typeface="+mn-lt"/>
              </a:rPr>
              <a:t>respeito à </a:t>
            </a:r>
            <a:r>
              <a:rPr lang="pt-BR" sz="2800" b="1" dirty="0">
                <a:latin typeface="+mn-lt"/>
              </a:rPr>
              <a:t>igualdade </a:t>
            </a:r>
            <a:r>
              <a:rPr lang="pt-BR" sz="2800" dirty="0">
                <a:latin typeface="+mn-lt"/>
              </a:rPr>
              <a:t>de direito de cada um. </a:t>
            </a:r>
            <a:r>
              <a:rPr lang="pt-BR" sz="2800" b="1" dirty="0">
                <a:latin typeface="+mn-lt"/>
              </a:rPr>
              <a:t>Prover assistência </a:t>
            </a:r>
            <a:r>
              <a:rPr lang="pt-BR" sz="2800" dirty="0">
                <a:latin typeface="+mn-lt"/>
              </a:rPr>
              <a:t>cuja qualidade não varie em função de características pessoais, tais como: gênero, etnia, condições sócio-econômicas ou localização geográfica.</a:t>
            </a:r>
            <a:br>
              <a:rPr lang="pt-BR" sz="2800" dirty="0">
                <a:latin typeface="+mn-lt"/>
              </a:rPr>
            </a:br>
            <a:r>
              <a:rPr lang="pt-BR" sz="2800" b="1" dirty="0">
                <a:latin typeface="+mn-lt"/>
              </a:rPr>
              <a:t>5. </a:t>
            </a:r>
            <a:r>
              <a:rPr lang="pt-BR" sz="2800" b="1" dirty="0">
                <a:solidFill>
                  <a:srgbClr val="FF0000"/>
                </a:solidFill>
                <a:latin typeface="+mn-lt"/>
              </a:rPr>
              <a:t>Efetividade: </a:t>
            </a:r>
            <a:r>
              <a:rPr lang="pt-BR" sz="2800" dirty="0">
                <a:latin typeface="+mn-lt"/>
              </a:rPr>
              <a:t>prover serviços adequados àqueles que deles se beneficiarão; </a:t>
            </a:r>
            <a:r>
              <a:rPr lang="pt-BR" sz="2800" b="1" dirty="0">
                <a:latin typeface="+mn-lt"/>
              </a:rPr>
              <a:t>Uso responsável dos recursos - evitar uso excessivo ou insuficiente.</a:t>
            </a:r>
            <a:br>
              <a:rPr lang="pt-BR" sz="2800" dirty="0">
                <a:latin typeface="+mn-lt"/>
              </a:rPr>
            </a:br>
            <a:r>
              <a:rPr lang="pt-BR" sz="2800" b="1" dirty="0">
                <a:latin typeface="+mn-lt"/>
              </a:rPr>
              <a:t>6. </a:t>
            </a:r>
            <a:r>
              <a:rPr lang="pt-BR" sz="2800" b="1" u="sng" dirty="0">
                <a:solidFill>
                  <a:srgbClr val="FF0000"/>
                </a:solidFill>
                <a:latin typeface="+mn-lt"/>
              </a:rPr>
              <a:t>Segurança do Paciente: </a:t>
            </a:r>
            <a:r>
              <a:rPr lang="pt-BR" sz="2800" b="1" i="1" u="sng" dirty="0">
                <a:solidFill>
                  <a:srgbClr val="FF0000"/>
                </a:solidFill>
                <a:latin typeface="+mn-lt"/>
              </a:rPr>
              <a:t>evitar que a assistência prestada resulte em dano ao paciente</a:t>
            </a:r>
            <a:r>
              <a:rPr lang="pt-BR" sz="2800" i="1" u="sng" dirty="0">
                <a:solidFill>
                  <a:srgbClr val="FF0000"/>
                </a:solidFill>
                <a:latin typeface="+mn-lt"/>
              </a:rPr>
              <a:t>.</a:t>
            </a:r>
          </a:p>
        </p:txBody>
      </p:sp>
      <p:sp>
        <p:nvSpPr>
          <p:cNvPr id="6" name="CaixaDeTexto 5">
            <a:extLst>
              <a:ext uri="{FF2B5EF4-FFF2-40B4-BE49-F238E27FC236}">
                <a16:creationId xmlns:a16="http://schemas.microsoft.com/office/drawing/2014/main" id="{895F85FB-0C83-4E2A-9DDD-48F225F98EB6}"/>
              </a:ext>
            </a:extLst>
          </p:cNvPr>
          <p:cNvSpPr txBox="1"/>
          <p:nvPr/>
        </p:nvSpPr>
        <p:spPr>
          <a:xfrm>
            <a:off x="-90979" y="6604084"/>
            <a:ext cx="12547707" cy="253916"/>
          </a:xfrm>
          <a:prstGeom prst="rect">
            <a:avLst/>
          </a:prstGeom>
          <a:noFill/>
        </p:spPr>
        <p:txBody>
          <a:bodyPr wrap="square" rtlCol="0">
            <a:spAutoFit/>
          </a:bodyPr>
          <a:lstStyle/>
          <a:p>
            <a:pPr algn="l"/>
            <a:r>
              <a:rPr lang="en-US" sz="1050" b="0" i="0" u="sng" dirty="0">
                <a:solidFill>
                  <a:srgbClr val="0563C1"/>
                </a:solidFill>
                <a:effectLst/>
                <a:latin typeface="archivo_narrowregular"/>
                <a:hlinkClick r:id="rId3">
                  <a:extLst>
                    <a:ext uri="{A12FA001-AC4F-418D-AE19-62706E023703}">
                      <ahyp:hlinkClr xmlns:ahyp="http://schemas.microsoft.com/office/drawing/2018/hyperlinkcolor" val="tx"/>
                    </a:ext>
                  </a:extLst>
                </a:hlinkClick>
              </a:rPr>
              <a:t>Crossing the Quality </a:t>
            </a:r>
            <a:r>
              <a:rPr lang="en-US" sz="1050" b="0" i="0" u="sng" dirty="0">
                <a:effectLst/>
                <a:latin typeface="archivo_narrowregular"/>
                <a:hlinkClick r:id="rId3">
                  <a:extLst>
                    <a:ext uri="{A12FA001-AC4F-418D-AE19-62706E023703}">
                      <ahyp:hlinkClr xmlns:ahyp="http://schemas.microsoft.com/office/drawing/2018/hyperlinkcolor" val="tx"/>
                    </a:ext>
                  </a:extLst>
                </a:hlinkClick>
              </a:rPr>
              <a:t>Chasm</a:t>
            </a:r>
            <a:r>
              <a:rPr lang="en-US" sz="1050" b="0" i="0" u="sng" dirty="0">
                <a:effectLst/>
                <a:latin typeface="archivo_narrowregular"/>
              </a:rPr>
              <a:t> </a:t>
            </a:r>
            <a:r>
              <a:rPr lang="en-US" sz="1050" b="0" i="0" dirty="0">
                <a:effectLst/>
                <a:latin typeface="archivo_narrowregular"/>
              </a:rPr>
              <a:t>A New Health System for the 21st Century.</a:t>
            </a:r>
            <a:r>
              <a:rPr lang="pt-BR" sz="1050" dirty="0">
                <a:latin typeface="Arial"/>
                <a:hlinkClick r:id="rId4">
                  <a:extLst>
                    <a:ext uri="{A12FA001-AC4F-418D-AE19-62706E023703}">
                      <ahyp:hlinkClr xmlns:ahyp="http://schemas.microsoft.com/office/drawing/2018/hyperlinkcolor" val="tx"/>
                    </a:ext>
                  </a:extLst>
                </a:hlinkClick>
              </a:rPr>
              <a:t>https://www.nap.edu/download/10027#</a:t>
            </a:r>
            <a:r>
              <a:rPr lang="pt-BR" sz="1050" dirty="0">
                <a:latin typeface="Arial"/>
                <a:hlinkClick r:id="rId5">
                  <a:extLst>
                    <a:ext uri="{A12FA001-AC4F-418D-AE19-62706E023703}">
                      <ahyp:hlinkClr xmlns:ahyp="http://schemas.microsoft.com/office/drawing/2018/hyperlinkcolor" val="tx"/>
                    </a:ext>
                  </a:extLst>
                </a:hlinkClick>
              </a:rPr>
              <a:t>http://bvsms.saude.gov.br/bvs/publicacoes/documento_referencia_programa_nacional_seguranca.pdf</a:t>
            </a:r>
            <a:endParaRPr lang="pt-BR" sz="1050" dirty="0">
              <a:latin typeface="Arial"/>
            </a:endParaRPr>
          </a:p>
        </p:txBody>
      </p:sp>
    </p:spTree>
    <p:extLst>
      <p:ext uri="{BB962C8B-B14F-4D97-AF65-F5344CB8AC3E}">
        <p14:creationId xmlns:p14="http://schemas.microsoft.com/office/powerpoint/2010/main" val="2105682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8" name="Picture 6" descr="DSC_0012"/>
          <p:cNvPicPr>
            <a:picLocks noChangeAspect="1" noChangeArrowheads="1"/>
          </p:cNvPicPr>
          <p:nvPr/>
        </p:nvPicPr>
        <p:blipFill>
          <a:blip r:embed="rId2" cstate="print">
            <a:extLst>
              <a:ext uri="{28A0092B-C50C-407E-A947-70E740481C1C}">
                <a14:useLocalDpi xmlns:a14="http://schemas.microsoft.com/office/drawing/2010/main" val="0"/>
              </a:ext>
            </a:extLst>
          </a:blip>
          <a:srcRect l="19083" t="1004" r="11937" b="10275"/>
          <a:stretch>
            <a:fillRect/>
          </a:stretch>
        </p:blipFill>
        <p:spPr bwMode="auto">
          <a:xfrm>
            <a:off x="7718724" y="1974454"/>
            <a:ext cx="2584450" cy="1805155"/>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6629" name="Picture 4" descr="clean care safer ca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0465" y="1905874"/>
            <a:ext cx="2136775" cy="186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8"/>
          <p:cNvSpPr txBox="1">
            <a:spLocks noChangeArrowheads="1"/>
          </p:cNvSpPr>
          <p:nvPr/>
        </p:nvSpPr>
        <p:spPr bwMode="auto">
          <a:xfrm>
            <a:off x="1325397" y="571689"/>
            <a:ext cx="11174699" cy="1090620"/>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lvl1pPr eaLnBrk="0" hangingPunct="0">
              <a:defRPr>
                <a:solidFill>
                  <a:schemeClr val="tx1"/>
                </a:solidFill>
                <a:latin typeface="Arial" charset="0"/>
                <a:ea typeface="ＭＳ Ｐゴシック" pitchFamily="-111" charset="-128"/>
              </a:defRPr>
            </a:lvl1pPr>
            <a:lvl2pPr marL="742950" indent="-285750" eaLnBrk="0" hangingPunct="0">
              <a:defRPr>
                <a:solidFill>
                  <a:schemeClr val="tx1"/>
                </a:solidFill>
                <a:latin typeface="Arial" charset="0"/>
                <a:ea typeface="ＭＳ Ｐゴシック" pitchFamily="-111" charset="-128"/>
              </a:defRPr>
            </a:lvl2pPr>
            <a:lvl3pPr marL="1143000" indent="-228600" eaLnBrk="0" hangingPunct="0">
              <a:defRPr>
                <a:solidFill>
                  <a:schemeClr val="tx1"/>
                </a:solidFill>
                <a:latin typeface="Arial" charset="0"/>
                <a:ea typeface="ＭＳ Ｐゴシック" pitchFamily="-111" charset="-128"/>
              </a:defRPr>
            </a:lvl3pPr>
            <a:lvl4pPr marL="1600200" indent="-228600" eaLnBrk="0" hangingPunct="0">
              <a:defRPr>
                <a:solidFill>
                  <a:schemeClr val="tx1"/>
                </a:solidFill>
                <a:latin typeface="Arial" charset="0"/>
                <a:ea typeface="ＭＳ Ｐゴシック" pitchFamily="-111" charset="-128"/>
              </a:defRPr>
            </a:lvl4pPr>
            <a:lvl5pPr marL="2057400" indent="-228600" eaLnBrk="0" hangingPunct="0">
              <a:defRPr>
                <a:solidFill>
                  <a:schemeClr val="tx1"/>
                </a:solidFill>
                <a:latin typeface="Arial" charset="0"/>
                <a:ea typeface="ＭＳ Ｐゴシック" pitchFamily="-111"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111"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111"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111"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111" charset="-128"/>
              </a:defRPr>
            </a:lvl9pPr>
          </a:lstStyle>
          <a:p>
            <a:pPr marL="0" marR="0" lvl="0" indent="0" algn="ctr" defTabSz="457200" rtl="0" eaLnBrk="1" fontAlgn="auto" latinLnBrk="0" hangingPunct="1">
              <a:lnSpc>
                <a:spcPct val="105000"/>
              </a:lnSpc>
              <a:spcBef>
                <a:spcPts val="0"/>
              </a:spcBef>
              <a:spcAft>
                <a:spcPts val="0"/>
              </a:spcAft>
              <a:buClrTx/>
              <a:buSzTx/>
              <a:buFontTx/>
              <a:buNone/>
              <a:tabLst/>
              <a:defRPr/>
            </a:pPr>
            <a:r>
              <a:rPr kumimoji="0" lang="en-GB" altLang="pt-BR" sz="3200" b="1"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Campanha</a:t>
            </a:r>
            <a:r>
              <a:rPr kumimoji="0" lang="en-GB" altLang="pt-BR" sz="3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Mundial pela </a:t>
            </a:r>
            <a:r>
              <a:rPr kumimoji="0" lang="en-GB" altLang="pt-BR" sz="3200" b="1"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Segurança</a:t>
            </a:r>
            <a:r>
              <a:rPr kumimoji="0" lang="en-GB" altLang="pt-BR" sz="3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do </a:t>
            </a:r>
            <a:r>
              <a:rPr kumimoji="0" lang="en-GB" altLang="pt-BR" sz="3200" b="1"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Paciente</a:t>
            </a:r>
            <a:endParaRPr kumimoji="0" lang="en-GB" altLang="pt-BR" sz="3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algn="ctr" defTabSz="457200" eaLnBrk="1" hangingPunct="1">
              <a:lnSpc>
                <a:spcPct val="105000"/>
              </a:lnSpc>
              <a:defRPr/>
            </a:pPr>
            <a:r>
              <a:rPr kumimoji="0" lang="en-GB" altLang="pt-BR" sz="3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altLang="pt-BR" sz="3200" b="1"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Organização</a:t>
            </a:r>
            <a:r>
              <a:rPr kumimoji="0" lang="en-GB" altLang="pt-BR" sz="3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Mundial da </a:t>
            </a:r>
            <a:r>
              <a:rPr kumimoji="0" lang="en-GB" altLang="pt-BR" sz="3200" b="1" i="1"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Saúde</a:t>
            </a:r>
            <a:r>
              <a:rPr kumimoji="0" lang="en-GB" altLang="pt-BR" sz="3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(2004) </a:t>
            </a:r>
          </a:p>
        </p:txBody>
      </p:sp>
      <p:sp>
        <p:nvSpPr>
          <p:cNvPr id="3" name="CaixaDeTexto 2"/>
          <p:cNvSpPr txBox="1"/>
          <p:nvPr/>
        </p:nvSpPr>
        <p:spPr>
          <a:xfrm>
            <a:off x="102870" y="4299563"/>
            <a:ext cx="12073130"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2005 – Primeiro Desafio de Segurança Global </a:t>
            </a:r>
            <a:r>
              <a:rPr kumimoji="0" lang="pt-BR"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“Uma assistência Limpa é uma Assistência mais Segura”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Reduzir as IRAS por meio da adequada higiene das mãos!!!</a:t>
            </a:r>
          </a:p>
        </p:txBody>
      </p:sp>
      <p:pic>
        <p:nvPicPr>
          <p:cNvPr id="8" name="Picture 5"/>
          <p:cNvPicPr>
            <a:picLocks noChangeArrowheads="1"/>
          </p:cNvPicPr>
          <p:nvPr/>
        </p:nvPicPr>
        <p:blipFill>
          <a:blip r:embed="rId4" cstate="print"/>
          <a:srcRect/>
          <a:stretch>
            <a:fillRect/>
          </a:stretch>
        </p:blipFill>
        <p:spPr bwMode="auto">
          <a:xfrm>
            <a:off x="5072301" y="1974454"/>
            <a:ext cx="2432645" cy="1837978"/>
          </a:xfrm>
          <a:prstGeom prst="rect">
            <a:avLst/>
          </a:prstGeom>
          <a:noFill/>
          <a:ln w="9525">
            <a:solidFill>
              <a:srgbClr val="3333FF"/>
            </a:solidFill>
            <a:miter lim="800000"/>
            <a:headEnd/>
            <a:tailEnd/>
          </a:ln>
          <a:effectLst>
            <a:outerShdw dist="107763" dir="8100000" algn="ctr" rotWithShape="0">
              <a:srgbClr val="808080">
                <a:alpha val="50000"/>
              </a:srgbClr>
            </a:outerShdw>
          </a:effectLst>
        </p:spPr>
      </p:pic>
      <p:sp>
        <p:nvSpPr>
          <p:cNvPr id="9" name="Espaço Reservado para Rodapé 8"/>
          <p:cNvSpPr>
            <a:spLocks noGrp="1"/>
          </p:cNvSpPr>
          <p:nvPr>
            <p:ph type="ftr" sz="quarter" idx="11"/>
          </p:nvPr>
        </p:nvSpPr>
        <p:spPr>
          <a:xfrm>
            <a:off x="3051947" y="6356354"/>
            <a:ext cx="3860800" cy="365125"/>
          </a:xfrm>
          <a:prstGeom prst="rect">
            <a:avLst/>
          </a:prstGeom>
          <a:ln/>
        </p:spPr>
        <p:txBody>
          <a:bodyPr vert="horz" lIns="91440" tIns="45720" rIns="91440" bIns="45720" rtlCol="0" anchor="ctr"/>
          <a:lstStyle>
            <a:defPPr>
              <a:defRPr lang="de-DE"/>
            </a:defPPr>
            <a:lvl1pPr marL="0" algn="ctr" defTabSz="1088776" rtl="0" eaLnBrk="1" latinLnBrk="0" hangingPunct="1">
              <a:defRPr sz="1200" kern="1200">
                <a:solidFill>
                  <a:schemeClr val="tx1">
                    <a:tint val="75000"/>
                  </a:schemeClr>
                </a:solidFill>
                <a:latin typeface="+mn-lt"/>
                <a:ea typeface="+mn-ea"/>
                <a:cs typeface="+mn-cs"/>
              </a:defRPr>
            </a:lvl1pPr>
            <a:lvl2pPr marL="544388" algn="l" defTabSz="1088776" rtl="0" eaLnBrk="1" latinLnBrk="0" hangingPunct="1">
              <a:defRPr sz="2100" kern="1200">
                <a:solidFill>
                  <a:schemeClr val="tx1"/>
                </a:solidFill>
                <a:latin typeface="+mn-lt"/>
                <a:ea typeface="+mn-ea"/>
                <a:cs typeface="+mn-cs"/>
              </a:defRPr>
            </a:lvl2pPr>
            <a:lvl3pPr marL="1088776" algn="l" defTabSz="1088776" rtl="0" eaLnBrk="1" latinLnBrk="0" hangingPunct="1">
              <a:defRPr sz="2100" kern="1200">
                <a:solidFill>
                  <a:schemeClr val="tx1"/>
                </a:solidFill>
                <a:latin typeface="+mn-lt"/>
                <a:ea typeface="+mn-ea"/>
                <a:cs typeface="+mn-cs"/>
              </a:defRPr>
            </a:lvl3pPr>
            <a:lvl4pPr marL="1633164" algn="l" defTabSz="1088776" rtl="0" eaLnBrk="1" latinLnBrk="0" hangingPunct="1">
              <a:defRPr sz="2100" kern="1200">
                <a:solidFill>
                  <a:schemeClr val="tx1"/>
                </a:solidFill>
                <a:latin typeface="+mn-lt"/>
                <a:ea typeface="+mn-ea"/>
                <a:cs typeface="+mn-cs"/>
              </a:defRPr>
            </a:lvl4pPr>
            <a:lvl5pPr marL="2177552" algn="l" defTabSz="1088776" rtl="0" eaLnBrk="1" latinLnBrk="0" hangingPunct="1">
              <a:defRPr sz="2100" kern="1200">
                <a:solidFill>
                  <a:schemeClr val="tx1"/>
                </a:solidFill>
                <a:latin typeface="+mn-lt"/>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 name="TextBox 1">
            <a:extLst>
              <a:ext uri="{FF2B5EF4-FFF2-40B4-BE49-F238E27FC236}">
                <a16:creationId xmlns:a16="http://schemas.microsoft.com/office/drawing/2014/main" id="{9A942559-E973-23D4-16CB-9B3F5011C7F7}"/>
              </a:ext>
            </a:extLst>
          </p:cNvPr>
          <p:cNvSpPr txBox="1"/>
          <p:nvPr/>
        </p:nvSpPr>
        <p:spPr>
          <a:xfrm>
            <a:off x="6288623" y="2064930"/>
            <a:ext cx="1184401" cy="1077218"/>
          </a:xfrm>
          <a:prstGeom prst="rect">
            <a:avLst/>
          </a:prstGeom>
          <a:solidFill>
            <a:schemeClr val="bg2">
              <a:lumMod val="10000"/>
            </a:schemeClr>
          </a:solidFill>
        </p:spPr>
        <p:txBody>
          <a:bodyPr wrap="square" rtlCol="0">
            <a:spAutoFit/>
          </a:bodyPr>
          <a:lstStyle/>
          <a:p>
            <a:pPr algn="ctr"/>
            <a:r>
              <a:rPr lang="en-US" sz="1600" dirty="0" err="1">
                <a:solidFill>
                  <a:schemeClr val="bg1"/>
                </a:solidFill>
                <a:latin typeface="Arial" panose="020B0604020202020204" pitchFamily="34" charset="0"/>
                <a:cs typeface="Arial" panose="020B0604020202020204" pitchFamily="34" charset="0"/>
              </a:rPr>
              <a:t>Mãos</a:t>
            </a:r>
            <a:r>
              <a:rPr lang="en-US" sz="1600" dirty="0">
                <a:solidFill>
                  <a:schemeClr val="bg1"/>
                </a:solidFill>
                <a:latin typeface="Arial" panose="020B0604020202020204" pitchFamily="34" charset="0"/>
                <a:cs typeface="Arial" panose="020B0604020202020204" pitchFamily="34" charset="0"/>
              </a:rPr>
              <a:t> </a:t>
            </a:r>
            <a:r>
              <a:rPr lang="en-US" sz="1600" dirty="0" err="1">
                <a:solidFill>
                  <a:schemeClr val="bg1"/>
                </a:solidFill>
                <a:latin typeface="Arial" panose="020B0604020202020204" pitchFamily="34" charset="0"/>
                <a:cs typeface="Arial" panose="020B0604020202020204" pitchFamily="34" charset="0"/>
              </a:rPr>
              <a:t>sujas</a:t>
            </a:r>
            <a:r>
              <a:rPr lang="en-US" sz="1600" dirty="0">
                <a:solidFill>
                  <a:schemeClr val="bg1"/>
                </a:solidFill>
                <a:latin typeface="Arial" panose="020B0604020202020204" pitchFamily="34" charset="0"/>
                <a:cs typeface="Arial" panose="020B0604020202020204" pitchFamily="34" charset="0"/>
              </a:rPr>
              <a:t>…</a:t>
            </a:r>
          </a:p>
          <a:p>
            <a:pPr algn="ctr"/>
            <a:r>
              <a:rPr lang="en-US" sz="1600" dirty="0" err="1">
                <a:solidFill>
                  <a:schemeClr val="bg1"/>
                </a:solidFill>
                <a:latin typeface="Arial" panose="020B0604020202020204" pitchFamily="34" charset="0"/>
                <a:cs typeface="Arial" panose="020B0604020202020204" pitchFamily="34" charset="0"/>
              </a:rPr>
              <a:t>Custo</a:t>
            </a:r>
            <a:r>
              <a:rPr lang="en-US" sz="1600" dirty="0">
                <a:solidFill>
                  <a:schemeClr val="bg1"/>
                </a:solidFill>
                <a:latin typeface="Arial" panose="020B0604020202020204" pitchFamily="34" charset="0"/>
                <a:cs typeface="Arial" panose="020B0604020202020204" pitchFamily="34" charset="0"/>
              </a:rPr>
              <a:t> </a:t>
            </a:r>
            <a:r>
              <a:rPr lang="en-US" sz="1600" dirty="0" err="1">
                <a:solidFill>
                  <a:schemeClr val="bg1"/>
                </a:solidFill>
                <a:latin typeface="Arial" panose="020B0604020202020204" pitchFamily="34" charset="0"/>
                <a:cs typeface="Arial" panose="020B0604020202020204" pitchFamily="34" charset="0"/>
              </a:rPr>
              <a:t>humano</a:t>
            </a:r>
            <a:r>
              <a:rPr lang="en-US" sz="1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5881476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3719736" y="2348880"/>
            <a:ext cx="1242138" cy="648072"/>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ipse 4"/>
          <p:cNvSpPr/>
          <p:nvPr/>
        </p:nvSpPr>
        <p:spPr>
          <a:xfrm>
            <a:off x="3834036" y="4800137"/>
            <a:ext cx="1242138" cy="648072"/>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236" r="9397" b="2391"/>
          <a:stretch/>
        </p:blipFill>
        <p:spPr bwMode="auto">
          <a:xfrm>
            <a:off x="479945" y="1280904"/>
            <a:ext cx="5249223" cy="43088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ângulo 2"/>
          <p:cNvSpPr/>
          <p:nvPr/>
        </p:nvSpPr>
        <p:spPr>
          <a:xfrm>
            <a:off x="479945" y="5628601"/>
            <a:ext cx="5249224" cy="830997"/>
          </a:xfrm>
          <a:prstGeom prst="rect">
            <a:avLst/>
          </a:prstGeom>
          <a:solidFill>
            <a:srgbClr val="D2ECB6"/>
          </a:solidFill>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r>
              <a:rPr lang="pt-BR" sz="2400" b="1" dirty="0">
                <a:solidFill>
                  <a:schemeClr val="tx1"/>
                </a:solidFill>
              </a:rPr>
              <a:t>Países desenvolvidos: </a:t>
            </a:r>
            <a:r>
              <a:rPr lang="pt-BR" sz="2400" dirty="0">
                <a:solidFill>
                  <a:schemeClr val="tx1"/>
                </a:solidFill>
              </a:rPr>
              <a:t>5 a 10% dos pacientes - uma ou mais infecções.</a:t>
            </a:r>
          </a:p>
        </p:txBody>
      </p:sp>
      <p:sp>
        <p:nvSpPr>
          <p:cNvPr id="6" name="Retângulo 5"/>
          <p:cNvSpPr/>
          <p:nvPr/>
        </p:nvSpPr>
        <p:spPr>
          <a:xfrm>
            <a:off x="9120336" y="857250"/>
            <a:ext cx="404664" cy="195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E9AE638E-7B00-42A9-A78C-2895BA34D7D9}"/>
              </a:ext>
            </a:extLst>
          </p:cNvPr>
          <p:cNvSpPr/>
          <p:nvPr/>
        </p:nvSpPr>
        <p:spPr>
          <a:xfrm>
            <a:off x="127339" y="6451871"/>
            <a:ext cx="11737304" cy="413511"/>
          </a:xfrm>
          <a:prstGeom prst="rect">
            <a:avLst/>
          </a:prstGeom>
        </p:spPr>
        <p:txBody>
          <a:bodyPr wrap="square">
            <a:spAutoFit/>
          </a:bodyPr>
          <a:lstStyle/>
          <a:p>
            <a:pPr>
              <a:lnSpc>
                <a:spcPct val="107000"/>
              </a:lnSpc>
              <a:spcAft>
                <a:spcPts val="800"/>
              </a:spcAft>
            </a:pPr>
            <a:r>
              <a:rPr lang="en-US" sz="1000" dirty="0">
                <a:latin typeface="Times New Roman" panose="02020603050405020304" pitchFamily="18" charset="0"/>
                <a:ea typeface="Calibri" panose="020F0502020204030204" pitchFamily="34" charset="0"/>
                <a:cs typeface="Times New Roman" panose="02020603050405020304" pitchFamily="18" charset="0"/>
              </a:rPr>
              <a:t>WHO (World Health Organization). WHO Guidelines on Hand Hygiene in Health Care (Full version). First Global Patient Safety Challenge. Clean Care is Safer Care. </a:t>
            </a:r>
            <a:r>
              <a:rPr lang="pt-BR" sz="1000" dirty="0" err="1">
                <a:latin typeface="Times New Roman" panose="02020603050405020304" pitchFamily="18" charset="0"/>
                <a:ea typeface="Calibri" panose="020F0502020204030204" pitchFamily="34" charset="0"/>
                <a:cs typeface="Times New Roman" panose="02020603050405020304" pitchFamily="18" charset="0"/>
              </a:rPr>
              <a:t>Geneva</a:t>
            </a:r>
            <a:r>
              <a:rPr lang="pt-BR" sz="1000" dirty="0">
                <a:latin typeface="Times New Roman" panose="02020603050405020304" pitchFamily="18" charset="0"/>
                <a:ea typeface="Calibri" panose="020F0502020204030204" pitchFamily="34" charset="0"/>
                <a:cs typeface="Times New Roman" panose="02020603050405020304" pitchFamily="18" charset="0"/>
              </a:rPr>
              <a:t>. 2009. 270 p. Disponível em: </a:t>
            </a:r>
            <a:r>
              <a:rPr lang="pt-BR" sz="100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3"/>
              </a:rPr>
              <a:t>http://apps.who.int/iris/bitstream/10665/44102/1/9789241597906_eng.pdf</a:t>
            </a:r>
            <a:endParaRPr lang="en-US" sz="9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4">
            <a:extLst>
              <a:ext uri="{FF2B5EF4-FFF2-40B4-BE49-F238E27FC236}">
                <a16:creationId xmlns:a16="http://schemas.microsoft.com/office/drawing/2014/main" id="{1B25B205-C842-4F7E-879F-820F43A835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1615" y="1291590"/>
            <a:ext cx="5891798" cy="42670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tângulo 8">
            <a:extLst>
              <a:ext uri="{FF2B5EF4-FFF2-40B4-BE49-F238E27FC236}">
                <a16:creationId xmlns:a16="http://schemas.microsoft.com/office/drawing/2014/main" id="{028BDBDA-C07C-400D-B5F2-90C1EA6124C4}"/>
              </a:ext>
            </a:extLst>
          </p:cNvPr>
          <p:cNvSpPr/>
          <p:nvPr/>
        </p:nvSpPr>
        <p:spPr>
          <a:xfrm>
            <a:off x="6211615" y="5589749"/>
            <a:ext cx="5891798" cy="830997"/>
          </a:xfrm>
          <a:prstGeom prst="rect">
            <a:avLst/>
          </a:prstGeom>
          <a:solidFill>
            <a:srgbClr val="D2ECB6"/>
          </a:solidFill>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r>
              <a:rPr lang="en-US" altLang="zh-CN" sz="2400" b="1" i="1" dirty="0" err="1">
                <a:solidFill>
                  <a:schemeClr val="tx1"/>
                </a:solidFill>
              </a:rPr>
              <a:t>Países</a:t>
            </a:r>
            <a:r>
              <a:rPr lang="en-US" altLang="zh-CN" sz="2400" b="1" i="1" dirty="0">
                <a:solidFill>
                  <a:schemeClr val="tx1"/>
                </a:solidFill>
              </a:rPr>
              <a:t> </a:t>
            </a:r>
            <a:r>
              <a:rPr lang="en-US" altLang="zh-CN" sz="2400" b="1" i="1" dirty="0" err="1">
                <a:solidFill>
                  <a:schemeClr val="tx1"/>
                </a:solidFill>
              </a:rPr>
              <a:t>em</a:t>
            </a:r>
            <a:r>
              <a:rPr lang="en-US" altLang="zh-CN" sz="2400" b="1" i="1" dirty="0">
                <a:solidFill>
                  <a:schemeClr val="tx1"/>
                </a:solidFill>
              </a:rPr>
              <a:t> </a:t>
            </a:r>
            <a:r>
              <a:rPr lang="en-US" altLang="zh-CN" sz="2400" b="1" i="1" dirty="0" err="1">
                <a:solidFill>
                  <a:schemeClr val="tx1"/>
                </a:solidFill>
              </a:rPr>
              <a:t>desenvolvimento</a:t>
            </a:r>
            <a:r>
              <a:rPr lang="en-US" altLang="zh-CN" sz="2400" b="1" i="1" dirty="0">
                <a:solidFill>
                  <a:schemeClr val="tx1"/>
                </a:solidFill>
              </a:rPr>
              <a:t>: </a:t>
            </a:r>
            <a:r>
              <a:rPr lang="en-US" altLang="zh-CN" sz="2400" i="1" dirty="0">
                <a:solidFill>
                  <a:schemeClr val="tx1"/>
                </a:solidFill>
              </a:rPr>
              <a:t>o </a:t>
            </a:r>
            <a:r>
              <a:rPr lang="en-US" altLang="zh-CN" sz="2400" dirty="0" err="1">
                <a:solidFill>
                  <a:schemeClr val="tx1"/>
                </a:solidFill>
              </a:rPr>
              <a:t>risco</a:t>
            </a:r>
            <a:r>
              <a:rPr lang="en-US" altLang="zh-CN" sz="2400" dirty="0">
                <a:solidFill>
                  <a:schemeClr val="tx1"/>
                </a:solidFill>
              </a:rPr>
              <a:t> é </a:t>
            </a:r>
            <a:r>
              <a:rPr lang="en-US" altLang="zh-CN" sz="2400" b="1" dirty="0">
                <a:solidFill>
                  <a:schemeClr val="tx1"/>
                </a:solidFill>
              </a:rPr>
              <a:t>2 a 20 </a:t>
            </a:r>
            <a:r>
              <a:rPr lang="en-US" altLang="zh-CN" sz="2400" b="1" dirty="0" err="1">
                <a:solidFill>
                  <a:schemeClr val="tx1"/>
                </a:solidFill>
              </a:rPr>
              <a:t>vezes</a:t>
            </a:r>
            <a:r>
              <a:rPr lang="en-US" altLang="zh-CN" sz="2400" b="1" dirty="0">
                <a:solidFill>
                  <a:schemeClr val="tx1"/>
                </a:solidFill>
              </a:rPr>
              <a:t>  </a:t>
            </a:r>
            <a:r>
              <a:rPr lang="en-US" altLang="zh-CN" sz="2400" b="1" dirty="0" err="1">
                <a:solidFill>
                  <a:schemeClr val="tx1"/>
                </a:solidFill>
              </a:rPr>
              <a:t>maior</a:t>
            </a:r>
            <a:r>
              <a:rPr lang="en-US" altLang="zh-CN" sz="2400" b="1" dirty="0">
                <a:solidFill>
                  <a:schemeClr val="tx1"/>
                </a:solidFill>
              </a:rPr>
              <a:t>….</a:t>
            </a:r>
            <a:endParaRPr lang="pt-BR" sz="2400" dirty="0">
              <a:solidFill>
                <a:schemeClr val="tx1"/>
              </a:solidFill>
            </a:endParaRPr>
          </a:p>
        </p:txBody>
      </p:sp>
      <p:sp>
        <p:nvSpPr>
          <p:cNvPr id="4" name="CaixaDeTexto 3">
            <a:extLst>
              <a:ext uri="{FF2B5EF4-FFF2-40B4-BE49-F238E27FC236}">
                <a16:creationId xmlns:a16="http://schemas.microsoft.com/office/drawing/2014/main" id="{5478455F-8FC2-44DE-A937-79146EA4630C}"/>
              </a:ext>
            </a:extLst>
          </p:cNvPr>
          <p:cNvSpPr txBox="1"/>
          <p:nvPr/>
        </p:nvSpPr>
        <p:spPr>
          <a:xfrm>
            <a:off x="1614008" y="380196"/>
            <a:ext cx="10661811" cy="954107"/>
          </a:xfrm>
          <a:prstGeom prst="rect">
            <a:avLst/>
          </a:prstGeom>
          <a:noFill/>
        </p:spPr>
        <p:txBody>
          <a:bodyPr wrap="square" rtlCol="0">
            <a:spAutoFit/>
          </a:bodyPr>
          <a:lstStyle/>
          <a:p>
            <a:r>
              <a:rPr lang="pt-BR" sz="2800" b="1" dirty="0">
                <a:latin typeface="Arial" panose="020B0604020202020204" pitchFamily="34" charset="0"/>
                <a:cs typeface="Arial" panose="020B0604020202020204" pitchFamily="34" charset="0"/>
              </a:rPr>
              <a:t>IRAS e Segurança do Paciente são Problemas de Saúde Pública Mundial</a:t>
            </a:r>
            <a:endParaRPr lang="en-US" sz="2800" b="1" dirty="0">
              <a:latin typeface="Arial" panose="020B0604020202020204" pitchFamily="34" charset="0"/>
              <a:cs typeface="Arial" panose="020B0604020202020204" pitchFamily="34" charset="0"/>
            </a:endParaRPr>
          </a:p>
        </p:txBody>
      </p:sp>
      <p:pic>
        <p:nvPicPr>
          <p:cNvPr id="10" name="Picture 2" descr="C:\Documents and Settings\sukhmeet.panesar.XNPSA\Desktop\global_network_500_clr.gif">
            <a:extLst>
              <a:ext uri="{FF2B5EF4-FFF2-40B4-BE49-F238E27FC236}">
                <a16:creationId xmlns:a16="http://schemas.microsoft.com/office/drawing/2014/main" id="{D31ACDB3-F332-47CB-8A3D-5A53217EC7D8}"/>
              </a:ext>
            </a:extLst>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9231" y="1125996"/>
            <a:ext cx="1613520" cy="1613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6512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030"/>
          <p:cNvSpPr txBox="1">
            <a:spLocks noChangeArrowheads="1"/>
          </p:cNvSpPr>
          <p:nvPr/>
        </p:nvSpPr>
        <p:spPr bwMode="auto">
          <a:xfrm>
            <a:off x="1737560" y="578984"/>
            <a:ext cx="10629700" cy="96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3400"/>
              </a:lnSpc>
              <a:spcBef>
                <a:spcPct val="0"/>
              </a:spcBef>
              <a:buFontTx/>
              <a:buNone/>
            </a:pPr>
            <a:r>
              <a:rPr lang="pt-BR" altLang="pt-BR" b="1" dirty="0">
                <a:cs typeface="Arial" panose="020B0604020202020204" pitchFamily="34" charset="0"/>
              </a:rPr>
              <a:t>Por que IRAS são mais frequentes nos países em desenvolvimento?</a:t>
            </a:r>
          </a:p>
        </p:txBody>
      </p:sp>
      <p:graphicFrame>
        <p:nvGraphicFramePr>
          <p:cNvPr id="20484" name="Espaço Reservado para Conteúdo 2">
            <a:extLst>
              <a:ext uri="{FF2B5EF4-FFF2-40B4-BE49-F238E27FC236}">
                <a16:creationId xmlns:a16="http://schemas.microsoft.com/office/drawing/2014/main" id="{59014F10-419D-8D84-2038-F6B5D3432487}"/>
              </a:ext>
            </a:extLst>
          </p:cNvPr>
          <p:cNvGraphicFramePr>
            <a:graphicFrameLocks noGrp="1"/>
          </p:cNvGraphicFramePr>
          <p:nvPr>
            <p:ph idx="1"/>
            <p:extLst>
              <p:ext uri="{D42A27DB-BD31-4B8C-83A1-F6EECF244321}">
                <p14:modId xmlns:p14="http://schemas.microsoft.com/office/powerpoint/2010/main" val="2966821309"/>
              </p:ext>
            </p:extLst>
          </p:nvPr>
        </p:nvGraphicFramePr>
        <p:xfrm>
          <a:off x="811732" y="1485900"/>
          <a:ext cx="7496480" cy="4947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aixaDeTexto 1">
            <a:extLst>
              <a:ext uri="{FF2B5EF4-FFF2-40B4-BE49-F238E27FC236}">
                <a16:creationId xmlns:a16="http://schemas.microsoft.com/office/drawing/2014/main" id="{56B32815-9173-42A8-B74F-118ED6843A91}"/>
              </a:ext>
            </a:extLst>
          </p:cNvPr>
          <p:cNvSpPr txBox="1"/>
          <p:nvPr/>
        </p:nvSpPr>
        <p:spPr>
          <a:xfrm>
            <a:off x="11630" y="6433268"/>
            <a:ext cx="10513168" cy="424732"/>
          </a:xfrm>
          <a:prstGeom prst="rect">
            <a:avLst/>
          </a:prstGeom>
          <a:noFill/>
        </p:spPr>
        <p:txBody>
          <a:bodyPr wrap="square" rtlCol="0">
            <a:spAutoFit/>
          </a:bodyPr>
          <a:lstStyle/>
          <a:p>
            <a:pPr marL="0" indent="0">
              <a:lnSpc>
                <a:spcPct val="90000"/>
              </a:lnSpc>
              <a:buNone/>
              <a:defRPr/>
            </a:pPr>
            <a:r>
              <a:rPr lang="en-US" sz="1200" dirty="0" err="1">
                <a:latin typeface="Arial" panose="020B0604020202020204" pitchFamily="34" charset="0"/>
                <a:cs typeface="Arial" panose="020B0604020202020204" pitchFamily="34" charset="0"/>
              </a:rPr>
              <a:t>Allegranzi</a:t>
            </a:r>
            <a:r>
              <a:rPr lang="en-US" sz="1200" dirty="0">
                <a:latin typeface="Arial" panose="020B0604020202020204" pitchFamily="34" charset="0"/>
                <a:cs typeface="Arial" panose="020B0604020202020204" pitchFamily="34" charset="0"/>
              </a:rPr>
              <a:t>, B., &amp; </a:t>
            </a:r>
            <a:r>
              <a:rPr lang="en-US" sz="1200" dirty="0" err="1">
                <a:latin typeface="Arial" panose="020B0604020202020204" pitchFamily="34" charset="0"/>
                <a:cs typeface="Arial" panose="020B0604020202020204" pitchFamily="34" charset="0"/>
              </a:rPr>
              <a:t>Pittet</a:t>
            </a:r>
            <a:r>
              <a:rPr lang="en-US" sz="1200" dirty="0">
                <a:latin typeface="Arial" panose="020B0604020202020204" pitchFamily="34" charset="0"/>
                <a:cs typeface="Arial" panose="020B0604020202020204" pitchFamily="34" charset="0"/>
              </a:rPr>
              <a:t>, D. (2007). Healthcare-Associated Infection in Developing Countries: Simple Solutions to Meet Complex Challenges. </a:t>
            </a:r>
            <a:r>
              <a:rPr lang="en-US" sz="1200" i="1" dirty="0">
                <a:latin typeface="Arial" panose="020B0604020202020204" pitchFamily="34" charset="0"/>
                <a:cs typeface="Arial" panose="020B0604020202020204" pitchFamily="34" charset="0"/>
              </a:rPr>
              <a:t>Infection Control &amp; Hospital Epidemiology,</a:t>
            </a:r>
            <a:r>
              <a:rPr lang="en-US" sz="1200" dirty="0">
                <a:latin typeface="Arial" panose="020B0604020202020204" pitchFamily="34" charset="0"/>
                <a:cs typeface="Arial" panose="020B0604020202020204" pitchFamily="34" charset="0"/>
              </a:rPr>
              <a:t> </a:t>
            </a:r>
            <a:r>
              <a:rPr lang="en-US" sz="1200" i="1" dirty="0">
                <a:latin typeface="Arial" panose="020B0604020202020204" pitchFamily="34" charset="0"/>
                <a:cs typeface="Arial" panose="020B0604020202020204" pitchFamily="34" charset="0"/>
              </a:rPr>
              <a:t>28</a:t>
            </a:r>
            <a:r>
              <a:rPr lang="en-US" sz="1200" dirty="0">
                <a:latin typeface="Arial" panose="020B0604020202020204" pitchFamily="34" charset="0"/>
                <a:cs typeface="Arial" panose="020B0604020202020204" pitchFamily="34" charset="0"/>
              </a:rPr>
              <a:t>(12), 1323-1327. doi:10.1086/521656</a:t>
            </a:r>
            <a:endParaRPr lang="pt-BR" sz="1200" dirty="0">
              <a:latin typeface="Arial" panose="020B0604020202020204" pitchFamily="34" charset="0"/>
              <a:cs typeface="Arial" panose="020B0604020202020204" pitchFamily="34" charset="0"/>
            </a:endParaRPr>
          </a:p>
        </p:txBody>
      </p:sp>
      <p:sp>
        <p:nvSpPr>
          <p:cNvPr id="9" name="Retângulo 8">
            <a:extLst>
              <a:ext uri="{FF2B5EF4-FFF2-40B4-BE49-F238E27FC236}">
                <a16:creationId xmlns:a16="http://schemas.microsoft.com/office/drawing/2014/main" id="{7BA38ED7-C400-4CCC-9204-E3D16D0A59FB}"/>
              </a:ext>
            </a:extLst>
          </p:cNvPr>
          <p:cNvSpPr/>
          <p:nvPr/>
        </p:nvSpPr>
        <p:spPr>
          <a:xfrm>
            <a:off x="9556014" y="4653136"/>
            <a:ext cx="212394" cy="719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C3A8D5F-0039-AC68-3E10-5C84A0531765}"/>
              </a:ext>
            </a:extLst>
          </p:cNvPr>
          <p:cNvSpPr txBox="1"/>
          <p:nvPr/>
        </p:nvSpPr>
        <p:spPr>
          <a:xfrm>
            <a:off x="7614119" y="3108960"/>
            <a:ext cx="3883789" cy="15696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a:t>Soluções simples para enfrentar desafios complexos</a:t>
            </a:r>
            <a:endParaRPr lang="en-US" sz="3200" dirty="0"/>
          </a:p>
        </p:txBody>
      </p:sp>
    </p:spTree>
    <p:extLst>
      <p:ext uri="{BB962C8B-B14F-4D97-AF65-F5344CB8AC3E}">
        <p14:creationId xmlns:p14="http://schemas.microsoft.com/office/powerpoint/2010/main" val="1753260685"/>
      </p:ext>
    </p:extLst>
  </p:cSld>
  <p:clrMapOvr>
    <a:masterClrMapping/>
  </p:clrMapOvr>
  <p:transition/>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o PowerPoint AZUL.potx" id="{90A9E3A8-7AE6-4DCB-AA57-9B9A4832518C}" vid="{28B2991F-16A9-4F39-AB31-5FE5C2261435}"/>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68CE599D127F0B4EB6BF496734E56328" ma:contentTypeVersion="11" ma:contentTypeDescription="Crie um novo documento." ma:contentTypeScope="" ma:versionID="afffe63f204de37a194fb93430db7281">
  <xsd:schema xmlns:xsd="http://www.w3.org/2001/XMLSchema" xmlns:xs="http://www.w3.org/2001/XMLSchema" xmlns:p="http://schemas.microsoft.com/office/2006/metadata/properties" xmlns:ns3="dfce1a5a-d2a3-4243-97a1-d6db88a253a7" xmlns:ns4="877d98c4-2494-43e9-aaa2-1b886954a709" targetNamespace="http://schemas.microsoft.com/office/2006/metadata/properties" ma:root="true" ma:fieldsID="0851c152af594172fca3812cc4eb7f7d" ns3:_="" ns4:_="">
    <xsd:import namespace="dfce1a5a-d2a3-4243-97a1-d6db88a253a7"/>
    <xsd:import namespace="877d98c4-2494-43e9-aaa2-1b886954a709"/>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ce1a5a-d2a3-4243-97a1-d6db88a253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77d98c4-2494-43e9-aaa2-1b886954a709" elementFormDefault="qualified">
    <xsd:import namespace="http://schemas.microsoft.com/office/2006/documentManagement/types"/>
    <xsd:import namespace="http://schemas.microsoft.com/office/infopath/2007/PartnerControls"/>
    <xsd:element name="SharedWithUsers" ma:index="10"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hes de Compartilhado Com" ma:internalName="SharedWithDetails" ma:readOnly="true">
      <xsd:simpleType>
        <xsd:restriction base="dms:Note">
          <xsd:maxLength value="255"/>
        </xsd:restriction>
      </xsd:simpleType>
    </xsd:element>
    <xsd:element name="SharingHintHash" ma:index="12"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9A58E53-3D58-4B16-938A-AB3182F8F1F8}">
  <ds:schemaRefs>
    <ds:schemaRef ds:uri="http://schemas.microsoft.com/sharepoint/v3/contenttype/forms"/>
  </ds:schemaRefs>
</ds:datastoreItem>
</file>

<file path=customXml/itemProps2.xml><?xml version="1.0" encoding="utf-8"?>
<ds:datastoreItem xmlns:ds="http://schemas.openxmlformats.org/officeDocument/2006/customXml" ds:itemID="{2EB291AF-7E5C-439B-9320-9F6C62E756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ce1a5a-d2a3-4243-97a1-d6db88a253a7"/>
    <ds:schemaRef ds:uri="877d98c4-2494-43e9-aaa2-1b886954a7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1EF5255-1473-4497-9B4B-8B13BDAB43B6}">
  <ds:schemaRefs>
    <ds:schemaRef ds:uri="http://schemas.microsoft.com/office/2006/documentManagement/types"/>
    <ds:schemaRef ds:uri="http://schemas.microsoft.com/office/infopath/2007/PartnerControls"/>
    <ds:schemaRef ds:uri="http://purl.org/dc/terms/"/>
    <ds:schemaRef ds:uri="http://purl.org/dc/elements/1.1/"/>
    <ds:schemaRef ds:uri="http://schemas.openxmlformats.org/package/2006/metadata/core-properties"/>
    <ds:schemaRef ds:uri="http://schemas.microsoft.com/office/2006/metadata/properties"/>
    <ds:schemaRef ds:uri="dfce1a5a-d2a3-4243-97a1-d6db88a253a7"/>
    <ds:schemaRef ds:uri="877d98c4-2494-43e9-aaa2-1b886954a709"/>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Modelo PowerPoint AZUL</Template>
  <TotalTime>7929</TotalTime>
  <Words>4721</Words>
  <Application>Microsoft Office PowerPoint</Application>
  <PresentationFormat>Widescreen</PresentationFormat>
  <Paragraphs>477</Paragraphs>
  <Slides>40</Slides>
  <Notes>16</Notes>
  <HiddenSlides>0</HiddenSlides>
  <MMClips>0</MMClips>
  <ScaleCrop>false</ScaleCrop>
  <HeadingPairs>
    <vt:vector size="8" baseType="variant">
      <vt:variant>
        <vt:lpstr>Fontes usadas</vt:lpstr>
      </vt:variant>
      <vt:variant>
        <vt:i4>11</vt:i4>
      </vt:variant>
      <vt:variant>
        <vt:lpstr>Tema</vt:lpstr>
      </vt:variant>
      <vt:variant>
        <vt:i4>1</vt:i4>
      </vt:variant>
      <vt:variant>
        <vt:lpstr>Servidores OLE inseridos</vt:lpstr>
      </vt:variant>
      <vt:variant>
        <vt:i4>1</vt:i4>
      </vt:variant>
      <vt:variant>
        <vt:lpstr>Títulos de slides</vt:lpstr>
      </vt:variant>
      <vt:variant>
        <vt:i4>40</vt:i4>
      </vt:variant>
    </vt:vector>
  </HeadingPairs>
  <TitlesOfParts>
    <vt:vector size="53" baseType="lpstr">
      <vt:lpstr>archivo_narrowregular</vt:lpstr>
      <vt:lpstr>Arial</vt:lpstr>
      <vt:lpstr>Arial</vt:lpstr>
      <vt:lpstr>Arial Black</vt:lpstr>
      <vt:lpstr>Calibri</vt:lpstr>
      <vt:lpstr>Calibri Light</vt:lpstr>
      <vt:lpstr>Cambria</vt:lpstr>
      <vt:lpstr>RotisSansSerif</vt:lpstr>
      <vt:lpstr>Times New Roman</vt:lpstr>
      <vt:lpstr>Verdana</vt:lpstr>
      <vt:lpstr>Wingdings</vt:lpstr>
      <vt:lpstr>Tema do Office</vt:lpstr>
      <vt:lpstr>Photo Editor Photo</vt:lpstr>
      <vt:lpstr>Apresentação do PowerPoint</vt:lpstr>
      <vt:lpstr>Sobre o que vamos conversar?</vt:lpstr>
      <vt:lpstr>O que é Infecção Relacionada à Assistência à Saúde (IRAS)</vt:lpstr>
      <vt:lpstr>"Primum non nocere. First, do no harm” "As to diseases, make a habit of two things — to help, or at least to do no harm.” </vt:lpstr>
      <vt:lpstr> “O primeiro requisito em um hospital é  não causar prejuízo ao doente” </vt:lpstr>
      <vt:lpstr>1. Assistência Focada no Paciente: prover assistência que atenda e respeite as preferências, necessidades e valores dos pacientes. 2. Assistência no Tempo Adequado: reduzir esperas e atrasos, por vezes prejudiciais, àqueles que recebem e prestam os cuidados.  3. Eficiência: evitar desperdícios e mau uso de suprimentos, equipamentos, idéias e energia.  4. Equidade: respeito à igualdade de direito de cada um. Prover assistência cuja qualidade não varie em função de características pessoais, tais como: gênero, etnia, condições sócio-econômicas ou localização geográfica. 5. Efetividade: prover serviços adequados àqueles que deles se beneficiarão; Uso responsável dos recursos - evitar uso excessivo ou insuficiente. 6. Segurança do Paciente: evitar que a assistência prestada resulte em dano ao paciente.</vt:lpstr>
      <vt:lpstr>Apresentação do PowerPoint</vt:lpstr>
      <vt:lpstr>Apresentação do PowerPoint</vt:lpstr>
      <vt:lpstr>Apresentação do PowerPoint</vt:lpstr>
      <vt:lpstr>Por que prevenir IRAS é importante?</vt:lpstr>
      <vt:lpstr>Apresentação do PowerPoint</vt:lpstr>
      <vt:lpstr>Apresentação do PowerPoint</vt:lpstr>
      <vt:lpstr>Apresentação do PowerPoint</vt:lpstr>
      <vt:lpstr>Apresentação do PowerPoint</vt:lpstr>
      <vt:lpstr>Como os microrganismos são transmitidos?</vt:lpstr>
      <vt:lpstr>Apresentação do PowerPoint</vt:lpstr>
      <vt:lpstr>Apresentação do PowerPoint</vt:lpstr>
      <vt:lpstr>Apresentação do PowerPoint</vt:lpstr>
      <vt:lpstr>Apresentação do PowerPoint</vt:lpstr>
      <vt:lpstr>As Cinco Regras de Ouro da Higiene das Mãos</vt:lpstr>
      <vt:lpstr>Preparação alcoólica de  fácil acesso  “no ponto assistência” – ao alcance das mãos!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Representação visual dos principais componentes dos programas de prevenção e controle de infecção (PCI).*</vt:lpstr>
      <vt:lpstr>O que é Implementar a Estratégia Multimodal de Melhoria da Adesão à Higiene das Mãos da OMS?</vt:lpstr>
      <vt:lpstr>Apresentação do PowerPoint</vt:lpstr>
      <vt:lpstr>Programa de Prevenção e controle de IRAS (PPCI)</vt:lpstr>
      <vt:lpstr>Prevenir IRAS: investimento com impacto econômico  e SALVA VIDAS!!!</vt:lpstr>
      <vt:lpstr> Programa de melhoria contínua de qualidade – melhoria da prática da Higiene das Mãos/Segurança do Paciente</vt:lpstr>
      <vt:lpstr>Legislações - suporte ao Programa de Higiene das Mãos</vt:lpstr>
      <vt:lpstr>Apresentação do PowerPoint</vt:lpstr>
      <vt:lpstr>Apresentação do PowerPoint</vt:lpstr>
      <vt:lpstr>Higiene das Mãos faz parte das  Principais Práticas de Prevenção e Controle das Infecções visando  segurança do paciente e dos profissionais em  Todos Serviços de Saúde.</vt:lpstr>
      <vt:lpstr>Qual seu papel na higiene das mãos?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EMERGÊNCIAS EM SAÚDE PÚBLICA, O SUS E O SISTEMA NACIONAL DE VIGILÂNCIA SANITÁRIA</dc:title>
  <dc:creator>Lilian Regina Barbosa de Macedo</dc:creator>
  <cp:lastModifiedBy>Pablo Barcellos</cp:lastModifiedBy>
  <cp:revision>396</cp:revision>
  <dcterms:created xsi:type="dcterms:W3CDTF">2016-11-25T18:17:59Z</dcterms:created>
  <dcterms:modified xsi:type="dcterms:W3CDTF">2023-02-01T22:18:13Z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0x01010068CE599D127F0B4EB6BF496734E56328</vt:lpwstr>
  </property>
</Properties>
</file>