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7" r:id="rId11"/>
    <p:sldId id="264" r:id="rId12"/>
    <p:sldId id="265" r:id="rId13"/>
    <p:sldId id="297" r:id="rId14"/>
    <p:sldId id="298" r:id="rId15"/>
    <p:sldId id="268" r:id="rId16"/>
    <p:sldId id="4266" r:id="rId17"/>
    <p:sldId id="4258" r:id="rId18"/>
    <p:sldId id="4259" r:id="rId19"/>
    <p:sldId id="4261" r:id="rId20"/>
    <p:sldId id="4262" r:id="rId21"/>
    <p:sldId id="4263" r:id="rId22"/>
    <p:sldId id="4265" r:id="rId23"/>
    <p:sldId id="277" r:id="rId24"/>
    <p:sldId id="278" r:id="rId25"/>
    <p:sldId id="279" r:id="rId26"/>
    <p:sldId id="280" r:id="rId27"/>
    <p:sldId id="281" r:id="rId28"/>
    <p:sldId id="282" r:id="rId29"/>
    <p:sldId id="4269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4271" r:id="rId42"/>
    <p:sldId id="295" r:id="rId43"/>
    <p:sldId id="296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ndara" panose="020E0502030303020204" pitchFamily="34" charset="0"/>
      <p:regular r:id="rId50"/>
      <p:bold r:id="rId51"/>
      <p:italic r:id="rId52"/>
      <p:boldItalic r:id="rId53"/>
    </p:embeddedFont>
    <p:embeddedFont>
      <p:font typeface="Play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j300uuUMVZmlS4g4ewgxYhkBOO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0871E0-F654-4F34-B85D-5C8BC7D5E99D}">
  <a:tblStyle styleId="{960871E0-F654-4F34-B85D-5C8BC7D5E9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147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0980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41fb4fa1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041fb4fa1c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3041fb4fa1c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41fb4fa1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041fb4fa1c_1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3041fb4fa1c_1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041fb4fa1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3041fb4fa1c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g3041fb4fa1c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041fb4fa1c_1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3041fb4fa1c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497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041fb4fa1c_1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3041fb4fa1c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0597acf2b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g30597acf2b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0597acf2ba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g30597acf2b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0116cdb53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g30116cdb53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05ce0e037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g305ce0e037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05ce0e037c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g305ce0e03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05ce0e037c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g305ce0e037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0597acf2ba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g30597acf2b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05ce0e037c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g305ce0e037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0116cdb539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30116cdb53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041fb4fa1c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g3041fb4fa1c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05ce0e037c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g305ce0e037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2542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32d6bc86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2d32d6bc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hyperlink" Target="https://www.gov.br/anvisa/pt-br/assuntos/regulamentacao/legislacao/bibliotecas-tematicas/arquivos/servico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visa.gov.br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163186" y="178490"/>
            <a:ext cx="2555300" cy="267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Gráfico, Gráfico de dispersão"/>
          <p:cNvPicPr preferRelativeResize="0"/>
          <p:nvPr/>
        </p:nvPicPr>
        <p:blipFill rotWithShape="1">
          <a:blip r:embed="rId4">
            <a:alphaModFix/>
          </a:blip>
          <a:srcRect l="10208" r="10208" b="51512"/>
          <a:stretch/>
        </p:blipFill>
        <p:spPr>
          <a:xfrm>
            <a:off x="0" y="4925850"/>
            <a:ext cx="12192000" cy="193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807037" y="4073046"/>
            <a:ext cx="699276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GT Tripartite para a Gestão de Documentos do SNVS em Serviços de Saúde e Interesse para a Saúde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Setembro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807625" y="1663825"/>
            <a:ext cx="91167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F4861"/>
                </a:solidFill>
                <a:latin typeface="Play"/>
                <a:ea typeface="Play"/>
                <a:cs typeface="Play"/>
                <a:sym typeface="Play"/>
              </a:rPr>
              <a:t>Webinar “Conhecendo o POP 002”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747474"/>
                </a:solidFill>
                <a:latin typeface="Play"/>
                <a:ea typeface="Play"/>
                <a:cs typeface="Play"/>
                <a:sym typeface="Play"/>
              </a:rPr>
              <a:t>Condução da Inspeção Sanitária em Serviços de Saúde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3084" y="6359562"/>
            <a:ext cx="1960062" cy="36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9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0" y="75013"/>
            <a:ext cx="1758461" cy="183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1332" y="6426088"/>
            <a:ext cx="1960062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 txBox="1"/>
          <p:nvPr/>
        </p:nvSpPr>
        <p:spPr>
          <a:xfrm>
            <a:off x="2089656" y="278335"/>
            <a:ext cx="9466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4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Padronização de documentos - GTT</a:t>
            </a:r>
            <a:endParaRPr sz="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9" descr="Tabel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7888" y="1149215"/>
            <a:ext cx="9373475" cy="200595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/>
          <p:nvPr/>
        </p:nvSpPr>
        <p:spPr>
          <a:xfrm>
            <a:off x="1359009" y="4173462"/>
            <a:ext cx="2425634" cy="225262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Preparação da Inspeção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7921918" y="4191118"/>
            <a:ext cx="2425634" cy="225262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Entrega do Relatório de Inspeção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4640463" y="4190945"/>
            <a:ext cx="2425634" cy="225262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Condução da Inspeção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E374EEE-E770-6669-2BFA-E4F93743C2B7}"/>
              </a:ext>
            </a:extLst>
          </p:cNvPr>
          <p:cNvSpPr/>
          <p:nvPr/>
        </p:nvSpPr>
        <p:spPr>
          <a:xfrm>
            <a:off x="756643" y="3294537"/>
            <a:ext cx="10799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2060"/>
                </a:solidFill>
              </a:rPr>
              <a:t>Promover a uniformidade e a eficácia do processo de inspeção sanitária, por meio do estabelecimento de diretrizes para</a:t>
            </a:r>
            <a:r>
              <a:rPr lang="pt-BR" sz="2400" dirty="0">
                <a:solidFill>
                  <a:srgbClr val="002060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324758" y="-243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pt-BR" sz="4200" dirty="0">
                <a:latin typeface="Arial"/>
                <a:ea typeface="Arial"/>
                <a:cs typeface="Arial"/>
                <a:sym typeface="Arial"/>
              </a:rPr>
              <a:t>Onde encontrar?</a:t>
            </a:r>
            <a:endParaRPr dirty="0"/>
          </a:p>
        </p:txBody>
      </p:sp>
      <p:sp>
        <p:nvSpPr>
          <p:cNvPr id="215" name="Google Shape;215;p10"/>
          <p:cNvSpPr/>
          <p:nvPr/>
        </p:nvSpPr>
        <p:spPr>
          <a:xfrm>
            <a:off x="4728240" y="244758"/>
            <a:ext cx="5598677" cy="80962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0A73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Portal ANVISA: Assuntos → Serviços de Saúde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0" descr="Interface gráfica do usuário, Texto, Aplicativ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174" t="3470" r="-339" b="8749"/>
          <a:stretch/>
        </p:blipFill>
        <p:spPr>
          <a:xfrm>
            <a:off x="838200" y="1187981"/>
            <a:ext cx="10152047" cy="55604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7" name="Google Shape;217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5547" y="6313141"/>
            <a:ext cx="2145724" cy="47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 descr="Map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5261" t="3236" r="62329" b="48867"/>
          <a:stretch/>
        </p:blipFill>
        <p:spPr>
          <a:xfrm>
            <a:off x="10576576" y="1245"/>
            <a:ext cx="1551916" cy="1622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1"/>
          <p:cNvGrpSpPr/>
          <p:nvPr/>
        </p:nvGrpSpPr>
        <p:grpSpPr>
          <a:xfrm>
            <a:off x="1128936" y="1154777"/>
            <a:ext cx="9934128" cy="5011376"/>
            <a:chOff x="1128936" y="1553676"/>
            <a:chExt cx="9934128" cy="5011376"/>
          </a:xfrm>
        </p:grpSpPr>
        <p:pic>
          <p:nvPicPr>
            <p:cNvPr id="224" name="Google Shape;224;p11" descr="Interface gráfica do usuário, Texto, Aplicativo, Team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28936" y="1553676"/>
              <a:ext cx="9934128" cy="5011376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25" name="Google Shape;225;p11" descr="Interface gráfica do usuário, Texto, Aplicativo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 t="7964" b="7837"/>
            <a:stretch/>
          </p:blipFill>
          <p:spPr>
            <a:xfrm>
              <a:off x="1813926" y="4070959"/>
              <a:ext cx="7772400" cy="23173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6" name="Google Shape;226;p11"/>
          <p:cNvCxnSpPr/>
          <p:nvPr/>
        </p:nvCxnSpPr>
        <p:spPr>
          <a:xfrm flipH="1">
            <a:off x="9086923" y="4235368"/>
            <a:ext cx="998806" cy="450166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27" name="Google Shape;227;p11" descr="Logoti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5547" y="6313141"/>
            <a:ext cx="2145724" cy="47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 descr="Map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l="5261" t="3236" r="62329" b="48867"/>
          <a:stretch/>
        </p:blipFill>
        <p:spPr>
          <a:xfrm>
            <a:off x="10776748" y="100110"/>
            <a:ext cx="1251973" cy="1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>
            <a:spLocks noGrp="1"/>
          </p:cNvSpPr>
          <p:nvPr>
            <p:ph type="title"/>
          </p:nvPr>
        </p:nvSpPr>
        <p:spPr>
          <a:xfrm>
            <a:off x="324758" y="-243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Arial"/>
              <a:buNone/>
            </a:pPr>
            <a:r>
              <a:rPr lang="pt-BR" sz="4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Onde encontrar?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7615" y="6363729"/>
            <a:ext cx="1783655" cy="42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 descr="Map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5261" t="3236" r="62329" b="48867"/>
          <a:stretch/>
        </p:blipFill>
        <p:spPr>
          <a:xfrm>
            <a:off x="10776748" y="100110"/>
            <a:ext cx="1251973" cy="1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>
            <a:spLocks noGrp="1"/>
          </p:cNvSpPr>
          <p:nvPr>
            <p:ph type="title"/>
          </p:nvPr>
        </p:nvSpPr>
        <p:spPr>
          <a:xfrm>
            <a:off x="324758" y="-24379"/>
            <a:ext cx="10515600" cy="99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Arial"/>
              <a:buNone/>
            </a:pPr>
            <a:r>
              <a:rPr lang="pt-BR" sz="4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Onde encontrar?</a:t>
            </a:r>
            <a:endParaRPr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54D025B-C48D-53AC-226F-2C471682D492}"/>
              </a:ext>
            </a:extLst>
          </p:cNvPr>
          <p:cNvGrpSpPr/>
          <p:nvPr/>
        </p:nvGrpSpPr>
        <p:grpSpPr>
          <a:xfrm>
            <a:off x="1668161" y="864973"/>
            <a:ext cx="8555026" cy="5743798"/>
            <a:chOff x="1668161" y="864973"/>
            <a:chExt cx="8555026" cy="5743798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22285073-AF1A-9E77-D0D0-A0910E0696A0}"/>
                </a:ext>
              </a:extLst>
            </p:cNvPr>
            <p:cNvGrpSpPr/>
            <p:nvPr/>
          </p:nvGrpSpPr>
          <p:grpSpPr>
            <a:xfrm>
              <a:off x="1668161" y="972676"/>
              <a:ext cx="8555026" cy="5636094"/>
              <a:chOff x="1668161" y="972676"/>
              <a:chExt cx="8555026" cy="5636094"/>
            </a:xfrm>
          </p:grpSpPr>
          <p:pic>
            <p:nvPicPr>
              <p:cNvPr id="3" name="Imagem 2" descr="Interface gráfica do usuário, Texto, Aplicativo, Email&#10;&#10;Descrição gerada automaticamente">
                <a:extLst>
                  <a:ext uri="{FF2B5EF4-FFF2-40B4-BE49-F238E27FC236}">
                    <a16:creationId xmlns:a16="http://schemas.microsoft.com/office/drawing/2014/main" id="{76E862D1-8DF4-559B-1720-42D154C29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8161" y="972676"/>
                <a:ext cx="8555026" cy="3092695"/>
              </a:xfrm>
              <a:prstGeom prst="rect">
                <a:avLst/>
              </a:prstGeom>
            </p:spPr>
          </p:pic>
          <p:pic>
            <p:nvPicPr>
              <p:cNvPr id="5" name="Imagem 4" descr="Interface gráfica do usuário, Aplicativo&#10;&#10;Descrição gerada automaticamente">
                <a:extLst>
                  <a:ext uri="{FF2B5EF4-FFF2-40B4-BE49-F238E27FC236}">
                    <a16:creationId xmlns:a16="http://schemas.microsoft.com/office/drawing/2014/main" id="{E107525D-4867-3270-A53C-782214CB27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15159"/>
              <a:stretch/>
            </p:blipFill>
            <p:spPr>
              <a:xfrm>
                <a:off x="1814384" y="3838509"/>
                <a:ext cx="7440827" cy="2770261"/>
              </a:xfrm>
              <a:prstGeom prst="rect">
                <a:avLst/>
              </a:prstGeom>
            </p:spPr>
          </p:pic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7AE6228-0C11-F971-B3DC-374549AB3A72}"/>
                </a:ext>
              </a:extLst>
            </p:cNvPr>
            <p:cNvSpPr/>
            <p:nvPr/>
          </p:nvSpPr>
          <p:spPr>
            <a:xfrm>
              <a:off x="1668161" y="864973"/>
              <a:ext cx="8555026" cy="57437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6" name="Google Shape;226;p11"/>
            <p:cNvCxnSpPr>
              <a:cxnSpLocks/>
            </p:cNvCxnSpPr>
            <p:nvPr/>
          </p:nvCxnSpPr>
          <p:spPr>
            <a:xfrm>
              <a:off x="3447535" y="4432540"/>
              <a:ext cx="987936" cy="791099"/>
            </a:xfrm>
            <a:prstGeom prst="straightConnector1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0054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1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10776748" y="100110"/>
            <a:ext cx="1251973" cy="1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>
            <a:spLocks noGrp="1"/>
          </p:cNvSpPr>
          <p:nvPr>
            <p:ph type="title"/>
          </p:nvPr>
        </p:nvSpPr>
        <p:spPr>
          <a:xfrm>
            <a:off x="324758" y="-24379"/>
            <a:ext cx="10515600" cy="106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Arial"/>
              <a:buNone/>
            </a:pPr>
            <a:r>
              <a:rPr lang="pt-BR" sz="4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 que eu encontro?</a:t>
            </a:r>
            <a:endParaRPr dirty="0"/>
          </a:p>
        </p:txBody>
      </p:sp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A9C52CDF-64B9-5179-6860-9DB07274B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31" y="872396"/>
            <a:ext cx="9931628" cy="57577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7" name="Google Shape;227;p11" descr="Logoti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5547" y="6313141"/>
            <a:ext cx="2145724" cy="47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99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41fb4fa1c_1_17"/>
          <p:cNvSpPr txBox="1">
            <a:spLocks noGrp="1"/>
          </p:cNvSpPr>
          <p:nvPr>
            <p:ph type="title"/>
          </p:nvPr>
        </p:nvSpPr>
        <p:spPr>
          <a:xfrm>
            <a:off x="838200" y="2320774"/>
            <a:ext cx="1051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sz="5500" b="1">
                <a:solidFill>
                  <a:srgbClr val="002060"/>
                </a:solidFill>
              </a:rPr>
              <a:t>PREPARAÇÃO DA INSPEÇÃO</a:t>
            </a:r>
            <a:endParaRPr sz="5500" b="1">
              <a:solidFill>
                <a:srgbClr val="002060"/>
              </a:solidFill>
            </a:endParaRPr>
          </a:p>
        </p:txBody>
      </p:sp>
      <p:pic>
        <p:nvPicPr>
          <p:cNvPr id="255" name="Google Shape;255;g3041fb4fa1c_1_17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1" y="0"/>
            <a:ext cx="1997609" cy="20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37C51-59B7-8B53-5813-EB8C57A0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149" y="1"/>
            <a:ext cx="8951109" cy="95195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Planejamento da Inspeção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F5E42A2-131D-6472-9FFA-EEB6E07B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" t="3236" r="62329" b="48867"/>
          <a:stretch/>
        </p:blipFill>
        <p:spPr>
          <a:xfrm>
            <a:off x="-32944" y="-12667"/>
            <a:ext cx="1651679" cy="172633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0F0040-E6ED-2BFC-FFB6-7A80CC58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126" y="6393108"/>
            <a:ext cx="1960062" cy="367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44379" y="2096690"/>
            <a:ext cx="683260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800" dirty="0"/>
              <a:t>1- Realizar o registro da demanda.</a:t>
            </a:r>
          </a:p>
          <a:p>
            <a:pPr algn="just">
              <a:spcBef>
                <a:spcPts val="600"/>
              </a:spcBef>
            </a:pPr>
            <a:r>
              <a:rPr lang="pt-BR" sz="2800" dirty="0"/>
              <a:t>2- Programação das inspeções - ordem de serviço, considerando: </a:t>
            </a:r>
          </a:p>
          <a:p>
            <a:pPr marL="457200" lvl="7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 de inspeção; </a:t>
            </a:r>
          </a:p>
          <a:p>
            <a:pPr marL="457200" lvl="5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 de serviço; </a:t>
            </a:r>
          </a:p>
          <a:p>
            <a:pPr marL="457200" lvl="5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local a ser inspecionado; </a:t>
            </a:r>
          </a:p>
          <a:p>
            <a:pPr marL="457200" lvl="5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data; </a:t>
            </a:r>
          </a:p>
          <a:p>
            <a:pPr marL="457200" lvl="5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equipe designada.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A06F0C-26F2-8CE1-4C71-DCE512FB29D2}"/>
              </a:ext>
            </a:extLst>
          </p:cNvPr>
          <p:cNvSpPr/>
          <p:nvPr/>
        </p:nvSpPr>
        <p:spPr>
          <a:xfrm>
            <a:off x="1299882" y="1161224"/>
            <a:ext cx="5958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 primeira etapa, deve seguir os seguintes passos: </a:t>
            </a:r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4C86A854-0C23-E984-A1E0-C99D24BF1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984" y="951951"/>
            <a:ext cx="4565115" cy="573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55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37C51-59B7-8B53-5813-EB8C57A0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148" y="-121920"/>
            <a:ext cx="8951109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solidFill>
                  <a:srgbClr val="002060"/>
                </a:solidFill>
              </a:rPr>
              <a:t>Planejamento</a:t>
            </a:r>
            <a:r>
              <a:rPr lang="pt-BR" sz="3600" b="1" dirty="0"/>
              <a:t> da Inspeção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F5E42A2-131D-6472-9FFA-EEB6E07B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" t="3236" r="62329" b="48867"/>
          <a:stretch/>
        </p:blipFill>
        <p:spPr>
          <a:xfrm>
            <a:off x="0" y="0"/>
            <a:ext cx="1997612" cy="20879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0F0040-E6ED-2BFC-FFB6-7A80CC58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316" y="6434088"/>
            <a:ext cx="1960062" cy="367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71248" y="1698858"/>
            <a:ext cx="10107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● </a:t>
            </a:r>
            <a:r>
              <a:rPr lang="pt-BR" sz="2800" b="1" dirty="0"/>
              <a:t>Caracterizar o tipo de inspeção, motivada</a:t>
            </a:r>
            <a:r>
              <a:rPr lang="pt-BR" sz="2800" dirty="0"/>
              <a:t>: 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denúncia;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ocorrência de surto;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abertura de serviço.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● </a:t>
            </a:r>
            <a:r>
              <a:rPr lang="pt-BR" sz="2800" b="1" dirty="0"/>
              <a:t>Caracterizar o tipo de serviço</a:t>
            </a:r>
            <a:r>
              <a:rPr lang="pt-BR" sz="2800" dirty="0"/>
              <a:t>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com base na Classificação Nacional de Atividade Econômica- CNAE -  </a:t>
            </a:r>
            <a:r>
              <a:rPr lang="pt-BR" sz="2800" u="sng" dirty="0"/>
              <a:t>grau de complexidade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30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37C51-59B7-8B53-5813-EB8C57A0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149" y="0"/>
            <a:ext cx="8951109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solidFill>
                  <a:srgbClr val="002060"/>
                </a:solidFill>
              </a:rPr>
              <a:t>Planejamento da Inspeção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F5E42A2-131D-6472-9FFA-EEB6E07B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" t="3236" r="62329" b="48867"/>
          <a:stretch/>
        </p:blipFill>
        <p:spPr>
          <a:xfrm>
            <a:off x="0" y="0"/>
            <a:ext cx="1618735" cy="169189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0F0040-E6ED-2BFC-FFB6-7A80CC58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68627" y="1326841"/>
            <a:ext cx="107430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Designação da equipe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a chefia imediata (definir o responsável pela inspeção e a equipe).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u="sng" dirty="0"/>
              <a:t>Considerar</a:t>
            </a:r>
            <a:r>
              <a:rPr lang="pt-BR" sz="2800" b="1" dirty="0"/>
              <a:t>:</a:t>
            </a:r>
            <a:r>
              <a:rPr lang="pt-BR" sz="2800" dirty="0"/>
              <a:t> a </a:t>
            </a:r>
            <a:r>
              <a:rPr lang="pt-BR" sz="2800" b="1" dirty="0"/>
              <a:t>capacitação técnica</a:t>
            </a:r>
            <a:r>
              <a:rPr lang="pt-BR" sz="2800" dirty="0"/>
              <a:t> e </a:t>
            </a:r>
            <a:r>
              <a:rPr lang="pt-BR" sz="2800" b="1" dirty="0"/>
              <a:t>número de inspetores</a:t>
            </a:r>
            <a:r>
              <a:rPr lang="pt-BR" sz="2800" dirty="0"/>
              <a:t> de acordo com o tamanho e a especificidade do serviço, contendo, </a:t>
            </a:r>
            <a:r>
              <a:rPr lang="pt-BR" sz="2800" b="1" dirty="0"/>
              <a:t>no mínimo, dois inspetores</a:t>
            </a:r>
            <a:r>
              <a:rPr lang="pt-BR" sz="2800" dirty="0"/>
              <a:t>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Obs.: Na ausência imprevista de um dos integrantes, comunicar a chefia imediata.</a:t>
            </a:r>
          </a:p>
          <a:p>
            <a:pPr algn="just"/>
            <a:r>
              <a:rPr lang="pt-BR" sz="2800" b="1" dirty="0"/>
              <a:t>          A</a:t>
            </a:r>
            <a:r>
              <a:rPr lang="pt-BR" sz="2800" dirty="0"/>
              <a:t> </a:t>
            </a:r>
            <a:r>
              <a:rPr lang="pt-BR" sz="2800" b="1" dirty="0"/>
              <a:t>designação da equipe deve ser formalizada.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7086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37C51-59B7-8B53-5813-EB8C57A0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149" y="0"/>
            <a:ext cx="8951109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solidFill>
                  <a:srgbClr val="002060"/>
                </a:solidFill>
              </a:rPr>
              <a:t>Planejamento da Inspeção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F5E42A2-131D-6472-9FFA-EEB6E07B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" t="3236" r="62329" b="48867"/>
          <a:stretch/>
        </p:blipFill>
        <p:spPr>
          <a:xfrm>
            <a:off x="0" y="0"/>
            <a:ext cx="1684057" cy="17601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0F0040-E6ED-2BFC-FFB6-7A80CC58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26710" y="926768"/>
            <a:ext cx="102085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Realizar o levantamento de informações, antecedentes e documentações do serviço.</a:t>
            </a:r>
            <a:r>
              <a:rPr lang="pt-BR" sz="2800" dirty="0"/>
              <a:t> 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u="sng" dirty="0"/>
              <a:t>Histórico do serviço</a:t>
            </a:r>
            <a:r>
              <a:rPr lang="pt-BR" sz="2800" dirty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u="sng" dirty="0"/>
              <a:t>Solicitar documentos ao serviço antes da inspeção</a:t>
            </a:r>
            <a:r>
              <a:rPr lang="pt-BR" sz="2800" dirty="0"/>
              <a:t>, a exemplo, POPs e outros documentos que se fizerem necessários.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Obs.: Os </a:t>
            </a:r>
            <a:r>
              <a:rPr lang="pt-BR" sz="2800" b="1" dirty="0"/>
              <a:t>documentos</a:t>
            </a:r>
            <a:r>
              <a:rPr lang="pt-BR" sz="2800" dirty="0"/>
              <a:t> protocolados pelo serviço para </a:t>
            </a:r>
            <a:r>
              <a:rPr lang="pt-BR" sz="2800" b="1" dirty="0"/>
              <a:t>subsidiar a inspeção</a:t>
            </a:r>
            <a:r>
              <a:rPr lang="pt-BR" sz="2800" dirty="0"/>
              <a:t>, podem ser devolvidos acompanhados do termo de notificação.</a:t>
            </a:r>
          </a:p>
        </p:txBody>
      </p:sp>
    </p:spTree>
    <p:extLst>
      <p:ext uri="{BB962C8B-B14F-4D97-AF65-F5344CB8AC3E}">
        <p14:creationId xmlns:p14="http://schemas.microsoft.com/office/powerpoint/2010/main" val="278425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Play"/>
              <a:buNone/>
            </a:pPr>
            <a:r>
              <a:rPr lang="pt-BR" sz="4800" b="1" dirty="0">
                <a:solidFill>
                  <a:srgbClr val="002060"/>
                </a:solidFill>
              </a:rPr>
              <a:t>Contextualização</a:t>
            </a:r>
            <a:endParaRPr dirty="0"/>
          </a:p>
        </p:txBody>
      </p:sp>
      <p:sp>
        <p:nvSpPr>
          <p:cNvPr id="99" name="Google Shape;99;p2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27039" y="2426408"/>
            <a:ext cx="5108259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t-BR" sz="3600" dirty="0"/>
              <a:t>Quem é o GTT e porque padronizar o Processo de Inspeção Sanitária em Serviços de Saúde?</a:t>
            </a:r>
            <a:endParaRPr dirty="0"/>
          </a:p>
        </p:txBody>
      </p:sp>
      <p:pic>
        <p:nvPicPr>
          <p:cNvPr id="102" name="Google Shape;102;p2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6782087" y="2559049"/>
            <a:ext cx="3480695" cy="36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2" cy="36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37C51-59B7-8B53-5813-EB8C57A0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149" y="0"/>
            <a:ext cx="8951109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solidFill>
                  <a:srgbClr val="002060"/>
                </a:solidFill>
              </a:rPr>
              <a:t>Planejamento da Inspeção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F5E42A2-131D-6472-9FFA-EEB6E07B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" t="3236" r="62329" b="48867"/>
          <a:stretch/>
        </p:blipFill>
        <p:spPr>
          <a:xfrm>
            <a:off x="0" y="0"/>
            <a:ext cx="1692876" cy="176939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0F0040-E6ED-2BFC-FFB6-7A80CC58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26710" y="1475161"/>
            <a:ext cx="102085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Verificar documentação conforme cada tipo de inspeção</a:t>
            </a:r>
            <a:r>
              <a:rPr lang="pt-BR" sz="2800" dirty="0"/>
              <a:t> 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 </a:t>
            </a:r>
            <a:r>
              <a:rPr lang="pt-BR" sz="2800" b="1" dirty="0"/>
              <a:t>Primeiro licenciamento</a:t>
            </a:r>
            <a:r>
              <a:rPr lang="pt-BR" sz="2800" dirty="0"/>
              <a:t>: </a:t>
            </a:r>
          </a:p>
          <a:p>
            <a:pPr algn="just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Requerimento do licenciamento sanitário </a:t>
            </a:r>
          </a:p>
          <a:p>
            <a:pPr algn="just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Projeto básico de arquitetura; </a:t>
            </a:r>
          </a:p>
          <a:p>
            <a:pPr algn="just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CNES; </a:t>
            </a:r>
          </a:p>
          <a:p>
            <a:pPr algn="just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CNAE; </a:t>
            </a:r>
          </a:p>
          <a:p>
            <a:pPr algn="just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Documentos obrigatórios para licenciamento de acordo com a definição normativa do território.</a:t>
            </a:r>
          </a:p>
        </p:txBody>
      </p:sp>
    </p:spTree>
    <p:extLst>
      <p:ext uri="{BB962C8B-B14F-4D97-AF65-F5344CB8AC3E}">
        <p14:creationId xmlns:p14="http://schemas.microsoft.com/office/powerpoint/2010/main" val="233126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37C51-59B7-8B53-5813-EB8C57A0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149" y="0"/>
            <a:ext cx="8951109" cy="1099751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solidFill>
                  <a:srgbClr val="002060"/>
                </a:solidFill>
              </a:rPr>
              <a:t>Planejamento da Inspeção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F5E42A2-131D-6472-9FFA-EEB6E07B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" t="3236" r="62329" b="48867"/>
          <a:stretch/>
        </p:blipFill>
        <p:spPr>
          <a:xfrm>
            <a:off x="-78377" y="-174172"/>
            <a:ext cx="1734182" cy="18125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0F0040-E6ED-2BFC-FFB6-7A80CC58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212" y="6490019"/>
            <a:ext cx="1960062" cy="367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59223" y="1308847"/>
            <a:ext cx="110030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/>
              <a:t>Inspeção para a verificação das condições de funcionamento e requisitos sanitários </a:t>
            </a:r>
            <a:r>
              <a:rPr lang="pt-BR" sz="2800" dirty="0"/>
              <a:t>(renovação, credenciamento/habilitação, reinspeção ou monitoramento): </a:t>
            </a:r>
          </a:p>
          <a:p>
            <a:pPr algn="just"/>
            <a:endParaRPr lang="pt-BR" sz="2800" dirty="0"/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Requerimento do licenciamento sanitário; 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Relatórios de inspeções anteriores;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Denúncias, processos administrativos sanitários;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Registro formal de instituição de CCIH/Serviço de Prevenção e Controle de IRAS e NSP. 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Notificações de eventos adversos no NOTIVISA ou outro sistema, quando couber; 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Cadastro atualizado no CNES.</a:t>
            </a:r>
          </a:p>
        </p:txBody>
      </p:sp>
    </p:spTree>
    <p:extLst>
      <p:ext uri="{BB962C8B-B14F-4D97-AF65-F5344CB8AC3E}">
        <p14:creationId xmlns:p14="http://schemas.microsoft.com/office/powerpoint/2010/main" val="122071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37C51-59B7-8B53-5813-EB8C57A0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390" y="272727"/>
            <a:ext cx="8951109" cy="1045029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002060"/>
                </a:solidFill>
              </a:rPr>
              <a:t>Planejamento da Inspeção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F5E42A2-131D-6472-9FFA-EEB6E07B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" t="3236" r="62329" b="48867"/>
          <a:stretch/>
        </p:blipFill>
        <p:spPr>
          <a:xfrm>
            <a:off x="0" y="0"/>
            <a:ext cx="1997612" cy="20879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0F0040-E6ED-2BFC-FFB6-7A80CC58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11898" y="2428427"/>
            <a:ext cx="10296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/>
              <a:t>Inspeção investigativa</a:t>
            </a:r>
            <a:r>
              <a:rPr lang="pt-BR" sz="2800" dirty="0"/>
              <a:t>: </a:t>
            </a:r>
          </a:p>
          <a:p>
            <a:pPr algn="just"/>
            <a:r>
              <a:rPr lang="pt-BR" sz="2800" dirty="0"/>
              <a:t>	</a:t>
            </a:r>
          </a:p>
          <a:p>
            <a:pPr algn="just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Avaliar a demanda e utilizar documentos e instrumentos conforme a necessidade da investigação.</a:t>
            </a:r>
          </a:p>
        </p:txBody>
      </p:sp>
    </p:spTree>
    <p:extLst>
      <p:ext uri="{BB962C8B-B14F-4D97-AF65-F5344CB8AC3E}">
        <p14:creationId xmlns:p14="http://schemas.microsoft.com/office/powerpoint/2010/main" val="314456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41fb4fa1c_1_31"/>
          <p:cNvSpPr txBox="1">
            <a:spLocks noGrp="1"/>
          </p:cNvSpPr>
          <p:nvPr>
            <p:ph type="title"/>
          </p:nvPr>
        </p:nvSpPr>
        <p:spPr>
          <a:xfrm>
            <a:off x="911150" y="2179599"/>
            <a:ext cx="105156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b="1" dirty="0">
                <a:solidFill>
                  <a:srgbClr val="002060"/>
                </a:solidFill>
              </a:rPr>
              <a:t>CONDUÇÃO DA INSPEÇÃO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19" name="Google Shape;319;g3041fb4fa1c_1_31"/>
          <p:cNvSpPr txBox="1">
            <a:spLocks noGrp="1"/>
          </p:cNvSpPr>
          <p:nvPr>
            <p:ph type="body" idx="1"/>
          </p:nvPr>
        </p:nvSpPr>
        <p:spPr>
          <a:xfrm>
            <a:off x="685925" y="389638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 sz="2900">
                <a:solidFill>
                  <a:srgbClr val="002060"/>
                </a:solidFill>
              </a:rPr>
              <a:t>               </a:t>
            </a:r>
            <a:endParaRPr/>
          </a:p>
        </p:txBody>
      </p:sp>
      <p:pic>
        <p:nvPicPr>
          <p:cNvPr id="320" name="Google Shape;320;g3041fb4fa1c_1_31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1" y="0"/>
            <a:ext cx="1997609" cy="20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9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1" y="0"/>
            <a:ext cx="1997612" cy="20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2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9"/>
          <p:cNvSpPr txBox="1"/>
          <p:nvPr/>
        </p:nvSpPr>
        <p:spPr>
          <a:xfrm>
            <a:off x="2854411" y="200230"/>
            <a:ext cx="84993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Condução da Inspeção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Considerações sobre a Inspeção</a:t>
            </a:r>
            <a:endParaRPr/>
          </a:p>
        </p:txBody>
      </p:sp>
      <p:grpSp>
        <p:nvGrpSpPr>
          <p:cNvPr id="328" name="Google Shape;328;p29"/>
          <p:cNvGrpSpPr/>
          <p:nvPr/>
        </p:nvGrpSpPr>
        <p:grpSpPr>
          <a:xfrm>
            <a:off x="2839749" y="1842237"/>
            <a:ext cx="8246992" cy="3944409"/>
            <a:chOff x="2839749" y="2074253"/>
            <a:chExt cx="8246992" cy="3944409"/>
          </a:xfrm>
        </p:grpSpPr>
        <p:grpSp>
          <p:nvGrpSpPr>
            <p:cNvPr id="329" name="Google Shape;329;p29"/>
            <p:cNvGrpSpPr/>
            <p:nvPr/>
          </p:nvGrpSpPr>
          <p:grpSpPr>
            <a:xfrm>
              <a:off x="2854411" y="2074253"/>
              <a:ext cx="8128000" cy="3944409"/>
              <a:chOff x="2854411" y="1787649"/>
              <a:chExt cx="8128000" cy="3136932"/>
            </a:xfrm>
          </p:grpSpPr>
          <p:cxnSp>
            <p:nvCxnSpPr>
              <p:cNvPr id="330" name="Google Shape;330;p29"/>
              <p:cNvCxnSpPr/>
              <p:nvPr/>
            </p:nvCxnSpPr>
            <p:spPr>
              <a:xfrm>
                <a:off x="2854411" y="1787649"/>
                <a:ext cx="8128000" cy="0"/>
              </a:xfrm>
              <a:prstGeom prst="straightConnector1">
                <a:avLst/>
              </a:prstGeom>
              <a:solidFill>
                <a:srgbClr val="126082"/>
              </a:solidFill>
              <a:ln w="25400" cap="flat" cmpd="sng">
                <a:solidFill>
                  <a:srgbClr val="1260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1" name="Google Shape;331;p29"/>
              <p:cNvSpPr/>
              <p:nvPr/>
            </p:nvSpPr>
            <p:spPr>
              <a:xfrm>
                <a:off x="2854411" y="1998387"/>
                <a:ext cx="2814407" cy="683891"/>
              </a:xfrm>
              <a:custGeom>
                <a:avLst/>
                <a:gdLst/>
                <a:ahLst/>
                <a:cxnLst/>
                <a:rect l="l" t="t" r="r" b="b"/>
                <a:pathLst>
                  <a:path w="2814407" h="683891" extrusionOk="0">
                    <a:moveTo>
                      <a:pt x="0" y="0"/>
                    </a:moveTo>
                    <a:lnTo>
                      <a:pt x="2814407" y="0"/>
                    </a:lnTo>
                    <a:lnTo>
                      <a:pt x="2814407" y="683891"/>
                    </a:lnTo>
                    <a:lnTo>
                      <a:pt x="0" y="6838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pt-BR" sz="24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Norteada pela Análise de Risco</a:t>
                </a: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5551497" y="1949232"/>
                <a:ext cx="5130250" cy="872708"/>
              </a:xfrm>
              <a:custGeom>
                <a:avLst/>
                <a:gdLst/>
                <a:ahLst/>
                <a:cxnLst/>
                <a:rect l="l" t="t" r="r" b="b"/>
                <a:pathLst>
                  <a:path w="5130250" h="984322" extrusionOk="0">
                    <a:moveTo>
                      <a:pt x="0" y="0"/>
                    </a:moveTo>
                    <a:lnTo>
                      <a:pt x="5130250" y="0"/>
                    </a:lnTo>
                    <a:lnTo>
                      <a:pt x="5130250" y="984322"/>
                    </a:lnTo>
                    <a:lnTo>
                      <a:pt x="0" y="984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Estrutura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Processo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Resultado</a:t>
                </a:r>
                <a:endParaRPr/>
              </a:p>
            </p:txBody>
          </p:sp>
          <p:cxnSp>
            <p:nvCxnSpPr>
              <p:cNvPr id="333" name="Google Shape;333;p29"/>
              <p:cNvCxnSpPr/>
              <p:nvPr/>
            </p:nvCxnSpPr>
            <p:spPr>
              <a:xfrm>
                <a:off x="5551497" y="2821940"/>
                <a:ext cx="5425921" cy="0"/>
              </a:xfrm>
              <a:prstGeom prst="straightConnector1">
                <a:avLst/>
              </a:prstGeom>
              <a:solidFill>
                <a:srgbClr val="126082"/>
              </a:solidFill>
              <a:ln w="25400" cap="flat" cmpd="sng">
                <a:solidFill>
                  <a:srgbClr val="BAC4C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4" name="Google Shape;334;p29"/>
              <p:cNvSpPr/>
              <p:nvPr/>
            </p:nvSpPr>
            <p:spPr>
              <a:xfrm>
                <a:off x="5551497" y="2990980"/>
                <a:ext cx="5130250" cy="864498"/>
              </a:xfrm>
              <a:custGeom>
                <a:avLst/>
                <a:gdLst/>
                <a:ahLst/>
                <a:cxnLst/>
                <a:rect l="l" t="t" r="r" b="b"/>
                <a:pathLst>
                  <a:path w="5130250" h="984322" extrusionOk="0">
                    <a:moveTo>
                      <a:pt x="0" y="0"/>
                    </a:moveTo>
                    <a:lnTo>
                      <a:pt x="5130250" y="0"/>
                    </a:lnTo>
                    <a:lnTo>
                      <a:pt x="5130250" y="984322"/>
                    </a:lnTo>
                    <a:lnTo>
                      <a:pt x="0" y="984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Registros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Evidências Amostrais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Temporal</a:t>
                </a:r>
                <a:endParaRPr/>
              </a:p>
            </p:txBody>
          </p:sp>
          <p:cxnSp>
            <p:nvCxnSpPr>
              <p:cNvPr id="335" name="Google Shape;335;p29"/>
              <p:cNvCxnSpPr/>
              <p:nvPr/>
            </p:nvCxnSpPr>
            <p:spPr>
              <a:xfrm>
                <a:off x="5551497" y="3855478"/>
                <a:ext cx="5425921" cy="0"/>
              </a:xfrm>
              <a:prstGeom prst="straightConnector1">
                <a:avLst/>
              </a:prstGeom>
              <a:solidFill>
                <a:srgbClr val="126082"/>
              </a:solidFill>
              <a:ln w="25400" cap="flat" cmpd="sng">
                <a:solidFill>
                  <a:srgbClr val="BAC4C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6" name="Google Shape;336;p29"/>
              <p:cNvSpPr/>
              <p:nvPr/>
            </p:nvSpPr>
            <p:spPr>
              <a:xfrm>
                <a:off x="5551497" y="4042612"/>
                <a:ext cx="5130250" cy="846405"/>
              </a:xfrm>
              <a:custGeom>
                <a:avLst/>
                <a:gdLst/>
                <a:ahLst/>
                <a:cxnLst/>
                <a:rect l="l" t="t" r="r" b="b"/>
                <a:pathLst>
                  <a:path w="5130250" h="984322" extrusionOk="0">
                    <a:moveTo>
                      <a:pt x="0" y="0"/>
                    </a:moveTo>
                    <a:lnTo>
                      <a:pt x="5130250" y="0"/>
                    </a:lnTo>
                    <a:lnTo>
                      <a:pt x="5130250" y="984322"/>
                    </a:lnTo>
                    <a:lnTo>
                      <a:pt x="0" y="984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Avaliação de Fluxos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Análise de Documentos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Roteiros ou Guias validados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cxnSp>
            <p:nvCxnSpPr>
              <p:cNvPr id="337" name="Google Shape;337;p29"/>
              <p:cNvCxnSpPr/>
              <p:nvPr/>
            </p:nvCxnSpPr>
            <p:spPr>
              <a:xfrm>
                <a:off x="2854411" y="4924581"/>
                <a:ext cx="8128000" cy="0"/>
              </a:xfrm>
              <a:prstGeom prst="straightConnector1">
                <a:avLst/>
              </a:prstGeom>
              <a:solidFill>
                <a:srgbClr val="126082"/>
              </a:solidFill>
              <a:ln w="25400" cap="flat" cmpd="sng">
                <a:solidFill>
                  <a:srgbClr val="1260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8" name="Google Shape;338;p29"/>
              <p:cNvSpPr/>
              <p:nvPr/>
            </p:nvSpPr>
            <p:spPr>
              <a:xfrm>
                <a:off x="2854411" y="3027869"/>
                <a:ext cx="3310843" cy="683891"/>
              </a:xfrm>
              <a:custGeom>
                <a:avLst/>
                <a:gdLst/>
                <a:ahLst/>
                <a:cxnLst/>
                <a:rect l="l" t="t" r="r" b="b"/>
                <a:pathLst>
                  <a:path w="3310843" h="683891" extrusionOk="0">
                    <a:moveTo>
                      <a:pt x="0" y="0"/>
                    </a:moveTo>
                    <a:lnTo>
                      <a:pt x="3310843" y="0"/>
                    </a:lnTo>
                    <a:lnTo>
                      <a:pt x="3310843" y="683891"/>
                    </a:lnTo>
                    <a:lnTo>
                      <a:pt x="0" y="6838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pt-BR" sz="24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Busca</a:t>
                </a:r>
                <a:endParaRPr/>
              </a:p>
            </p:txBody>
          </p:sp>
        </p:grpSp>
        <p:sp>
          <p:nvSpPr>
            <p:cNvPr id="339" name="Google Shape;339;p29"/>
            <p:cNvSpPr/>
            <p:nvPr/>
          </p:nvSpPr>
          <p:spPr>
            <a:xfrm>
              <a:off x="2839749" y="5050690"/>
              <a:ext cx="3310843" cy="683891"/>
            </a:xfrm>
            <a:custGeom>
              <a:avLst/>
              <a:gdLst/>
              <a:ahLst/>
              <a:cxnLst/>
              <a:rect l="l" t="t" r="r" b="b"/>
              <a:pathLst>
                <a:path w="3310843" h="683891" extrusionOk="0">
                  <a:moveTo>
                    <a:pt x="0" y="0"/>
                  </a:moveTo>
                  <a:lnTo>
                    <a:pt x="3310843" y="0"/>
                  </a:lnTo>
                  <a:lnTo>
                    <a:pt x="3310843" y="683891"/>
                  </a:lnTo>
                  <a:lnTo>
                    <a:pt x="0" y="6838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Utiliza</a:t>
              </a:r>
              <a:endParaRPr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0" name="Google Shape;340;p29" descr="Hospitalização com preenchimento sólid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50233" y="2356734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9" descr="Cpr com preenchimento sólid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66956" y="2356734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9" descr="Estatísticas com preenchimento sólid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283680" y="2356734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9" descr="Abrir pasta com preenchimento sólid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26482" y="3647378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9" descr="Pesquisar inventário com preenchimento sólido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470443" y="3647378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9" descr="Ampulheta 60% com preenchimento sólido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314405" y="3647378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9" descr="fluxo de trabalho com preenchimento sólido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579407" y="4937314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29" descr="Pesquisa de Pasta com preenchimento sólido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55074" y="4937314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9" descr="Área de Transferência Marcada com preenchimento sólido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0330741" y="4937314"/>
              <a:ext cx="756000" cy="75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0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1" y="0"/>
            <a:ext cx="1997612" cy="20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2" cy="367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30"/>
          <p:cNvGrpSpPr/>
          <p:nvPr/>
        </p:nvGrpSpPr>
        <p:grpSpPr>
          <a:xfrm>
            <a:off x="1640541" y="1415947"/>
            <a:ext cx="10133993" cy="4975536"/>
            <a:chOff x="2625661" y="1415947"/>
            <a:chExt cx="9408185" cy="4975536"/>
          </a:xfrm>
        </p:grpSpPr>
        <p:sp>
          <p:nvSpPr>
            <p:cNvPr id="356" name="Google Shape;356;p30"/>
            <p:cNvSpPr/>
            <p:nvPr/>
          </p:nvSpPr>
          <p:spPr>
            <a:xfrm>
              <a:off x="5824564" y="1525002"/>
              <a:ext cx="6209282" cy="4283256"/>
            </a:xfrm>
            <a:prstGeom prst="roundRect">
              <a:avLst>
                <a:gd name="adj" fmla="val 0"/>
              </a:avLst>
            </a:prstGeom>
            <a:solidFill>
              <a:srgbClr val="156082">
                <a:alpha val="5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2625661" y="1525003"/>
              <a:ext cx="3201928" cy="4283256"/>
            </a:xfrm>
            <a:prstGeom prst="roundRect">
              <a:avLst>
                <a:gd name="adj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8" name="Google Shape;358;p30" descr="Chapéu de formatura com preenchimento sólid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27657" y="4174732"/>
              <a:ext cx="614940" cy="677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30" descr="Debate de grupo com preenchimento sólid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76007" y="2163455"/>
              <a:ext cx="720602" cy="794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30" descr="Sala de aula com preenchimento sólid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28838" y="3291818"/>
              <a:ext cx="614940" cy="677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30"/>
            <p:cNvSpPr txBox="1"/>
            <p:nvPr/>
          </p:nvSpPr>
          <p:spPr>
            <a:xfrm>
              <a:off x="3617191" y="3843374"/>
              <a:ext cx="1438234" cy="360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Capacitado</a:t>
              </a:r>
              <a:endParaRPr/>
            </a:p>
          </p:txBody>
        </p:sp>
        <p:sp>
          <p:nvSpPr>
            <p:cNvPr id="362" name="Google Shape;362;p30"/>
            <p:cNvSpPr txBox="1"/>
            <p:nvPr/>
          </p:nvSpPr>
          <p:spPr>
            <a:xfrm>
              <a:off x="3414646" y="4708279"/>
              <a:ext cx="195842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chemeClr val="tx1"/>
                  </a:solidFill>
                </a:rPr>
                <a:t>Formação adequada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63" name="Google Shape;363;p30"/>
            <p:cNvSpPr txBox="1"/>
            <p:nvPr/>
          </p:nvSpPr>
          <p:spPr>
            <a:xfrm>
              <a:off x="3500972" y="2840246"/>
              <a:ext cx="1670672" cy="360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Qualificado</a:t>
              </a:r>
              <a:endParaRPr/>
            </a:p>
          </p:txBody>
        </p:sp>
        <p:grpSp>
          <p:nvGrpSpPr>
            <p:cNvPr id="364" name="Google Shape;364;p30"/>
            <p:cNvGrpSpPr/>
            <p:nvPr/>
          </p:nvGrpSpPr>
          <p:grpSpPr>
            <a:xfrm>
              <a:off x="4581454" y="3630094"/>
              <a:ext cx="2549278" cy="2549278"/>
              <a:chOff x="4670370" y="1635898"/>
              <a:chExt cx="2549278" cy="2549278"/>
            </a:xfrm>
          </p:grpSpPr>
          <p:pic>
            <p:nvPicPr>
              <p:cNvPr id="365" name="Google Shape;365;p30" descr="Perfil masculino com preenchimento sólido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670370" y="1635898"/>
                <a:ext cx="2549278" cy="25492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6" name="Google Shape;366;p30" descr="Crachá de funcionário com preenchimento sólido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296312" y="3163415"/>
                <a:ext cx="552561" cy="5525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7" name="Google Shape;367;p30" descr="Aperto de mão com preenchimento sólido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411833" y="194620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30"/>
            <p:cNvSpPr txBox="1"/>
            <p:nvPr/>
          </p:nvSpPr>
          <p:spPr>
            <a:xfrm>
              <a:off x="6846497" y="2339436"/>
              <a:ext cx="1670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Diplomacia</a:t>
              </a:r>
              <a:endParaRPr/>
            </a:p>
          </p:txBody>
        </p:sp>
        <p:pic>
          <p:nvPicPr>
            <p:cNvPr id="369" name="Google Shape;369;p30" descr="Olho com preenchimento sólido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411833" y="2753432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30"/>
            <p:cNvSpPr txBox="1"/>
            <p:nvPr/>
          </p:nvSpPr>
          <p:spPr>
            <a:xfrm>
              <a:off x="6846497" y="3172261"/>
              <a:ext cx="1670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Observação</a:t>
              </a:r>
              <a:endParaRPr/>
            </a:p>
          </p:txBody>
        </p:sp>
        <p:pic>
          <p:nvPicPr>
            <p:cNvPr id="371" name="Google Shape;371;p30" descr="Chat com preenchimento sólido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526071" y="1970454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30"/>
            <p:cNvSpPr txBox="1"/>
            <p:nvPr/>
          </p:nvSpPr>
          <p:spPr>
            <a:xfrm>
              <a:off x="8292502" y="2342148"/>
              <a:ext cx="30071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Comunicação Assertiva</a:t>
              </a:r>
              <a:endParaRPr/>
            </a:p>
          </p:txBody>
        </p:sp>
        <p:pic>
          <p:nvPicPr>
            <p:cNvPr id="373" name="Google Shape;373;p30" descr="Embaralhar com preenchimento sólido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562071" y="2770124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30"/>
            <p:cNvSpPr txBox="1"/>
            <p:nvPr/>
          </p:nvSpPr>
          <p:spPr>
            <a:xfrm>
              <a:off x="8292502" y="3172447"/>
              <a:ext cx="30071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Versatilidade</a:t>
              </a:r>
              <a:endParaRPr/>
            </a:p>
          </p:txBody>
        </p:sp>
        <p:pic>
          <p:nvPicPr>
            <p:cNvPr id="375" name="Google Shape;375;p30" descr="Luva de Boxe com preenchimento sólido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411833" y="3690422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30"/>
            <p:cNvSpPr txBox="1"/>
            <p:nvPr/>
          </p:nvSpPr>
          <p:spPr>
            <a:xfrm>
              <a:off x="6943134" y="4211023"/>
              <a:ext cx="14773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Tenacidade</a:t>
              </a:r>
              <a:endParaRPr/>
            </a:p>
          </p:txBody>
        </p:sp>
        <p:pic>
          <p:nvPicPr>
            <p:cNvPr id="377" name="Google Shape;377;p30" descr="Sinal de polegar para cima com preenchimento sólido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526071" y="3667844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30"/>
            <p:cNvSpPr txBox="1"/>
            <p:nvPr/>
          </p:nvSpPr>
          <p:spPr>
            <a:xfrm>
              <a:off x="8894231" y="4215646"/>
              <a:ext cx="18036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Confiabilidade</a:t>
              </a:r>
              <a:endParaRPr/>
            </a:p>
          </p:txBody>
        </p:sp>
        <p:pic>
          <p:nvPicPr>
            <p:cNvPr id="379" name="Google Shape;379;p30" descr="Brinde com preenchimento sólido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9526071" y="4672203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0"/>
            <p:cNvSpPr txBox="1"/>
            <p:nvPr/>
          </p:nvSpPr>
          <p:spPr>
            <a:xfrm>
              <a:off x="8521432" y="5256573"/>
              <a:ext cx="25492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Postura Colaborativa</a:t>
              </a:r>
              <a:endParaRPr/>
            </a:p>
          </p:txBody>
        </p:sp>
        <p:pic>
          <p:nvPicPr>
            <p:cNvPr id="381" name="Google Shape;381;p30" descr="Cuidado com preenchimento sólido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411833" y="474601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30"/>
            <p:cNvSpPr txBox="1"/>
            <p:nvPr/>
          </p:nvSpPr>
          <p:spPr>
            <a:xfrm>
              <a:off x="6943134" y="5266795"/>
              <a:ext cx="14773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Empatia</a:t>
              </a:r>
              <a:endParaRPr/>
            </a:p>
          </p:txBody>
        </p:sp>
        <p:pic>
          <p:nvPicPr>
            <p:cNvPr id="383" name="Google Shape;383;p30" descr="Caneta com preenchimento sólido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227160" y="5855814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30" descr="Sapato com preenchimento sólido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650746" y="5887483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30" descr="Terno com preenchimento sólido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955396" y="5855814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30"/>
            <p:cNvSpPr txBox="1"/>
            <p:nvPr/>
          </p:nvSpPr>
          <p:spPr>
            <a:xfrm rot="-5400000">
              <a:off x="9609617" y="3444499"/>
              <a:ext cx="41405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HABILIDADES</a:t>
              </a:r>
              <a:endParaRPr/>
            </a:p>
          </p:txBody>
        </p:sp>
        <p:sp>
          <p:nvSpPr>
            <p:cNvPr id="387" name="Google Shape;387;p30"/>
            <p:cNvSpPr txBox="1"/>
            <p:nvPr/>
          </p:nvSpPr>
          <p:spPr>
            <a:xfrm rot="16200000">
              <a:off x="727317" y="3336498"/>
              <a:ext cx="4548947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CONHECIMENTO</a:t>
              </a:r>
              <a:endParaRPr dirty="0"/>
            </a:p>
          </p:txBody>
        </p:sp>
      </p:grpSp>
      <p:sp>
        <p:nvSpPr>
          <p:cNvPr id="388" name="Google Shape;388;p30"/>
          <p:cNvSpPr txBox="1"/>
          <p:nvPr/>
        </p:nvSpPr>
        <p:spPr>
          <a:xfrm>
            <a:off x="2434127" y="157149"/>
            <a:ext cx="84993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Condução da Inspeção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Considerações sobre a Inspeção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1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1" y="0"/>
            <a:ext cx="1997612" cy="20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2" cy="367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31"/>
          <p:cNvGrpSpPr/>
          <p:nvPr/>
        </p:nvGrpSpPr>
        <p:grpSpPr>
          <a:xfrm>
            <a:off x="239971" y="2275607"/>
            <a:ext cx="11677423" cy="3321526"/>
            <a:chOff x="376451" y="2098183"/>
            <a:chExt cx="11677423" cy="3321526"/>
          </a:xfrm>
        </p:grpSpPr>
        <p:grpSp>
          <p:nvGrpSpPr>
            <p:cNvPr id="397" name="Google Shape;397;p31"/>
            <p:cNvGrpSpPr/>
            <p:nvPr/>
          </p:nvGrpSpPr>
          <p:grpSpPr>
            <a:xfrm>
              <a:off x="624894" y="2098183"/>
              <a:ext cx="11428980" cy="3321526"/>
              <a:chOff x="10745" y="1378517"/>
              <a:chExt cx="11428980" cy="3321526"/>
            </a:xfrm>
          </p:grpSpPr>
          <p:sp>
            <p:nvSpPr>
              <p:cNvPr id="398" name="Google Shape;398;p31"/>
              <p:cNvSpPr/>
              <p:nvPr/>
            </p:nvSpPr>
            <p:spPr>
              <a:xfrm>
                <a:off x="10745" y="2306940"/>
                <a:ext cx="1848290" cy="1524452"/>
              </a:xfrm>
              <a:prstGeom prst="roundRect">
                <a:avLst>
                  <a:gd name="adj" fmla="val 10000"/>
                </a:avLst>
              </a:prstGeom>
              <a:solidFill>
                <a:srgbClr val="156082">
                  <a:alpha val="5058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1"/>
              <p:cNvSpPr txBox="1"/>
              <p:nvPr/>
            </p:nvSpPr>
            <p:spPr>
              <a:xfrm>
                <a:off x="45827" y="2342022"/>
                <a:ext cx="1778126" cy="1127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t" anchorCtr="0">
                <a:noAutofit/>
              </a:bodyPr>
              <a:lstStyle/>
              <a:p>
                <a:pPr marL="114300" marR="0" lvl="1" indent="-1143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Apresentar a Equipe</a:t>
                </a:r>
                <a:endParaRPr/>
              </a:p>
              <a:p>
                <a:pPr marL="114300" marR="0" lvl="1" indent="-114300" algn="l" rtl="0">
                  <a:lnSpc>
                    <a:spcPct val="90000"/>
                  </a:lnSpc>
                  <a:spcBef>
                    <a:spcPts val="21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Motivo da Inspeção</a:t>
                </a:r>
                <a:endParaRPr/>
              </a:p>
              <a:p>
                <a:pPr marL="114300" marR="0" lvl="1" indent="-114300" algn="l" rtl="0">
                  <a:lnSpc>
                    <a:spcPct val="90000"/>
                  </a:lnSpc>
                  <a:spcBef>
                    <a:spcPts val="21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Pactuar a Agenda da Inspeção</a:t>
                </a: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1021348" y="2643787"/>
                <a:ext cx="2055182" cy="205518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489" y="87743"/>
                    </a:moveTo>
                    <a:lnTo>
                      <a:pt x="12608" y="86030"/>
                    </a:lnTo>
                    <a:lnTo>
                      <a:pt x="12608" y="86030"/>
                    </a:lnTo>
                    <a:cubicBezTo>
                      <a:pt x="21467" y="102160"/>
                      <a:pt x="37923" y="112677"/>
                      <a:pt x="56283" y="113942"/>
                    </a:cubicBezTo>
                    <a:cubicBezTo>
                      <a:pt x="74643" y="115207"/>
                      <a:pt x="92386" y="107047"/>
                      <a:pt x="103374" y="92284"/>
                    </a:cubicBezTo>
                    <a:lnTo>
                      <a:pt x="101338" y="91089"/>
                    </a:lnTo>
                    <a:lnTo>
                      <a:pt x="108168" y="88267"/>
                    </a:lnTo>
                    <a:lnTo>
                      <a:pt x="108497" y="95291"/>
                    </a:lnTo>
                    <a:lnTo>
                      <a:pt x="106460" y="94095"/>
                    </a:lnTo>
                    <a:cubicBezTo>
                      <a:pt x="94814" y="109964"/>
                      <a:pt x="75875" y="118792"/>
                      <a:pt x="56233" y="117505"/>
                    </a:cubicBezTo>
                    <a:cubicBezTo>
                      <a:pt x="36591" y="116218"/>
                      <a:pt x="18965" y="104995"/>
                      <a:pt x="9489" y="877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384658" y="3480950"/>
                <a:ext cx="1642924" cy="653336"/>
              </a:xfrm>
              <a:prstGeom prst="roundRect">
                <a:avLst>
                  <a:gd name="adj" fmla="val 10000"/>
                </a:avLst>
              </a:prstGeom>
              <a:solidFill>
                <a:srgbClr val="00206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1"/>
              <p:cNvSpPr txBox="1"/>
              <p:nvPr/>
            </p:nvSpPr>
            <p:spPr>
              <a:xfrm>
                <a:off x="403794" y="3500086"/>
                <a:ext cx="1604652" cy="615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19050" rIns="28575" bIns="190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pt-BR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Reunião Inicial</a:t>
                </a: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2354576" y="2306940"/>
                <a:ext cx="1848290" cy="1524452"/>
              </a:xfrm>
              <a:prstGeom prst="roundRect">
                <a:avLst>
                  <a:gd name="adj" fmla="val 10000"/>
                </a:avLst>
              </a:prstGeom>
              <a:solidFill>
                <a:srgbClr val="156082">
                  <a:alpha val="5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1"/>
              <p:cNvSpPr txBox="1"/>
              <p:nvPr/>
            </p:nvSpPr>
            <p:spPr>
              <a:xfrm>
                <a:off x="2389658" y="2668691"/>
                <a:ext cx="1778126" cy="1127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t" anchorCtr="0">
                <a:noAutofit/>
              </a:bodyPr>
              <a:lstStyle/>
              <a:p>
                <a:pPr marL="114300" marR="0" lvl="1" indent="-1143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Dependências do Serviço</a:t>
                </a:r>
                <a:endParaRPr/>
              </a:p>
              <a:p>
                <a:pPr marL="114300" marR="0" lvl="1" indent="-114300" algn="l" rtl="0">
                  <a:lnSpc>
                    <a:spcPct val="90000"/>
                  </a:lnSpc>
                  <a:spcBef>
                    <a:spcPts val="21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Compreender os fluxos </a:t>
                </a:r>
                <a:endParaRPr/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3382703" y="1378517"/>
                <a:ext cx="2248818" cy="224881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711" y="31441"/>
                    </a:moveTo>
                    <a:lnTo>
                      <a:pt x="9711" y="31441"/>
                    </a:lnTo>
                    <a:cubicBezTo>
                      <a:pt x="19512" y="14183"/>
                      <a:pt x="37478" y="3156"/>
                      <a:pt x="57303" y="2230"/>
                    </a:cubicBezTo>
                    <a:cubicBezTo>
                      <a:pt x="77129" y="1305"/>
                      <a:pt x="96044" y="10610"/>
                      <a:pt x="107410" y="26881"/>
                    </a:cubicBezTo>
                    <a:lnTo>
                      <a:pt x="109289" y="25814"/>
                    </a:lnTo>
                    <a:lnTo>
                      <a:pt x="108875" y="32244"/>
                    </a:lnTo>
                    <a:lnTo>
                      <a:pt x="102692" y="29560"/>
                    </a:lnTo>
                    <a:lnTo>
                      <a:pt x="104569" y="28494"/>
                    </a:lnTo>
                    <a:lnTo>
                      <a:pt x="104569" y="28494"/>
                    </a:lnTo>
                    <a:cubicBezTo>
                      <a:pt x="93788" y="13243"/>
                      <a:pt x="75957" y="4563"/>
                      <a:pt x="57303" y="5486"/>
                    </a:cubicBezTo>
                    <a:cubicBezTo>
                      <a:pt x="38649" y="6409"/>
                      <a:pt x="21762" y="16806"/>
                      <a:pt x="12538" y="3304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2765307" y="1980272"/>
                <a:ext cx="1642924" cy="653336"/>
              </a:xfrm>
              <a:prstGeom prst="roundRect">
                <a:avLst>
                  <a:gd name="adj" fmla="val 10000"/>
                </a:avLst>
              </a:prstGeom>
              <a:solidFill>
                <a:srgbClr val="00206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1"/>
              <p:cNvSpPr txBox="1"/>
              <p:nvPr/>
            </p:nvSpPr>
            <p:spPr>
              <a:xfrm>
                <a:off x="2784443" y="1999408"/>
                <a:ext cx="1604652" cy="615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19050" rIns="28575" bIns="190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pt-BR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Reconhecimento</a:t>
                </a: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4698407" y="2306940"/>
                <a:ext cx="1848290" cy="1524452"/>
              </a:xfrm>
              <a:prstGeom prst="roundRect">
                <a:avLst>
                  <a:gd name="adj" fmla="val 10000"/>
                </a:avLst>
              </a:prstGeom>
              <a:solidFill>
                <a:srgbClr val="156082">
                  <a:alpha val="5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1"/>
              <p:cNvSpPr txBox="1"/>
              <p:nvPr/>
            </p:nvSpPr>
            <p:spPr>
              <a:xfrm>
                <a:off x="4733489" y="2342022"/>
                <a:ext cx="1778126" cy="1127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t" anchorCtr="0">
                <a:noAutofit/>
              </a:bodyPr>
              <a:lstStyle/>
              <a:p>
                <a:pPr marL="114300" marR="0" lvl="1" indent="-1143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Verificação de conformidade</a:t>
                </a:r>
                <a:endParaRPr/>
              </a:p>
              <a:p>
                <a:pPr marL="114300" marR="0" lvl="1" indent="-114300" algn="l" rtl="0">
                  <a:lnSpc>
                    <a:spcPct val="90000"/>
                  </a:lnSpc>
                  <a:spcBef>
                    <a:spcPts val="21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Presença de responsável do setor</a:t>
                </a:r>
                <a:endParaRPr/>
              </a:p>
            </p:txBody>
          </p:sp>
          <p:sp>
            <p:nvSpPr>
              <p:cNvPr id="410" name="Google Shape;410;p31"/>
              <p:cNvSpPr/>
              <p:nvPr/>
            </p:nvSpPr>
            <p:spPr>
              <a:xfrm>
                <a:off x="5741937" y="2687396"/>
                <a:ext cx="2012647" cy="201264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932" y="88433"/>
                    </a:moveTo>
                    <a:lnTo>
                      <a:pt x="13091" y="86639"/>
                    </a:lnTo>
                    <a:lnTo>
                      <a:pt x="13091" y="86639"/>
                    </a:lnTo>
                    <a:cubicBezTo>
                      <a:pt x="22146" y="102584"/>
                      <a:pt x="38681" y="112837"/>
                      <a:pt x="56988" y="113861"/>
                    </a:cubicBezTo>
                    <a:cubicBezTo>
                      <a:pt x="75296" y="114884"/>
                      <a:pt x="92870" y="106538"/>
                      <a:pt x="103646" y="91702"/>
                    </a:cubicBezTo>
                    <a:lnTo>
                      <a:pt x="101550" y="90512"/>
                    </a:lnTo>
                    <a:lnTo>
                      <a:pt x="108488" y="87536"/>
                    </a:lnTo>
                    <a:lnTo>
                      <a:pt x="108921" y="94698"/>
                    </a:lnTo>
                    <a:lnTo>
                      <a:pt x="106825" y="93507"/>
                    </a:lnTo>
                    <a:cubicBezTo>
                      <a:pt x="95393" y="109482"/>
                      <a:pt x="76606" y="118527"/>
                      <a:pt x="56989" y="117500"/>
                    </a:cubicBezTo>
                    <a:cubicBezTo>
                      <a:pt x="37372" y="116472"/>
                      <a:pt x="19632" y="105515"/>
                      <a:pt x="9932" y="884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1"/>
              <p:cNvSpPr/>
              <p:nvPr/>
            </p:nvSpPr>
            <p:spPr>
              <a:xfrm>
                <a:off x="5109138" y="3504724"/>
                <a:ext cx="1642924" cy="653336"/>
              </a:xfrm>
              <a:prstGeom prst="roundRect">
                <a:avLst>
                  <a:gd name="adj" fmla="val 10000"/>
                </a:avLst>
              </a:prstGeom>
              <a:solidFill>
                <a:srgbClr val="00206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1"/>
              <p:cNvSpPr txBox="1"/>
              <p:nvPr/>
            </p:nvSpPr>
            <p:spPr>
              <a:xfrm>
                <a:off x="5128274" y="3523860"/>
                <a:ext cx="1604652" cy="615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19050" rIns="28575" bIns="190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pt-BR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Divisão da Equipe</a:t>
                </a:r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7042238" y="2306940"/>
                <a:ext cx="1848290" cy="1524452"/>
              </a:xfrm>
              <a:prstGeom prst="roundRect">
                <a:avLst>
                  <a:gd name="adj" fmla="val 10000"/>
                </a:avLst>
              </a:prstGeom>
              <a:solidFill>
                <a:srgbClr val="156082">
                  <a:alpha val="5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1"/>
              <p:cNvSpPr txBox="1"/>
              <p:nvPr/>
            </p:nvSpPr>
            <p:spPr>
              <a:xfrm>
                <a:off x="7077320" y="2668691"/>
                <a:ext cx="1778126" cy="1127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t" anchorCtr="0">
                <a:noAutofit/>
              </a:bodyPr>
              <a:lstStyle/>
              <a:p>
                <a:pPr marL="114300" marR="0" lvl="1" indent="-1143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Documentos solicitados</a:t>
                </a:r>
                <a:endParaRPr/>
              </a:p>
              <a:p>
                <a:pPr marL="114300" marR="0" lvl="1" indent="-114300" algn="l" rtl="0">
                  <a:lnSpc>
                    <a:spcPct val="90000"/>
                  </a:lnSpc>
                  <a:spcBef>
                    <a:spcPts val="21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Cópia para Inclusão em Processo</a:t>
                </a:r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8070366" y="1378517"/>
                <a:ext cx="2248818" cy="224881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711" y="31441"/>
                    </a:moveTo>
                    <a:lnTo>
                      <a:pt x="9711" y="31441"/>
                    </a:lnTo>
                    <a:cubicBezTo>
                      <a:pt x="19512" y="14183"/>
                      <a:pt x="37478" y="3156"/>
                      <a:pt x="57303" y="2230"/>
                    </a:cubicBezTo>
                    <a:cubicBezTo>
                      <a:pt x="77129" y="1305"/>
                      <a:pt x="96044" y="10610"/>
                      <a:pt x="107410" y="26881"/>
                    </a:cubicBezTo>
                    <a:lnTo>
                      <a:pt x="109289" y="25814"/>
                    </a:lnTo>
                    <a:lnTo>
                      <a:pt x="108875" y="32244"/>
                    </a:lnTo>
                    <a:lnTo>
                      <a:pt x="102692" y="29560"/>
                    </a:lnTo>
                    <a:lnTo>
                      <a:pt x="104569" y="28494"/>
                    </a:lnTo>
                    <a:lnTo>
                      <a:pt x="104569" y="28494"/>
                    </a:lnTo>
                    <a:cubicBezTo>
                      <a:pt x="93788" y="13243"/>
                      <a:pt x="75957" y="4563"/>
                      <a:pt x="57303" y="5486"/>
                    </a:cubicBezTo>
                    <a:cubicBezTo>
                      <a:pt x="38649" y="6409"/>
                      <a:pt x="21762" y="16806"/>
                      <a:pt x="12538" y="3304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1"/>
              <p:cNvSpPr/>
              <p:nvPr/>
            </p:nvSpPr>
            <p:spPr>
              <a:xfrm>
                <a:off x="7452970" y="1980272"/>
                <a:ext cx="1642924" cy="653336"/>
              </a:xfrm>
              <a:prstGeom prst="roundRect">
                <a:avLst>
                  <a:gd name="adj" fmla="val 10000"/>
                </a:avLst>
              </a:prstGeom>
              <a:solidFill>
                <a:srgbClr val="00206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1"/>
              <p:cNvSpPr txBox="1"/>
              <p:nvPr/>
            </p:nvSpPr>
            <p:spPr>
              <a:xfrm>
                <a:off x="7472106" y="1999408"/>
                <a:ext cx="1604652" cy="615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19050" rIns="28575" bIns="190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pt-BR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Análise de Documentos</a:t>
                </a:r>
                <a:endParaRPr/>
              </a:p>
            </p:txBody>
          </p:sp>
          <p:sp>
            <p:nvSpPr>
              <p:cNvPr id="418" name="Google Shape;418;p31"/>
              <p:cNvSpPr/>
              <p:nvPr/>
            </p:nvSpPr>
            <p:spPr>
              <a:xfrm>
                <a:off x="9386070" y="2306940"/>
                <a:ext cx="1848290" cy="1524452"/>
              </a:xfrm>
              <a:prstGeom prst="roundRect">
                <a:avLst>
                  <a:gd name="adj" fmla="val 10000"/>
                </a:avLst>
              </a:prstGeom>
              <a:solidFill>
                <a:srgbClr val="156082">
                  <a:alpha val="5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1"/>
              <p:cNvSpPr txBox="1"/>
              <p:nvPr/>
            </p:nvSpPr>
            <p:spPr>
              <a:xfrm>
                <a:off x="9421152" y="2342022"/>
                <a:ext cx="1778126" cy="1127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650" tIns="26650" rIns="26650" bIns="26650" anchor="t" anchorCtr="0">
                <a:noAutofit/>
              </a:bodyPr>
              <a:lstStyle/>
              <a:p>
                <a:pPr marL="114300" marR="0" lvl="1" indent="-1143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Avaliação preliminar da situação de risco</a:t>
                </a:r>
                <a:endParaRPr/>
              </a:p>
              <a:p>
                <a:pPr marL="114300" marR="0" lvl="1" indent="-114300" algn="l" rtl="0">
                  <a:lnSpc>
                    <a:spcPct val="90000"/>
                  </a:lnSpc>
                  <a:spcBef>
                    <a:spcPts val="21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Medidas sanitárias adotadas</a:t>
                </a:r>
                <a:endParaRPr/>
              </a:p>
            </p:txBody>
          </p:sp>
          <p:sp>
            <p:nvSpPr>
              <p:cNvPr id="420" name="Google Shape;420;p31"/>
              <p:cNvSpPr/>
              <p:nvPr/>
            </p:nvSpPr>
            <p:spPr>
              <a:xfrm>
                <a:off x="9796801" y="3504724"/>
                <a:ext cx="1642924" cy="653336"/>
              </a:xfrm>
              <a:prstGeom prst="roundRect">
                <a:avLst>
                  <a:gd name="adj" fmla="val 10000"/>
                </a:avLst>
              </a:prstGeom>
              <a:solidFill>
                <a:srgbClr val="00206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1"/>
              <p:cNvSpPr txBox="1"/>
              <p:nvPr/>
            </p:nvSpPr>
            <p:spPr>
              <a:xfrm>
                <a:off x="9815937" y="3523860"/>
                <a:ext cx="1604652" cy="615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19050" rIns="28575" bIns="190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pt-BR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Reunião de Encerramento</a:t>
                </a:r>
                <a:endParaRPr/>
              </a:p>
            </p:txBody>
          </p:sp>
        </p:grpSp>
        <p:pic>
          <p:nvPicPr>
            <p:cNvPr id="422" name="Google Shape;422;p31" descr="Olho com preenchimento sólid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84876" y="2733695"/>
              <a:ext cx="599769" cy="599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1" descr="Compartilhar com preenchimento sólid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76313" y="4189047"/>
              <a:ext cx="754040" cy="754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31" descr="Pesquisa de Pasta com preenchimento sólid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24834" y="2774063"/>
              <a:ext cx="599769" cy="599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31" descr="Trabalho remoto com preenchimento sólid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45458" y="4301073"/>
              <a:ext cx="529988" cy="529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31" descr="Reunião com preenchimento sólido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76451" y="4254197"/>
              <a:ext cx="576864" cy="5768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7" name="Google Shape;427;p31"/>
          <p:cNvSpPr txBox="1"/>
          <p:nvPr/>
        </p:nvSpPr>
        <p:spPr>
          <a:xfrm>
            <a:off x="2854411" y="200230"/>
            <a:ext cx="84993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Condução da Inspeção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Fases da Condução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41fb4fa1c_1_4"/>
          <p:cNvSpPr txBox="1">
            <a:spLocks noGrp="1"/>
          </p:cNvSpPr>
          <p:nvPr>
            <p:ph type="title"/>
          </p:nvPr>
        </p:nvSpPr>
        <p:spPr>
          <a:xfrm>
            <a:off x="998805" y="2248532"/>
            <a:ext cx="10515600" cy="19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RIS- RELATÓRIO DE INSPEÇÃO SANITÁRIA</a:t>
            </a: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g3041fb4fa1c_1_4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1" y="0"/>
            <a:ext cx="1997609" cy="20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4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0" y="0"/>
            <a:ext cx="1858497" cy="194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2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4"/>
          <p:cNvSpPr txBox="1">
            <a:spLocks noGrp="1"/>
          </p:cNvSpPr>
          <p:nvPr>
            <p:ph type="body" idx="1"/>
          </p:nvPr>
        </p:nvSpPr>
        <p:spPr>
          <a:xfrm>
            <a:off x="386480" y="2187387"/>
            <a:ext cx="11418969" cy="416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0000" lvl="1" indent="-3809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endParaRPr lang="pt-BR" sz="2800" dirty="0">
              <a:solidFill>
                <a:srgbClr val="002060"/>
              </a:solidFill>
            </a:endParaRPr>
          </a:p>
          <a:p>
            <a:pPr marL="450000" lvl="1" indent="-3809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Texto claro, objetivo e coerente, conforme modelo do </a:t>
            </a:r>
            <a:r>
              <a:rPr lang="pt-BR" sz="2800" b="1" dirty="0">
                <a:solidFill>
                  <a:srgbClr val="002060"/>
                </a:solidFill>
              </a:rPr>
              <a:t>ANEXO III </a:t>
            </a:r>
            <a:r>
              <a:rPr lang="pt-BR" sz="2800" dirty="0">
                <a:solidFill>
                  <a:srgbClr val="002060"/>
                </a:solidFill>
              </a:rPr>
              <a:t>do POP 002.</a:t>
            </a:r>
          </a:p>
          <a:p>
            <a:pPr marL="450000" lvl="1" indent="-3809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Registra o que foi verificado durante a ação.</a:t>
            </a:r>
            <a:endParaRPr sz="2800" dirty="0">
              <a:solidFill>
                <a:srgbClr val="002060"/>
              </a:solidFill>
            </a:endParaRPr>
          </a:p>
          <a:p>
            <a:pPr marL="450000" lvl="0" indent="-380967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dirty="0">
                <a:solidFill>
                  <a:srgbClr val="002060"/>
                </a:solidFill>
              </a:rPr>
              <a:t>Deve permitir bom entendimento ao regulado.</a:t>
            </a:r>
            <a:endParaRPr dirty="0">
              <a:solidFill>
                <a:srgbClr val="002060"/>
              </a:solidFill>
            </a:endParaRPr>
          </a:p>
          <a:p>
            <a:pPr marL="450000" lvl="0" indent="-380967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dirty="0">
                <a:solidFill>
                  <a:srgbClr val="002060"/>
                </a:solidFill>
              </a:rPr>
              <a:t>Apresenta embasamento legal e técnico para as decisões da equipe.</a:t>
            </a:r>
            <a:endParaRPr sz="5050" dirty="0">
              <a:solidFill>
                <a:srgbClr val="002060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6315"/>
              <a:buNone/>
            </a:pPr>
            <a:endParaRPr sz="30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315"/>
              <a:buNone/>
            </a:pPr>
            <a:endParaRPr sz="3000" dirty="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9445"/>
              <a:buNone/>
            </a:pPr>
            <a:endParaRPr sz="1900" dirty="0"/>
          </a:p>
        </p:txBody>
      </p:sp>
      <p:sp>
        <p:nvSpPr>
          <p:cNvPr id="443" name="Google Shape;443;p14"/>
          <p:cNvSpPr txBox="1"/>
          <p:nvPr/>
        </p:nvSpPr>
        <p:spPr>
          <a:xfrm>
            <a:off x="1858497" y="308400"/>
            <a:ext cx="9946953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  <a:sym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endParaRPr dirty="0"/>
          </a:p>
          <a:p>
            <a:pPr algn="ctr"/>
            <a:r>
              <a:rPr lang="pt-BR" dirty="0">
                <a:sym typeface="Arial"/>
              </a:rPr>
              <a:t>RELATÓRIO DE INSPEÇÃO SANITÁRIA</a:t>
            </a:r>
            <a:endParaRPr dirty="0">
              <a:sym typeface="Arial"/>
            </a:endParaRPr>
          </a:p>
          <a:p>
            <a:endParaRPr dirty="0"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g3041fb4fa1c_1_122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0" y="0"/>
            <a:ext cx="1851300" cy="193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3041fb4fa1c_1_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3041fb4fa1c_1_122"/>
          <p:cNvSpPr txBox="1"/>
          <p:nvPr/>
        </p:nvSpPr>
        <p:spPr>
          <a:xfrm>
            <a:off x="1936376" y="134025"/>
            <a:ext cx="10065274" cy="42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 algn="just"/>
            <a:r>
              <a:rPr lang="pt-BR" dirty="0"/>
              <a:t>RELATÓRIO DE INSPEÇÃO SANITÁRIA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8C0C68-205A-0CF2-AABA-786B7988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453" y="562089"/>
            <a:ext cx="3899920" cy="5562410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A1B4E43-4DD2-2F7F-0EAB-670ED926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761" y="1934974"/>
            <a:ext cx="6526306" cy="3811402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pt-BR" sz="3600" b="1" dirty="0">
                <a:solidFill>
                  <a:srgbClr val="CC0000"/>
                </a:solidFill>
              </a:rPr>
              <a:t>ELABORAÇÃO </a:t>
            </a:r>
            <a:r>
              <a:rPr lang="pt-BR" sz="2800" b="1" dirty="0">
                <a:solidFill>
                  <a:srgbClr val="CC0000"/>
                </a:solidFill>
              </a:rPr>
              <a:t>          </a:t>
            </a:r>
          </a:p>
          <a:p>
            <a:pPr marL="114300" indent="0" algn="ctr">
              <a:buNone/>
            </a:pPr>
            <a:endParaRPr lang="pt-BR" sz="2800" b="1" dirty="0">
              <a:solidFill>
                <a:srgbClr val="CC0000"/>
              </a:solidFill>
            </a:endParaRPr>
          </a:p>
          <a:p>
            <a:pPr marL="114300" indent="0" algn="ctr">
              <a:buNone/>
            </a:pPr>
            <a:endParaRPr lang="pt-BR" sz="2800" b="1" dirty="0">
              <a:solidFill>
                <a:srgbClr val="CC0000"/>
              </a:solidFill>
            </a:endParaRPr>
          </a:p>
          <a:p>
            <a:pPr marL="114300" indent="0" algn="ctr">
              <a:buNone/>
            </a:pPr>
            <a:endParaRPr lang="pt-BR" sz="2800" b="1" dirty="0">
              <a:solidFill>
                <a:srgbClr val="CC0000"/>
              </a:solidFill>
            </a:endParaRPr>
          </a:p>
          <a:p>
            <a:pPr marL="114300" indent="0" algn="ctr">
              <a:buNone/>
            </a:pPr>
            <a:r>
              <a:rPr lang="pt-BR" sz="3600" b="1" dirty="0">
                <a:solidFill>
                  <a:srgbClr val="CC0000"/>
                </a:solidFill>
              </a:rPr>
              <a:t>ENTREGA    </a:t>
            </a:r>
          </a:p>
          <a:p>
            <a:pPr marL="114300" indent="0" algn="ctr">
              <a:buNone/>
            </a:pPr>
            <a:r>
              <a:rPr lang="pt-BR" sz="2800" b="1" dirty="0">
                <a:solidFill>
                  <a:srgbClr val="CC0000"/>
                </a:solidFill>
              </a:rPr>
              <a:t>          </a:t>
            </a:r>
          </a:p>
          <a:p>
            <a:pPr marL="114300" indent="0" algn="ctr">
              <a:buNone/>
            </a:pPr>
            <a:endParaRPr lang="pt-BR" b="1" dirty="0">
              <a:solidFill>
                <a:srgbClr val="CC0000"/>
              </a:solidFill>
            </a:endParaRPr>
          </a:p>
          <a:p>
            <a:pPr marL="114300" indent="0" algn="ctr">
              <a:buNone/>
            </a:pPr>
            <a:endParaRPr lang="pt-BR" sz="2800" b="1" dirty="0">
              <a:solidFill>
                <a:srgbClr val="CC0000"/>
              </a:solidFill>
            </a:endParaRPr>
          </a:p>
          <a:p>
            <a:pPr marL="114300" indent="0" algn="ctr">
              <a:buNone/>
            </a:pPr>
            <a:r>
              <a:rPr lang="pt-BR" sz="3300" b="1" dirty="0">
                <a:solidFill>
                  <a:srgbClr val="CC0000"/>
                </a:solidFill>
              </a:rPr>
              <a:t>MONITORAMENTO</a:t>
            </a:r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8" name="Google Shape;445;p14">
            <a:extLst>
              <a:ext uri="{FF2B5EF4-FFF2-40B4-BE49-F238E27FC236}">
                <a16:creationId xmlns:a16="http://schemas.microsoft.com/office/drawing/2014/main" id="{5F49AE84-1E1B-C0E9-2341-2D5074F36A59}"/>
              </a:ext>
            </a:extLst>
          </p:cNvPr>
          <p:cNvSpPr/>
          <p:nvPr/>
        </p:nvSpPr>
        <p:spPr>
          <a:xfrm rot="5400000">
            <a:off x="3217764" y="2606413"/>
            <a:ext cx="720300" cy="50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A739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45;p14">
            <a:extLst>
              <a:ext uri="{FF2B5EF4-FFF2-40B4-BE49-F238E27FC236}">
                <a16:creationId xmlns:a16="http://schemas.microsoft.com/office/drawing/2014/main" id="{4F520045-8843-6453-B273-20E190DBC3D8}"/>
              </a:ext>
            </a:extLst>
          </p:cNvPr>
          <p:cNvSpPr/>
          <p:nvPr/>
        </p:nvSpPr>
        <p:spPr>
          <a:xfrm rot="5400000">
            <a:off x="3217764" y="4339448"/>
            <a:ext cx="720300" cy="50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A739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72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10140249" y="0"/>
            <a:ext cx="1903408" cy="198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2" cy="367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3"/>
          <p:cNvGrpSpPr/>
          <p:nvPr/>
        </p:nvGrpSpPr>
        <p:grpSpPr>
          <a:xfrm>
            <a:off x="9191501" y="2394857"/>
            <a:ext cx="2695699" cy="882733"/>
            <a:chOff x="9191501" y="2394857"/>
            <a:chExt cx="2695699" cy="882733"/>
          </a:xfrm>
        </p:grpSpPr>
        <p:sp>
          <p:nvSpPr>
            <p:cNvPr id="112" name="Google Shape;112;p3"/>
            <p:cNvSpPr/>
            <p:nvPr/>
          </p:nvSpPr>
          <p:spPr>
            <a:xfrm>
              <a:off x="9595262" y="2394857"/>
              <a:ext cx="2291938" cy="882733"/>
            </a:xfrm>
            <a:prstGeom prst="rect">
              <a:avLst/>
            </a:prstGeom>
            <a:solidFill>
              <a:srgbClr val="00B05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Melhoria  Contínua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191501" y="2722878"/>
              <a:ext cx="356259" cy="30875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3" descr="Forma, Set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26262"/>
            <a:ext cx="9108983" cy="6831738"/>
          </a:xfrm>
          <a:prstGeom prst="rect">
            <a:avLst/>
          </a:prstGeom>
          <a:noFill/>
          <a:ln w="9525" cap="flat" cmpd="sng">
            <a:solidFill>
              <a:srgbClr val="0A304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3" descr="Forma, Set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1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A304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3" descr="Forma, Seta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-12334"/>
            <a:ext cx="9160443" cy="6870333"/>
          </a:xfrm>
          <a:prstGeom prst="rect">
            <a:avLst/>
          </a:prstGeom>
          <a:noFill/>
          <a:ln w="9525" cap="flat" cmpd="sng">
            <a:solidFill>
              <a:srgbClr val="0A304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p3" descr="Linha do tem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" y="-35626"/>
            <a:ext cx="9156485" cy="6867364"/>
          </a:xfrm>
          <a:prstGeom prst="rect">
            <a:avLst/>
          </a:prstGeom>
          <a:noFill/>
          <a:ln w="9525" cap="flat" cmpd="sng">
            <a:solidFill>
              <a:srgbClr val="0A304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3" descr="Linha do tempo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-23292"/>
            <a:ext cx="9156484" cy="6867363"/>
          </a:xfrm>
          <a:prstGeom prst="rect">
            <a:avLst/>
          </a:prstGeom>
          <a:noFill/>
          <a:ln w="9525" cap="flat" cmpd="sng">
            <a:solidFill>
              <a:srgbClr val="0A304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9" name="Google Shape;119;p3" descr="Linha do tempo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-44989"/>
            <a:ext cx="9203985" cy="6902988"/>
          </a:xfrm>
          <a:prstGeom prst="rect">
            <a:avLst/>
          </a:prstGeom>
          <a:noFill/>
          <a:ln w="9525" cap="flat" cmpd="sng">
            <a:solidFill>
              <a:srgbClr val="0F486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g3041fb4fa1c_1_122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0" y="0"/>
            <a:ext cx="1851300" cy="193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3041fb4fa1c_1_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3041fb4fa1c_1_122"/>
          <p:cNvSpPr txBox="1">
            <a:spLocks noGrp="1"/>
          </p:cNvSpPr>
          <p:nvPr>
            <p:ph type="body" idx="1"/>
          </p:nvPr>
        </p:nvSpPr>
        <p:spPr>
          <a:xfrm>
            <a:off x="510988" y="1851300"/>
            <a:ext cx="11178988" cy="4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599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 b="1" dirty="0">
                <a:solidFill>
                  <a:srgbClr val="FF0000"/>
                </a:solidFill>
              </a:rPr>
              <a:t>ELABORAÇÃO</a:t>
            </a:r>
          </a:p>
          <a:p>
            <a:pPr marL="27599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 b="1" dirty="0">
                <a:solidFill>
                  <a:srgbClr val="002060"/>
                </a:solidFill>
              </a:rPr>
              <a:t>1. IDENTIFICAÇÃO DO SERVIÇO DE SAÚDE</a:t>
            </a:r>
          </a:p>
          <a:p>
            <a:pPr marL="27599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t-BR" sz="2400" b="1" dirty="0">
                <a:solidFill>
                  <a:srgbClr val="002060"/>
                </a:solidFill>
              </a:rPr>
              <a:t>2.CARACTERIZAÇÃO DA INSPEÇÃO: </a:t>
            </a:r>
            <a:r>
              <a:rPr lang="pt-BR" sz="2400" dirty="0">
                <a:solidFill>
                  <a:srgbClr val="002060"/>
                </a:solidFill>
              </a:rPr>
              <a:t>processo, data, tipo, instrumentos, quem acompanhou a equipe, </a:t>
            </a:r>
            <a:r>
              <a:rPr lang="pt-BR" sz="2400" b="1" dirty="0">
                <a:solidFill>
                  <a:srgbClr val="002060"/>
                </a:solidFill>
              </a:rPr>
              <a:t>descrição do serviço: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Char char="●"/>
            </a:pPr>
            <a:r>
              <a:rPr lang="pt-BR" sz="2400" dirty="0">
                <a:solidFill>
                  <a:srgbClr val="002060"/>
                </a:solidFill>
              </a:rPr>
              <a:t>Porte, público/privado, nº. de leitos, atividades oferecidas.</a:t>
            </a:r>
          </a:p>
          <a:p>
            <a:pPr indent="-381000" algn="just">
              <a:lnSpc>
                <a:spcPct val="115000"/>
              </a:lnSpc>
              <a:spcBef>
                <a:spcPts val="1200"/>
              </a:spcBef>
              <a:buClr>
                <a:srgbClr val="002060"/>
              </a:buClr>
              <a:buSzPts val="2400"/>
              <a:buFont typeface="Arial"/>
              <a:buChar char="●"/>
            </a:pPr>
            <a:r>
              <a:rPr lang="pt-BR" sz="2400" dirty="0">
                <a:solidFill>
                  <a:srgbClr val="002060"/>
                </a:solidFill>
              </a:rPr>
              <a:t>Descrever uma “fotografia” do serviço naquele momento.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453" name="Google Shape;453;g3041fb4fa1c_1_122"/>
          <p:cNvSpPr txBox="1"/>
          <p:nvPr/>
        </p:nvSpPr>
        <p:spPr>
          <a:xfrm>
            <a:off x="1851300" y="134025"/>
            <a:ext cx="1015035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endParaRPr dirty="0"/>
          </a:p>
          <a:p>
            <a:pPr algn="ctr"/>
            <a:r>
              <a:rPr lang="pt-BR" dirty="0"/>
              <a:t>RELATÓRIO DE INSPEÇÃO SANITÁRIA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30597acf2ba_0_12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3" t="3238" r="62328" b="48862"/>
          <a:stretch/>
        </p:blipFill>
        <p:spPr>
          <a:xfrm>
            <a:off x="1" y="0"/>
            <a:ext cx="2014150" cy="179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30597acf2ba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30597acf2ba_0_12"/>
          <p:cNvSpPr txBox="1">
            <a:spLocks noGrp="1"/>
          </p:cNvSpPr>
          <p:nvPr>
            <p:ph type="body" idx="1"/>
          </p:nvPr>
        </p:nvSpPr>
        <p:spPr>
          <a:xfrm>
            <a:off x="838200" y="1791730"/>
            <a:ext cx="10716300" cy="4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400" b="1" dirty="0">
                <a:solidFill>
                  <a:srgbClr val="002060"/>
                </a:solidFill>
              </a:rPr>
              <a:t>3. RECURSOS HUMANOS</a:t>
            </a:r>
            <a:endParaRPr sz="2400"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400" b="1" dirty="0">
                <a:solidFill>
                  <a:srgbClr val="002060"/>
                </a:solidFill>
              </a:rPr>
              <a:t> 3.1.Responsabilidades técnicas e Coordenações 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400" b="1" dirty="0">
                <a:solidFill>
                  <a:srgbClr val="002060"/>
                </a:solidFill>
              </a:rPr>
              <a:t> 3.2.Quantitativo</a:t>
            </a:r>
            <a:endParaRPr sz="2400" dirty="0"/>
          </a:p>
        </p:txBody>
      </p:sp>
      <p:sp>
        <p:nvSpPr>
          <p:cNvPr id="469" name="Google Shape;469;g30597acf2ba_0_12"/>
          <p:cNvSpPr txBox="1"/>
          <p:nvPr/>
        </p:nvSpPr>
        <p:spPr>
          <a:xfrm>
            <a:off x="2014151" y="134025"/>
            <a:ext cx="998749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 algn="ctr"/>
            <a:r>
              <a:rPr lang="pt-BR" dirty="0"/>
              <a:t>RELATÓRIO DE INSPEÇÃO SANITÁRIA</a:t>
            </a:r>
            <a:endParaRPr dirty="0"/>
          </a:p>
        </p:txBody>
      </p:sp>
      <p:pic>
        <p:nvPicPr>
          <p:cNvPr id="470" name="Google Shape;470;g30597acf2ba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2282" y="3800623"/>
            <a:ext cx="8806855" cy="1676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g30597acf2ba_0_60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3" t="3238" r="62328" b="48862"/>
          <a:stretch/>
        </p:blipFill>
        <p:spPr>
          <a:xfrm>
            <a:off x="0" y="0"/>
            <a:ext cx="1841025" cy="192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g30597acf2ba_0_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30597acf2ba_0_60"/>
          <p:cNvSpPr txBox="1">
            <a:spLocks noGrp="1"/>
          </p:cNvSpPr>
          <p:nvPr>
            <p:ph type="body" idx="1"/>
          </p:nvPr>
        </p:nvSpPr>
        <p:spPr>
          <a:xfrm>
            <a:off x="394447" y="2232304"/>
            <a:ext cx="4788603" cy="27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50"/>
              <a:buNone/>
            </a:pPr>
            <a:r>
              <a:rPr lang="pt-BR" sz="9600" b="1" dirty="0">
                <a:solidFill>
                  <a:srgbClr val="002060"/>
                </a:solidFill>
              </a:rPr>
              <a:t>3. RECURSOS HUMANOS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50"/>
              <a:buNone/>
            </a:pPr>
            <a:endParaRPr sz="9600"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50"/>
              <a:buNone/>
            </a:pPr>
            <a:r>
              <a:rPr lang="pt-BR" sz="9600" b="1" dirty="0">
                <a:solidFill>
                  <a:srgbClr val="002060"/>
                </a:solidFill>
              </a:rPr>
              <a:t> 3.3. Serviços terceirizados    </a:t>
            </a:r>
            <a:endParaRPr sz="9600"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endParaRPr sz="200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1818"/>
              <a:buNone/>
            </a:pPr>
            <a:endParaRPr sz="220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1818"/>
              <a:buNone/>
            </a:pPr>
            <a:endParaRPr sz="220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000"/>
              <a:buNone/>
            </a:pPr>
            <a:r>
              <a:rPr lang="pt-BR" sz="2400" dirty="0"/>
              <a:t> </a:t>
            </a:r>
            <a:endParaRPr sz="2400" dirty="0"/>
          </a:p>
        </p:txBody>
      </p:sp>
      <p:sp>
        <p:nvSpPr>
          <p:cNvPr id="478" name="Google Shape;478;g30597acf2ba_0_60"/>
          <p:cNvSpPr txBox="1"/>
          <p:nvPr/>
        </p:nvSpPr>
        <p:spPr>
          <a:xfrm>
            <a:off x="2252550" y="134025"/>
            <a:ext cx="97491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  <p:pic>
        <p:nvPicPr>
          <p:cNvPr id="479" name="Google Shape;479;g30597acf2ba_0_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5140" y="1398748"/>
            <a:ext cx="6592924" cy="2770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g30597acf2ba_0_60"/>
          <p:cNvSpPr txBox="1"/>
          <p:nvPr/>
        </p:nvSpPr>
        <p:spPr>
          <a:xfrm>
            <a:off x="920511" y="4322776"/>
            <a:ext cx="11008187" cy="125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dirty="0" err="1">
                <a:solidFill>
                  <a:srgbClr val="002060"/>
                </a:solidFill>
              </a:rPr>
              <a:t>Ex</a:t>
            </a:r>
            <a:r>
              <a:rPr lang="pt-BR" sz="1300" dirty="0">
                <a:solidFill>
                  <a:srgbClr val="002060"/>
                </a:solidFill>
              </a:rPr>
              <a:t>.:Dosimetria  individual, Telemedicina/laudos à distância, Fornecimento/manutenção gases medicinais, Nutrição parenteral, Manutenção de gerador de emergência, Manutenção de equipamentos médico/odontológico/hospitalar, Profissionais de saúde, Transporte de pacientes, Diálise à beira-leito, Análise de água p/hemodiálise, Lavanderia hospitalar, Processadora de artigo/instrumental, Laboratório clínico e/ou patológico, Manutenção de elevadores, entre outros.</a:t>
            </a:r>
            <a:endParaRPr sz="1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g30116cdb539_0_23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0" y="0"/>
            <a:ext cx="1823600" cy="19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30116cdb539_0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30116cdb539_0_23"/>
          <p:cNvSpPr txBox="1">
            <a:spLocks noGrp="1"/>
          </p:cNvSpPr>
          <p:nvPr>
            <p:ph type="body" idx="1"/>
          </p:nvPr>
        </p:nvSpPr>
        <p:spPr>
          <a:xfrm>
            <a:off x="838200" y="1851300"/>
            <a:ext cx="10515600" cy="4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4000" b="1" dirty="0">
                <a:solidFill>
                  <a:srgbClr val="002060"/>
                </a:solidFill>
              </a:rPr>
              <a:t>4.DOCUMENTOS E REGISTROS APRESENTADOS 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4000"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4000" b="1" dirty="0">
                <a:solidFill>
                  <a:srgbClr val="002060"/>
                </a:solidFill>
              </a:rPr>
              <a:t>4.1. Informações, documentos e antecedentes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4000" dirty="0">
                <a:solidFill>
                  <a:srgbClr val="002060"/>
                </a:solidFill>
              </a:rPr>
              <a:t> </a:t>
            </a:r>
            <a:r>
              <a:rPr lang="pt-BR" sz="4000" u="sng" dirty="0">
                <a:solidFill>
                  <a:srgbClr val="002060"/>
                </a:solidFill>
              </a:rPr>
              <a:t>Historicidade</a:t>
            </a:r>
            <a:r>
              <a:rPr lang="pt-BR" sz="4000" dirty="0">
                <a:solidFill>
                  <a:srgbClr val="002060"/>
                </a:solidFill>
              </a:rPr>
              <a:t> do serviço. Descrito no item 8.1.3 do POP 002.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4000"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4000" b="1" dirty="0">
                <a:solidFill>
                  <a:srgbClr val="002060"/>
                </a:solidFill>
              </a:rPr>
              <a:t>4.2. Outros registros/documentos apresentados/ entregues durante a inspeção</a:t>
            </a:r>
            <a:endParaRPr sz="40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883"/>
              <a:buFont typeface="Arial"/>
              <a:buNone/>
            </a:pPr>
            <a:endParaRPr sz="2205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883"/>
              <a:buFont typeface="Arial"/>
              <a:buNone/>
            </a:pPr>
            <a:endParaRPr sz="2205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05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0000"/>
              <a:buNone/>
            </a:pP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 dirty="0"/>
          </a:p>
        </p:txBody>
      </p:sp>
      <p:sp>
        <p:nvSpPr>
          <p:cNvPr id="488" name="Google Shape;488;g30116cdb539_0_23"/>
          <p:cNvSpPr txBox="1"/>
          <p:nvPr/>
        </p:nvSpPr>
        <p:spPr>
          <a:xfrm>
            <a:off x="2252550" y="134025"/>
            <a:ext cx="974895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g305ce0e037c_0_2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3" t="3238" r="62328" b="48862"/>
          <a:stretch/>
        </p:blipFill>
        <p:spPr>
          <a:xfrm>
            <a:off x="0" y="0"/>
            <a:ext cx="1823600" cy="19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305ce0e037c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305ce0e037c_0_2"/>
          <p:cNvSpPr txBox="1">
            <a:spLocks noGrp="1"/>
          </p:cNvSpPr>
          <p:nvPr>
            <p:ph type="body" idx="1"/>
          </p:nvPr>
        </p:nvSpPr>
        <p:spPr>
          <a:xfrm>
            <a:off x="475129" y="1748118"/>
            <a:ext cx="10987421" cy="435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pt-BR" sz="7638" b="1" dirty="0">
                <a:solidFill>
                  <a:srgbClr val="002060"/>
                </a:solidFill>
              </a:rPr>
              <a:t>5. NÃO CONFORMIDADES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endParaRPr lang="pt-BR" sz="7638" b="1" dirty="0">
              <a:solidFill>
                <a:srgbClr val="002060"/>
              </a:solidFill>
            </a:endParaRPr>
          </a:p>
          <a:p>
            <a:pPr marL="457200" lvl="0" indent="-386238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7638" dirty="0">
                <a:solidFill>
                  <a:srgbClr val="002060"/>
                </a:solidFill>
              </a:rPr>
              <a:t>Divididas em setores ou unidades do serviço.</a:t>
            </a:r>
            <a:endParaRPr sz="7638" dirty="0">
              <a:solidFill>
                <a:srgbClr val="002060"/>
              </a:solidFill>
            </a:endParaRPr>
          </a:p>
          <a:p>
            <a:pPr marL="457200" lvl="0" indent="-386238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7638" dirty="0">
                <a:solidFill>
                  <a:srgbClr val="002060"/>
                </a:solidFill>
              </a:rPr>
              <a:t>Correlacionar com dispositivos legais ou técnicos transgredidos.</a:t>
            </a:r>
            <a:r>
              <a:rPr lang="pt-BR" sz="7350" dirty="0">
                <a:solidFill>
                  <a:srgbClr val="001D35"/>
                </a:solidFill>
                <a:highlight>
                  <a:srgbClr val="FFFFFF"/>
                </a:highlight>
              </a:rPr>
              <a:t> </a:t>
            </a:r>
            <a:endParaRPr sz="7350" b="1" dirty="0">
              <a:solidFill>
                <a:srgbClr val="002060"/>
              </a:solidFill>
            </a:endParaRPr>
          </a:p>
          <a:p>
            <a:pPr marL="457200" lvl="0" indent="-386238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7638" dirty="0">
                <a:solidFill>
                  <a:srgbClr val="002060"/>
                </a:solidFill>
              </a:rPr>
              <a:t>Permitir compreensão pelos gestores/responsáveis pelo serviço.</a:t>
            </a:r>
            <a:endParaRPr sz="7638" dirty="0">
              <a:solidFill>
                <a:srgbClr val="002060"/>
              </a:solidFill>
            </a:endParaRPr>
          </a:p>
          <a:p>
            <a:pPr marL="457200" lvl="0" indent="-386238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7638" dirty="0">
                <a:solidFill>
                  <a:srgbClr val="002060"/>
                </a:solidFill>
              </a:rPr>
              <a:t>Possibilitar o planejamento e execução das ações corretivas.</a:t>
            </a:r>
            <a:endParaRPr sz="7638" dirty="0">
              <a:solidFill>
                <a:srgbClr val="00206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 dirty="0"/>
          </a:p>
        </p:txBody>
      </p:sp>
      <p:sp>
        <p:nvSpPr>
          <p:cNvPr id="496" name="Google Shape;496;g305ce0e037c_0_2"/>
          <p:cNvSpPr txBox="1"/>
          <p:nvPr/>
        </p:nvSpPr>
        <p:spPr>
          <a:xfrm>
            <a:off x="2252550" y="134025"/>
            <a:ext cx="97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92EF6B2-96E3-7A79-1B66-47BF79BB9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845" y="1296592"/>
            <a:ext cx="3204705" cy="21324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g305ce0e037c_0_19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3" t="3238" r="62328" b="48862"/>
          <a:stretch/>
        </p:blipFill>
        <p:spPr>
          <a:xfrm>
            <a:off x="0" y="0"/>
            <a:ext cx="1478975" cy="154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305ce0e037c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305ce0e037c_0_19"/>
          <p:cNvSpPr txBox="1">
            <a:spLocks noGrp="1"/>
          </p:cNvSpPr>
          <p:nvPr>
            <p:ph type="body" idx="1"/>
          </p:nvPr>
        </p:nvSpPr>
        <p:spPr>
          <a:xfrm>
            <a:off x="557947" y="1459725"/>
            <a:ext cx="11013353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>
                <a:solidFill>
                  <a:srgbClr val="002060"/>
                </a:solidFill>
              </a:rPr>
              <a:t>5. NÃO CONFORMIDADES</a:t>
            </a:r>
            <a:endParaRPr sz="1100" dirty="0">
              <a:solidFill>
                <a:srgbClr val="00206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endParaRPr sz="2400" dirty="0"/>
          </a:p>
        </p:txBody>
      </p:sp>
      <p:sp>
        <p:nvSpPr>
          <p:cNvPr id="504" name="Google Shape;504;g305ce0e037c_0_19"/>
          <p:cNvSpPr txBox="1"/>
          <p:nvPr/>
        </p:nvSpPr>
        <p:spPr>
          <a:xfrm>
            <a:off x="2252550" y="134025"/>
            <a:ext cx="97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  <p:graphicFrame>
        <p:nvGraphicFramePr>
          <p:cNvPr id="505" name="Google Shape;505;g305ce0e037c_0_19"/>
          <p:cNvGraphicFramePr/>
          <p:nvPr>
            <p:extLst>
              <p:ext uri="{D42A27DB-BD31-4B8C-83A1-F6EECF244321}">
                <p14:modId xmlns:p14="http://schemas.microsoft.com/office/powerpoint/2010/main" val="3213432181"/>
              </p:ext>
            </p:extLst>
          </p:nvPr>
        </p:nvGraphicFramePr>
        <p:xfrm>
          <a:off x="557947" y="2169417"/>
          <a:ext cx="10950600" cy="3923368"/>
        </p:xfrm>
        <a:graphic>
          <a:graphicData uri="http://schemas.openxmlformats.org/drawingml/2006/table">
            <a:tbl>
              <a:tblPr>
                <a:noFill/>
                <a:tableStyleId>{960871E0-F654-4F34-B85D-5C8BC7D5E99D}</a:tableStyleId>
              </a:tblPr>
              <a:tblGrid>
                <a:gridCol w="6732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Não realiza a pré-limpeza dos endoscópios imediatamente após o procedimento.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>
                          <a:solidFill>
                            <a:srgbClr val="002060"/>
                          </a:solidFill>
                        </a:rPr>
                        <a:t>Art. 31, parágrafo único da RDC ANVISA nº. 6/2013</a:t>
                      </a:r>
                      <a:endParaRPr sz="15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4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Ausência de EPI's em quantidade  suficiente e compatível com as atividades desenvolvidas no CME</a:t>
                      </a:r>
                      <a:endParaRPr sz="15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>
                          <a:solidFill>
                            <a:srgbClr val="002060"/>
                          </a:solidFill>
                        </a:rPr>
                        <a:t>Art. 31 e 32 e Anexo da RDC ANVISA nº. 15/2012 e Art. 33 Inciso IV, 47 e 50 inciso II da RDC ANVISA nº. 63/2011.</a:t>
                      </a:r>
                      <a:endParaRPr sz="15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4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</a:rPr>
                        <a:t>Não realiza o controle da qualidade da água e limpeza do reservatório. </a:t>
                      </a:r>
                      <a:endParaRPr sz="15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>
                          <a:solidFill>
                            <a:srgbClr val="002060"/>
                          </a:solidFill>
                        </a:rPr>
                        <a:t>Inciso VI do Art. 23, Art. 39 (§1º e §2º) da RDC ANVISA nº. 63/2011</a:t>
                      </a:r>
                      <a:endParaRPr sz="15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Ausência de sistema de emergência que garanta condições de armazenamento dos produtos (reagentes) e das amostras biológicas no laboratório.</a:t>
                      </a:r>
                      <a:endParaRPr sz="15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dirty="0">
                          <a:solidFill>
                            <a:srgbClr val="002060"/>
                          </a:solidFill>
                        </a:rPr>
                        <a:t>Art. 62 da RDC ANVISA nº. 786/2023</a:t>
                      </a:r>
                      <a:endParaRPr sz="15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g305ce0e037c_0_38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3" t="3238" r="62328" b="48862"/>
          <a:stretch/>
        </p:blipFill>
        <p:spPr>
          <a:xfrm>
            <a:off x="0" y="0"/>
            <a:ext cx="1823600" cy="19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g305ce0e037c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305ce0e037c_0_38"/>
          <p:cNvSpPr txBox="1">
            <a:spLocks noGrp="1"/>
          </p:cNvSpPr>
          <p:nvPr>
            <p:ph type="body" idx="1"/>
          </p:nvPr>
        </p:nvSpPr>
        <p:spPr>
          <a:xfrm>
            <a:off x="510988" y="1851300"/>
            <a:ext cx="11073812" cy="4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b="1" dirty="0">
                <a:solidFill>
                  <a:srgbClr val="002060"/>
                </a:solidFill>
              </a:rPr>
              <a:t>6.MEDIDAS ADOTADAS </a:t>
            </a:r>
            <a:endParaRPr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dirty="0">
                <a:solidFill>
                  <a:srgbClr val="002060"/>
                </a:solidFill>
              </a:rPr>
              <a:t>6.1.Documentos lavrados durante a ação</a:t>
            </a:r>
            <a:endParaRPr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dirty="0">
                <a:solidFill>
                  <a:srgbClr val="002060"/>
                </a:solidFill>
              </a:rPr>
              <a:t>6.2. Registro fotográfico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dirty="0">
                <a:solidFill>
                  <a:srgbClr val="002060"/>
                </a:solidFill>
              </a:rPr>
              <a:t>6.3. Agendamento para reunião de entrega do RIS</a:t>
            </a:r>
            <a:endParaRPr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46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96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883"/>
              <a:buFont typeface="Arial"/>
              <a:buNone/>
            </a:pPr>
            <a:endParaRPr sz="2205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05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0000"/>
              <a:buNone/>
            </a:pP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 dirty="0"/>
          </a:p>
        </p:txBody>
      </p:sp>
      <p:sp>
        <p:nvSpPr>
          <p:cNvPr id="513" name="Google Shape;513;g305ce0e037c_0_38"/>
          <p:cNvSpPr txBox="1"/>
          <p:nvPr/>
        </p:nvSpPr>
        <p:spPr>
          <a:xfrm>
            <a:off x="2252550" y="134025"/>
            <a:ext cx="97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g30597acf2ba_0_34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3" t="3238" r="62328" b="48862"/>
          <a:stretch/>
        </p:blipFill>
        <p:spPr>
          <a:xfrm>
            <a:off x="1" y="0"/>
            <a:ext cx="1997606" cy="208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30597acf2ba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30597acf2ba_0_34"/>
          <p:cNvSpPr txBox="1">
            <a:spLocks noGrp="1"/>
          </p:cNvSpPr>
          <p:nvPr>
            <p:ph type="body" idx="1"/>
          </p:nvPr>
        </p:nvSpPr>
        <p:spPr>
          <a:xfrm>
            <a:off x="618565" y="2303054"/>
            <a:ext cx="10762129" cy="251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6666"/>
              <a:buNone/>
            </a:pPr>
            <a:r>
              <a:rPr lang="pt-BR" sz="3300" b="1" dirty="0">
                <a:solidFill>
                  <a:srgbClr val="002060"/>
                </a:solidFill>
              </a:rPr>
              <a:t>7.CONSIDERAÇÕES FINAIS</a:t>
            </a:r>
            <a:endParaRPr sz="3300" b="1" dirty="0">
              <a:solidFill>
                <a:srgbClr val="002060"/>
              </a:solidFill>
            </a:endParaRPr>
          </a:p>
          <a:p>
            <a:pPr marL="5715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pt-BR" sz="3300" dirty="0">
                <a:solidFill>
                  <a:srgbClr val="002060"/>
                </a:solidFill>
              </a:rPr>
              <a:t>Resumo sucinto da situação encontrada  que possibilite a avaliação do risco sanitário e o embasamento para decisões da equipe. </a:t>
            </a:r>
            <a:endParaRPr sz="505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0000"/>
              <a:buNone/>
            </a:pP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 dirty="0"/>
          </a:p>
        </p:txBody>
      </p:sp>
      <p:sp>
        <p:nvSpPr>
          <p:cNvPr id="521" name="Google Shape;521;g30597acf2ba_0_34"/>
          <p:cNvSpPr txBox="1"/>
          <p:nvPr/>
        </p:nvSpPr>
        <p:spPr>
          <a:xfrm>
            <a:off x="2252550" y="134025"/>
            <a:ext cx="97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g305ce0e037c_0_53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3" t="3238" r="62328" b="48862"/>
          <a:stretch/>
        </p:blipFill>
        <p:spPr>
          <a:xfrm>
            <a:off x="0" y="0"/>
            <a:ext cx="1746669" cy="182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g305ce0e037c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305ce0e037c_0_53"/>
          <p:cNvSpPr txBox="1">
            <a:spLocks noGrp="1"/>
          </p:cNvSpPr>
          <p:nvPr>
            <p:ph type="body" idx="1"/>
          </p:nvPr>
        </p:nvSpPr>
        <p:spPr>
          <a:xfrm>
            <a:off x="606625" y="1825625"/>
            <a:ext cx="10993704" cy="43512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6666"/>
              <a:buNone/>
            </a:pPr>
            <a:r>
              <a:rPr lang="pt-BR" sz="10800" b="1" dirty="0">
                <a:solidFill>
                  <a:srgbClr val="002060"/>
                </a:solidFill>
              </a:rPr>
              <a:t>8.CONCLUSÃO:</a:t>
            </a:r>
            <a:endParaRPr sz="10800" b="1" dirty="0">
              <a:solidFill>
                <a:srgbClr val="002060"/>
              </a:solidFill>
            </a:endParaRPr>
          </a:p>
          <a:p>
            <a:pPr marL="89999" lvl="0" indent="-139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8800" dirty="0">
                <a:solidFill>
                  <a:srgbClr val="002060"/>
                </a:solidFill>
              </a:rPr>
              <a:t>Coerente com as </a:t>
            </a:r>
            <a:r>
              <a:rPr lang="pt-BR" sz="8800" b="1" dirty="0">
                <a:solidFill>
                  <a:srgbClr val="002060"/>
                </a:solidFill>
              </a:rPr>
              <a:t>Considerações finais</a:t>
            </a:r>
            <a:r>
              <a:rPr lang="pt-BR" sz="8800" dirty="0">
                <a:solidFill>
                  <a:srgbClr val="002060"/>
                </a:solidFill>
              </a:rPr>
              <a:t>.</a:t>
            </a:r>
            <a:endParaRPr sz="8800" dirty="0">
              <a:solidFill>
                <a:srgbClr val="002060"/>
              </a:solidFill>
            </a:endParaRPr>
          </a:p>
          <a:p>
            <a:pPr marL="89999" lvl="0" indent="-139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8800" b="1" dirty="0">
                <a:solidFill>
                  <a:srgbClr val="002060"/>
                </a:solidFill>
              </a:rPr>
              <a:t>Apto</a:t>
            </a:r>
            <a:r>
              <a:rPr lang="pt-BR" sz="8800" dirty="0">
                <a:solidFill>
                  <a:srgbClr val="002060"/>
                </a:solidFill>
              </a:rPr>
              <a:t> </a:t>
            </a:r>
            <a:r>
              <a:rPr lang="pt-BR" sz="8800" b="1" dirty="0">
                <a:solidFill>
                  <a:srgbClr val="002060"/>
                </a:solidFill>
              </a:rPr>
              <a:t>ou não </a:t>
            </a:r>
            <a:r>
              <a:rPr lang="pt-BR" sz="8800" dirty="0">
                <a:solidFill>
                  <a:srgbClr val="002060"/>
                </a:solidFill>
              </a:rPr>
              <a:t>à concessão/renovação de licença, credenciamento, habilitação de serviço, etc.</a:t>
            </a:r>
          </a:p>
          <a:p>
            <a:pPr marL="89999" lvl="0" indent="-139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pt-BR" sz="8800" dirty="0">
                <a:solidFill>
                  <a:srgbClr val="002060"/>
                </a:solidFill>
              </a:rPr>
              <a:t>Atividade(s) CNAE.</a:t>
            </a:r>
          </a:p>
          <a:p>
            <a:pPr marL="89999" indent="-13970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</a:pPr>
            <a:r>
              <a:rPr lang="pt-BR" sz="8800" dirty="0">
                <a:solidFill>
                  <a:srgbClr val="002060"/>
                </a:solidFill>
              </a:rPr>
              <a:t>Definir </a:t>
            </a:r>
            <a:r>
              <a:rPr lang="pt-BR" sz="8800" b="1" dirty="0">
                <a:solidFill>
                  <a:srgbClr val="002060"/>
                </a:solidFill>
              </a:rPr>
              <a:t>prazos</a:t>
            </a:r>
            <a:r>
              <a:rPr lang="pt-BR" sz="8800" dirty="0">
                <a:solidFill>
                  <a:srgbClr val="002060"/>
                </a:solidFill>
              </a:rPr>
              <a:t> para adequação.</a:t>
            </a:r>
          </a:p>
          <a:p>
            <a:pPr marL="89999" indent="-13970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</a:pPr>
            <a:r>
              <a:rPr lang="pt-BR" sz="8800" dirty="0">
                <a:solidFill>
                  <a:srgbClr val="002060"/>
                </a:solidFill>
              </a:rPr>
              <a:t>Solicitar entrega de documentos, Plano/Cronograma de adequações.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endParaRPr lang="pt-BR" sz="88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sz="8800" dirty="0">
              <a:solidFill>
                <a:srgbClr val="00206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800" dirty="0">
              <a:solidFill>
                <a:srgbClr val="00206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800" dirty="0">
              <a:solidFill>
                <a:srgbClr val="00206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8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42574"/>
              <a:buNone/>
            </a:pPr>
            <a:r>
              <a:rPr lang="pt-BR" sz="5050" dirty="0"/>
              <a:t> 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42574"/>
              <a:buNone/>
            </a:pPr>
            <a:endParaRPr sz="505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0000"/>
              <a:buNone/>
            </a:pP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 dirty="0"/>
          </a:p>
        </p:txBody>
      </p:sp>
      <p:sp>
        <p:nvSpPr>
          <p:cNvPr id="529" name="Google Shape;529;g305ce0e037c_0_53"/>
          <p:cNvSpPr txBox="1"/>
          <p:nvPr/>
        </p:nvSpPr>
        <p:spPr>
          <a:xfrm>
            <a:off x="2252550" y="134025"/>
            <a:ext cx="97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g30116cdb539_0_40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1" y="0"/>
            <a:ext cx="1729945" cy="160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30116cdb539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9887" y="6474298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30116cdb539_0_40"/>
          <p:cNvSpPr txBox="1">
            <a:spLocks noGrp="1"/>
          </p:cNvSpPr>
          <p:nvPr>
            <p:ph type="body" idx="1"/>
          </p:nvPr>
        </p:nvSpPr>
        <p:spPr>
          <a:xfrm>
            <a:off x="329514" y="1551225"/>
            <a:ext cx="8105206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10000"/>
              <a:buNone/>
            </a:pPr>
            <a:r>
              <a:rPr lang="pt-BR" b="1" dirty="0">
                <a:solidFill>
                  <a:srgbClr val="002060"/>
                </a:solidFill>
              </a:rPr>
              <a:t>9.LEGISLAÇÃO E REFERÊNCIAS TÉCNICAS </a:t>
            </a:r>
            <a:r>
              <a:rPr lang="pt-BR" sz="2400" dirty="0">
                <a:solidFill>
                  <a:srgbClr val="002060"/>
                </a:solidFill>
              </a:rPr>
              <a:t>Normas ANVISA  e outras pertinentes.</a:t>
            </a:r>
            <a:endParaRPr sz="2400"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45853"/>
              <a:buNone/>
            </a:pPr>
            <a:r>
              <a:rPr lang="pt-BR" sz="2400" i="1" dirty="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https://www.gov.br/anvisa/pt-br/assuntos/regulamentacao/legislacao/bibliotecas-tematicas/arquivos/servicos</a:t>
            </a:r>
            <a:endParaRPr lang="pt-BR" sz="2400" i="1" dirty="0">
              <a:solidFill>
                <a:schemeClr val="hlink"/>
              </a:solidFill>
              <a:uFill>
                <a:noFill/>
              </a:u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40000"/>
              <a:buNone/>
            </a:pPr>
            <a:r>
              <a:rPr lang="pt-BR" sz="3000" b="1" dirty="0">
                <a:solidFill>
                  <a:srgbClr val="002060"/>
                </a:solidFill>
              </a:rPr>
              <a:t>10.EQUIPE DESIGNADA DE VISA</a:t>
            </a:r>
            <a:endParaRPr sz="3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marL="114300" indent="0">
              <a:buNone/>
            </a:pPr>
            <a:r>
              <a:rPr lang="pt-BR" dirty="0">
                <a:solidFill>
                  <a:srgbClr val="002060"/>
                </a:solidFill>
                <a:latin typeface="+mn-lt"/>
              </a:rPr>
              <a:t>LOCAL E DATA DE ELABORAÇÃO DO RIS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0000"/>
              <a:buNone/>
            </a:pPr>
            <a:endParaRPr lang="pt-BR" sz="3200" b="1" dirty="0">
              <a:latin typeface="+mn-l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40000"/>
              <a:buNone/>
            </a:pPr>
            <a:endParaRPr sz="30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40000"/>
              <a:buNone/>
            </a:pPr>
            <a:endParaRPr sz="30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40000"/>
              <a:buNone/>
            </a:pPr>
            <a:endParaRPr sz="3000"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0000"/>
              <a:buNone/>
            </a:pP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 dirty="0"/>
          </a:p>
        </p:txBody>
      </p:sp>
      <p:sp>
        <p:nvSpPr>
          <p:cNvPr id="538" name="Google Shape;538;g30116cdb539_0_40"/>
          <p:cNvSpPr txBox="1"/>
          <p:nvPr/>
        </p:nvSpPr>
        <p:spPr>
          <a:xfrm>
            <a:off x="2252550" y="134025"/>
            <a:ext cx="974895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  <p:pic>
        <p:nvPicPr>
          <p:cNvPr id="540" name="Google Shape;540;g30116cdb539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3734" y="1459725"/>
            <a:ext cx="3288752" cy="4780437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3474720" y="365125"/>
            <a:ext cx="7879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Play"/>
              <a:buNone/>
            </a:pPr>
            <a:r>
              <a:rPr lang="pt-BR" b="1">
                <a:solidFill>
                  <a:srgbClr val="002060"/>
                </a:solidFill>
              </a:rPr>
              <a:t>Histórico</a:t>
            </a:r>
            <a:endParaRPr/>
          </a:p>
        </p:txBody>
      </p:sp>
      <p:pic>
        <p:nvPicPr>
          <p:cNvPr id="125" name="Google Shape;125;p4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0" y="0"/>
            <a:ext cx="1692876" cy="176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2" cy="3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Aplicativo&#10;&#10;Descrição gerada automaticamente com confiança médi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2337" t="7302" r="3238" b="18913"/>
          <a:stretch/>
        </p:blipFill>
        <p:spPr>
          <a:xfrm>
            <a:off x="627185" y="2025072"/>
            <a:ext cx="11357530" cy="37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g3041fb4fa1c_1_109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0" y="0"/>
            <a:ext cx="1680519" cy="176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3041fb4fa1c_1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3041fb4fa1c_1_109"/>
          <p:cNvSpPr txBox="1">
            <a:spLocks noGrp="1"/>
          </p:cNvSpPr>
          <p:nvPr>
            <p:ph type="body" idx="1"/>
          </p:nvPr>
        </p:nvSpPr>
        <p:spPr>
          <a:xfrm>
            <a:off x="386479" y="1895390"/>
            <a:ext cx="6767359" cy="402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87499"/>
              <a:buNone/>
            </a:pPr>
            <a:r>
              <a:rPr lang="pt-BR" b="1" dirty="0">
                <a:solidFill>
                  <a:srgbClr val="002060"/>
                </a:solidFill>
              </a:rPr>
              <a:t>11. REGISTRO DE </a:t>
            </a:r>
            <a:r>
              <a:rPr lang="pt-BR" b="1" dirty="0">
                <a:solidFill>
                  <a:srgbClr val="FF0000"/>
                </a:solidFill>
              </a:rPr>
              <a:t>ENTREGA</a:t>
            </a:r>
            <a:r>
              <a:rPr lang="pt-BR" b="1" dirty="0">
                <a:solidFill>
                  <a:srgbClr val="002060"/>
                </a:solidFill>
              </a:rPr>
              <a:t> DO RIS</a:t>
            </a:r>
          </a:p>
          <a:p>
            <a:pPr>
              <a:lnSpc>
                <a:spcPct val="170000"/>
              </a:lnSpc>
            </a:pPr>
            <a:r>
              <a:rPr lang="pt-BR" sz="3000" b="0" i="0" u="none" strike="noStrike" baseline="0" dirty="0">
                <a:solidFill>
                  <a:srgbClr val="002060"/>
                </a:solidFill>
                <a:latin typeface="+mn-lt"/>
              </a:rPr>
              <a:t>Ao representante legal/gestor do serviço.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rgbClr val="002060"/>
                </a:solidFill>
                <a:latin typeface="+mn-lt"/>
              </a:rPr>
              <a:t>V</a:t>
            </a:r>
            <a:r>
              <a:rPr lang="pt-BR" sz="3000" b="0" i="0" u="none" strike="noStrike" baseline="0" dirty="0">
                <a:solidFill>
                  <a:srgbClr val="002060"/>
                </a:solidFill>
                <a:latin typeface="+mn-lt"/>
              </a:rPr>
              <a:t>ia física ou eletrônica, contanto que seja formalizada.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rgbClr val="002060"/>
                </a:solidFill>
                <a:latin typeface="+mn-lt"/>
              </a:rPr>
              <a:t>Em reunião entre regulado e VISA, se necessário.</a:t>
            </a:r>
            <a:endParaRPr lang="pt-BR" sz="300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 dirty="0"/>
          </a:p>
        </p:txBody>
      </p:sp>
      <p:sp>
        <p:nvSpPr>
          <p:cNvPr id="548" name="Google Shape;548;g3041fb4fa1c_1_109"/>
          <p:cNvSpPr txBox="1"/>
          <p:nvPr/>
        </p:nvSpPr>
        <p:spPr>
          <a:xfrm>
            <a:off x="2252550" y="134025"/>
            <a:ext cx="974895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  <p:pic>
        <p:nvPicPr>
          <p:cNvPr id="549" name="Google Shape;549;g3041fb4fa1c_1_109"/>
          <p:cNvPicPr preferRelativeResize="0"/>
          <p:nvPr/>
        </p:nvPicPr>
        <p:blipFill rotWithShape="1">
          <a:blip r:embed="rId5">
            <a:alphaModFix/>
          </a:blip>
          <a:srcRect l="8672" r="10905"/>
          <a:stretch/>
        </p:blipFill>
        <p:spPr>
          <a:xfrm>
            <a:off x="7393173" y="2119508"/>
            <a:ext cx="4412348" cy="306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g305ce0e037c_0_53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3" t="3238" r="62328" b="48862"/>
          <a:stretch/>
        </p:blipFill>
        <p:spPr>
          <a:xfrm>
            <a:off x="1" y="0"/>
            <a:ext cx="1577788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g305ce0e037c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305ce0e037c_0_53"/>
          <p:cNvSpPr txBox="1">
            <a:spLocks noGrp="1"/>
          </p:cNvSpPr>
          <p:nvPr>
            <p:ph type="body" idx="1"/>
          </p:nvPr>
        </p:nvSpPr>
        <p:spPr>
          <a:xfrm>
            <a:off x="726141" y="1825625"/>
            <a:ext cx="10927977" cy="39655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6666"/>
              <a:buNone/>
            </a:pPr>
            <a:r>
              <a:rPr lang="pt-BR" sz="11200" b="1" dirty="0">
                <a:solidFill>
                  <a:srgbClr val="FF0000"/>
                </a:solidFill>
              </a:rPr>
              <a:t>MONITORAMENTO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SzPct val="66666"/>
              <a:buNone/>
            </a:pPr>
            <a:r>
              <a:rPr lang="pt-BR" sz="11200" dirty="0">
                <a:solidFill>
                  <a:srgbClr val="002060"/>
                </a:solidFill>
              </a:rPr>
              <a:t>     Conforme a </a:t>
            </a:r>
            <a:r>
              <a:rPr lang="pt-BR" sz="9600" b="1" dirty="0">
                <a:solidFill>
                  <a:srgbClr val="002060"/>
                </a:solidFill>
              </a:rPr>
              <a:t>Conclusão</a:t>
            </a:r>
            <a:r>
              <a:rPr lang="pt-BR" sz="11200" dirty="0">
                <a:solidFill>
                  <a:srgbClr val="002060"/>
                </a:solidFill>
              </a:rPr>
              <a:t>, acompanhar o cumprimento de Plano de ação/cronograma ou outros acordos.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SzPct val="66666"/>
              <a:buNone/>
            </a:pPr>
            <a:r>
              <a:rPr lang="pt-BR" sz="11200" dirty="0">
                <a:solidFill>
                  <a:srgbClr val="002060"/>
                </a:solidFill>
              </a:rPr>
              <a:t>     Reinspeção, se necessário.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SzPct val="66666"/>
              <a:buNone/>
            </a:pPr>
            <a:r>
              <a:rPr lang="pt-BR" sz="11200" dirty="0">
                <a:solidFill>
                  <a:srgbClr val="002060"/>
                </a:solidFill>
              </a:rPr>
              <a:t>     Receber documentos para avaliação da equipe, se couber.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SzPct val="66666"/>
              <a:buNone/>
            </a:pPr>
            <a:r>
              <a:rPr lang="pt-BR" sz="11200" dirty="0">
                <a:solidFill>
                  <a:srgbClr val="002060"/>
                </a:solidFill>
              </a:rPr>
              <a:t>     Correção imediata de situações de risco sanitário iminente. 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SzPct val="66666"/>
              <a:buNone/>
            </a:pPr>
            <a:r>
              <a:rPr lang="pt-BR" sz="11200" dirty="0">
                <a:solidFill>
                  <a:srgbClr val="002060"/>
                </a:solidFill>
              </a:rPr>
              <a:t>     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SzPct val="66666"/>
              <a:buNone/>
            </a:pPr>
            <a:r>
              <a:rPr lang="pt-BR" sz="11200" dirty="0">
                <a:solidFill>
                  <a:srgbClr val="002060"/>
                </a:solidFill>
              </a:rPr>
              <a:t>     </a:t>
            </a:r>
          </a:p>
          <a:p>
            <a:pPr marL="1143000" indent="-1143000" algn="just">
              <a:lnSpc>
                <a:spcPct val="115000"/>
              </a:lnSpc>
              <a:spcBef>
                <a:spcPts val="1200"/>
              </a:spcBef>
              <a:buSzPct val="66666"/>
            </a:pPr>
            <a:endParaRPr lang="pt-BR" sz="112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SzPct val="66666"/>
              <a:buNone/>
            </a:pPr>
            <a:r>
              <a:rPr lang="pt-BR" sz="11200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endParaRPr lang="pt-BR" sz="88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sz="8800" dirty="0">
              <a:solidFill>
                <a:srgbClr val="00206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800" dirty="0">
              <a:solidFill>
                <a:srgbClr val="00206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800" dirty="0">
              <a:solidFill>
                <a:srgbClr val="00206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8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42574"/>
              <a:buNone/>
            </a:pPr>
            <a:r>
              <a:rPr lang="pt-BR" sz="5050" dirty="0"/>
              <a:t> 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42574"/>
              <a:buNone/>
            </a:pPr>
            <a:endParaRPr sz="505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0000"/>
              <a:buNone/>
            </a:pPr>
            <a:endParaRPr sz="2400" b="1" dirty="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endParaRPr sz="2400" dirty="0"/>
          </a:p>
        </p:txBody>
      </p:sp>
      <p:sp>
        <p:nvSpPr>
          <p:cNvPr id="529" name="Google Shape;529;g305ce0e037c_0_53"/>
          <p:cNvSpPr txBox="1"/>
          <p:nvPr/>
        </p:nvSpPr>
        <p:spPr>
          <a:xfrm>
            <a:off x="2252550" y="134025"/>
            <a:ext cx="97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90000"/>
              </a:lnSpc>
              <a:buClr>
                <a:schemeClr val="dk1"/>
              </a:buClr>
              <a:buSzPts val="1800"/>
              <a:buFont typeface="Play"/>
              <a:buNone/>
              <a:defRPr sz="4000" b="1">
                <a:solidFill>
                  <a:srgbClr val="002060"/>
                </a:solidFill>
                <a:latin typeface="Play"/>
                <a:ea typeface="Play"/>
                <a:cs typeface="Play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RELATÓRIO DE INSPEÇÃO SANITÁRIA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446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5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5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5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pt-BR" sz="7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Dúvidas?</a:t>
            </a: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6" descr="Gráfico, Gráfico de dispersão"/>
          <p:cNvPicPr preferRelativeResize="0"/>
          <p:nvPr/>
        </p:nvPicPr>
        <p:blipFill rotWithShape="1">
          <a:blip r:embed="rId3">
            <a:alphaModFix/>
          </a:blip>
          <a:srcRect l="10208" r="10208" b="51512"/>
          <a:stretch/>
        </p:blipFill>
        <p:spPr>
          <a:xfrm>
            <a:off x="0" y="4925850"/>
            <a:ext cx="12192000" cy="19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6" descr="Map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5261" t="3236" r="62329" b="48867"/>
          <a:stretch/>
        </p:blipFill>
        <p:spPr>
          <a:xfrm>
            <a:off x="0" y="0"/>
            <a:ext cx="2264251" cy="236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7576" y="6304966"/>
            <a:ext cx="1960062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6"/>
          <p:cNvSpPr txBox="1"/>
          <p:nvPr/>
        </p:nvSpPr>
        <p:spPr>
          <a:xfrm>
            <a:off x="2011857" y="1573716"/>
            <a:ext cx="7947689" cy="38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5050" marR="1029335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35050" marR="1029335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35050" marR="1029335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GGTES/Anvisa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5050" marR="1029335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Gerência Geral de Tecnologia em Serviços de Saúde - GGTES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5050" marR="1029335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Agência Nacional de Vigilância Sanitária - Anvisa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5050" marR="1029335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SIA Trecho 5 - Área especial 57 - Lote 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CEP: 71205-050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Brasília – 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ggtes@anvisa.gov.br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42415" marR="1532255" lvl="0" indent="-5078" algn="ctr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www.anvisa.gov.br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4039870" y="210593"/>
            <a:ext cx="7879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Play"/>
              <a:buNone/>
            </a:pPr>
            <a:r>
              <a:rPr lang="pt-BR" b="1" dirty="0">
                <a:solidFill>
                  <a:srgbClr val="002060"/>
                </a:solidFill>
              </a:rPr>
              <a:t>Histórico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4" name="Google Shape;134;p5" descr="Gráfico, Gráfico de barr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050" y="1632646"/>
            <a:ext cx="11645900" cy="473729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5" descr="Map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5261" t="3236" r="62329" b="48867"/>
          <a:stretch/>
        </p:blipFill>
        <p:spPr>
          <a:xfrm>
            <a:off x="0" y="13772"/>
            <a:ext cx="1758461" cy="183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4039870" y="210593"/>
            <a:ext cx="7879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Play"/>
              <a:buNone/>
            </a:pPr>
            <a:r>
              <a:rPr lang="pt-BR" b="1">
                <a:solidFill>
                  <a:srgbClr val="002060"/>
                </a:solidFill>
              </a:rPr>
              <a:t>Histórico</a:t>
            </a:r>
            <a:endParaRPr/>
          </a:p>
        </p:txBody>
      </p:sp>
      <p:pic>
        <p:nvPicPr>
          <p:cNvPr id="141" name="Google Shape;141;p6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0" y="0"/>
            <a:ext cx="1758461" cy="183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 descr="Gráfico, Gráfico de barr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488" y="1958314"/>
            <a:ext cx="5689789" cy="398418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3" name="Google Shape;143;p6"/>
          <p:cNvSpPr/>
          <p:nvPr/>
        </p:nvSpPr>
        <p:spPr>
          <a:xfrm>
            <a:off x="981814" y="4534347"/>
            <a:ext cx="1124263" cy="127116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 descr="Gráfico, Linha do tem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1603" y="1958313"/>
            <a:ext cx="4996120" cy="398418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6"/>
          <p:cNvSpPr/>
          <p:nvPr/>
        </p:nvSpPr>
        <p:spPr>
          <a:xfrm>
            <a:off x="6560161" y="2640569"/>
            <a:ext cx="4788108" cy="147647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8888" y="6279426"/>
            <a:ext cx="1960062" cy="36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7"/>
          <p:cNvGrpSpPr/>
          <p:nvPr/>
        </p:nvGrpSpPr>
        <p:grpSpPr>
          <a:xfrm>
            <a:off x="2381235" y="3912884"/>
            <a:ext cx="3087584" cy="2886847"/>
            <a:chOff x="4552003" y="3808381"/>
            <a:chExt cx="3087584" cy="2886847"/>
          </a:xfrm>
        </p:grpSpPr>
        <p:grpSp>
          <p:nvGrpSpPr>
            <p:cNvPr id="152" name="Google Shape;152;p7"/>
            <p:cNvGrpSpPr/>
            <p:nvPr/>
          </p:nvGrpSpPr>
          <p:grpSpPr>
            <a:xfrm>
              <a:off x="5766129" y="3808381"/>
              <a:ext cx="659333" cy="1955816"/>
              <a:chOff x="5141976" y="4158995"/>
              <a:chExt cx="204470" cy="1664335"/>
            </a:xfrm>
          </p:grpSpPr>
          <p:sp>
            <p:nvSpPr>
              <p:cNvPr id="153" name="Google Shape;153;p7"/>
              <p:cNvSpPr/>
              <p:nvPr/>
            </p:nvSpPr>
            <p:spPr>
              <a:xfrm>
                <a:off x="5141976" y="4158995"/>
                <a:ext cx="204470" cy="1664335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1664335" extrusionOk="0">
                    <a:moveTo>
                      <a:pt x="102107" y="1664207"/>
                    </a:moveTo>
                    <a:lnTo>
                      <a:pt x="0" y="1562099"/>
                    </a:lnTo>
                    <a:lnTo>
                      <a:pt x="50291" y="1562099"/>
                    </a:lnTo>
                    <a:lnTo>
                      <a:pt x="50291" y="0"/>
                    </a:lnTo>
                    <a:lnTo>
                      <a:pt x="153923" y="0"/>
                    </a:lnTo>
                    <a:lnTo>
                      <a:pt x="153923" y="1562099"/>
                    </a:lnTo>
                    <a:lnTo>
                      <a:pt x="204216" y="1562099"/>
                    </a:lnTo>
                    <a:lnTo>
                      <a:pt x="102107" y="1664207"/>
                    </a:lnTo>
                    <a:close/>
                  </a:path>
                </a:pathLst>
              </a:custGeom>
              <a:solidFill>
                <a:srgbClr val="B3C6E6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5141976" y="4158995"/>
                <a:ext cx="204470" cy="1664335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1664335" extrusionOk="0">
                    <a:moveTo>
                      <a:pt x="0" y="1562099"/>
                    </a:moveTo>
                    <a:lnTo>
                      <a:pt x="50291" y="1562099"/>
                    </a:lnTo>
                    <a:lnTo>
                      <a:pt x="50291" y="0"/>
                    </a:lnTo>
                    <a:lnTo>
                      <a:pt x="153923" y="0"/>
                    </a:lnTo>
                    <a:lnTo>
                      <a:pt x="153923" y="1562099"/>
                    </a:lnTo>
                    <a:lnTo>
                      <a:pt x="204216" y="1562099"/>
                    </a:lnTo>
                    <a:lnTo>
                      <a:pt x="102107" y="1664207"/>
                    </a:lnTo>
                    <a:lnTo>
                      <a:pt x="0" y="1562099"/>
                    </a:lnTo>
                    <a:close/>
                  </a:path>
                </a:pathLst>
              </a:custGeom>
              <a:noFill/>
              <a:ln w="10650" cap="flat" cmpd="sng">
                <a:solidFill>
                  <a:srgbClr val="B3C6E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" name="Google Shape;155;p7"/>
            <p:cNvSpPr/>
            <p:nvPr/>
          </p:nvSpPr>
          <p:spPr>
            <a:xfrm>
              <a:off x="4552003" y="5804488"/>
              <a:ext cx="3087584" cy="8907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C8155"/>
                </a:gs>
                <a:gs pos="50000">
                  <a:srgbClr val="F26E27"/>
                </a:gs>
                <a:gs pos="100000">
                  <a:srgbClr val="DF5D1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Redução dos Riscos Potenciais dos SSIS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7"/>
          <p:cNvSpPr/>
          <p:nvPr/>
        </p:nvSpPr>
        <p:spPr>
          <a:xfrm>
            <a:off x="4393949" y="1902611"/>
            <a:ext cx="3257197" cy="1805248"/>
          </a:xfrm>
          <a:prstGeom prst="ellipse">
            <a:avLst/>
          </a:prstGeom>
          <a:gradFill>
            <a:gsLst>
              <a:gs pos="0">
                <a:srgbClr val="D09DC7"/>
              </a:gs>
              <a:gs pos="50000">
                <a:srgbClr val="C490BC"/>
              </a:gs>
              <a:gs pos="100000">
                <a:srgbClr val="BF7CB5"/>
              </a:gs>
            </a:gsLst>
            <a:lin ang="5400000" scaled="0"/>
          </a:gra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 de Melhoria dos </a:t>
            </a:r>
            <a:r>
              <a:rPr lang="pt-BR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Processos de Inspeção Sanitária </a:t>
            </a:r>
            <a:r>
              <a:rPr lang="pt-BR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SSIS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7"/>
          <p:cNvGrpSpPr/>
          <p:nvPr/>
        </p:nvGrpSpPr>
        <p:grpSpPr>
          <a:xfrm>
            <a:off x="836156" y="1219695"/>
            <a:ext cx="3914499" cy="805732"/>
            <a:chOff x="713629" y="576197"/>
            <a:chExt cx="4109683" cy="989556"/>
          </a:xfrm>
        </p:grpSpPr>
        <p:sp>
          <p:nvSpPr>
            <p:cNvPr id="158" name="Google Shape;158;p7"/>
            <p:cNvSpPr/>
            <p:nvPr/>
          </p:nvSpPr>
          <p:spPr>
            <a:xfrm>
              <a:off x="713629" y="576197"/>
              <a:ext cx="3244242" cy="98955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BADBE"/>
                </a:gs>
                <a:gs pos="50000">
                  <a:srgbClr val="8DA1B2"/>
                </a:gs>
                <a:gs pos="100000">
                  <a:srgbClr val="7893AA"/>
                </a:gs>
              </a:gsLst>
              <a:lin ang="5400000" scaled="0"/>
            </a:gra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Harmonização de Roteiros de Inspeção - ROI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9" name="Google Shape;159;p7"/>
            <p:cNvCxnSpPr/>
            <p:nvPr/>
          </p:nvCxnSpPr>
          <p:spPr>
            <a:xfrm>
              <a:off x="3958224" y="1033397"/>
              <a:ext cx="865088" cy="518840"/>
            </a:xfrm>
            <a:prstGeom prst="curvedConnector2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60" name="Google Shape;160;p7"/>
          <p:cNvGrpSpPr/>
          <p:nvPr/>
        </p:nvGrpSpPr>
        <p:grpSpPr>
          <a:xfrm>
            <a:off x="7174032" y="704335"/>
            <a:ext cx="4340686" cy="1462678"/>
            <a:chOff x="8152206" y="1245334"/>
            <a:chExt cx="3898312" cy="2073628"/>
          </a:xfrm>
        </p:grpSpPr>
        <p:sp>
          <p:nvSpPr>
            <p:cNvPr id="161" name="Google Shape;161;p7"/>
            <p:cNvSpPr/>
            <p:nvPr/>
          </p:nvSpPr>
          <p:spPr>
            <a:xfrm>
              <a:off x="8726406" y="1245334"/>
              <a:ext cx="3324112" cy="155585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D49D"/>
                </a:gs>
                <a:gs pos="50000">
                  <a:srgbClr val="99C991"/>
                </a:gs>
                <a:gs pos="100000">
                  <a:srgbClr val="88C57C"/>
                </a:gs>
              </a:gsLst>
              <a:lin ang="5400000" scaled="0"/>
            </a:gra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Padronização dos Processos de Inspeção (GTT-POP)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2" name="Google Shape;162;p7"/>
            <p:cNvCxnSpPr>
              <a:stCxn id="161" idx="1"/>
              <a:endCxn id="156" idx="7"/>
            </p:cNvCxnSpPr>
            <p:nvPr/>
          </p:nvCxnSpPr>
          <p:spPr>
            <a:xfrm flipH="1">
              <a:off x="8152206" y="2023262"/>
              <a:ext cx="574200" cy="1295700"/>
            </a:xfrm>
            <a:prstGeom prst="curvedConnector2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63" name="Google Shape;163;p7"/>
          <p:cNvGrpSpPr/>
          <p:nvPr/>
        </p:nvGrpSpPr>
        <p:grpSpPr>
          <a:xfrm>
            <a:off x="547553" y="3345736"/>
            <a:ext cx="4323494" cy="1155006"/>
            <a:chOff x="501040" y="2906037"/>
            <a:chExt cx="4872813" cy="1418516"/>
          </a:xfrm>
        </p:grpSpPr>
        <p:sp>
          <p:nvSpPr>
            <p:cNvPr id="164" name="Google Shape;164;p7"/>
            <p:cNvSpPr/>
            <p:nvPr/>
          </p:nvSpPr>
          <p:spPr>
            <a:xfrm>
              <a:off x="501040" y="2906037"/>
              <a:ext cx="3519813" cy="141851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BADBE"/>
                </a:gs>
                <a:gs pos="50000">
                  <a:srgbClr val="8DA1B2"/>
                </a:gs>
                <a:gs pos="100000">
                  <a:srgbClr val="7893AA"/>
                </a:gs>
              </a:gsLst>
              <a:lin ang="5400000" scaled="0"/>
            </a:gra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Desenvolvimento de Ferramentas para compartilhamento de informações de inspeção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5" name="Google Shape;165;p7"/>
            <p:cNvCxnSpPr>
              <a:stCxn id="164" idx="3"/>
              <a:endCxn id="156" idx="3"/>
            </p:cNvCxnSpPr>
            <p:nvPr/>
          </p:nvCxnSpPr>
          <p:spPr>
            <a:xfrm rot="10800000" flipH="1">
              <a:off x="4020853" y="3026095"/>
              <a:ext cx="1353000" cy="589200"/>
            </a:xfrm>
            <a:prstGeom prst="curvedConnector2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66" name="Google Shape;166;p7"/>
          <p:cNvGrpSpPr/>
          <p:nvPr/>
        </p:nvGrpSpPr>
        <p:grpSpPr>
          <a:xfrm>
            <a:off x="7174251" y="3443482"/>
            <a:ext cx="4540644" cy="921675"/>
            <a:chOff x="7554983" y="2889487"/>
            <a:chExt cx="3909755" cy="1034933"/>
          </a:xfrm>
        </p:grpSpPr>
        <p:sp>
          <p:nvSpPr>
            <p:cNvPr id="167" name="Google Shape;167;p7"/>
            <p:cNvSpPr/>
            <p:nvPr/>
          </p:nvSpPr>
          <p:spPr>
            <a:xfrm>
              <a:off x="8277683" y="2972354"/>
              <a:ext cx="3187055" cy="95206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BADBE"/>
                </a:gs>
                <a:gs pos="50000">
                  <a:srgbClr val="8DA1B2"/>
                </a:gs>
                <a:gs pos="100000">
                  <a:srgbClr val="7893AA"/>
                </a:gs>
              </a:gsLst>
              <a:lin ang="5400000" scaled="0"/>
            </a:gra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Capacitação em Boas Práticas em Inspeção em SSIS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8" name="Google Shape;168;p7"/>
            <p:cNvCxnSpPr>
              <a:stCxn id="167" idx="1"/>
              <a:endCxn id="156" idx="5"/>
            </p:cNvCxnSpPr>
            <p:nvPr/>
          </p:nvCxnSpPr>
          <p:spPr>
            <a:xfrm rot="10800000">
              <a:off x="7554983" y="2889487"/>
              <a:ext cx="722700" cy="558900"/>
            </a:xfrm>
            <a:prstGeom prst="curvedConnector2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69" name="Google Shape;169;p7"/>
          <p:cNvGrpSpPr/>
          <p:nvPr/>
        </p:nvGrpSpPr>
        <p:grpSpPr>
          <a:xfrm>
            <a:off x="4364587" y="3832705"/>
            <a:ext cx="3566277" cy="2412206"/>
            <a:chOff x="4222906" y="3569919"/>
            <a:chExt cx="3744097" cy="2962540"/>
          </a:xfrm>
        </p:grpSpPr>
        <p:sp>
          <p:nvSpPr>
            <p:cNvPr id="170" name="Google Shape;170;p7"/>
            <p:cNvSpPr/>
            <p:nvPr/>
          </p:nvSpPr>
          <p:spPr>
            <a:xfrm>
              <a:off x="4222906" y="5331935"/>
              <a:ext cx="3744097" cy="120052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09DC7"/>
                </a:gs>
                <a:gs pos="50000">
                  <a:srgbClr val="C490BC"/>
                </a:gs>
                <a:gs pos="100000">
                  <a:srgbClr val="BF7CB5"/>
                </a:gs>
              </a:gsLst>
              <a:lin ang="5400000" scaled="0"/>
            </a:gra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Avaliação da Segurança e Qualidade de Serviços de Saúde e Interesse para Saúde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5825307" y="3569919"/>
              <a:ext cx="461167" cy="17620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F4861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Google Shape;172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775" y="6281803"/>
            <a:ext cx="2286496" cy="5090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176822" y="97876"/>
            <a:ext cx="44088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dirty="0">
                <a:solidFill>
                  <a:srgbClr val="113A51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7"/>
          <p:cNvGrpSpPr/>
          <p:nvPr/>
        </p:nvGrpSpPr>
        <p:grpSpPr>
          <a:xfrm>
            <a:off x="218553" y="838631"/>
            <a:ext cx="7916461" cy="3739525"/>
            <a:chOff x="7136359" y="1393947"/>
            <a:chExt cx="7916461" cy="3739525"/>
          </a:xfrm>
        </p:grpSpPr>
        <p:grpSp>
          <p:nvGrpSpPr>
            <p:cNvPr id="175" name="Google Shape;175;p7"/>
            <p:cNvGrpSpPr/>
            <p:nvPr/>
          </p:nvGrpSpPr>
          <p:grpSpPr>
            <a:xfrm>
              <a:off x="7136359" y="1393947"/>
              <a:ext cx="7916461" cy="3739525"/>
              <a:chOff x="1125668" y="400126"/>
              <a:chExt cx="7916461" cy="3739525"/>
            </a:xfrm>
          </p:grpSpPr>
          <p:sp>
            <p:nvSpPr>
              <p:cNvPr id="176" name="Google Shape;176;p7"/>
              <p:cNvSpPr/>
              <p:nvPr/>
            </p:nvSpPr>
            <p:spPr>
              <a:xfrm>
                <a:off x="1125668" y="400126"/>
                <a:ext cx="7916461" cy="3739525"/>
              </a:xfrm>
              <a:custGeom>
                <a:avLst/>
                <a:gdLst/>
                <a:ahLst/>
                <a:cxnLst/>
                <a:rect l="l" t="t" r="r" b="b"/>
                <a:pathLst>
                  <a:path w="7007859" h="2598420" extrusionOk="0">
                    <a:moveTo>
                      <a:pt x="3503675" y="2598420"/>
                    </a:moveTo>
                    <a:lnTo>
                      <a:pt x="3435519" y="2598179"/>
                    </a:lnTo>
                    <a:lnTo>
                      <a:pt x="3367679" y="2597458"/>
                    </a:lnTo>
                    <a:lnTo>
                      <a:pt x="3300168" y="2596264"/>
                    </a:lnTo>
                    <a:lnTo>
                      <a:pt x="3232996" y="2594599"/>
                    </a:lnTo>
                    <a:lnTo>
                      <a:pt x="3166177" y="2592467"/>
                    </a:lnTo>
                    <a:lnTo>
                      <a:pt x="3099722" y="2589875"/>
                    </a:lnTo>
                    <a:lnTo>
                      <a:pt x="3033642" y="2586825"/>
                    </a:lnTo>
                    <a:lnTo>
                      <a:pt x="2967949" y="2583322"/>
                    </a:lnTo>
                    <a:lnTo>
                      <a:pt x="2902654" y="2579371"/>
                    </a:lnTo>
                    <a:lnTo>
                      <a:pt x="2837771" y="2574976"/>
                    </a:lnTo>
                    <a:lnTo>
                      <a:pt x="2773310" y="2570141"/>
                    </a:lnTo>
                    <a:lnTo>
                      <a:pt x="2709283" y="2564871"/>
                    </a:lnTo>
                    <a:lnTo>
                      <a:pt x="2645701" y="2559170"/>
                    </a:lnTo>
                    <a:lnTo>
                      <a:pt x="2582578" y="2553042"/>
                    </a:lnTo>
                    <a:lnTo>
                      <a:pt x="2519923" y="2546492"/>
                    </a:lnTo>
                    <a:lnTo>
                      <a:pt x="2457750" y="2539525"/>
                    </a:lnTo>
                    <a:lnTo>
                      <a:pt x="2396069" y="2532144"/>
                    </a:lnTo>
                    <a:lnTo>
                      <a:pt x="2334893" y="2524354"/>
                    </a:lnTo>
                    <a:lnTo>
                      <a:pt x="2274233" y="2516159"/>
                    </a:lnTo>
                    <a:lnTo>
                      <a:pt x="2214100" y="2507564"/>
                    </a:lnTo>
                    <a:lnTo>
                      <a:pt x="2154508" y="2498573"/>
                    </a:lnTo>
                    <a:lnTo>
                      <a:pt x="2095467" y="2489190"/>
                    </a:lnTo>
                    <a:lnTo>
                      <a:pt x="2036989" y="2479421"/>
                    </a:lnTo>
                    <a:lnTo>
                      <a:pt x="1979086" y="2469268"/>
                    </a:lnTo>
                    <a:lnTo>
                      <a:pt x="1921769" y="2458738"/>
                    </a:lnTo>
                    <a:lnTo>
                      <a:pt x="1865051" y="2447833"/>
                    </a:lnTo>
                    <a:lnTo>
                      <a:pt x="1808943" y="2436558"/>
                    </a:lnTo>
                    <a:lnTo>
                      <a:pt x="1753457" y="2424919"/>
                    </a:lnTo>
                    <a:lnTo>
                      <a:pt x="1698604" y="2412918"/>
                    </a:lnTo>
                    <a:lnTo>
                      <a:pt x="1644397" y="2400561"/>
                    </a:lnTo>
                    <a:lnTo>
                      <a:pt x="1590846" y="2387851"/>
                    </a:lnTo>
                    <a:lnTo>
                      <a:pt x="1537965" y="2374794"/>
                    </a:lnTo>
                    <a:lnTo>
                      <a:pt x="1485763" y="2361394"/>
                    </a:lnTo>
                    <a:lnTo>
                      <a:pt x="1434254" y="2347654"/>
                    </a:lnTo>
                    <a:lnTo>
                      <a:pt x="1383449" y="2333580"/>
                    </a:lnTo>
                    <a:lnTo>
                      <a:pt x="1333360" y="2319176"/>
                    </a:lnTo>
                    <a:lnTo>
                      <a:pt x="1283997" y="2304446"/>
                    </a:lnTo>
                    <a:lnTo>
                      <a:pt x="1235375" y="2289394"/>
                    </a:lnTo>
                    <a:lnTo>
                      <a:pt x="1187502" y="2274025"/>
                    </a:lnTo>
                    <a:lnTo>
                      <a:pt x="1140393" y="2258344"/>
                    </a:lnTo>
                    <a:lnTo>
                      <a:pt x="1094058" y="2242354"/>
                    </a:lnTo>
                    <a:lnTo>
                      <a:pt x="1048509" y="2226060"/>
                    </a:lnTo>
                    <a:lnTo>
                      <a:pt x="1003757" y="2209467"/>
                    </a:lnTo>
                    <a:lnTo>
                      <a:pt x="959815" y="2192578"/>
                    </a:lnTo>
                    <a:lnTo>
                      <a:pt x="916695" y="2175398"/>
                    </a:lnTo>
                    <a:lnTo>
                      <a:pt x="874407" y="2157932"/>
                    </a:lnTo>
                    <a:lnTo>
                      <a:pt x="832965" y="2140184"/>
                    </a:lnTo>
                    <a:lnTo>
                      <a:pt x="792378" y="2122158"/>
                    </a:lnTo>
                    <a:lnTo>
                      <a:pt x="752660" y="2103859"/>
                    </a:lnTo>
                    <a:lnTo>
                      <a:pt x="713822" y="2085291"/>
                    </a:lnTo>
                    <a:lnTo>
                      <a:pt x="675875" y="2066458"/>
                    </a:lnTo>
                    <a:lnTo>
                      <a:pt x="638832" y="2047365"/>
                    </a:lnTo>
                    <a:lnTo>
                      <a:pt x="602704" y="2028016"/>
                    </a:lnTo>
                    <a:lnTo>
                      <a:pt x="567503" y="2008416"/>
                    </a:lnTo>
                    <a:lnTo>
                      <a:pt x="533240" y="1988569"/>
                    </a:lnTo>
                    <a:lnTo>
                      <a:pt x="499928" y="1968479"/>
                    </a:lnTo>
                    <a:lnTo>
                      <a:pt x="467577" y="1948150"/>
                    </a:lnTo>
                    <a:lnTo>
                      <a:pt x="405810" y="1906796"/>
                    </a:lnTo>
                    <a:lnTo>
                      <a:pt x="348032" y="1864541"/>
                    </a:lnTo>
                    <a:lnTo>
                      <a:pt x="294336" y="1821421"/>
                    </a:lnTo>
                    <a:lnTo>
                      <a:pt x="244817" y="1777470"/>
                    </a:lnTo>
                    <a:lnTo>
                      <a:pt x="199569" y="1732723"/>
                    </a:lnTo>
                    <a:lnTo>
                      <a:pt x="158685" y="1687215"/>
                    </a:lnTo>
                    <a:lnTo>
                      <a:pt x="122260" y="1640981"/>
                    </a:lnTo>
                    <a:lnTo>
                      <a:pt x="90387" y="1594058"/>
                    </a:lnTo>
                    <a:lnTo>
                      <a:pt x="63159" y="1546478"/>
                    </a:lnTo>
                    <a:lnTo>
                      <a:pt x="40672" y="1498278"/>
                    </a:lnTo>
                    <a:lnTo>
                      <a:pt x="23019" y="1449492"/>
                    </a:lnTo>
                    <a:lnTo>
                      <a:pt x="10293" y="1400156"/>
                    </a:lnTo>
                    <a:lnTo>
                      <a:pt x="2588" y="1350304"/>
                    </a:lnTo>
                    <a:lnTo>
                      <a:pt x="0" y="1299971"/>
                    </a:lnTo>
                    <a:lnTo>
                      <a:pt x="649" y="1274694"/>
                    </a:lnTo>
                    <a:lnTo>
                      <a:pt x="5807" y="1224495"/>
                    </a:lnTo>
                    <a:lnTo>
                      <a:pt x="16034" y="1174799"/>
                    </a:lnTo>
                    <a:lnTo>
                      <a:pt x="31235" y="1125641"/>
                    </a:lnTo>
                    <a:lnTo>
                      <a:pt x="51317" y="1077055"/>
                    </a:lnTo>
                    <a:lnTo>
                      <a:pt x="76186" y="1029077"/>
                    </a:lnTo>
                    <a:lnTo>
                      <a:pt x="105748" y="981742"/>
                    </a:lnTo>
                    <a:lnTo>
                      <a:pt x="139909" y="935083"/>
                    </a:lnTo>
                    <a:lnTo>
                      <a:pt x="178576" y="889138"/>
                    </a:lnTo>
                    <a:lnTo>
                      <a:pt x="221653" y="843939"/>
                    </a:lnTo>
                    <a:lnTo>
                      <a:pt x="269049" y="799523"/>
                    </a:lnTo>
                    <a:lnTo>
                      <a:pt x="320668" y="755923"/>
                    </a:lnTo>
                    <a:lnTo>
                      <a:pt x="376416" y="713176"/>
                    </a:lnTo>
                    <a:lnTo>
                      <a:pt x="436201" y="671315"/>
                    </a:lnTo>
                    <a:lnTo>
                      <a:pt x="499928" y="630376"/>
                    </a:lnTo>
                    <a:lnTo>
                      <a:pt x="533240" y="610263"/>
                    </a:lnTo>
                    <a:lnTo>
                      <a:pt x="567503" y="590394"/>
                    </a:lnTo>
                    <a:lnTo>
                      <a:pt x="602704" y="570772"/>
                    </a:lnTo>
                    <a:lnTo>
                      <a:pt x="638832" y="551403"/>
                    </a:lnTo>
                    <a:lnTo>
                      <a:pt x="675875" y="532290"/>
                    </a:lnTo>
                    <a:lnTo>
                      <a:pt x="713822" y="513438"/>
                    </a:lnTo>
                    <a:lnTo>
                      <a:pt x="752660" y="494852"/>
                    </a:lnTo>
                    <a:lnTo>
                      <a:pt x="792378" y="476535"/>
                    </a:lnTo>
                    <a:lnTo>
                      <a:pt x="832965" y="458493"/>
                    </a:lnTo>
                    <a:lnTo>
                      <a:pt x="874407" y="440728"/>
                    </a:lnTo>
                    <a:lnTo>
                      <a:pt x="916695" y="423247"/>
                    </a:lnTo>
                    <a:lnTo>
                      <a:pt x="959815" y="406053"/>
                    </a:lnTo>
                    <a:lnTo>
                      <a:pt x="1003757" y="389150"/>
                    </a:lnTo>
                    <a:lnTo>
                      <a:pt x="1048509" y="372543"/>
                    </a:lnTo>
                    <a:lnTo>
                      <a:pt x="1094058" y="356236"/>
                    </a:lnTo>
                    <a:lnTo>
                      <a:pt x="1140393" y="340234"/>
                    </a:lnTo>
                    <a:lnTo>
                      <a:pt x="1187502" y="324541"/>
                    </a:lnTo>
                    <a:lnTo>
                      <a:pt x="1235375" y="309161"/>
                    </a:lnTo>
                    <a:lnTo>
                      <a:pt x="1283997" y="294099"/>
                    </a:lnTo>
                    <a:lnTo>
                      <a:pt x="1333360" y="279359"/>
                    </a:lnTo>
                    <a:lnTo>
                      <a:pt x="1383449" y="264945"/>
                    </a:lnTo>
                    <a:lnTo>
                      <a:pt x="1434254" y="250862"/>
                    </a:lnTo>
                    <a:lnTo>
                      <a:pt x="1485763" y="237114"/>
                    </a:lnTo>
                    <a:lnTo>
                      <a:pt x="1537965" y="223706"/>
                    </a:lnTo>
                    <a:lnTo>
                      <a:pt x="1590846" y="210642"/>
                    </a:lnTo>
                    <a:lnTo>
                      <a:pt x="1644397" y="197925"/>
                    </a:lnTo>
                    <a:lnTo>
                      <a:pt x="1698604" y="185562"/>
                    </a:lnTo>
                    <a:lnTo>
                      <a:pt x="1753457" y="173555"/>
                    </a:lnTo>
                    <a:lnTo>
                      <a:pt x="1808943" y="161910"/>
                    </a:lnTo>
                    <a:lnTo>
                      <a:pt x="1865051" y="150630"/>
                    </a:lnTo>
                    <a:lnTo>
                      <a:pt x="1921769" y="139720"/>
                    </a:lnTo>
                    <a:lnTo>
                      <a:pt x="1979086" y="129185"/>
                    </a:lnTo>
                    <a:lnTo>
                      <a:pt x="2036989" y="119028"/>
                    </a:lnTo>
                    <a:lnTo>
                      <a:pt x="2095467" y="109255"/>
                    </a:lnTo>
                    <a:lnTo>
                      <a:pt x="2154508" y="99869"/>
                    </a:lnTo>
                    <a:lnTo>
                      <a:pt x="2214100" y="90875"/>
                    </a:lnTo>
                    <a:lnTo>
                      <a:pt x="2274233" y="82277"/>
                    </a:lnTo>
                    <a:lnTo>
                      <a:pt x="2334893" y="74080"/>
                    </a:lnTo>
                    <a:lnTo>
                      <a:pt x="2396069" y="66287"/>
                    </a:lnTo>
                    <a:lnTo>
                      <a:pt x="2457750" y="58904"/>
                    </a:lnTo>
                    <a:lnTo>
                      <a:pt x="2519923" y="51935"/>
                    </a:lnTo>
                    <a:lnTo>
                      <a:pt x="2582578" y="45384"/>
                    </a:lnTo>
                    <a:lnTo>
                      <a:pt x="2645701" y="39255"/>
                    </a:lnTo>
                    <a:lnTo>
                      <a:pt x="2709283" y="33552"/>
                    </a:lnTo>
                    <a:lnTo>
                      <a:pt x="2773310" y="28281"/>
                    </a:lnTo>
                    <a:lnTo>
                      <a:pt x="2837771" y="23445"/>
                    </a:lnTo>
                    <a:lnTo>
                      <a:pt x="2902654" y="19050"/>
                    </a:lnTo>
                    <a:lnTo>
                      <a:pt x="2967949" y="15098"/>
                    </a:lnTo>
                    <a:lnTo>
                      <a:pt x="3033642" y="11595"/>
                    </a:lnTo>
                    <a:lnTo>
                      <a:pt x="3099722" y="8545"/>
                    </a:lnTo>
                    <a:lnTo>
                      <a:pt x="3166177" y="5952"/>
                    </a:lnTo>
                    <a:lnTo>
                      <a:pt x="3232996" y="3821"/>
                    </a:lnTo>
                    <a:lnTo>
                      <a:pt x="3300168" y="2155"/>
                    </a:lnTo>
                    <a:lnTo>
                      <a:pt x="3367679" y="961"/>
                    </a:lnTo>
                    <a:lnTo>
                      <a:pt x="3435519" y="241"/>
                    </a:lnTo>
                    <a:lnTo>
                      <a:pt x="3503675" y="0"/>
                    </a:lnTo>
                    <a:lnTo>
                      <a:pt x="3571832" y="241"/>
                    </a:lnTo>
                    <a:lnTo>
                      <a:pt x="3639672" y="961"/>
                    </a:lnTo>
                    <a:lnTo>
                      <a:pt x="3707183" y="2155"/>
                    </a:lnTo>
                    <a:lnTo>
                      <a:pt x="3774354" y="3821"/>
                    </a:lnTo>
                    <a:lnTo>
                      <a:pt x="3841174" y="5952"/>
                    </a:lnTo>
                    <a:lnTo>
                      <a:pt x="3907629" y="8545"/>
                    </a:lnTo>
                    <a:lnTo>
                      <a:pt x="3973709" y="11595"/>
                    </a:lnTo>
                    <a:lnTo>
                      <a:pt x="4039402" y="15098"/>
                    </a:lnTo>
                    <a:lnTo>
                      <a:pt x="4104696" y="19050"/>
                    </a:lnTo>
                    <a:lnTo>
                      <a:pt x="4169580" y="23445"/>
                    </a:lnTo>
                    <a:lnTo>
                      <a:pt x="4234041" y="28281"/>
                    </a:lnTo>
                    <a:lnTo>
                      <a:pt x="4298068" y="33552"/>
                    </a:lnTo>
                    <a:lnTo>
                      <a:pt x="4361650" y="39255"/>
                    </a:lnTo>
                    <a:lnTo>
                      <a:pt x="4424773" y="45384"/>
                    </a:lnTo>
                    <a:lnTo>
                      <a:pt x="4487428" y="51935"/>
                    </a:lnTo>
                    <a:lnTo>
                      <a:pt x="4549601" y="58904"/>
                    </a:lnTo>
                    <a:lnTo>
                      <a:pt x="4611282" y="66287"/>
                    </a:lnTo>
                    <a:lnTo>
                      <a:pt x="4672458" y="74080"/>
                    </a:lnTo>
                    <a:lnTo>
                      <a:pt x="4733118" y="82277"/>
                    </a:lnTo>
                    <a:lnTo>
                      <a:pt x="4793250" y="90875"/>
                    </a:lnTo>
                    <a:lnTo>
                      <a:pt x="4852843" y="99869"/>
                    </a:lnTo>
                    <a:lnTo>
                      <a:pt x="4911884" y="109255"/>
                    </a:lnTo>
                    <a:lnTo>
                      <a:pt x="4970362" y="119028"/>
                    </a:lnTo>
                    <a:lnTo>
                      <a:pt x="5028265" y="129185"/>
                    </a:lnTo>
                    <a:lnTo>
                      <a:pt x="5085581" y="139720"/>
                    </a:lnTo>
                    <a:lnTo>
                      <a:pt x="5142300" y="150630"/>
                    </a:lnTo>
                    <a:lnTo>
                      <a:pt x="5198408" y="161910"/>
                    </a:lnTo>
                    <a:lnTo>
                      <a:pt x="5253894" y="173555"/>
                    </a:lnTo>
                    <a:lnTo>
                      <a:pt x="5308747" y="185562"/>
                    </a:lnTo>
                    <a:lnTo>
                      <a:pt x="5362954" y="197925"/>
                    </a:lnTo>
                    <a:lnTo>
                      <a:pt x="5416505" y="210642"/>
                    </a:lnTo>
                    <a:lnTo>
                      <a:pt x="5469386" y="223706"/>
                    </a:lnTo>
                    <a:lnTo>
                      <a:pt x="5521588" y="237114"/>
                    </a:lnTo>
                    <a:lnTo>
                      <a:pt x="5573097" y="250862"/>
                    </a:lnTo>
                    <a:lnTo>
                      <a:pt x="5623902" y="264945"/>
                    </a:lnTo>
                    <a:lnTo>
                      <a:pt x="5673991" y="279359"/>
                    </a:lnTo>
                    <a:lnTo>
                      <a:pt x="5723353" y="294099"/>
                    </a:lnTo>
                    <a:lnTo>
                      <a:pt x="5771976" y="309161"/>
                    </a:lnTo>
                    <a:lnTo>
                      <a:pt x="5819848" y="324541"/>
                    </a:lnTo>
                    <a:lnTo>
                      <a:pt x="5866958" y="340234"/>
                    </a:lnTo>
                    <a:lnTo>
                      <a:pt x="5913293" y="356236"/>
                    </a:lnTo>
                    <a:lnTo>
                      <a:pt x="5958842" y="372543"/>
                    </a:lnTo>
                    <a:lnTo>
                      <a:pt x="6003594" y="389150"/>
                    </a:lnTo>
                    <a:lnTo>
                      <a:pt x="6047535" y="406053"/>
                    </a:lnTo>
                    <a:lnTo>
                      <a:pt x="6090656" y="423247"/>
                    </a:lnTo>
                    <a:lnTo>
                      <a:pt x="6132943" y="440728"/>
                    </a:lnTo>
                    <a:lnTo>
                      <a:pt x="6174386" y="458493"/>
                    </a:lnTo>
                    <a:lnTo>
                      <a:pt x="6214973" y="476535"/>
                    </a:lnTo>
                    <a:lnTo>
                      <a:pt x="6254691" y="494852"/>
                    </a:lnTo>
                    <a:lnTo>
                      <a:pt x="6293529" y="513438"/>
                    </a:lnTo>
                    <a:lnTo>
                      <a:pt x="6331476" y="532290"/>
                    </a:lnTo>
                    <a:lnTo>
                      <a:pt x="6368519" y="551403"/>
                    </a:lnTo>
                    <a:lnTo>
                      <a:pt x="6404647" y="570772"/>
                    </a:lnTo>
                    <a:lnTo>
                      <a:pt x="6439848" y="590394"/>
                    </a:lnTo>
                    <a:lnTo>
                      <a:pt x="6474111" y="610263"/>
                    </a:lnTo>
                    <a:lnTo>
                      <a:pt x="6507423" y="630376"/>
                    </a:lnTo>
                    <a:lnTo>
                      <a:pt x="6539773" y="650728"/>
                    </a:lnTo>
                    <a:lnTo>
                      <a:pt x="6601541" y="692132"/>
                    </a:lnTo>
                    <a:lnTo>
                      <a:pt x="6659319" y="734441"/>
                    </a:lnTo>
                    <a:lnTo>
                      <a:pt x="6713015" y="777619"/>
                    </a:lnTo>
                    <a:lnTo>
                      <a:pt x="6762534" y="821631"/>
                    </a:lnTo>
                    <a:lnTo>
                      <a:pt x="6807782" y="866443"/>
                    </a:lnTo>
                    <a:lnTo>
                      <a:pt x="6848666" y="912019"/>
                    </a:lnTo>
                    <a:lnTo>
                      <a:pt x="6885091" y="958326"/>
                    </a:lnTo>
                    <a:lnTo>
                      <a:pt x="6916964" y="1005327"/>
                    </a:lnTo>
                    <a:lnTo>
                      <a:pt x="6944192" y="1052988"/>
                    </a:lnTo>
                    <a:lnTo>
                      <a:pt x="6966679" y="1101274"/>
                    </a:lnTo>
                    <a:lnTo>
                      <a:pt x="6984332" y="1150150"/>
                    </a:lnTo>
                    <a:lnTo>
                      <a:pt x="6997058" y="1199582"/>
                    </a:lnTo>
                    <a:lnTo>
                      <a:pt x="7004762" y="1249534"/>
                    </a:lnTo>
                    <a:lnTo>
                      <a:pt x="7007351" y="1299971"/>
                    </a:lnTo>
                    <a:lnTo>
                      <a:pt x="7006702" y="1325196"/>
                    </a:lnTo>
                    <a:lnTo>
                      <a:pt x="7001544" y="1375292"/>
                    </a:lnTo>
                    <a:lnTo>
                      <a:pt x="6991317" y="1424890"/>
                    </a:lnTo>
                    <a:lnTo>
                      <a:pt x="6976116" y="1473956"/>
                    </a:lnTo>
                    <a:lnTo>
                      <a:pt x="6956033" y="1522453"/>
                    </a:lnTo>
                    <a:lnTo>
                      <a:pt x="6931165" y="1570347"/>
                    </a:lnTo>
                    <a:lnTo>
                      <a:pt x="6901603" y="1617604"/>
                    </a:lnTo>
                    <a:lnTo>
                      <a:pt x="6867442" y="1664187"/>
                    </a:lnTo>
                    <a:lnTo>
                      <a:pt x="6828775" y="1710062"/>
                    </a:lnTo>
                    <a:lnTo>
                      <a:pt x="6785697" y="1755193"/>
                    </a:lnTo>
                    <a:lnTo>
                      <a:pt x="6738302" y="1799547"/>
                    </a:lnTo>
                    <a:lnTo>
                      <a:pt x="6686683" y="1843087"/>
                    </a:lnTo>
                    <a:lnTo>
                      <a:pt x="6630935" y="1885779"/>
                    </a:lnTo>
                    <a:lnTo>
                      <a:pt x="6571150" y="1927588"/>
                    </a:lnTo>
                    <a:lnTo>
                      <a:pt x="6507423" y="1968479"/>
                    </a:lnTo>
                    <a:lnTo>
                      <a:pt x="6474111" y="1988569"/>
                    </a:lnTo>
                    <a:lnTo>
                      <a:pt x="6439848" y="2008416"/>
                    </a:lnTo>
                    <a:lnTo>
                      <a:pt x="6404647" y="2028016"/>
                    </a:lnTo>
                    <a:lnTo>
                      <a:pt x="6368519" y="2047365"/>
                    </a:lnTo>
                    <a:lnTo>
                      <a:pt x="6331476" y="2066458"/>
                    </a:lnTo>
                    <a:lnTo>
                      <a:pt x="6293529" y="2085291"/>
                    </a:lnTo>
                    <a:lnTo>
                      <a:pt x="6254691" y="2103859"/>
                    </a:lnTo>
                    <a:lnTo>
                      <a:pt x="6214973" y="2122158"/>
                    </a:lnTo>
                    <a:lnTo>
                      <a:pt x="6174386" y="2140184"/>
                    </a:lnTo>
                    <a:lnTo>
                      <a:pt x="6132943" y="2157932"/>
                    </a:lnTo>
                    <a:lnTo>
                      <a:pt x="6090656" y="2175398"/>
                    </a:lnTo>
                    <a:lnTo>
                      <a:pt x="6047535" y="2192578"/>
                    </a:lnTo>
                    <a:lnTo>
                      <a:pt x="6003594" y="2209467"/>
                    </a:lnTo>
                    <a:lnTo>
                      <a:pt x="5958842" y="2226060"/>
                    </a:lnTo>
                    <a:lnTo>
                      <a:pt x="5913293" y="2242354"/>
                    </a:lnTo>
                    <a:lnTo>
                      <a:pt x="5866958" y="2258344"/>
                    </a:lnTo>
                    <a:lnTo>
                      <a:pt x="5819848" y="2274025"/>
                    </a:lnTo>
                    <a:lnTo>
                      <a:pt x="5771976" y="2289394"/>
                    </a:lnTo>
                    <a:lnTo>
                      <a:pt x="5723353" y="2304446"/>
                    </a:lnTo>
                    <a:lnTo>
                      <a:pt x="5673991" y="2319176"/>
                    </a:lnTo>
                    <a:lnTo>
                      <a:pt x="5623902" y="2333580"/>
                    </a:lnTo>
                    <a:lnTo>
                      <a:pt x="5573097" y="2347654"/>
                    </a:lnTo>
                    <a:lnTo>
                      <a:pt x="5521588" y="2361394"/>
                    </a:lnTo>
                    <a:lnTo>
                      <a:pt x="5469386" y="2374794"/>
                    </a:lnTo>
                    <a:lnTo>
                      <a:pt x="5416505" y="2387851"/>
                    </a:lnTo>
                    <a:lnTo>
                      <a:pt x="5362954" y="2400561"/>
                    </a:lnTo>
                    <a:lnTo>
                      <a:pt x="5308747" y="2412918"/>
                    </a:lnTo>
                    <a:lnTo>
                      <a:pt x="5253894" y="2424919"/>
                    </a:lnTo>
                    <a:lnTo>
                      <a:pt x="5198408" y="2436558"/>
                    </a:lnTo>
                    <a:lnTo>
                      <a:pt x="5142300" y="2447833"/>
                    </a:lnTo>
                    <a:lnTo>
                      <a:pt x="5085581" y="2458738"/>
                    </a:lnTo>
                    <a:lnTo>
                      <a:pt x="5028265" y="2469268"/>
                    </a:lnTo>
                    <a:lnTo>
                      <a:pt x="4970362" y="2479421"/>
                    </a:lnTo>
                    <a:lnTo>
                      <a:pt x="4911884" y="2489190"/>
                    </a:lnTo>
                    <a:lnTo>
                      <a:pt x="4852843" y="2498573"/>
                    </a:lnTo>
                    <a:lnTo>
                      <a:pt x="4793250" y="2507564"/>
                    </a:lnTo>
                    <a:lnTo>
                      <a:pt x="4733118" y="2516159"/>
                    </a:lnTo>
                    <a:lnTo>
                      <a:pt x="4672458" y="2524354"/>
                    </a:lnTo>
                    <a:lnTo>
                      <a:pt x="4611282" y="2532144"/>
                    </a:lnTo>
                    <a:lnTo>
                      <a:pt x="4549601" y="2539525"/>
                    </a:lnTo>
                    <a:lnTo>
                      <a:pt x="4487428" y="2546492"/>
                    </a:lnTo>
                    <a:lnTo>
                      <a:pt x="4424773" y="2553042"/>
                    </a:lnTo>
                    <a:lnTo>
                      <a:pt x="4361650" y="2559170"/>
                    </a:lnTo>
                    <a:lnTo>
                      <a:pt x="4298068" y="2564871"/>
                    </a:lnTo>
                    <a:lnTo>
                      <a:pt x="4234041" y="2570141"/>
                    </a:lnTo>
                    <a:lnTo>
                      <a:pt x="4169580" y="2574976"/>
                    </a:lnTo>
                    <a:lnTo>
                      <a:pt x="4104696" y="2579371"/>
                    </a:lnTo>
                    <a:lnTo>
                      <a:pt x="4039402" y="2583322"/>
                    </a:lnTo>
                    <a:lnTo>
                      <a:pt x="3973709" y="2586825"/>
                    </a:lnTo>
                    <a:lnTo>
                      <a:pt x="3907629" y="2589875"/>
                    </a:lnTo>
                    <a:lnTo>
                      <a:pt x="3841174" y="2592467"/>
                    </a:lnTo>
                    <a:lnTo>
                      <a:pt x="3774354" y="2594599"/>
                    </a:lnTo>
                    <a:lnTo>
                      <a:pt x="3707183" y="2596264"/>
                    </a:lnTo>
                    <a:lnTo>
                      <a:pt x="3639672" y="2597458"/>
                    </a:lnTo>
                    <a:lnTo>
                      <a:pt x="3571832" y="2598179"/>
                    </a:lnTo>
                    <a:lnTo>
                      <a:pt x="3503675" y="2598420"/>
                    </a:lnTo>
                    <a:close/>
                  </a:path>
                </a:pathLst>
              </a:custGeom>
              <a:solidFill>
                <a:srgbClr val="4472C3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"/>
              <p:cNvSpPr txBox="1"/>
              <p:nvPr/>
            </p:nvSpPr>
            <p:spPr>
              <a:xfrm>
                <a:off x="5603775" y="1570941"/>
                <a:ext cx="2947949" cy="1129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050" rIns="0" bIns="0" anchor="t" anchorCtr="0">
                <a:spAutoFit/>
              </a:bodyPr>
              <a:lstStyle/>
              <a:p>
                <a:pPr marL="0" marR="5080" lvl="0" indent="0" algn="ctr" rtl="0">
                  <a:lnSpc>
                    <a:spcPct val="1018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pt-BR" sz="2400" b="1" i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Projeto Melhoria dos Serviços de Saúde e de Interesse para a Saúde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" name="Google Shape;178;p7"/>
            <p:cNvSpPr/>
            <p:nvPr/>
          </p:nvSpPr>
          <p:spPr>
            <a:xfrm>
              <a:off x="8139134" y="2159942"/>
              <a:ext cx="3257197" cy="2188008"/>
            </a:xfrm>
            <a:prstGeom prst="ellipse">
              <a:avLst/>
            </a:prstGeom>
            <a:gradFill>
              <a:gsLst>
                <a:gs pos="0">
                  <a:srgbClr val="D09DC7"/>
                </a:gs>
                <a:gs pos="50000">
                  <a:srgbClr val="C490BC"/>
                </a:gs>
                <a:gs pos="100000">
                  <a:srgbClr val="BF7CB5"/>
                </a:gs>
              </a:gsLst>
              <a:lin ang="5400000" scaled="0"/>
            </a:gra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BR" sz="19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Projeto de Melhoria dos </a:t>
              </a:r>
              <a:r>
                <a:rPr lang="pt-BR" sz="19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Processos de Inspeção Sanitária </a:t>
              </a:r>
              <a:r>
                <a:rPr lang="pt-BR" sz="19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 SSIS</a:t>
              </a: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7759643" y="2178887"/>
            <a:ext cx="4401627" cy="3631678"/>
            <a:chOff x="3664499" y="1206173"/>
            <a:chExt cx="4401627" cy="3631678"/>
          </a:xfrm>
        </p:grpSpPr>
        <p:sp>
          <p:nvSpPr>
            <p:cNvPr id="180" name="Google Shape;180;p7"/>
            <p:cNvSpPr txBox="1"/>
            <p:nvPr/>
          </p:nvSpPr>
          <p:spPr>
            <a:xfrm>
              <a:off x="3664499" y="3109557"/>
              <a:ext cx="4401627" cy="1728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297815" marR="5080" lvl="0" indent="-285750" algn="l" rtl="0">
                <a:lnSpc>
                  <a:spcPct val="1018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Sequência e ampliação das frentes estruturantes;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7815" marR="5080" lvl="0" indent="-285750" algn="l" rtl="0">
                <a:lnSpc>
                  <a:spcPct val="1018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incorporação de uso na rotina das Visas;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7815" marR="5080" lvl="0" indent="-285750" algn="l" rtl="0">
                <a:lnSpc>
                  <a:spcPct val="1018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Ampliação da oferta de capacitação;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7815" marR="5080" lvl="0" indent="-285750" algn="l" rtl="0">
                <a:lnSpc>
                  <a:spcPct val="1018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GGTES, estados e municípios direcionando suas ações para o mesmo foco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" name="Google Shape;181;p7"/>
            <p:cNvGrpSpPr/>
            <p:nvPr/>
          </p:nvGrpSpPr>
          <p:grpSpPr>
            <a:xfrm>
              <a:off x="4023176" y="1206173"/>
              <a:ext cx="3690567" cy="1587075"/>
              <a:chOff x="7918585" y="3112339"/>
              <a:chExt cx="3690566" cy="1587075"/>
            </a:xfrm>
          </p:grpSpPr>
          <p:sp>
            <p:nvSpPr>
              <p:cNvPr id="182" name="Google Shape;182;p7"/>
              <p:cNvSpPr/>
              <p:nvPr/>
            </p:nvSpPr>
            <p:spPr>
              <a:xfrm>
                <a:off x="8072818" y="3508639"/>
                <a:ext cx="3536333" cy="119077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65B151"/>
                  </a:gs>
                  <a:gs pos="50000">
                    <a:srgbClr val="4BAD26"/>
                  </a:gs>
                  <a:gs pos="100000">
                    <a:srgbClr val="3F9E1C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35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t-BR"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2024 – 2027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t-BR"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Foco no monitoramento e intervenção do risco potencial identificado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3" name="Google Shape;183;p7"/>
              <p:cNvCxnSpPr>
                <a:endCxn id="182" idx="0"/>
              </p:cNvCxnSpPr>
              <p:nvPr/>
            </p:nvCxnSpPr>
            <p:spPr>
              <a:xfrm>
                <a:off x="7918585" y="3112339"/>
                <a:ext cx="1922400" cy="396300"/>
              </a:xfrm>
              <a:prstGeom prst="curvedConnector2">
                <a:avLst/>
              </a:prstGeom>
              <a:noFill/>
              <a:ln w="76200" cap="flat" cmpd="sng">
                <a:solidFill>
                  <a:srgbClr val="F0AF39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1" t="3236" r="62329" b="48867"/>
          <a:stretch/>
        </p:blipFill>
        <p:spPr>
          <a:xfrm>
            <a:off x="0" y="0"/>
            <a:ext cx="1758461" cy="163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8888" y="6279426"/>
            <a:ext cx="1960062" cy="3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1758461" y="380172"/>
            <a:ext cx="1016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pt-BR" sz="4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Padronização de documentos- GTT</a:t>
            </a:r>
            <a:endParaRPr sz="1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8" descr="Imagem de desenho animado&#10;&#10;Descrição gerada automaticamente com confiança baixa"/>
          <p:cNvPicPr preferRelativeResize="0"/>
          <p:nvPr/>
        </p:nvPicPr>
        <p:blipFill rotWithShape="1">
          <a:blip r:embed="rId5">
            <a:alphaModFix/>
          </a:blip>
          <a:srcRect l="11145" t="9200" r="9672" b="8364"/>
          <a:stretch/>
        </p:blipFill>
        <p:spPr>
          <a:xfrm>
            <a:off x="2583855" y="4138097"/>
            <a:ext cx="1890585" cy="18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411030" y="1639553"/>
            <a:ext cx="6939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 de Trabalho Tripartite - GTT para gestão de documentos do SNVS - Serviços de Saúde e de Interesse para a Saúde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8"/>
          <p:cNvGrpSpPr/>
          <p:nvPr/>
        </p:nvGrpSpPr>
        <p:grpSpPr>
          <a:xfrm>
            <a:off x="7588520" y="1634585"/>
            <a:ext cx="3391215" cy="4131826"/>
            <a:chOff x="834942" y="1032"/>
            <a:chExt cx="3391215" cy="4131826"/>
          </a:xfrm>
        </p:grpSpPr>
        <p:sp>
          <p:nvSpPr>
            <p:cNvPr id="194" name="Google Shape;194;p8"/>
            <p:cNvSpPr/>
            <p:nvPr/>
          </p:nvSpPr>
          <p:spPr>
            <a:xfrm>
              <a:off x="1138982" y="1032"/>
              <a:ext cx="951099" cy="951099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AD1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341675" y="203726"/>
              <a:ext cx="545712" cy="54571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834942" y="1248376"/>
              <a:ext cx="1559179" cy="62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834942" y="1248376"/>
              <a:ext cx="1559179" cy="62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FORTALECIMENTO DO SNVS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971018" y="1032"/>
              <a:ext cx="951099" cy="951099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AD1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173711" y="203726"/>
              <a:ext cx="545712" cy="54571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2666978" y="1248376"/>
              <a:ext cx="1559179" cy="62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2666978" y="1248376"/>
              <a:ext cx="1559179" cy="62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EFICIÊNCIA E OTIMIZAÇÃO DE RECURSOS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138982" y="2261843"/>
              <a:ext cx="951099" cy="951099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AD1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341675" y="2464536"/>
              <a:ext cx="545712" cy="54571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34942" y="3509187"/>
              <a:ext cx="1559179" cy="62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834942" y="3509187"/>
              <a:ext cx="1559179" cy="62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FACILIDADE DE CAPACITAÇÃO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971018" y="2261843"/>
              <a:ext cx="951099" cy="951099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CAD1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73711" y="2464536"/>
              <a:ext cx="545712" cy="545712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2666978" y="3509187"/>
              <a:ext cx="1559179" cy="62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2666978" y="3509187"/>
              <a:ext cx="1559179" cy="62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pt-BR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MELHORIA NA COMUNICAÇÃO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440545E-36FD-8BD0-B1B7-683406CDAEE4}"/>
              </a:ext>
            </a:extLst>
          </p:cNvPr>
          <p:cNvSpPr txBox="1"/>
          <p:nvPr/>
        </p:nvSpPr>
        <p:spPr>
          <a:xfrm>
            <a:off x="2207875" y="3701802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B050"/>
                </a:solidFill>
              </a:rPr>
              <a:t>ANVISA – Nível Federal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5E0E250-6018-24B7-51FF-B13426523983}"/>
              </a:ext>
            </a:extLst>
          </p:cNvPr>
          <p:cNvGrpSpPr/>
          <p:nvPr/>
        </p:nvGrpSpPr>
        <p:grpSpPr>
          <a:xfrm>
            <a:off x="690030" y="4643801"/>
            <a:ext cx="1745991" cy="679042"/>
            <a:chOff x="835669" y="4692606"/>
            <a:chExt cx="1745991" cy="679042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8186F4F4-B513-9392-CB70-EDF3738134BA}"/>
                </a:ext>
              </a:extLst>
            </p:cNvPr>
            <p:cNvSpPr txBox="1"/>
            <p:nvPr/>
          </p:nvSpPr>
          <p:spPr>
            <a:xfrm>
              <a:off x="1114088" y="4692606"/>
              <a:ext cx="1059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00B050"/>
                  </a:solidFill>
                </a:rPr>
                <a:t>CONASS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8C82C30-A1BB-5E88-DF93-13CF0A092C5C}"/>
                </a:ext>
              </a:extLst>
            </p:cNvPr>
            <p:cNvSpPr txBox="1"/>
            <p:nvPr/>
          </p:nvSpPr>
          <p:spPr>
            <a:xfrm>
              <a:off x="835669" y="5033094"/>
              <a:ext cx="1745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00B050"/>
                  </a:solidFill>
                </a:rPr>
                <a:t>Visas Estaduais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F5B55B3-F75D-069C-7AC3-D32501F70C58}"/>
              </a:ext>
            </a:extLst>
          </p:cNvPr>
          <p:cNvGrpSpPr/>
          <p:nvPr/>
        </p:nvGrpSpPr>
        <p:grpSpPr>
          <a:xfrm>
            <a:off x="4603481" y="4659119"/>
            <a:ext cx="1838965" cy="663724"/>
            <a:chOff x="5642232" y="4893276"/>
            <a:chExt cx="1838965" cy="66372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4DECC1A1-7FE7-9B74-43E0-3F803F5E9A15}"/>
                </a:ext>
              </a:extLst>
            </p:cNvPr>
            <p:cNvSpPr txBox="1"/>
            <p:nvPr/>
          </p:nvSpPr>
          <p:spPr>
            <a:xfrm>
              <a:off x="5795319" y="4893276"/>
              <a:ext cx="1356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00B050"/>
                  </a:solidFill>
                </a:rPr>
                <a:t>CONASEMS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5128496-3D93-3390-350D-C5443C4932F8}"/>
                </a:ext>
              </a:extLst>
            </p:cNvPr>
            <p:cNvSpPr txBox="1"/>
            <p:nvPr/>
          </p:nvSpPr>
          <p:spPr>
            <a:xfrm>
              <a:off x="5642232" y="5218446"/>
              <a:ext cx="18389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00B050"/>
                  </a:solidFill>
                </a:rPr>
                <a:t>Visas Municipais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2d32d6bc867_0_0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262" t="3237" r="62328" b="48863"/>
          <a:stretch/>
        </p:blipFill>
        <p:spPr>
          <a:xfrm>
            <a:off x="0" y="0"/>
            <a:ext cx="1997609" cy="20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d32d6bc86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5458" y="6221839"/>
            <a:ext cx="1960063" cy="3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d32d6bc867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7675" y="-43650"/>
            <a:ext cx="54864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1564</Words>
  <Application>Microsoft Office PowerPoint</Application>
  <PresentationFormat>Widescreen</PresentationFormat>
  <Paragraphs>300</Paragraphs>
  <Slides>43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Candara</vt:lpstr>
      <vt:lpstr>Calibri</vt:lpstr>
      <vt:lpstr>Play</vt:lpstr>
      <vt:lpstr>Wingdings</vt:lpstr>
      <vt:lpstr>Arial</vt:lpstr>
      <vt:lpstr>Tema do Office</vt:lpstr>
      <vt:lpstr>Apresentação do PowerPoint</vt:lpstr>
      <vt:lpstr>Contextualização</vt:lpstr>
      <vt:lpstr>Apresentação do PowerPoint</vt:lpstr>
      <vt:lpstr>Histórico</vt:lpstr>
      <vt:lpstr>Histórico</vt:lpstr>
      <vt:lpstr>Histórico</vt:lpstr>
      <vt:lpstr>Apresentação do PowerPoint</vt:lpstr>
      <vt:lpstr>Apresentação do PowerPoint</vt:lpstr>
      <vt:lpstr>Apresentação do PowerPoint</vt:lpstr>
      <vt:lpstr>Apresentação do PowerPoint</vt:lpstr>
      <vt:lpstr>Onde encontrar?</vt:lpstr>
      <vt:lpstr>Onde encontrar?</vt:lpstr>
      <vt:lpstr>Onde encontrar?</vt:lpstr>
      <vt:lpstr>O que eu encontro?</vt:lpstr>
      <vt:lpstr>PREPARAÇÃO DA INSPEÇÃO</vt:lpstr>
      <vt:lpstr>Planejamento da Inspeção</vt:lpstr>
      <vt:lpstr>Planejamento da Inspeção</vt:lpstr>
      <vt:lpstr>Planejamento da Inspeção</vt:lpstr>
      <vt:lpstr>Planejamento da Inspeção</vt:lpstr>
      <vt:lpstr>Planejamento da Inspeção</vt:lpstr>
      <vt:lpstr>Planejamento da Inspeção</vt:lpstr>
      <vt:lpstr>Planejamento da Inspeção</vt:lpstr>
      <vt:lpstr>CONDUÇÃO DA INSPEÇÃO</vt:lpstr>
      <vt:lpstr>Apresentação do PowerPoint</vt:lpstr>
      <vt:lpstr>Apresentação do PowerPoint</vt:lpstr>
      <vt:lpstr>Apresentação do PowerPoint</vt:lpstr>
      <vt:lpstr>RIS- RELATÓRIO DE INSPEÇÃO SANITÁRIA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Dúvidas?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Clara Ribeiro Bello dos Santos</dc:creator>
  <cp:lastModifiedBy>Fátima Ribeiro</cp:lastModifiedBy>
  <cp:revision>41</cp:revision>
  <dcterms:created xsi:type="dcterms:W3CDTF">2024-06-19T14:09:53Z</dcterms:created>
  <dcterms:modified xsi:type="dcterms:W3CDTF">2024-09-27T21:29:48Z</dcterms:modified>
</cp:coreProperties>
</file>