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4"/>
  </p:sldMasterIdLst>
  <p:notesMasterIdLst>
    <p:notesMasterId r:id="rId30"/>
  </p:notesMasterIdLst>
  <p:sldIdLst>
    <p:sldId id="256" r:id="rId5"/>
    <p:sldId id="257" r:id="rId6"/>
    <p:sldId id="258" r:id="rId7"/>
    <p:sldId id="272" r:id="rId8"/>
    <p:sldId id="271" r:id="rId9"/>
    <p:sldId id="287" r:id="rId10"/>
    <p:sldId id="273" r:id="rId11"/>
    <p:sldId id="274" r:id="rId12"/>
    <p:sldId id="275" r:id="rId13"/>
    <p:sldId id="282" r:id="rId14"/>
    <p:sldId id="285" r:id="rId15"/>
    <p:sldId id="284" r:id="rId16"/>
    <p:sldId id="3871" r:id="rId17"/>
    <p:sldId id="281" r:id="rId18"/>
    <p:sldId id="288" r:id="rId19"/>
    <p:sldId id="264" r:id="rId20"/>
    <p:sldId id="267" r:id="rId21"/>
    <p:sldId id="268" r:id="rId22"/>
    <p:sldId id="269" r:id="rId23"/>
    <p:sldId id="270" r:id="rId24"/>
    <p:sldId id="280" r:id="rId25"/>
    <p:sldId id="279" r:id="rId26"/>
    <p:sldId id="286" r:id="rId27"/>
    <p:sldId id="3872" r:id="rId28"/>
    <p:sldId id="263" r:id="rId2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889"/>
    <a:srgbClr val="024298"/>
    <a:srgbClr val="00BE8E"/>
    <a:srgbClr val="FFC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85" autoAdjust="0"/>
    <p:restoredTop sz="94720"/>
  </p:normalViewPr>
  <p:slideViewPr>
    <p:cSldViewPr snapToGrid="0">
      <p:cViewPr varScale="1">
        <p:scale>
          <a:sx n="86" d="100"/>
          <a:sy n="86" d="100"/>
        </p:scale>
        <p:origin x="4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38E1BA-5FE5-46FF-9374-FCFE4F7055B8}" type="datetimeFigureOut">
              <a:rPr lang="pt-BR" smtClean="0"/>
              <a:t>03/07/2023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C9D65-8922-47C2-8151-B3D7A7BDC998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72510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EC9D65-8922-47C2-8151-B3D7A7BDC998}" type="slidenum">
              <a:rPr lang="pt-BR" smtClean="0"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39496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EC9D65-8922-47C2-8151-B3D7A7BDC998}" type="slidenum">
              <a:rPr lang="pt-BR" smtClean="0"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495896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EC9D65-8922-47C2-8151-B3D7A7BDC998}" type="slidenum">
              <a:rPr lang="pt-BR" smtClean="0"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128390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EC9D65-8922-47C2-8151-B3D7A7BDC998}" type="slidenum">
              <a:rPr lang="pt-BR" smtClean="0"/>
              <a:t>14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176132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EC9D65-8922-47C2-8151-B3D7A7BDC998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31712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EC9D65-8922-47C2-8151-B3D7A7BDC998}" type="slidenum">
              <a:rPr lang="pt-BR" smtClean="0"/>
              <a:t>16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194866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EC9D65-8922-47C2-8151-B3D7A7BDC998}" type="slidenum">
              <a:rPr lang="pt-BR" smtClean="0"/>
              <a:t>21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47622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EC9D65-8922-47C2-8151-B3D7A7BDC998}" type="slidenum">
              <a:rPr lang="pt-BR" smtClean="0"/>
              <a:t>22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7707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E24502-80E3-0D36-CA50-003BF78325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A3C28EA-D63E-229F-9A26-820B9F3D59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CFBBCC-578D-C149-237A-09A4E6D3D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E8A5-244D-8D47-A142-4C83A5F6175F}" type="datetimeFigureOut">
              <a:rPr lang="pt-BR" smtClean="0"/>
              <a:t>03/07/2023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9F46EA0-E503-AA8A-650F-DBDBAAAD9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C20AC00-AAB9-7E6E-AD65-D93BD9F59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35D5-E9C3-4C40-829E-9F0421DA48C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78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292D7A-0A43-B824-73E3-E22932DA7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58189BD-A392-9B65-674C-E6E9ADF938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79B4F2E-A3AF-DFD1-7D63-148AE07ED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E8A5-244D-8D47-A142-4C83A5F6175F}" type="datetimeFigureOut">
              <a:rPr lang="pt-BR" smtClean="0"/>
              <a:t>03/07/2023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D767840-A836-31D7-BC9C-2D1E2E7DF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7804434-B2F0-84B3-5333-B908F11FC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35D5-E9C3-4C40-829E-9F0421DA48C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72274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678F7E1-1428-2CD1-6F92-C622C5931A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40C8332-01CE-D94F-ED99-02B92B4F06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61B090A-BED3-292D-2748-2D07781C5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E8A5-244D-8D47-A142-4C83A5F6175F}" type="datetimeFigureOut">
              <a:rPr lang="pt-BR" smtClean="0"/>
              <a:t>03/07/2023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FC4CC84-8E72-5FA7-B2C0-2E4966DCA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40097F4-997C-7296-8C35-9C2588570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35D5-E9C3-4C40-829E-9F0421DA48C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74075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40540B-0D39-7A99-A2AE-5C2E2A883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B0A80F5-6D94-1D65-B578-8E9FCA880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F524B53-A2F6-FC67-5A78-5BDAD6906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E8A5-244D-8D47-A142-4C83A5F6175F}" type="datetimeFigureOut">
              <a:rPr lang="pt-BR" smtClean="0"/>
              <a:t>03/07/2023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1B3D88B-6086-07C9-566F-640759D70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C1C9F53-8F2A-6BA5-F3A5-7D673A7C2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35D5-E9C3-4C40-829E-9F0421DA48C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73042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FEB358-BC07-6E68-FB30-32B11F20B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5FEA5EE-DAC8-AFE6-4C37-0120584BC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4AEBC4-014A-2B6A-D1BE-38F7D0A2E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E8A5-244D-8D47-A142-4C83A5F6175F}" type="datetimeFigureOut">
              <a:rPr lang="pt-BR" smtClean="0"/>
              <a:t>03/07/2023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F4AD4B5-3560-908E-6442-09D49D760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38EBB26-75D7-2DB1-3DFC-6F0152697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35D5-E9C3-4C40-829E-9F0421DA48C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53843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9648BD-567A-FA2D-AA5E-5BC37A79A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6E36D35-6F4F-6D11-D0B3-01CC2E0A4F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3E1DEAE-8D22-F919-7970-F8AE56FB8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39D10FE-8498-6737-22F3-759E0972A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E8A5-244D-8D47-A142-4C83A5F6175F}" type="datetimeFigureOut">
              <a:rPr lang="pt-BR" smtClean="0"/>
              <a:t>03/07/2023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B8DC4A4-B598-455F-C12B-74CA18EAC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6B5E86F-CFB4-0154-7BF8-3E28D2D6A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35D5-E9C3-4C40-829E-9F0421DA48C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3435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025DF0-0E46-EA0B-D783-59AAFEA20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D644C0B-2FA1-95AA-E1B3-0E176BF368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F737122-9877-ADEA-624D-E5834E759F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C4DC215-64A4-A039-805E-F2B763AB2B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D36ECEB-7123-5614-1E8A-2F3EE93977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B3A8646-486B-BE46-E039-6F53BA625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E8A5-244D-8D47-A142-4C83A5F6175F}" type="datetimeFigureOut">
              <a:rPr lang="pt-BR" smtClean="0"/>
              <a:t>03/07/2023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0F1BB6E-6727-13A0-452C-4AF87B6B2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AF325AC-835E-551D-22AA-E72771322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35D5-E9C3-4C40-829E-9F0421DA48C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998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ED2CFC-0D5D-BBB2-B3CB-E7C0AEFA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BCDFF53-F1D9-041A-EB5F-CD9DA66E8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E8A5-244D-8D47-A142-4C83A5F6175F}" type="datetimeFigureOut">
              <a:rPr lang="pt-BR" smtClean="0"/>
              <a:t>03/07/2023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625FA61-D610-7310-E733-5CC4744E5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6ADD862-55A0-D161-8D58-419420CB3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35D5-E9C3-4C40-829E-9F0421DA48C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20576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DF6FE34-C275-70DC-BF11-FFFD2231E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E8A5-244D-8D47-A142-4C83A5F6175F}" type="datetimeFigureOut">
              <a:rPr lang="pt-BR" smtClean="0"/>
              <a:t>03/07/2023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2A12AC1-BB95-9391-7640-27A289466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A0497E5-B86C-421D-1103-854350690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35D5-E9C3-4C40-829E-9F0421DA48C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39710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850F8-0065-5E16-66FE-BC3B4B591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C40CC6E-DFA9-27A1-0D22-9FA6055F3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C1EEC59-2EA5-BD8A-4BAE-39B17E21BF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DED91B0-F15A-1C42-789A-43748E573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E8A5-244D-8D47-A142-4C83A5F6175F}" type="datetimeFigureOut">
              <a:rPr lang="pt-BR" smtClean="0"/>
              <a:t>03/07/2023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15960C5-9658-6CD1-C3CC-F7F209F7E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6C00C20-FD8A-2642-5DC5-65040D0E7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35D5-E9C3-4C40-829E-9F0421DA48C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1320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E0D9BC-80C1-E0C1-764B-4D27B521B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292B727-6F12-F22A-D1EF-A7449B402C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6EEE98A-4533-1ACC-231C-8C50F7823F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F73269F-ECA6-D3D3-5A97-D4D0B764B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E8A5-244D-8D47-A142-4C83A5F6175F}" type="datetimeFigureOut">
              <a:rPr lang="pt-BR" smtClean="0"/>
              <a:t>03/07/2023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1E2C11D-8CDC-1391-7E20-7520119E6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AE785DF-8899-6CE6-D371-AA027A6A8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35D5-E9C3-4C40-829E-9F0421DA48C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87762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67B685D-0399-40B1-6A5C-D4576679E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3B6B071-5E68-5314-AB93-8EA5048D26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5ACD192-2A58-159C-EDFD-5C025735E1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5E8A5-244D-8D47-A142-4C83A5F6175F}" type="datetimeFigureOut">
              <a:rPr lang="pt-BR" smtClean="0"/>
              <a:t>03/07/2023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35A1CDB-968E-08E9-59CF-54FC2CF8D9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EEFFFF-F5FF-AEEE-4297-EF35133A3B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E35D5-E9C3-4C40-829E-9F0421DA48C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81929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4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svg"/><Relationship Id="rId3" Type="http://schemas.openxmlformats.org/officeDocument/2006/relationships/image" Target="../media/image10.png"/><Relationship Id="rId7" Type="http://schemas.openxmlformats.org/officeDocument/2006/relationships/image" Target="../media/image13.sv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21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svg"/><Relationship Id="rId5" Type="http://schemas.openxmlformats.org/officeDocument/2006/relationships/image" Target="../media/image4.emf"/><Relationship Id="rId15" Type="http://schemas.openxmlformats.org/officeDocument/2006/relationships/image" Target="../media/image20.png"/><Relationship Id="rId10" Type="http://schemas.openxmlformats.org/officeDocument/2006/relationships/image" Target="../media/image16.png"/><Relationship Id="rId4" Type="http://schemas.openxmlformats.org/officeDocument/2006/relationships/image" Target="../media/image11.svg"/><Relationship Id="rId9" Type="http://schemas.openxmlformats.org/officeDocument/2006/relationships/image" Target="../media/image15.svg"/><Relationship Id="rId14" Type="http://schemas.openxmlformats.org/officeDocument/2006/relationships/image" Target="../media/image5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4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4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hyperlink" Target="mailto:ggtes@anvisa.gov.br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C9016C7-FD25-4294-C170-63310708C4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6130" y="4534422"/>
            <a:ext cx="5425869" cy="232357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B88A982-8CF8-D648-0F2A-367300C422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2508161"/>
            <a:ext cx="7772400" cy="184167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CF0DB26-1A60-8E39-C238-53238B8A06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06722" y="494778"/>
            <a:ext cx="1285278" cy="1359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75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5468F65C-44BF-C872-151B-741ED77965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3878" y="6370752"/>
            <a:ext cx="1960062" cy="367981"/>
          </a:xfrm>
          <a:prstGeom prst="rect">
            <a:avLst/>
          </a:prstGeom>
        </p:spPr>
      </p:pic>
      <p:sp>
        <p:nvSpPr>
          <p:cNvPr id="6" name="TextBox 8">
            <a:extLst>
              <a:ext uri="{FF2B5EF4-FFF2-40B4-BE49-F238E27FC236}">
                <a16:creationId xmlns:a16="http://schemas.microsoft.com/office/drawing/2014/main" id="{2E07209A-AAC1-8FA0-A6A2-EFF30CA1E407}"/>
              </a:ext>
            </a:extLst>
          </p:cNvPr>
          <p:cNvSpPr txBox="1"/>
          <p:nvPr/>
        </p:nvSpPr>
        <p:spPr>
          <a:xfrm>
            <a:off x="384192" y="2411371"/>
            <a:ext cx="37927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dirty="0">
                <a:latin typeface="Ubuntu" panose="020B0504030602030204" pitchFamily="34" charset="0"/>
              </a:rPr>
              <a:t>Serviço que Executa Exames de Análise Clínicas (EAC)</a:t>
            </a:r>
          </a:p>
        </p:txBody>
      </p:sp>
      <p:sp>
        <p:nvSpPr>
          <p:cNvPr id="7" name="TextBox 9">
            <a:extLst>
              <a:ext uri="{FF2B5EF4-FFF2-40B4-BE49-F238E27FC236}">
                <a16:creationId xmlns:a16="http://schemas.microsoft.com/office/drawing/2014/main" id="{DA7CB669-0FBB-E38A-0725-730845DD5EFD}"/>
              </a:ext>
            </a:extLst>
          </p:cNvPr>
          <p:cNvSpPr txBox="1"/>
          <p:nvPr/>
        </p:nvSpPr>
        <p:spPr>
          <a:xfrm>
            <a:off x="5113871" y="454481"/>
            <a:ext cx="5678311" cy="25545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Ubuntu Light" panose="020B0304030602030204" pitchFamily="34" charset="0"/>
              </a:rPr>
              <a:t>Serviço Tipo 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Farmácia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Farmácia com supervisão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Farmácia sem supervisão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pt-BR" sz="2000" dirty="0">
              <a:latin typeface="Ubuntu Light" panose="020B0304030602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Consultório isolado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Consultório isolado com supervisão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Consultório isolado com supervisão</a:t>
            </a:r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id="{694CBAD0-5E24-11F1-AC7A-EB1867BB4B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047989"/>
            <a:ext cx="2387674" cy="1810011"/>
          </a:xfrm>
          <a:prstGeom prst="rect">
            <a:avLst/>
          </a:prstGeom>
        </p:spPr>
      </p:pic>
      <p:sp>
        <p:nvSpPr>
          <p:cNvPr id="9" name="TextBox 9">
            <a:extLst>
              <a:ext uri="{FF2B5EF4-FFF2-40B4-BE49-F238E27FC236}">
                <a16:creationId xmlns:a16="http://schemas.microsoft.com/office/drawing/2014/main" id="{EFFB126B-4909-883F-92B2-D6F7F51A87BE}"/>
              </a:ext>
            </a:extLst>
          </p:cNvPr>
          <p:cNvSpPr txBox="1"/>
          <p:nvPr/>
        </p:nvSpPr>
        <p:spPr>
          <a:xfrm>
            <a:off x="5113871" y="3338157"/>
            <a:ext cx="5678311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Ubuntu Light" panose="020B0304030602030204" pitchFamily="34" charset="0"/>
              </a:rPr>
              <a:t>Serviço Tipo II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Serviço Tipo II contratualizado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Serviço Tipo II vínculo societário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4B52B96-C37F-F3C6-51F5-C7C7262ADBBF}"/>
              </a:ext>
            </a:extLst>
          </p:cNvPr>
          <p:cNvSpPr txBox="1"/>
          <p:nvPr/>
        </p:nvSpPr>
        <p:spPr>
          <a:xfrm>
            <a:off x="5113871" y="4657153"/>
            <a:ext cx="5678311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endParaRPr lang="pt-BR" sz="2000" dirty="0">
              <a:latin typeface="Ubuntu Light" panose="020B0304030602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Laboratório clínico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Laboratório de anatomia patológica</a:t>
            </a:r>
          </a:p>
        </p:txBody>
      </p:sp>
      <p:sp>
        <p:nvSpPr>
          <p:cNvPr id="11" name="TextBox 9">
            <a:extLst>
              <a:ext uri="{FF2B5EF4-FFF2-40B4-BE49-F238E27FC236}">
                <a16:creationId xmlns:a16="http://schemas.microsoft.com/office/drawing/2014/main" id="{9ABD723E-85BC-4182-923B-331F8D1A0A7C}"/>
              </a:ext>
            </a:extLst>
          </p:cNvPr>
          <p:cNvSpPr txBox="1"/>
          <p:nvPr/>
        </p:nvSpPr>
        <p:spPr>
          <a:xfrm>
            <a:off x="5113870" y="5821729"/>
            <a:ext cx="5678311" cy="400110"/>
          </a:xfrm>
          <a:prstGeom prst="rect">
            <a:avLst/>
          </a:prstGeom>
          <a:solidFill>
            <a:srgbClr val="FFA889"/>
          </a:solidFill>
          <a:ln>
            <a:solidFill>
              <a:srgbClr val="FF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Ubuntu Light" panose="020B0304030602030204" pitchFamily="34" charset="0"/>
              </a:rPr>
              <a:t>Central de Distribuição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66381FF-0878-AF3F-B2ED-AC51F23DFB7D}"/>
              </a:ext>
            </a:extLst>
          </p:cNvPr>
          <p:cNvSpPr txBox="1"/>
          <p:nvPr/>
        </p:nvSpPr>
        <p:spPr>
          <a:xfrm>
            <a:off x="5061320" y="4637035"/>
            <a:ext cx="206935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dirty="0">
                <a:latin typeface="Ubuntu Light" panose="020B0304030602030204" pitchFamily="34" charset="0"/>
              </a:rPr>
              <a:t>Serviço Tipo III</a:t>
            </a:r>
          </a:p>
        </p:txBody>
      </p:sp>
      <p:sp>
        <p:nvSpPr>
          <p:cNvPr id="2" name="Espaço Reservado para Conteúdo 2">
            <a:extLst>
              <a:ext uri="{FF2B5EF4-FFF2-40B4-BE49-F238E27FC236}">
                <a16:creationId xmlns:a16="http://schemas.microsoft.com/office/drawing/2014/main" id="{F35FAC19-2AB2-54F4-D401-A45268B41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267" y="1952625"/>
            <a:ext cx="9787466" cy="1141942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pt-BR" dirty="0"/>
              <a:t>Laboratórios Clínicos </a:t>
            </a:r>
          </a:p>
          <a:p>
            <a:pPr marL="0" indent="0" algn="ctr">
              <a:buNone/>
            </a:pPr>
            <a:r>
              <a:rPr lang="pt-BR" dirty="0"/>
              <a:t>e </a:t>
            </a:r>
          </a:p>
          <a:p>
            <a:pPr marL="0" indent="0" algn="ctr">
              <a:buNone/>
            </a:pPr>
            <a:r>
              <a:rPr lang="pt-BR" dirty="0"/>
              <a:t>Laboratórios de Anatomia Patológica</a:t>
            </a:r>
          </a:p>
        </p:txBody>
      </p:sp>
    </p:spTree>
    <p:extLst>
      <p:ext uri="{BB962C8B-B14F-4D97-AF65-F5344CB8AC3E}">
        <p14:creationId xmlns:p14="http://schemas.microsoft.com/office/powerpoint/2010/main" val="560813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07407E-6 L -0.39023 -0.6342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518" y="-31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9" grpId="0" animBg="1"/>
      <p:bldP spid="10" grpId="0" animBg="1"/>
      <p:bldP spid="11" grpId="0" animBg="1"/>
      <p:bldP spid="13" grpId="0"/>
      <p:bldP spid="2" grpId="0" uiExpand="1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E11FDA3-2D4F-240F-8C94-40B4DC8C4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>
                <a:latin typeface="Ubuntu Light" panose="020B0304030602030204" pitchFamily="34" charset="0"/>
                <a:ea typeface="+mj-ea"/>
                <a:cs typeface="+mj-cs"/>
              </a:rPr>
              <a:t>Parte componente da fase pré-analítica do EAC</a:t>
            </a:r>
          </a:p>
          <a:p>
            <a:r>
              <a:rPr lang="pt-BR" sz="2000" dirty="0">
                <a:latin typeface="Ubuntu Light" panose="020B0304030602030204" pitchFamily="34" charset="0"/>
                <a:ea typeface="+mj-ea"/>
                <a:cs typeface="+mj-cs"/>
              </a:rPr>
              <a:t>Pode ser própria ou contratada</a:t>
            </a:r>
          </a:p>
          <a:p>
            <a:endParaRPr lang="pt-BR" sz="2000" dirty="0">
              <a:latin typeface="Ubuntu Light" panose="020B0304030602030204" pitchFamily="34" charset="0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pt-BR" sz="2000" dirty="0">
                <a:latin typeface="Ubuntu Light" panose="020B0304030602030204" pitchFamily="34" charset="0"/>
                <a:ea typeface="+mj-ea"/>
                <a:cs typeface="+mj-cs"/>
              </a:rPr>
              <a:t>Art. 115. À Central de Distribuição não é permitido:</a:t>
            </a:r>
          </a:p>
          <a:p>
            <a:pPr marL="0" indent="0" algn="ctr">
              <a:buNone/>
            </a:pPr>
            <a:r>
              <a:rPr lang="pt-BR" sz="2000" dirty="0">
                <a:latin typeface="Ubuntu Light" panose="020B0304030602030204" pitchFamily="34" charset="0"/>
                <a:ea typeface="+mj-ea"/>
                <a:cs typeface="+mj-cs"/>
              </a:rPr>
              <a:t>I - violar a embalagem primária do material biológico; e</a:t>
            </a:r>
          </a:p>
          <a:p>
            <a:pPr marL="0" indent="0" algn="ctr">
              <a:buNone/>
            </a:pPr>
            <a:r>
              <a:rPr lang="pt-BR" sz="2000" dirty="0">
                <a:latin typeface="Ubuntu Light" panose="020B0304030602030204" pitchFamily="34" charset="0"/>
                <a:ea typeface="+mj-ea"/>
                <a:cs typeface="+mj-cs"/>
              </a:rPr>
              <a:t>II - realizar as atividades relacionadas às fases analítica e pós-analítica.</a:t>
            </a:r>
          </a:p>
          <a:p>
            <a:pPr marL="0" indent="0" algn="just">
              <a:buNone/>
            </a:pPr>
            <a:endParaRPr lang="pt-BR" sz="2000" dirty="0">
              <a:latin typeface="Ubuntu Light" panose="020B0304030602030204" pitchFamily="34" charset="0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pt-BR" sz="2000" dirty="0">
                <a:latin typeface="Ubuntu Light" panose="020B0304030602030204" pitchFamily="34" charset="0"/>
                <a:ea typeface="+mj-ea"/>
                <a:cs typeface="+mj-cs"/>
              </a:rPr>
              <a:t>Art. 121. É proibido à Central de Distribuição a realização de atividade que não esteja associada ao armazenamento, acondicionamento e transporte de material biológico.</a:t>
            </a:r>
          </a:p>
          <a:p>
            <a:endParaRPr lang="pt-BR" dirty="0"/>
          </a:p>
        </p:txBody>
      </p:sp>
      <p:sp>
        <p:nvSpPr>
          <p:cNvPr id="4" name="TextBox 9">
            <a:extLst>
              <a:ext uri="{FF2B5EF4-FFF2-40B4-BE49-F238E27FC236}">
                <a16:creationId xmlns:a16="http://schemas.microsoft.com/office/drawing/2014/main" id="{EA3BDEAD-E035-E54F-03F7-B481B82440E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843240"/>
            <a:ext cx="10515600" cy="369332"/>
          </a:xfrm>
          <a:prstGeom prst="rect">
            <a:avLst/>
          </a:prstGeom>
          <a:solidFill>
            <a:srgbClr val="FFA889"/>
          </a:solidFill>
          <a:ln>
            <a:solidFill>
              <a:srgbClr val="FF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latin typeface="Ubuntu Light" panose="020B0304030602030204" pitchFamily="34" charset="0"/>
              </a:rPr>
              <a:t>Central de Distribuição</a:t>
            </a:r>
          </a:p>
        </p:txBody>
      </p:sp>
    </p:spTree>
    <p:extLst>
      <p:ext uri="{BB962C8B-B14F-4D97-AF65-F5344CB8AC3E}">
        <p14:creationId xmlns:p14="http://schemas.microsoft.com/office/powerpoint/2010/main" val="3717399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3DEAA9-DB9A-236A-5DD6-E166A478D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333" y="1698625"/>
            <a:ext cx="6265333" cy="1325563"/>
          </a:xfrm>
        </p:spPr>
        <p:txBody>
          <a:bodyPr>
            <a:normAutofit/>
          </a:bodyPr>
          <a:lstStyle/>
          <a:p>
            <a:pPr algn="ctr"/>
            <a:r>
              <a:rPr lang="pt-BR" sz="2800" dirty="0"/>
              <a:t>Principais pontos a serem observados</a:t>
            </a:r>
          </a:p>
        </p:txBody>
      </p:sp>
    </p:spTree>
    <p:extLst>
      <p:ext uri="{BB962C8B-B14F-4D97-AF65-F5344CB8AC3E}">
        <p14:creationId xmlns:p14="http://schemas.microsoft.com/office/powerpoint/2010/main" val="1930737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6597FC-43FF-48C6-9E31-E1391A82E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855" y="110768"/>
            <a:ext cx="1595907" cy="88090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pt-BR" dirty="0"/>
              <a:t>CNAE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83D188A-2EB7-410D-882F-8C0285102A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941" y="1690688"/>
            <a:ext cx="3493734" cy="4351338"/>
          </a:xfrm>
        </p:spPr>
        <p:txBody>
          <a:bodyPr/>
          <a:lstStyle/>
          <a:p>
            <a:pPr marL="0" indent="0" algn="ctr">
              <a:buNone/>
            </a:pPr>
            <a:r>
              <a:rPr lang="pt-BR" sz="1800" dirty="0"/>
              <a:t>https://concla.ibge.gov.br/busca-online-cnae.html?view=subclasse&amp;tipo=cnae&amp;versao=10.1.0&amp;subclasse=8640202&amp;chave=analises%20cl%C3%ADnicas</a:t>
            </a:r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01A411D-1CC5-46AC-A2C0-34BE0971A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35D5-E9C3-4C40-829E-9F0421DA48C5}" type="slidenum">
              <a:rPr lang="pt-BR" smtClean="0"/>
              <a:t>13</a:t>
            </a:fld>
            <a:endParaRPr lang="pt-BR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CAF79DB0-A39A-47ED-9C4B-9AF20E46D0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2675" y="0"/>
            <a:ext cx="8260384" cy="6858000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DFF56140-2D2B-44DD-BCB7-A2FF6517CB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60" y="1071831"/>
            <a:ext cx="11903926" cy="5326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774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7">
            <a:extLst>
              <a:ext uri="{FF2B5EF4-FFF2-40B4-BE49-F238E27FC236}">
                <a16:creationId xmlns:a16="http://schemas.microsoft.com/office/drawing/2014/main" id="{F7C83BE9-D6E5-AE0B-D6A5-59A5FB5B7C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572" y="5989432"/>
            <a:ext cx="739134" cy="739134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D88C8AE9-1F40-6DC2-604C-5A4B9D91C484}"/>
              </a:ext>
            </a:extLst>
          </p:cNvPr>
          <p:cNvSpPr txBox="1"/>
          <p:nvPr/>
        </p:nvSpPr>
        <p:spPr>
          <a:xfrm>
            <a:off x="892097" y="197346"/>
            <a:ext cx="1082560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2400" b="1" dirty="0">
              <a:latin typeface="+mj-lt"/>
            </a:endParaRPr>
          </a:p>
          <a:p>
            <a:pPr algn="ctr"/>
            <a:r>
              <a:rPr lang="pt-BR" sz="2400" b="1" dirty="0">
                <a:latin typeface="+mj-lt"/>
              </a:rPr>
              <a:t>Responsável</a:t>
            </a:r>
            <a:r>
              <a:rPr lang="pt-BR" sz="3200" b="1" dirty="0">
                <a:latin typeface="+mj-lt"/>
              </a:rPr>
              <a:t> </a:t>
            </a:r>
            <a:r>
              <a:rPr lang="pt-BR" sz="2400" b="1" dirty="0">
                <a:latin typeface="+mj-lt"/>
              </a:rPr>
              <a:t>Técnico</a:t>
            </a:r>
          </a:p>
          <a:p>
            <a:endParaRPr lang="pt-BR" sz="2400" b="1" dirty="0">
              <a:latin typeface="+mj-lt"/>
            </a:endParaRP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D046ACE3-3CDC-BC7F-F9C4-0C79E40DB5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23182" y="6358999"/>
            <a:ext cx="1960062" cy="367981"/>
          </a:xfrm>
          <a:prstGeom prst="rect">
            <a:avLst/>
          </a:prstGeom>
        </p:spPr>
      </p:pic>
      <p:pic>
        <p:nvPicPr>
          <p:cNvPr id="13" name="Picture 7">
            <a:extLst>
              <a:ext uri="{FF2B5EF4-FFF2-40B4-BE49-F238E27FC236}">
                <a16:creationId xmlns:a16="http://schemas.microsoft.com/office/drawing/2014/main" id="{D5DD349A-F5AF-9A90-9CE4-49FB694F87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04470" y="0"/>
            <a:ext cx="4758741" cy="1462212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EE85328B-AA72-AEB2-C45E-15215FC67754}"/>
              </a:ext>
            </a:extLst>
          </p:cNvPr>
          <p:cNvSpPr txBox="1"/>
          <p:nvPr/>
        </p:nvSpPr>
        <p:spPr>
          <a:xfrm>
            <a:off x="321018" y="1318463"/>
            <a:ext cx="11549963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latin typeface="+mj-lt"/>
              </a:rPr>
              <a:t>Competência da Anvisa e dos Conselhos de Classe Profissional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latin typeface="+mj-lt"/>
              </a:rPr>
              <a:t>Serviço Tipo I – Farmácia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latin typeface="+mj-lt"/>
              </a:rPr>
              <a:t>Serviço Tipo I – Consultório Isolado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latin typeface="+mj-lt"/>
              </a:rPr>
              <a:t>Serviço Tipo II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latin typeface="+mj-lt"/>
              </a:rPr>
              <a:t>Serviço Tipo III – Laboratório Clínico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latin typeface="+mj-lt"/>
              </a:rPr>
              <a:t>Serviço Tipo III – Laboratório de Anatomia Patológica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latin typeface="+mj-lt"/>
              </a:rPr>
              <a:t>CD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32988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ráfico 71" descr="Patinete estrutura de tópicos">
            <a:extLst>
              <a:ext uri="{FF2B5EF4-FFF2-40B4-BE49-F238E27FC236}">
                <a16:creationId xmlns:a16="http://schemas.microsoft.com/office/drawing/2014/main" id="{9ED18FD9-1B80-CBDA-0903-E7D5A5F1C5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 flipH="1">
            <a:off x="6015694" y="3005060"/>
            <a:ext cx="575816" cy="595827"/>
          </a:xfrm>
          <a:prstGeom prst="rect">
            <a:avLst/>
          </a:prstGeom>
        </p:spPr>
      </p:pic>
      <p:pic>
        <p:nvPicPr>
          <p:cNvPr id="54" name="Picture 2">
            <a:extLst>
              <a:ext uri="{FF2B5EF4-FFF2-40B4-BE49-F238E27FC236}">
                <a16:creationId xmlns:a16="http://schemas.microsoft.com/office/drawing/2014/main" id="{758879AB-F68F-FA18-3012-884B0027A5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45458" y="6221839"/>
            <a:ext cx="1960062" cy="367981"/>
          </a:xfrm>
          <a:prstGeom prst="rect">
            <a:avLst/>
          </a:prstGeom>
        </p:spPr>
      </p:pic>
      <p:cxnSp>
        <p:nvCxnSpPr>
          <p:cNvPr id="24" name="Conector de Seta Reta 23">
            <a:extLst>
              <a:ext uri="{FF2B5EF4-FFF2-40B4-BE49-F238E27FC236}">
                <a16:creationId xmlns:a16="http://schemas.microsoft.com/office/drawing/2014/main" id="{FC79C81D-4E0B-D993-F25E-AF182D6FD38F}"/>
              </a:ext>
            </a:extLst>
          </p:cNvPr>
          <p:cNvCxnSpPr>
            <a:cxnSpLocks/>
            <a:endCxn id="79" idx="0"/>
          </p:cNvCxnSpPr>
          <p:nvPr/>
        </p:nvCxnSpPr>
        <p:spPr>
          <a:xfrm flipH="1">
            <a:off x="6173108" y="2763234"/>
            <a:ext cx="12078" cy="174942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Conector de Seta Reta 25">
            <a:extLst>
              <a:ext uri="{FF2B5EF4-FFF2-40B4-BE49-F238E27FC236}">
                <a16:creationId xmlns:a16="http://schemas.microsoft.com/office/drawing/2014/main" id="{AD04E2AC-7623-DB8D-C6B2-2879A1B95E2B}"/>
              </a:ext>
            </a:extLst>
          </p:cNvPr>
          <p:cNvCxnSpPr>
            <a:cxnSpLocks/>
          </p:cNvCxnSpPr>
          <p:nvPr/>
        </p:nvCxnSpPr>
        <p:spPr>
          <a:xfrm flipH="1" flipV="1">
            <a:off x="6843690" y="1667426"/>
            <a:ext cx="2689560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Símbolo de &quot;Não Permitido&quot; 26">
            <a:extLst>
              <a:ext uri="{FF2B5EF4-FFF2-40B4-BE49-F238E27FC236}">
                <a16:creationId xmlns:a16="http://schemas.microsoft.com/office/drawing/2014/main" id="{3955F3C2-D8B0-4481-1112-7BC8AB1F0F27}"/>
              </a:ext>
            </a:extLst>
          </p:cNvPr>
          <p:cNvSpPr/>
          <p:nvPr/>
        </p:nvSpPr>
        <p:spPr>
          <a:xfrm>
            <a:off x="3029753" y="2618782"/>
            <a:ext cx="977356" cy="1056634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grpSp>
        <p:nvGrpSpPr>
          <p:cNvPr id="36" name="Agrupar 35">
            <a:extLst>
              <a:ext uri="{FF2B5EF4-FFF2-40B4-BE49-F238E27FC236}">
                <a16:creationId xmlns:a16="http://schemas.microsoft.com/office/drawing/2014/main" id="{C24CD20B-32B9-C4C6-87B3-8A5D4DA17D61}"/>
              </a:ext>
            </a:extLst>
          </p:cNvPr>
          <p:cNvGrpSpPr/>
          <p:nvPr/>
        </p:nvGrpSpPr>
        <p:grpSpPr>
          <a:xfrm>
            <a:off x="5514604" y="672604"/>
            <a:ext cx="1341165" cy="2102812"/>
            <a:chOff x="4641513" y="740483"/>
            <a:chExt cx="1162790" cy="1921934"/>
          </a:xfrm>
        </p:grpSpPr>
        <p:sp>
          <p:nvSpPr>
            <p:cNvPr id="35" name="Retângulo: Cantos Arredondados 34">
              <a:extLst>
                <a:ext uri="{FF2B5EF4-FFF2-40B4-BE49-F238E27FC236}">
                  <a16:creationId xmlns:a16="http://schemas.microsoft.com/office/drawing/2014/main" id="{F29D017D-2654-4648-73BA-269B577D8910}"/>
                </a:ext>
              </a:extLst>
            </p:cNvPr>
            <p:cNvSpPr/>
            <p:nvPr/>
          </p:nvSpPr>
          <p:spPr>
            <a:xfrm>
              <a:off x="4641513" y="740483"/>
              <a:ext cx="1141845" cy="1921934"/>
            </a:xfrm>
            <a:prstGeom prst="roundRect">
              <a:avLst/>
            </a:prstGeom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pt-BR" sz="2400" b="1" dirty="0">
                  <a:effectLst>
                    <a:innerShdw blurRad="63500" dist="50800" dir="10800000">
                      <a:prstClr val="black">
                        <a:alpha val="50000"/>
                      </a:prstClr>
                    </a:innerShdw>
                  </a:effectLst>
                </a:rPr>
                <a:t>ST III</a:t>
              </a:r>
            </a:p>
          </p:txBody>
        </p:sp>
        <p:pic>
          <p:nvPicPr>
            <p:cNvPr id="33" name="Gráfico 32" descr="Escola estrutura de tópicos">
              <a:extLst>
                <a:ext uri="{FF2B5EF4-FFF2-40B4-BE49-F238E27FC236}">
                  <a16:creationId xmlns:a16="http://schemas.microsoft.com/office/drawing/2014/main" id="{43C7F01B-ECF6-FCC5-BB65-A30A3F6381B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641513" y="1285524"/>
              <a:ext cx="1162790" cy="1122573"/>
            </a:xfrm>
            <a:prstGeom prst="rect">
              <a:avLst/>
            </a:prstGeom>
          </p:spPr>
        </p:pic>
      </p:grpSp>
      <p:grpSp>
        <p:nvGrpSpPr>
          <p:cNvPr id="45" name="Agrupar 44">
            <a:extLst>
              <a:ext uri="{FF2B5EF4-FFF2-40B4-BE49-F238E27FC236}">
                <a16:creationId xmlns:a16="http://schemas.microsoft.com/office/drawing/2014/main" id="{594FF10D-1E9F-2410-53C3-90DD1FC97E20}"/>
              </a:ext>
            </a:extLst>
          </p:cNvPr>
          <p:cNvGrpSpPr/>
          <p:nvPr/>
        </p:nvGrpSpPr>
        <p:grpSpPr>
          <a:xfrm>
            <a:off x="9545329" y="712036"/>
            <a:ext cx="1213969" cy="2102812"/>
            <a:chOff x="6331098" y="680371"/>
            <a:chExt cx="1141845" cy="1921934"/>
          </a:xfrm>
        </p:grpSpPr>
        <p:sp>
          <p:nvSpPr>
            <p:cNvPr id="43" name="Retângulo: Cantos Arredondados 42">
              <a:extLst>
                <a:ext uri="{FF2B5EF4-FFF2-40B4-BE49-F238E27FC236}">
                  <a16:creationId xmlns:a16="http://schemas.microsoft.com/office/drawing/2014/main" id="{B920408E-FF82-7522-E00E-10795608605F}"/>
                </a:ext>
              </a:extLst>
            </p:cNvPr>
            <p:cNvSpPr/>
            <p:nvPr/>
          </p:nvSpPr>
          <p:spPr>
            <a:xfrm>
              <a:off x="6331098" y="680371"/>
              <a:ext cx="1141845" cy="1921934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pt-BR" sz="2400" b="1" dirty="0">
                  <a:effectLst>
                    <a:innerShdw blurRad="63500" dist="50800" dir="10800000">
                      <a:prstClr val="black">
                        <a:alpha val="50000"/>
                      </a:prstClr>
                    </a:innerShdw>
                  </a:effectLst>
                </a:rPr>
                <a:t>ST II</a:t>
              </a:r>
            </a:p>
          </p:txBody>
        </p:sp>
        <p:pic>
          <p:nvPicPr>
            <p:cNvPr id="4" name="Gráfico 3" descr="Edifício com preenchimento sólido">
              <a:extLst>
                <a:ext uri="{FF2B5EF4-FFF2-40B4-BE49-F238E27FC236}">
                  <a16:creationId xmlns:a16="http://schemas.microsoft.com/office/drawing/2014/main" id="{2B802AC2-B3C5-59CB-450A-04E3CA8D2BF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6331098" y="1269332"/>
              <a:ext cx="1141845" cy="1141845"/>
            </a:xfrm>
            <a:prstGeom prst="rect">
              <a:avLst/>
            </a:prstGeom>
          </p:spPr>
        </p:pic>
      </p:grpSp>
      <p:grpSp>
        <p:nvGrpSpPr>
          <p:cNvPr id="52" name="Agrupar 51">
            <a:extLst>
              <a:ext uri="{FF2B5EF4-FFF2-40B4-BE49-F238E27FC236}">
                <a16:creationId xmlns:a16="http://schemas.microsoft.com/office/drawing/2014/main" id="{639B7973-8C83-0AE3-F890-7C53873FA5E4}"/>
              </a:ext>
            </a:extLst>
          </p:cNvPr>
          <p:cNvGrpSpPr/>
          <p:nvPr/>
        </p:nvGrpSpPr>
        <p:grpSpPr>
          <a:xfrm>
            <a:off x="446048" y="3353356"/>
            <a:ext cx="1545699" cy="2102811"/>
            <a:chOff x="860874" y="3371528"/>
            <a:chExt cx="1545699" cy="1921934"/>
          </a:xfrm>
        </p:grpSpPr>
        <p:sp>
          <p:nvSpPr>
            <p:cNvPr id="47" name="Retângulo: Cantos Arredondados 46">
              <a:extLst>
                <a:ext uri="{FF2B5EF4-FFF2-40B4-BE49-F238E27FC236}">
                  <a16:creationId xmlns:a16="http://schemas.microsoft.com/office/drawing/2014/main" id="{BB5D6953-8D3B-08C9-34F3-BB49C4D0601C}"/>
                </a:ext>
              </a:extLst>
            </p:cNvPr>
            <p:cNvSpPr/>
            <p:nvPr/>
          </p:nvSpPr>
          <p:spPr>
            <a:xfrm>
              <a:off x="860874" y="3371528"/>
              <a:ext cx="1545699" cy="192193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pt-BR" sz="2400" b="1" dirty="0">
                  <a:effectLst>
                    <a:innerShdw blurRad="63500" dist="50800" dir="10800000">
                      <a:prstClr val="black">
                        <a:alpha val="50000"/>
                      </a:prstClr>
                    </a:innerShdw>
                  </a:effectLst>
                </a:rPr>
                <a:t>ST I</a:t>
              </a:r>
            </a:p>
            <a:p>
              <a:pPr algn="ctr"/>
              <a:r>
                <a:rPr lang="pt-BR" b="1" dirty="0">
                  <a:effectLst>
                    <a:innerShdw blurRad="63500" dist="50800" dir="10800000">
                      <a:prstClr val="black">
                        <a:alpha val="50000"/>
                      </a:prstClr>
                    </a:innerShdw>
                  </a:effectLst>
                </a:rPr>
                <a:t>Farmácias</a:t>
              </a:r>
            </a:p>
          </p:txBody>
        </p:sp>
        <p:pic>
          <p:nvPicPr>
            <p:cNvPr id="19" name="Gráfico 18" descr="Wi-Fi de Home Office estrutura de tópicos">
              <a:extLst>
                <a:ext uri="{FF2B5EF4-FFF2-40B4-BE49-F238E27FC236}">
                  <a16:creationId xmlns:a16="http://schemas.microsoft.com/office/drawing/2014/main" id="{7B2AF00A-22F7-FDAC-7B0B-2D9CB2E5FDD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1143583" y="4246931"/>
              <a:ext cx="960145" cy="960145"/>
            </a:xfrm>
            <a:prstGeom prst="rect">
              <a:avLst/>
            </a:prstGeom>
          </p:spPr>
        </p:pic>
      </p:grpSp>
      <p:grpSp>
        <p:nvGrpSpPr>
          <p:cNvPr id="51" name="Agrupar 50">
            <a:extLst>
              <a:ext uri="{FF2B5EF4-FFF2-40B4-BE49-F238E27FC236}">
                <a16:creationId xmlns:a16="http://schemas.microsoft.com/office/drawing/2014/main" id="{2EE9A07B-63C9-5FAD-6576-449323123812}"/>
              </a:ext>
            </a:extLst>
          </p:cNvPr>
          <p:cNvGrpSpPr/>
          <p:nvPr/>
        </p:nvGrpSpPr>
        <p:grpSpPr>
          <a:xfrm>
            <a:off x="446048" y="683799"/>
            <a:ext cx="1545699" cy="2091616"/>
            <a:chOff x="3508476" y="3371528"/>
            <a:chExt cx="1545699" cy="1921934"/>
          </a:xfrm>
        </p:grpSpPr>
        <p:sp>
          <p:nvSpPr>
            <p:cNvPr id="50" name="Retângulo: Cantos Arredondados 49">
              <a:extLst>
                <a:ext uri="{FF2B5EF4-FFF2-40B4-BE49-F238E27FC236}">
                  <a16:creationId xmlns:a16="http://schemas.microsoft.com/office/drawing/2014/main" id="{23C66C51-9A47-8728-051E-72B8278B84C1}"/>
                </a:ext>
              </a:extLst>
            </p:cNvPr>
            <p:cNvSpPr/>
            <p:nvPr/>
          </p:nvSpPr>
          <p:spPr>
            <a:xfrm>
              <a:off x="3508476" y="3371528"/>
              <a:ext cx="1545699" cy="192193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pt-BR" sz="2400" b="1" dirty="0">
                  <a:effectLst>
                    <a:innerShdw blurRad="63500" dist="50800" dir="10800000">
                      <a:prstClr val="black">
                        <a:alpha val="50000"/>
                      </a:prstClr>
                    </a:innerShdw>
                  </a:effectLst>
                </a:rPr>
                <a:t>ST I</a:t>
              </a:r>
            </a:p>
            <a:p>
              <a:pPr algn="ctr"/>
              <a:r>
                <a:rPr lang="pt-BR" b="1" dirty="0">
                  <a:effectLst>
                    <a:innerShdw blurRad="63500" dist="50800" dir="10800000">
                      <a:prstClr val="black">
                        <a:alpha val="50000"/>
                      </a:prstClr>
                    </a:innerShdw>
                  </a:effectLst>
                </a:rPr>
                <a:t>Consultórios</a:t>
              </a:r>
            </a:p>
          </p:txBody>
        </p:sp>
        <p:pic>
          <p:nvPicPr>
            <p:cNvPr id="20" name="Gráfico 19" descr="Wi-Fi de Home Office com preenchimento sólido">
              <a:extLst>
                <a:ext uri="{FF2B5EF4-FFF2-40B4-BE49-F238E27FC236}">
                  <a16:creationId xmlns:a16="http://schemas.microsoft.com/office/drawing/2014/main" id="{43AEBB6C-CF93-19A4-EF9D-AD4688C512C5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3803481" y="4219158"/>
              <a:ext cx="960146" cy="960146"/>
            </a:xfrm>
            <a:prstGeom prst="rect">
              <a:avLst/>
            </a:prstGeom>
          </p:spPr>
        </p:pic>
      </p:grpSp>
      <p:cxnSp>
        <p:nvCxnSpPr>
          <p:cNvPr id="58" name="Conector de Seta Reta 57">
            <a:extLst>
              <a:ext uri="{FF2B5EF4-FFF2-40B4-BE49-F238E27FC236}">
                <a16:creationId xmlns:a16="http://schemas.microsoft.com/office/drawing/2014/main" id="{1A4EF810-9072-0E85-EDCA-AA9FD7F02A15}"/>
              </a:ext>
            </a:extLst>
          </p:cNvPr>
          <p:cNvCxnSpPr>
            <a:cxnSpLocks/>
          </p:cNvCxnSpPr>
          <p:nvPr/>
        </p:nvCxnSpPr>
        <p:spPr>
          <a:xfrm>
            <a:off x="2006650" y="1627994"/>
            <a:ext cx="3522857" cy="394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60" name="Gráfico 59" descr="Patinete estrutura de tópicos">
            <a:extLst>
              <a:ext uri="{FF2B5EF4-FFF2-40B4-BE49-F238E27FC236}">
                <a16:creationId xmlns:a16="http://schemas.microsoft.com/office/drawing/2014/main" id="{93578945-C68C-F732-E08E-37ED935F80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7787129" y="1177638"/>
            <a:ext cx="646413" cy="668877"/>
          </a:xfrm>
          <a:prstGeom prst="rect">
            <a:avLst/>
          </a:prstGeom>
        </p:spPr>
      </p:pic>
      <p:pic>
        <p:nvPicPr>
          <p:cNvPr id="61" name="Gráfico 60" descr="Patinete estrutura de tópicos">
            <a:extLst>
              <a:ext uri="{FF2B5EF4-FFF2-40B4-BE49-F238E27FC236}">
                <a16:creationId xmlns:a16="http://schemas.microsoft.com/office/drawing/2014/main" id="{D9330FF2-B447-F8E8-9BC0-FA79327C1C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340914" y="1154585"/>
            <a:ext cx="711456" cy="681042"/>
          </a:xfrm>
          <a:prstGeom prst="rect">
            <a:avLst/>
          </a:prstGeom>
        </p:spPr>
      </p:pic>
      <p:cxnSp>
        <p:nvCxnSpPr>
          <p:cNvPr id="62" name="Conector de Seta Reta 61">
            <a:extLst>
              <a:ext uri="{FF2B5EF4-FFF2-40B4-BE49-F238E27FC236}">
                <a16:creationId xmlns:a16="http://schemas.microsoft.com/office/drawing/2014/main" id="{C8323DBA-222C-E054-C296-605C29E7A116}"/>
              </a:ext>
            </a:extLst>
          </p:cNvPr>
          <p:cNvCxnSpPr>
            <a:cxnSpLocks/>
            <a:endCxn id="33" idx="1"/>
          </p:cNvCxnSpPr>
          <p:nvPr/>
        </p:nvCxnSpPr>
        <p:spPr>
          <a:xfrm flipV="1">
            <a:off x="2006650" y="1883051"/>
            <a:ext cx="3507954" cy="255787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63" name="Gráfico 62" descr="Patinete estrutura de tópicos">
            <a:extLst>
              <a:ext uri="{FF2B5EF4-FFF2-40B4-BE49-F238E27FC236}">
                <a16:creationId xmlns:a16="http://schemas.microsoft.com/office/drawing/2014/main" id="{282A753D-B524-445D-0758-8F74F02F50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9382545">
            <a:off x="3129507" y="2815936"/>
            <a:ext cx="723013" cy="692105"/>
          </a:xfrm>
          <a:prstGeom prst="rect">
            <a:avLst/>
          </a:prstGeom>
        </p:spPr>
      </p:pic>
      <p:cxnSp>
        <p:nvCxnSpPr>
          <p:cNvPr id="67" name="Conector de Seta Reta 66">
            <a:extLst>
              <a:ext uri="{FF2B5EF4-FFF2-40B4-BE49-F238E27FC236}">
                <a16:creationId xmlns:a16="http://schemas.microsoft.com/office/drawing/2014/main" id="{A290CCF5-5B94-084F-6BB8-F84970C333AD}"/>
              </a:ext>
            </a:extLst>
          </p:cNvPr>
          <p:cNvCxnSpPr>
            <a:cxnSpLocks/>
            <a:stCxn id="43" idx="1"/>
          </p:cNvCxnSpPr>
          <p:nvPr/>
        </p:nvCxnSpPr>
        <p:spPr>
          <a:xfrm flipH="1">
            <a:off x="6351741" y="1763442"/>
            <a:ext cx="3193588" cy="274921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68" name="Gráfico 67" descr="Patinete estrutura de tópicos">
            <a:extLst>
              <a:ext uri="{FF2B5EF4-FFF2-40B4-BE49-F238E27FC236}">
                <a16:creationId xmlns:a16="http://schemas.microsoft.com/office/drawing/2014/main" id="{E49DBCE6-FAFD-490D-E891-9839245CAE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9211798" flipH="1">
            <a:off x="7442496" y="2691943"/>
            <a:ext cx="668861" cy="692105"/>
          </a:xfrm>
          <a:prstGeom prst="rect">
            <a:avLst/>
          </a:prstGeom>
        </p:spPr>
      </p:pic>
      <p:pic>
        <p:nvPicPr>
          <p:cNvPr id="73" name="Gráfico 72" descr="Patinete estrutura de tópicos">
            <a:extLst>
              <a:ext uri="{FF2B5EF4-FFF2-40B4-BE49-F238E27FC236}">
                <a16:creationId xmlns:a16="http://schemas.microsoft.com/office/drawing/2014/main" id="{D4BAB0DF-ABB8-77F0-6C27-08502E2952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6200000" flipH="1">
            <a:off x="5754162" y="3547106"/>
            <a:ext cx="575816" cy="595827"/>
          </a:xfrm>
          <a:prstGeom prst="rect">
            <a:avLst/>
          </a:prstGeom>
        </p:spPr>
      </p:pic>
      <p:sp>
        <p:nvSpPr>
          <p:cNvPr id="74" name="Símbolo de &quot;Não Permitido&quot; 73">
            <a:extLst>
              <a:ext uri="{FF2B5EF4-FFF2-40B4-BE49-F238E27FC236}">
                <a16:creationId xmlns:a16="http://schemas.microsoft.com/office/drawing/2014/main" id="{2E1F2CDD-CC6A-B653-B311-5BD90C73C52F}"/>
              </a:ext>
            </a:extLst>
          </p:cNvPr>
          <p:cNvSpPr/>
          <p:nvPr/>
        </p:nvSpPr>
        <p:spPr>
          <a:xfrm>
            <a:off x="7359077" y="2509678"/>
            <a:ext cx="977356" cy="1056634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75" name="Espaço Reservado para Conteúdo 2">
            <a:extLst>
              <a:ext uri="{FF2B5EF4-FFF2-40B4-BE49-F238E27FC236}">
                <a16:creationId xmlns:a16="http://schemas.microsoft.com/office/drawing/2014/main" id="{E8956C2A-0924-972F-1F85-177FCAC561B4}"/>
              </a:ext>
            </a:extLst>
          </p:cNvPr>
          <p:cNvSpPr txBox="1">
            <a:spLocks/>
          </p:cNvSpPr>
          <p:nvPr/>
        </p:nvSpPr>
        <p:spPr>
          <a:xfrm>
            <a:off x="4344515" y="65189"/>
            <a:ext cx="3381049" cy="4654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Transporte de Material Biológico</a:t>
            </a:r>
          </a:p>
        </p:txBody>
      </p:sp>
      <p:pic>
        <p:nvPicPr>
          <p:cNvPr id="76" name="Picture 7">
            <a:extLst>
              <a:ext uri="{FF2B5EF4-FFF2-40B4-BE49-F238E27FC236}">
                <a16:creationId xmlns:a16="http://schemas.microsoft.com/office/drawing/2014/main" id="{D9D6073E-BD0D-F7FB-068E-E7F4389FF18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7835" y="5967566"/>
            <a:ext cx="739134" cy="739134"/>
          </a:xfrm>
          <a:prstGeom prst="rect">
            <a:avLst/>
          </a:prstGeom>
        </p:spPr>
      </p:pic>
      <p:pic>
        <p:nvPicPr>
          <p:cNvPr id="77" name="Picture 7">
            <a:extLst>
              <a:ext uri="{FF2B5EF4-FFF2-40B4-BE49-F238E27FC236}">
                <a16:creationId xmlns:a16="http://schemas.microsoft.com/office/drawing/2014/main" id="{B524149A-F669-2722-0646-B176D82F65A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 rot="10800000">
            <a:off x="11310768" y="161086"/>
            <a:ext cx="739134" cy="739134"/>
          </a:xfrm>
          <a:prstGeom prst="rect">
            <a:avLst/>
          </a:prstGeom>
        </p:spPr>
      </p:pic>
      <p:grpSp>
        <p:nvGrpSpPr>
          <p:cNvPr id="78" name="Agrupar 77">
            <a:extLst>
              <a:ext uri="{FF2B5EF4-FFF2-40B4-BE49-F238E27FC236}">
                <a16:creationId xmlns:a16="http://schemas.microsoft.com/office/drawing/2014/main" id="{09DB4845-3E26-8AA5-EDD7-9623AD4891DE}"/>
              </a:ext>
            </a:extLst>
          </p:cNvPr>
          <p:cNvGrpSpPr/>
          <p:nvPr/>
        </p:nvGrpSpPr>
        <p:grpSpPr>
          <a:xfrm>
            <a:off x="5514604" y="4512659"/>
            <a:ext cx="1341165" cy="2102812"/>
            <a:chOff x="4641513" y="740483"/>
            <a:chExt cx="1162790" cy="1921934"/>
          </a:xfrm>
        </p:grpSpPr>
        <p:sp>
          <p:nvSpPr>
            <p:cNvPr id="79" name="Retângulo: Cantos Arredondados 78">
              <a:extLst>
                <a:ext uri="{FF2B5EF4-FFF2-40B4-BE49-F238E27FC236}">
                  <a16:creationId xmlns:a16="http://schemas.microsoft.com/office/drawing/2014/main" id="{19D7E49C-9527-85B8-7F99-54716D86460B}"/>
                </a:ext>
              </a:extLst>
            </p:cNvPr>
            <p:cNvSpPr/>
            <p:nvPr/>
          </p:nvSpPr>
          <p:spPr>
            <a:xfrm>
              <a:off x="4641513" y="740483"/>
              <a:ext cx="1141845" cy="1921934"/>
            </a:xfrm>
            <a:prstGeom prst="roundRect">
              <a:avLst/>
            </a:prstGeom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pt-BR" sz="2400" b="1" dirty="0">
                  <a:effectLst>
                    <a:innerShdw blurRad="63500" dist="50800" dir="10800000">
                      <a:prstClr val="black">
                        <a:alpha val="50000"/>
                      </a:prstClr>
                    </a:innerShdw>
                  </a:effectLst>
                </a:rPr>
                <a:t>ST III</a:t>
              </a:r>
            </a:p>
          </p:txBody>
        </p:sp>
        <p:pic>
          <p:nvPicPr>
            <p:cNvPr id="80" name="Gráfico 79" descr="Escola estrutura de tópicos">
              <a:extLst>
                <a:ext uri="{FF2B5EF4-FFF2-40B4-BE49-F238E27FC236}">
                  <a16:creationId xmlns:a16="http://schemas.microsoft.com/office/drawing/2014/main" id="{EFA4B766-3F8A-DB3B-6F04-44FDD1209A5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641513" y="1285524"/>
              <a:ext cx="1162790" cy="1122573"/>
            </a:xfrm>
            <a:prstGeom prst="rect">
              <a:avLst/>
            </a:prstGeom>
          </p:spPr>
        </p:pic>
      </p:grpSp>
      <p:sp>
        <p:nvSpPr>
          <p:cNvPr id="85" name="CaixaDeTexto 84">
            <a:extLst>
              <a:ext uri="{FF2B5EF4-FFF2-40B4-BE49-F238E27FC236}">
                <a16:creationId xmlns:a16="http://schemas.microsoft.com/office/drawing/2014/main" id="{D99DB879-1CA9-FD03-7B24-3F2B6A2D66E5}"/>
              </a:ext>
            </a:extLst>
          </p:cNvPr>
          <p:cNvSpPr txBox="1"/>
          <p:nvPr/>
        </p:nvSpPr>
        <p:spPr>
          <a:xfrm rot="814148">
            <a:off x="6615561" y="5102400"/>
            <a:ext cx="2220007" cy="92333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ST III sendo Laboratório de apoio do outro ST III</a:t>
            </a:r>
          </a:p>
        </p:txBody>
      </p:sp>
      <p:sp>
        <p:nvSpPr>
          <p:cNvPr id="86" name="CaixaDeTexto 85">
            <a:extLst>
              <a:ext uri="{FF2B5EF4-FFF2-40B4-BE49-F238E27FC236}">
                <a16:creationId xmlns:a16="http://schemas.microsoft.com/office/drawing/2014/main" id="{4ECDC69D-81F7-A71E-4E22-9C9745D29257}"/>
              </a:ext>
            </a:extLst>
          </p:cNvPr>
          <p:cNvSpPr txBox="1"/>
          <p:nvPr/>
        </p:nvSpPr>
        <p:spPr>
          <a:xfrm>
            <a:off x="8272055" y="3267744"/>
            <a:ext cx="2220007" cy="92333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Não existe Laboratório de apoio para ST II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BC6ACCE8-F615-EDA7-5F09-F12C26102B97}"/>
              </a:ext>
            </a:extLst>
          </p:cNvPr>
          <p:cNvSpPr txBox="1"/>
          <p:nvPr/>
        </p:nvSpPr>
        <p:spPr>
          <a:xfrm>
            <a:off x="3036348" y="4311145"/>
            <a:ext cx="1847600" cy="707886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a Central de Distribuição?</a:t>
            </a:r>
          </a:p>
        </p:txBody>
      </p:sp>
      <p:grpSp>
        <p:nvGrpSpPr>
          <p:cNvPr id="15" name="Agrupar 14">
            <a:extLst>
              <a:ext uri="{FF2B5EF4-FFF2-40B4-BE49-F238E27FC236}">
                <a16:creationId xmlns:a16="http://schemas.microsoft.com/office/drawing/2014/main" id="{7149CF60-47AA-9A3D-9C74-246ED88C6E21}"/>
              </a:ext>
            </a:extLst>
          </p:cNvPr>
          <p:cNvGrpSpPr/>
          <p:nvPr/>
        </p:nvGrpSpPr>
        <p:grpSpPr>
          <a:xfrm>
            <a:off x="7568932" y="935897"/>
            <a:ext cx="968323" cy="1045182"/>
            <a:chOff x="7568932" y="935897"/>
            <a:chExt cx="968323" cy="1045182"/>
          </a:xfrm>
        </p:grpSpPr>
        <p:sp>
          <p:nvSpPr>
            <p:cNvPr id="9" name="Retângulo: Cantos Arredondados 8">
              <a:extLst>
                <a:ext uri="{FF2B5EF4-FFF2-40B4-BE49-F238E27FC236}">
                  <a16:creationId xmlns:a16="http://schemas.microsoft.com/office/drawing/2014/main" id="{E0999A39-24E1-3270-D0F4-B5B18DBFD4BB}"/>
                </a:ext>
              </a:extLst>
            </p:cNvPr>
            <p:cNvSpPr/>
            <p:nvPr/>
          </p:nvSpPr>
          <p:spPr>
            <a:xfrm>
              <a:off x="7568932" y="935897"/>
              <a:ext cx="968323" cy="104518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pt-BR" b="1" dirty="0">
                  <a:solidFill>
                    <a:schemeClr val="bg2">
                      <a:lumMod val="25000"/>
                    </a:schemeClr>
                  </a:solidFill>
                  <a:effectLst>
                    <a:innerShdw blurRad="63500" dist="50800" dir="10800000">
                      <a:prstClr val="black">
                        <a:alpha val="50000"/>
                      </a:prstClr>
                    </a:innerShdw>
                  </a:effectLst>
                </a:rPr>
                <a:t>CD</a:t>
              </a:r>
            </a:p>
          </p:txBody>
        </p:sp>
        <p:pic>
          <p:nvPicPr>
            <p:cNvPr id="10" name="Gráfico 9" descr="Armazém estrutura de tópicos">
              <a:extLst>
                <a:ext uri="{FF2B5EF4-FFF2-40B4-BE49-F238E27FC236}">
                  <a16:creationId xmlns:a16="http://schemas.microsoft.com/office/drawing/2014/main" id="{FCC41372-6639-382C-3DE9-DF00FFA79076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7697365" y="1231042"/>
              <a:ext cx="711456" cy="696633"/>
            </a:xfrm>
            <a:prstGeom prst="rect">
              <a:avLst/>
            </a:prstGeom>
          </p:spPr>
        </p:pic>
      </p:grpSp>
      <p:grpSp>
        <p:nvGrpSpPr>
          <p:cNvPr id="14" name="Agrupar 13">
            <a:extLst>
              <a:ext uri="{FF2B5EF4-FFF2-40B4-BE49-F238E27FC236}">
                <a16:creationId xmlns:a16="http://schemas.microsoft.com/office/drawing/2014/main" id="{7E699911-E990-6F98-9E72-0E89DC01C822}"/>
              </a:ext>
            </a:extLst>
          </p:cNvPr>
          <p:cNvGrpSpPr/>
          <p:nvPr/>
        </p:nvGrpSpPr>
        <p:grpSpPr>
          <a:xfrm>
            <a:off x="3212003" y="1056767"/>
            <a:ext cx="968323" cy="1045182"/>
            <a:chOff x="3212003" y="1056767"/>
            <a:chExt cx="968323" cy="1045182"/>
          </a:xfrm>
        </p:grpSpPr>
        <p:sp>
          <p:nvSpPr>
            <p:cNvPr id="6" name="Retângulo: Cantos Arredondados 5">
              <a:extLst>
                <a:ext uri="{FF2B5EF4-FFF2-40B4-BE49-F238E27FC236}">
                  <a16:creationId xmlns:a16="http://schemas.microsoft.com/office/drawing/2014/main" id="{8979DB38-3E8C-109A-B031-524F51235A1C}"/>
                </a:ext>
              </a:extLst>
            </p:cNvPr>
            <p:cNvSpPr/>
            <p:nvPr/>
          </p:nvSpPr>
          <p:spPr>
            <a:xfrm>
              <a:off x="3212003" y="1056767"/>
              <a:ext cx="968323" cy="104518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pt-BR" b="1" dirty="0">
                  <a:solidFill>
                    <a:schemeClr val="bg2">
                      <a:lumMod val="25000"/>
                    </a:schemeClr>
                  </a:solidFill>
                  <a:effectLst>
                    <a:innerShdw blurRad="63500" dist="50800" dir="10800000">
                      <a:prstClr val="black">
                        <a:alpha val="50000"/>
                      </a:prstClr>
                    </a:innerShdw>
                  </a:effectLst>
                </a:rPr>
                <a:t>CD</a:t>
              </a:r>
            </a:p>
          </p:txBody>
        </p:sp>
        <p:pic>
          <p:nvPicPr>
            <p:cNvPr id="5" name="Gráfico 4" descr="Armazém estrutura de tópicos">
              <a:extLst>
                <a:ext uri="{FF2B5EF4-FFF2-40B4-BE49-F238E27FC236}">
                  <a16:creationId xmlns:a16="http://schemas.microsoft.com/office/drawing/2014/main" id="{6D2630F1-4E4A-64CF-125C-E2A8B674CABC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3340913" y="1351912"/>
              <a:ext cx="711456" cy="696633"/>
            </a:xfrm>
            <a:prstGeom prst="rect">
              <a:avLst/>
            </a:prstGeom>
          </p:spPr>
        </p:pic>
      </p:grpSp>
      <p:grpSp>
        <p:nvGrpSpPr>
          <p:cNvPr id="16" name="Agrupar 15">
            <a:extLst>
              <a:ext uri="{FF2B5EF4-FFF2-40B4-BE49-F238E27FC236}">
                <a16:creationId xmlns:a16="http://schemas.microsoft.com/office/drawing/2014/main" id="{C2922CB1-697C-600A-4DE2-0E82E40DD1E4}"/>
              </a:ext>
            </a:extLst>
          </p:cNvPr>
          <p:cNvGrpSpPr/>
          <p:nvPr/>
        </p:nvGrpSpPr>
        <p:grpSpPr>
          <a:xfrm>
            <a:off x="5701024" y="3043721"/>
            <a:ext cx="968323" cy="1045182"/>
            <a:chOff x="5701024" y="3043721"/>
            <a:chExt cx="968323" cy="1045182"/>
          </a:xfrm>
        </p:grpSpPr>
        <p:sp>
          <p:nvSpPr>
            <p:cNvPr id="12" name="Retângulo: Cantos Arredondados 11">
              <a:extLst>
                <a:ext uri="{FF2B5EF4-FFF2-40B4-BE49-F238E27FC236}">
                  <a16:creationId xmlns:a16="http://schemas.microsoft.com/office/drawing/2014/main" id="{9CF1EAA7-93D3-FB37-00B9-31DE90BDFF25}"/>
                </a:ext>
              </a:extLst>
            </p:cNvPr>
            <p:cNvSpPr/>
            <p:nvPr/>
          </p:nvSpPr>
          <p:spPr>
            <a:xfrm>
              <a:off x="5701024" y="3043721"/>
              <a:ext cx="968323" cy="104518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pt-BR" b="1" dirty="0">
                  <a:solidFill>
                    <a:schemeClr val="bg2">
                      <a:lumMod val="25000"/>
                    </a:schemeClr>
                  </a:solidFill>
                  <a:effectLst>
                    <a:innerShdw blurRad="63500" dist="50800" dir="10800000">
                      <a:prstClr val="black">
                        <a:alpha val="50000"/>
                      </a:prstClr>
                    </a:innerShdw>
                  </a:effectLst>
                </a:rPr>
                <a:t>CD</a:t>
              </a:r>
            </a:p>
          </p:txBody>
        </p:sp>
        <p:pic>
          <p:nvPicPr>
            <p:cNvPr id="13" name="Gráfico 12" descr="Armazém estrutura de tópicos">
              <a:extLst>
                <a:ext uri="{FF2B5EF4-FFF2-40B4-BE49-F238E27FC236}">
                  <a16:creationId xmlns:a16="http://schemas.microsoft.com/office/drawing/2014/main" id="{29CD4BB8-061C-D44E-C410-6DE09CDDA296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5829457" y="3338866"/>
              <a:ext cx="711456" cy="696633"/>
            </a:xfrm>
            <a:prstGeom prst="rect">
              <a:avLst/>
            </a:prstGeom>
          </p:spPr>
        </p:pic>
      </p:grp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1C003014-F5BE-4DCD-9D28-A3B72BCA5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35D5-E9C3-4C40-829E-9F0421DA48C5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4639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  <p:bldP spid="74" grpId="0" animBg="1"/>
      <p:bldP spid="74" grpId="1" animBg="1"/>
      <p:bldP spid="85" grpId="0" animBg="1"/>
      <p:bldP spid="85" grpId="1" animBg="1"/>
      <p:bldP spid="86" grpId="0" animBg="1"/>
      <p:bldP spid="86" grpId="1" animBg="1"/>
      <p:bldP spid="17" grpId="0" animBg="1"/>
      <p:bldP spid="17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>
            <a:extLst>
              <a:ext uri="{FF2B5EF4-FFF2-40B4-BE49-F238E27FC236}">
                <a16:creationId xmlns:a16="http://schemas.microsoft.com/office/drawing/2014/main" id="{5DFD81FC-5BB2-0DE3-2D30-A4B5D42F09D1}"/>
              </a:ext>
            </a:extLst>
          </p:cNvPr>
          <p:cNvSpPr txBox="1"/>
          <p:nvPr/>
        </p:nvSpPr>
        <p:spPr>
          <a:xfrm>
            <a:off x="5113871" y="454481"/>
            <a:ext cx="5678311" cy="25545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Ubuntu Light" panose="020B0304030602030204" pitchFamily="34" charset="0"/>
              </a:rPr>
              <a:t>Serviço Tipo 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Farmácia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Farmácia com supervisão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Farmácia sem supervisão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pt-BR" sz="2000" dirty="0">
              <a:latin typeface="Ubuntu Light" panose="020B0304030602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Consultório isolado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Consultório isolado com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Consultório isolado com supervisão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4EC020-E8D8-6505-BD23-D6FF00377821}"/>
              </a:ext>
            </a:extLst>
          </p:cNvPr>
          <p:cNvSpPr txBox="1"/>
          <p:nvPr/>
        </p:nvSpPr>
        <p:spPr>
          <a:xfrm>
            <a:off x="9135056" y="2288231"/>
            <a:ext cx="1398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>
                <a:latin typeface="Ubuntu Light" panose="020B0304030602030204" pitchFamily="34" charset="0"/>
              </a:rPr>
              <a:t>supervisão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0521B712-432E-62E5-EE1D-A752434DC970}"/>
              </a:ext>
            </a:extLst>
          </p:cNvPr>
          <p:cNvSpPr txBox="1"/>
          <p:nvPr/>
        </p:nvSpPr>
        <p:spPr>
          <a:xfrm>
            <a:off x="642768" y="415569"/>
            <a:ext cx="1398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>
                <a:latin typeface="Ubuntu Light" panose="020B0304030602030204" pitchFamily="34" charset="0"/>
              </a:rPr>
              <a:t>supervisão</a:t>
            </a:r>
          </a:p>
        </p:txBody>
      </p:sp>
      <p:pic>
        <p:nvPicPr>
          <p:cNvPr id="3" name="Picture 1">
            <a:extLst>
              <a:ext uri="{FF2B5EF4-FFF2-40B4-BE49-F238E27FC236}">
                <a16:creationId xmlns:a16="http://schemas.microsoft.com/office/drawing/2014/main" id="{8365C815-074E-005D-7E10-40CACE2D59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047989"/>
            <a:ext cx="2387674" cy="1810011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FCDD1B6B-B230-A438-ADB7-91B25B0F97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45458" y="6221839"/>
            <a:ext cx="1960062" cy="367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765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0007 L -0.69596 -0.2722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857" y="-13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5" grpId="1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9685D85-D00C-C5F7-C6B3-4F31390BEE8D}"/>
              </a:ext>
            </a:extLst>
          </p:cNvPr>
          <p:cNvSpPr txBox="1"/>
          <p:nvPr/>
        </p:nvSpPr>
        <p:spPr>
          <a:xfrm>
            <a:off x="1278673" y="1022357"/>
            <a:ext cx="9634654" cy="5004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Art. 49. Nos termos desta Resolução, o </a:t>
            </a:r>
            <a:r>
              <a:rPr lang="pt-BR" b="1" dirty="0">
                <a:latin typeface="+mj-lt"/>
              </a:rPr>
              <a:t>contrato de supervisão </a:t>
            </a:r>
            <a:r>
              <a:rPr lang="pt-BR" dirty="0">
                <a:latin typeface="+mj-lt"/>
              </a:rPr>
              <a:t>deve conter, minimamente: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I - a obrigação das Partes de definirem as responsabilidades de modo a garantir a gestão da qualidade, o gerenciamento dos processos operacionais e a gestão do controle da qualidade nos termos desta Resolução;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II - a obrigação das Partes de fornecerem todas as informações necessárias à outra Parte para garantir uma operação segura e com redução de riscos;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III - a obrigação das Partes de monitorarem e revisarem o desempenho, requerendo à outra Parte medidas para implementação de qualquer melhoria necessária;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IV - a competência do Serviço Tipo III em promover os controles de desempenho para a outra Parte; e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V - a obrigação de cada Parte para assegurar o cumprimento dos requisitos de controle interno e externo de qualidade</a:t>
            </a:r>
            <a:r>
              <a:rPr lang="pt-BR" dirty="0"/>
              <a:t>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E48A0B5-4575-04EE-421B-F0525294D832}"/>
              </a:ext>
            </a:extLst>
          </p:cNvPr>
          <p:cNvSpPr txBox="1"/>
          <p:nvPr/>
        </p:nvSpPr>
        <p:spPr>
          <a:xfrm>
            <a:off x="642768" y="415569"/>
            <a:ext cx="1398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>
                <a:latin typeface="Ubuntu Light" panose="020B0304030602030204" pitchFamily="34" charset="0"/>
              </a:rPr>
              <a:t>supervisão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69B23FD-BC6D-8C65-3DA0-8C1312726F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5458" y="6221839"/>
            <a:ext cx="1960062" cy="367981"/>
          </a:xfrm>
          <a:prstGeom prst="rect">
            <a:avLst/>
          </a:prstGeom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3F2004FD-CBBE-9C88-3055-4F3C5FFB5F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768" y="5786884"/>
            <a:ext cx="739134" cy="739134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id="{18F58B68-97B8-1EF0-309F-871ACA619A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10747417" y="371079"/>
            <a:ext cx="962830" cy="962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617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9685D85-D00C-C5F7-C6B3-4F31390BEE8D}"/>
              </a:ext>
            </a:extLst>
          </p:cNvPr>
          <p:cNvSpPr txBox="1"/>
          <p:nvPr/>
        </p:nvSpPr>
        <p:spPr>
          <a:xfrm>
            <a:off x="1278673" y="1022357"/>
            <a:ext cx="9634654" cy="5004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Art. 49. Nos termos desta Resolução, o </a:t>
            </a:r>
            <a:r>
              <a:rPr lang="pt-BR" b="1" dirty="0">
                <a:latin typeface="+mj-lt"/>
              </a:rPr>
              <a:t>contrato de supervisão </a:t>
            </a:r>
            <a:r>
              <a:rPr lang="pt-BR" dirty="0">
                <a:latin typeface="+mj-lt"/>
              </a:rPr>
              <a:t>deve conter, minimamente: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I - a </a:t>
            </a:r>
            <a:r>
              <a:rPr lang="pt-BR" b="1" dirty="0">
                <a:latin typeface="+mj-lt"/>
              </a:rPr>
              <a:t>obrigação das Partes </a:t>
            </a:r>
            <a:r>
              <a:rPr lang="pt-BR" dirty="0">
                <a:latin typeface="+mj-lt"/>
              </a:rPr>
              <a:t>de definirem as responsabilidades de modo a garantir a gestão da qualidade, o gerenciamento dos processos operacionais e a gestão do controle da qualidade nos termos desta Resolução;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II - a </a:t>
            </a:r>
            <a:r>
              <a:rPr lang="pt-BR" b="1" dirty="0">
                <a:latin typeface="+mj-lt"/>
              </a:rPr>
              <a:t>obrigação das Partes </a:t>
            </a:r>
            <a:r>
              <a:rPr lang="pt-BR" dirty="0">
                <a:latin typeface="+mj-lt"/>
              </a:rPr>
              <a:t>de fornecerem todas as informações necessárias à outra Parte para garantir uma operação segura e com redução de riscos;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III - a </a:t>
            </a:r>
            <a:r>
              <a:rPr lang="pt-BR" b="1" dirty="0">
                <a:latin typeface="+mj-lt"/>
              </a:rPr>
              <a:t>obrigação das Partes </a:t>
            </a:r>
            <a:r>
              <a:rPr lang="pt-BR" dirty="0">
                <a:latin typeface="+mj-lt"/>
              </a:rPr>
              <a:t>de monitorarem e revisarem o desempenho, requerendo à outra Parte medidas para implementação de qualquer melhoria necessária;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IV - a competência do Serviço Tipo III em promover os controles de desempenho para a outra Parte; e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V - a </a:t>
            </a:r>
            <a:r>
              <a:rPr lang="pt-BR" b="1" dirty="0">
                <a:latin typeface="+mj-lt"/>
              </a:rPr>
              <a:t>obrigação de cada Parte </a:t>
            </a:r>
            <a:r>
              <a:rPr lang="pt-BR" dirty="0">
                <a:latin typeface="+mj-lt"/>
              </a:rPr>
              <a:t>para assegurar o cumprimento dos requisitos de controle interno e externo de qualidade</a:t>
            </a:r>
            <a:r>
              <a:rPr lang="pt-BR" dirty="0"/>
              <a:t>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83A78F9-5A13-1E79-B081-309FEAF00A44}"/>
              </a:ext>
            </a:extLst>
          </p:cNvPr>
          <p:cNvSpPr txBox="1"/>
          <p:nvPr/>
        </p:nvSpPr>
        <p:spPr>
          <a:xfrm>
            <a:off x="642768" y="415569"/>
            <a:ext cx="1398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>
                <a:latin typeface="Ubuntu Light" panose="020B0304030602030204" pitchFamily="34" charset="0"/>
              </a:rPr>
              <a:t>supervisão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0E18D91D-955B-C305-5C5F-CB6C854751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5458" y="6221839"/>
            <a:ext cx="1960062" cy="367981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id="{507D4076-0394-B784-6B82-1D2F1129B9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768" y="5786884"/>
            <a:ext cx="739134" cy="73913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2C1FD62-0ACF-5E6C-D76A-04B6C95E73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10747417" y="371079"/>
            <a:ext cx="962830" cy="962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915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9685D85-D00C-C5F7-C6B3-4F31390BEE8D}"/>
              </a:ext>
            </a:extLst>
          </p:cNvPr>
          <p:cNvSpPr txBox="1"/>
          <p:nvPr/>
        </p:nvSpPr>
        <p:spPr>
          <a:xfrm>
            <a:off x="1278673" y="1022357"/>
            <a:ext cx="9634654" cy="5004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Art. 49. Nos termos desta Resolução, o </a:t>
            </a:r>
            <a:r>
              <a:rPr lang="pt-BR" b="1" dirty="0">
                <a:latin typeface="+mj-lt"/>
              </a:rPr>
              <a:t>contrato de supervisão </a:t>
            </a:r>
            <a:r>
              <a:rPr lang="pt-BR" dirty="0">
                <a:latin typeface="+mj-lt"/>
              </a:rPr>
              <a:t>deve conter, minimamente: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I - a </a:t>
            </a:r>
            <a:r>
              <a:rPr lang="pt-BR" b="1" dirty="0">
                <a:latin typeface="+mj-lt"/>
              </a:rPr>
              <a:t>obrigação das Partes </a:t>
            </a:r>
            <a:r>
              <a:rPr lang="pt-BR" dirty="0">
                <a:latin typeface="+mj-lt"/>
              </a:rPr>
              <a:t>de definirem as responsabilidades de modo a garantir a gestão da qualidade, o gerenciamento dos processos operacionais e a gestão do controle da qualidade nos termos desta Resolução;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II - a </a:t>
            </a:r>
            <a:r>
              <a:rPr lang="pt-BR" b="1" dirty="0">
                <a:latin typeface="+mj-lt"/>
              </a:rPr>
              <a:t>obrigação das Partes </a:t>
            </a:r>
            <a:r>
              <a:rPr lang="pt-BR" dirty="0">
                <a:latin typeface="+mj-lt"/>
              </a:rPr>
              <a:t>de fornecerem todas as informações necessárias à outra Parte para garantir uma operação segura e com redução de riscos;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III - a </a:t>
            </a:r>
            <a:r>
              <a:rPr lang="pt-BR" b="1" dirty="0">
                <a:latin typeface="+mj-lt"/>
              </a:rPr>
              <a:t>obrigação das Partes </a:t>
            </a:r>
            <a:r>
              <a:rPr lang="pt-BR" dirty="0">
                <a:latin typeface="+mj-lt"/>
              </a:rPr>
              <a:t>de monitorarem e revisarem o desempenho, requerendo à outra Parte medidas para implementação de qualquer melhoria necessária;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IV - a </a:t>
            </a:r>
            <a:r>
              <a:rPr lang="pt-BR" b="1" dirty="0">
                <a:latin typeface="+mj-lt"/>
              </a:rPr>
              <a:t>competência do Serviço Tipo III </a:t>
            </a:r>
            <a:r>
              <a:rPr lang="pt-BR" dirty="0">
                <a:latin typeface="+mj-lt"/>
              </a:rPr>
              <a:t>em promover os controles de desempenho para a outra Parte; e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V - a </a:t>
            </a:r>
            <a:r>
              <a:rPr lang="pt-BR" b="1" dirty="0">
                <a:latin typeface="+mj-lt"/>
              </a:rPr>
              <a:t>obrigação de cada Parte </a:t>
            </a:r>
            <a:r>
              <a:rPr lang="pt-BR" dirty="0">
                <a:latin typeface="+mj-lt"/>
              </a:rPr>
              <a:t>para assegurar o cumprimento dos requisitos de controle interno e externo de qualidade</a:t>
            </a:r>
            <a:r>
              <a:rPr lang="pt-BR" dirty="0"/>
              <a:t>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0CB882B-8A56-1C36-4B06-469D934D4D57}"/>
              </a:ext>
            </a:extLst>
          </p:cNvPr>
          <p:cNvSpPr txBox="1"/>
          <p:nvPr/>
        </p:nvSpPr>
        <p:spPr>
          <a:xfrm>
            <a:off x="642768" y="415569"/>
            <a:ext cx="1398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>
                <a:latin typeface="Ubuntu Light" panose="020B0304030602030204" pitchFamily="34" charset="0"/>
              </a:rPr>
              <a:t>supervisão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3A166797-6EEC-A4C7-C058-F593D13D28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5458" y="6221839"/>
            <a:ext cx="1960062" cy="3679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4E55D51-ABB4-75D6-3BE6-D183E8AB7A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768" y="5786884"/>
            <a:ext cx="739134" cy="739134"/>
          </a:xfrm>
          <a:prstGeom prst="rect">
            <a:avLst/>
          </a:prstGeom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id="{1AB47179-1730-D868-7860-2071D2EF56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10747417" y="371079"/>
            <a:ext cx="962830" cy="962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1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57CC61A-2885-FF18-5F4D-1EEE8BDE6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5458" y="6221839"/>
            <a:ext cx="1960062" cy="3679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27E8CA3-38EC-35C2-8E38-6274FA4B5F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781" y="5366260"/>
            <a:ext cx="739134" cy="73913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7542BE6-BD8D-1E40-FFB3-2FBFEEB5E572}"/>
              </a:ext>
            </a:extLst>
          </p:cNvPr>
          <p:cNvSpPr txBox="1"/>
          <p:nvPr/>
        </p:nvSpPr>
        <p:spPr>
          <a:xfrm>
            <a:off x="918633" y="1487590"/>
            <a:ext cx="103101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latin typeface="Ubuntu" panose="020B0504030602030204" pitchFamily="34" charset="0"/>
              </a:rPr>
              <a:t>Serviço que Executa Exames de Análise Clínicas (EAC)</a:t>
            </a:r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F166B107-AB61-F338-D7BC-1EF0B42702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10747417" y="371079"/>
            <a:ext cx="962830" cy="962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34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9685D85-D00C-C5F7-C6B3-4F31390BEE8D}"/>
              </a:ext>
            </a:extLst>
          </p:cNvPr>
          <p:cNvSpPr txBox="1"/>
          <p:nvPr/>
        </p:nvSpPr>
        <p:spPr>
          <a:xfrm>
            <a:off x="1278673" y="1022357"/>
            <a:ext cx="9634654" cy="5004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Art. 49. Nos termos desta Resolução, o </a:t>
            </a:r>
            <a:r>
              <a:rPr lang="pt-BR" b="1" dirty="0">
                <a:latin typeface="+mj-lt"/>
              </a:rPr>
              <a:t>contrato de supervisão </a:t>
            </a:r>
            <a:r>
              <a:rPr lang="pt-BR" dirty="0">
                <a:latin typeface="+mj-lt"/>
              </a:rPr>
              <a:t>deve conter, minimamente: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I - a </a:t>
            </a:r>
            <a:r>
              <a:rPr lang="pt-BR" b="1" dirty="0">
                <a:latin typeface="+mj-lt"/>
              </a:rPr>
              <a:t>obrigação das Partes </a:t>
            </a:r>
            <a:r>
              <a:rPr lang="pt-BR" dirty="0">
                <a:latin typeface="+mj-lt"/>
              </a:rPr>
              <a:t>de definirem as responsabilidades de modo a garantir a gestão da qualidade, o gerenciamento dos processos operacionais e a gestão do controle da qualidade nos termos desta Resolução;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II - a </a:t>
            </a:r>
            <a:r>
              <a:rPr lang="pt-BR" b="1" dirty="0">
                <a:latin typeface="+mj-lt"/>
              </a:rPr>
              <a:t>obrigação das Partes </a:t>
            </a:r>
            <a:r>
              <a:rPr lang="pt-BR" dirty="0">
                <a:latin typeface="+mj-lt"/>
              </a:rPr>
              <a:t>de fornecerem todas as informações necessárias à outra Parte para garantir uma operação segura e com redução de riscos;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III - a </a:t>
            </a:r>
            <a:r>
              <a:rPr lang="pt-BR" b="1" dirty="0">
                <a:latin typeface="+mj-lt"/>
              </a:rPr>
              <a:t>obrigação das Partes </a:t>
            </a:r>
            <a:r>
              <a:rPr lang="pt-BR" dirty="0">
                <a:latin typeface="+mj-lt"/>
              </a:rPr>
              <a:t>de monitorarem e revisarem o desempenho, requerendo à outra Parte medidas para implementação de qualquer melhoria necessária;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IV - a </a:t>
            </a:r>
            <a:r>
              <a:rPr lang="pt-BR" b="1" dirty="0">
                <a:latin typeface="+mj-lt"/>
              </a:rPr>
              <a:t>competência do Serviço Tipo III </a:t>
            </a:r>
            <a:r>
              <a:rPr lang="pt-BR" dirty="0">
                <a:latin typeface="+mj-lt"/>
              </a:rPr>
              <a:t>em promover os controles de desempenho para a outra Parte; e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V - a </a:t>
            </a:r>
            <a:r>
              <a:rPr lang="pt-BR" b="1" dirty="0">
                <a:latin typeface="+mj-lt"/>
              </a:rPr>
              <a:t>obrigação de cada Parte </a:t>
            </a:r>
            <a:r>
              <a:rPr lang="pt-BR" dirty="0">
                <a:latin typeface="+mj-lt"/>
              </a:rPr>
              <a:t>para assegurar o cumprimento dos requisitos de controle interno e externo de qualidade</a:t>
            </a:r>
            <a:r>
              <a:rPr lang="pt-BR" dirty="0"/>
              <a:t>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0CB882B-8A56-1C36-4B06-469D934D4D57}"/>
              </a:ext>
            </a:extLst>
          </p:cNvPr>
          <p:cNvSpPr txBox="1"/>
          <p:nvPr/>
        </p:nvSpPr>
        <p:spPr>
          <a:xfrm>
            <a:off x="642768" y="415569"/>
            <a:ext cx="1398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>
                <a:latin typeface="Ubuntu Light" panose="020B0304030602030204" pitchFamily="34" charset="0"/>
              </a:rPr>
              <a:t>supervisão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AE41D02-46A4-DD33-5679-0F920597B8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5458" y="6221839"/>
            <a:ext cx="1960062" cy="367981"/>
          </a:xfrm>
          <a:prstGeom prst="rect">
            <a:avLst/>
          </a:prstGeom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064BDECD-EFD8-59E9-324B-AB2B5EBEAC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768" y="5786884"/>
            <a:ext cx="739134" cy="739134"/>
          </a:xfrm>
          <a:prstGeom prst="rect">
            <a:avLst/>
          </a:prstGeom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7F10F108-73C2-0AE9-38BE-6C0AF22915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10747417" y="371079"/>
            <a:ext cx="962830" cy="962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813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dur="indefinit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" dur="indefinit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5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0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9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33" dur="indefinit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dur="indefinit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8" dur="indefinit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42" dur="indefinit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dur="indefinit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7" dur="indefinit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7">
            <a:extLst>
              <a:ext uri="{FF2B5EF4-FFF2-40B4-BE49-F238E27FC236}">
                <a16:creationId xmlns:a16="http://schemas.microsoft.com/office/drawing/2014/main" id="{F7C83BE9-D6E5-AE0B-D6A5-59A5FB5B7C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572" y="5989432"/>
            <a:ext cx="739134" cy="739134"/>
          </a:xfrm>
          <a:prstGeom prst="rect">
            <a:avLst/>
          </a:prstGeom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D046ACE3-3CDC-BC7F-F9C4-0C79E40DB5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23182" y="6358999"/>
            <a:ext cx="1960062" cy="367981"/>
          </a:xfrm>
          <a:prstGeom prst="rect">
            <a:avLst/>
          </a:prstGeom>
        </p:spPr>
      </p:pic>
      <p:pic>
        <p:nvPicPr>
          <p:cNvPr id="13" name="Picture 7">
            <a:extLst>
              <a:ext uri="{FF2B5EF4-FFF2-40B4-BE49-F238E27FC236}">
                <a16:creationId xmlns:a16="http://schemas.microsoft.com/office/drawing/2014/main" id="{D5DD349A-F5AF-9A90-9CE4-49FB694F87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04470" y="0"/>
            <a:ext cx="4758741" cy="1462212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D8EF03E8-2636-9B6F-A8D6-47367615D3B3}"/>
              </a:ext>
            </a:extLst>
          </p:cNvPr>
          <p:cNvSpPr txBox="1"/>
          <p:nvPr/>
        </p:nvSpPr>
        <p:spPr>
          <a:xfrm>
            <a:off x="892097" y="197346"/>
            <a:ext cx="1082560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dirty="0">
              <a:latin typeface="+mj-lt"/>
            </a:endParaRPr>
          </a:p>
          <a:p>
            <a:pPr algn="ctr"/>
            <a:r>
              <a:rPr lang="pt-BR" sz="2800" b="1" dirty="0">
                <a:latin typeface="Ubuntu Light" panose="020B0304030602030204" pitchFamily="34" charset="0"/>
              </a:rPr>
              <a:t>Contratualização</a:t>
            </a:r>
            <a:endParaRPr lang="pt-BR" sz="2000" b="1" dirty="0">
              <a:latin typeface="Ubuntu Light" panose="020B0304030602030204" pitchFamily="34" charset="0"/>
            </a:endParaRPr>
          </a:p>
          <a:p>
            <a:endParaRPr lang="pt-BR" dirty="0">
              <a:latin typeface="+mj-lt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AF77772-27EF-D14D-4D4C-13A52F658465}"/>
              </a:ext>
            </a:extLst>
          </p:cNvPr>
          <p:cNvSpPr txBox="1"/>
          <p:nvPr/>
        </p:nvSpPr>
        <p:spPr>
          <a:xfrm>
            <a:off x="1122662" y="1702740"/>
            <a:ext cx="9634654" cy="1968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sz="2000" dirty="0">
                <a:latin typeface="Ubuntu Light" panose="020B0304030602030204" pitchFamily="34" charset="0"/>
              </a:rPr>
              <a:t>Todas as atividades devem estar contratualizadas. Os contratos devem conter as atividades executadas, as competências, as responsabilidades e demais parâmetros associados às atividades relacionadas ao Exame de Análises Clínicas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endParaRPr lang="pt-BR" sz="2000" dirty="0">
              <a:latin typeface="Ubuntu Light" panose="020B0304030602030204" pitchFamily="34" charset="0"/>
            </a:endParaRPr>
          </a:p>
        </p:txBody>
      </p:sp>
      <p:sp>
        <p:nvSpPr>
          <p:cNvPr id="4" name="Seta: para a Direita 3">
            <a:extLst>
              <a:ext uri="{FF2B5EF4-FFF2-40B4-BE49-F238E27FC236}">
                <a16:creationId xmlns:a16="http://schemas.microsoft.com/office/drawing/2014/main" id="{3BA9F047-5BCF-683E-26CF-F39AFDD39717}"/>
              </a:ext>
            </a:extLst>
          </p:cNvPr>
          <p:cNvSpPr/>
          <p:nvPr/>
        </p:nvSpPr>
        <p:spPr>
          <a:xfrm>
            <a:off x="892096" y="3950917"/>
            <a:ext cx="208015" cy="15601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Seta: para a Direita 4">
            <a:extLst>
              <a:ext uri="{FF2B5EF4-FFF2-40B4-BE49-F238E27FC236}">
                <a16:creationId xmlns:a16="http://schemas.microsoft.com/office/drawing/2014/main" id="{0DFCFCBC-ED33-06A7-A7F8-E4DA0FBCC426}"/>
              </a:ext>
            </a:extLst>
          </p:cNvPr>
          <p:cNvSpPr/>
          <p:nvPr/>
        </p:nvSpPr>
        <p:spPr>
          <a:xfrm>
            <a:off x="892097" y="5430785"/>
            <a:ext cx="208015" cy="15601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AE548CBF-5682-4FBB-944D-D28239390974}"/>
              </a:ext>
            </a:extLst>
          </p:cNvPr>
          <p:cNvSpPr txBox="1"/>
          <p:nvPr/>
        </p:nvSpPr>
        <p:spPr>
          <a:xfrm>
            <a:off x="1122662" y="3689602"/>
            <a:ext cx="9634654" cy="967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pt-BR" sz="2000" dirty="0">
                <a:latin typeface="Ubuntu Light" panose="020B0304030602030204" pitchFamily="34" charset="0"/>
              </a:rPr>
              <a:t>Transporte, fornecedor de insumos, relação entre os Serviços de EAC, Serviços itinerantes contratualizados e outras.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4531AC59-4874-4592-A22C-BBFE2629E27F}"/>
              </a:ext>
            </a:extLst>
          </p:cNvPr>
          <p:cNvSpPr txBox="1"/>
          <p:nvPr/>
        </p:nvSpPr>
        <p:spPr>
          <a:xfrm>
            <a:off x="1122662" y="5213360"/>
            <a:ext cx="7529330" cy="5062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pt-BR" sz="2000" dirty="0">
                <a:latin typeface="Ubuntu Light" panose="020B0304030602030204" pitchFamily="34" charset="0"/>
              </a:rPr>
              <a:t>Sempre o contratante será o Serviço Tipo III.</a:t>
            </a:r>
          </a:p>
        </p:txBody>
      </p:sp>
    </p:spTree>
    <p:extLst>
      <p:ext uri="{BB962C8B-B14F-4D97-AF65-F5344CB8AC3E}">
        <p14:creationId xmlns:p14="http://schemas.microsoft.com/office/powerpoint/2010/main" val="2658585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/>
      <p:bldP spid="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7">
            <a:extLst>
              <a:ext uri="{FF2B5EF4-FFF2-40B4-BE49-F238E27FC236}">
                <a16:creationId xmlns:a16="http://schemas.microsoft.com/office/drawing/2014/main" id="{F7C83BE9-D6E5-AE0B-D6A5-59A5FB5B7C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572" y="5989432"/>
            <a:ext cx="739134" cy="739134"/>
          </a:xfrm>
          <a:prstGeom prst="rect">
            <a:avLst/>
          </a:prstGeom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D046ACE3-3CDC-BC7F-F9C4-0C79E40DB5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23182" y="6358999"/>
            <a:ext cx="1960062" cy="367981"/>
          </a:xfrm>
          <a:prstGeom prst="rect">
            <a:avLst/>
          </a:prstGeom>
        </p:spPr>
      </p:pic>
      <p:pic>
        <p:nvPicPr>
          <p:cNvPr id="13" name="Picture 7">
            <a:extLst>
              <a:ext uri="{FF2B5EF4-FFF2-40B4-BE49-F238E27FC236}">
                <a16:creationId xmlns:a16="http://schemas.microsoft.com/office/drawing/2014/main" id="{D5DD349A-F5AF-9A90-9CE4-49FB694F87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04470" y="0"/>
            <a:ext cx="4758741" cy="1462212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8B4211BA-0EC2-D2D1-09EF-5687A0F2FB09}"/>
              </a:ext>
            </a:extLst>
          </p:cNvPr>
          <p:cNvSpPr txBox="1"/>
          <p:nvPr/>
        </p:nvSpPr>
        <p:spPr>
          <a:xfrm>
            <a:off x="892097" y="197346"/>
            <a:ext cx="10825604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2400" b="1" dirty="0">
              <a:latin typeface="+mj-lt"/>
            </a:endParaRPr>
          </a:p>
          <a:p>
            <a:pPr algn="ctr"/>
            <a:r>
              <a:rPr lang="pt-BR" sz="2800" b="1" dirty="0">
                <a:latin typeface="Ubuntu Light" panose="020B0304030602030204" pitchFamily="34" charset="0"/>
              </a:rPr>
              <a:t>Programa de Garantia da Qualidade (PGQ)</a:t>
            </a:r>
          </a:p>
          <a:p>
            <a:endParaRPr lang="pt-BR" sz="2400" b="1" dirty="0">
              <a:latin typeface="+mj-lt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E5DC63D-C542-450D-C8B1-F4E627AAF653}"/>
              </a:ext>
            </a:extLst>
          </p:cNvPr>
          <p:cNvSpPr txBox="1"/>
          <p:nvPr/>
        </p:nvSpPr>
        <p:spPr>
          <a:xfrm>
            <a:off x="1122662" y="1702740"/>
            <a:ext cx="9634654" cy="27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000" dirty="0">
                <a:latin typeface="Ubuntu Light" panose="020B0304030602030204" pitchFamily="34" charset="0"/>
              </a:rPr>
              <a:t>I - o gerenciamento das tecnologias;</a:t>
            </a:r>
          </a:p>
          <a:p>
            <a:pPr>
              <a:lnSpc>
                <a:spcPct val="150000"/>
              </a:lnSpc>
            </a:pPr>
            <a:r>
              <a:rPr lang="pt-BR" sz="2000" dirty="0">
                <a:latin typeface="Ubuntu Light" panose="020B0304030602030204" pitchFamily="34" charset="0"/>
              </a:rPr>
              <a:t>II - o gerenciamento dos riscos inerentes;</a:t>
            </a:r>
          </a:p>
          <a:p>
            <a:pPr>
              <a:lnSpc>
                <a:spcPct val="150000"/>
              </a:lnSpc>
            </a:pPr>
            <a:r>
              <a:rPr lang="pt-BR" sz="2000" dirty="0">
                <a:latin typeface="Ubuntu Light" panose="020B0304030602030204" pitchFamily="34" charset="0"/>
              </a:rPr>
              <a:t>III - a gestão de documentos;</a:t>
            </a:r>
          </a:p>
          <a:p>
            <a:pPr>
              <a:lnSpc>
                <a:spcPct val="150000"/>
              </a:lnSpc>
            </a:pPr>
            <a:r>
              <a:rPr lang="pt-BR" sz="2000" dirty="0">
                <a:latin typeface="Ubuntu Light" panose="020B0304030602030204" pitchFamily="34" charset="0"/>
              </a:rPr>
              <a:t>IV - a gestão de pessoal e de educação permanente dos profissionais;</a:t>
            </a:r>
          </a:p>
          <a:p>
            <a:pPr>
              <a:lnSpc>
                <a:spcPct val="150000"/>
              </a:lnSpc>
            </a:pPr>
            <a:r>
              <a:rPr lang="pt-BR" sz="2000" dirty="0">
                <a:latin typeface="Ubuntu Light" panose="020B0304030602030204" pitchFamily="34" charset="0"/>
              </a:rPr>
              <a:t>V - o gerenciamento dos Processos Operacionais; e</a:t>
            </a:r>
          </a:p>
          <a:p>
            <a:pPr>
              <a:lnSpc>
                <a:spcPct val="150000"/>
              </a:lnSpc>
            </a:pPr>
            <a:r>
              <a:rPr lang="pt-BR" sz="2000" dirty="0">
                <a:latin typeface="Ubuntu Light" panose="020B0304030602030204" pitchFamily="34" charset="0"/>
              </a:rPr>
              <a:t>VI - a Gestão do Controle da Qualidade (GCQ)</a:t>
            </a:r>
          </a:p>
        </p:txBody>
      </p:sp>
    </p:spTree>
    <p:extLst>
      <p:ext uri="{BB962C8B-B14F-4D97-AF65-F5344CB8AC3E}">
        <p14:creationId xmlns:p14="http://schemas.microsoft.com/office/powerpoint/2010/main" val="1613459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E6A217-3332-443A-A71B-ED46F9FBE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494332"/>
          </a:xfrm>
        </p:spPr>
        <p:txBody>
          <a:bodyPr/>
          <a:lstStyle/>
          <a:p>
            <a:pPr algn="ctr"/>
            <a:r>
              <a:rPr lang="pt-BR" sz="2200" b="1" dirty="0">
                <a:latin typeface="Ubuntu Light" panose="020B0304030602030204" pitchFamily="34" charset="0"/>
                <a:ea typeface="+mn-ea"/>
                <a:cs typeface="+mn-cs"/>
              </a:rPr>
              <a:t>Resolução de Diretoria Colegiada - RDC nº 44, de 17 de agosto de 2009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E29F169-2478-44BE-A049-EE6D9784F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1800" dirty="0">
                <a:latin typeface="+mj-lt"/>
              </a:rPr>
              <a:t>Uso de autoteste e de produto para diagnóstico </a:t>
            </a:r>
            <a:r>
              <a:rPr lang="pt-BR" sz="1800" i="1" dirty="0">
                <a:latin typeface="+mj-lt"/>
              </a:rPr>
              <a:t>in vitro </a:t>
            </a:r>
            <a:r>
              <a:rPr lang="pt-BR" sz="1800" dirty="0">
                <a:latin typeface="+mj-lt"/>
              </a:rPr>
              <a:t>de uso profissional.</a:t>
            </a:r>
          </a:p>
          <a:p>
            <a:pPr marL="0" indent="0">
              <a:buNone/>
            </a:pPr>
            <a:endParaRPr lang="pt-BR" sz="1800" dirty="0">
              <a:latin typeface="+mj-lt"/>
            </a:endParaRPr>
          </a:p>
          <a:p>
            <a:pPr marL="0" indent="0">
              <a:buNone/>
            </a:pPr>
            <a:r>
              <a:rPr lang="pt-BR" sz="1800" dirty="0">
                <a:latin typeface="+mj-lt"/>
              </a:rPr>
              <a:t>Art. 11. O EAC executado no Serviço Tipo I deve ser realizado exclusivamente por profissional legalmente habilitado.</a:t>
            </a:r>
          </a:p>
        </p:txBody>
      </p:sp>
    </p:spTree>
    <p:extLst>
      <p:ext uri="{BB962C8B-B14F-4D97-AF65-F5344CB8AC3E}">
        <p14:creationId xmlns:p14="http://schemas.microsoft.com/office/powerpoint/2010/main" val="2989412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C707C3-4AD2-4D4C-AD62-AC3661FEC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0091"/>
            <a:ext cx="10515600" cy="404309"/>
          </a:xfrm>
        </p:spPr>
        <p:txBody>
          <a:bodyPr>
            <a:normAutofit fontScale="90000"/>
          </a:bodyPr>
          <a:lstStyle/>
          <a:p>
            <a:pPr algn="ctr"/>
            <a:r>
              <a:rPr lang="pt-BR" sz="2400" b="1" dirty="0">
                <a:latin typeface="Ubuntu Light" panose="020B0304030602030204" pitchFamily="34" charset="0"/>
                <a:ea typeface="+mn-ea"/>
                <a:cs typeface="+mn-cs"/>
              </a:rPr>
              <a:t>Disposições Finais e Transitórias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0B42BC4-7EBF-45C2-B7D3-150E95155D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365" y="1245761"/>
            <a:ext cx="11597269" cy="4667250"/>
          </a:xfrm>
        </p:spPr>
        <p:txBody>
          <a:bodyPr>
            <a:normAutofit/>
          </a:bodyPr>
          <a:lstStyle/>
          <a:p>
            <a:pPr indent="0" algn="just">
              <a:lnSpc>
                <a:spcPct val="107000"/>
              </a:lnSpc>
              <a:spcAft>
                <a:spcPts val="750"/>
              </a:spcAft>
              <a:buNone/>
            </a:pPr>
            <a:r>
              <a:rPr lang="pt-BR" sz="1600" kern="0" dirty="0">
                <a:solidFill>
                  <a:srgbClr val="162937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Art. 154. Os serviços que efetuem as atividades tratadas nesta norma têm o prazo de </a:t>
            </a:r>
            <a:r>
              <a:rPr lang="pt-BR" sz="1600" b="1" kern="0" dirty="0">
                <a:solidFill>
                  <a:srgbClr val="162937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180 (cento e oitenta) dias </a:t>
            </a:r>
            <a:r>
              <a:rPr lang="pt-BR" sz="1600" kern="0" dirty="0">
                <a:solidFill>
                  <a:srgbClr val="162937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adequação aos termos desta Resolução, contados a partir da data de sua publicação.</a:t>
            </a:r>
            <a:endParaRPr lang="pt-B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750"/>
              </a:spcAft>
              <a:buNone/>
            </a:pPr>
            <a:r>
              <a:rPr lang="pt-BR" sz="1600" kern="0" dirty="0">
                <a:solidFill>
                  <a:srgbClr val="162937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Parágrafo único. Os itens relativos à</a:t>
            </a:r>
            <a:r>
              <a:rPr lang="pt-BR" sz="1600" b="1" kern="0" dirty="0">
                <a:solidFill>
                  <a:srgbClr val="162937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infraestrutura física</a:t>
            </a:r>
            <a:r>
              <a:rPr lang="pt-BR" sz="1600" kern="0" dirty="0">
                <a:solidFill>
                  <a:srgbClr val="162937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Serviço que executa EAC devem ser atendidos quando forem realizadas reformas ou ampliações de serviços existentes, construções novas, ou adequações de estabelecimentos anteriormente não destinados a serviços de saúde ou que tiveram alteração no uso de um ou mais de seus ambientes.</a:t>
            </a:r>
          </a:p>
          <a:p>
            <a:pPr indent="0" algn="just">
              <a:lnSpc>
                <a:spcPct val="107000"/>
              </a:lnSpc>
              <a:spcAft>
                <a:spcPts val="750"/>
              </a:spcAft>
              <a:buNone/>
            </a:pPr>
            <a:endParaRPr lang="pt-B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750"/>
              </a:spcAft>
              <a:buNone/>
            </a:pPr>
            <a:r>
              <a:rPr lang="pt-BR" sz="1600" b="1" kern="0" dirty="0">
                <a:solidFill>
                  <a:srgbClr val="162937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Art. 157. Ficam revogados:</a:t>
            </a:r>
            <a:endParaRPr lang="pt-BR" sz="1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750"/>
              </a:spcAft>
              <a:buNone/>
            </a:pPr>
            <a:r>
              <a:rPr lang="pt-BR" sz="1600" kern="0" dirty="0">
                <a:solidFill>
                  <a:srgbClr val="162937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- o §2º do art. 69 e o art. 70 da Resolução de Diretoria Colegiada - RDC nº 44, de 17 de agosto de 2009; e</a:t>
            </a:r>
            <a:endParaRPr lang="pt-B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750"/>
              </a:spcAft>
              <a:buNone/>
            </a:pPr>
            <a:r>
              <a:rPr lang="pt-BR" sz="1600" kern="0" dirty="0">
                <a:solidFill>
                  <a:srgbClr val="162937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 - a Resolução de Diretoria Colegiada - </a:t>
            </a:r>
            <a:r>
              <a:rPr lang="pt-BR" sz="1600" b="1" kern="0" dirty="0">
                <a:solidFill>
                  <a:srgbClr val="162937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RDC nº 302, de 13 de outubro de 2005</a:t>
            </a:r>
            <a:r>
              <a:rPr lang="pt-BR" sz="1600" kern="0" dirty="0">
                <a:solidFill>
                  <a:srgbClr val="162937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pt-BR" sz="1600" b="1" kern="0" dirty="0">
              <a:solidFill>
                <a:srgbClr val="162937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BR" sz="1600" b="1" kern="0" dirty="0">
                <a:solidFill>
                  <a:srgbClr val="162937"/>
                </a:solidFill>
                <a:latin typeface="Segoe UI" panose="020B0502040204020203" pitchFamily="34" charset="0"/>
                <a:cs typeface="Times New Roman" panose="02020603050405020304" pitchFamily="18" charset="0"/>
              </a:rPr>
              <a:t>    Art. 158. Esta Resolução entra em vigor em 1º de agosto de 2023.</a:t>
            </a:r>
          </a:p>
          <a:p>
            <a:pPr marL="0" indent="0">
              <a:buNone/>
            </a:pP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15295008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0563BDE-B5F8-D4E5-CBAD-A904FABBA0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0" y="4459994"/>
            <a:ext cx="7772400" cy="239800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6128407-B737-5448-A3FD-623940F03B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226" y="1"/>
            <a:ext cx="4758741" cy="1462212"/>
          </a:xfrm>
          <a:prstGeom prst="rect">
            <a:avLst/>
          </a:prstGeom>
        </p:spPr>
      </p:pic>
      <p:sp>
        <p:nvSpPr>
          <p:cNvPr id="3" name="Retângulo 1">
            <a:extLst>
              <a:ext uri="{FF2B5EF4-FFF2-40B4-BE49-F238E27FC236}">
                <a16:creationId xmlns:a16="http://schemas.microsoft.com/office/drawing/2014/main" id="{CAF932E3-F69B-2CBD-FA54-44A3A955B5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8321" y="1914739"/>
            <a:ext cx="7075357" cy="3028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pt-BR" altLang="pt-BR" dirty="0">
              <a:solidFill>
                <a:srgbClr val="007474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pt-BR" altLang="pt-BR" sz="1500" dirty="0">
                <a:solidFill>
                  <a:srgbClr val="00B050"/>
                </a:solidFill>
                <a:latin typeface="Arial"/>
                <a:cs typeface="Arial"/>
                <a:hlinkClick r:id="rId4"/>
              </a:rPr>
              <a:t>ggtes@anvisa.gov.br</a:t>
            </a:r>
            <a:br>
              <a:rPr lang="pt-BR" altLang="pt-BR" sz="1500" dirty="0">
                <a:latin typeface="Arial" panose="020B0604020202020204" pitchFamily="34" charset="0"/>
              </a:rPr>
            </a:br>
            <a:endParaRPr lang="pt-BR" altLang="pt-BR" dirty="0">
              <a:solidFill>
                <a:srgbClr val="007474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pt-BR" altLang="pt-BR" baseline="30000" dirty="0">
                <a:latin typeface="Calibri"/>
                <a:cs typeface="Calibri"/>
              </a:rPr>
              <a:t>Agência Nacional de Vigilância Sanitária - Anvisa</a:t>
            </a:r>
          </a:p>
          <a:p>
            <a:pPr algn="ctr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pt-BR" altLang="pt-BR" baseline="30000" dirty="0">
                <a:latin typeface="Calibri"/>
                <a:cs typeface="Calibri"/>
              </a:rPr>
              <a:t>SIA Trecho 5 - Área especial 57 - Lote 200</a:t>
            </a:r>
          </a:p>
          <a:p>
            <a:pPr algn="ctr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pt-BR" altLang="pt-BR" baseline="30000" dirty="0">
                <a:latin typeface="Calibri"/>
                <a:cs typeface="Calibri"/>
              </a:rPr>
              <a:t>CEP: 71205-050</a:t>
            </a:r>
          </a:p>
          <a:p>
            <a:pPr algn="ctr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pt-BR" altLang="pt-BR" baseline="30000" dirty="0">
                <a:latin typeface="Calibri"/>
                <a:cs typeface="Calibri"/>
              </a:rPr>
              <a:t>Brasília - DF</a:t>
            </a:r>
          </a:p>
          <a:p>
            <a:pPr algn="ctr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pt-BR" altLang="pt-BR" baseline="30000" dirty="0"/>
          </a:p>
          <a:p>
            <a:pPr algn="ctr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pt-BR" altLang="pt-BR" baseline="30000" dirty="0">
                <a:latin typeface="Calibri"/>
                <a:cs typeface="Calibri"/>
              </a:rPr>
              <a:t>www.anvisa.gov.br</a:t>
            </a:r>
          </a:p>
          <a:p>
            <a:pPr algn="ctr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pt-BR" altLang="pt-BR" baseline="30000" dirty="0">
                <a:latin typeface="Calibri"/>
                <a:cs typeface="Calibri"/>
              </a:rPr>
              <a:t>www.twitter.com/anvisa_oficial</a:t>
            </a:r>
          </a:p>
          <a:p>
            <a:pPr algn="ctr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pt-BR" altLang="pt-BR" baseline="30000" dirty="0">
                <a:latin typeface="Calibri"/>
                <a:cs typeface="Calibri"/>
              </a:rPr>
              <a:t>Anvisa Atende: 0800-642-9782</a:t>
            </a:r>
          </a:p>
          <a:p>
            <a:pPr algn="ctr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pt-BR" altLang="pt-BR" baseline="30000" dirty="0">
                <a:latin typeface="Calibri"/>
                <a:cs typeface="Calibri"/>
              </a:rPr>
              <a:t>ouvidoria@anvisa.gov.br</a:t>
            </a:r>
            <a:endParaRPr lang="pt-BR" altLang="pt-BR" dirty="0">
              <a:solidFill>
                <a:srgbClr val="007474"/>
              </a:solidFill>
              <a:latin typeface="Calibri"/>
              <a:cs typeface="Calibri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26E233C-7EED-FBE2-D537-6DABEE3F34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9967" y="1546758"/>
            <a:ext cx="1960062" cy="367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927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57CC61A-2885-FF18-5F4D-1EEE8BDE6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3878" y="6370752"/>
            <a:ext cx="1960062" cy="36798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7542BE6-BD8D-1E40-FFB3-2FBFEEB5E572}"/>
              </a:ext>
            </a:extLst>
          </p:cNvPr>
          <p:cNvSpPr txBox="1"/>
          <p:nvPr/>
        </p:nvSpPr>
        <p:spPr>
          <a:xfrm>
            <a:off x="384192" y="2411371"/>
            <a:ext cx="37927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dirty="0">
                <a:latin typeface="Ubuntu" panose="020B0504030602030204" pitchFamily="34" charset="0"/>
              </a:rPr>
              <a:t>Serviço que Executa Exames de Análise Clínicas (EAC)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6BA35D-ED68-4265-295A-0168B1FB814D}"/>
              </a:ext>
            </a:extLst>
          </p:cNvPr>
          <p:cNvSpPr txBox="1"/>
          <p:nvPr/>
        </p:nvSpPr>
        <p:spPr>
          <a:xfrm>
            <a:off x="5113871" y="454481"/>
            <a:ext cx="5678311" cy="25545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Ubuntu Light" panose="020B0304030602030204" pitchFamily="34" charset="0"/>
              </a:rPr>
              <a:t>Serviço Tipo 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Farmácia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Farmácia com supervisão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Farmácia sem supervisão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pt-BR" sz="2000" dirty="0">
              <a:latin typeface="Ubuntu Light" panose="020B0304030602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Consultório isolado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Consultório isolado com supervisão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Consultório isolado sem supervisão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D015E1A-D2FE-5784-A8EA-90A70A08B3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047989"/>
            <a:ext cx="2387674" cy="1810011"/>
          </a:xfrm>
          <a:prstGeom prst="rect">
            <a:avLst/>
          </a:prstGeom>
        </p:spPr>
      </p:pic>
      <p:sp>
        <p:nvSpPr>
          <p:cNvPr id="5" name="TextBox 9">
            <a:extLst>
              <a:ext uri="{FF2B5EF4-FFF2-40B4-BE49-F238E27FC236}">
                <a16:creationId xmlns:a16="http://schemas.microsoft.com/office/drawing/2014/main" id="{1010CA7E-698B-9C98-FA68-C4ADAE80917B}"/>
              </a:ext>
            </a:extLst>
          </p:cNvPr>
          <p:cNvSpPr txBox="1"/>
          <p:nvPr/>
        </p:nvSpPr>
        <p:spPr>
          <a:xfrm>
            <a:off x="5113871" y="3338157"/>
            <a:ext cx="5678311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Ubuntu Light" panose="020B0304030602030204" pitchFamily="34" charset="0"/>
              </a:rPr>
              <a:t>Serviço Tipo II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Serviço Tipo II contratualizado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Serviço Tipo II vínculo societário</a:t>
            </a:r>
          </a:p>
        </p:txBody>
      </p:sp>
      <p:sp>
        <p:nvSpPr>
          <p:cNvPr id="6" name="TextBox 9">
            <a:extLst>
              <a:ext uri="{FF2B5EF4-FFF2-40B4-BE49-F238E27FC236}">
                <a16:creationId xmlns:a16="http://schemas.microsoft.com/office/drawing/2014/main" id="{0B4B0D84-280D-ABFF-53E1-B99AADF59C4D}"/>
              </a:ext>
            </a:extLst>
          </p:cNvPr>
          <p:cNvSpPr txBox="1"/>
          <p:nvPr/>
        </p:nvSpPr>
        <p:spPr>
          <a:xfrm>
            <a:off x="5113871" y="4657153"/>
            <a:ext cx="5678311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Ubuntu Light" panose="020B0304030602030204" pitchFamily="34" charset="0"/>
              </a:rPr>
              <a:t>Serviço Tipo III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Laboratório clínico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Laboratório de anatomia patológica</a:t>
            </a:r>
          </a:p>
        </p:txBody>
      </p:sp>
      <p:sp>
        <p:nvSpPr>
          <p:cNvPr id="7" name="TextBox 9">
            <a:extLst>
              <a:ext uri="{FF2B5EF4-FFF2-40B4-BE49-F238E27FC236}">
                <a16:creationId xmlns:a16="http://schemas.microsoft.com/office/drawing/2014/main" id="{C3F27F64-9FA4-1228-C2A7-B07C1E15E7D2}"/>
              </a:ext>
            </a:extLst>
          </p:cNvPr>
          <p:cNvSpPr txBox="1"/>
          <p:nvPr/>
        </p:nvSpPr>
        <p:spPr>
          <a:xfrm>
            <a:off x="5113870" y="5821729"/>
            <a:ext cx="5678311" cy="400110"/>
          </a:xfrm>
          <a:prstGeom prst="rect">
            <a:avLst/>
          </a:prstGeom>
          <a:solidFill>
            <a:srgbClr val="FFA889"/>
          </a:solidFill>
          <a:ln>
            <a:solidFill>
              <a:srgbClr val="FF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Ubuntu Light" panose="020B0304030602030204" pitchFamily="34" charset="0"/>
              </a:rPr>
              <a:t>Central de Distribuição</a:t>
            </a:r>
          </a:p>
        </p:txBody>
      </p:sp>
    </p:spTree>
    <p:extLst>
      <p:ext uri="{BB962C8B-B14F-4D97-AF65-F5344CB8AC3E}">
        <p14:creationId xmlns:p14="http://schemas.microsoft.com/office/powerpoint/2010/main" val="4025986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FEFE306-1E4A-B8D2-776F-DEE7837083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768" y="5768596"/>
            <a:ext cx="739134" cy="739134"/>
          </a:xfrm>
          <a:prstGeom prst="rect">
            <a:avLst/>
          </a:prstGeom>
        </p:spPr>
      </p:pic>
      <p:pic>
        <p:nvPicPr>
          <p:cNvPr id="10" name="Picture 7">
            <a:extLst>
              <a:ext uri="{FF2B5EF4-FFF2-40B4-BE49-F238E27FC236}">
                <a16:creationId xmlns:a16="http://schemas.microsoft.com/office/drawing/2014/main" id="{25B0ABE2-8AFB-0630-899D-E481C77CF9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10968397" y="162460"/>
            <a:ext cx="962830" cy="962830"/>
          </a:xfrm>
          <a:prstGeom prst="rect">
            <a:avLst/>
          </a:prstGeom>
        </p:spPr>
      </p:pic>
      <p:sp>
        <p:nvSpPr>
          <p:cNvPr id="2" name="TextBox 9">
            <a:extLst>
              <a:ext uri="{FF2B5EF4-FFF2-40B4-BE49-F238E27FC236}">
                <a16:creationId xmlns:a16="http://schemas.microsoft.com/office/drawing/2014/main" id="{5DFD81FC-5BB2-0DE3-2D30-A4B5D42F09D1}"/>
              </a:ext>
            </a:extLst>
          </p:cNvPr>
          <p:cNvSpPr txBox="1"/>
          <p:nvPr/>
        </p:nvSpPr>
        <p:spPr>
          <a:xfrm>
            <a:off x="5113871" y="454481"/>
            <a:ext cx="5678311" cy="25545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Ubuntu Light" panose="020B0304030602030204" pitchFamily="34" charset="0"/>
              </a:rPr>
              <a:t>Serviço Tipo 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Farmácia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Farmácia com supervisão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Farmácia sem supervisão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pt-BR" sz="2000" dirty="0">
              <a:latin typeface="Ubuntu Light" panose="020B0304030602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Consultório isolado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Consultório isolado com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Consultório isolado com supervisão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4EC020-E8D8-6505-BD23-D6FF00377821}"/>
              </a:ext>
            </a:extLst>
          </p:cNvPr>
          <p:cNvSpPr txBox="1"/>
          <p:nvPr/>
        </p:nvSpPr>
        <p:spPr>
          <a:xfrm>
            <a:off x="9135056" y="2288231"/>
            <a:ext cx="1398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>
                <a:latin typeface="Ubuntu Light" panose="020B0304030602030204" pitchFamily="34" charset="0"/>
              </a:rPr>
              <a:t>supervisão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DDDCAAD-9E36-04F6-2078-5CFA600F9AB1}"/>
              </a:ext>
            </a:extLst>
          </p:cNvPr>
          <p:cNvSpPr txBox="1"/>
          <p:nvPr/>
        </p:nvSpPr>
        <p:spPr>
          <a:xfrm>
            <a:off x="5113871" y="760957"/>
            <a:ext cx="319705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Farmácia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E43E191-4E47-5A01-2CED-6D3DD1039CB1}"/>
              </a:ext>
            </a:extLst>
          </p:cNvPr>
          <p:cNvSpPr txBox="1"/>
          <p:nvPr/>
        </p:nvSpPr>
        <p:spPr>
          <a:xfrm>
            <a:off x="1278673" y="1294447"/>
            <a:ext cx="9634654" cy="4589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Art. 9º O Serviço Tipo I deve cumprir os seguintes requisitos para realização de EAC: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I - utilizar produto para diagnóstico in vitro que requeira leitura exclusivamente visual;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II - utilizar produto para diagnóstico in vitro que requeira exclusivamente material biológico primário;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III - utilizar produto para diagnóstico in vitro que não necessite de instrumento para leitura, interpretação ou visualização do resultado; e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IV - realizar todas as etapas de todas as fases dos processos operacionais relacionados ao EAC no próprio serviço (in loco).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BR" dirty="0">
                <a:latin typeface="+mj-lt"/>
              </a:rPr>
              <a:t>Parágrafo único. Os Serviços Tipo I devem possuir alvará de licenciamento ou equivalente, expedido pelo órgão sanitário competente, indicando as atividades relacionadas ao EAC, além daquelas referentes à atividade de farmácia ou consultório isolado. 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F5910B21-E6E0-5F71-B8CC-2112351DEF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45458" y="6221839"/>
            <a:ext cx="1960062" cy="367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394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6 L -0.39909 -0.05834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961" y="-2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7">
            <a:extLst>
              <a:ext uri="{FF2B5EF4-FFF2-40B4-BE49-F238E27FC236}">
                <a16:creationId xmlns:a16="http://schemas.microsoft.com/office/drawing/2014/main" id="{F7C83BE9-D6E5-AE0B-D6A5-59A5FB5B7C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572" y="5989432"/>
            <a:ext cx="739134" cy="739134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D88C8AE9-1F40-6DC2-604C-5A4B9D91C484}"/>
              </a:ext>
            </a:extLst>
          </p:cNvPr>
          <p:cNvSpPr txBox="1"/>
          <p:nvPr/>
        </p:nvSpPr>
        <p:spPr>
          <a:xfrm>
            <a:off x="406116" y="374317"/>
            <a:ext cx="11379767" cy="61093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700" dirty="0">
                <a:latin typeface="+mj-lt"/>
              </a:rPr>
              <a:t>Art. 10. Ao Serviço Tipo I é proibido realizar:</a:t>
            </a:r>
          </a:p>
          <a:p>
            <a:pPr algn="just"/>
            <a:r>
              <a:rPr lang="pt-BR" sz="1700" dirty="0">
                <a:latin typeface="+mj-lt"/>
              </a:rPr>
              <a:t>I - EAC que requeira instrumento para leitura, interpretação e visualização dos resultados;</a:t>
            </a:r>
          </a:p>
          <a:p>
            <a:pPr algn="just"/>
            <a:r>
              <a:rPr lang="pt-BR" sz="1700" dirty="0">
                <a:latin typeface="+mj-lt"/>
              </a:rPr>
              <a:t>II - recebimento ou encaminhamento de material biológico para a realização de EAC; </a:t>
            </a:r>
          </a:p>
          <a:p>
            <a:pPr algn="just"/>
            <a:r>
              <a:rPr lang="pt-BR" sz="1700" dirty="0">
                <a:latin typeface="+mj-lt"/>
              </a:rPr>
              <a:t>III - EAC que requeira leitura, interpretação e visualização remota dos resultados;</a:t>
            </a:r>
          </a:p>
          <a:p>
            <a:pPr algn="just"/>
            <a:r>
              <a:rPr lang="pt-BR" sz="1700" dirty="0">
                <a:latin typeface="+mj-lt"/>
              </a:rPr>
              <a:t>IV - guarda, armazenamento ou transporte de material biológico; </a:t>
            </a:r>
          </a:p>
          <a:p>
            <a:pPr algn="just"/>
            <a:r>
              <a:rPr lang="pt-BR" sz="1700" dirty="0">
                <a:latin typeface="+mj-lt"/>
              </a:rPr>
              <a:t>V - atividades relacionadas à fase pré-analítica, à exceção da coleta de material biológico; </a:t>
            </a:r>
          </a:p>
          <a:p>
            <a:pPr algn="just"/>
            <a:r>
              <a:rPr lang="pt-BR" sz="1700" dirty="0">
                <a:latin typeface="+mj-lt"/>
              </a:rPr>
              <a:t>VI - punção venosa e punção arterial; </a:t>
            </a:r>
          </a:p>
          <a:p>
            <a:pPr algn="just"/>
            <a:r>
              <a:rPr lang="pt-BR" sz="1700" dirty="0">
                <a:latin typeface="+mj-lt"/>
              </a:rPr>
              <a:t>VII - EAC por meio de metodologias próprias (in house); e </a:t>
            </a:r>
          </a:p>
          <a:p>
            <a:pPr algn="just"/>
            <a:r>
              <a:rPr lang="pt-BR" sz="1700" dirty="0">
                <a:latin typeface="+mj-lt"/>
              </a:rPr>
              <a:t>VIII - EAC que utiliza urina como material biológico. </a:t>
            </a:r>
          </a:p>
          <a:p>
            <a:pPr algn="just"/>
            <a:r>
              <a:rPr lang="pt-BR" sz="1700" dirty="0">
                <a:latin typeface="+mj-lt"/>
              </a:rPr>
              <a:t>§ 1º Excetua-se do disposto no inciso I do art. 10 a realização de EAC quando estabelecido contrato de supervisão com um Serviço Tipo III e desde que atendidos os seguintes requisitos: </a:t>
            </a:r>
          </a:p>
          <a:p>
            <a:pPr algn="just"/>
            <a:r>
              <a:rPr lang="pt-BR" sz="1700" dirty="0">
                <a:latin typeface="+mj-lt"/>
              </a:rPr>
              <a:t>I - utilizar produto para diagnóstico in vitro que requeira material biológico primário; </a:t>
            </a:r>
          </a:p>
          <a:p>
            <a:pPr algn="just"/>
            <a:r>
              <a:rPr lang="pt-BR" sz="1700" dirty="0">
                <a:latin typeface="+mj-lt"/>
              </a:rPr>
              <a:t>II - realizar todas as etapas de todas as fases dos processos operacionais relacionados ao EAC no próprio Serviço (in loco);</a:t>
            </a:r>
          </a:p>
          <a:p>
            <a:pPr algn="just"/>
            <a:r>
              <a:rPr lang="pt-BR" sz="1700" dirty="0">
                <a:latin typeface="+mj-lt"/>
              </a:rPr>
              <a:t>III - utilizar instrumento que apresente os resultados, descritos como reagente, não reagente, inválido ou apresentar um valor direto;</a:t>
            </a:r>
          </a:p>
          <a:p>
            <a:pPr algn="just"/>
            <a:r>
              <a:rPr lang="pt-BR" sz="1700" dirty="0">
                <a:latin typeface="+mj-lt"/>
              </a:rPr>
              <a:t>IV - utilizar instrumento que não requeira o uso de água reagente produzida no serviço; </a:t>
            </a:r>
          </a:p>
          <a:p>
            <a:pPr algn="just"/>
            <a:r>
              <a:rPr lang="pt-BR" sz="1700" dirty="0">
                <a:latin typeface="+mj-lt"/>
              </a:rPr>
              <a:t>V - utilizar instrumento que não requeira preparo de reagente;</a:t>
            </a:r>
          </a:p>
          <a:p>
            <a:pPr algn="just"/>
            <a:r>
              <a:rPr lang="pt-BR" sz="1700" dirty="0">
                <a:latin typeface="+mj-lt"/>
              </a:rPr>
              <a:t>VI - utilizar instrumento para o qual fabricante não indique a necessidade de verificação da calibração; </a:t>
            </a:r>
          </a:p>
          <a:p>
            <a:pPr algn="just"/>
            <a:r>
              <a:rPr lang="pt-BR" sz="1700" dirty="0">
                <a:latin typeface="+mj-lt"/>
              </a:rPr>
              <a:t>VII - utilizar instrumento em que a verificação da calibração se dê no próprio instrumento, de acordo com o manual do fabricante; </a:t>
            </a:r>
          </a:p>
          <a:p>
            <a:pPr algn="just"/>
            <a:r>
              <a:rPr lang="pt-BR" sz="1700" dirty="0">
                <a:latin typeface="+mj-lt"/>
              </a:rPr>
              <a:t>VIII- utilizar instrumento que não requeira leitura, interpretação e visualização remota dos resultados. </a:t>
            </a:r>
          </a:p>
          <a:p>
            <a:pPr algn="just"/>
            <a:r>
              <a:rPr lang="pt-BR" sz="1700" dirty="0">
                <a:latin typeface="+mj-lt"/>
              </a:rPr>
              <a:t>§ 2º Para os Serviços Tipo I que mantiverem contrato de supervisão com um Serviço Tipo III, é preciso manter cadastro atualizado do nome do Serviço ao qual está vinculado.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D046ACE3-3CDC-BC7F-F9C4-0C79E40DB5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23182" y="6358999"/>
            <a:ext cx="1960062" cy="367981"/>
          </a:xfrm>
          <a:prstGeom prst="rect">
            <a:avLst/>
          </a:prstGeom>
        </p:spPr>
      </p:pic>
      <p:pic>
        <p:nvPicPr>
          <p:cNvPr id="13" name="Picture 7">
            <a:extLst>
              <a:ext uri="{FF2B5EF4-FFF2-40B4-BE49-F238E27FC236}">
                <a16:creationId xmlns:a16="http://schemas.microsoft.com/office/drawing/2014/main" id="{D5DD349A-F5AF-9A90-9CE4-49FB694F87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04470" y="0"/>
            <a:ext cx="4758741" cy="1462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892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indefinite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" dur="indefinite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indefinite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7" dur="indefinite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indefinite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0" dur="indefinite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indefinite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3" dur="indefinite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indefinite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6" dur="indefinite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indefinite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9" dur="indefinite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indefinite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2" dur="indefinite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indefinite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5" dur="indefinite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indefinite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8" dur="indefinite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indefinite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1" dur="indefinite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indefinite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4" dur="indefinite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indefinite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7" dur="indefinite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indefinite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0" dur="indefinite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indefinite"/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3" dur="indefinite"/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indefinite"/>
                                        <p:tgtEl>
                                          <p:spTgt spid="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6" dur="indefinite"/>
                                        <p:tgtEl>
                                          <p:spTgt spid="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indefinite"/>
                                        <p:tgtEl>
                                          <p:spTgt spid="1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9" dur="indefinite"/>
                                        <p:tgtEl>
                                          <p:spTgt spid="1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5" presetClass="emph" presetSubtype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2" dur="75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60705A-2416-4319-9276-9EE2103B2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9ABA39-F501-46E2-A4DF-B51D1F97E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0" i="0" dirty="0">
                <a:solidFill>
                  <a:srgbClr val="162937"/>
                </a:solidFill>
                <a:effectLst/>
                <a:latin typeface="rawline"/>
              </a:rPr>
              <a:t>Art. 11. O EAC executado no Serviço Tipo I deve ser realizado exclusivamente por profissional legalmente habilitado.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23945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>
            <a:extLst>
              <a:ext uri="{FF2B5EF4-FFF2-40B4-BE49-F238E27FC236}">
                <a16:creationId xmlns:a16="http://schemas.microsoft.com/office/drawing/2014/main" id="{5DFD81FC-5BB2-0DE3-2D30-A4B5D42F09D1}"/>
              </a:ext>
            </a:extLst>
          </p:cNvPr>
          <p:cNvSpPr txBox="1"/>
          <p:nvPr/>
        </p:nvSpPr>
        <p:spPr>
          <a:xfrm>
            <a:off x="5113871" y="454481"/>
            <a:ext cx="5678311" cy="25545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Ubuntu Light" panose="020B0304030602030204" pitchFamily="34" charset="0"/>
              </a:rPr>
              <a:t>Serviço Tipo 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Farmácia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Farmácia com supervisão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Farmácia sem supervisão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pt-BR" sz="2000" dirty="0">
              <a:latin typeface="Ubuntu Light" panose="020B0304030602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                         isolado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Consultório isolado com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Consultório isolado com supervisão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4EC020-E8D8-6505-BD23-D6FF00377821}"/>
              </a:ext>
            </a:extLst>
          </p:cNvPr>
          <p:cNvSpPr txBox="1"/>
          <p:nvPr/>
        </p:nvSpPr>
        <p:spPr>
          <a:xfrm>
            <a:off x="9135056" y="2288231"/>
            <a:ext cx="1398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>
                <a:latin typeface="Ubuntu Light" panose="020B0304030602030204" pitchFamily="34" charset="0"/>
              </a:rPr>
              <a:t>supervisão</a:t>
            </a:r>
          </a:p>
        </p:txBody>
      </p:sp>
      <p:pic>
        <p:nvPicPr>
          <p:cNvPr id="3" name="Picture 1">
            <a:extLst>
              <a:ext uri="{FF2B5EF4-FFF2-40B4-BE49-F238E27FC236}">
                <a16:creationId xmlns:a16="http://schemas.microsoft.com/office/drawing/2014/main" id="{8365C815-074E-005D-7E10-40CACE2D59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047989"/>
            <a:ext cx="2387674" cy="1810011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FCDD1B6B-B230-A438-ADB7-91B25B0F97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45458" y="6221839"/>
            <a:ext cx="1960062" cy="367981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DA491EAA-FE17-9642-F1D6-84E1B56DCB07}"/>
              </a:ext>
            </a:extLst>
          </p:cNvPr>
          <p:cNvSpPr txBox="1"/>
          <p:nvPr/>
        </p:nvSpPr>
        <p:spPr>
          <a:xfrm>
            <a:off x="5915722" y="1967546"/>
            <a:ext cx="152883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dirty="0">
                <a:latin typeface="Ubuntu Light" panose="020B0304030602030204" pitchFamily="34" charset="0"/>
              </a:rPr>
              <a:t>Consultório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787F87BB-EF93-C5EB-EA24-B4CDCAC7B21B}"/>
              </a:ext>
            </a:extLst>
          </p:cNvPr>
          <p:cNvSpPr txBox="1"/>
          <p:nvPr/>
        </p:nvSpPr>
        <p:spPr>
          <a:xfrm>
            <a:off x="1193837" y="1513010"/>
            <a:ext cx="8912181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+mj-lt"/>
              </a:rPr>
              <a:t>Semelhante às farmácias. Duas diferenças básicas:</a:t>
            </a:r>
          </a:p>
          <a:p>
            <a:pPr marL="342900" indent="-342900">
              <a:buFont typeface="+mj-lt"/>
              <a:buAutoNum type="arabicPeriod"/>
            </a:pPr>
            <a:endParaRPr lang="pt-BR" dirty="0">
              <a:latin typeface="+mj-lt"/>
            </a:endParaRPr>
          </a:p>
          <a:p>
            <a:pPr marL="342900" indent="-342900">
              <a:buFont typeface="+mj-lt"/>
              <a:buAutoNum type="arabicPeriod"/>
            </a:pPr>
            <a:r>
              <a:rPr lang="pt-BR" dirty="0">
                <a:latin typeface="+mj-lt"/>
              </a:rPr>
              <a:t>Art. 12.</a:t>
            </a:r>
            <a:r>
              <a:rPr lang="pt-BR" dirty="0"/>
              <a:t> (caput)</a:t>
            </a:r>
            <a:r>
              <a:rPr lang="pt-BR" dirty="0">
                <a:latin typeface="+mj-lt"/>
              </a:rPr>
              <a:t> O EAC realizado pela farmácia autorizada como Serviço Tipo I tem a </a:t>
            </a:r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finalidade de triagem, sem fins confirmatórios</a:t>
            </a:r>
            <a:r>
              <a:rPr lang="pt-BR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, </a:t>
            </a:r>
            <a:r>
              <a:rPr lang="pt-BR" dirty="0">
                <a:latin typeface="+mj-lt"/>
              </a:rPr>
              <a:t>com vistas a compor as ações de assistência farmacêutica, assistência à saúde e orientação sanitária nos termos da Lei nº 13.021, de 8 de agosto de 2014, e da Resolução de Diretoria Colegiada - RDC nº 44, de 17 de agosto de 2009, e suas atualizações. (...)</a:t>
            </a:r>
          </a:p>
          <a:p>
            <a:pPr marL="342900" indent="-342900">
              <a:buFont typeface="+mj-lt"/>
              <a:buAutoNum type="arabicPeriod"/>
            </a:pPr>
            <a:endParaRPr lang="pt-BR" dirty="0">
              <a:latin typeface="+mj-lt"/>
            </a:endParaRPr>
          </a:p>
          <a:p>
            <a:pPr marL="342900" indent="-342900">
              <a:buFont typeface="+mj-lt"/>
              <a:buAutoNum type="arabicPeriod"/>
            </a:pPr>
            <a:r>
              <a:rPr lang="pt-BR" dirty="0">
                <a:latin typeface="+mj-lt"/>
              </a:rPr>
              <a:t>Art. 13. O </a:t>
            </a:r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envio de material biológico coletado no consultório isolado </a:t>
            </a:r>
            <a:r>
              <a:rPr lang="pt-BR" dirty="0">
                <a:latin typeface="+mj-lt"/>
              </a:rPr>
              <a:t>por profissional habilitado no âmbito da assistência à saúde para o Serviço Tipo III deverá seguir o disposto nesta Resolução, assim como a Resolução de Diretoria Colegiada - RDC nº 504, de 27 de maio de 2021, e suas atualizações.</a:t>
            </a:r>
          </a:p>
          <a:p>
            <a:pPr marL="457200" indent="-457200">
              <a:buFont typeface="+mj-lt"/>
              <a:buAutoNum type="arabicPeriod"/>
            </a:pPr>
            <a:endParaRPr lang="pt-BR" sz="2400" dirty="0"/>
          </a:p>
          <a:p>
            <a:pPr marL="457200" indent="-457200">
              <a:buFont typeface="+mj-lt"/>
              <a:buAutoNum type="arabicPeriod"/>
            </a:pPr>
            <a:endParaRPr lang="pt-BR" sz="2400" dirty="0"/>
          </a:p>
          <a:p>
            <a:pPr marL="914400" lvl="1" indent="-457200">
              <a:buFont typeface="+mj-lt"/>
              <a:buAutoNum type="arabicPeriod"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50549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2.22222E-6 L -0.42735 -0.2287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367" y="-114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5468F65C-44BF-C872-151B-741ED77965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3878" y="6370752"/>
            <a:ext cx="1960062" cy="367981"/>
          </a:xfrm>
          <a:prstGeom prst="rect">
            <a:avLst/>
          </a:prstGeom>
        </p:spPr>
      </p:pic>
      <p:sp>
        <p:nvSpPr>
          <p:cNvPr id="6" name="TextBox 8">
            <a:extLst>
              <a:ext uri="{FF2B5EF4-FFF2-40B4-BE49-F238E27FC236}">
                <a16:creationId xmlns:a16="http://schemas.microsoft.com/office/drawing/2014/main" id="{2E07209A-AAC1-8FA0-A6A2-EFF30CA1E407}"/>
              </a:ext>
            </a:extLst>
          </p:cNvPr>
          <p:cNvSpPr txBox="1"/>
          <p:nvPr/>
        </p:nvSpPr>
        <p:spPr>
          <a:xfrm>
            <a:off x="384192" y="2411371"/>
            <a:ext cx="37927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dirty="0">
                <a:latin typeface="Ubuntu" panose="020B0504030602030204" pitchFamily="34" charset="0"/>
              </a:rPr>
              <a:t>Serviço que Executa Exames de Análise Clínicas (EAC)</a:t>
            </a:r>
          </a:p>
        </p:txBody>
      </p:sp>
      <p:sp>
        <p:nvSpPr>
          <p:cNvPr id="7" name="TextBox 9">
            <a:extLst>
              <a:ext uri="{FF2B5EF4-FFF2-40B4-BE49-F238E27FC236}">
                <a16:creationId xmlns:a16="http://schemas.microsoft.com/office/drawing/2014/main" id="{DA7CB669-0FBB-E38A-0725-730845DD5EFD}"/>
              </a:ext>
            </a:extLst>
          </p:cNvPr>
          <p:cNvSpPr txBox="1"/>
          <p:nvPr/>
        </p:nvSpPr>
        <p:spPr>
          <a:xfrm>
            <a:off x="5113871" y="454481"/>
            <a:ext cx="5678311" cy="25545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Ubuntu Light" panose="020B0304030602030204" pitchFamily="34" charset="0"/>
              </a:rPr>
              <a:t>Serviço Tipo 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Farmácia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Farmácia com supervisão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Farmácia sem supervisão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pt-BR" sz="2000" dirty="0">
              <a:latin typeface="Ubuntu Light" panose="020B0304030602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Consultório isolado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Consultório isolado com supervisão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Consultório isolado com supervisão</a:t>
            </a:r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id="{694CBAD0-5E24-11F1-AC7A-EB1867BB4B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047989"/>
            <a:ext cx="2387674" cy="1810011"/>
          </a:xfrm>
          <a:prstGeom prst="rect">
            <a:avLst/>
          </a:prstGeom>
        </p:spPr>
      </p:pic>
      <p:sp>
        <p:nvSpPr>
          <p:cNvPr id="9" name="TextBox 9">
            <a:extLst>
              <a:ext uri="{FF2B5EF4-FFF2-40B4-BE49-F238E27FC236}">
                <a16:creationId xmlns:a16="http://schemas.microsoft.com/office/drawing/2014/main" id="{EFFB126B-4909-883F-92B2-D6F7F51A87BE}"/>
              </a:ext>
            </a:extLst>
          </p:cNvPr>
          <p:cNvSpPr txBox="1"/>
          <p:nvPr/>
        </p:nvSpPr>
        <p:spPr>
          <a:xfrm>
            <a:off x="5113871" y="3338157"/>
            <a:ext cx="5678311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pt-BR" sz="2000" dirty="0">
              <a:latin typeface="Ubuntu Light" panose="020B0304030602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Serviço Tipo II contratualizado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Serviço Tipo II vínculo societário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4B52B96-C37F-F3C6-51F5-C7C7262ADBBF}"/>
              </a:ext>
            </a:extLst>
          </p:cNvPr>
          <p:cNvSpPr txBox="1"/>
          <p:nvPr/>
        </p:nvSpPr>
        <p:spPr>
          <a:xfrm>
            <a:off x="5113871" y="4657153"/>
            <a:ext cx="5678311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Ubuntu Light" panose="020B0304030602030204" pitchFamily="34" charset="0"/>
              </a:rPr>
              <a:t>Serviço Tipo III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Laboratório clínico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Ubuntu Light" panose="020B0304030602030204" pitchFamily="34" charset="0"/>
              </a:rPr>
              <a:t>Laboratório de anatomia patológica</a:t>
            </a:r>
          </a:p>
        </p:txBody>
      </p:sp>
      <p:sp>
        <p:nvSpPr>
          <p:cNvPr id="11" name="TextBox 9">
            <a:extLst>
              <a:ext uri="{FF2B5EF4-FFF2-40B4-BE49-F238E27FC236}">
                <a16:creationId xmlns:a16="http://schemas.microsoft.com/office/drawing/2014/main" id="{9ABD723E-85BC-4182-923B-331F8D1A0A7C}"/>
              </a:ext>
            </a:extLst>
          </p:cNvPr>
          <p:cNvSpPr txBox="1"/>
          <p:nvPr/>
        </p:nvSpPr>
        <p:spPr>
          <a:xfrm>
            <a:off x="5113870" y="5821729"/>
            <a:ext cx="5678311" cy="400110"/>
          </a:xfrm>
          <a:prstGeom prst="rect">
            <a:avLst/>
          </a:prstGeom>
          <a:solidFill>
            <a:srgbClr val="FFA889"/>
          </a:solidFill>
          <a:ln>
            <a:solidFill>
              <a:srgbClr val="FF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Ubuntu Light" panose="020B0304030602030204" pitchFamily="34" charset="0"/>
              </a:rPr>
              <a:t>Central de Distribuição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66381FF-0878-AF3F-B2ED-AC51F23DFB7D}"/>
              </a:ext>
            </a:extLst>
          </p:cNvPr>
          <p:cNvSpPr txBox="1"/>
          <p:nvPr/>
        </p:nvSpPr>
        <p:spPr>
          <a:xfrm>
            <a:off x="5232962" y="3312359"/>
            <a:ext cx="206935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dirty="0">
                <a:latin typeface="Ubuntu Light" panose="020B0304030602030204" pitchFamily="34" charset="0"/>
              </a:rPr>
              <a:t>Serviço Tipo II</a:t>
            </a:r>
          </a:p>
        </p:txBody>
      </p:sp>
    </p:spTree>
    <p:extLst>
      <p:ext uri="{BB962C8B-B14F-4D97-AF65-F5344CB8AC3E}">
        <p14:creationId xmlns:p14="http://schemas.microsoft.com/office/powerpoint/2010/main" val="1226433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-0.39922 -0.4194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961" y="-2097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9" grpId="0" animBg="1"/>
      <p:bldP spid="10" grpId="0" animBg="1"/>
      <p:bldP spid="11" grpId="0" animBg="1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AA4F46A-EA3D-76BE-FFD9-0A568E57E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2366" y="5795240"/>
            <a:ext cx="7793567" cy="49257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indent="0">
              <a:buNone/>
            </a:pPr>
            <a:r>
              <a:rPr lang="pt-BR" dirty="0"/>
              <a:t>Posto de coleta + EAC executados pelo Serviço Tipo I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5A76589-5D6E-CC52-8793-8928382BA93D}"/>
              </a:ext>
            </a:extLst>
          </p:cNvPr>
          <p:cNvSpPr txBox="1"/>
          <p:nvPr/>
        </p:nvSpPr>
        <p:spPr>
          <a:xfrm>
            <a:off x="354169" y="474345"/>
            <a:ext cx="11549963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dirty="0">
                <a:latin typeface="+mj-lt"/>
              </a:rPr>
              <a:t>Art. 15. O Serviço Tipo II </a:t>
            </a:r>
            <a:r>
              <a:rPr lang="pt-BR" b="1" dirty="0">
                <a:latin typeface="+mj-lt"/>
              </a:rPr>
              <a:t>é autorizado </a:t>
            </a:r>
            <a:r>
              <a:rPr lang="pt-BR" dirty="0">
                <a:latin typeface="+mj-lt"/>
              </a:rPr>
              <a:t>a realizar:</a:t>
            </a:r>
          </a:p>
          <a:p>
            <a:pPr algn="just"/>
            <a:r>
              <a:rPr lang="pt-BR" dirty="0">
                <a:latin typeface="+mj-lt"/>
              </a:rPr>
              <a:t>I - coleta de material biológico no âmbito da </a:t>
            </a:r>
            <a:r>
              <a:rPr lang="pt-BR" b="1" dirty="0">
                <a:latin typeface="+mj-lt"/>
              </a:rPr>
              <a:t>fase pré-analítica </a:t>
            </a:r>
            <a:r>
              <a:rPr lang="pt-BR" dirty="0">
                <a:latin typeface="+mj-lt"/>
              </a:rPr>
              <a:t>para a execução do EAC no </a:t>
            </a:r>
            <a:r>
              <a:rPr lang="pt-BR" b="1" dirty="0">
                <a:latin typeface="+mj-lt"/>
              </a:rPr>
              <a:t>Serviço Tipo III</a:t>
            </a:r>
            <a:r>
              <a:rPr lang="pt-BR" dirty="0">
                <a:latin typeface="+mj-lt"/>
              </a:rPr>
              <a:t>; </a:t>
            </a:r>
          </a:p>
          <a:p>
            <a:pPr algn="just"/>
            <a:r>
              <a:rPr lang="pt-BR" dirty="0">
                <a:latin typeface="+mj-lt"/>
              </a:rPr>
              <a:t>II - recebimento, armazenamento, acondicionamento, processamento e transporte de material biológico no âmbito da realização da </a:t>
            </a:r>
            <a:r>
              <a:rPr lang="pt-BR" b="1" dirty="0">
                <a:latin typeface="+mj-lt"/>
              </a:rPr>
              <a:t>fase pré-analítica </a:t>
            </a:r>
            <a:r>
              <a:rPr lang="pt-BR" dirty="0">
                <a:latin typeface="+mj-lt"/>
              </a:rPr>
              <a:t>para a execução do EAC no </a:t>
            </a:r>
            <a:r>
              <a:rPr lang="pt-BR" b="1" dirty="0">
                <a:latin typeface="+mj-lt"/>
              </a:rPr>
              <a:t>Serviço Tipo III</a:t>
            </a:r>
            <a:r>
              <a:rPr lang="pt-BR" dirty="0">
                <a:latin typeface="+mj-lt"/>
              </a:rPr>
              <a:t>; </a:t>
            </a:r>
          </a:p>
          <a:p>
            <a:pPr algn="just"/>
            <a:r>
              <a:rPr lang="pt-BR" dirty="0">
                <a:latin typeface="+mj-lt"/>
              </a:rPr>
              <a:t>III - </a:t>
            </a:r>
            <a:r>
              <a:rPr lang="pt-BR" b="1" dirty="0">
                <a:latin typeface="+mj-lt"/>
              </a:rPr>
              <a:t>transcrição do laudo emitido pelo Serviço Tipo III</a:t>
            </a:r>
            <a:r>
              <a:rPr lang="pt-BR" dirty="0">
                <a:latin typeface="+mj-lt"/>
              </a:rPr>
              <a:t>, desde que garantida a fidedignidade dos dados e rastreabilidade do serviço responsável pela etapa analítica; </a:t>
            </a:r>
          </a:p>
          <a:p>
            <a:pPr algn="just"/>
            <a:r>
              <a:rPr lang="pt-BR" dirty="0">
                <a:latin typeface="+mj-lt"/>
              </a:rPr>
              <a:t>IV - EAC presencial, cuja execução ocorra no ato da coleta; </a:t>
            </a:r>
          </a:p>
          <a:p>
            <a:pPr algn="just"/>
            <a:r>
              <a:rPr lang="pt-BR" dirty="0">
                <a:latin typeface="+mj-lt"/>
              </a:rPr>
              <a:t>V -</a:t>
            </a:r>
            <a:r>
              <a:rPr lang="pt-BR" b="1" dirty="0">
                <a:latin typeface="+mj-lt"/>
              </a:rPr>
              <a:t> todos os EAC permitidos ao Serviço Tipo I</a:t>
            </a:r>
            <a:r>
              <a:rPr lang="pt-BR" dirty="0">
                <a:latin typeface="+mj-lt"/>
              </a:rPr>
              <a:t>, </a:t>
            </a:r>
            <a:r>
              <a:rPr lang="pt-BR" b="1" dirty="0">
                <a:latin typeface="+mj-lt"/>
              </a:rPr>
              <a:t>cumprindo-se as mesmas condições estabelecidas para este tipo de serviço</a:t>
            </a:r>
            <a:r>
              <a:rPr lang="pt-BR" dirty="0">
                <a:latin typeface="+mj-lt"/>
              </a:rPr>
              <a:t>; </a:t>
            </a:r>
          </a:p>
          <a:p>
            <a:pPr algn="just"/>
            <a:r>
              <a:rPr lang="pt-BR" dirty="0">
                <a:latin typeface="+mj-lt"/>
              </a:rPr>
              <a:t>VI - serviço de coleta e execução de EAC em unidade itinerante; </a:t>
            </a:r>
          </a:p>
          <a:p>
            <a:pPr algn="just"/>
            <a:r>
              <a:rPr lang="pt-BR" dirty="0">
                <a:latin typeface="+mj-lt"/>
              </a:rPr>
              <a:t>VII - serviço de coleta e execução de EAC em domicílio; </a:t>
            </a:r>
          </a:p>
          <a:p>
            <a:pPr algn="just"/>
            <a:r>
              <a:rPr lang="pt-BR" dirty="0">
                <a:latin typeface="+mj-lt"/>
              </a:rPr>
              <a:t>VIII- serviço de coleta e execução de EAC em empresa.</a:t>
            </a:r>
          </a:p>
          <a:p>
            <a:pPr algn="just"/>
            <a:r>
              <a:rPr lang="pt-BR" dirty="0">
                <a:latin typeface="+mj-lt"/>
              </a:rPr>
              <a:t>§ 1º É permitido ao Serviço Tipo II a realização de EAC que requeira o uso de instrumento para leitura, interpretação e </a:t>
            </a:r>
            <a:r>
              <a:rPr lang="pt-BR" b="1" dirty="0">
                <a:latin typeface="+mj-lt"/>
              </a:rPr>
              <a:t>visualização remota </a:t>
            </a:r>
            <a:r>
              <a:rPr lang="pt-BR" dirty="0">
                <a:latin typeface="+mj-lt"/>
              </a:rPr>
              <a:t>dos resultados, mantidas as demais condições para uso de instrumento estabelecidas para o Serviço Tipo I, sob supervisão do Serviço Tipo III ao qual está vinculado. </a:t>
            </a:r>
          </a:p>
          <a:p>
            <a:pPr algn="just"/>
            <a:r>
              <a:rPr lang="pt-BR" dirty="0">
                <a:latin typeface="+mj-lt"/>
              </a:rPr>
              <a:t>§ 2º No caso de transcrição nos termos do inciso III do caput o nome e o número de inscrição no Cadastro Nacional de Estabelecimentos de Saúde (CNES) do Serviço responsável pela etapa analítica devem constar de forma ostensiva no laudo emitido pelo Serviço Tipo II. </a:t>
            </a:r>
          </a:p>
        </p:txBody>
      </p:sp>
    </p:spTree>
    <p:extLst>
      <p:ext uri="{BB962C8B-B14F-4D97-AF65-F5344CB8AC3E}">
        <p14:creationId xmlns:p14="http://schemas.microsoft.com/office/powerpoint/2010/main" val="2714109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A3BC38A4C6175448AA2392983FA8FBE" ma:contentTypeVersion="14" ma:contentTypeDescription="Crie um novo documento." ma:contentTypeScope="" ma:versionID="b3a498be2f944adf785d43156d997e10">
  <xsd:schema xmlns:xsd="http://www.w3.org/2001/XMLSchema" xmlns:xs="http://www.w3.org/2001/XMLSchema" xmlns:p="http://schemas.microsoft.com/office/2006/metadata/properties" xmlns:ns2="7a861665-d7df-4cc7-b2da-e7c0e5934629" xmlns:ns3="10dc090c-2aa5-4b4b-950f-d899476ba32d" targetNamespace="http://schemas.microsoft.com/office/2006/metadata/properties" ma:root="true" ma:fieldsID="cce92b1536e5e31cc7fbaf6eac1afb6d" ns2:_="" ns3:_="">
    <xsd:import namespace="7a861665-d7df-4cc7-b2da-e7c0e5934629"/>
    <xsd:import namespace="10dc090c-2aa5-4b4b-950f-d899476ba3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861665-d7df-4cc7-b2da-e7c0e59346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Marcações de imagem" ma:readOnly="false" ma:fieldId="{5cf76f15-5ced-4ddc-b409-7134ff3c332f}" ma:taxonomyMulti="true" ma:sspId="66cf037f-5c90-4cca-86a9-c389e6aaa2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dc090c-2aa5-4b4b-950f-d899476ba32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508f3ff7-8f33-4da2-afe7-55152e472568}" ma:internalName="TaxCatchAll" ma:showField="CatchAllData" ma:web="10dc090c-2aa5-4b4b-950f-d899476ba3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861665-d7df-4cc7-b2da-e7c0e5934629">
      <Terms xmlns="http://schemas.microsoft.com/office/infopath/2007/PartnerControls"/>
    </lcf76f155ced4ddcb4097134ff3c332f>
    <TaxCatchAll xmlns="10dc090c-2aa5-4b4b-950f-d899476ba32d" xsi:nil="true"/>
  </documentManagement>
</p:properties>
</file>

<file path=customXml/itemProps1.xml><?xml version="1.0" encoding="utf-8"?>
<ds:datastoreItem xmlns:ds="http://schemas.openxmlformats.org/officeDocument/2006/customXml" ds:itemID="{EEB5F82F-96B3-4A64-A401-EB2A080D6D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861665-d7df-4cc7-b2da-e7c0e5934629"/>
    <ds:schemaRef ds:uri="10dc090c-2aa5-4b4b-950f-d899476ba3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C7895EC-8DF3-4383-8903-1A183FA2151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830D31-D1A1-42D3-9F5C-B2C2E78E67BA}">
  <ds:schemaRefs>
    <ds:schemaRef ds:uri="http://schemas.microsoft.com/office/2006/documentManagement/types"/>
    <ds:schemaRef ds:uri="http://schemas.microsoft.com/office/2006/metadata/properties"/>
    <ds:schemaRef ds:uri="http://purl.org/dc/dcmitype/"/>
    <ds:schemaRef ds:uri="7a861665-d7df-4cc7-b2da-e7c0e5934629"/>
    <ds:schemaRef ds:uri="http://purl.org/dc/elements/1.1/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10dc090c-2aa5-4b4b-950f-d899476ba32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3383</TotalTime>
  <Words>2345</Words>
  <Application>Microsoft Office PowerPoint</Application>
  <PresentationFormat>Widescreen</PresentationFormat>
  <Paragraphs>244</Paragraphs>
  <Slides>25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33" baseType="lpstr">
      <vt:lpstr>Arial</vt:lpstr>
      <vt:lpstr>Calibri</vt:lpstr>
      <vt:lpstr>Calibri Light</vt:lpstr>
      <vt:lpstr>rawline</vt:lpstr>
      <vt:lpstr>Segoe UI</vt:lpstr>
      <vt:lpstr>Ubuntu</vt:lpstr>
      <vt:lpstr>Ubuntu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Central de Distribuição</vt:lpstr>
      <vt:lpstr>Principais pontos a serem observados</vt:lpstr>
      <vt:lpstr>CNAE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Resolução de Diretoria Colegiada - RDC nº 44, de 17 de agosto de 2009</vt:lpstr>
      <vt:lpstr>Disposições Finais e Transitórias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Keity Januario</dc:creator>
  <cp:lastModifiedBy>Andre Oliveira Rezende de Souza</cp:lastModifiedBy>
  <cp:revision>22</cp:revision>
  <dcterms:created xsi:type="dcterms:W3CDTF">2023-03-13T19:06:07Z</dcterms:created>
  <dcterms:modified xsi:type="dcterms:W3CDTF">2023-07-03T12:28:27Z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0x0101008A3BC38A4C6175448AA2392983FA8FBE</vt:lpwstr>
  </property>
</Properties>
</file>