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Lst>
  <p:notesMasterIdLst>
    <p:notesMasterId r:id="rId42"/>
  </p:notesMasterIdLst>
  <p:sldIdLst>
    <p:sldId id="452" r:id="rId6"/>
    <p:sldId id="479" r:id="rId7"/>
    <p:sldId id="481" r:id="rId8"/>
    <p:sldId id="458" r:id="rId9"/>
    <p:sldId id="482" r:id="rId10"/>
    <p:sldId id="483" r:id="rId11"/>
    <p:sldId id="484" r:id="rId12"/>
    <p:sldId id="485" r:id="rId13"/>
    <p:sldId id="487" r:id="rId14"/>
    <p:sldId id="489" r:id="rId15"/>
    <p:sldId id="488" r:id="rId16"/>
    <p:sldId id="490" r:id="rId17"/>
    <p:sldId id="491" r:id="rId18"/>
    <p:sldId id="492" r:id="rId19"/>
    <p:sldId id="493" r:id="rId20"/>
    <p:sldId id="494" r:id="rId21"/>
    <p:sldId id="495" r:id="rId22"/>
    <p:sldId id="496" r:id="rId23"/>
    <p:sldId id="497" r:id="rId24"/>
    <p:sldId id="498" r:id="rId25"/>
    <p:sldId id="499" r:id="rId26"/>
    <p:sldId id="500" r:id="rId27"/>
    <p:sldId id="502" r:id="rId28"/>
    <p:sldId id="501" r:id="rId29"/>
    <p:sldId id="503" r:id="rId30"/>
    <p:sldId id="516" r:id="rId31"/>
    <p:sldId id="514" r:id="rId32"/>
    <p:sldId id="515" r:id="rId33"/>
    <p:sldId id="504" r:id="rId34"/>
    <p:sldId id="505" r:id="rId35"/>
    <p:sldId id="506" r:id="rId36"/>
    <p:sldId id="510" r:id="rId37"/>
    <p:sldId id="511" r:id="rId38"/>
    <p:sldId id="517" r:id="rId39"/>
    <p:sldId id="512" r:id="rId40"/>
    <p:sldId id="282" r:id="rId41"/>
  </p:sldIdLst>
  <p:sldSz cx="12192000" cy="6858000"/>
  <p:notesSz cx="6797675" cy="9928225"/>
  <p:defaultTextStyle>
    <a:defPPr>
      <a:defRPr lang="pt-B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E6E4"/>
    <a:srgbClr val="F880FB"/>
    <a:srgbClr val="D7496E"/>
    <a:srgbClr val="D8D7C1"/>
    <a:srgbClr val="8199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C0CABD-4BB6-4CEE-952F-5E27E9CD7641}" v="104" dt="2023-02-15T18:07:17.337"/>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diagrams/_rels/data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4" Type="http://schemas.openxmlformats.org/officeDocument/2006/relationships/image" Target="../media/image19.jpeg"/></Relationships>
</file>

<file path=ppt/diagrams/_rels/data3.xml.rels><?xml version="1.0" encoding="UTF-8" standalone="yes"?>
<Relationships xmlns="http://schemas.openxmlformats.org/package/2006/relationships"><Relationship Id="rId1" Type="http://schemas.openxmlformats.org/officeDocument/2006/relationships/image" Target="../media/image21.jpeg"/></Relationships>
</file>

<file path=ppt/diagrams/_rels/data4.xml.rels><?xml version="1.0" encoding="UTF-8" standalone="yes"?>
<Relationships xmlns="http://schemas.openxmlformats.org/package/2006/relationships"><Relationship Id="rId1" Type="http://schemas.openxmlformats.org/officeDocument/2006/relationships/image" Target="../media/image2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4" Type="http://schemas.openxmlformats.org/officeDocument/2006/relationships/image" Target="../media/image19.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6FA6FA-7529-4FE7-A01C-B6AB7960CA81}"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pt-BR"/>
        </a:p>
      </dgm:t>
    </dgm:pt>
    <dgm:pt modelId="{9307D9F3-73FE-42F4-B704-E0A1AFC4EE76}">
      <dgm:prSet phldrT="[Texto]"/>
      <dgm:spPr/>
      <dgm:t>
        <a:bodyPr/>
        <a:lstStyle/>
        <a:p>
          <a:r>
            <a:rPr lang="pt-BR"/>
            <a:t>Risco I</a:t>
          </a:r>
        </a:p>
        <a:p>
          <a:r>
            <a:rPr lang="pt-BR"/>
            <a:t>Baixo Risco</a:t>
          </a:r>
        </a:p>
      </dgm:t>
    </dgm:pt>
    <dgm:pt modelId="{6807E420-8EA0-4B76-982F-E90902DACB58}" type="parTrans" cxnId="{558F71B3-824F-4408-B3F9-6BAEF701BD32}">
      <dgm:prSet/>
      <dgm:spPr/>
      <dgm:t>
        <a:bodyPr/>
        <a:lstStyle/>
        <a:p>
          <a:endParaRPr lang="pt-BR"/>
        </a:p>
      </dgm:t>
    </dgm:pt>
    <dgm:pt modelId="{52CCB0EF-45EC-4C65-91F2-055D8BEE4C60}" type="sibTrans" cxnId="{558F71B3-824F-4408-B3F9-6BAEF701BD32}">
      <dgm:prSet/>
      <dgm:spPr/>
      <dgm:t>
        <a:bodyPr/>
        <a:lstStyle/>
        <a:p>
          <a:endParaRPr lang="pt-BR"/>
        </a:p>
      </dgm:t>
    </dgm:pt>
    <dgm:pt modelId="{D4DA6C1C-B6CF-4236-86B3-BCCE9DB89A88}">
      <dgm:prSet phldrT="[Texto]"/>
      <dgm:spPr/>
      <dgm:t>
        <a:bodyPr/>
        <a:lstStyle/>
        <a:p>
          <a:r>
            <a:rPr lang="pt-BR"/>
            <a:t>Risco II</a:t>
          </a:r>
        </a:p>
        <a:p>
          <a:r>
            <a:rPr lang="pt-BR"/>
            <a:t>Médio Risco</a:t>
          </a:r>
        </a:p>
      </dgm:t>
    </dgm:pt>
    <dgm:pt modelId="{94B79495-7143-48FE-B1CD-4531B8CA1FF5}" type="parTrans" cxnId="{44CBA45D-EC40-4699-827E-678330729D49}">
      <dgm:prSet/>
      <dgm:spPr/>
      <dgm:t>
        <a:bodyPr/>
        <a:lstStyle/>
        <a:p>
          <a:endParaRPr lang="pt-BR"/>
        </a:p>
      </dgm:t>
    </dgm:pt>
    <dgm:pt modelId="{E2273CDF-6391-4004-B75B-D4A25488217A}" type="sibTrans" cxnId="{44CBA45D-EC40-4699-827E-678330729D49}">
      <dgm:prSet/>
      <dgm:spPr/>
      <dgm:t>
        <a:bodyPr/>
        <a:lstStyle/>
        <a:p>
          <a:endParaRPr lang="pt-BR"/>
        </a:p>
      </dgm:t>
    </dgm:pt>
    <dgm:pt modelId="{9EC4E41D-0C00-40BA-8128-09F834BFA7C7}">
      <dgm:prSet phldrT="[Texto]"/>
      <dgm:spPr/>
      <dgm:t>
        <a:bodyPr/>
        <a:lstStyle/>
        <a:p>
          <a:r>
            <a:rPr lang="pt-BR"/>
            <a:t>Risco III</a:t>
          </a:r>
        </a:p>
        <a:p>
          <a:r>
            <a:rPr lang="pt-BR"/>
            <a:t>Alto Risco</a:t>
          </a:r>
        </a:p>
      </dgm:t>
    </dgm:pt>
    <dgm:pt modelId="{19EA0E36-1C3D-40CE-BEBF-79F7F130CD9D}" type="parTrans" cxnId="{1477FF16-CBCF-46F7-A575-B7F6F0AF903F}">
      <dgm:prSet/>
      <dgm:spPr/>
      <dgm:t>
        <a:bodyPr/>
        <a:lstStyle/>
        <a:p>
          <a:endParaRPr lang="pt-BR"/>
        </a:p>
      </dgm:t>
    </dgm:pt>
    <dgm:pt modelId="{6B559949-45A0-4AA6-A9DB-3C9DEEFA3F17}" type="sibTrans" cxnId="{1477FF16-CBCF-46F7-A575-B7F6F0AF903F}">
      <dgm:prSet/>
      <dgm:spPr/>
      <dgm:t>
        <a:bodyPr/>
        <a:lstStyle/>
        <a:p>
          <a:endParaRPr lang="pt-BR"/>
        </a:p>
      </dgm:t>
    </dgm:pt>
    <dgm:pt modelId="{86695B29-AE46-4B73-BDCA-F0B6E7FC8858}">
      <dgm:prSet phldrT="[Texto]"/>
      <dgm:spPr/>
      <dgm:t>
        <a:bodyPr/>
        <a:lstStyle/>
        <a:p>
          <a:r>
            <a:rPr lang="pt-BR"/>
            <a:t>Risco IV</a:t>
          </a:r>
        </a:p>
        <a:p>
          <a:r>
            <a:rPr lang="pt-BR"/>
            <a:t>Máximo Risco</a:t>
          </a:r>
        </a:p>
      </dgm:t>
    </dgm:pt>
    <dgm:pt modelId="{F797BFDD-07AF-4979-9A98-DE0631985786}" type="parTrans" cxnId="{4C55124C-4C1A-4E57-B65E-6CCED37F24A2}">
      <dgm:prSet/>
      <dgm:spPr/>
      <dgm:t>
        <a:bodyPr/>
        <a:lstStyle/>
        <a:p>
          <a:endParaRPr lang="pt-BR"/>
        </a:p>
      </dgm:t>
    </dgm:pt>
    <dgm:pt modelId="{96A730C4-DB6C-41D1-AE5C-DFE02BB08FE8}" type="sibTrans" cxnId="{4C55124C-4C1A-4E57-B65E-6CCED37F24A2}">
      <dgm:prSet/>
      <dgm:spPr/>
      <dgm:t>
        <a:bodyPr/>
        <a:lstStyle/>
        <a:p>
          <a:endParaRPr lang="pt-BR"/>
        </a:p>
      </dgm:t>
    </dgm:pt>
    <dgm:pt modelId="{702A15AA-9A9F-4BB6-BF41-75F12E537000}" type="pres">
      <dgm:prSet presAssocID="{666FA6FA-7529-4FE7-A01C-B6AB7960CA81}" presName="Name0" presStyleCnt="0">
        <dgm:presLayoutVars>
          <dgm:dir/>
          <dgm:animLvl val="lvl"/>
          <dgm:resizeHandles val="exact"/>
        </dgm:presLayoutVars>
      </dgm:prSet>
      <dgm:spPr/>
    </dgm:pt>
    <dgm:pt modelId="{F9D59D32-85FA-47F9-B5CA-000DA7CEAED9}" type="pres">
      <dgm:prSet presAssocID="{9307D9F3-73FE-42F4-B704-E0A1AFC4EE76}" presName="parTxOnly" presStyleLbl="node1" presStyleIdx="0" presStyleCnt="4">
        <dgm:presLayoutVars>
          <dgm:chMax val="0"/>
          <dgm:chPref val="0"/>
          <dgm:bulletEnabled val="1"/>
        </dgm:presLayoutVars>
      </dgm:prSet>
      <dgm:spPr/>
    </dgm:pt>
    <dgm:pt modelId="{2CB6FDEB-7E5A-40CC-86E5-EC0F41DCB873}" type="pres">
      <dgm:prSet presAssocID="{52CCB0EF-45EC-4C65-91F2-055D8BEE4C60}" presName="parTxOnlySpace" presStyleCnt="0"/>
      <dgm:spPr/>
    </dgm:pt>
    <dgm:pt modelId="{0AAA475E-B4C1-4761-8717-CEA734F91E7A}" type="pres">
      <dgm:prSet presAssocID="{D4DA6C1C-B6CF-4236-86B3-BCCE9DB89A88}" presName="parTxOnly" presStyleLbl="node1" presStyleIdx="1" presStyleCnt="4">
        <dgm:presLayoutVars>
          <dgm:chMax val="0"/>
          <dgm:chPref val="0"/>
          <dgm:bulletEnabled val="1"/>
        </dgm:presLayoutVars>
      </dgm:prSet>
      <dgm:spPr/>
    </dgm:pt>
    <dgm:pt modelId="{D8A8114B-716B-4F63-8E8A-FE4F8EAB5FC2}" type="pres">
      <dgm:prSet presAssocID="{E2273CDF-6391-4004-B75B-D4A25488217A}" presName="parTxOnlySpace" presStyleCnt="0"/>
      <dgm:spPr/>
    </dgm:pt>
    <dgm:pt modelId="{27806C88-4950-472E-B26D-784678BB3F0A}" type="pres">
      <dgm:prSet presAssocID="{9EC4E41D-0C00-40BA-8128-09F834BFA7C7}" presName="parTxOnly" presStyleLbl="node1" presStyleIdx="2" presStyleCnt="4">
        <dgm:presLayoutVars>
          <dgm:chMax val="0"/>
          <dgm:chPref val="0"/>
          <dgm:bulletEnabled val="1"/>
        </dgm:presLayoutVars>
      </dgm:prSet>
      <dgm:spPr/>
    </dgm:pt>
    <dgm:pt modelId="{310E4FF2-548B-490C-BBD2-CB8692AABB02}" type="pres">
      <dgm:prSet presAssocID="{6B559949-45A0-4AA6-A9DB-3C9DEEFA3F17}" presName="parTxOnlySpace" presStyleCnt="0"/>
      <dgm:spPr/>
    </dgm:pt>
    <dgm:pt modelId="{ABE97A2E-F5DF-4FF2-80F3-9A461F725D71}" type="pres">
      <dgm:prSet presAssocID="{86695B29-AE46-4B73-BDCA-F0B6E7FC8858}" presName="parTxOnly" presStyleLbl="node1" presStyleIdx="3" presStyleCnt="4">
        <dgm:presLayoutVars>
          <dgm:chMax val="0"/>
          <dgm:chPref val="0"/>
          <dgm:bulletEnabled val="1"/>
        </dgm:presLayoutVars>
      </dgm:prSet>
      <dgm:spPr/>
    </dgm:pt>
  </dgm:ptLst>
  <dgm:cxnLst>
    <dgm:cxn modelId="{905A670E-0F33-4DB2-AC64-D8522E61B6C1}" type="presOf" srcId="{9EC4E41D-0C00-40BA-8128-09F834BFA7C7}" destId="{27806C88-4950-472E-B26D-784678BB3F0A}" srcOrd="0" destOrd="0" presId="urn:microsoft.com/office/officeart/2005/8/layout/chevron1"/>
    <dgm:cxn modelId="{1477FF16-CBCF-46F7-A575-B7F6F0AF903F}" srcId="{666FA6FA-7529-4FE7-A01C-B6AB7960CA81}" destId="{9EC4E41D-0C00-40BA-8128-09F834BFA7C7}" srcOrd="2" destOrd="0" parTransId="{19EA0E36-1C3D-40CE-BEBF-79F7F130CD9D}" sibTransId="{6B559949-45A0-4AA6-A9DB-3C9DEEFA3F17}"/>
    <dgm:cxn modelId="{44CBA45D-EC40-4699-827E-678330729D49}" srcId="{666FA6FA-7529-4FE7-A01C-B6AB7960CA81}" destId="{D4DA6C1C-B6CF-4236-86B3-BCCE9DB89A88}" srcOrd="1" destOrd="0" parTransId="{94B79495-7143-48FE-B1CD-4531B8CA1FF5}" sibTransId="{E2273CDF-6391-4004-B75B-D4A25488217A}"/>
    <dgm:cxn modelId="{4C55124C-4C1A-4E57-B65E-6CCED37F24A2}" srcId="{666FA6FA-7529-4FE7-A01C-B6AB7960CA81}" destId="{86695B29-AE46-4B73-BDCA-F0B6E7FC8858}" srcOrd="3" destOrd="0" parTransId="{F797BFDD-07AF-4979-9A98-DE0631985786}" sibTransId="{96A730C4-DB6C-41D1-AE5C-DFE02BB08FE8}"/>
    <dgm:cxn modelId="{98DDE16E-E46A-4EA8-A702-8D1D017D0C5C}" type="presOf" srcId="{666FA6FA-7529-4FE7-A01C-B6AB7960CA81}" destId="{702A15AA-9A9F-4BB6-BF41-75F12E537000}" srcOrd="0" destOrd="0" presId="urn:microsoft.com/office/officeart/2005/8/layout/chevron1"/>
    <dgm:cxn modelId="{E6D35157-7673-48E5-9F50-58F2C1ED859D}" type="presOf" srcId="{D4DA6C1C-B6CF-4236-86B3-BCCE9DB89A88}" destId="{0AAA475E-B4C1-4761-8717-CEA734F91E7A}" srcOrd="0" destOrd="0" presId="urn:microsoft.com/office/officeart/2005/8/layout/chevron1"/>
    <dgm:cxn modelId="{EB1E2088-E09D-42CF-8EF1-72C285147A6D}" type="presOf" srcId="{86695B29-AE46-4B73-BDCA-F0B6E7FC8858}" destId="{ABE97A2E-F5DF-4FF2-80F3-9A461F725D71}" srcOrd="0" destOrd="0" presId="urn:microsoft.com/office/officeart/2005/8/layout/chevron1"/>
    <dgm:cxn modelId="{47415EA3-ABB9-4434-BC84-8967B7DE8F2F}" type="presOf" srcId="{9307D9F3-73FE-42F4-B704-E0A1AFC4EE76}" destId="{F9D59D32-85FA-47F9-B5CA-000DA7CEAED9}" srcOrd="0" destOrd="0" presId="urn:microsoft.com/office/officeart/2005/8/layout/chevron1"/>
    <dgm:cxn modelId="{558F71B3-824F-4408-B3F9-6BAEF701BD32}" srcId="{666FA6FA-7529-4FE7-A01C-B6AB7960CA81}" destId="{9307D9F3-73FE-42F4-B704-E0A1AFC4EE76}" srcOrd="0" destOrd="0" parTransId="{6807E420-8EA0-4B76-982F-E90902DACB58}" sibTransId="{52CCB0EF-45EC-4C65-91F2-055D8BEE4C60}"/>
    <dgm:cxn modelId="{993DA3F0-B120-43B1-9D4D-9B4E42D2F930}" type="presParOf" srcId="{702A15AA-9A9F-4BB6-BF41-75F12E537000}" destId="{F9D59D32-85FA-47F9-B5CA-000DA7CEAED9}" srcOrd="0" destOrd="0" presId="urn:microsoft.com/office/officeart/2005/8/layout/chevron1"/>
    <dgm:cxn modelId="{27502492-441E-4A2D-A4EF-6B861CC52AD7}" type="presParOf" srcId="{702A15AA-9A9F-4BB6-BF41-75F12E537000}" destId="{2CB6FDEB-7E5A-40CC-86E5-EC0F41DCB873}" srcOrd="1" destOrd="0" presId="urn:microsoft.com/office/officeart/2005/8/layout/chevron1"/>
    <dgm:cxn modelId="{C5B490C3-DE48-488C-82DD-AEAE90B5B22F}" type="presParOf" srcId="{702A15AA-9A9F-4BB6-BF41-75F12E537000}" destId="{0AAA475E-B4C1-4761-8717-CEA734F91E7A}" srcOrd="2" destOrd="0" presId="urn:microsoft.com/office/officeart/2005/8/layout/chevron1"/>
    <dgm:cxn modelId="{FB12F261-838B-4DC9-8833-A926D46D49C4}" type="presParOf" srcId="{702A15AA-9A9F-4BB6-BF41-75F12E537000}" destId="{D8A8114B-716B-4F63-8E8A-FE4F8EAB5FC2}" srcOrd="3" destOrd="0" presId="urn:microsoft.com/office/officeart/2005/8/layout/chevron1"/>
    <dgm:cxn modelId="{C093CE66-179D-4C4B-8148-4E158B2944E7}" type="presParOf" srcId="{702A15AA-9A9F-4BB6-BF41-75F12E537000}" destId="{27806C88-4950-472E-B26D-784678BB3F0A}" srcOrd="4" destOrd="0" presId="urn:microsoft.com/office/officeart/2005/8/layout/chevron1"/>
    <dgm:cxn modelId="{D8C11B86-5309-4D43-8E2E-0A24A7B80E39}" type="presParOf" srcId="{702A15AA-9A9F-4BB6-BF41-75F12E537000}" destId="{310E4FF2-548B-490C-BBD2-CB8692AABB02}" srcOrd="5" destOrd="0" presId="urn:microsoft.com/office/officeart/2005/8/layout/chevron1"/>
    <dgm:cxn modelId="{95B52637-1777-4CC6-A125-8BD57C10DFAB}" type="presParOf" srcId="{702A15AA-9A9F-4BB6-BF41-75F12E537000}" destId="{ABE97A2E-F5DF-4FF2-80F3-9A461F725D7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E17E8F6-4BBF-4AFA-90A1-8BD98522AEFD}" type="doc">
      <dgm:prSet loTypeId="urn:microsoft.com/office/officeart/2005/8/layout/vList4" loCatId="list" qsTypeId="urn:microsoft.com/office/officeart/2005/8/quickstyle/simple4" qsCatId="simple" csTypeId="urn:microsoft.com/office/officeart/2005/8/colors/accent0_2" csCatId="mainScheme" phldr="1"/>
      <dgm:spPr/>
      <dgm:t>
        <a:bodyPr/>
        <a:lstStyle/>
        <a:p>
          <a:endParaRPr lang="pt-BR"/>
        </a:p>
      </dgm:t>
    </dgm:pt>
    <dgm:pt modelId="{319B06B5-8B66-432E-AFCD-5578FC90A987}">
      <dgm:prSet phldrT="[Texto]"/>
      <dgm:spPr/>
      <dgm:t>
        <a:bodyPr/>
        <a:lstStyle/>
        <a:p>
          <a:r>
            <a:rPr lang="pt-BR" b="0" i="0" dirty="0"/>
            <a:t>Dispositivos médicos não invasivos</a:t>
          </a:r>
          <a:endParaRPr lang="pt-BR" dirty="0"/>
        </a:p>
      </dgm:t>
    </dgm:pt>
    <dgm:pt modelId="{96A2F642-2F04-4EFE-B432-F877265C1C23}" type="parTrans" cxnId="{01976E96-CA99-4666-9E2E-464C1B80DEE8}">
      <dgm:prSet/>
      <dgm:spPr/>
      <dgm:t>
        <a:bodyPr/>
        <a:lstStyle/>
        <a:p>
          <a:endParaRPr lang="pt-BR"/>
        </a:p>
      </dgm:t>
    </dgm:pt>
    <dgm:pt modelId="{C2E6577A-6445-4BA6-AC21-6B4B432C6226}" type="sibTrans" cxnId="{01976E96-CA99-4666-9E2E-464C1B80DEE8}">
      <dgm:prSet/>
      <dgm:spPr/>
      <dgm:t>
        <a:bodyPr/>
        <a:lstStyle/>
        <a:p>
          <a:endParaRPr lang="pt-BR"/>
        </a:p>
      </dgm:t>
    </dgm:pt>
    <dgm:pt modelId="{2DDA0191-B722-4EE8-962F-23086CAB0537}">
      <dgm:prSet phldrT="[Texto]"/>
      <dgm:spPr/>
      <dgm:t>
        <a:bodyPr/>
        <a:lstStyle/>
        <a:p>
          <a:r>
            <a:rPr lang="pt-BR" b="0" i="0" dirty="0"/>
            <a:t>Dispositivos médicos invasivos</a:t>
          </a:r>
          <a:endParaRPr lang="pt-BR" dirty="0"/>
        </a:p>
      </dgm:t>
    </dgm:pt>
    <dgm:pt modelId="{D454EE46-2252-4668-9FF8-0E0F2FCFA504}" type="parTrans" cxnId="{576ECD09-739A-4149-B84B-E53B45E97856}">
      <dgm:prSet/>
      <dgm:spPr/>
      <dgm:t>
        <a:bodyPr/>
        <a:lstStyle/>
        <a:p>
          <a:endParaRPr lang="pt-BR"/>
        </a:p>
      </dgm:t>
    </dgm:pt>
    <dgm:pt modelId="{D38DDD39-3645-4CD0-9297-216CD24C0988}" type="sibTrans" cxnId="{576ECD09-739A-4149-B84B-E53B45E97856}">
      <dgm:prSet/>
      <dgm:spPr/>
      <dgm:t>
        <a:bodyPr/>
        <a:lstStyle/>
        <a:p>
          <a:endParaRPr lang="pt-BR"/>
        </a:p>
      </dgm:t>
    </dgm:pt>
    <dgm:pt modelId="{C47B2C89-DD74-45A1-BAD6-CD536D64CAA1}">
      <dgm:prSet phldrT="[Texto]"/>
      <dgm:spPr/>
      <dgm:t>
        <a:bodyPr/>
        <a:lstStyle/>
        <a:p>
          <a:r>
            <a:rPr lang="pt-BR"/>
            <a:t>Regras Especiais</a:t>
          </a:r>
        </a:p>
      </dgm:t>
    </dgm:pt>
    <dgm:pt modelId="{19A3AA62-E772-4BCA-A551-44F809F03B5E}" type="parTrans" cxnId="{B7AD7C96-259F-412E-8B3A-FF710C32BD68}">
      <dgm:prSet/>
      <dgm:spPr/>
      <dgm:t>
        <a:bodyPr/>
        <a:lstStyle/>
        <a:p>
          <a:endParaRPr lang="pt-BR"/>
        </a:p>
      </dgm:t>
    </dgm:pt>
    <dgm:pt modelId="{271E65E8-81B1-41DD-9D26-CD04F1BB5AC1}" type="sibTrans" cxnId="{B7AD7C96-259F-412E-8B3A-FF710C32BD68}">
      <dgm:prSet/>
      <dgm:spPr/>
      <dgm:t>
        <a:bodyPr/>
        <a:lstStyle/>
        <a:p>
          <a:endParaRPr lang="pt-BR"/>
        </a:p>
      </dgm:t>
    </dgm:pt>
    <dgm:pt modelId="{08E5315C-6477-429D-875B-6F1B7FBC9F87}">
      <dgm:prSet/>
      <dgm:spPr/>
      <dgm:t>
        <a:bodyPr/>
        <a:lstStyle/>
        <a:p>
          <a:r>
            <a:rPr lang="pt-BR"/>
            <a:t>Regras 1 a 4</a:t>
          </a:r>
        </a:p>
      </dgm:t>
    </dgm:pt>
    <dgm:pt modelId="{8FC6CE62-1653-42E5-B94A-5321895C74B1}" type="parTrans" cxnId="{1BB41EF8-8F73-4C82-8A19-47E823AB848B}">
      <dgm:prSet/>
      <dgm:spPr/>
      <dgm:t>
        <a:bodyPr/>
        <a:lstStyle/>
        <a:p>
          <a:endParaRPr lang="pt-BR"/>
        </a:p>
      </dgm:t>
    </dgm:pt>
    <dgm:pt modelId="{94E5D7B2-7A84-496B-80B7-B3E840F8507E}" type="sibTrans" cxnId="{1BB41EF8-8F73-4C82-8A19-47E823AB848B}">
      <dgm:prSet/>
      <dgm:spPr/>
      <dgm:t>
        <a:bodyPr/>
        <a:lstStyle/>
        <a:p>
          <a:endParaRPr lang="pt-BR"/>
        </a:p>
      </dgm:t>
    </dgm:pt>
    <dgm:pt modelId="{528D3D22-FD88-412D-BE55-ABFD7E4B6636}">
      <dgm:prSet/>
      <dgm:spPr/>
      <dgm:t>
        <a:bodyPr/>
        <a:lstStyle/>
        <a:p>
          <a:r>
            <a:rPr lang="pt-BR"/>
            <a:t> Regras 5 a 8</a:t>
          </a:r>
        </a:p>
      </dgm:t>
    </dgm:pt>
    <dgm:pt modelId="{98505ADF-8B1C-40D7-B71D-77CEAF7A6B54}" type="parTrans" cxnId="{83C706AD-0DFA-4DBC-8749-0DA55AC31022}">
      <dgm:prSet/>
      <dgm:spPr/>
      <dgm:t>
        <a:bodyPr/>
        <a:lstStyle/>
        <a:p>
          <a:endParaRPr lang="pt-BR"/>
        </a:p>
      </dgm:t>
    </dgm:pt>
    <dgm:pt modelId="{B1FA4F92-D421-4CB6-AE8F-A8C856847433}" type="sibTrans" cxnId="{83C706AD-0DFA-4DBC-8749-0DA55AC31022}">
      <dgm:prSet/>
      <dgm:spPr/>
      <dgm:t>
        <a:bodyPr/>
        <a:lstStyle/>
        <a:p>
          <a:endParaRPr lang="pt-BR"/>
        </a:p>
      </dgm:t>
    </dgm:pt>
    <dgm:pt modelId="{1925636D-09D6-4266-8142-4922EF7DAC7C}">
      <dgm:prSet/>
      <dgm:spPr/>
      <dgm:t>
        <a:bodyPr/>
        <a:lstStyle/>
        <a:p>
          <a:r>
            <a:rPr lang="pt-BR"/>
            <a:t>Regras 14 a 22</a:t>
          </a:r>
        </a:p>
      </dgm:t>
    </dgm:pt>
    <dgm:pt modelId="{A79EE14C-B58D-4721-9208-205BF4FB26CC}" type="parTrans" cxnId="{50429F95-2AE5-48AF-B9BB-ABFA6F590D04}">
      <dgm:prSet/>
      <dgm:spPr/>
      <dgm:t>
        <a:bodyPr/>
        <a:lstStyle/>
        <a:p>
          <a:endParaRPr lang="pt-BR"/>
        </a:p>
      </dgm:t>
    </dgm:pt>
    <dgm:pt modelId="{EEAECD16-99AD-47D1-9E16-186D368D4207}" type="sibTrans" cxnId="{50429F95-2AE5-48AF-B9BB-ABFA6F590D04}">
      <dgm:prSet/>
      <dgm:spPr/>
      <dgm:t>
        <a:bodyPr/>
        <a:lstStyle/>
        <a:p>
          <a:endParaRPr lang="pt-BR"/>
        </a:p>
      </dgm:t>
    </dgm:pt>
    <dgm:pt modelId="{CF01F501-E26E-4BD5-8AF8-EE695CC956C8}">
      <dgm:prSet phldrT="[Texto]"/>
      <dgm:spPr/>
      <dgm:t>
        <a:bodyPr/>
        <a:lstStyle/>
        <a:p>
          <a:r>
            <a:rPr lang="pt-BR" dirty="0"/>
            <a:t>Dispositivos médicos ativos</a:t>
          </a:r>
        </a:p>
      </dgm:t>
    </dgm:pt>
    <dgm:pt modelId="{5CDF409B-15D2-44A5-AE18-B92CDC05A6F4}" type="sibTrans" cxnId="{125F9A64-DEB6-4CA5-8C23-DB051B0F7889}">
      <dgm:prSet/>
      <dgm:spPr/>
      <dgm:t>
        <a:bodyPr/>
        <a:lstStyle/>
        <a:p>
          <a:endParaRPr lang="pt-BR"/>
        </a:p>
      </dgm:t>
    </dgm:pt>
    <dgm:pt modelId="{88B3C686-035F-40D7-A6F2-57661CA31AC3}" type="parTrans" cxnId="{125F9A64-DEB6-4CA5-8C23-DB051B0F7889}">
      <dgm:prSet/>
      <dgm:spPr/>
      <dgm:t>
        <a:bodyPr/>
        <a:lstStyle/>
        <a:p>
          <a:endParaRPr lang="pt-BR"/>
        </a:p>
      </dgm:t>
    </dgm:pt>
    <dgm:pt modelId="{565972EF-BD2A-4D4D-95F0-32511598BE4F}">
      <dgm:prSet/>
      <dgm:spPr/>
      <dgm:t>
        <a:bodyPr/>
        <a:lstStyle/>
        <a:p>
          <a:r>
            <a:rPr lang="pt-BR"/>
            <a:t>Regras 9 a 13</a:t>
          </a:r>
        </a:p>
      </dgm:t>
    </dgm:pt>
    <dgm:pt modelId="{9913A284-CA71-45BA-B07C-339FEDDA348D}" type="sibTrans" cxnId="{C201CBC9-AA2D-4978-B023-0207702411B2}">
      <dgm:prSet/>
      <dgm:spPr/>
      <dgm:t>
        <a:bodyPr/>
        <a:lstStyle/>
        <a:p>
          <a:endParaRPr lang="pt-BR"/>
        </a:p>
      </dgm:t>
    </dgm:pt>
    <dgm:pt modelId="{879329FE-31E9-42B8-A62F-443516FA336B}" type="parTrans" cxnId="{C201CBC9-AA2D-4978-B023-0207702411B2}">
      <dgm:prSet/>
      <dgm:spPr/>
      <dgm:t>
        <a:bodyPr/>
        <a:lstStyle/>
        <a:p>
          <a:endParaRPr lang="pt-BR"/>
        </a:p>
      </dgm:t>
    </dgm:pt>
    <dgm:pt modelId="{6A185B6C-D23A-4993-928C-61D145CB47A3}" type="pres">
      <dgm:prSet presAssocID="{4E17E8F6-4BBF-4AFA-90A1-8BD98522AEFD}" presName="linear" presStyleCnt="0">
        <dgm:presLayoutVars>
          <dgm:dir/>
          <dgm:resizeHandles val="exact"/>
        </dgm:presLayoutVars>
      </dgm:prSet>
      <dgm:spPr/>
    </dgm:pt>
    <dgm:pt modelId="{7EBACE17-4243-45E9-ABF5-302517204173}" type="pres">
      <dgm:prSet presAssocID="{319B06B5-8B66-432E-AFCD-5578FC90A987}" presName="comp" presStyleCnt="0"/>
      <dgm:spPr/>
    </dgm:pt>
    <dgm:pt modelId="{49DF788F-E651-4B69-BD61-7CE6A26C0744}" type="pres">
      <dgm:prSet presAssocID="{319B06B5-8B66-432E-AFCD-5578FC90A987}" presName="box" presStyleLbl="node1" presStyleIdx="0" presStyleCnt="4"/>
      <dgm:spPr/>
    </dgm:pt>
    <dgm:pt modelId="{DB4EB947-A51B-4C30-AA74-D23BD540DE0F}" type="pres">
      <dgm:prSet presAssocID="{319B06B5-8B66-432E-AFCD-5578FC90A987}"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24F274F8-B507-4AE3-81CA-01C07D2C1183}" type="pres">
      <dgm:prSet presAssocID="{319B06B5-8B66-432E-AFCD-5578FC90A987}" presName="text" presStyleLbl="node1" presStyleIdx="0" presStyleCnt="4">
        <dgm:presLayoutVars>
          <dgm:bulletEnabled val="1"/>
        </dgm:presLayoutVars>
      </dgm:prSet>
      <dgm:spPr/>
    </dgm:pt>
    <dgm:pt modelId="{393658E0-0948-4F05-89A8-D865D581B93C}" type="pres">
      <dgm:prSet presAssocID="{C2E6577A-6445-4BA6-AC21-6B4B432C6226}" presName="spacer" presStyleCnt="0"/>
      <dgm:spPr/>
    </dgm:pt>
    <dgm:pt modelId="{F937849E-1494-4D3B-A84D-8EB959F4F5F1}" type="pres">
      <dgm:prSet presAssocID="{2DDA0191-B722-4EE8-962F-23086CAB0537}" presName="comp" presStyleCnt="0"/>
      <dgm:spPr/>
    </dgm:pt>
    <dgm:pt modelId="{AFDC380A-FC14-4A56-9C60-6A6F5A6EAD11}" type="pres">
      <dgm:prSet presAssocID="{2DDA0191-B722-4EE8-962F-23086CAB0537}" presName="box" presStyleLbl="node1" presStyleIdx="1" presStyleCnt="4"/>
      <dgm:spPr/>
    </dgm:pt>
    <dgm:pt modelId="{AC40E0AB-0298-414D-92BC-4D76B42F4C9F}" type="pres">
      <dgm:prSet presAssocID="{2DDA0191-B722-4EE8-962F-23086CAB0537}"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1BF82623-6183-4616-BADC-3E006B12354E}" type="pres">
      <dgm:prSet presAssocID="{2DDA0191-B722-4EE8-962F-23086CAB0537}" presName="text" presStyleLbl="node1" presStyleIdx="1" presStyleCnt="4">
        <dgm:presLayoutVars>
          <dgm:bulletEnabled val="1"/>
        </dgm:presLayoutVars>
      </dgm:prSet>
      <dgm:spPr/>
    </dgm:pt>
    <dgm:pt modelId="{22683068-1569-4F86-AB2B-F3F293FCC110}" type="pres">
      <dgm:prSet presAssocID="{D38DDD39-3645-4CD0-9297-216CD24C0988}" presName="spacer" presStyleCnt="0"/>
      <dgm:spPr/>
    </dgm:pt>
    <dgm:pt modelId="{686A8990-CE30-4917-9FB6-95E7695668A1}" type="pres">
      <dgm:prSet presAssocID="{CF01F501-E26E-4BD5-8AF8-EE695CC956C8}" presName="comp" presStyleCnt="0"/>
      <dgm:spPr/>
    </dgm:pt>
    <dgm:pt modelId="{08B9721E-D6E0-4489-B6A1-73141F0636D7}" type="pres">
      <dgm:prSet presAssocID="{CF01F501-E26E-4BD5-8AF8-EE695CC956C8}" presName="box" presStyleLbl="node1" presStyleIdx="2" presStyleCnt="4"/>
      <dgm:spPr/>
    </dgm:pt>
    <dgm:pt modelId="{32F29DCC-A880-4FC4-BA0C-14016E154D37}" type="pres">
      <dgm:prSet presAssocID="{CF01F501-E26E-4BD5-8AF8-EE695CC956C8}"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dgm:spPr>
    </dgm:pt>
    <dgm:pt modelId="{1988CF67-F65F-4A97-84E9-8153CD53FFBB}" type="pres">
      <dgm:prSet presAssocID="{CF01F501-E26E-4BD5-8AF8-EE695CC956C8}" presName="text" presStyleLbl="node1" presStyleIdx="2" presStyleCnt="4">
        <dgm:presLayoutVars>
          <dgm:bulletEnabled val="1"/>
        </dgm:presLayoutVars>
      </dgm:prSet>
      <dgm:spPr/>
    </dgm:pt>
    <dgm:pt modelId="{1F682480-CA6C-43DC-ADA5-E6FFB2B9928D}" type="pres">
      <dgm:prSet presAssocID="{5CDF409B-15D2-44A5-AE18-B92CDC05A6F4}" presName="spacer" presStyleCnt="0"/>
      <dgm:spPr/>
    </dgm:pt>
    <dgm:pt modelId="{C4DC1D32-09DF-4C80-989A-766A84461967}" type="pres">
      <dgm:prSet presAssocID="{C47B2C89-DD74-45A1-BAD6-CD536D64CAA1}" presName="comp" presStyleCnt="0"/>
      <dgm:spPr/>
    </dgm:pt>
    <dgm:pt modelId="{D1242F63-5FD9-44AC-96A3-7AAF63841D76}" type="pres">
      <dgm:prSet presAssocID="{C47B2C89-DD74-45A1-BAD6-CD536D64CAA1}" presName="box" presStyleLbl="node1" presStyleIdx="3" presStyleCnt="4"/>
      <dgm:spPr/>
    </dgm:pt>
    <dgm:pt modelId="{9B101144-62BF-4EA5-B089-D2778095F382}" type="pres">
      <dgm:prSet presAssocID="{C47B2C89-DD74-45A1-BAD6-CD536D64CAA1}"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5000" r="-15000"/>
          </a:stretch>
        </a:blipFill>
      </dgm:spPr>
    </dgm:pt>
    <dgm:pt modelId="{12666A8E-0962-4334-87A7-B8F30131D184}" type="pres">
      <dgm:prSet presAssocID="{C47B2C89-DD74-45A1-BAD6-CD536D64CAA1}" presName="text" presStyleLbl="node1" presStyleIdx="3" presStyleCnt="4">
        <dgm:presLayoutVars>
          <dgm:bulletEnabled val="1"/>
        </dgm:presLayoutVars>
      </dgm:prSet>
      <dgm:spPr/>
    </dgm:pt>
  </dgm:ptLst>
  <dgm:cxnLst>
    <dgm:cxn modelId="{576ECD09-739A-4149-B84B-E53B45E97856}" srcId="{4E17E8F6-4BBF-4AFA-90A1-8BD98522AEFD}" destId="{2DDA0191-B722-4EE8-962F-23086CAB0537}" srcOrd="1" destOrd="0" parTransId="{D454EE46-2252-4668-9FF8-0E0F2FCFA504}" sibTransId="{D38DDD39-3645-4CD0-9297-216CD24C0988}"/>
    <dgm:cxn modelId="{D3385C10-1A2A-4457-AF9C-EBD7F8559D4B}" type="presOf" srcId="{08E5315C-6477-429D-875B-6F1B7FBC9F87}" destId="{24F274F8-B507-4AE3-81CA-01C07D2C1183}" srcOrd="1" destOrd="1" presId="urn:microsoft.com/office/officeart/2005/8/layout/vList4"/>
    <dgm:cxn modelId="{7BF1AE13-E008-41EB-96F6-603D26C6AFB5}" type="presOf" srcId="{2DDA0191-B722-4EE8-962F-23086CAB0537}" destId="{AFDC380A-FC14-4A56-9C60-6A6F5A6EAD11}" srcOrd="0" destOrd="0" presId="urn:microsoft.com/office/officeart/2005/8/layout/vList4"/>
    <dgm:cxn modelId="{76133730-F63E-44BA-BF12-BAD4C8766A4F}" type="presOf" srcId="{C47B2C89-DD74-45A1-BAD6-CD536D64CAA1}" destId="{D1242F63-5FD9-44AC-96A3-7AAF63841D76}" srcOrd="0" destOrd="0" presId="urn:microsoft.com/office/officeart/2005/8/layout/vList4"/>
    <dgm:cxn modelId="{8921CC32-4550-4DC5-90F1-45A3F524E780}" type="presOf" srcId="{CF01F501-E26E-4BD5-8AF8-EE695CC956C8}" destId="{1988CF67-F65F-4A97-84E9-8153CD53FFBB}" srcOrd="1" destOrd="0" presId="urn:microsoft.com/office/officeart/2005/8/layout/vList4"/>
    <dgm:cxn modelId="{125F9A64-DEB6-4CA5-8C23-DB051B0F7889}" srcId="{4E17E8F6-4BBF-4AFA-90A1-8BD98522AEFD}" destId="{CF01F501-E26E-4BD5-8AF8-EE695CC956C8}" srcOrd="2" destOrd="0" parTransId="{88B3C686-035F-40D7-A6F2-57661CA31AC3}" sibTransId="{5CDF409B-15D2-44A5-AE18-B92CDC05A6F4}"/>
    <dgm:cxn modelId="{1958C246-5572-4400-BD75-9D86EC97177F}" type="presOf" srcId="{319B06B5-8B66-432E-AFCD-5578FC90A987}" destId="{24F274F8-B507-4AE3-81CA-01C07D2C1183}" srcOrd="1" destOrd="0" presId="urn:microsoft.com/office/officeart/2005/8/layout/vList4"/>
    <dgm:cxn modelId="{D338826E-DFA6-4A4E-B26F-B2B0CC2AE431}" type="presOf" srcId="{319B06B5-8B66-432E-AFCD-5578FC90A987}" destId="{49DF788F-E651-4B69-BD61-7CE6A26C0744}" srcOrd="0" destOrd="0" presId="urn:microsoft.com/office/officeart/2005/8/layout/vList4"/>
    <dgm:cxn modelId="{336BA455-BB1C-41D9-8F1F-7F72233BE6BE}" type="presOf" srcId="{CF01F501-E26E-4BD5-8AF8-EE695CC956C8}" destId="{08B9721E-D6E0-4489-B6A1-73141F0636D7}" srcOrd="0" destOrd="0" presId="urn:microsoft.com/office/officeart/2005/8/layout/vList4"/>
    <dgm:cxn modelId="{B70D0482-BB7A-49E2-83E8-0B98B02D4B03}" type="presOf" srcId="{4E17E8F6-4BBF-4AFA-90A1-8BD98522AEFD}" destId="{6A185B6C-D23A-4993-928C-61D145CB47A3}" srcOrd="0" destOrd="0" presId="urn:microsoft.com/office/officeart/2005/8/layout/vList4"/>
    <dgm:cxn modelId="{50429F95-2AE5-48AF-B9BB-ABFA6F590D04}" srcId="{C47B2C89-DD74-45A1-BAD6-CD536D64CAA1}" destId="{1925636D-09D6-4266-8142-4922EF7DAC7C}" srcOrd="0" destOrd="0" parTransId="{A79EE14C-B58D-4721-9208-205BF4FB26CC}" sibTransId="{EEAECD16-99AD-47D1-9E16-186D368D4207}"/>
    <dgm:cxn modelId="{01976E96-CA99-4666-9E2E-464C1B80DEE8}" srcId="{4E17E8F6-4BBF-4AFA-90A1-8BD98522AEFD}" destId="{319B06B5-8B66-432E-AFCD-5578FC90A987}" srcOrd="0" destOrd="0" parTransId="{96A2F642-2F04-4EFE-B432-F877265C1C23}" sibTransId="{C2E6577A-6445-4BA6-AC21-6B4B432C6226}"/>
    <dgm:cxn modelId="{B7AD7C96-259F-412E-8B3A-FF710C32BD68}" srcId="{4E17E8F6-4BBF-4AFA-90A1-8BD98522AEFD}" destId="{C47B2C89-DD74-45A1-BAD6-CD536D64CAA1}" srcOrd="3" destOrd="0" parTransId="{19A3AA62-E772-4BCA-A551-44F809F03B5E}" sibTransId="{271E65E8-81B1-41DD-9D26-CD04F1BB5AC1}"/>
    <dgm:cxn modelId="{83C706AD-0DFA-4DBC-8749-0DA55AC31022}" srcId="{2DDA0191-B722-4EE8-962F-23086CAB0537}" destId="{528D3D22-FD88-412D-BE55-ABFD7E4B6636}" srcOrd="0" destOrd="0" parTransId="{98505ADF-8B1C-40D7-B71D-77CEAF7A6B54}" sibTransId="{B1FA4F92-D421-4CB6-AE8F-A8C856847433}"/>
    <dgm:cxn modelId="{939C3DAF-D159-4C45-9395-34E4AF6FC751}" type="presOf" srcId="{2DDA0191-B722-4EE8-962F-23086CAB0537}" destId="{1BF82623-6183-4616-BADC-3E006B12354E}" srcOrd="1" destOrd="0" presId="urn:microsoft.com/office/officeart/2005/8/layout/vList4"/>
    <dgm:cxn modelId="{D1D648AF-EAC3-4E18-9E78-DC888AD556E3}" type="presOf" srcId="{565972EF-BD2A-4D4D-95F0-32511598BE4F}" destId="{08B9721E-D6E0-4489-B6A1-73141F0636D7}" srcOrd="0" destOrd="1" presId="urn:microsoft.com/office/officeart/2005/8/layout/vList4"/>
    <dgm:cxn modelId="{0850A9BE-334D-4A7D-8D81-811B66D3221F}" type="presOf" srcId="{08E5315C-6477-429D-875B-6F1B7FBC9F87}" destId="{49DF788F-E651-4B69-BD61-7CE6A26C0744}" srcOrd="0" destOrd="1" presId="urn:microsoft.com/office/officeart/2005/8/layout/vList4"/>
    <dgm:cxn modelId="{01CF16C5-A0E5-487B-98BD-1B37C6173048}" type="presOf" srcId="{C47B2C89-DD74-45A1-BAD6-CD536D64CAA1}" destId="{12666A8E-0962-4334-87A7-B8F30131D184}" srcOrd="1" destOrd="0" presId="urn:microsoft.com/office/officeart/2005/8/layout/vList4"/>
    <dgm:cxn modelId="{80C76DC6-D168-445A-AC4A-2A8FBBE9B34D}" type="presOf" srcId="{1925636D-09D6-4266-8142-4922EF7DAC7C}" destId="{12666A8E-0962-4334-87A7-B8F30131D184}" srcOrd="1" destOrd="1" presId="urn:microsoft.com/office/officeart/2005/8/layout/vList4"/>
    <dgm:cxn modelId="{C201CBC9-AA2D-4978-B023-0207702411B2}" srcId="{CF01F501-E26E-4BD5-8AF8-EE695CC956C8}" destId="{565972EF-BD2A-4D4D-95F0-32511598BE4F}" srcOrd="0" destOrd="0" parTransId="{879329FE-31E9-42B8-A62F-443516FA336B}" sibTransId="{9913A284-CA71-45BA-B07C-339FEDDA348D}"/>
    <dgm:cxn modelId="{CE49AFE2-66A0-4543-BEA9-3857C9256AEC}" type="presOf" srcId="{565972EF-BD2A-4D4D-95F0-32511598BE4F}" destId="{1988CF67-F65F-4A97-84E9-8153CD53FFBB}" srcOrd="1" destOrd="1" presId="urn:microsoft.com/office/officeart/2005/8/layout/vList4"/>
    <dgm:cxn modelId="{F971E8F0-53A1-4BD2-968F-23955A312499}" type="presOf" srcId="{528D3D22-FD88-412D-BE55-ABFD7E4B6636}" destId="{1BF82623-6183-4616-BADC-3E006B12354E}" srcOrd="1" destOrd="1" presId="urn:microsoft.com/office/officeart/2005/8/layout/vList4"/>
    <dgm:cxn modelId="{C86CBBF1-18B9-4FB5-8936-98B511734DBA}" type="presOf" srcId="{528D3D22-FD88-412D-BE55-ABFD7E4B6636}" destId="{AFDC380A-FC14-4A56-9C60-6A6F5A6EAD11}" srcOrd="0" destOrd="1" presId="urn:microsoft.com/office/officeart/2005/8/layout/vList4"/>
    <dgm:cxn modelId="{1BB41EF8-8F73-4C82-8A19-47E823AB848B}" srcId="{319B06B5-8B66-432E-AFCD-5578FC90A987}" destId="{08E5315C-6477-429D-875B-6F1B7FBC9F87}" srcOrd="0" destOrd="0" parTransId="{8FC6CE62-1653-42E5-B94A-5321895C74B1}" sibTransId="{94E5D7B2-7A84-496B-80B7-B3E840F8507E}"/>
    <dgm:cxn modelId="{BD122CFD-67C2-46E8-B972-643511A882CB}" type="presOf" srcId="{1925636D-09D6-4266-8142-4922EF7DAC7C}" destId="{D1242F63-5FD9-44AC-96A3-7AAF63841D76}" srcOrd="0" destOrd="1" presId="urn:microsoft.com/office/officeart/2005/8/layout/vList4"/>
    <dgm:cxn modelId="{7B5EC519-579E-4F20-8748-88360264733D}" type="presParOf" srcId="{6A185B6C-D23A-4993-928C-61D145CB47A3}" destId="{7EBACE17-4243-45E9-ABF5-302517204173}" srcOrd="0" destOrd="0" presId="urn:microsoft.com/office/officeart/2005/8/layout/vList4"/>
    <dgm:cxn modelId="{2D976A37-3DE5-4906-AD02-80006A347AF9}" type="presParOf" srcId="{7EBACE17-4243-45E9-ABF5-302517204173}" destId="{49DF788F-E651-4B69-BD61-7CE6A26C0744}" srcOrd="0" destOrd="0" presId="urn:microsoft.com/office/officeart/2005/8/layout/vList4"/>
    <dgm:cxn modelId="{36B92943-1D93-4375-8DE4-49C7A573E683}" type="presParOf" srcId="{7EBACE17-4243-45E9-ABF5-302517204173}" destId="{DB4EB947-A51B-4C30-AA74-D23BD540DE0F}" srcOrd="1" destOrd="0" presId="urn:microsoft.com/office/officeart/2005/8/layout/vList4"/>
    <dgm:cxn modelId="{883BA03D-C2D0-4C6E-8A21-4172015C606D}" type="presParOf" srcId="{7EBACE17-4243-45E9-ABF5-302517204173}" destId="{24F274F8-B507-4AE3-81CA-01C07D2C1183}" srcOrd="2" destOrd="0" presId="urn:microsoft.com/office/officeart/2005/8/layout/vList4"/>
    <dgm:cxn modelId="{F13440E3-E2A9-429E-B413-8EC6A5B86650}" type="presParOf" srcId="{6A185B6C-D23A-4993-928C-61D145CB47A3}" destId="{393658E0-0948-4F05-89A8-D865D581B93C}" srcOrd="1" destOrd="0" presId="urn:microsoft.com/office/officeart/2005/8/layout/vList4"/>
    <dgm:cxn modelId="{970780F2-B230-4F13-892C-21D388C238D3}" type="presParOf" srcId="{6A185B6C-D23A-4993-928C-61D145CB47A3}" destId="{F937849E-1494-4D3B-A84D-8EB959F4F5F1}" srcOrd="2" destOrd="0" presId="urn:microsoft.com/office/officeart/2005/8/layout/vList4"/>
    <dgm:cxn modelId="{21C97E22-819A-438E-A0AA-D416630959D0}" type="presParOf" srcId="{F937849E-1494-4D3B-A84D-8EB959F4F5F1}" destId="{AFDC380A-FC14-4A56-9C60-6A6F5A6EAD11}" srcOrd="0" destOrd="0" presId="urn:microsoft.com/office/officeart/2005/8/layout/vList4"/>
    <dgm:cxn modelId="{92A64DF7-6EC1-47F7-9B0A-EA43739FB000}" type="presParOf" srcId="{F937849E-1494-4D3B-A84D-8EB959F4F5F1}" destId="{AC40E0AB-0298-414D-92BC-4D76B42F4C9F}" srcOrd="1" destOrd="0" presId="urn:microsoft.com/office/officeart/2005/8/layout/vList4"/>
    <dgm:cxn modelId="{D4BD8134-71B1-42FB-9C58-BE1DE333BCE0}" type="presParOf" srcId="{F937849E-1494-4D3B-A84D-8EB959F4F5F1}" destId="{1BF82623-6183-4616-BADC-3E006B12354E}" srcOrd="2" destOrd="0" presId="urn:microsoft.com/office/officeart/2005/8/layout/vList4"/>
    <dgm:cxn modelId="{C23217CA-7F67-47F2-B43C-785C03824EB0}" type="presParOf" srcId="{6A185B6C-D23A-4993-928C-61D145CB47A3}" destId="{22683068-1569-4F86-AB2B-F3F293FCC110}" srcOrd="3" destOrd="0" presId="urn:microsoft.com/office/officeart/2005/8/layout/vList4"/>
    <dgm:cxn modelId="{4444C19B-3405-4936-AC39-62B86A04851F}" type="presParOf" srcId="{6A185B6C-D23A-4993-928C-61D145CB47A3}" destId="{686A8990-CE30-4917-9FB6-95E7695668A1}" srcOrd="4" destOrd="0" presId="urn:microsoft.com/office/officeart/2005/8/layout/vList4"/>
    <dgm:cxn modelId="{E3B08918-4B90-45BF-95E1-7B39C29CFDCD}" type="presParOf" srcId="{686A8990-CE30-4917-9FB6-95E7695668A1}" destId="{08B9721E-D6E0-4489-B6A1-73141F0636D7}" srcOrd="0" destOrd="0" presId="urn:microsoft.com/office/officeart/2005/8/layout/vList4"/>
    <dgm:cxn modelId="{520787A4-5FB6-4D76-A2E3-E335C8375744}" type="presParOf" srcId="{686A8990-CE30-4917-9FB6-95E7695668A1}" destId="{32F29DCC-A880-4FC4-BA0C-14016E154D37}" srcOrd="1" destOrd="0" presId="urn:microsoft.com/office/officeart/2005/8/layout/vList4"/>
    <dgm:cxn modelId="{7DD8A4E7-1406-48CD-A99C-8EAA35106CBA}" type="presParOf" srcId="{686A8990-CE30-4917-9FB6-95E7695668A1}" destId="{1988CF67-F65F-4A97-84E9-8153CD53FFBB}" srcOrd="2" destOrd="0" presId="urn:microsoft.com/office/officeart/2005/8/layout/vList4"/>
    <dgm:cxn modelId="{58B71B77-FDB1-4E9E-A346-5A04E64E75E0}" type="presParOf" srcId="{6A185B6C-D23A-4993-928C-61D145CB47A3}" destId="{1F682480-CA6C-43DC-ADA5-E6FFB2B9928D}" srcOrd="5" destOrd="0" presId="urn:microsoft.com/office/officeart/2005/8/layout/vList4"/>
    <dgm:cxn modelId="{D5585990-24D3-4A10-BA4F-933D234981A4}" type="presParOf" srcId="{6A185B6C-D23A-4993-928C-61D145CB47A3}" destId="{C4DC1D32-09DF-4C80-989A-766A84461967}" srcOrd="6" destOrd="0" presId="urn:microsoft.com/office/officeart/2005/8/layout/vList4"/>
    <dgm:cxn modelId="{905C32E5-6CE9-42C5-8682-DC8D6D5BAE16}" type="presParOf" srcId="{C4DC1D32-09DF-4C80-989A-766A84461967}" destId="{D1242F63-5FD9-44AC-96A3-7AAF63841D76}" srcOrd="0" destOrd="0" presId="urn:microsoft.com/office/officeart/2005/8/layout/vList4"/>
    <dgm:cxn modelId="{67D19CDB-2EBF-4D93-A759-42FA687B2FDC}" type="presParOf" srcId="{C4DC1D32-09DF-4C80-989A-766A84461967}" destId="{9B101144-62BF-4EA5-B089-D2778095F382}" srcOrd="1" destOrd="0" presId="urn:microsoft.com/office/officeart/2005/8/layout/vList4"/>
    <dgm:cxn modelId="{BE2A5BB6-F39A-4110-9021-7714C4593578}" type="presParOf" srcId="{C4DC1D32-09DF-4C80-989A-766A84461967}" destId="{12666A8E-0962-4334-87A7-B8F30131D18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17E8F6-4BBF-4AFA-90A1-8BD98522AEFD}" type="doc">
      <dgm:prSet loTypeId="urn:microsoft.com/office/officeart/2005/8/layout/vList4" loCatId="list" qsTypeId="urn:microsoft.com/office/officeart/2005/8/quickstyle/simple4" qsCatId="simple" csTypeId="urn:microsoft.com/office/officeart/2005/8/colors/accent0_2" csCatId="mainScheme" phldr="1"/>
      <dgm:spPr/>
      <dgm:t>
        <a:bodyPr/>
        <a:lstStyle/>
        <a:p>
          <a:endParaRPr lang="pt-BR"/>
        </a:p>
      </dgm:t>
    </dgm:pt>
    <dgm:pt modelId="{CF01F501-E26E-4BD5-8AF8-EE695CC956C8}">
      <dgm:prSet phldrT="[Texto]"/>
      <dgm:spPr/>
      <dgm:t>
        <a:bodyPr/>
        <a:lstStyle/>
        <a:p>
          <a:r>
            <a:rPr lang="pt-BR" dirty="0"/>
            <a:t>Software Médico - </a:t>
          </a:r>
          <a:r>
            <a:rPr lang="pt-BR" dirty="0" err="1"/>
            <a:t>SaMD</a:t>
          </a:r>
          <a:endParaRPr lang="pt-BR" dirty="0"/>
        </a:p>
      </dgm:t>
    </dgm:pt>
    <dgm:pt modelId="{5CDF409B-15D2-44A5-AE18-B92CDC05A6F4}" type="sibTrans" cxnId="{125F9A64-DEB6-4CA5-8C23-DB051B0F7889}">
      <dgm:prSet/>
      <dgm:spPr/>
      <dgm:t>
        <a:bodyPr/>
        <a:lstStyle/>
        <a:p>
          <a:endParaRPr lang="pt-BR"/>
        </a:p>
      </dgm:t>
    </dgm:pt>
    <dgm:pt modelId="{88B3C686-035F-40D7-A6F2-57661CA31AC3}" type="parTrans" cxnId="{125F9A64-DEB6-4CA5-8C23-DB051B0F7889}">
      <dgm:prSet/>
      <dgm:spPr/>
      <dgm:t>
        <a:bodyPr/>
        <a:lstStyle/>
        <a:p>
          <a:endParaRPr lang="pt-BR"/>
        </a:p>
      </dgm:t>
    </dgm:pt>
    <dgm:pt modelId="{565972EF-BD2A-4D4D-95F0-32511598BE4F}">
      <dgm:prSet/>
      <dgm:spPr/>
      <dgm:t>
        <a:bodyPr/>
        <a:lstStyle/>
        <a:p>
          <a:r>
            <a:rPr lang="pt-BR" dirty="0"/>
            <a:t>Regra 11</a:t>
          </a:r>
        </a:p>
      </dgm:t>
    </dgm:pt>
    <dgm:pt modelId="{9913A284-CA71-45BA-B07C-339FEDDA348D}" type="sibTrans" cxnId="{C201CBC9-AA2D-4978-B023-0207702411B2}">
      <dgm:prSet/>
      <dgm:spPr/>
      <dgm:t>
        <a:bodyPr/>
        <a:lstStyle/>
        <a:p>
          <a:endParaRPr lang="pt-BR"/>
        </a:p>
      </dgm:t>
    </dgm:pt>
    <dgm:pt modelId="{879329FE-31E9-42B8-A62F-443516FA336B}" type="parTrans" cxnId="{C201CBC9-AA2D-4978-B023-0207702411B2}">
      <dgm:prSet/>
      <dgm:spPr/>
      <dgm:t>
        <a:bodyPr/>
        <a:lstStyle/>
        <a:p>
          <a:endParaRPr lang="pt-BR"/>
        </a:p>
      </dgm:t>
    </dgm:pt>
    <dgm:pt modelId="{6A185B6C-D23A-4993-928C-61D145CB47A3}" type="pres">
      <dgm:prSet presAssocID="{4E17E8F6-4BBF-4AFA-90A1-8BD98522AEFD}" presName="linear" presStyleCnt="0">
        <dgm:presLayoutVars>
          <dgm:dir/>
          <dgm:resizeHandles val="exact"/>
        </dgm:presLayoutVars>
      </dgm:prSet>
      <dgm:spPr/>
    </dgm:pt>
    <dgm:pt modelId="{686A8990-CE30-4917-9FB6-95E7695668A1}" type="pres">
      <dgm:prSet presAssocID="{CF01F501-E26E-4BD5-8AF8-EE695CC956C8}" presName="comp" presStyleCnt="0"/>
      <dgm:spPr/>
    </dgm:pt>
    <dgm:pt modelId="{08B9721E-D6E0-4489-B6A1-73141F0636D7}" type="pres">
      <dgm:prSet presAssocID="{CF01F501-E26E-4BD5-8AF8-EE695CC956C8}" presName="box" presStyleLbl="node1" presStyleIdx="0" presStyleCnt="1" custLinFactNeighborX="-1104" custLinFactNeighborY="47581"/>
      <dgm:spPr/>
    </dgm:pt>
    <dgm:pt modelId="{32F29DCC-A880-4FC4-BA0C-14016E154D37}" type="pres">
      <dgm:prSet presAssocID="{CF01F501-E26E-4BD5-8AF8-EE695CC956C8}"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1988CF67-F65F-4A97-84E9-8153CD53FFBB}" type="pres">
      <dgm:prSet presAssocID="{CF01F501-E26E-4BD5-8AF8-EE695CC956C8}" presName="text" presStyleLbl="node1" presStyleIdx="0" presStyleCnt="1">
        <dgm:presLayoutVars>
          <dgm:bulletEnabled val="1"/>
        </dgm:presLayoutVars>
      </dgm:prSet>
      <dgm:spPr/>
    </dgm:pt>
  </dgm:ptLst>
  <dgm:cxnLst>
    <dgm:cxn modelId="{8921CC32-4550-4DC5-90F1-45A3F524E780}" type="presOf" srcId="{CF01F501-E26E-4BD5-8AF8-EE695CC956C8}" destId="{1988CF67-F65F-4A97-84E9-8153CD53FFBB}" srcOrd="1" destOrd="0" presId="urn:microsoft.com/office/officeart/2005/8/layout/vList4"/>
    <dgm:cxn modelId="{125F9A64-DEB6-4CA5-8C23-DB051B0F7889}" srcId="{4E17E8F6-4BBF-4AFA-90A1-8BD98522AEFD}" destId="{CF01F501-E26E-4BD5-8AF8-EE695CC956C8}" srcOrd="0" destOrd="0" parTransId="{88B3C686-035F-40D7-A6F2-57661CA31AC3}" sibTransId="{5CDF409B-15D2-44A5-AE18-B92CDC05A6F4}"/>
    <dgm:cxn modelId="{336BA455-BB1C-41D9-8F1F-7F72233BE6BE}" type="presOf" srcId="{CF01F501-E26E-4BD5-8AF8-EE695CC956C8}" destId="{08B9721E-D6E0-4489-B6A1-73141F0636D7}" srcOrd="0" destOrd="0" presId="urn:microsoft.com/office/officeart/2005/8/layout/vList4"/>
    <dgm:cxn modelId="{B70D0482-BB7A-49E2-83E8-0B98B02D4B03}" type="presOf" srcId="{4E17E8F6-4BBF-4AFA-90A1-8BD98522AEFD}" destId="{6A185B6C-D23A-4993-928C-61D145CB47A3}" srcOrd="0" destOrd="0" presId="urn:microsoft.com/office/officeart/2005/8/layout/vList4"/>
    <dgm:cxn modelId="{D1D648AF-EAC3-4E18-9E78-DC888AD556E3}" type="presOf" srcId="{565972EF-BD2A-4D4D-95F0-32511598BE4F}" destId="{08B9721E-D6E0-4489-B6A1-73141F0636D7}" srcOrd="0" destOrd="1" presId="urn:microsoft.com/office/officeart/2005/8/layout/vList4"/>
    <dgm:cxn modelId="{C201CBC9-AA2D-4978-B023-0207702411B2}" srcId="{CF01F501-E26E-4BD5-8AF8-EE695CC956C8}" destId="{565972EF-BD2A-4D4D-95F0-32511598BE4F}" srcOrd="0" destOrd="0" parTransId="{879329FE-31E9-42B8-A62F-443516FA336B}" sibTransId="{9913A284-CA71-45BA-B07C-339FEDDA348D}"/>
    <dgm:cxn modelId="{CE49AFE2-66A0-4543-BEA9-3857C9256AEC}" type="presOf" srcId="{565972EF-BD2A-4D4D-95F0-32511598BE4F}" destId="{1988CF67-F65F-4A97-84E9-8153CD53FFBB}" srcOrd="1" destOrd="1" presId="urn:microsoft.com/office/officeart/2005/8/layout/vList4"/>
    <dgm:cxn modelId="{4444C19B-3405-4936-AC39-62B86A04851F}" type="presParOf" srcId="{6A185B6C-D23A-4993-928C-61D145CB47A3}" destId="{686A8990-CE30-4917-9FB6-95E7695668A1}" srcOrd="0" destOrd="0" presId="urn:microsoft.com/office/officeart/2005/8/layout/vList4"/>
    <dgm:cxn modelId="{E3B08918-4B90-45BF-95E1-7B39C29CFDCD}" type="presParOf" srcId="{686A8990-CE30-4917-9FB6-95E7695668A1}" destId="{08B9721E-D6E0-4489-B6A1-73141F0636D7}" srcOrd="0" destOrd="0" presId="urn:microsoft.com/office/officeart/2005/8/layout/vList4"/>
    <dgm:cxn modelId="{520787A4-5FB6-4D76-A2E3-E335C8375744}" type="presParOf" srcId="{686A8990-CE30-4917-9FB6-95E7695668A1}" destId="{32F29DCC-A880-4FC4-BA0C-14016E154D37}" srcOrd="1" destOrd="0" presId="urn:microsoft.com/office/officeart/2005/8/layout/vList4"/>
    <dgm:cxn modelId="{7DD8A4E7-1406-48CD-A99C-8EAA35106CBA}" type="presParOf" srcId="{686A8990-CE30-4917-9FB6-95E7695668A1}" destId="{1988CF67-F65F-4A97-84E9-8153CD53FFBB}"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17E8F6-4BBF-4AFA-90A1-8BD98522AEFD}" type="doc">
      <dgm:prSet loTypeId="urn:microsoft.com/office/officeart/2005/8/layout/vList4" loCatId="list" qsTypeId="urn:microsoft.com/office/officeart/2005/8/quickstyle/simple4" qsCatId="simple" csTypeId="urn:microsoft.com/office/officeart/2005/8/colors/accent0_2" csCatId="mainScheme" phldr="1"/>
      <dgm:spPr/>
      <dgm:t>
        <a:bodyPr/>
        <a:lstStyle/>
        <a:p>
          <a:endParaRPr lang="pt-BR"/>
        </a:p>
      </dgm:t>
    </dgm:pt>
    <dgm:pt modelId="{CF01F501-E26E-4BD5-8AF8-EE695CC956C8}">
      <dgm:prSet phldrT="[Texto]"/>
      <dgm:spPr/>
      <dgm:t>
        <a:bodyPr/>
        <a:lstStyle/>
        <a:p>
          <a:r>
            <a:rPr lang="pt-BR" dirty="0" err="1"/>
            <a:t>Nanomateriais</a:t>
          </a:r>
          <a:endParaRPr lang="pt-BR" dirty="0"/>
        </a:p>
      </dgm:t>
    </dgm:pt>
    <dgm:pt modelId="{5CDF409B-15D2-44A5-AE18-B92CDC05A6F4}" type="sibTrans" cxnId="{125F9A64-DEB6-4CA5-8C23-DB051B0F7889}">
      <dgm:prSet/>
      <dgm:spPr/>
      <dgm:t>
        <a:bodyPr/>
        <a:lstStyle/>
        <a:p>
          <a:endParaRPr lang="pt-BR"/>
        </a:p>
      </dgm:t>
    </dgm:pt>
    <dgm:pt modelId="{88B3C686-035F-40D7-A6F2-57661CA31AC3}" type="parTrans" cxnId="{125F9A64-DEB6-4CA5-8C23-DB051B0F7889}">
      <dgm:prSet/>
      <dgm:spPr/>
      <dgm:t>
        <a:bodyPr/>
        <a:lstStyle/>
        <a:p>
          <a:endParaRPr lang="pt-BR"/>
        </a:p>
      </dgm:t>
    </dgm:pt>
    <dgm:pt modelId="{565972EF-BD2A-4D4D-95F0-32511598BE4F}">
      <dgm:prSet/>
      <dgm:spPr/>
      <dgm:t>
        <a:bodyPr/>
        <a:lstStyle/>
        <a:p>
          <a:r>
            <a:rPr lang="pt-BR" dirty="0"/>
            <a:t>Regra 19</a:t>
          </a:r>
        </a:p>
      </dgm:t>
    </dgm:pt>
    <dgm:pt modelId="{9913A284-CA71-45BA-B07C-339FEDDA348D}" type="sibTrans" cxnId="{C201CBC9-AA2D-4978-B023-0207702411B2}">
      <dgm:prSet/>
      <dgm:spPr/>
      <dgm:t>
        <a:bodyPr/>
        <a:lstStyle/>
        <a:p>
          <a:endParaRPr lang="pt-BR"/>
        </a:p>
      </dgm:t>
    </dgm:pt>
    <dgm:pt modelId="{879329FE-31E9-42B8-A62F-443516FA336B}" type="parTrans" cxnId="{C201CBC9-AA2D-4978-B023-0207702411B2}">
      <dgm:prSet/>
      <dgm:spPr/>
      <dgm:t>
        <a:bodyPr/>
        <a:lstStyle/>
        <a:p>
          <a:endParaRPr lang="pt-BR"/>
        </a:p>
      </dgm:t>
    </dgm:pt>
    <dgm:pt modelId="{6A185B6C-D23A-4993-928C-61D145CB47A3}" type="pres">
      <dgm:prSet presAssocID="{4E17E8F6-4BBF-4AFA-90A1-8BD98522AEFD}" presName="linear" presStyleCnt="0">
        <dgm:presLayoutVars>
          <dgm:dir/>
          <dgm:resizeHandles val="exact"/>
        </dgm:presLayoutVars>
      </dgm:prSet>
      <dgm:spPr/>
    </dgm:pt>
    <dgm:pt modelId="{686A8990-CE30-4917-9FB6-95E7695668A1}" type="pres">
      <dgm:prSet presAssocID="{CF01F501-E26E-4BD5-8AF8-EE695CC956C8}" presName="comp" presStyleCnt="0"/>
      <dgm:spPr/>
    </dgm:pt>
    <dgm:pt modelId="{08B9721E-D6E0-4489-B6A1-73141F0636D7}" type="pres">
      <dgm:prSet presAssocID="{CF01F501-E26E-4BD5-8AF8-EE695CC956C8}" presName="box" presStyleLbl="node1" presStyleIdx="0" presStyleCnt="1" custLinFactNeighborX="-1104" custLinFactNeighborY="47581"/>
      <dgm:spPr/>
    </dgm:pt>
    <dgm:pt modelId="{32F29DCC-A880-4FC4-BA0C-14016E154D37}" type="pres">
      <dgm:prSet presAssocID="{CF01F501-E26E-4BD5-8AF8-EE695CC956C8}"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1988CF67-F65F-4A97-84E9-8153CD53FFBB}" type="pres">
      <dgm:prSet presAssocID="{CF01F501-E26E-4BD5-8AF8-EE695CC956C8}" presName="text" presStyleLbl="node1" presStyleIdx="0" presStyleCnt="1">
        <dgm:presLayoutVars>
          <dgm:bulletEnabled val="1"/>
        </dgm:presLayoutVars>
      </dgm:prSet>
      <dgm:spPr/>
    </dgm:pt>
  </dgm:ptLst>
  <dgm:cxnLst>
    <dgm:cxn modelId="{8921CC32-4550-4DC5-90F1-45A3F524E780}" type="presOf" srcId="{CF01F501-E26E-4BD5-8AF8-EE695CC956C8}" destId="{1988CF67-F65F-4A97-84E9-8153CD53FFBB}" srcOrd="1" destOrd="0" presId="urn:microsoft.com/office/officeart/2005/8/layout/vList4"/>
    <dgm:cxn modelId="{125F9A64-DEB6-4CA5-8C23-DB051B0F7889}" srcId="{4E17E8F6-4BBF-4AFA-90A1-8BD98522AEFD}" destId="{CF01F501-E26E-4BD5-8AF8-EE695CC956C8}" srcOrd="0" destOrd="0" parTransId="{88B3C686-035F-40D7-A6F2-57661CA31AC3}" sibTransId="{5CDF409B-15D2-44A5-AE18-B92CDC05A6F4}"/>
    <dgm:cxn modelId="{336BA455-BB1C-41D9-8F1F-7F72233BE6BE}" type="presOf" srcId="{CF01F501-E26E-4BD5-8AF8-EE695CC956C8}" destId="{08B9721E-D6E0-4489-B6A1-73141F0636D7}" srcOrd="0" destOrd="0" presId="urn:microsoft.com/office/officeart/2005/8/layout/vList4"/>
    <dgm:cxn modelId="{B70D0482-BB7A-49E2-83E8-0B98B02D4B03}" type="presOf" srcId="{4E17E8F6-4BBF-4AFA-90A1-8BD98522AEFD}" destId="{6A185B6C-D23A-4993-928C-61D145CB47A3}" srcOrd="0" destOrd="0" presId="urn:microsoft.com/office/officeart/2005/8/layout/vList4"/>
    <dgm:cxn modelId="{D1D648AF-EAC3-4E18-9E78-DC888AD556E3}" type="presOf" srcId="{565972EF-BD2A-4D4D-95F0-32511598BE4F}" destId="{08B9721E-D6E0-4489-B6A1-73141F0636D7}" srcOrd="0" destOrd="1" presId="urn:microsoft.com/office/officeart/2005/8/layout/vList4"/>
    <dgm:cxn modelId="{C201CBC9-AA2D-4978-B023-0207702411B2}" srcId="{CF01F501-E26E-4BD5-8AF8-EE695CC956C8}" destId="{565972EF-BD2A-4D4D-95F0-32511598BE4F}" srcOrd="0" destOrd="0" parTransId="{879329FE-31E9-42B8-A62F-443516FA336B}" sibTransId="{9913A284-CA71-45BA-B07C-339FEDDA348D}"/>
    <dgm:cxn modelId="{CE49AFE2-66A0-4543-BEA9-3857C9256AEC}" type="presOf" srcId="{565972EF-BD2A-4D4D-95F0-32511598BE4F}" destId="{1988CF67-F65F-4A97-84E9-8153CD53FFBB}" srcOrd="1" destOrd="1" presId="urn:microsoft.com/office/officeart/2005/8/layout/vList4"/>
    <dgm:cxn modelId="{4444C19B-3405-4936-AC39-62B86A04851F}" type="presParOf" srcId="{6A185B6C-D23A-4993-928C-61D145CB47A3}" destId="{686A8990-CE30-4917-9FB6-95E7695668A1}" srcOrd="0" destOrd="0" presId="urn:microsoft.com/office/officeart/2005/8/layout/vList4"/>
    <dgm:cxn modelId="{E3B08918-4B90-45BF-95E1-7B39C29CFDCD}" type="presParOf" srcId="{686A8990-CE30-4917-9FB6-95E7695668A1}" destId="{08B9721E-D6E0-4489-B6A1-73141F0636D7}" srcOrd="0" destOrd="0" presId="urn:microsoft.com/office/officeart/2005/8/layout/vList4"/>
    <dgm:cxn modelId="{520787A4-5FB6-4D76-A2E3-E335C8375744}" type="presParOf" srcId="{686A8990-CE30-4917-9FB6-95E7695668A1}" destId="{32F29DCC-A880-4FC4-BA0C-14016E154D37}" srcOrd="1" destOrd="0" presId="urn:microsoft.com/office/officeart/2005/8/layout/vList4"/>
    <dgm:cxn modelId="{7DD8A4E7-1406-48CD-A99C-8EAA35106CBA}" type="presParOf" srcId="{686A8990-CE30-4917-9FB6-95E7695668A1}" destId="{1988CF67-F65F-4A97-84E9-8153CD53FFBB}" srcOrd="2" destOrd="0" presId="urn:microsoft.com/office/officeart/2005/8/layout/vList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79D5BD-356B-4864-8CF2-FAA5BDFC7A2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pt-BR"/>
        </a:p>
      </dgm:t>
    </dgm:pt>
    <dgm:pt modelId="{6944E9BA-A734-493C-AA33-A18EB201AEE8}">
      <dgm:prSet phldrT="[Texto]" custT="1"/>
      <dgm:spPr/>
      <dgm:t>
        <a:bodyPr/>
        <a:lstStyle/>
        <a:p>
          <a:pPr algn="ctr"/>
          <a:r>
            <a:rPr lang="pt-BR" sz="1600" b="0" i="0"/>
            <a:t>Evidência de inconsistências ou necessidade de complementação de informações no processo.</a:t>
          </a:r>
          <a:endParaRPr lang="pt-BR" sz="1800"/>
        </a:p>
      </dgm:t>
    </dgm:pt>
    <dgm:pt modelId="{0F844444-4BA4-4937-8113-6E71E14F962E}" type="parTrans" cxnId="{80C87137-A81D-4A2E-8717-445AF9BD54F2}">
      <dgm:prSet/>
      <dgm:spPr/>
      <dgm:t>
        <a:bodyPr/>
        <a:lstStyle/>
        <a:p>
          <a:endParaRPr lang="pt-BR"/>
        </a:p>
      </dgm:t>
    </dgm:pt>
    <dgm:pt modelId="{49B0BF7E-517A-490F-B8E7-B1F6B9AB826B}" type="sibTrans" cxnId="{80C87137-A81D-4A2E-8717-445AF9BD54F2}">
      <dgm:prSet/>
      <dgm:spPr/>
      <dgm:t>
        <a:bodyPr/>
        <a:lstStyle/>
        <a:p>
          <a:endParaRPr lang="pt-BR"/>
        </a:p>
      </dgm:t>
    </dgm:pt>
    <dgm:pt modelId="{27A9D4C3-E860-468F-8C55-D56B10BF13E9}">
      <dgm:prSet phldrT="[Texto]" custT="1"/>
      <dgm:spPr/>
      <dgm:t>
        <a:bodyPr/>
        <a:lstStyle/>
        <a:p>
          <a:r>
            <a:rPr lang="pt-BR" sz="1600"/>
            <a:t>Abertura de petição de Reavaliação Processual.</a:t>
          </a:r>
        </a:p>
        <a:p>
          <a:r>
            <a:rPr lang="pt-BR" sz="1600"/>
            <a:t>Empresa é notificada</a:t>
          </a:r>
          <a:r>
            <a:rPr lang="pt-BR" sz="1800"/>
            <a:t>.</a:t>
          </a:r>
        </a:p>
      </dgm:t>
    </dgm:pt>
    <dgm:pt modelId="{98647609-4C45-4601-A316-528ABE55DEF3}" type="parTrans" cxnId="{02B3039E-89DB-4E61-A0FD-D6A25D537056}">
      <dgm:prSet/>
      <dgm:spPr/>
      <dgm:t>
        <a:bodyPr/>
        <a:lstStyle/>
        <a:p>
          <a:endParaRPr lang="pt-BR"/>
        </a:p>
      </dgm:t>
    </dgm:pt>
    <dgm:pt modelId="{00D021C5-3AFC-455F-B67E-F85B71F38249}" type="sibTrans" cxnId="{02B3039E-89DB-4E61-A0FD-D6A25D537056}">
      <dgm:prSet/>
      <dgm:spPr/>
      <dgm:t>
        <a:bodyPr/>
        <a:lstStyle/>
        <a:p>
          <a:endParaRPr lang="pt-BR"/>
        </a:p>
      </dgm:t>
    </dgm:pt>
    <dgm:pt modelId="{4C35D6A8-3925-4C7D-9BBB-6A2558B80247}">
      <dgm:prSet phldrT="[Texto]" custT="1"/>
      <dgm:spPr/>
      <dgm:t>
        <a:bodyPr/>
        <a:lstStyle/>
        <a:p>
          <a:r>
            <a:rPr lang="pt-BR" sz="1600" baseline="0"/>
            <a:t>Adequações devem protocolizadas no prazo de 30 dias a partir da leitura.</a:t>
          </a:r>
        </a:p>
      </dgm:t>
    </dgm:pt>
    <dgm:pt modelId="{E3B0CA08-2522-4C11-9A35-9EAF26E0B4AA}" type="parTrans" cxnId="{2631C557-647D-42E5-86BB-DA7AEA6505FD}">
      <dgm:prSet/>
      <dgm:spPr/>
      <dgm:t>
        <a:bodyPr/>
        <a:lstStyle/>
        <a:p>
          <a:endParaRPr lang="pt-BR"/>
        </a:p>
      </dgm:t>
    </dgm:pt>
    <dgm:pt modelId="{DEE9D3AC-E6F5-4CC0-803E-083AC0AFCF3D}" type="sibTrans" cxnId="{2631C557-647D-42E5-86BB-DA7AEA6505FD}">
      <dgm:prSet/>
      <dgm:spPr/>
      <dgm:t>
        <a:bodyPr/>
        <a:lstStyle/>
        <a:p>
          <a:endParaRPr lang="pt-BR"/>
        </a:p>
      </dgm:t>
    </dgm:pt>
    <dgm:pt modelId="{AD0F2205-2C1C-4381-9A94-BFAAA37D439B}">
      <dgm:prSet custT="1"/>
      <dgm:spPr/>
      <dgm:t>
        <a:bodyPr/>
        <a:lstStyle/>
        <a:p>
          <a:r>
            <a:rPr lang="pt-BR" sz="1600"/>
            <a:t>Conclusão da análise:</a:t>
          </a:r>
        </a:p>
        <a:p>
          <a:r>
            <a:rPr lang="pt-BR" sz="1600"/>
            <a:t>a) Petição específica para correção; ou</a:t>
          </a:r>
        </a:p>
        <a:p>
          <a:r>
            <a:rPr lang="pt-BR" sz="1600"/>
            <a:t>b) Cancelamento.</a:t>
          </a:r>
        </a:p>
      </dgm:t>
    </dgm:pt>
    <dgm:pt modelId="{7091DA24-3F60-4BD6-972A-A7207C6B3411}" type="parTrans" cxnId="{EB6DB718-9EE5-4AEF-9E73-E1B846B703C5}">
      <dgm:prSet/>
      <dgm:spPr/>
      <dgm:t>
        <a:bodyPr/>
        <a:lstStyle/>
        <a:p>
          <a:endParaRPr lang="pt-BR"/>
        </a:p>
      </dgm:t>
    </dgm:pt>
    <dgm:pt modelId="{D9DB8BC9-C641-4E44-84A0-DED995175574}" type="sibTrans" cxnId="{EB6DB718-9EE5-4AEF-9E73-E1B846B703C5}">
      <dgm:prSet/>
      <dgm:spPr/>
      <dgm:t>
        <a:bodyPr/>
        <a:lstStyle/>
        <a:p>
          <a:endParaRPr lang="pt-BR"/>
        </a:p>
      </dgm:t>
    </dgm:pt>
    <dgm:pt modelId="{1825509A-5C6B-4D6B-86A7-76D4DF544DCC}" type="pres">
      <dgm:prSet presAssocID="{AA79D5BD-356B-4864-8CF2-FAA5BDFC7A25}" presName="Name0" presStyleCnt="0">
        <dgm:presLayoutVars>
          <dgm:dir/>
          <dgm:resizeHandles val="exact"/>
        </dgm:presLayoutVars>
      </dgm:prSet>
      <dgm:spPr/>
    </dgm:pt>
    <dgm:pt modelId="{1CF2FA68-8AD9-4587-A3AF-3E51129F8113}" type="pres">
      <dgm:prSet presAssocID="{6944E9BA-A734-493C-AA33-A18EB201AEE8}" presName="node" presStyleLbl="node1" presStyleIdx="0" presStyleCnt="4">
        <dgm:presLayoutVars>
          <dgm:bulletEnabled val="1"/>
        </dgm:presLayoutVars>
      </dgm:prSet>
      <dgm:spPr/>
    </dgm:pt>
    <dgm:pt modelId="{9DAB2827-EB2B-4B88-BA35-8777CD46CCDF}" type="pres">
      <dgm:prSet presAssocID="{49B0BF7E-517A-490F-B8E7-B1F6B9AB826B}" presName="sibTrans" presStyleLbl="sibTrans2D1" presStyleIdx="0" presStyleCnt="3"/>
      <dgm:spPr/>
    </dgm:pt>
    <dgm:pt modelId="{260C0EF5-34FC-48E8-82A1-60560723360F}" type="pres">
      <dgm:prSet presAssocID="{49B0BF7E-517A-490F-B8E7-B1F6B9AB826B}" presName="connectorText" presStyleLbl="sibTrans2D1" presStyleIdx="0" presStyleCnt="3"/>
      <dgm:spPr/>
    </dgm:pt>
    <dgm:pt modelId="{C275BBBF-3ED4-4AA3-AAB6-8764FAF20062}" type="pres">
      <dgm:prSet presAssocID="{27A9D4C3-E860-468F-8C55-D56B10BF13E9}" presName="node" presStyleLbl="node1" presStyleIdx="1" presStyleCnt="4">
        <dgm:presLayoutVars>
          <dgm:bulletEnabled val="1"/>
        </dgm:presLayoutVars>
      </dgm:prSet>
      <dgm:spPr/>
    </dgm:pt>
    <dgm:pt modelId="{9670F52A-00C0-466B-B101-D9ADF3069B45}" type="pres">
      <dgm:prSet presAssocID="{00D021C5-3AFC-455F-B67E-F85B71F38249}" presName="sibTrans" presStyleLbl="sibTrans2D1" presStyleIdx="1" presStyleCnt="3"/>
      <dgm:spPr/>
    </dgm:pt>
    <dgm:pt modelId="{4FDB0A35-94C9-4097-96DB-A1F78B82405A}" type="pres">
      <dgm:prSet presAssocID="{00D021C5-3AFC-455F-B67E-F85B71F38249}" presName="connectorText" presStyleLbl="sibTrans2D1" presStyleIdx="1" presStyleCnt="3"/>
      <dgm:spPr/>
    </dgm:pt>
    <dgm:pt modelId="{B356757C-7553-46A1-B97C-330A1E04CF71}" type="pres">
      <dgm:prSet presAssocID="{4C35D6A8-3925-4C7D-9BBB-6A2558B80247}" presName="node" presStyleLbl="node1" presStyleIdx="2" presStyleCnt="4">
        <dgm:presLayoutVars>
          <dgm:bulletEnabled val="1"/>
        </dgm:presLayoutVars>
      </dgm:prSet>
      <dgm:spPr/>
    </dgm:pt>
    <dgm:pt modelId="{331D2444-DBA0-4841-BDC9-4A76F6988DD6}" type="pres">
      <dgm:prSet presAssocID="{DEE9D3AC-E6F5-4CC0-803E-083AC0AFCF3D}" presName="sibTrans" presStyleLbl="sibTrans2D1" presStyleIdx="2" presStyleCnt="3"/>
      <dgm:spPr/>
    </dgm:pt>
    <dgm:pt modelId="{1CBC1BE6-DD76-48FF-A853-F296C2D23F7F}" type="pres">
      <dgm:prSet presAssocID="{DEE9D3AC-E6F5-4CC0-803E-083AC0AFCF3D}" presName="connectorText" presStyleLbl="sibTrans2D1" presStyleIdx="2" presStyleCnt="3"/>
      <dgm:spPr/>
    </dgm:pt>
    <dgm:pt modelId="{AF1EA66C-B1E4-4C53-A180-873C79EA63EF}" type="pres">
      <dgm:prSet presAssocID="{AD0F2205-2C1C-4381-9A94-BFAAA37D439B}" presName="node" presStyleLbl="node1" presStyleIdx="3" presStyleCnt="4">
        <dgm:presLayoutVars>
          <dgm:bulletEnabled val="1"/>
        </dgm:presLayoutVars>
      </dgm:prSet>
      <dgm:spPr/>
    </dgm:pt>
  </dgm:ptLst>
  <dgm:cxnLst>
    <dgm:cxn modelId="{AF9EA915-31B6-45C5-9310-73C4E207E971}" type="presOf" srcId="{AD0F2205-2C1C-4381-9A94-BFAAA37D439B}" destId="{AF1EA66C-B1E4-4C53-A180-873C79EA63EF}" srcOrd="0" destOrd="0" presId="urn:microsoft.com/office/officeart/2005/8/layout/process1"/>
    <dgm:cxn modelId="{C96E5C16-D96F-4E2C-8A92-F5726AAB864D}" type="presOf" srcId="{4C35D6A8-3925-4C7D-9BBB-6A2558B80247}" destId="{B356757C-7553-46A1-B97C-330A1E04CF71}" srcOrd="0" destOrd="0" presId="urn:microsoft.com/office/officeart/2005/8/layout/process1"/>
    <dgm:cxn modelId="{D296C717-060F-496A-81B5-F4140198269C}" type="presOf" srcId="{6944E9BA-A734-493C-AA33-A18EB201AEE8}" destId="{1CF2FA68-8AD9-4587-A3AF-3E51129F8113}" srcOrd="0" destOrd="0" presId="urn:microsoft.com/office/officeart/2005/8/layout/process1"/>
    <dgm:cxn modelId="{EB6DB718-9EE5-4AEF-9E73-E1B846B703C5}" srcId="{AA79D5BD-356B-4864-8CF2-FAA5BDFC7A25}" destId="{AD0F2205-2C1C-4381-9A94-BFAAA37D439B}" srcOrd="3" destOrd="0" parTransId="{7091DA24-3F60-4BD6-972A-A7207C6B3411}" sibTransId="{D9DB8BC9-C641-4E44-84A0-DED995175574}"/>
    <dgm:cxn modelId="{80C87137-A81D-4A2E-8717-445AF9BD54F2}" srcId="{AA79D5BD-356B-4864-8CF2-FAA5BDFC7A25}" destId="{6944E9BA-A734-493C-AA33-A18EB201AEE8}" srcOrd="0" destOrd="0" parTransId="{0F844444-4BA4-4937-8113-6E71E14F962E}" sibTransId="{49B0BF7E-517A-490F-B8E7-B1F6B9AB826B}"/>
    <dgm:cxn modelId="{D297F965-AAD1-429F-A457-04E745784D8A}" type="presOf" srcId="{AA79D5BD-356B-4864-8CF2-FAA5BDFC7A25}" destId="{1825509A-5C6B-4D6B-86A7-76D4DF544DCC}" srcOrd="0" destOrd="0" presId="urn:microsoft.com/office/officeart/2005/8/layout/process1"/>
    <dgm:cxn modelId="{E7E4BE6D-AA6B-4BBA-9184-EF5E965F20B2}" type="presOf" srcId="{27A9D4C3-E860-468F-8C55-D56B10BF13E9}" destId="{C275BBBF-3ED4-4AA3-AAB6-8764FAF20062}" srcOrd="0" destOrd="0" presId="urn:microsoft.com/office/officeart/2005/8/layout/process1"/>
    <dgm:cxn modelId="{610C8C4F-5086-4451-B93C-311D5A089C51}" type="presOf" srcId="{49B0BF7E-517A-490F-B8E7-B1F6B9AB826B}" destId="{260C0EF5-34FC-48E8-82A1-60560723360F}" srcOrd="1" destOrd="0" presId="urn:microsoft.com/office/officeart/2005/8/layout/process1"/>
    <dgm:cxn modelId="{2631C557-647D-42E5-86BB-DA7AEA6505FD}" srcId="{AA79D5BD-356B-4864-8CF2-FAA5BDFC7A25}" destId="{4C35D6A8-3925-4C7D-9BBB-6A2558B80247}" srcOrd="2" destOrd="0" parTransId="{E3B0CA08-2522-4C11-9A35-9EAF26E0B4AA}" sibTransId="{DEE9D3AC-E6F5-4CC0-803E-083AC0AFCF3D}"/>
    <dgm:cxn modelId="{9CB45C90-59CA-411D-A242-59F28BB8CCEC}" type="presOf" srcId="{49B0BF7E-517A-490F-B8E7-B1F6B9AB826B}" destId="{9DAB2827-EB2B-4B88-BA35-8777CD46CCDF}" srcOrd="0" destOrd="0" presId="urn:microsoft.com/office/officeart/2005/8/layout/process1"/>
    <dgm:cxn modelId="{02B3039E-89DB-4E61-A0FD-D6A25D537056}" srcId="{AA79D5BD-356B-4864-8CF2-FAA5BDFC7A25}" destId="{27A9D4C3-E860-468F-8C55-D56B10BF13E9}" srcOrd="1" destOrd="0" parTransId="{98647609-4C45-4601-A316-528ABE55DEF3}" sibTransId="{00D021C5-3AFC-455F-B67E-F85B71F38249}"/>
    <dgm:cxn modelId="{567A77D4-D47C-42C5-B06E-98D120526AD3}" type="presOf" srcId="{00D021C5-3AFC-455F-B67E-F85B71F38249}" destId="{4FDB0A35-94C9-4097-96DB-A1F78B82405A}" srcOrd="1" destOrd="0" presId="urn:microsoft.com/office/officeart/2005/8/layout/process1"/>
    <dgm:cxn modelId="{2E9290D5-4551-4E83-90E1-F24754FEA45B}" type="presOf" srcId="{DEE9D3AC-E6F5-4CC0-803E-083AC0AFCF3D}" destId="{1CBC1BE6-DD76-48FF-A853-F296C2D23F7F}" srcOrd="1" destOrd="0" presId="urn:microsoft.com/office/officeart/2005/8/layout/process1"/>
    <dgm:cxn modelId="{301D82EE-EC06-43AA-92D5-43EE77A2B883}" type="presOf" srcId="{DEE9D3AC-E6F5-4CC0-803E-083AC0AFCF3D}" destId="{331D2444-DBA0-4841-BDC9-4A76F6988DD6}" srcOrd="0" destOrd="0" presId="urn:microsoft.com/office/officeart/2005/8/layout/process1"/>
    <dgm:cxn modelId="{F5463BEF-84C0-4CCB-8F5B-2CD45ECB7222}" type="presOf" srcId="{00D021C5-3AFC-455F-B67E-F85B71F38249}" destId="{9670F52A-00C0-466B-B101-D9ADF3069B45}" srcOrd="0" destOrd="0" presId="urn:microsoft.com/office/officeart/2005/8/layout/process1"/>
    <dgm:cxn modelId="{E5FAED4A-4608-4763-BA6A-A6E06221C348}" type="presParOf" srcId="{1825509A-5C6B-4D6B-86A7-76D4DF544DCC}" destId="{1CF2FA68-8AD9-4587-A3AF-3E51129F8113}" srcOrd="0" destOrd="0" presId="urn:microsoft.com/office/officeart/2005/8/layout/process1"/>
    <dgm:cxn modelId="{DF8053ED-C829-4804-B1C3-730EB45D5081}" type="presParOf" srcId="{1825509A-5C6B-4D6B-86A7-76D4DF544DCC}" destId="{9DAB2827-EB2B-4B88-BA35-8777CD46CCDF}" srcOrd="1" destOrd="0" presId="urn:microsoft.com/office/officeart/2005/8/layout/process1"/>
    <dgm:cxn modelId="{0F3E125B-DACB-4498-B8FB-5F275A24D09A}" type="presParOf" srcId="{9DAB2827-EB2B-4B88-BA35-8777CD46CCDF}" destId="{260C0EF5-34FC-48E8-82A1-60560723360F}" srcOrd="0" destOrd="0" presId="urn:microsoft.com/office/officeart/2005/8/layout/process1"/>
    <dgm:cxn modelId="{2F27F677-935D-4A6A-9073-566306031929}" type="presParOf" srcId="{1825509A-5C6B-4D6B-86A7-76D4DF544DCC}" destId="{C275BBBF-3ED4-4AA3-AAB6-8764FAF20062}" srcOrd="2" destOrd="0" presId="urn:microsoft.com/office/officeart/2005/8/layout/process1"/>
    <dgm:cxn modelId="{FC1E6880-F4C0-42CB-8FF2-7988935BA9E2}" type="presParOf" srcId="{1825509A-5C6B-4D6B-86A7-76D4DF544DCC}" destId="{9670F52A-00C0-466B-B101-D9ADF3069B45}" srcOrd="3" destOrd="0" presId="urn:microsoft.com/office/officeart/2005/8/layout/process1"/>
    <dgm:cxn modelId="{2BCD6DDF-4A6F-440E-898C-CA89F64AFF56}" type="presParOf" srcId="{9670F52A-00C0-466B-B101-D9ADF3069B45}" destId="{4FDB0A35-94C9-4097-96DB-A1F78B82405A}" srcOrd="0" destOrd="0" presId="urn:microsoft.com/office/officeart/2005/8/layout/process1"/>
    <dgm:cxn modelId="{09CF12C8-67DB-4FBE-A547-859660803CAC}" type="presParOf" srcId="{1825509A-5C6B-4D6B-86A7-76D4DF544DCC}" destId="{B356757C-7553-46A1-B97C-330A1E04CF71}" srcOrd="4" destOrd="0" presId="urn:microsoft.com/office/officeart/2005/8/layout/process1"/>
    <dgm:cxn modelId="{905C11E0-464F-4773-A2B6-5D9F78B724FB}" type="presParOf" srcId="{1825509A-5C6B-4D6B-86A7-76D4DF544DCC}" destId="{331D2444-DBA0-4841-BDC9-4A76F6988DD6}" srcOrd="5" destOrd="0" presId="urn:microsoft.com/office/officeart/2005/8/layout/process1"/>
    <dgm:cxn modelId="{BD109770-B4D9-4F0C-B10B-9D049B9D36E9}" type="presParOf" srcId="{331D2444-DBA0-4841-BDC9-4A76F6988DD6}" destId="{1CBC1BE6-DD76-48FF-A853-F296C2D23F7F}" srcOrd="0" destOrd="0" presId="urn:microsoft.com/office/officeart/2005/8/layout/process1"/>
    <dgm:cxn modelId="{C1B98B21-6D2E-41DE-A579-A336AB8C524C}" type="presParOf" srcId="{1825509A-5C6B-4D6B-86A7-76D4DF544DCC}" destId="{AF1EA66C-B1E4-4C53-A180-873C79EA63EF}"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D46CA85-467D-46DB-953D-1B45FCB1BFBB}" type="doc">
      <dgm:prSet loTypeId="urn:microsoft.com/office/officeart/2005/8/layout/process2" loCatId="process" qsTypeId="urn:microsoft.com/office/officeart/2005/8/quickstyle/simple1" qsCatId="simple" csTypeId="urn:microsoft.com/office/officeart/2005/8/colors/colorful2" csCatId="colorful" phldr="1"/>
      <dgm:spPr/>
    </dgm:pt>
    <dgm:pt modelId="{9B9592EF-587A-4B8C-BACE-B3B6A465A21A}">
      <dgm:prSet phldrT="[Texto]" custT="1"/>
      <dgm:spPr/>
      <dgm:t>
        <a:bodyPr/>
        <a:lstStyle/>
        <a:p>
          <a:r>
            <a:rPr lang="pt-BR" sz="1600" dirty="0"/>
            <a:t>Ausência de  resposta da notificação até o prazo de 30 dias, a partir da emissão, ensejará o cancelamento.</a:t>
          </a:r>
        </a:p>
      </dgm:t>
    </dgm:pt>
    <dgm:pt modelId="{839E4EF3-9CD9-4FD3-BA4C-3091D833D78A}" type="sibTrans" cxnId="{04132537-F107-4388-A81D-E912016824DE}">
      <dgm:prSet/>
      <dgm:spPr/>
      <dgm:t>
        <a:bodyPr/>
        <a:lstStyle/>
        <a:p>
          <a:endParaRPr lang="pt-BR"/>
        </a:p>
      </dgm:t>
    </dgm:pt>
    <dgm:pt modelId="{2B3CB0EA-2077-4999-9430-4D1F9718BFAE}" type="parTrans" cxnId="{04132537-F107-4388-A81D-E912016824DE}">
      <dgm:prSet/>
      <dgm:spPr/>
      <dgm:t>
        <a:bodyPr/>
        <a:lstStyle/>
        <a:p>
          <a:endParaRPr lang="pt-BR"/>
        </a:p>
      </dgm:t>
    </dgm:pt>
    <dgm:pt modelId="{1A136C42-6638-4679-B079-C3CE0633E798}" type="pres">
      <dgm:prSet presAssocID="{ED46CA85-467D-46DB-953D-1B45FCB1BFBB}" presName="linearFlow" presStyleCnt="0">
        <dgm:presLayoutVars>
          <dgm:resizeHandles val="exact"/>
        </dgm:presLayoutVars>
      </dgm:prSet>
      <dgm:spPr/>
    </dgm:pt>
    <dgm:pt modelId="{770C60D6-5108-4D49-8047-7C548CDAC97A}" type="pres">
      <dgm:prSet presAssocID="{9B9592EF-587A-4B8C-BACE-B3B6A465A21A}" presName="node" presStyleLbl="node1" presStyleIdx="0" presStyleCnt="1" custScaleX="111196" custScaleY="100098" custLinFactNeighborX="-327" custLinFactNeighborY="49">
        <dgm:presLayoutVars>
          <dgm:bulletEnabled val="1"/>
        </dgm:presLayoutVars>
      </dgm:prSet>
      <dgm:spPr/>
    </dgm:pt>
  </dgm:ptLst>
  <dgm:cxnLst>
    <dgm:cxn modelId="{A7A67D08-F2DD-415F-BC39-0D6D969E5C3F}" type="presOf" srcId="{ED46CA85-467D-46DB-953D-1B45FCB1BFBB}" destId="{1A136C42-6638-4679-B079-C3CE0633E798}" srcOrd="0" destOrd="0" presId="urn:microsoft.com/office/officeart/2005/8/layout/process2"/>
    <dgm:cxn modelId="{4CC40309-E35B-4056-B768-2C0CE24343D1}" type="presOf" srcId="{9B9592EF-587A-4B8C-BACE-B3B6A465A21A}" destId="{770C60D6-5108-4D49-8047-7C548CDAC97A}" srcOrd="0" destOrd="0" presId="urn:microsoft.com/office/officeart/2005/8/layout/process2"/>
    <dgm:cxn modelId="{04132537-F107-4388-A81D-E912016824DE}" srcId="{ED46CA85-467D-46DB-953D-1B45FCB1BFBB}" destId="{9B9592EF-587A-4B8C-BACE-B3B6A465A21A}" srcOrd="0" destOrd="0" parTransId="{2B3CB0EA-2077-4999-9430-4D1F9718BFAE}" sibTransId="{839E4EF3-9CD9-4FD3-BA4C-3091D833D78A}"/>
    <dgm:cxn modelId="{64AA58BE-249F-4FA3-AE57-5997D6FB3599}" type="presParOf" srcId="{1A136C42-6638-4679-B079-C3CE0633E798}" destId="{770C60D6-5108-4D49-8047-7C548CDAC97A}" srcOrd="0"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59D32-85FA-47F9-B5CA-000DA7CEAED9}">
      <dsp:nvSpPr>
        <dsp:cNvPr id="0" name=""/>
        <dsp:cNvSpPr/>
      </dsp:nvSpPr>
      <dsp:spPr>
        <a:xfrm>
          <a:off x="4442" y="447262"/>
          <a:ext cx="2586035" cy="103441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pt-BR" sz="2000" kern="1200"/>
            <a:t>Risco I</a:t>
          </a:r>
        </a:p>
        <a:p>
          <a:pPr marL="0" lvl="0" indent="0" algn="ctr" defTabSz="889000">
            <a:lnSpc>
              <a:spcPct val="90000"/>
            </a:lnSpc>
            <a:spcBef>
              <a:spcPct val="0"/>
            </a:spcBef>
            <a:spcAft>
              <a:spcPct val="35000"/>
            </a:spcAft>
            <a:buNone/>
          </a:pPr>
          <a:r>
            <a:rPr lang="pt-BR" sz="2000" kern="1200"/>
            <a:t>Baixo Risco</a:t>
          </a:r>
        </a:p>
      </dsp:txBody>
      <dsp:txXfrm>
        <a:off x="521649" y="447262"/>
        <a:ext cx="1551621" cy="1034414"/>
      </dsp:txXfrm>
    </dsp:sp>
    <dsp:sp modelId="{0AAA475E-B4C1-4761-8717-CEA734F91E7A}">
      <dsp:nvSpPr>
        <dsp:cNvPr id="0" name=""/>
        <dsp:cNvSpPr/>
      </dsp:nvSpPr>
      <dsp:spPr>
        <a:xfrm>
          <a:off x="2331874" y="447262"/>
          <a:ext cx="2586035" cy="103441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pt-BR" sz="2000" kern="1200"/>
            <a:t>Risco II</a:t>
          </a:r>
        </a:p>
        <a:p>
          <a:pPr marL="0" lvl="0" indent="0" algn="ctr" defTabSz="889000">
            <a:lnSpc>
              <a:spcPct val="90000"/>
            </a:lnSpc>
            <a:spcBef>
              <a:spcPct val="0"/>
            </a:spcBef>
            <a:spcAft>
              <a:spcPct val="35000"/>
            </a:spcAft>
            <a:buNone/>
          </a:pPr>
          <a:r>
            <a:rPr lang="pt-BR" sz="2000" kern="1200"/>
            <a:t>Médio Risco</a:t>
          </a:r>
        </a:p>
      </dsp:txBody>
      <dsp:txXfrm>
        <a:off x="2849081" y="447262"/>
        <a:ext cx="1551621" cy="1034414"/>
      </dsp:txXfrm>
    </dsp:sp>
    <dsp:sp modelId="{27806C88-4950-472E-B26D-784678BB3F0A}">
      <dsp:nvSpPr>
        <dsp:cNvPr id="0" name=""/>
        <dsp:cNvSpPr/>
      </dsp:nvSpPr>
      <dsp:spPr>
        <a:xfrm>
          <a:off x="4659306" y="447262"/>
          <a:ext cx="2586035" cy="103441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pt-BR" sz="2000" kern="1200"/>
            <a:t>Risco III</a:t>
          </a:r>
        </a:p>
        <a:p>
          <a:pPr marL="0" lvl="0" indent="0" algn="ctr" defTabSz="889000">
            <a:lnSpc>
              <a:spcPct val="90000"/>
            </a:lnSpc>
            <a:spcBef>
              <a:spcPct val="0"/>
            </a:spcBef>
            <a:spcAft>
              <a:spcPct val="35000"/>
            </a:spcAft>
            <a:buNone/>
          </a:pPr>
          <a:r>
            <a:rPr lang="pt-BR" sz="2000" kern="1200"/>
            <a:t>Alto Risco</a:t>
          </a:r>
        </a:p>
      </dsp:txBody>
      <dsp:txXfrm>
        <a:off x="5176513" y="447262"/>
        <a:ext cx="1551621" cy="1034414"/>
      </dsp:txXfrm>
    </dsp:sp>
    <dsp:sp modelId="{ABE97A2E-F5DF-4FF2-80F3-9A461F725D71}">
      <dsp:nvSpPr>
        <dsp:cNvPr id="0" name=""/>
        <dsp:cNvSpPr/>
      </dsp:nvSpPr>
      <dsp:spPr>
        <a:xfrm>
          <a:off x="6986738" y="447262"/>
          <a:ext cx="2586035" cy="103441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pt-BR" sz="2000" kern="1200"/>
            <a:t>Risco IV</a:t>
          </a:r>
        </a:p>
        <a:p>
          <a:pPr marL="0" lvl="0" indent="0" algn="ctr" defTabSz="889000">
            <a:lnSpc>
              <a:spcPct val="90000"/>
            </a:lnSpc>
            <a:spcBef>
              <a:spcPct val="0"/>
            </a:spcBef>
            <a:spcAft>
              <a:spcPct val="35000"/>
            </a:spcAft>
            <a:buNone/>
          </a:pPr>
          <a:r>
            <a:rPr lang="pt-BR" sz="2000" kern="1200"/>
            <a:t>Máximo Risco</a:t>
          </a:r>
        </a:p>
      </dsp:txBody>
      <dsp:txXfrm>
        <a:off x="7503945" y="447262"/>
        <a:ext cx="1551621" cy="1034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F788F-E651-4B69-BD61-7CE6A26C0744}">
      <dsp:nvSpPr>
        <dsp:cNvPr id="0" name=""/>
        <dsp:cNvSpPr/>
      </dsp:nvSpPr>
      <dsp:spPr>
        <a:xfrm>
          <a:off x="0" y="0"/>
          <a:ext cx="3710492" cy="99075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pt-BR" sz="1900" b="0" i="0" kern="1200" dirty="0"/>
            <a:t>Dispositivos médicos não invasivos</a:t>
          </a:r>
          <a:endParaRPr lang="pt-BR" sz="1900" kern="1200" dirty="0"/>
        </a:p>
        <a:p>
          <a:pPr marL="114300" lvl="1" indent="-114300" algn="l" defTabSz="666750">
            <a:lnSpc>
              <a:spcPct val="90000"/>
            </a:lnSpc>
            <a:spcBef>
              <a:spcPct val="0"/>
            </a:spcBef>
            <a:spcAft>
              <a:spcPct val="15000"/>
            </a:spcAft>
            <a:buChar char="•"/>
          </a:pPr>
          <a:r>
            <a:rPr lang="pt-BR" sz="1500" kern="1200"/>
            <a:t>Regras 1 a 4</a:t>
          </a:r>
        </a:p>
      </dsp:txBody>
      <dsp:txXfrm>
        <a:off x="841173" y="0"/>
        <a:ext cx="2869318" cy="990752"/>
      </dsp:txXfrm>
    </dsp:sp>
    <dsp:sp modelId="{DB4EB947-A51B-4C30-AA74-D23BD540DE0F}">
      <dsp:nvSpPr>
        <dsp:cNvPr id="0" name=""/>
        <dsp:cNvSpPr/>
      </dsp:nvSpPr>
      <dsp:spPr>
        <a:xfrm>
          <a:off x="99075" y="99075"/>
          <a:ext cx="742098" cy="79260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dsp:spPr>
      <dsp:style>
        <a:lnRef idx="0">
          <a:scrgbClr r="0" g="0" b="0"/>
        </a:lnRef>
        <a:fillRef idx="1">
          <a:scrgbClr r="0" g="0" b="0"/>
        </a:fillRef>
        <a:effectRef idx="2">
          <a:scrgbClr r="0" g="0" b="0"/>
        </a:effectRef>
        <a:fontRef idx="minor"/>
      </dsp:style>
    </dsp:sp>
    <dsp:sp modelId="{AFDC380A-FC14-4A56-9C60-6A6F5A6EAD11}">
      <dsp:nvSpPr>
        <dsp:cNvPr id="0" name=""/>
        <dsp:cNvSpPr/>
      </dsp:nvSpPr>
      <dsp:spPr>
        <a:xfrm>
          <a:off x="0" y="1089828"/>
          <a:ext cx="3710492" cy="99075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pt-BR" sz="1900" b="0" i="0" kern="1200" dirty="0"/>
            <a:t>Dispositivos médicos invasivos</a:t>
          </a:r>
          <a:endParaRPr lang="pt-BR" sz="1900" kern="1200" dirty="0"/>
        </a:p>
        <a:p>
          <a:pPr marL="114300" lvl="1" indent="-114300" algn="l" defTabSz="666750">
            <a:lnSpc>
              <a:spcPct val="90000"/>
            </a:lnSpc>
            <a:spcBef>
              <a:spcPct val="0"/>
            </a:spcBef>
            <a:spcAft>
              <a:spcPct val="15000"/>
            </a:spcAft>
            <a:buChar char="•"/>
          </a:pPr>
          <a:r>
            <a:rPr lang="pt-BR" sz="1500" kern="1200"/>
            <a:t> Regras 5 a 8</a:t>
          </a:r>
        </a:p>
      </dsp:txBody>
      <dsp:txXfrm>
        <a:off x="841173" y="1089828"/>
        <a:ext cx="2869318" cy="990752"/>
      </dsp:txXfrm>
    </dsp:sp>
    <dsp:sp modelId="{AC40E0AB-0298-414D-92BC-4D76B42F4C9F}">
      <dsp:nvSpPr>
        <dsp:cNvPr id="0" name=""/>
        <dsp:cNvSpPr/>
      </dsp:nvSpPr>
      <dsp:spPr>
        <a:xfrm>
          <a:off x="99075" y="1188903"/>
          <a:ext cx="742098" cy="79260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a:noFill/>
        </a:ln>
        <a:effectLst/>
      </dsp:spPr>
      <dsp:style>
        <a:lnRef idx="0">
          <a:scrgbClr r="0" g="0" b="0"/>
        </a:lnRef>
        <a:fillRef idx="1">
          <a:scrgbClr r="0" g="0" b="0"/>
        </a:fillRef>
        <a:effectRef idx="2">
          <a:scrgbClr r="0" g="0" b="0"/>
        </a:effectRef>
        <a:fontRef idx="minor"/>
      </dsp:style>
    </dsp:sp>
    <dsp:sp modelId="{08B9721E-D6E0-4489-B6A1-73141F0636D7}">
      <dsp:nvSpPr>
        <dsp:cNvPr id="0" name=""/>
        <dsp:cNvSpPr/>
      </dsp:nvSpPr>
      <dsp:spPr>
        <a:xfrm>
          <a:off x="0" y="2179656"/>
          <a:ext cx="3710492" cy="99075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pt-BR" sz="1900" kern="1200" dirty="0"/>
            <a:t>Dispositivos médicos ativos</a:t>
          </a:r>
        </a:p>
        <a:p>
          <a:pPr marL="114300" lvl="1" indent="-114300" algn="l" defTabSz="666750">
            <a:lnSpc>
              <a:spcPct val="90000"/>
            </a:lnSpc>
            <a:spcBef>
              <a:spcPct val="0"/>
            </a:spcBef>
            <a:spcAft>
              <a:spcPct val="15000"/>
            </a:spcAft>
            <a:buChar char="•"/>
          </a:pPr>
          <a:r>
            <a:rPr lang="pt-BR" sz="1500" kern="1200"/>
            <a:t>Regras 9 a 13</a:t>
          </a:r>
        </a:p>
      </dsp:txBody>
      <dsp:txXfrm>
        <a:off x="841173" y="2179656"/>
        <a:ext cx="2869318" cy="990752"/>
      </dsp:txXfrm>
    </dsp:sp>
    <dsp:sp modelId="{32F29DCC-A880-4FC4-BA0C-14016E154D37}">
      <dsp:nvSpPr>
        <dsp:cNvPr id="0" name=""/>
        <dsp:cNvSpPr/>
      </dsp:nvSpPr>
      <dsp:spPr>
        <a:xfrm>
          <a:off x="99075" y="2278731"/>
          <a:ext cx="742098" cy="79260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a:ln>
          <a:noFill/>
        </a:ln>
        <a:effectLst/>
      </dsp:spPr>
      <dsp:style>
        <a:lnRef idx="0">
          <a:scrgbClr r="0" g="0" b="0"/>
        </a:lnRef>
        <a:fillRef idx="1">
          <a:scrgbClr r="0" g="0" b="0"/>
        </a:fillRef>
        <a:effectRef idx="2">
          <a:scrgbClr r="0" g="0" b="0"/>
        </a:effectRef>
        <a:fontRef idx="minor"/>
      </dsp:style>
    </dsp:sp>
    <dsp:sp modelId="{D1242F63-5FD9-44AC-96A3-7AAF63841D76}">
      <dsp:nvSpPr>
        <dsp:cNvPr id="0" name=""/>
        <dsp:cNvSpPr/>
      </dsp:nvSpPr>
      <dsp:spPr>
        <a:xfrm>
          <a:off x="0" y="3269484"/>
          <a:ext cx="3710492" cy="99075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pt-BR" sz="1900" kern="1200"/>
            <a:t>Regras Especiais</a:t>
          </a:r>
        </a:p>
        <a:p>
          <a:pPr marL="114300" lvl="1" indent="-114300" algn="l" defTabSz="666750">
            <a:lnSpc>
              <a:spcPct val="90000"/>
            </a:lnSpc>
            <a:spcBef>
              <a:spcPct val="0"/>
            </a:spcBef>
            <a:spcAft>
              <a:spcPct val="15000"/>
            </a:spcAft>
            <a:buChar char="•"/>
          </a:pPr>
          <a:r>
            <a:rPr lang="pt-BR" sz="1500" kern="1200"/>
            <a:t>Regras 14 a 22</a:t>
          </a:r>
        </a:p>
      </dsp:txBody>
      <dsp:txXfrm>
        <a:off x="841173" y="3269484"/>
        <a:ext cx="2869318" cy="990752"/>
      </dsp:txXfrm>
    </dsp:sp>
    <dsp:sp modelId="{9B101144-62BF-4EA5-B089-D2778095F382}">
      <dsp:nvSpPr>
        <dsp:cNvPr id="0" name=""/>
        <dsp:cNvSpPr/>
      </dsp:nvSpPr>
      <dsp:spPr>
        <a:xfrm>
          <a:off x="99075" y="3368559"/>
          <a:ext cx="742098" cy="792602"/>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5000" r="-15000"/>
          </a:stretch>
        </a:blipFill>
        <a:ln>
          <a:noFill/>
        </a:ln>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9721E-D6E0-4489-B6A1-73141F0636D7}">
      <dsp:nvSpPr>
        <dsp:cNvPr id="0" name=""/>
        <dsp:cNvSpPr/>
      </dsp:nvSpPr>
      <dsp:spPr>
        <a:xfrm>
          <a:off x="0" y="0"/>
          <a:ext cx="2280396" cy="45841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pt-BR" sz="1200" kern="1200" dirty="0"/>
            <a:t>Software Médico - </a:t>
          </a:r>
          <a:r>
            <a:rPr lang="pt-BR" sz="1200" kern="1200" dirty="0" err="1"/>
            <a:t>SaMD</a:t>
          </a:r>
          <a:endParaRPr lang="pt-BR" sz="1200" kern="1200" dirty="0"/>
        </a:p>
        <a:p>
          <a:pPr marL="57150" lvl="1" indent="-57150" algn="l" defTabSz="400050">
            <a:lnSpc>
              <a:spcPct val="90000"/>
            </a:lnSpc>
            <a:spcBef>
              <a:spcPct val="0"/>
            </a:spcBef>
            <a:spcAft>
              <a:spcPct val="15000"/>
            </a:spcAft>
            <a:buChar char="•"/>
          </a:pPr>
          <a:r>
            <a:rPr lang="pt-BR" sz="900" kern="1200" dirty="0"/>
            <a:t>Regra 11</a:t>
          </a:r>
        </a:p>
      </dsp:txBody>
      <dsp:txXfrm>
        <a:off x="501920" y="0"/>
        <a:ext cx="1778475" cy="458410"/>
      </dsp:txXfrm>
    </dsp:sp>
    <dsp:sp modelId="{32F29DCC-A880-4FC4-BA0C-14016E154D37}">
      <dsp:nvSpPr>
        <dsp:cNvPr id="0" name=""/>
        <dsp:cNvSpPr/>
      </dsp:nvSpPr>
      <dsp:spPr>
        <a:xfrm>
          <a:off x="45840" y="45841"/>
          <a:ext cx="456079" cy="36672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9721E-D6E0-4489-B6A1-73141F0636D7}">
      <dsp:nvSpPr>
        <dsp:cNvPr id="0" name=""/>
        <dsp:cNvSpPr/>
      </dsp:nvSpPr>
      <dsp:spPr>
        <a:xfrm>
          <a:off x="0" y="0"/>
          <a:ext cx="2280396" cy="45841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pt-BR" sz="1200" kern="1200" dirty="0" err="1"/>
            <a:t>Nanomateriais</a:t>
          </a:r>
          <a:endParaRPr lang="pt-BR" sz="1200" kern="1200" dirty="0"/>
        </a:p>
        <a:p>
          <a:pPr marL="57150" lvl="1" indent="-57150" algn="l" defTabSz="400050">
            <a:lnSpc>
              <a:spcPct val="90000"/>
            </a:lnSpc>
            <a:spcBef>
              <a:spcPct val="0"/>
            </a:spcBef>
            <a:spcAft>
              <a:spcPct val="15000"/>
            </a:spcAft>
            <a:buChar char="•"/>
          </a:pPr>
          <a:r>
            <a:rPr lang="pt-BR" sz="900" kern="1200" dirty="0"/>
            <a:t>Regra 19</a:t>
          </a:r>
        </a:p>
      </dsp:txBody>
      <dsp:txXfrm>
        <a:off x="501920" y="0"/>
        <a:ext cx="1778475" cy="458410"/>
      </dsp:txXfrm>
    </dsp:sp>
    <dsp:sp modelId="{32F29DCC-A880-4FC4-BA0C-14016E154D37}">
      <dsp:nvSpPr>
        <dsp:cNvPr id="0" name=""/>
        <dsp:cNvSpPr/>
      </dsp:nvSpPr>
      <dsp:spPr>
        <a:xfrm>
          <a:off x="45840" y="45841"/>
          <a:ext cx="456079" cy="36672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noFill/>
        </a:ln>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2FA68-8AD9-4587-A3AF-3E51129F8113}">
      <dsp:nvSpPr>
        <dsp:cNvPr id="0" name=""/>
        <dsp:cNvSpPr/>
      </dsp:nvSpPr>
      <dsp:spPr>
        <a:xfrm>
          <a:off x="5019" y="474158"/>
          <a:ext cx="2194484" cy="1563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0" i="0" kern="1200"/>
            <a:t>Evidência de inconsistências ou necessidade de complementação de informações no processo.</a:t>
          </a:r>
          <a:endParaRPr lang="pt-BR" sz="1800" kern="1200"/>
        </a:p>
      </dsp:txBody>
      <dsp:txXfrm>
        <a:off x="50814" y="519953"/>
        <a:ext cx="2102894" cy="1471980"/>
      </dsp:txXfrm>
    </dsp:sp>
    <dsp:sp modelId="{9DAB2827-EB2B-4B88-BA35-8777CD46CCDF}">
      <dsp:nvSpPr>
        <dsp:cNvPr id="0" name=""/>
        <dsp:cNvSpPr/>
      </dsp:nvSpPr>
      <dsp:spPr>
        <a:xfrm>
          <a:off x="2418952" y="983827"/>
          <a:ext cx="465230" cy="5442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pt-BR" sz="2300" kern="1200"/>
        </a:p>
      </dsp:txBody>
      <dsp:txXfrm>
        <a:off x="2418952" y="1092673"/>
        <a:ext cx="325661" cy="326540"/>
      </dsp:txXfrm>
    </dsp:sp>
    <dsp:sp modelId="{C275BBBF-3ED4-4AA3-AAB6-8764FAF20062}">
      <dsp:nvSpPr>
        <dsp:cNvPr id="0" name=""/>
        <dsp:cNvSpPr/>
      </dsp:nvSpPr>
      <dsp:spPr>
        <a:xfrm>
          <a:off x="3077297" y="474158"/>
          <a:ext cx="2194484" cy="1563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a:t>Abertura de petição de Reavaliação Processual.</a:t>
          </a:r>
        </a:p>
        <a:p>
          <a:pPr marL="0" lvl="0" indent="0" algn="ctr" defTabSz="711200">
            <a:lnSpc>
              <a:spcPct val="90000"/>
            </a:lnSpc>
            <a:spcBef>
              <a:spcPct val="0"/>
            </a:spcBef>
            <a:spcAft>
              <a:spcPct val="35000"/>
            </a:spcAft>
            <a:buNone/>
          </a:pPr>
          <a:r>
            <a:rPr lang="pt-BR" sz="1600" kern="1200"/>
            <a:t>Empresa é notificada</a:t>
          </a:r>
          <a:r>
            <a:rPr lang="pt-BR" sz="1800" kern="1200"/>
            <a:t>.</a:t>
          </a:r>
        </a:p>
      </dsp:txBody>
      <dsp:txXfrm>
        <a:off x="3123092" y="519953"/>
        <a:ext cx="2102894" cy="1471980"/>
      </dsp:txXfrm>
    </dsp:sp>
    <dsp:sp modelId="{9670F52A-00C0-466B-B101-D9ADF3069B45}">
      <dsp:nvSpPr>
        <dsp:cNvPr id="0" name=""/>
        <dsp:cNvSpPr/>
      </dsp:nvSpPr>
      <dsp:spPr>
        <a:xfrm>
          <a:off x="5491231" y="983827"/>
          <a:ext cx="465230" cy="5442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pt-BR" sz="2300" kern="1200"/>
        </a:p>
      </dsp:txBody>
      <dsp:txXfrm>
        <a:off x="5491231" y="1092673"/>
        <a:ext cx="325661" cy="326540"/>
      </dsp:txXfrm>
    </dsp:sp>
    <dsp:sp modelId="{B356757C-7553-46A1-B97C-330A1E04CF71}">
      <dsp:nvSpPr>
        <dsp:cNvPr id="0" name=""/>
        <dsp:cNvSpPr/>
      </dsp:nvSpPr>
      <dsp:spPr>
        <a:xfrm>
          <a:off x="6149576" y="474158"/>
          <a:ext cx="2194484" cy="1563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baseline="0"/>
            <a:t>Adequações devem protocolizadas no prazo de 30 dias a partir da leitura.</a:t>
          </a:r>
        </a:p>
      </dsp:txBody>
      <dsp:txXfrm>
        <a:off x="6195371" y="519953"/>
        <a:ext cx="2102894" cy="1471980"/>
      </dsp:txXfrm>
    </dsp:sp>
    <dsp:sp modelId="{331D2444-DBA0-4841-BDC9-4A76F6988DD6}">
      <dsp:nvSpPr>
        <dsp:cNvPr id="0" name=""/>
        <dsp:cNvSpPr/>
      </dsp:nvSpPr>
      <dsp:spPr>
        <a:xfrm>
          <a:off x="8563509" y="983827"/>
          <a:ext cx="465230" cy="5442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pt-BR" sz="2300" kern="1200"/>
        </a:p>
      </dsp:txBody>
      <dsp:txXfrm>
        <a:off x="8563509" y="1092673"/>
        <a:ext cx="325661" cy="326540"/>
      </dsp:txXfrm>
    </dsp:sp>
    <dsp:sp modelId="{AF1EA66C-B1E4-4C53-A180-873C79EA63EF}">
      <dsp:nvSpPr>
        <dsp:cNvPr id="0" name=""/>
        <dsp:cNvSpPr/>
      </dsp:nvSpPr>
      <dsp:spPr>
        <a:xfrm>
          <a:off x="9221855" y="474158"/>
          <a:ext cx="2194484" cy="15635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a:t>Conclusão da análise:</a:t>
          </a:r>
        </a:p>
        <a:p>
          <a:pPr marL="0" lvl="0" indent="0" algn="ctr" defTabSz="711200">
            <a:lnSpc>
              <a:spcPct val="90000"/>
            </a:lnSpc>
            <a:spcBef>
              <a:spcPct val="0"/>
            </a:spcBef>
            <a:spcAft>
              <a:spcPct val="35000"/>
            </a:spcAft>
            <a:buNone/>
          </a:pPr>
          <a:r>
            <a:rPr lang="pt-BR" sz="1600" kern="1200"/>
            <a:t>a) Petição específica para correção; ou</a:t>
          </a:r>
        </a:p>
        <a:p>
          <a:pPr marL="0" lvl="0" indent="0" algn="ctr" defTabSz="711200">
            <a:lnSpc>
              <a:spcPct val="90000"/>
            </a:lnSpc>
            <a:spcBef>
              <a:spcPct val="0"/>
            </a:spcBef>
            <a:spcAft>
              <a:spcPct val="35000"/>
            </a:spcAft>
            <a:buNone/>
          </a:pPr>
          <a:r>
            <a:rPr lang="pt-BR" sz="1600" kern="1200"/>
            <a:t>b) Cancelamento.</a:t>
          </a:r>
        </a:p>
      </dsp:txBody>
      <dsp:txXfrm>
        <a:off x="9267650" y="519953"/>
        <a:ext cx="2102894" cy="14719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C60D6-5108-4D49-8047-7C548CDAC97A}">
      <dsp:nvSpPr>
        <dsp:cNvPr id="0" name=""/>
        <dsp:cNvSpPr/>
      </dsp:nvSpPr>
      <dsp:spPr>
        <a:xfrm>
          <a:off x="156406" y="1404"/>
          <a:ext cx="2877599" cy="143911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Ausência de  resposta da notificação até o prazo de 30 dias, a partir da emissão, ensejará o cancelamento.</a:t>
          </a:r>
        </a:p>
      </dsp:txBody>
      <dsp:txXfrm>
        <a:off x="198556" y="43554"/>
        <a:ext cx="2793299" cy="13548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0D1DC66-EBB9-494F-82DD-2F23ADCFB4AC}" type="datetimeFigureOut">
              <a:rPr lang="pt-BR" smtClean="0"/>
              <a:t>24/02/2023</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532F5E8-DA75-488B-90F3-87D29F01F286}" type="slidenum">
              <a:rPr lang="pt-BR" smtClean="0"/>
              <a:t>‹nº›</a:t>
            </a:fld>
            <a:endParaRPr lang="pt-BR"/>
          </a:p>
        </p:txBody>
      </p:sp>
    </p:spTree>
    <p:extLst>
      <p:ext uri="{BB962C8B-B14F-4D97-AF65-F5344CB8AC3E}">
        <p14:creationId xmlns:p14="http://schemas.microsoft.com/office/powerpoint/2010/main" val="1729979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532F5E8-DA75-488B-90F3-87D29F01F286}" type="slidenum">
              <a:rPr lang="pt-BR" smtClean="0"/>
              <a:t>34</a:t>
            </a:fld>
            <a:endParaRPr lang="pt-BR"/>
          </a:p>
        </p:txBody>
      </p:sp>
    </p:spTree>
    <p:extLst>
      <p:ext uri="{BB962C8B-B14F-4D97-AF65-F5344CB8AC3E}">
        <p14:creationId xmlns:p14="http://schemas.microsoft.com/office/powerpoint/2010/main" val="2432125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28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FA0CDD71-F882-4275-853D-BF6B82AE3C07}"/>
              </a:ext>
            </a:extLst>
          </p:cNvPr>
          <p:cNvSpPr>
            <a:spLocks noGrp="1"/>
          </p:cNvSpPr>
          <p:nvPr>
            <p:ph type="dt" sz="half" idx="10"/>
          </p:nvPr>
        </p:nvSpPr>
        <p:spPr>
          <a:xfrm>
            <a:off x="838200" y="61277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FD5FC26-0F11-4CAC-A293-AA9E597196F9}" type="datetimeFigureOut">
              <a:rPr lang="pt-BR"/>
              <a:pPr>
                <a:defRPr/>
              </a:pPr>
              <a:t>24/02/2023</a:t>
            </a:fld>
            <a:endParaRPr lang="pt-BR"/>
          </a:p>
        </p:txBody>
      </p:sp>
      <p:sp>
        <p:nvSpPr>
          <p:cNvPr id="3" name="Espaço Reservado para Rodapé 4">
            <a:extLst>
              <a:ext uri="{FF2B5EF4-FFF2-40B4-BE49-F238E27FC236}">
                <a16:creationId xmlns:a16="http://schemas.microsoft.com/office/drawing/2014/main" id="{B9914E32-DA38-4E3E-AC1B-D390D393287A}"/>
              </a:ext>
            </a:extLst>
          </p:cNvPr>
          <p:cNvSpPr>
            <a:spLocks noGrp="1"/>
          </p:cNvSpPr>
          <p:nvPr>
            <p:ph type="ftr" sz="quarter" idx="11"/>
          </p:nvPr>
        </p:nvSpPr>
        <p:spPr>
          <a:xfrm>
            <a:off x="4038600" y="61277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pt-BR"/>
          </a:p>
        </p:txBody>
      </p:sp>
      <p:sp>
        <p:nvSpPr>
          <p:cNvPr id="4" name="Espaço Reservado para Número de Slide 5">
            <a:extLst>
              <a:ext uri="{FF2B5EF4-FFF2-40B4-BE49-F238E27FC236}">
                <a16:creationId xmlns:a16="http://schemas.microsoft.com/office/drawing/2014/main" id="{F08587BC-26CB-4928-8708-0CB6ACBA0A00}"/>
              </a:ext>
            </a:extLst>
          </p:cNvPr>
          <p:cNvSpPr>
            <a:spLocks noGrp="1"/>
          </p:cNvSpPr>
          <p:nvPr>
            <p:ph type="sldNum" sz="quarter" idx="12"/>
          </p:nvPr>
        </p:nvSpPr>
        <p:spPr>
          <a:xfrm>
            <a:off x="8610600" y="61277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BD1916D5-19E1-408C-B87B-C536DC45E245}" type="slidenum">
              <a:rPr lang="pt-BR"/>
              <a:pPr>
                <a:defRPr/>
              </a:pPr>
              <a:t>‹nº›</a:t>
            </a:fld>
            <a:endParaRPr lang="pt-BR"/>
          </a:p>
        </p:txBody>
      </p:sp>
    </p:spTree>
    <p:extLst>
      <p:ext uri="{BB962C8B-B14F-4D97-AF65-F5344CB8AC3E}">
        <p14:creationId xmlns:p14="http://schemas.microsoft.com/office/powerpoint/2010/main" val="118719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B2C43BC-EE9A-400D-A332-55E5E64CB17C}"/>
              </a:ext>
            </a:extLst>
          </p:cNvPr>
          <p:cNvSpPr>
            <a:spLocks noGrp="1"/>
          </p:cNvSpPr>
          <p:nvPr>
            <p:ph type="dt" sz="half" idx="10"/>
          </p:nvPr>
        </p:nvSpPr>
        <p:spPr>
          <a:xfrm>
            <a:off x="838200" y="61277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009C01A-4BD4-4295-A7F4-0D2F278EB5C7}" type="datetimeFigureOut">
              <a:rPr lang="pt-BR"/>
              <a:pPr>
                <a:defRPr/>
              </a:pPr>
              <a:t>24/02/2023</a:t>
            </a:fld>
            <a:endParaRPr lang="pt-BR"/>
          </a:p>
        </p:txBody>
      </p:sp>
      <p:sp>
        <p:nvSpPr>
          <p:cNvPr id="3" name="Espaço Reservado para Rodapé 2">
            <a:extLst>
              <a:ext uri="{FF2B5EF4-FFF2-40B4-BE49-F238E27FC236}">
                <a16:creationId xmlns:a16="http://schemas.microsoft.com/office/drawing/2014/main" id="{35A57A44-EF9C-423D-B2B4-BF54AF859C28}"/>
              </a:ext>
            </a:extLst>
          </p:cNvPr>
          <p:cNvSpPr>
            <a:spLocks noGrp="1"/>
          </p:cNvSpPr>
          <p:nvPr>
            <p:ph type="ftr" sz="quarter" idx="11"/>
          </p:nvPr>
        </p:nvSpPr>
        <p:spPr>
          <a:xfrm>
            <a:off x="4038600" y="61277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pt-BR"/>
          </a:p>
        </p:txBody>
      </p:sp>
      <p:sp>
        <p:nvSpPr>
          <p:cNvPr id="4" name="Espaço Reservado para Número de Slide 3">
            <a:extLst>
              <a:ext uri="{FF2B5EF4-FFF2-40B4-BE49-F238E27FC236}">
                <a16:creationId xmlns:a16="http://schemas.microsoft.com/office/drawing/2014/main" id="{DE393B2A-7858-4065-AFE8-70666FF1EB2D}"/>
              </a:ext>
            </a:extLst>
          </p:cNvPr>
          <p:cNvSpPr>
            <a:spLocks noGrp="1"/>
          </p:cNvSpPr>
          <p:nvPr>
            <p:ph type="sldNum" sz="quarter" idx="12"/>
          </p:nvPr>
        </p:nvSpPr>
        <p:spPr>
          <a:xfrm>
            <a:off x="8610600" y="61277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20E6A64-6251-4805-A8AF-FF4C837537F6}" type="slidenum">
              <a:rPr lang="pt-BR"/>
              <a:pPr>
                <a:defRPr/>
              </a:pPr>
              <a:t>‹nº›</a:t>
            </a:fld>
            <a:endParaRPr lang="pt-BR"/>
          </a:p>
        </p:txBody>
      </p:sp>
    </p:spTree>
    <p:extLst>
      <p:ext uri="{BB962C8B-B14F-4D97-AF65-F5344CB8AC3E}">
        <p14:creationId xmlns:p14="http://schemas.microsoft.com/office/powerpoint/2010/main" val="1558751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222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9DDDD35D-6FE4-4D47-865D-7934F1E8E740}"/>
              </a:ext>
            </a:extLst>
          </p:cNvPr>
          <p:cNvSpPr>
            <a:spLocks noGrp="1"/>
          </p:cNvSpPr>
          <p:nvPr>
            <p:ph type="dt" sz="half" idx="10"/>
          </p:nvPr>
        </p:nvSpPr>
        <p:spPr>
          <a:xfrm>
            <a:off x="838200" y="61277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718326B1-4E62-453B-94D6-E8BF1852913F}" type="datetimeFigureOut">
              <a:rPr lang="pt-BR"/>
              <a:pPr>
                <a:defRPr/>
              </a:pPr>
              <a:t>24/02/2023</a:t>
            </a:fld>
            <a:endParaRPr lang="pt-BR"/>
          </a:p>
        </p:txBody>
      </p:sp>
      <p:sp>
        <p:nvSpPr>
          <p:cNvPr id="3" name="Espaço Reservado para Rodapé 4">
            <a:extLst>
              <a:ext uri="{FF2B5EF4-FFF2-40B4-BE49-F238E27FC236}">
                <a16:creationId xmlns:a16="http://schemas.microsoft.com/office/drawing/2014/main" id="{6933E3B4-FC5E-49D7-B9A8-BD121AA56C02}"/>
              </a:ext>
            </a:extLst>
          </p:cNvPr>
          <p:cNvSpPr>
            <a:spLocks noGrp="1"/>
          </p:cNvSpPr>
          <p:nvPr>
            <p:ph type="ftr" sz="quarter" idx="11"/>
          </p:nvPr>
        </p:nvSpPr>
        <p:spPr>
          <a:xfrm>
            <a:off x="4038600" y="61277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pt-BR"/>
          </a:p>
        </p:txBody>
      </p:sp>
      <p:sp>
        <p:nvSpPr>
          <p:cNvPr id="4" name="Espaço Reservado para Número de Slide 5">
            <a:extLst>
              <a:ext uri="{FF2B5EF4-FFF2-40B4-BE49-F238E27FC236}">
                <a16:creationId xmlns:a16="http://schemas.microsoft.com/office/drawing/2014/main" id="{5259B53F-3D67-49CC-9304-4E4AB046C3B5}"/>
              </a:ext>
            </a:extLst>
          </p:cNvPr>
          <p:cNvSpPr>
            <a:spLocks noGrp="1"/>
          </p:cNvSpPr>
          <p:nvPr>
            <p:ph type="sldNum" sz="quarter" idx="12"/>
          </p:nvPr>
        </p:nvSpPr>
        <p:spPr>
          <a:xfrm>
            <a:off x="8610600" y="61277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19CEFC2A-302A-418B-BDD5-1236BD75F703}" type="slidenum">
              <a:rPr lang="pt-BR"/>
              <a:pPr>
                <a:defRPr/>
              </a:pPr>
              <a:t>‹nº›</a:t>
            </a:fld>
            <a:endParaRPr lang="pt-BR"/>
          </a:p>
        </p:txBody>
      </p:sp>
    </p:spTree>
    <p:extLst>
      <p:ext uri="{BB962C8B-B14F-4D97-AF65-F5344CB8AC3E}">
        <p14:creationId xmlns:p14="http://schemas.microsoft.com/office/powerpoint/2010/main" val="106208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996AB119-4296-4DD9-964B-0CDD028DD4E3}"/>
              </a:ext>
            </a:extLst>
          </p:cNvPr>
          <p:cNvSpPr>
            <a:spLocks noGrp="1"/>
          </p:cNvSpPr>
          <p:nvPr>
            <p:ph type="dt" sz="half" idx="10"/>
          </p:nvPr>
        </p:nvSpPr>
        <p:spPr>
          <a:xfrm>
            <a:off x="838200" y="61277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DB1C6DCA-3E02-479C-9CD7-E234480005B3}" type="datetimeFigureOut">
              <a:rPr lang="pt-BR"/>
              <a:pPr>
                <a:defRPr/>
              </a:pPr>
              <a:t>24/02/2023</a:t>
            </a:fld>
            <a:endParaRPr lang="pt-BR"/>
          </a:p>
        </p:txBody>
      </p:sp>
      <p:sp>
        <p:nvSpPr>
          <p:cNvPr id="3" name="Espaço Reservado para Rodapé 2">
            <a:extLst>
              <a:ext uri="{FF2B5EF4-FFF2-40B4-BE49-F238E27FC236}">
                <a16:creationId xmlns:a16="http://schemas.microsoft.com/office/drawing/2014/main" id="{98279245-7F93-47B9-9277-4F9EF0663C45}"/>
              </a:ext>
            </a:extLst>
          </p:cNvPr>
          <p:cNvSpPr>
            <a:spLocks noGrp="1"/>
          </p:cNvSpPr>
          <p:nvPr>
            <p:ph type="ftr" sz="quarter" idx="11"/>
          </p:nvPr>
        </p:nvSpPr>
        <p:spPr>
          <a:xfrm>
            <a:off x="4038600" y="61277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pt-BR"/>
          </a:p>
        </p:txBody>
      </p:sp>
      <p:sp>
        <p:nvSpPr>
          <p:cNvPr id="4" name="Espaço Reservado para Número de Slide 3">
            <a:extLst>
              <a:ext uri="{FF2B5EF4-FFF2-40B4-BE49-F238E27FC236}">
                <a16:creationId xmlns:a16="http://schemas.microsoft.com/office/drawing/2014/main" id="{277FDDCB-4E6A-442B-AD15-D8B7098A8A03}"/>
              </a:ext>
            </a:extLst>
          </p:cNvPr>
          <p:cNvSpPr>
            <a:spLocks noGrp="1"/>
          </p:cNvSpPr>
          <p:nvPr>
            <p:ph type="sldNum" sz="quarter" idx="12"/>
          </p:nvPr>
        </p:nvSpPr>
        <p:spPr>
          <a:xfrm>
            <a:off x="8610600" y="61277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21EC340-6811-4EB4-8E26-A907C25B7AAB}" type="slidenum">
              <a:rPr lang="pt-BR"/>
              <a:pPr>
                <a:defRPr/>
              </a:pPr>
              <a:t>‹nº›</a:t>
            </a:fld>
            <a:endParaRPr lang="pt-BR"/>
          </a:p>
        </p:txBody>
      </p:sp>
    </p:spTree>
    <p:extLst>
      <p:ext uri="{BB962C8B-B14F-4D97-AF65-F5344CB8AC3E}">
        <p14:creationId xmlns:p14="http://schemas.microsoft.com/office/powerpoint/2010/main" val="33554484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1E14A33F-AEDF-4C25-9069-56A1699921FD}"/>
              </a:ext>
            </a:extLst>
          </p:cNvPr>
          <p:cNvSpPr/>
          <p:nvPr userDrawn="1"/>
        </p:nvSpPr>
        <p:spPr>
          <a:xfrm>
            <a:off x="-1588" y="1825625"/>
            <a:ext cx="12193588" cy="5032375"/>
          </a:xfrm>
          <a:prstGeom prst="rect">
            <a:avLst/>
          </a:prstGeom>
          <a:solidFill>
            <a:schemeClr val="bg1"/>
          </a:solidFill>
          <a:ln>
            <a:noFill/>
          </a:ln>
          <a:effectLst>
            <a:outerShdw blurRad="63500" sx="102000" sy="102000" algn="ctr" rotWithShape="0">
              <a:schemeClr val="bg1">
                <a:lumMod val="65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noFill/>
            </a:endParaRPr>
          </a:p>
        </p:txBody>
      </p:sp>
      <p:pic>
        <p:nvPicPr>
          <p:cNvPr id="1027" name="Imagem 6">
            <a:extLst>
              <a:ext uri="{FF2B5EF4-FFF2-40B4-BE49-F238E27FC236}">
                <a16:creationId xmlns:a16="http://schemas.microsoft.com/office/drawing/2014/main" id="{DDD1ACDB-E84B-4148-8AED-AF220D907391}"/>
              </a:ext>
            </a:extLst>
          </p:cNvPr>
          <p:cNvPicPr>
            <a:picLocks noChangeAspect="1"/>
          </p:cNvPicPr>
          <p:nvPr userDrawn="1"/>
        </p:nvPicPr>
        <p:blipFill>
          <a:blip r:embed="rId5">
            <a:extLst>
              <a:ext uri="{28A0092B-C50C-407E-A947-70E740481C1C}">
                <a14:useLocalDpi xmlns:a14="http://schemas.microsoft.com/office/drawing/2010/main" val="0"/>
              </a:ext>
            </a:extLst>
          </a:blip>
          <a:srcRect t="26790" b="64795"/>
          <a:stretch>
            <a:fillRect/>
          </a:stretch>
        </p:blipFill>
        <p:spPr bwMode="auto">
          <a:xfrm>
            <a:off x="-1588" y="6502400"/>
            <a:ext cx="121935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agem 7">
            <a:extLst>
              <a:ext uri="{FF2B5EF4-FFF2-40B4-BE49-F238E27FC236}">
                <a16:creationId xmlns:a16="http://schemas.microsoft.com/office/drawing/2014/main" id="{2A4B93BF-D2AA-4AC5-8486-6B666DD20440}"/>
              </a:ext>
            </a:extLst>
          </p:cNvPr>
          <p:cNvPicPr>
            <a:picLocks noChangeAspect="1"/>
          </p:cNvPicPr>
          <p:nvPr userDrawn="1"/>
        </p:nvPicPr>
        <p:blipFill>
          <a:blip r:embed="rId5">
            <a:extLst>
              <a:ext uri="{28A0092B-C50C-407E-A947-70E740481C1C}">
                <a14:useLocalDpi xmlns:a14="http://schemas.microsoft.com/office/drawing/2010/main" val="0"/>
              </a:ext>
            </a:extLst>
          </a:blip>
          <a:srcRect t="26790" b="59386"/>
          <a:stretch>
            <a:fillRect/>
          </a:stretch>
        </p:blipFill>
        <p:spPr bwMode="auto">
          <a:xfrm>
            <a:off x="-1588" y="0"/>
            <a:ext cx="12193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Imagem 10">
            <a:extLst>
              <a:ext uri="{FF2B5EF4-FFF2-40B4-BE49-F238E27FC236}">
                <a16:creationId xmlns:a16="http://schemas.microsoft.com/office/drawing/2014/main" id="{05BA9EBC-A2B1-4DF4-BFE2-D7B29C9B229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20700" y="369888"/>
            <a:ext cx="115728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m 11">
            <a:extLst>
              <a:ext uri="{FF2B5EF4-FFF2-40B4-BE49-F238E27FC236}">
                <a16:creationId xmlns:a16="http://schemas.microsoft.com/office/drawing/2014/main" id="{1B3CBBD6-6B05-455F-B9E8-DDD02780D6E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177338" y="6015038"/>
            <a:ext cx="21764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Lst>
  <p:txStyles>
    <p:titleStyle>
      <a:lvl1pPr algn="r" rtl="0" fontAlgn="base">
        <a:lnSpc>
          <a:spcPct val="90000"/>
        </a:lnSpc>
        <a:spcBef>
          <a:spcPct val="0"/>
        </a:spcBef>
        <a:spcAft>
          <a:spcPct val="0"/>
        </a:spcAft>
        <a:defRPr sz="4400" b="1" kern="1200">
          <a:solidFill>
            <a:schemeClr val="tx1"/>
          </a:solidFill>
          <a:latin typeface="+mn-lt"/>
          <a:ea typeface="+mj-ea"/>
          <a:cs typeface="+mj-cs"/>
        </a:defRPr>
      </a:lvl1pPr>
      <a:lvl2pPr algn="r" rtl="0" fontAlgn="base">
        <a:lnSpc>
          <a:spcPct val="90000"/>
        </a:lnSpc>
        <a:spcBef>
          <a:spcPct val="0"/>
        </a:spcBef>
        <a:spcAft>
          <a:spcPct val="0"/>
        </a:spcAft>
        <a:defRPr sz="4400" b="1">
          <a:solidFill>
            <a:schemeClr val="tx1"/>
          </a:solidFill>
          <a:latin typeface="Calibri" panose="020F0502020204030204" pitchFamily="34" charset="0"/>
        </a:defRPr>
      </a:lvl2pPr>
      <a:lvl3pPr algn="r" rtl="0" fontAlgn="base">
        <a:lnSpc>
          <a:spcPct val="90000"/>
        </a:lnSpc>
        <a:spcBef>
          <a:spcPct val="0"/>
        </a:spcBef>
        <a:spcAft>
          <a:spcPct val="0"/>
        </a:spcAft>
        <a:defRPr sz="4400" b="1">
          <a:solidFill>
            <a:schemeClr val="tx1"/>
          </a:solidFill>
          <a:latin typeface="Calibri" panose="020F0502020204030204" pitchFamily="34" charset="0"/>
        </a:defRPr>
      </a:lvl3pPr>
      <a:lvl4pPr algn="r" rtl="0" fontAlgn="base">
        <a:lnSpc>
          <a:spcPct val="90000"/>
        </a:lnSpc>
        <a:spcBef>
          <a:spcPct val="0"/>
        </a:spcBef>
        <a:spcAft>
          <a:spcPct val="0"/>
        </a:spcAft>
        <a:defRPr sz="4400" b="1">
          <a:solidFill>
            <a:schemeClr val="tx1"/>
          </a:solidFill>
          <a:latin typeface="Calibri" panose="020F0502020204030204" pitchFamily="34" charset="0"/>
        </a:defRPr>
      </a:lvl4pPr>
      <a:lvl5pPr algn="r" rtl="0" fontAlgn="base">
        <a:lnSpc>
          <a:spcPct val="90000"/>
        </a:lnSpc>
        <a:spcBef>
          <a:spcPct val="0"/>
        </a:spcBef>
        <a:spcAft>
          <a:spcPct val="0"/>
        </a:spcAft>
        <a:defRPr sz="4400" b="1">
          <a:solidFill>
            <a:schemeClr val="tx1"/>
          </a:solidFill>
          <a:latin typeface="Calibri" panose="020F0502020204030204" pitchFamily="34" charset="0"/>
        </a:defRPr>
      </a:lvl5pPr>
      <a:lvl6pPr marL="457200" algn="r" rtl="0" fontAlgn="base">
        <a:lnSpc>
          <a:spcPct val="90000"/>
        </a:lnSpc>
        <a:spcBef>
          <a:spcPct val="0"/>
        </a:spcBef>
        <a:spcAft>
          <a:spcPct val="0"/>
        </a:spcAft>
        <a:defRPr sz="4400" b="1">
          <a:solidFill>
            <a:schemeClr val="tx1"/>
          </a:solidFill>
          <a:latin typeface="Calibri" panose="020F0502020204030204" pitchFamily="34" charset="0"/>
        </a:defRPr>
      </a:lvl6pPr>
      <a:lvl7pPr marL="914400" algn="r" rtl="0" fontAlgn="base">
        <a:lnSpc>
          <a:spcPct val="90000"/>
        </a:lnSpc>
        <a:spcBef>
          <a:spcPct val="0"/>
        </a:spcBef>
        <a:spcAft>
          <a:spcPct val="0"/>
        </a:spcAft>
        <a:defRPr sz="4400" b="1">
          <a:solidFill>
            <a:schemeClr val="tx1"/>
          </a:solidFill>
          <a:latin typeface="Calibri" panose="020F0502020204030204" pitchFamily="34" charset="0"/>
        </a:defRPr>
      </a:lvl7pPr>
      <a:lvl8pPr marL="1371600" algn="r" rtl="0" fontAlgn="base">
        <a:lnSpc>
          <a:spcPct val="90000"/>
        </a:lnSpc>
        <a:spcBef>
          <a:spcPct val="0"/>
        </a:spcBef>
        <a:spcAft>
          <a:spcPct val="0"/>
        </a:spcAft>
        <a:defRPr sz="4400" b="1">
          <a:solidFill>
            <a:schemeClr val="tx1"/>
          </a:solidFill>
          <a:latin typeface="Calibri" panose="020F0502020204030204" pitchFamily="34" charset="0"/>
        </a:defRPr>
      </a:lvl8pPr>
      <a:lvl9pPr marL="1828800" algn="r" rtl="0" fontAlgn="base">
        <a:lnSpc>
          <a:spcPct val="90000"/>
        </a:lnSpc>
        <a:spcBef>
          <a:spcPct val="0"/>
        </a:spcBef>
        <a:spcAft>
          <a:spcPct val="0"/>
        </a:spcAft>
        <a:defRPr sz="4400" b="1">
          <a:solidFill>
            <a:schemeClr val="tx1"/>
          </a:solidFill>
          <a:latin typeface="Calibri" panose="020F0502020204030204" pitchFamily="34" charset="0"/>
        </a:defRPr>
      </a:lvl9pPr>
    </p:titleStyle>
    <p:bodyStyle>
      <a:lvl1pPr algn="l" rtl="0" fontAlgn="base">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077396B4-B892-45A3-87F3-0B7C856634D1}"/>
              </a:ext>
            </a:extLst>
          </p:cNvPr>
          <p:cNvSpPr/>
          <p:nvPr userDrawn="1"/>
        </p:nvSpPr>
        <p:spPr>
          <a:xfrm>
            <a:off x="-1588" y="584200"/>
            <a:ext cx="12193588" cy="6273800"/>
          </a:xfrm>
          <a:prstGeom prst="rect">
            <a:avLst/>
          </a:prstGeom>
          <a:solidFill>
            <a:schemeClr val="bg1"/>
          </a:solidFill>
          <a:ln>
            <a:noFill/>
          </a:ln>
          <a:effectLst>
            <a:outerShdw blurRad="63500" sx="102000" sy="102000" algn="ctr" rotWithShape="0">
              <a:schemeClr val="bg1">
                <a:lumMod val="65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noFill/>
            </a:endParaRPr>
          </a:p>
        </p:txBody>
      </p:sp>
      <p:pic>
        <p:nvPicPr>
          <p:cNvPr id="2051" name="Imagem 6">
            <a:extLst>
              <a:ext uri="{FF2B5EF4-FFF2-40B4-BE49-F238E27FC236}">
                <a16:creationId xmlns:a16="http://schemas.microsoft.com/office/drawing/2014/main" id="{59716C1B-7924-4C8A-A3ED-E3EEFC890248}"/>
              </a:ext>
            </a:extLst>
          </p:cNvPr>
          <p:cNvPicPr>
            <a:picLocks noChangeAspect="1"/>
          </p:cNvPicPr>
          <p:nvPr userDrawn="1"/>
        </p:nvPicPr>
        <p:blipFill>
          <a:blip r:embed="rId5">
            <a:extLst>
              <a:ext uri="{28A0092B-C50C-407E-A947-70E740481C1C}">
                <a14:useLocalDpi xmlns:a14="http://schemas.microsoft.com/office/drawing/2010/main" val="0"/>
              </a:ext>
            </a:extLst>
          </a:blip>
          <a:srcRect t="26790" b="64795"/>
          <a:stretch>
            <a:fillRect/>
          </a:stretch>
        </p:blipFill>
        <p:spPr bwMode="auto">
          <a:xfrm>
            <a:off x="-1588" y="6502400"/>
            <a:ext cx="121935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Imagem 7">
            <a:extLst>
              <a:ext uri="{FF2B5EF4-FFF2-40B4-BE49-F238E27FC236}">
                <a16:creationId xmlns:a16="http://schemas.microsoft.com/office/drawing/2014/main" id="{C22EBD3F-3E08-4E54-9FB5-B3B40D01347F}"/>
              </a:ext>
            </a:extLst>
          </p:cNvPr>
          <p:cNvPicPr>
            <a:picLocks noChangeAspect="1"/>
          </p:cNvPicPr>
          <p:nvPr userDrawn="1"/>
        </p:nvPicPr>
        <p:blipFill>
          <a:blip r:embed="rId5">
            <a:extLst>
              <a:ext uri="{28A0092B-C50C-407E-A947-70E740481C1C}">
                <a14:useLocalDpi xmlns:a14="http://schemas.microsoft.com/office/drawing/2010/main" val="0"/>
              </a:ext>
            </a:extLst>
          </a:blip>
          <a:srcRect t="26790" b="59386"/>
          <a:stretch>
            <a:fillRect/>
          </a:stretch>
        </p:blipFill>
        <p:spPr bwMode="auto">
          <a:xfrm>
            <a:off x="-1588" y="0"/>
            <a:ext cx="12193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Imagem 10">
            <a:extLst>
              <a:ext uri="{FF2B5EF4-FFF2-40B4-BE49-F238E27FC236}">
                <a16:creationId xmlns:a16="http://schemas.microsoft.com/office/drawing/2014/main" id="{F3AC5E76-9DDF-4F86-9A02-46B6ACA4E02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20700" y="369888"/>
            <a:ext cx="115728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8" r:id="rId2"/>
    <p:sldLayoutId id="2147483669" r:id="rId3"/>
  </p:sldLayoutIdLst>
  <p:txStyles>
    <p:titleStyle>
      <a:lvl1pPr algn="r" rtl="0" fontAlgn="base">
        <a:lnSpc>
          <a:spcPct val="90000"/>
        </a:lnSpc>
        <a:spcBef>
          <a:spcPct val="0"/>
        </a:spcBef>
        <a:spcAft>
          <a:spcPct val="0"/>
        </a:spcAft>
        <a:defRPr sz="4400" b="1" kern="1200">
          <a:solidFill>
            <a:schemeClr val="tx1"/>
          </a:solidFill>
          <a:latin typeface="+mn-lt"/>
          <a:ea typeface="+mj-ea"/>
          <a:cs typeface="+mj-cs"/>
        </a:defRPr>
      </a:lvl1pPr>
      <a:lvl2pPr algn="r" rtl="0" fontAlgn="base">
        <a:lnSpc>
          <a:spcPct val="90000"/>
        </a:lnSpc>
        <a:spcBef>
          <a:spcPct val="0"/>
        </a:spcBef>
        <a:spcAft>
          <a:spcPct val="0"/>
        </a:spcAft>
        <a:defRPr sz="4400" b="1">
          <a:solidFill>
            <a:schemeClr val="tx1"/>
          </a:solidFill>
          <a:latin typeface="Calibri" panose="020F0502020204030204" pitchFamily="34" charset="0"/>
        </a:defRPr>
      </a:lvl2pPr>
      <a:lvl3pPr algn="r" rtl="0" fontAlgn="base">
        <a:lnSpc>
          <a:spcPct val="90000"/>
        </a:lnSpc>
        <a:spcBef>
          <a:spcPct val="0"/>
        </a:spcBef>
        <a:spcAft>
          <a:spcPct val="0"/>
        </a:spcAft>
        <a:defRPr sz="4400" b="1">
          <a:solidFill>
            <a:schemeClr val="tx1"/>
          </a:solidFill>
          <a:latin typeface="Calibri" panose="020F0502020204030204" pitchFamily="34" charset="0"/>
        </a:defRPr>
      </a:lvl3pPr>
      <a:lvl4pPr algn="r" rtl="0" fontAlgn="base">
        <a:lnSpc>
          <a:spcPct val="90000"/>
        </a:lnSpc>
        <a:spcBef>
          <a:spcPct val="0"/>
        </a:spcBef>
        <a:spcAft>
          <a:spcPct val="0"/>
        </a:spcAft>
        <a:defRPr sz="4400" b="1">
          <a:solidFill>
            <a:schemeClr val="tx1"/>
          </a:solidFill>
          <a:latin typeface="Calibri" panose="020F0502020204030204" pitchFamily="34" charset="0"/>
        </a:defRPr>
      </a:lvl4pPr>
      <a:lvl5pPr algn="r" rtl="0" fontAlgn="base">
        <a:lnSpc>
          <a:spcPct val="90000"/>
        </a:lnSpc>
        <a:spcBef>
          <a:spcPct val="0"/>
        </a:spcBef>
        <a:spcAft>
          <a:spcPct val="0"/>
        </a:spcAft>
        <a:defRPr sz="4400" b="1">
          <a:solidFill>
            <a:schemeClr val="tx1"/>
          </a:solidFill>
          <a:latin typeface="Calibri" panose="020F0502020204030204" pitchFamily="34" charset="0"/>
        </a:defRPr>
      </a:lvl5pPr>
      <a:lvl6pPr marL="457200" algn="r" rtl="0" fontAlgn="base">
        <a:lnSpc>
          <a:spcPct val="90000"/>
        </a:lnSpc>
        <a:spcBef>
          <a:spcPct val="0"/>
        </a:spcBef>
        <a:spcAft>
          <a:spcPct val="0"/>
        </a:spcAft>
        <a:defRPr sz="4400" b="1">
          <a:solidFill>
            <a:schemeClr val="tx1"/>
          </a:solidFill>
          <a:latin typeface="Calibri" panose="020F0502020204030204" pitchFamily="34" charset="0"/>
        </a:defRPr>
      </a:lvl6pPr>
      <a:lvl7pPr marL="914400" algn="r" rtl="0" fontAlgn="base">
        <a:lnSpc>
          <a:spcPct val="90000"/>
        </a:lnSpc>
        <a:spcBef>
          <a:spcPct val="0"/>
        </a:spcBef>
        <a:spcAft>
          <a:spcPct val="0"/>
        </a:spcAft>
        <a:defRPr sz="4400" b="1">
          <a:solidFill>
            <a:schemeClr val="tx1"/>
          </a:solidFill>
          <a:latin typeface="Calibri" panose="020F0502020204030204" pitchFamily="34" charset="0"/>
        </a:defRPr>
      </a:lvl7pPr>
      <a:lvl8pPr marL="1371600" algn="r" rtl="0" fontAlgn="base">
        <a:lnSpc>
          <a:spcPct val="90000"/>
        </a:lnSpc>
        <a:spcBef>
          <a:spcPct val="0"/>
        </a:spcBef>
        <a:spcAft>
          <a:spcPct val="0"/>
        </a:spcAft>
        <a:defRPr sz="4400" b="1">
          <a:solidFill>
            <a:schemeClr val="tx1"/>
          </a:solidFill>
          <a:latin typeface="Calibri" panose="020F0502020204030204" pitchFamily="34" charset="0"/>
        </a:defRPr>
      </a:lvl8pPr>
      <a:lvl9pPr marL="1828800" algn="r" rtl="0" fontAlgn="base">
        <a:lnSpc>
          <a:spcPct val="90000"/>
        </a:lnSpc>
        <a:spcBef>
          <a:spcPct val="0"/>
        </a:spcBef>
        <a:spcAft>
          <a:spcPct val="0"/>
        </a:spcAft>
        <a:defRPr sz="4400" b="1">
          <a:solidFill>
            <a:schemeClr val="tx1"/>
          </a:solidFill>
          <a:latin typeface="Calibri" panose="020F0502020204030204" pitchFamily="34" charset="0"/>
        </a:defRPr>
      </a:lvl9pPr>
    </p:titleStyle>
    <p:bodyStyle>
      <a:lvl1pPr algn="l" rtl="0" fontAlgn="base">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gov.br/anvisa/pt-br/setorregulado/regularizacao/produtos-para-saude/notas-tecnicas/nota-tecnica-ggtps-no-02-de-2008.pdf/view" TargetMode="Externa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Layout" Target="../diagrams/layout2.xml"/><Relationship Id="rId7" Type="http://schemas.openxmlformats.org/officeDocument/2006/relationships/image" Target="../media/image20.png"/><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diagramData" Target="../diagrams/data2.xml"/><Relationship Id="rId16" Type="http://schemas.openxmlformats.org/officeDocument/2006/relationships/diagramColors" Target="../diagrams/colors4.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9.anvisa.gov.br/peticionamento/sat/Consultas/ConsultaAssuntoCheckList.asp?pCoAssunto=80193&amp;sArea=" TargetMode="External"/><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hyperlink" Target="https://www9.anvisa.gov.br/peticionamento/sat/Consultas/ConsultaAssuntoCheckList.asp?pCoAssunto=8024&amp;sArea=" TargetMode="External"/><Relationship Id="rId5" Type="http://schemas.openxmlformats.org/officeDocument/2006/relationships/hyperlink" Target="https://www9.anvisa.gov.br/peticionamento/sat/Consultas/ConsultaAssuntoCheckList.asp?pCoAssunto=80195&amp;sArea=" TargetMode="External"/><Relationship Id="rId4" Type="http://schemas.openxmlformats.org/officeDocument/2006/relationships/hyperlink" Target="https://www9.anvisa.gov.br/peticionamento/sat/Consultas/ConsultaAssuntoCheckList.asp?pCoAssunto=8030&amp;sArea="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hyperlink" Target="https://youtu.be/o11AfDD2yKc" TargetMode="External"/><Relationship Id="rId2" Type="http://schemas.openxmlformats.org/officeDocument/2006/relationships/hyperlink" Target="https://www.gov.br/anvisa/pt-br/assuntos/educacaoepesquisa/webinar/produtos/produtos#subitem-2" TargetMode="External"/><Relationship Id="rId1" Type="http://schemas.openxmlformats.org/officeDocument/2006/relationships/slideLayout" Target="../slideLayouts/slideLayout4.xml"/><Relationship Id="rId5" Type="http://schemas.openxmlformats.org/officeDocument/2006/relationships/hyperlink" Target="https://www.gov.br/anvisa/pt-br/assuntos/educacaoepesquisa/webinar/produtos/arquivos/2802json-file-1" TargetMode="External"/><Relationship Id="rId4" Type="http://schemas.openxmlformats.org/officeDocument/2006/relationships/hyperlink" Target="https://www.gov.br/anvisa/pt-br/assuntos/educacaoepesquisa/webinar/produtos/arquivos/2800json-file-1" TargetMode="Externa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hyperlink" Target="https://www.gov.br/governodigital/pt-br/assinatura-eletronic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www.gov.br/anvisa/pt-br/centraisdeconteudo/publicacoes/produtos-para-a-saude/manuai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hyperlink" Target="https://www.gov.br/anvisa/pt-br/assuntos/noticias-anvisa/2023/confira-a-documentacao-para-regularizar-dispositivos-medicos" TargetMode="Externa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gov.br/anvisa/pt-br/centraisdeconteudo/publicacoes/produtos-para-a-saude/manuais/perguntas-respostas-rdc-751-de-2022/view"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A943178-4231-4D9B-9F5F-9EEE1DE46DFB}"/>
              </a:ext>
            </a:extLst>
          </p:cNvPr>
          <p:cNvSpPr txBox="1"/>
          <p:nvPr/>
        </p:nvSpPr>
        <p:spPr>
          <a:xfrm>
            <a:off x="5187826" y="6153150"/>
            <a:ext cx="1315425" cy="307777"/>
          </a:xfrm>
          <a:prstGeom prst="rect">
            <a:avLst/>
          </a:prstGeom>
          <a:noFill/>
        </p:spPr>
        <p:txBody>
          <a:bodyPr wrap="none" rtlCol="0">
            <a:spAutoFit/>
          </a:bodyPr>
          <a:lstStyle/>
          <a:p>
            <a:r>
              <a:rPr lang="pt-BR" sz="1400">
                <a:solidFill>
                  <a:schemeClr val="bg2">
                    <a:lumMod val="25000"/>
                  </a:schemeClr>
                </a:solidFill>
                <a:latin typeface="+mn-lt"/>
              </a:rPr>
              <a:t>Fevereiro, 2023</a:t>
            </a:r>
          </a:p>
        </p:txBody>
      </p:sp>
      <p:sp>
        <p:nvSpPr>
          <p:cNvPr id="8" name="Título 1">
            <a:extLst>
              <a:ext uri="{FF2B5EF4-FFF2-40B4-BE49-F238E27FC236}">
                <a16:creationId xmlns:a16="http://schemas.microsoft.com/office/drawing/2014/main" id="{59517AD7-39AB-4EB3-A254-A1AAF62B10AE}"/>
              </a:ext>
            </a:extLst>
          </p:cNvPr>
          <p:cNvSpPr txBox="1">
            <a:spLocks/>
          </p:cNvSpPr>
          <p:nvPr/>
        </p:nvSpPr>
        <p:spPr bwMode="auto">
          <a:xfrm>
            <a:off x="2417768" y="2057703"/>
            <a:ext cx="7969542" cy="1337031"/>
          </a:xfrm>
          <a:prstGeom prst="rect">
            <a:avLst/>
          </a:prstGeom>
          <a:noFill/>
          <a:effectLst>
            <a:outerShdw blurRad="50800" dist="38100" dir="2700000" algn="tl" rotWithShape="0">
              <a:prstClr val="black">
                <a:alpha val="40000"/>
              </a:prstClr>
            </a:outerShdw>
          </a:effectLst>
        </p:spPr>
        <p:txBody>
          <a:bodyPr/>
          <a:lstStyle>
            <a:lvl1pPr algn="r" rtl="0" fontAlgn="base">
              <a:lnSpc>
                <a:spcPct val="90000"/>
              </a:lnSpc>
              <a:spcBef>
                <a:spcPct val="0"/>
              </a:spcBef>
              <a:spcAft>
                <a:spcPct val="0"/>
              </a:spcAft>
              <a:defRPr sz="4400" b="1" kern="1200">
                <a:solidFill>
                  <a:schemeClr val="tx1"/>
                </a:solidFill>
                <a:latin typeface="+mn-lt"/>
                <a:ea typeface="+mj-ea"/>
                <a:cs typeface="+mj-cs"/>
              </a:defRPr>
            </a:lvl1pPr>
            <a:lvl2pPr algn="r" rtl="0" fontAlgn="base">
              <a:lnSpc>
                <a:spcPct val="90000"/>
              </a:lnSpc>
              <a:spcBef>
                <a:spcPct val="0"/>
              </a:spcBef>
              <a:spcAft>
                <a:spcPct val="0"/>
              </a:spcAft>
              <a:defRPr sz="4400" b="1">
                <a:solidFill>
                  <a:schemeClr val="tx1"/>
                </a:solidFill>
                <a:latin typeface="Calibri" panose="020F0502020204030204" pitchFamily="34" charset="0"/>
              </a:defRPr>
            </a:lvl2pPr>
            <a:lvl3pPr algn="r" rtl="0" fontAlgn="base">
              <a:lnSpc>
                <a:spcPct val="90000"/>
              </a:lnSpc>
              <a:spcBef>
                <a:spcPct val="0"/>
              </a:spcBef>
              <a:spcAft>
                <a:spcPct val="0"/>
              </a:spcAft>
              <a:defRPr sz="4400" b="1">
                <a:solidFill>
                  <a:schemeClr val="tx1"/>
                </a:solidFill>
                <a:latin typeface="Calibri" panose="020F0502020204030204" pitchFamily="34" charset="0"/>
              </a:defRPr>
            </a:lvl3pPr>
            <a:lvl4pPr algn="r" rtl="0" fontAlgn="base">
              <a:lnSpc>
                <a:spcPct val="90000"/>
              </a:lnSpc>
              <a:spcBef>
                <a:spcPct val="0"/>
              </a:spcBef>
              <a:spcAft>
                <a:spcPct val="0"/>
              </a:spcAft>
              <a:defRPr sz="4400" b="1">
                <a:solidFill>
                  <a:schemeClr val="tx1"/>
                </a:solidFill>
                <a:latin typeface="Calibri" panose="020F0502020204030204" pitchFamily="34" charset="0"/>
              </a:defRPr>
            </a:lvl4pPr>
            <a:lvl5pPr algn="r" rtl="0" fontAlgn="base">
              <a:lnSpc>
                <a:spcPct val="90000"/>
              </a:lnSpc>
              <a:spcBef>
                <a:spcPct val="0"/>
              </a:spcBef>
              <a:spcAft>
                <a:spcPct val="0"/>
              </a:spcAft>
              <a:defRPr sz="4400" b="1">
                <a:solidFill>
                  <a:schemeClr val="tx1"/>
                </a:solidFill>
                <a:latin typeface="Calibri" panose="020F0502020204030204" pitchFamily="34" charset="0"/>
              </a:defRPr>
            </a:lvl5pPr>
            <a:lvl6pPr marL="457200" algn="r" rtl="0" fontAlgn="base">
              <a:lnSpc>
                <a:spcPct val="90000"/>
              </a:lnSpc>
              <a:spcBef>
                <a:spcPct val="0"/>
              </a:spcBef>
              <a:spcAft>
                <a:spcPct val="0"/>
              </a:spcAft>
              <a:defRPr sz="4400" b="1">
                <a:solidFill>
                  <a:schemeClr val="tx1"/>
                </a:solidFill>
                <a:latin typeface="Calibri" panose="020F0502020204030204" pitchFamily="34" charset="0"/>
              </a:defRPr>
            </a:lvl6pPr>
            <a:lvl7pPr marL="914400" algn="r" rtl="0" fontAlgn="base">
              <a:lnSpc>
                <a:spcPct val="90000"/>
              </a:lnSpc>
              <a:spcBef>
                <a:spcPct val="0"/>
              </a:spcBef>
              <a:spcAft>
                <a:spcPct val="0"/>
              </a:spcAft>
              <a:defRPr sz="4400" b="1">
                <a:solidFill>
                  <a:schemeClr val="tx1"/>
                </a:solidFill>
                <a:latin typeface="Calibri" panose="020F0502020204030204" pitchFamily="34" charset="0"/>
              </a:defRPr>
            </a:lvl7pPr>
            <a:lvl8pPr marL="1371600" algn="r" rtl="0" fontAlgn="base">
              <a:lnSpc>
                <a:spcPct val="90000"/>
              </a:lnSpc>
              <a:spcBef>
                <a:spcPct val="0"/>
              </a:spcBef>
              <a:spcAft>
                <a:spcPct val="0"/>
              </a:spcAft>
              <a:defRPr sz="4400" b="1">
                <a:solidFill>
                  <a:schemeClr val="tx1"/>
                </a:solidFill>
                <a:latin typeface="Calibri" panose="020F0502020204030204" pitchFamily="34" charset="0"/>
              </a:defRPr>
            </a:lvl8pPr>
            <a:lvl9pPr marL="1828800" algn="r" rtl="0" fontAlgn="base">
              <a:lnSpc>
                <a:spcPct val="90000"/>
              </a:lnSpc>
              <a:spcBef>
                <a:spcPct val="0"/>
              </a:spcBef>
              <a:spcAft>
                <a:spcPct val="0"/>
              </a:spcAft>
              <a:defRPr sz="4400" b="1">
                <a:solidFill>
                  <a:schemeClr val="tx1"/>
                </a:solidFill>
                <a:latin typeface="Calibri" panose="020F0502020204030204" pitchFamily="34" charset="0"/>
              </a:defRPr>
            </a:lvl9pPr>
          </a:lstStyle>
          <a:p>
            <a:pPr algn="ctr" eaLnBrk="1" fontAlgn="auto" hangingPunct="1">
              <a:lnSpc>
                <a:spcPct val="100000"/>
              </a:lnSpc>
              <a:spcBef>
                <a:spcPts val="0"/>
              </a:spcBef>
              <a:spcAft>
                <a:spcPts val="0"/>
              </a:spcAft>
              <a:defRPr/>
            </a:pPr>
            <a:r>
              <a:rPr lang="pt-BR" sz="2400">
                <a:solidFill>
                  <a:schemeClr val="accent1">
                    <a:lumMod val="50000"/>
                  </a:schemeClr>
                </a:solidFill>
                <a:effectLst>
                  <a:outerShdw blurRad="38100" dist="38100" dir="2700000" algn="tl">
                    <a:srgbClr val="000000">
                      <a:alpha val="43137"/>
                    </a:srgbClr>
                  </a:outerShdw>
                </a:effectLst>
                <a:ea typeface="Microsoft JhengHei UI" panose="020B0604030504040204" pitchFamily="34" charset="-120"/>
                <a:cs typeface="+mn-cs"/>
              </a:rPr>
              <a:t>Resolução - RDC nº 751, de 15 de setembro de 2022</a:t>
            </a:r>
          </a:p>
          <a:p>
            <a:pPr algn="ctr"/>
            <a:endParaRPr lang="pt-BR" sz="1600">
              <a:solidFill>
                <a:schemeClr val="accent1">
                  <a:lumMod val="50000"/>
                </a:schemeClr>
              </a:solidFill>
              <a:effectLst>
                <a:outerShdw blurRad="38100" dist="38100" dir="2700000" algn="tl">
                  <a:srgbClr val="000000">
                    <a:alpha val="43137"/>
                  </a:srgbClr>
                </a:outerShdw>
              </a:effectLst>
              <a:ea typeface="Microsoft JhengHei UI" panose="020B0604030504040204" pitchFamily="34" charset="-120"/>
              <a:cs typeface="+mn-cs"/>
            </a:endParaRPr>
          </a:p>
          <a:p>
            <a:pPr algn="ctr"/>
            <a:r>
              <a:rPr lang="pt-BR" sz="1600">
                <a:solidFill>
                  <a:schemeClr val="accent1">
                    <a:lumMod val="50000"/>
                  </a:schemeClr>
                </a:solidFill>
                <a:effectLst>
                  <a:outerShdw blurRad="38100" dist="38100" dir="2700000" algn="tl">
                    <a:srgbClr val="000000">
                      <a:alpha val="43137"/>
                    </a:srgbClr>
                  </a:outerShdw>
                </a:effectLst>
                <a:ea typeface="Microsoft JhengHei UI" panose="020B0604030504040204" pitchFamily="34" charset="-120"/>
                <a:cs typeface="+mn-cs"/>
              </a:rPr>
              <a:t>Dispõe sobre a classificação de risco, os regimes de notificação e de registro, e os requisitos de rotulagem e instruções de uso de dispositivos médicos.</a:t>
            </a:r>
          </a:p>
        </p:txBody>
      </p:sp>
      <p:pic>
        <p:nvPicPr>
          <p:cNvPr id="52" name="Imagem 51">
            <a:extLst>
              <a:ext uri="{FF2B5EF4-FFF2-40B4-BE49-F238E27FC236}">
                <a16:creationId xmlns:a16="http://schemas.microsoft.com/office/drawing/2014/main" id="{8A9F79D6-9F6C-1027-66C3-97225794B990}"/>
              </a:ext>
            </a:extLst>
          </p:cNvPr>
          <p:cNvPicPr>
            <a:picLocks noChangeAspect="1"/>
          </p:cNvPicPr>
          <p:nvPr/>
        </p:nvPicPr>
        <p:blipFill>
          <a:blip r:embed="rId2"/>
          <a:stretch>
            <a:fillRect/>
          </a:stretch>
        </p:blipFill>
        <p:spPr>
          <a:xfrm>
            <a:off x="237570" y="1909349"/>
            <a:ext cx="1911270" cy="1911270"/>
          </a:xfrm>
          <a:prstGeom prst="rect">
            <a:avLst/>
          </a:prstGeom>
        </p:spPr>
      </p:pic>
      <p:sp>
        <p:nvSpPr>
          <p:cNvPr id="54" name="CaixaDeTexto 53">
            <a:extLst>
              <a:ext uri="{FF2B5EF4-FFF2-40B4-BE49-F238E27FC236}">
                <a16:creationId xmlns:a16="http://schemas.microsoft.com/office/drawing/2014/main" id="{08EB931C-575F-F63B-934A-75A3A3B99B93}"/>
              </a:ext>
            </a:extLst>
          </p:cNvPr>
          <p:cNvSpPr txBox="1"/>
          <p:nvPr/>
        </p:nvSpPr>
        <p:spPr>
          <a:xfrm>
            <a:off x="2325402" y="3557942"/>
            <a:ext cx="8355698" cy="369332"/>
          </a:xfrm>
          <a:prstGeom prst="rect">
            <a:avLst/>
          </a:prstGeom>
          <a:noFill/>
        </p:spPr>
        <p:txBody>
          <a:bodyPr wrap="square">
            <a:spAutoFit/>
          </a:bodyPr>
          <a:lstStyle/>
          <a:p>
            <a:pPr algn="ctr"/>
            <a:r>
              <a:rPr lang="pt-BR" b="1">
                <a:solidFill>
                  <a:schemeClr val="bg2">
                    <a:lumMod val="50000"/>
                  </a:schemeClr>
                </a:solidFill>
                <a:latin typeface="+mn-lt"/>
              </a:rPr>
              <a:t>Webinar com a Gerência-Geral de Tecnologia de Produtos para Saúde </a:t>
            </a:r>
          </a:p>
        </p:txBody>
      </p:sp>
      <p:sp>
        <p:nvSpPr>
          <p:cNvPr id="56" name="CaixaDeTexto 55">
            <a:extLst>
              <a:ext uri="{FF2B5EF4-FFF2-40B4-BE49-F238E27FC236}">
                <a16:creationId xmlns:a16="http://schemas.microsoft.com/office/drawing/2014/main" id="{50A4F988-E2A3-1079-FD33-089578667D9C}"/>
              </a:ext>
            </a:extLst>
          </p:cNvPr>
          <p:cNvSpPr txBox="1"/>
          <p:nvPr/>
        </p:nvSpPr>
        <p:spPr>
          <a:xfrm>
            <a:off x="237570" y="5336177"/>
            <a:ext cx="5858430" cy="523220"/>
          </a:xfrm>
          <a:prstGeom prst="rect">
            <a:avLst/>
          </a:prstGeom>
          <a:noFill/>
        </p:spPr>
        <p:txBody>
          <a:bodyPr wrap="square">
            <a:spAutoFit/>
          </a:bodyPr>
          <a:lstStyle/>
          <a:p>
            <a:r>
              <a:rPr lang="pt-BR" sz="1400" b="1">
                <a:latin typeface="+mn-lt"/>
              </a:rPr>
              <a:t>Coordenação de Gestão da Transparência e Acesso à Informação - CGTAI </a:t>
            </a:r>
          </a:p>
          <a:p>
            <a:r>
              <a:rPr lang="pt-BR" sz="1400" b="1">
                <a:latin typeface="+mn-lt"/>
              </a:rPr>
              <a:t>Gerência-Geral de Conhecimento, Inovação e Pesquisa - GGCIP</a:t>
            </a:r>
          </a:p>
        </p:txBody>
      </p:sp>
      <p:sp>
        <p:nvSpPr>
          <p:cNvPr id="58" name="CaixaDeTexto 57">
            <a:extLst>
              <a:ext uri="{FF2B5EF4-FFF2-40B4-BE49-F238E27FC236}">
                <a16:creationId xmlns:a16="http://schemas.microsoft.com/office/drawing/2014/main" id="{39E624FA-9F46-B5E3-421C-DD7A7C4C3FA7}"/>
              </a:ext>
            </a:extLst>
          </p:cNvPr>
          <p:cNvSpPr txBox="1"/>
          <p:nvPr/>
        </p:nvSpPr>
        <p:spPr>
          <a:xfrm>
            <a:off x="6657994" y="5336177"/>
            <a:ext cx="5027870" cy="307777"/>
          </a:xfrm>
          <a:prstGeom prst="rect">
            <a:avLst/>
          </a:prstGeom>
          <a:noFill/>
        </p:spPr>
        <p:txBody>
          <a:bodyPr wrap="square">
            <a:spAutoFit/>
          </a:bodyPr>
          <a:lstStyle/>
          <a:p>
            <a:r>
              <a:rPr lang="pt-BR" sz="1400" b="1">
                <a:latin typeface="+mn-lt"/>
              </a:rPr>
              <a:t>Gerência-Geral de Tecnologia de Produtos para Saúde – GGTPS</a:t>
            </a:r>
          </a:p>
        </p:txBody>
      </p:sp>
      <p:sp>
        <p:nvSpPr>
          <p:cNvPr id="60" name="CaixaDeTexto 59">
            <a:extLst>
              <a:ext uri="{FF2B5EF4-FFF2-40B4-BE49-F238E27FC236}">
                <a16:creationId xmlns:a16="http://schemas.microsoft.com/office/drawing/2014/main" id="{EBA2DC9A-6886-82C6-87E9-B6691E97BD8F}"/>
              </a:ext>
            </a:extLst>
          </p:cNvPr>
          <p:cNvSpPr txBox="1"/>
          <p:nvPr/>
        </p:nvSpPr>
        <p:spPr>
          <a:xfrm>
            <a:off x="4151224" y="4233444"/>
            <a:ext cx="3889552" cy="646331"/>
          </a:xfrm>
          <a:prstGeom prst="rect">
            <a:avLst/>
          </a:prstGeom>
          <a:noFill/>
        </p:spPr>
        <p:txBody>
          <a:bodyPr wrap="square">
            <a:spAutoFit/>
          </a:bodyPr>
          <a:lstStyle/>
          <a:p>
            <a:pPr algn="ctr"/>
            <a:r>
              <a:rPr lang="pt-BR" sz="1400" b="1">
                <a:latin typeface="+mn-lt"/>
              </a:rPr>
              <a:t>Realização:</a:t>
            </a:r>
          </a:p>
          <a:p>
            <a:pPr algn="ctr"/>
            <a:endParaRPr lang="pt-BR" sz="800" b="1">
              <a:latin typeface="+mn-lt"/>
            </a:endParaRPr>
          </a:p>
          <a:p>
            <a:pPr algn="ctr"/>
            <a:r>
              <a:rPr lang="pt-BR" sz="1400" b="1">
                <a:latin typeface="+mn-lt"/>
              </a:rPr>
              <a:t>Agência Nacional de Vigilância Sanitária</a:t>
            </a:r>
          </a:p>
        </p:txBody>
      </p:sp>
    </p:spTree>
    <p:extLst>
      <p:ext uri="{BB962C8B-B14F-4D97-AF65-F5344CB8AC3E}">
        <p14:creationId xmlns:p14="http://schemas.microsoft.com/office/powerpoint/2010/main" val="3352305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altLang="pt-BR" sz="2400" b="1" cap="small">
                <a:solidFill>
                  <a:schemeClr val="bg2">
                    <a:lumMod val="50000"/>
                  </a:schemeClr>
                </a:solidFill>
                <a:latin typeface="+mj-lt"/>
                <a:cs typeface="Arial" panose="020B0604020202020204" pitchFamily="34" charset="0"/>
              </a:rPr>
              <a:t>Definições</a:t>
            </a:r>
          </a:p>
        </p:txBody>
      </p:sp>
      <p:sp>
        <p:nvSpPr>
          <p:cNvPr id="26" name="CaixaDeTexto 25">
            <a:extLst>
              <a:ext uri="{FF2B5EF4-FFF2-40B4-BE49-F238E27FC236}">
                <a16:creationId xmlns:a16="http://schemas.microsoft.com/office/drawing/2014/main" id="{E0CFA1E3-103E-D7E4-026A-54E718AF81A1}"/>
              </a:ext>
            </a:extLst>
          </p:cNvPr>
          <p:cNvSpPr txBox="1"/>
          <p:nvPr/>
        </p:nvSpPr>
        <p:spPr>
          <a:xfrm>
            <a:off x="498193" y="1660561"/>
            <a:ext cx="10858655" cy="4555093"/>
          </a:xfrm>
          <a:prstGeom prst="rect">
            <a:avLst/>
          </a:prstGeom>
          <a:noFill/>
        </p:spPr>
        <p:txBody>
          <a:bodyPr wrap="square" rtlCol="0">
            <a:spAutoFit/>
          </a:bodyPr>
          <a:lstStyle/>
          <a:p>
            <a:pPr marL="342900" indent="-342900" algn="just">
              <a:spcBef>
                <a:spcPts val="600"/>
              </a:spcBef>
              <a:spcAft>
                <a:spcPts val="600"/>
              </a:spcAft>
              <a:buFont typeface="Wingdings 2" panose="05020102010507070707" pitchFamily="18" charset="2"/>
              <a:buChar char=""/>
            </a:pPr>
            <a:r>
              <a:rPr lang="pt-BR" sz="1600" err="1">
                <a:latin typeface="+mn-lt"/>
              </a:rPr>
              <a:t>Nanomaterial</a:t>
            </a:r>
            <a:r>
              <a:rPr lang="pt-BR" sz="1600">
                <a:latin typeface="+mn-lt"/>
              </a:rPr>
              <a:t>: material natural, incidental ou manufaturado que contém partículas em estado não ligado ou sob a forma de agregado ou aglomerado, em que 50% ou mais do número de partículas apresente distribuição de tamanho dentro do intervalo de 1 a 100 </a:t>
            </a:r>
            <a:r>
              <a:rPr lang="pt-BR" sz="1600" err="1">
                <a:latin typeface="+mn-lt"/>
              </a:rPr>
              <a:t>nm</a:t>
            </a:r>
            <a:r>
              <a:rPr lang="pt-BR" sz="1600">
                <a:latin typeface="+mn-lt"/>
              </a:rPr>
              <a:t>, em uma ou mais de suas dimensões externas, podendo incluir:</a:t>
            </a:r>
          </a:p>
          <a:p>
            <a:pPr algn="just">
              <a:spcBef>
                <a:spcPts val="600"/>
              </a:spcBef>
              <a:spcAft>
                <a:spcPts val="600"/>
              </a:spcAft>
            </a:pPr>
            <a:r>
              <a:rPr lang="pt-BR" sz="1600">
                <a:latin typeface="+mn-lt"/>
              </a:rPr>
              <a:t>	a) </a:t>
            </a:r>
            <a:r>
              <a:rPr lang="pt-BR" sz="1600" err="1">
                <a:latin typeface="+mn-lt"/>
              </a:rPr>
              <a:t>fulerenos</a:t>
            </a:r>
            <a:r>
              <a:rPr lang="pt-BR" sz="1600">
                <a:latin typeface="+mn-lt"/>
              </a:rPr>
              <a:t>, flocos de grafeno e </a:t>
            </a:r>
            <a:r>
              <a:rPr lang="pt-BR" sz="1600" err="1">
                <a:latin typeface="+mn-lt"/>
              </a:rPr>
              <a:t>nanotubos</a:t>
            </a:r>
            <a:r>
              <a:rPr lang="pt-BR" sz="1600">
                <a:latin typeface="+mn-lt"/>
              </a:rPr>
              <a:t> de carbono de parede simples com uma ou mais dimensões externas 	inferiores a 1 </a:t>
            </a:r>
            <a:r>
              <a:rPr lang="pt-BR" sz="1600" err="1">
                <a:latin typeface="+mn-lt"/>
              </a:rPr>
              <a:t>nm</a:t>
            </a:r>
            <a:r>
              <a:rPr lang="pt-BR" sz="1600">
                <a:latin typeface="+mn-lt"/>
              </a:rPr>
              <a:t> também são considerados </a:t>
            </a:r>
            <a:r>
              <a:rPr lang="pt-BR" sz="1600" err="1">
                <a:latin typeface="+mn-lt"/>
              </a:rPr>
              <a:t>nanomateriais</a:t>
            </a:r>
            <a:r>
              <a:rPr lang="pt-BR" sz="1600">
                <a:latin typeface="+mn-lt"/>
              </a:rPr>
              <a:t>.</a:t>
            </a:r>
          </a:p>
          <a:p>
            <a:pPr algn="just">
              <a:spcBef>
                <a:spcPts val="600"/>
              </a:spcBef>
              <a:spcAft>
                <a:spcPts val="600"/>
              </a:spcAft>
            </a:pPr>
            <a:r>
              <a:rPr lang="pt-BR" sz="1600">
                <a:latin typeface="+mn-lt"/>
              </a:rPr>
              <a:t>	b) materiais manufaturados com dimensões que extrapolem o limite superior da </a:t>
            </a:r>
            <a:r>
              <a:rPr lang="pt-BR" sz="1600" err="1">
                <a:latin typeface="+mn-lt"/>
              </a:rPr>
              <a:t>nanoescala</a:t>
            </a:r>
            <a:r>
              <a:rPr lang="pt-BR" sz="1600">
                <a:latin typeface="+mn-lt"/>
              </a:rPr>
              <a:t> (estabelecida entre 1 e 	100 </a:t>
            </a:r>
            <a:r>
              <a:rPr lang="pt-BR" sz="1600" err="1">
                <a:latin typeface="+mn-lt"/>
              </a:rPr>
              <a:t>nm</a:t>
            </a:r>
            <a:r>
              <a:rPr lang="pt-BR" sz="1600">
                <a:latin typeface="+mn-lt"/>
              </a:rPr>
              <a:t>), até o marco de 1000 </a:t>
            </a:r>
            <a:r>
              <a:rPr lang="pt-BR" sz="1600" err="1">
                <a:latin typeface="+mn-lt"/>
              </a:rPr>
              <a:t>nm</a:t>
            </a:r>
            <a:r>
              <a:rPr lang="pt-BR" sz="1600">
                <a:latin typeface="+mn-lt"/>
              </a:rPr>
              <a:t>, e que exibam propriedades ou fenômenos tamanho-dependentes distintos 	daqueles apresentados pelo mesmo material em </a:t>
            </a:r>
            <a:r>
              <a:rPr lang="pt-BR" sz="1600" err="1">
                <a:latin typeface="+mn-lt"/>
              </a:rPr>
              <a:t>macroescala</a:t>
            </a:r>
            <a:r>
              <a:rPr lang="pt-BR" sz="1600">
                <a:latin typeface="+mn-lt"/>
              </a:rPr>
              <a:t>, poderão ser enquadrados na definição de 	</a:t>
            </a:r>
            <a:r>
              <a:rPr lang="pt-BR" sz="1600" err="1">
                <a:latin typeface="+mn-lt"/>
              </a:rPr>
              <a:t>nanomaterial</a:t>
            </a:r>
            <a:r>
              <a:rPr lang="pt-BR" sz="1600">
                <a:latin typeface="+mn-lt"/>
              </a:rPr>
              <a:t>;</a:t>
            </a:r>
          </a:p>
          <a:p>
            <a:pPr marL="285750" indent="-285750" algn="just">
              <a:spcBef>
                <a:spcPts val="600"/>
              </a:spcBef>
              <a:spcAft>
                <a:spcPts val="600"/>
              </a:spcAft>
              <a:buFont typeface="Wingdings 2" panose="05020102010507070707" pitchFamily="18" charset="2"/>
              <a:buChar char="R"/>
            </a:pPr>
            <a:r>
              <a:rPr lang="pt-BR" sz="1600">
                <a:latin typeface="+mn-lt"/>
              </a:rPr>
              <a:t>Aglomerado: para efeitos da definição de </a:t>
            </a:r>
            <a:r>
              <a:rPr lang="pt-BR" sz="1600" err="1">
                <a:latin typeface="+mn-lt"/>
              </a:rPr>
              <a:t>nanomaterial</a:t>
            </a:r>
            <a:r>
              <a:rPr lang="pt-BR" sz="1600">
                <a:latin typeface="+mn-lt"/>
              </a:rPr>
              <a:t>, um conjunto de partículas fracamente ligadas em que a área de superfície externa resultante é igual à soma das áreas da superfície dos componentes individuais;</a:t>
            </a:r>
          </a:p>
          <a:p>
            <a:pPr marL="285750" indent="-285750" algn="just">
              <a:spcBef>
                <a:spcPts val="600"/>
              </a:spcBef>
              <a:spcAft>
                <a:spcPts val="600"/>
              </a:spcAft>
              <a:buFont typeface="Wingdings 2" panose="05020102010507070707" pitchFamily="18" charset="2"/>
              <a:buChar char="R"/>
            </a:pPr>
            <a:r>
              <a:rPr lang="pt-BR" sz="1600">
                <a:latin typeface="+mn-lt"/>
              </a:rPr>
              <a:t>Agregado: para efeitos da definição de </a:t>
            </a:r>
            <a:r>
              <a:rPr lang="pt-BR" sz="1600" err="1">
                <a:latin typeface="+mn-lt"/>
              </a:rPr>
              <a:t>nanomaterial</a:t>
            </a:r>
            <a:r>
              <a:rPr lang="pt-BR" sz="1600">
                <a:latin typeface="+mn-lt"/>
              </a:rPr>
              <a:t>, uma partícula que compreende partículas fortemente ligadas ou fundidas, em que a área de superfície externa resultante pode ser significativamente menor que a soma das áreas de superfície calculadas dos componentes individuais;</a:t>
            </a:r>
          </a:p>
          <a:p>
            <a:pPr marL="342900" indent="-342900" algn="just">
              <a:spcBef>
                <a:spcPts val="600"/>
              </a:spcBef>
              <a:spcAft>
                <a:spcPts val="600"/>
              </a:spcAft>
              <a:buFont typeface="Wingdings 2" panose="05020102010507070707" pitchFamily="18" charset="2"/>
              <a:buChar char=""/>
            </a:pPr>
            <a:endParaRPr lang="pt-BR" sz="1600">
              <a:latin typeface="+mn-lt"/>
            </a:endParaRPr>
          </a:p>
        </p:txBody>
      </p:sp>
    </p:spTree>
    <p:extLst>
      <p:ext uri="{BB962C8B-B14F-4D97-AF65-F5344CB8AC3E}">
        <p14:creationId xmlns:p14="http://schemas.microsoft.com/office/powerpoint/2010/main" val="65949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sz="2400" b="1" cap="small">
                <a:solidFill>
                  <a:schemeClr val="bg2">
                    <a:lumMod val="50000"/>
                  </a:schemeClr>
                </a:solidFill>
                <a:latin typeface="+mj-lt"/>
                <a:cs typeface="Arial" panose="020B0604020202020204" pitchFamily="34" charset="0"/>
              </a:rPr>
              <a:t>Enquadramento e Regimes de Controle</a:t>
            </a:r>
            <a:endParaRPr lang="pt-BR" altLang="pt-BR" sz="2400" b="1" cap="small">
              <a:solidFill>
                <a:schemeClr val="bg2">
                  <a:lumMod val="50000"/>
                </a:schemeClr>
              </a:solidFill>
              <a:latin typeface="+mj-lt"/>
              <a:cs typeface="Arial" panose="020B0604020202020204" pitchFamily="34" charset="0"/>
            </a:endParaRPr>
          </a:p>
        </p:txBody>
      </p:sp>
      <p:grpSp>
        <p:nvGrpSpPr>
          <p:cNvPr id="22" name="Agrupar 21">
            <a:extLst>
              <a:ext uri="{FF2B5EF4-FFF2-40B4-BE49-F238E27FC236}">
                <a16:creationId xmlns:a16="http://schemas.microsoft.com/office/drawing/2014/main" id="{6C061461-4FD0-23CC-7024-CD642C205899}"/>
              </a:ext>
            </a:extLst>
          </p:cNvPr>
          <p:cNvGrpSpPr/>
          <p:nvPr/>
        </p:nvGrpSpPr>
        <p:grpSpPr>
          <a:xfrm>
            <a:off x="569431" y="1297930"/>
            <a:ext cx="10186552" cy="4919348"/>
            <a:chOff x="569431" y="1297930"/>
            <a:chExt cx="10186552" cy="4919348"/>
          </a:xfrm>
        </p:grpSpPr>
        <p:pic>
          <p:nvPicPr>
            <p:cNvPr id="3080" name="Picture 8" descr="Notas De Post-it Coloridas Com Grampo Imagem de Stock - Imagem de borne,  lembrete: 39075451">
              <a:extLst>
                <a:ext uri="{FF2B5EF4-FFF2-40B4-BE49-F238E27FC236}">
                  <a16:creationId xmlns:a16="http://schemas.microsoft.com/office/drawing/2014/main" id="{F4AA3995-607E-D20B-4012-9B2F24CAE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421" y="4677598"/>
              <a:ext cx="1581158" cy="143986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9">
              <a:extLst>
                <a:ext uri="{FF2B5EF4-FFF2-40B4-BE49-F238E27FC236}">
                  <a16:creationId xmlns:a16="http://schemas.microsoft.com/office/drawing/2014/main" id="{4944B998-38F2-AB94-B8FB-697E7AEDBB6E}"/>
                </a:ext>
              </a:extLst>
            </p:cNvPr>
            <p:cNvGrpSpPr>
              <a:grpSpLocks/>
            </p:cNvGrpSpPr>
            <p:nvPr/>
          </p:nvGrpSpPr>
          <p:grpSpPr bwMode="auto">
            <a:xfrm>
              <a:off x="1126192" y="1297930"/>
              <a:ext cx="9629791" cy="3663111"/>
              <a:chOff x="349682" y="1340768"/>
              <a:chExt cx="8398782" cy="3555376"/>
            </a:xfrm>
          </p:grpSpPr>
          <p:graphicFrame>
            <p:nvGraphicFramePr>
              <p:cNvPr id="3" name="Diagrama 2">
                <a:extLst>
                  <a:ext uri="{FF2B5EF4-FFF2-40B4-BE49-F238E27FC236}">
                    <a16:creationId xmlns:a16="http://schemas.microsoft.com/office/drawing/2014/main" id="{17C64524-35A8-0F50-23EA-E21F1E9715EB}"/>
                  </a:ext>
                </a:extLst>
              </p:cNvPr>
              <p:cNvGraphicFramePr/>
              <p:nvPr/>
            </p:nvGraphicFramePr>
            <p:xfrm>
              <a:off x="395536" y="1340768"/>
              <a:ext cx="8352928"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have esquerda 11">
                <a:extLst>
                  <a:ext uri="{FF2B5EF4-FFF2-40B4-BE49-F238E27FC236}">
                    <a16:creationId xmlns:a16="http://schemas.microsoft.com/office/drawing/2014/main" id="{DBE9F299-6A51-0109-06EC-FB6F4E00FE1D}"/>
                  </a:ext>
                </a:extLst>
              </p:cNvPr>
              <p:cNvSpPr/>
              <p:nvPr/>
            </p:nvSpPr>
            <p:spPr>
              <a:xfrm rot="16200000">
                <a:off x="2209301" y="993770"/>
                <a:ext cx="287288" cy="4006525"/>
              </a:xfrm>
              <a:prstGeom prst="lef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p>
            </p:txBody>
          </p:sp>
          <p:sp>
            <p:nvSpPr>
              <p:cNvPr id="5" name="Chave esquerda 12">
                <a:extLst>
                  <a:ext uri="{FF2B5EF4-FFF2-40B4-BE49-F238E27FC236}">
                    <a16:creationId xmlns:a16="http://schemas.microsoft.com/office/drawing/2014/main" id="{A0C14564-8FBD-632C-F376-E72D6922B6D5}"/>
                  </a:ext>
                </a:extLst>
              </p:cNvPr>
              <p:cNvSpPr/>
              <p:nvPr/>
            </p:nvSpPr>
            <p:spPr>
              <a:xfrm rot="16200000">
                <a:off x="6359483" y="994564"/>
                <a:ext cx="287288" cy="4004937"/>
              </a:xfrm>
              <a:prstGeom prst="lef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p>
            </p:txBody>
          </p:sp>
          <p:sp>
            <p:nvSpPr>
              <p:cNvPr id="6" name="Retângulo de cantos arredondados 13">
                <a:extLst>
                  <a:ext uri="{FF2B5EF4-FFF2-40B4-BE49-F238E27FC236}">
                    <a16:creationId xmlns:a16="http://schemas.microsoft.com/office/drawing/2014/main" id="{13E409E9-05DC-19B0-1E75-91269DBBDD95}"/>
                  </a:ext>
                </a:extLst>
              </p:cNvPr>
              <p:cNvSpPr/>
              <p:nvPr/>
            </p:nvSpPr>
            <p:spPr>
              <a:xfrm>
                <a:off x="877316" y="3453224"/>
                <a:ext cx="3023943" cy="143961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pt-BR">
                    <a:solidFill>
                      <a:schemeClr val="tx1">
                        <a:lumMod val="65000"/>
                        <a:lumOff val="35000"/>
                      </a:schemeClr>
                    </a:solidFill>
                  </a:rPr>
                  <a:t>NOTIFICAÇÃO</a:t>
                </a:r>
              </a:p>
              <a:p>
                <a:pPr algn="ctr">
                  <a:defRPr/>
                </a:pPr>
                <a:r>
                  <a:rPr lang="pt-BR">
                    <a:solidFill>
                      <a:schemeClr val="tx1">
                        <a:lumMod val="65000"/>
                        <a:lumOff val="35000"/>
                      </a:schemeClr>
                    </a:solidFill>
                  </a:rPr>
                  <a:t>Resolução RDC nº 751/2022</a:t>
                </a:r>
              </a:p>
            </p:txBody>
          </p:sp>
          <p:sp>
            <p:nvSpPr>
              <p:cNvPr id="8" name="Retângulo de cantos arredondados 14">
                <a:extLst>
                  <a:ext uri="{FF2B5EF4-FFF2-40B4-BE49-F238E27FC236}">
                    <a16:creationId xmlns:a16="http://schemas.microsoft.com/office/drawing/2014/main" id="{80D761A3-E4AC-5040-956F-0A2B2091C0B3}"/>
                  </a:ext>
                </a:extLst>
              </p:cNvPr>
              <p:cNvSpPr/>
              <p:nvPr/>
            </p:nvSpPr>
            <p:spPr>
              <a:xfrm>
                <a:off x="4991154" y="3456535"/>
                <a:ext cx="3023943" cy="1439609"/>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pt-BR">
                    <a:solidFill>
                      <a:schemeClr val="tx1">
                        <a:lumMod val="65000"/>
                        <a:lumOff val="35000"/>
                      </a:schemeClr>
                    </a:solidFill>
                  </a:rPr>
                  <a:t>REGISTRO</a:t>
                </a:r>
              </a:p>
              <a:p>
                <a:pPr algn="ctr">
                  <a:defRPr/>
                </a:pPr>
                <a:r>
                  <a:rPr lang="pt-BR">
                    <a:solidFill>
                      <a:schemeClr val="tx1">
                        <a:lumMod val="65000"/>
                        <a:lumOff val="35000"/>
                      </a:schemeClr>
                    </a:solidFill>
                  </a:rPr>
                  <a:t>Resolução RDC nº 751/2022</a:t>
                </a:r>
              </a:p>
            </p:txBody>
          </p:sp>
        </p:grpSp>
        <p:sp>
          <p:nvSpPr>
            <p:cNvPr id="12" name="CaixaDeTexto 11">
              <a:extLst>
                <a:ext uri="{FF2B5EF4-FFF2-40B4-BE49-F238E27FC236}">
                  <a16:creationId xmlns:a16="http://schemas.microsoft.com/office/drawing/2014/main" id="{A8A96687-6505-9EBD-136E-10AA85D4F38E}"/>
                </a:ext>
              </a:extLst>
            </p:cNvPr>
            <p:cNvSpPr txBox="1"/>
            <p:nvPr/>
          </p:nvSpPr>
          <p:spPr>
            <a:xfrm>
              <a:off x="1731161" y="5133367"/>
              <a:ext cx="3387741" cy="738664"/>
            </a:xfrm>
            <a:custGeom>
              <a:avLst/>
              <a:gdLst>
                <a:gd name="connsiteX0" fmla="*/ 0 w 3387741"/>
                <a:gd name="connsiteY0" fmla="*/ 0 h 738664"/>
                <a:gd name="connsiteX1" fmla="*/ 3387741 w 3387741"/>
                <a:gd name="connsiteY1" fmla="*/ 0 h 738664"/>
                <a:gd name="connsiteX2" fmla="*/ 3387741 w 3387741"/>
                <a:gd name="connsiteY2" fmla="*/ 738664 h 738664"/>
                <a:gd name="connsiteX3" fmla="*/ 0 w 3387741"/>
                <a:gd name="connsiteY3" fmla="*/ 738664 h 738664"/>
                <a:gd name="connsiteX4" fmla="*/ 0 w 3387741"/>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741" h="738664" fill="none" extrusionOk="0">
                  <a:moveTo>
                    <a:pt x="0" y="0"/>
                  </a:moveTo>
                  <a:cubicBezTo>
                    <a:pt x="1249531" y="-33775"/>
                    <a:pt x="2941567" y="138873"/>
                    <a:pt x="3387741" y="0"/>
                  </a:cubicBezTo>
                  <a:cubicBezTo>
                    <a:pt x="3424069" y="235868"/>
                    <a:pt x="3428552" y="528660"/>
                    <a:pt x="3387741" y="738664"/>
                  </a:cubicBezTo>
                  <a:cubicBezTo>
                    <a:pt x="2134470" y="601334"/>
                    <a:pt x="639619" y="600808"/>
                    <a:pt x="0" y="738664"/>
                  </a:cubicBezTo>
                  <a:cubicBezTo>
                    <a:pt x="66211" y="526021"/>
                    <a:pt x="18157" y="199193"/>
                    <a:pt x="0" y="0"/>
                  </a:cubicBezTo>
                  <a:close/>
                </a:path>
                <a:path w="3387741" h="738664" stroke="0" extrusionOk="0">
                  <a:moveTo>
                    <a:pt x="0" y="0"/>
                  </a:moveTo>
                  <a:cubicBezTo>
                    <a:pt x="912890" y="-101487"/>
                    <a:pt x="2183850" y="-162162"/>
                    <a:pt x="3387741" y="0"/>
                  </a:cubicBezTo>
                  <a:cubicBezTo>
                    <a:pt x="3411757" y="276300"/>
                    <a:pt x="3362849" y="652934"/>
                    <a:pt x="3387741" y="738664"/>
                  </a:cubicBezTo>
                  <a:cubicBezTo>
                    <a:pt x="2728654" y="788729"/>
                    <a:pt x="847132" y="580215"/>
                    <a:pt x="0" y="738664"/>
                  </a:cubicBezTo>
                  <a:cubicBezTo>
                    <a:pt x="43971" y="572943"/>
                    <a:pt x="-45395" y="88780"/>
                    <a:pt x="0" y="0"/>
                  </a:cubicBezTo>
                  <a:close/>
                </a:path>
              </a:pathLst>
            </a:custGeom>
            <a:ln w="28575">
              <a:solidFill>
                <a:schemeClr val="accent4">
                  <a:lumMod val="60000"/>
                  <a:lumOff val="40000"/>
                </a:schemeClr>
              </a:solidFill>
              <a:prstDash val="sysDash"/>
              <a:extLst>
                <a:ext uri="{C807C97D-BFC1-408E-A445-0C87EB9F89A2}">
                  <ask:lineSketchStyleProps xmlns:ask="http://schemas.microsoft.com/office/drawing/2018/sketchyshapes" sd="981765707">
                    <a:prstGeom prst="rect">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spcBef>
                  <a:spcPts val="0"/>
                </a:spcBef>
                <a:spcAft>
                  <a:spcPts val="0"/>
                </a:spcAft>
                <a:buFontTx/>
                <a:buChar char="-"/>
                <a:defRPr/>
              </a:pPr>
              <a:endParaRPr lang="pt-BR" sz="1200">
                <a:solidFill>
                  <a:schemeClr val="bg2">
                    <a:lumMod val="25000"/>
                  </a:schemeClr>
                </a:solidFill>
                <a:latin typeface="+mn-lt"/>
              </a:endParaRPr>
            </a:p>
            <a:p>
              <a:pPr marL="285750" indent="-285750">
                <a:spcBef>
                  <a:spcPts val="0"/>
                </a:spcBef>
                <a:spcAft>
                  <a:spcPts val="0"/>
                </a:spcAft>
                <a:buFontTx/>
                <a:buChar char="-"/>
                <a:defRPr/>
              </a:pPr>
              <a:r>
                <a:rPr lang="pt-BR">
                  <a:solidFill>
                    <a:schemeClr val="bg2">
                      <a:lumMod val="25000"/>
                    </a:schemeClr>
                  </a:solidFill>
                  <a:latin typeface="+mn-lt"/>
                </a:rPr>
                <a:t>Dispensados de revalidação.</a:t>
              </a:r>
            </a:p>
            <a:p>
              <a:pPr>
                <a:spcBef>
                  <a:spcPts val="0"/>
                </a:spcBef>
                <a:spcAft>
                  <a:spcPts val="0"/>
                </a:spcAft>
                <a:defRPr/>
              </a:pPr>
              <a:endParaRPr lang="pt-BR" sz="1200">
                <a:solidFill>
                  <a:schemeClr val="bg2">
                    <a:lumMod val="25000"/>
                  </a:schemeClr>
                </a:solidFill>
                <a:latin typeface="+mn-lt"/>
              </a:endParaRPr>
            </a:p>
          </p:txBody>
        </p:sp>
        <p:pic>
          <p:nvPicPr>
            <p:cNvPr id="3074" name="Picture 2" descr="Post-it - ícones de educação grátis">
              <a:extLst>
                <a:ext uri="{FF2B5EF4-FFF2-40B4-BE49-F238E27FC236}">
                  <a16:creationId xmlns:a16="http://schemas.microsoft.com/office/drawing/2014/main" id="{828408CB-B57D-6DD6-BD4E-F6B21B33CE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431" y="4651331"/>
              <a:ext cx="1266867" cy="1266867"/>
            </a:xfrm>
            <a:prstGeom prst="rect">
              <a:avLst/>
            </a:prstGeom>
            <a:noFill/>
            <a:extLst>
              <a:ext uri="{909E8E84-426E-40DD-AFC4-6F175D3DCCD1}">
                <a14:hiddenFill xmlns:a14="http://schemas.microsoft.com/office/drawing/2010/main">
                  <a:solidFill>
                    <a:srgbClr val="FFFFFF"/>
                  </a:solidFill>
                </a14:hiddenFill>
              </a:ext>
            </a:extLst>
          </p:spPr>
        </p:pic>
        <p:sp>
          <p:nvSpPr>
            <p:cNvPr id="21" name="CaixaDeTexto 20">
              <a:extLst>
                <a:ext uri="{FF2B5EF4-FFF2-40B4-BE49-F238E27FC236}">
                  <a16:creationId xmlns:a16="http://schemas.microsoft.com/office/drawing/2014/main" id="{D82C2170-07C8-8437-B57F-E5712F10C198}"/>
                </a:ext>
              </a:extLst>
            </p:cNvPr>
            <p:cNvSpPr txBox="1"/>
            <p:nvPr/>
          </p:nvSpPr>
          <p:spPr>
            <a:xfrm>
              <a:off x="6677174" y="5109282"/>
              <a:ext cx="3605334" cy="1107996"/>
            </a:xfrm>
            <a:custGeom>
              <a:avLst/>
              <a:gdLst>
                <a:gd name="connsiteX0" fmla="*/ 0 w 3605334"/>
                <a:gd name="connsiteY0" fmla="*/ 0 h 1107996"/>
                <a:gd name="connsiteX1" fmla="*/ 3605334 w 3605334"/>
                <a:gd name="connsiteY1" fmla="*/ 0 h 1107996"/>
                <a:gd name="connsiteX2" fmla="*/ 3605334 w 3605334"/>
                <a:gd name="connsiteY2" fmla="*/ 1107996 h 1107996"/>
                <a:gd name="connsiteX3" fmla="*/ 0 w 3605334"/>
                <a:gd name="connsiteY3" fmla="*/ 1107996 h 1107996"/>
                <a:gd name="connsiteX4" fmla="*/ 0 w 3605334"/>
                <a:gd name="connsiteY4" fmla="*/ 0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5334" h="1107996" fill="none" extrusionOk="0">
                  <a:moveTo>
                    <a:pt x="0" y="0"/>
                  </a:moveTo>
                  <a:cubicBezTo>
                    <a:pt x="830612" y="-33775"/>
                    <a:pt x="1924799" y="138873"/>
                    <a:pt x="3605334" y="0"/>
                  </a:cubicBezTo>
                  <a:cubicBezTo>
                    <a:pt x="3541942" y="273070"/>
                    <a:pt x="3546425" y="567656"/>
                    <a:pt x="3605334" y="1107996"/>
                  </a:cubicBezTo>
                  <a:cubicBezTo>
                    <a:pt x="2227737" y="970666"/>
                    <a:pt x="1492453" y="970140"/>
                    <a:pt x="0" y="1107996"/>
                  </a:cubicBezTo>
                  <a:cubicBezTo>
                    <a:pt x="-33509" y="560558"/>
                    <a:pt x="-15083" y="531381"/>
                    <a:pt x="0" y="0"/>
                  </a:cubicBezTo>
                  <a:close/>
                </a:path>
                <a:path w="3605334" h="1107996" stroke="0" extrusionOk="0">
                  <a:moveTo>
                    <a:pt x="0" y="0"/>
                  </a:moveTo>
                  <a:cubicBezTo>
                    <a:pt x="648823" y="-101487"/>
                    <a:pt x="3159957" y="-162162"/>
                    <a:pt x="3605334" y="0"/>
                  </a:cubicBezTo>
                  <a:cubicBezTo>
                    <a:pt x="3596111" y="315675"/>
                    <a:pt x="3680161" y="692495"/>
                    <a:pt x="3605334" y="1107996"/>
                  </a:cubicBezTo>
                  <a:cubicBezTo>
                    <a:pt x="2215091" y="1158061"/>
                    <a:pt x="521373" y="949547"/>
                    <a:pt x="0" y="1107996"/>
                  </a:cubicBezTo>
                  <a:cubicBezTo>
                    <a:pt x="-55748" y="607344"/>
                    <a:pt x="-12155" y="272649"/>
                    <a:pt x="0" y="0"/>
                  </a:cubicBezTo>
                  <a:close/>
                </a:path>
              </a:pathLst>
            </a:custGeom>
            <a:ln w="28575">
              <a:solidFill>
                <a:srgbClr val="98E6E4"/>
              </a:solidFill>
              <a:prstDash val="sysDash"/>
              <a:extLst>
                <a:ext uri="{C807C97D-BFC1-408E-A445-0C87EB9F89A2}">
                  <ask:lineSketchStyleProps xmlns:ask="http://schemas.microsoft.com/office/drawing/2018/sketchyshapes" sd="981765707">
                    <a:prstGeom prst="rect">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spcBef>
                  <a:spcPts val="0"/>
                </a:spcBef>
                <a:spcAft>
                  <a:spcPts val="0"/>
                </a:spcAft>
                <a:buFontTx/>
                <a:buChar char="-"/>
                <a:defRPr/>
              </a:pPr>
              <a:r>
                <a:rPr lang="pt-BR">
                  <a:solidFill>
                    <a:schemeClr val="bg2">
                      <a:lumMod val="25000"/>
                    </a:schemeClr>
                  </a:solidFill>
                </a:rPr>
                <a:t>Devem ser revalidados conforme Resolução RDC nº 250/2004.</a:t>
              </a:r>
            </a:p>
            <a:p>
              <a:pPr algn="ctr">
                <a:spcBef>
                  <a:spcPts val="0"/>
                </a:spcBef>
                <a:spcAft>
                  <a:spcPts val="0"/>
                </a:spcAft>
                <a:defRPr/>
              </a:pPr>
              <a:r>
                <a:rPr lang="pt-BR">
                  <a:solidFill>
                    <a:schemeClr val="bg2">
                      <a:lumMod val="25000"/>
                    </a:schemeClr>
                  </a:solidFill>
                </a:rPr>
                <a:t>Validade de 10 anos.</a:t>
              </a:r>
            </a:p>
            <a:p>
              <a:pPr>
                <a:spcBef>
                  <a:spcPts val="0"/>
                </a:spcBef>
                <a:spcAft>
                  <a:spcPts val="0"/>
                </a:spcAft>
                <a:defRPr/>
              </a:pPr>
              <a:endParaRPr lang="pt-BR" sz="1200">
                <a:solidFill>
                  <a:schemeClr val="bg2">
                    <a:lumMod val="25000"/>
                  </a:schemeClr>
                </a:solidFill>
                <a:latin typeface="+mn-lt"/>
              </a:endParaRPr>
            </a:p>
          </p:txBody>
        </p:sp>
      </p:grpSp>
      <p:sp>
        <p:nvSpPr>
          <p:cNvPr id="10" name="CaixaDeTexto 9">
            <a:extLst>
              <a:ext uri="{FF2B5EF4-FFF2-40B4-BE49-F238E27FC236}">
                <a16:creationId xmlns:a16="http://schemas.microsoft.com/office/drawing/2014/main" id="{3DA4B891-D47B-9043-0EA6-E435564678B8}"/>
              </a:ext>
            </a:extLst>
          </p:cNvPr>
          <p:cNvSpPr txBox="1"/>
          <p:nvPr/>
        </p:nvSpPr>
        <p:spPr>
          <a:xfrm>
            <a:off x="6677174" y="6217278"/>
            <a:ext cx="3677173" cy="276999"/>
          </a:xfrm>
          <a:prstGeom prst="rect">
            <a:avLst/>
          </a:prstGeom>
          <a:noFill/>
        </p:spPr>
        <p:txBody>
          <a:bodyPr wrap="square">
            <a:spAutoFit/>
          </a:bodyPr>
          <a:lstStyle/>
          <a:p>
            <a:pPr algn="l" fontAlgn="base"/>
            <a:r>
              <a:rPr lang="pt-BR" sz="1200" b="1" i="0" dirty="0">
                <a:solidFill>
                  <a:srgbClr val="0C326F"/>
                </a:solidFill>
                <a:effectLst/>
                <a:latin typeface="+mn-lt"/>
                <a:hlinkClick r:id="rId9"/>
              </a:rPr>
              <a:t>NOTA TÉCNICA Nº 45/2022/SEI/GGTPS/DIRE3/ANVISA</a:t>
            </a:r>
            <a:endParaRPr lang="pt-BR" sz="1200" b="1" i="0" dirty="0">
              <a:solidFill>
                <a:srgbClr val="0C326F"/>
              </a:solidFill>
              <a:effectLst/>
              <a:latin typeface="+mn-lt"/>
            </a:endParaRPr>
          </a:p>
        </p:txBody>
      </p:sp>
    </p:spTree>
    <p:extLst>
      <p:ext uri="{BB962C8B-B14F-4D97-AF65-F5344CB8AC3E}">
        <p14:creationId xmlns:p14="http://schemas.microsoft.com/office/powerpoint/2010/main" val="160907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sz="2400" b="1" cap="small">
                <a:solidFill>
                  <a:schemeClr val="bg2">
                    <a:lumMod val="50000"/>
                  </a:schemeClr>
                </a:solidFill>
                <a:latin typeface="+mj-lt"/>
                <a:cs typeface="Arial" panose="020B0604020202020204" pitchFamily="34" charset="0"/>
              </a:rPr>
              <a:t>Enquadramento e Regimes de Controle</a:t>
            </a:r>
            <a:endParaRPr lang="pt-BR" altLang="pt-BR" sz="2400" b="1" cap="small">
              <a:solidFill>
                <a:schemeClr val="bg2">
                  <a:lumMod val="50000"/>
                </a:schemeClr>
              </a:solidFill>
              <a:latin typeface="+mj-lt"/>
              <a:cs typeface="Arial" panose="020B0604020202020204" pitchFamily="34" charset="0"/>
            </a:endParaRPr>
          </a:p>
        </p:txBody>
      </p:sp>
      <p:graphicFrame>
        <p:nvGraphicFramePr>
          <p:cNvPr id="14" name="Diagrama 13">
            <a:extLst>
              <a:ext uri="{FF2B5EF4-FFF2-40B4-BE49-F238E27FC236}">
                <a16:creationId xmlns:a16="http://schemas.microsoft.com/office/drawing/2014/main" id="{65CC4610-0F20-0C09-2DF4-8D6231E831E6}"/>
              </a:ext>
            </a:extLst>
          </p:cNvPr>
          <p:cNvGraphicFramePr/>
          <p:nvPr>
            <p:extLst>
              <p:ext uri="{D42A27DB-BD31-4B8C-83A1-F6EECF244321}">
                <p14:modId xmlns:p14="http://schemas.microsoft.com/office/powerpoint/2010/main" val="3303226769"/>
              </p:ext>
            </p:extLst>
          </p:nvPr>
        </p:nvGraphicFramePr>
        <p:xfrm>
          <a:off x="6200376" y="2120121"/>
          <a:ext cx="3710492" cy="4262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2">
            <a:extLst>
              <a:ext uri="{FF2B5EF4-FFF2-40B4-BE49-F238E27FC236}">
                <a16:creationId xmlns:a16="http://schemas.microsoft.com/office/drawing/2014/main" id="{FBE605CD-F6C3-1751-DF92-4F6F420B46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0943" y="2232299"/>
            <a:ext cx="2865437"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Agrupar 22">
            <a:extLst>
              <a:ext uri="{FF2B5EF4-FFF2-40B4-BE49-F238E27FC236}">
                <a16:creationId xmlns:a16="http://schemas.microsoft.com/office/drawing/2014/main" id="{574183C7-41A8-8C63-688F-582BB3B5CDBD}"/>
              </a:ext>
            </a:extLst>
          </p:cNvPr>
          <p:cNvGrpSpPr/>
          <p:nvPr/>
        </p:nvGrpSpPr>
        <p:grpSpPr>
          <a:xfrm rot="20443237">
            <a:off x="538240" y="1792092"/>
            <a:ext cx="1465405" cy="400110"/>
            <a:chOff x="438809" y="1951349"/>
            <a:chExt cx="1465405" cy="400110"/>
          </a:xfrm>
        </p:grpSpPr>
        <p:sp>
          <p:nvSpPr>
            <p:cNvPr id="19" name="Retângulo: Cantos Diagonais Arredondados 18">
              <a:extLst>
                <a:ext uri="{FF2B5EF4-FFF2-40B4-BE49-F238E27FC236}">
                  <a16:creationId xmlns:a16="http://schemas.microsoft.com/office/drawing/2014/main" id="{CA55ACB1-661D-A801-5DD3-CFDC602AE449}"/>
                </a:ext>
              </a:extLst>
            </p:cNvPr>
            <p:cNvSpPr/>
            <p:nvPr/>
          </p:nvSpPr>
          <p:spPr>
            <a:xfrm>
              <a:off x="438809" y="1951349"/>
              <a:ext cx="1387866" cy="400110"/>
            </a:xfrm>
            <a:prstGeom prst="round2DiagRect">
              <a:avLst>
                <a:gd name="adj1" fmla="val 16667"/>
                <a:gd name="adj2" fmla="val 0"/>
              </a:avLst>
            </a:prstGeom>
            <a:noFill/>
            <a:ln w="19050">
              <a:solidFill>
                <a:schemeClr val="accent1">
                  <a:lumMod val="75000"/>
                </a:schemeClr>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94937096-2AB7-8EC4-2DB6-BCC52130980A}"/>
                </a:ext>
              </a:extLst>
            </p:cNvPr>
            <p:cNvSpPr txBox="1"/>
            <p:nvPr/>
          </p:nvSpPr>
          <p:spPr>
            <a:xfrm>
              <a:off x="516348" y="2026694"/>
              <a:ext cx="1387866" cy="276999"/>
            </a:xfrm>
            <a:prstGeom prst="rect">
              <a:avLst/>
            </a:prstGeom>
            <a:noFill/>
          </p:spPr>
          <p:txBody>
            <a:bodyPr wrap="square" rtlCol="0">
              <a:spAutoFit/>
            </a:bodyPr>
            <a:lstStyle/>
            <a:p>
              <a:r>
                <a:rPr lang="pt-BR" sz="1200">
                  <a:solidFill>
                    <a:schemeClr val="accent5">
                      <a:lumMod val="75000"/>
                    </a:schemeClr>
                  </a:solidFill>
                </a:rPr>
                <a:t>RDC nº 185/2001</a:t>
              </a:r>
            </a:p>
          </p:txBody>
        </p:sp>
      </p:grpSp>
      <p:grpSp>
        <p:nvGrpSpPr>
          <p:cNvPr id="24" name="Agrupar 23">
            <a:extLst>
              <a:ext uri="{FF2B5EF4-FFF2-40B4-BE49-F238E27FC236}">
                <a16:creationId xmlns:a16="http://schemas.microsoft.com/office/drawing/2014/main" id="{45EED0DE-3421-9CCD-3FA1-AD07A4413969}"/>
              </a:ext>
            </a:extLst>
          </p:cNvPr>
          <p:cNvGrpSpPr/>
          <p:nvPr/>
        </p:nvGrpSpPr>
        <p:grpSpPr>
          <a:xfrm rot="20443237">
            <a:off x="5472592" y="1766491"/>
            <a:ext cx="1465405" cy="400110"/>
            <a:chOff x="438809" y="1951349"/>
            <a:chExt cx="1465405" cy="400110"/>
          </a:xfrm>
        </p:grpSpPr>
        <p:sp>
          <p:nvSpPr>
            <p:cNvPr id="25" name="Retângulo: Cantos Diagonais Arredondados 24">
              <a:extLst>
                <a:ext uri="{FF2B5EF4-FFF2-40B4-BE49-F238E27FC236}">
                  <a16:creationId xmlns:a16="http://schemas.microsoft.com/office/drawing/2014/main" id="{339CDED2-9C75-66A3-DD41-5DC9A53E5184}"/>
                </a:ext>
              </a:extLst>
            </p:cNvPr>
            <p:cNvSpPr/>
            <p:nvPr/>
          </p:nvSpPr>
          <p:spPr>
            <a:xfrm>
              <a:off x="438809" y="1951349"/>
              <a:ext cx="1387866" cy="400110"/>
            </a:xfrm>
            <a:prstGeom prst="round2DiagRect">
              <a:avLst>
                <a:gd name="adj1" fmla="val 16667"/>
                <a:gd name="adj2" fmla="val 0"/>
              </a:avLst>
            </a:prstGeom>
            <a:noFill/>
            <a:ln w="19050">
              <a:solidFill>
                <a:schemeClr val="accent1">
                  <a:lumMod val="75000"/>
                </a:schemeClr>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4C024EFA-6205-C6C0-4669-525C2AB3F024}"/>
                </a:ext>
              </a:extLst>
            </p:cNvPr>
            <p:cNvSpPr txBox="1"/>
            <p:nvPr/>
          </p:nvSpPr>
          <p:spPr>
            <a:xfrm>
              <a:off x="516348" y="2026694"/>
              <a:ext cx="1387866" cy="276999"/>
            </a:xfrm>
            <a:prstGeom prst="rect">
              <a:avLst/>
            </a:prstGeom>
            <a:noFill/>
          </p:spPr>
          <p:txBody>
            <a:bodyPr wrap="square" rtlCol="0">
              <a:spAutoFit/>
            </a:bodyPr>
            <a:lstStyle/>
            <a:p>
              <a:r>
                <a:rPr lang="pt-BR" sz="1200">
                  <a:solidFill>
                    <a:schemeClr val="accent5">
                      <a:lumMod val="75000"/>
                    </a:schemeClr>
                  </a:solidFill>
                </a:rPr>
                <a:t>RDC nº 751/2022</a:t>
              </a:r>
            </a:p>
          </p:txBody>
        </p:sp>
      </p:grpSp>
      <p:sp>
        <p:nvSpPr>
          <p:cNvPr id="29" name="Seta: para a Direita 28">
            <a:extLst>
              <a:ext uri="{FF2B5EF4-FFF2-40B4-BE49-F238E27FC236}">
                <a16:creationId xmlns:a16="http://schemas.microsoft.com/office/drawing/2014/main" id="{9EAC93AE-26E6-FD13-A7DC-DE923B20001F}"/>
              </a:ext>
            </a:extLst>
          </p:cNvPr>
          <p:cNvSpPr/>
          <p:nvPr/>
        </p:nvSpPr>
        <p:spPr>
          <a:xfrm>
            <a:off x="4421171" y="3553905"/>
            <a:ext cx="1565535" cy="697584"/>
          </a:xfrm>
          <a:prstGeom prst="rightArrow">
            <a:avLst/>
          </a:prstGeom>
          <a:noFill/>
          <a:ln w="28575">
            <a:prstDash val="solid"/>
            <a:extLst>
              <a:ext uri="{C807C97D-BFC1-408E-A445-0C87EB9F89A2}">
                <ask:lineSketchStyleProps xmlns:ask="http://schemas.microsoft.com/office/drawing/2018/sketchyshapes">
                  <ask:type>
                    <ask:lineSketchNone/>
                  </ask:type>
                </ask:lineSketchStyleProps>
              </a:ext>
            </a:extLst>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a:extLst>
              <a:ext uri="{FF2B5EF4-FFF2-40B4-BE49-F238E27FC236}">
                <a16:creationId xmlns:a16="http://schemas.microsoft.com/office/drawing/2014/main" id="{E0E88C04-20AD-E0A4-6B16-34F0B691CD48}"/>
              </a:ext>
            </a:extLst>
          </p:cNvPr>
          <p:cNvSpPr txBox="1"/>
          <p:nvPr/>
        </p:nvSpPr>
        <p:spPr>
          <a:xfrm>
            <a:off x="4564806" y="3726489"/>
            <a:ext cx="1344041" cy="338554"/>
          </a:xfrm>
          <a:prstGeom prst="rect">
            <a:avLst/>
          </a:prstGeom>
          <a:noFill/>
        </p:spPr>
        <p:txBody>
          <a:bodyPr wrap="square" rtlCol="0">
            <a:spAutoFit/>
          </a:bodyPr>
          <a:lstStyle/>
          <a:p>
            <a:r>
              <a:rPr lang="pt-BR" sz="1600">
                <a:solidFill>
                  <a:schemeClr val="accent5">
                    <a:lumMod val="75000"/>
                  </a:schemeClr>
                </a:solidFill>
              </a:rPr>
              <a:t>Atualização</a:t>
            </a:r>
          </a:p>
        </p:txBody>
      </p:sp>
      <p:graphicFrame>
        <p:nvGraphicFramePr>
          <p:cNvPr id="6" name="Diagrama 5">
            <a:extLst>
              <a:ext uri="{FF2B5EF4-FFF2-40B4-BE49-F238E27FC236}">
                <a16:creationId xmlns:a16="http://schemas.microsoft.com/office/drawing/2014/main" id="{9C7E284C-BD99-4B87-7682-FB1DBA237F90}"/>
              </a:ext>
            </a:extLst>
          </p:cNvPr>
          <p:cNvGraphicFramePr/>
          <p:nvPr>
            <p:extLst>
              <p:ext uri="{D42A27DB-BD31-4B8C-83A1-F6EECF244321}">
                <p14:modId xmlns:p14="http://schemas.microsoft.com/office/powerpoint/2010/main" val="1215781786"/>
              </p:ext>
            </p:extLst>
          </p:nvPr>
        </p:nvGraphicFramePr>
        <p:xfrm>
          <a:off x="9425350" y="4705057"/>
          <a:ext cx="2280396" cy="4584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 name="Diagrama 1">
            <a:extLst>
              <a:ext uri="{FF2B5EF4-FFF2-40B4-BE49-F238E27FC236}">
                <a16:creationId xmlns:a16="http://schemas.microsoft.com/office/drawing/2014/main" id="{76A425E3-1CD2-8191-035C-308BBA7486EF}"/>
              </a:ext>
            </a:extLst>
          </p:cNvPr>
          <p:cNvGraphicFramePr/>
          <p:nvPr>
            <p:extLst>
              <p:ext uri="{D42A27DB-BD31-4B8C-83A1-F6EECF244321}">
                <p14:modId xmlns:p14="http://schemas.microsoft.com/office/powerpoint/2010/main" val="4195690460"/>
              </p:ext>
            </p:extLst>
          </p:nvPr>
        </p:nvGraphicFramePr>
        <p:xfrm>
          <a:off x="9425350" y="5747797"/>
          <a:ext cx="2280396" cy="45841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92608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sz="2400" b="1" cap="small">
                <a:solidFill>
                  <a:schemeClr val="bg2">
                    <a:lumMod val="50000"/>
                  </a:schemeClr>
                </a:solidFill>
                <a:latin typeface="+mj-lt"/>
                <a:cs typeface="Arial" panose="020B0604020202020204" pitchFamily="34" charset="0"/>
              </a:rPr>
              <a:t>Procedimentos para Notificação ou Registro de Dispositivos Médicos</a:t>
            </a:r>
            <a:endParaRPr lang="pt-BR" altLang="pt-BR" sz="2400" b="1" cap="small">
              <a:solidFill>
                <a:schemeClr val="bg2">
                  <a:lumMod val="50000"/>
                </a:schemeClr>
              </a:solidFill>
              <a:latin typeface="+mj-lt"/>
              <a:cs typeface="Arial" panose="020B0604020202020204" pitchFamily="34" charset="0"/>
            </a:endParaRPr>
          </a:p>
        </p:txBody>
      </p:sp>
      <p:sp>
        <p:nvSpPr>
          <p:cNvPr id="2" name="CaixaDeTexto 1">
            <a:extLst>
              <a:ext uri="{FF2B5EF4-FFF2-40B4-BE49-F238E27FC236}">
                <a16:creationId xmlns:a16="http://schemas.microsoft.com/office/drawing/2014/main" id="{7CFD9AA0-0902-3D28-900A-1CF2A3494666}"/>
              </a:ext>
            </a:extLst>
          </p:cNvPr>
          <p:cNvSpPr txBox="1"/>
          <p:nvPr/>
        </p:nvSpPr>
        <p:spPr>
          <a:xfrm>
            <a:off x="1381555" y="1635766"/>
            <a:ext cx="9634194" cy="4770537"/>
          </a:xfrm>
          <a:prstGeom prst="rect">
            <a:avLst/>
          </a:prstGeom>
          <a:noFill/>
        </p:spPr>
        <p:txBody>
          <a:bodyPr wrap="square" rtlCol="0">
            <a:spAutoFit/>
          </a:bodyPr>
          <a:lstStyle/>
          <a:p>
            <a:pPr marL="285750" indent="-285750" algn="just">
              <a:spcBef>
                <a:spcPts val="600"/>
              </a:spcBef>
              <a:spcAft>
                <a:spcPts val="600"/>
              </a:spcAft>
              <a:buFont typeface="Webdings" panose="05030102010509060703" pitchFamily="18" charset="2"/>
              <a:buChar char=""/>
            </a:pPr>
            <a:r>
              <a:rPr lang="pt-BR" dirty="0"/>
              <a:t>Instrução documental adequada conforme Resolução – RDC nº 751/2022.</a:t>
            </a:r>
          </a:p>
          <a:p>
            <a:pPr marL="285750" indent="-285750" algn="just">
              <a:spcBef>
                <a:spcPts val="600"/>
              </a:spcBef>
              <a:spcAft>
                <a:spcPts val="600"/>
              </a:spcAft>
              <a:buFont typeface="Webdings" panose="05030102010509060703" pitchFamily="18" charset="2"/>
              <a:buChar char=""/>
            </a:pPr>
            <a:r>
              <a:rPr lang="pt-BR" dirty="0"/>
              <a:t>Manifestação da Anvisa ocorre pelos meios de comunicação oficiais.</a:t>
            </a:r>
          </a:p>
          <a:p>
            <a:pPr marL="285750" indent="-285750" algn="just">
              <a:spcBef>
                <a:spcPts val="600"/>
              </a:spcBef>
              <a:spcAft>
                <a:spcPts val="600"/>
              </a:spcAft>
              <a:buFont typeface="Webdings" panose="05030102010509060703" pitchFamily="18" charset="2"/>
              <a:buChar char=""/>
            </a:pPr>
            <a:r>
              <a:rPr lang="pt-BR" dirty="0"/>
              <a:t>Anvisa poderá determinar a apresentação de documentos e informações adicionais.</a:t>
            </a:r>
          </a:p>
          <a:p>
            <a:pPr marL="285750" indent="-285750" algn="just">
              <a:spcBef>
                <a:spcPts val="600"/>
              </a:spcBef>
              <a:spcAft>
                <a:spcPts val="600"/>
              </a:spcAft>
              <a:buFont typeface="Webdings" panose="05030102010509060703" pitchFamily="18" charset="2"/>
              <a:buChar char=""/>
            </a:pPr>
            <a:r>
              <a:rPr lang="pt-BR" dirty="0"/>
              <a:t>Não será passível de exigência técnica: </a:t>
            </a:r>
          </a:p>
          <a:p>
            <a:pPr marL="742950" lvl="1" indent="-285750" algn="just">
              <a:spcBef>
                <a:spcPts val="0"/>
              </a:spcBef>
              <a:spcAft>
                <a:spcPts val="600"/>
              </a:spcAft>
              <a:buFont typeface="Arial" panose="020B0604020202020204" pitchFamily="34" charset="0"/>
              <a:buChar char="•"/>
            </a:pPr>
            <a:r>
              <a:rPr lang="pt-BR" dirty="0"/>
              <a:t>Ausência de documentos, formulários e declarações preenchidos de forma incompleta ou com informações faltantes ou ilegíveis, ou obsoletos, sem certificado de conformidade quando aplicável, ou sem evidências clínicas para produtos com tecnologia ou indicação inovadora, ensejando o indeferimento sumário da petição.</a:t>
            </a:r>
          </a:p>
          <a:p>
            <a:pPr marL="285750" indent="-285750" algn="just">
              <a:spcBef>
                <a:spcPts val="600"/>
              </a:spcBef>
              <a:spcAft>
                <a:spcPts val="600"/>
              </a:spcAft>
              <a:buFont typeface="Webdings" panose="05030102010509060703" pitchFamily="18" charset="2"/>
              <a:buChar char=""/>
            </a:pPr>
            <a:r>
              <a:rPr lang="pt-BR" dirty="0"/>
              <a:t>Outras inconsistências evidenciadas nos documentos podem ensejar em indeferimento sumário.</a:t>
            </a:r>
          </a:p>
          <a:p>
            <a:pPr marL="285750" indent="-285750" algn="just">
              <a:spcBef>
                <a:spcPts val="600"/>
              </a:spcBef>
              <a:spcAft>
                <a:spcPts val="600"/>
              </a:spcAft>
              <a:buFont typeface="Webdings" panose="05030102010509060703" pitchFamily="18" charset="2"/>
              <a:buChar char=""/>
            </a:pPr>
            <a:r>
              <a:rPr lang="pt-BR" dirty="0"/>
              <a:t>Petições de notificação e de alteração de notificação não são analisadas, no entanto, a qualquer tempo podem ser realizadas avaliações documentais ou fiscais (Triagem e Auditoria).</a:t>
            </a:r>
          </a:p>
          <a:p>
            <a:pPr marL="285750" indent="-285750" algn="just">
              <a:spcBef>
                <a:spcPts val="600"/>
              </a:spcBef>
              <a:spcAft>
                <a:spcPts val="600"/>
              </a:spcAft>
              <a:buFont typeface="Webdings" panose="05030102010509060703" pitchFamily="18" charset="2"/>
              <a:buChar char=""/>
            </a:pPr>
            <a:r>
              <a:rPr lang="pt-BR" dirty="0"/>
              <a:t>Manutenção da notificação e do registro fica vinculada ao cumprimento dos requisitos das Boas Práticas de Fabricação, dos requisitos essenciais de segurança e desempenho.</a:t>
            </a:r>
          </a:p>
        </p:txBody>
      </p:sp>
      <p:pic>
        <p:nvPicPr>
          <p:cNvPr id="4098" name="Picture 2" descr="Important Point icon PNG and SVG Vector Free Download">
            <a:extLst>
              <a:ext uri="{FF2B5EF4-FFF2-40B4-BE49-F238E27FC236}">
                <a16:creationId xmlns:a16="http://schemas.microsoft.com/office/drawing/2014/main" id="{810EC504-6979-3C1D-105D-861029F8A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72" y="1705360"/>
            <a:ext cx="697632" cy="697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791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sz="2400" b="1" cap="small">
                <a:solidFill>
                  <a:schemeClr val="bg2">
                    <a:lumMod val="50000"/>
                  </a:schemeClr>
                </a:solidFill>
                <a:latin typeface="+mj-lt"/>
                <a:cs typeface="Arial" panose="020B0604020202020204" pitchFamily="34" charset="0"/>
              </a:rPr>
              <a:t>Procedimentos para Notificação ou Registro de Dispositivos Médicos</a:t>
            </a:r>
            <a:endParaRPr lang="pt-BR" altLang="pt-BR" sz="2400" b="1" cap="small">
              <a:solidFill>
                <a:schemeClr val="bg2">
                  <a:lumMod val="50000"/>
                </a:schemeClr>
              </a:solidFill>
              <a:latin typeface="+mj-lt"/>
              <a:cs typeface="Arial" panose="020B0604020202020204" pitchFamily="34" charset="0"/>
            </a:endParaRPr>
          </a:p>
        </p:txBody>
      </p:sp>
      <p:sp>
        <p:nvSpPr>
          <p:cNvPr id="2" name="CaixaDeTexto 1">
            <a:extLst>
              <a:ext uri="{FF2B5EF4-FFF2-40B4-BE49-F238E27FC236}">
                <a16:creationId xmlns:a16="http://schemas.microsoft.com/office/drawing/2014/main" id="{7CFD9AA0-0902-3D28-900A-1CF2A3494666}"/>
              </a:ext>
            </a:extLst>
          </p:cNvPr>
          <p:cNvSpPr txBox="1"/>
          <p:nvPr/>
        </p:nvSpPr>
        <p:spPr>
          <a:xfrm>
            <a:off x="1398333" y="1803546"/>
            <a:ext cx="9634194" cy="2769989"/>
          </a:xfrm>
          <a:prstGeom prst="rect">
            <a:avLst/>
          </a:prstGeom>
          <a:noFill/>
        </p:spPr>
        <p:txBody>
          <a:bodyPr wrap="square" rtlCol="0">
            <a:spAutoFit/>
          </a:bodyPr>
          <a:lstStyle/>
          <a:p>
            <a:pPr marL="285750" indent="-285750" algn="just">
              <a:spcBef>
                <a:spcPts val="600"/>
              </a:spcBef>
              <a:spcAft>
                <a:spcPts val="600"/>
              </a:spcAft>
              <a:buFont typeface="Webdings" panose="05030102010509060703" pitchFamily="18" charset="2"/>
              <a:buChar char=""/>
            </a:pPr>
            <a:r>
              <a:rPr lang="pt-BR" dirty="0"/>
              <a:t>Deferimento do registro fica condicionado à publicação do Certificado de Boas Práticas de Fabricação emitido pela Anvisa.</a:t>
            </a:r>
          </a:p>
          <a:p>
            <a:pPr marL="285750" indent="-285750" algn="just">
              <a:spcBef>
                <a:spcPts val="600"/>
              </a:spcBef>
              <a:spcAft>
                <a:spcPts val="600"/>
              </a:spcAft>
              <a:buFont typeface="Webdings" panose="05030102010509060703" pitchFamily="18" charset="2"/>
              <a:buChar char=""/>
            </a:pPr>
            <a:r>
              <a:rPr lang="pt-BR" dirty="0"/>
              <a:t>Formulários de petição, instruções de uso ou manuais do usuário/operador e modelos de rotulagem devem ser apresentados no idioma português.</a:t>
            </a:r>
          </a:p>
          <a:p>
            <a:pPr marL="285750" indent="-285750" algn="just">
              <a:spcBef>
                <a:spcPts val="600"/>
              </a:spcBef>
              <a:spcAft>
                <a:spcPts val="600"/>
              </a:spcAft>
              <a:buFont typeface="Webdings" panose="05030102010509060703" pitchFamily="18" charset="2"/>
              <a:buChar char=""/>
            </a:pPr>
            <a:r>
              <a:rPr lang="pt-BR" dirty="0"/>
              <a:t>Demais documentos podem ser apresentados nos idiomas português, espanhol ou inglês. </a:t>
            </a:r>
          </a:p>
          <a:p>
            <a:pPr marL="285750" indent="-285750" algn="just">
              <a:spcBef>
                <a:spcPts val="600"/>
              </a:spcBef>
              <a:spcAft>
                <a:spcPts val="600"/>
              </a:spcAft>
              <a:buFont typeface="Webdings" panose="05030102010509060703" pitchFamily="18" charset="2"/>
              <a:buChar char=""/>
            </a:pPr>
            <a:r>
              <a:rPr lang="pt-BR" dirty="0"/>
              <a:t>Os dispositivos médicos sujeitos a certificação da conformidade em âmbito do Sistema Brasileiro de Avaliação da Conformidade (SBAC) somente poderão ser importados e comercializados se fabricados durante a vigência do Certificado de Conformidade.</a:t>
            </a:r>
          </a:p>
        </p:txBody>
      </p:sp>
      <p:pic>
        <p:nvPicPr>
          <p:cNvPr id="4098" name="Picture 2" descr="Important Point icon PNG and SVG Vector Free Download">
            <a:extLst>
              <a:ext uri="{FF2B5EF4-FFF2-40B4-BE49-F238E27FC236}">
                <a16:creationId xmlns:a16="http://schemas.microsoft.com/office/drawing/2014/main" id="{810EC504-6979-3C1D-105D-861029F8A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72" y="1705360"/>
            <a:ext cx="697632" cy="697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45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sz="2400" b="1" cap="small">
                <a:solidFill>
                  <a:schemeClr val="bg2">
                    <a:lumMod val="50000"/>
                  </a:schemeClr>
                </a:solidFill>
                <a:latin typeface="+mj-lt"/>
                <a:cs typeface="Arial" panose="020B0604020202020204" pitchFamily="34" charset="0"/>
              </a:rPr>
              <a:t>Notificação de Dispositivos Médicos</a:t>
            </a:r>
            <a:endParaRPr lang="pt-BR" altLang="pt-BR" sz="2400" b="1" cap="small">
              <a:solidFill>
                <a:schemeClr val="bg2">
                  <a:lumMod val="50000"/>
                </a:schemeClr>
              </a:solidFill>
              <a:latin typeface="+mj-lt"/>
              <a:cs typeface="Arial" panose="020B0604020202020204" pitchFamily="34" charset="0"/>
            </a:endParaRPr>
          </a:p>
        </p:txBody>
      </p:sp>
      <p:sp>
        <p:nvSpPr>
          <p:cNvPr id="2" name="CaixaDeTexto 1">
            <a:extLst>
              <a:ext uri="{FF2B5EF4-FFF2-40B4-BE49-F238E27FC236}">
                <a16:creationId xmlns:a16="http://schemas.microsoft.com/office/drawing/2014/main" id="{7CFD9AA0-0902-3D28-900A-1CF2A3494666}"/>
              </a:ext>
            </a:extLst>
          </p:cNvPr>
          <p:cNvSpPr txBox="1"/>
          <p:nvPr/>
        </p:nvSpPr>
        <p:spPr>
          <a:xfrm>
            <a:off x="1049542" y="1831826"/>
            <a:ext cx="9847844" cy="2185214"/>
          </a:xfrm>
          <a:prstGeom prst="rect">
            <a:avLst/>
          </a:prstGeom>
          <a:noFill/>
        </p:spPr>
        <p:txBody>
          <a:bodyPr wrap="square" rtlCol="0">
            <a:spAutoFit/>
          </a:bodyPr>
          <a:lstStyle/>
          <a:p>
            <a:pPr marL="285750" indent="-285750" algn="just">
              <a:spcBef>
                <a:spcPts val="600"/>
              </a:spcBef>
              <a:spcAft>
                <a:spcPts val="600"/>
              </a:spcAft>
              <a:buFont typeface="Wingdings" panose="05000000000000000000" pitchFamily="2" charset="2"/>
              <a:buChar char=""/>
            </a:pPr>
            <a:r>
              <a:rPr lang="pt-BR"/>
              <a:t>Ato de comunicar à Anvisa a intenção de comercialização de dispositivo médico, destinado a comprovar o direito de fabricação e de importação de dispositivo médico dispensado de registro na forma do §1º do art. 25 da Lei nº 6.360, de 23 de setembro de 1976, e classificado nas classes de risco I ou II, com a indicação do nome, do fabricante, da finalidade e dos outros elementos que o caracterizem.</a:t>
            </a:r>
          </a:p>
          <a:p>
            <a:pPr marL="285750" indent="-285750" algn="just">
              <a:spcBef>
                <a:spcPts val="600"/>
              </a:spcBef>
              <a:spcAft>
                <a:spcPts val="600"/>
              </a:spcAft>
              <a:buFont typeface="Wingdings" panose="05000000000000000000" pitchFamily="2" charset="2"/>
              <a:buChar char=""/>
            </a:pPr>
            <a:r>
              <a:rPr lang="pt-BR"/>
              <a:t>Peticionamento dos assuntos apropriados com a documentação estabelecida na Resolução RDC nº 751/2022 e indicada nos Checklists.</a:t>
            </a:r>
          </a:p>
        </p:txBody>
      </p:sp>
      <p:pic>
        <p:nvPicPr>
          <p:cNvPr id="6146" name="Picture 2" descr="Follow These Laws to Grab Customers' Attention">
            <a:extLst>
              <a:ext uri="{FF2B5EF4-FFF2-40B4-BE49-F238E27FC236}">
                <a16:creationId xmlns:a16="http://schemas.microsoft.com/office/drawing/2014/main" id="{F7D29C79-F1FE-FC01-3C1F-615CC30DE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288902" y="4799531"/>
            <a:ext cx="1231319" cy="923329"/>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3E4D36D2-05B2-2FA1-76CD-0361D9095662}"/>
              </a:ext>
            </a:extLst>
          </p:cNvPr>
          <p:cNvSpPr txBox="1"/>
          <p:nvPr/>
        </p:nvSpPr>
        <p:spPr>
          <a:xfrm>
            <a:off x="2436287" y="4738516"/>
            <a:ext cx="8632597" cy="923330"/>
          </a:xfrm>
          <a:prstGeom prst="rect">
            <a:avLst/>
          </a:prstGeom>
          <a:noFill/>
        </p:spPr>
        <p:txBody>
          <a:bodyPr wrap="square">
            <a:spAutoFit/>
          </a:bodyPr>
          <a:lstStyle/>
          <a:p>
            <a:pPr marL="285750" indent="-285750" algn="just">
              <a:spcBef>
                <a:spcPts val="600"/>
              </a:spcBef>
              <a:spcAft>
                <a:spcPts val="600"/>
              </a:spcAft>
              <a:buFont typeface="Wingdings" panose="05000000000000000000" pitchFamily="2" charset="2"/>
              <a:buChar char=""/>
            </a:pPr>
            <a:r>
              <a:rPr lang="pt-BR">
                <a:solidFill>
                  <a:schemeClr val="accent3">
                    <a:lumMod val="75000"/>
                  </a:schemeClr>
                </a:solidFill>
              </a:rPr>
              <a:t>Dispositivos médicos importados: declaração emitida pelo fabricante legal, consularizada ou apostilada, redigida em português, inglês ou espanhol ou acompanhada de tradução juramentada.</a:t>
            </a:r>
          </a:p>
        </p:txBody>
      </p:sp>
      <p:sp>
        <p:nvSpPr>
          <p:cNvPr id="6" name="CaixaDeTexto 5">
            <a:extLst>
              <a:ext uri="{FF2B5EF4-FFF2-40B4-BE49-F238E27FC236}">
                <a16:creationId xmlns:a16="http://schemas.microsoft.com/office/drawing/2014/main" id="{B6CCC024-597B-2E5A-22EB-24D60C901CA5}"/>
              </a:ext>
            </a:extLst>
          </p:cNvPr>
          <p:cNvSpPr txBox="1"/>
          <p:nvPr/>
        </p:nvSpPr>
        <p:spPr>
          <a:xfrm>
            <a:off x="2520219" y="5722860"/>
            <a:ext cx="8464731" cy="369332"/>
          </a:xfrm>
          <a:prstGeom prst="rect">
            <a:avLst/>
          </a:prstGeom>
          <a:noFill/>
        </p:spPr>
        <p:txBody>
          <a:bodyPr wrap="square">
            <a:spAutoFit/>
          </a:bodyPr>
          <a:lstStyle/>
          <a:p>
            <a:pPr marL="285750" indent="-285750" algn="just">
              <a:spcBef>
                <a:spcPts val="600"/>
              </a:spcBef>
              <a:spcAft>
                <a:spcPts val="600"/>
              </a:spcAft>
              <a:buFont typeface="Wingdings" panose="05000000000000000000" pitchFamily="2" charset="2"/>
              <a:buChar char=""/>
            </a:pPr>
            <a:r>
              <a:rPr lang="pt-BR">
                <a:solidFill>
                  <a:srgbClr val="FF0000"/>
                </a:solidFill>
              </a:rPr>
              <a:t>Sujeitos a triagem e auditoria ensejando em indeferimentos e cancelamentos.</a:t>
            </a:r>
            <a:endParaRPr lang="pt-BR">
              <a:solidFill>
                <a:schemeClr val="accent3">
                  <a:lumMod val="75000"/>
                </a:schemeClr>
              </a:solidFill>
            </a:endParaRPr>
          </a:p>
        </p:txBody>
      </p:sp>
      <p:graphicFrame>
        <p:nvGraphicFramePr>
          <p:cNvPr id="3" name="Tabela 2">
            <a:extLst>
              <a:ext uri="{FF2B5EF4-FFF2-40B4-BE49-F238E27FC236}">
                <a16:creationId xmlns:a16="http://schemas.microsoft.com/office/drawing/2014/main" id="{D14EB16B-910D-C805-F90E-7F2C4445304C}"/>
              </a:ext>
            </a:extLst>
          </p:cNvPr>
          <p:cNvGraphicFramePr>
            <a:graphicFrameLocks noGrp="1"/>
          </p:cNvGraphicFramePr>
          <p:nvPr>
            <p:extLst>
              <p:ext uri="{D42A27DB-BD31-4B8C-83A1-F6EECF244321}">
                <p14:modId xmlns:p14="http://schemas.microsoft.com/office/powerpoint/2010/main" val="3422589448"/>
              </p:ext>
            </p:extLst>
          </p:nvPr>
        </p:nvGraphicFramePr>
        <p:xfrm>
          <a:off x="1389230" y="4097644"/>
          <a:ext cx="4542289" cy="396240"/>
        </p:xfrm>
        <a:graphic>
          <a:graphicData uri="http://schemas.openxmlformats.org/drawingml/2006/table">
            <a:tbl>
              <a:tblPr/>
              <a:tblGrid>
                <a:gridCol w="882002">
                  <a:extLst>
                    <a:ext uri="{9D8B030D-6E8A-4147-A177-3AD203B41FA5}">
                      <a16:colId xmlns:a16="http://schemas.microsoft.com/office/drawing/2014/main" val="1597449287"/>
                    </a:ext>
                  </a:extLst>
                </a:gridCol>
                <a:gridCol w="3660287">
                  <a:extLst>
                    <a:ext uri="{9D8B030D-6E8A-4147-A177-3AD203B41FA5}">
                      <a16:colId xmlns:a16="http://schemas.microsoft.com/office/drawing/2014/main" val="2932594262"/>
                    </a:ext>
                  </a:extLst>
                </a:gridCol>
              </a:tblGrid>
              <a:tr h="0">
                <a:tc>
                  <a:txBody>
                    <a:bodyPr/>
                    <a:lstStyle/>
                    <a:p>
                      <a:pPr algn="ctr" fontAlgn="t"/>
                      <a:r>
                        <a:rPr lang="pt-BR" sz="1200" kern="1200">
                          <a:solidFill>
                            <a:schemeClr val="tx1"/>
                          </a:solidFill>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80193</a:t>
                      </a:r>
                      <a:endParaRPr lang="pt-BR" sz="1200" kern="1200">
                        <a:solidFill>
                          <a:schemeClr val="tx1"/>
                        </a:solidFill>
                        <a:latin typeface="Calibri" panose="020F0502020204030204" pitchFamily="34" charset="0"/>
                        <a:ea typeface="+mn-ea"/>
                        <a:cs typeface="+mn-cs"/>
                      </a:endParaRPr>
                    </a:p>
                  </a:txBody>
                  <a:tcPr marL="22860" marR="7620" marT="7620" marB="762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fontAlgn="t"/>
                      <a:r>
                        <a:rPr lang="pt-BR" sz="1200" kern="1200">
                          <a:solidFill>
                            <a:schemeClr val="tx1"/>
                          </a:solidFill>
                          <a:latin typeface="Calibri" panose="020F0502020204030204" pitchFamily="34" charset="0"/>
                          <a:ea typeface="+mn-ea"/>
                          <a:cs typeface="+mn-cs"/>
                        </a:rPr>
                        <a:t>MATERIAL – Notificação de Dispositivo Médico Classe I</a:t>
                      </a:r>
                    </a:p>
                  </a:txBody>
                  <a:tcPr marL="22860" marR="7620" marT="7620" marB="762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0963587"/>
                  </a:ext>
                </a:extLst>
              </a:tr>
              <a:tr h="0">
                <a:tc>
                  <a:txBody>
                    <a:bodyPr/>
                    <a:lstStyle/>
                    <a:p>
                      <a:pPr algn="ctr" fontAlgn="t"/>
                      <a:r>
                        <a:rPr lang="pt-BR" sz="1200" kern="1200">
                          <a:solidFill>
                            <a:schemeClr val="tx1"/>
                          </a:solidFill>
                          <a:latin typeface="Calibri" panose="020F0502020204030204" pitchFamily="34" charset="0"/>
                          <a:ea typeface="+mn-ea"/>
                          <a:cs typeface="+mn-cs"/>
                          <a:hlinkClick r:id="rId4">
                            <a:extLst>
                              <a:ext uri="{A12FA001-AC4F-418D-AE19-62706E023703}">
                                <ahyp:hlinkClr xmlns:ahyp="http://schemas.microsoft.com/office/drawing/2018/hyperlinkcolor" val="tx"/>
                              </a:ext>
                            </a:extLst>
                          </a:hlinkClick>
                        </a:rPr>
                        <a:t>8030</a:t>
                      </a:r>
                      <a:endParaRPr lang="pt-BR" sz="1200" kern="1200">
                        <a:solidFill>
                          <a:schemeClr val="tx1"/>
                        </a:solidFill>
                        <a:latin typeface="Calibri" panose="020F0502020204030204" pitchFamily="34" charset="0"/>
                        <a:ea typeface="+mn-ea"/>
                        <a:cs typeface="+mn-cs"/>
                      </a:endParaRPr>
                    </a:p>
                  </a:txBody>
                  <a:tcPr marL="22860" marR="7620" marT="7620" marB="762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fontAlgn="t"/>
                      <a:r>
                        <a:rPr lang="pt-BR" sz="1200" kern="1200">
                          <a:solidFill>
                            <a:schemeClr val="tx1"/>
                          </a:solidFill>
                          <a:latin typeface="Calibri" panose="020F0502020204030204" pitchFamily="34" charset="0"/>
                          <a:ea typeface="+mn-ea"/>
                          <a:cs typeface="+mn-cs"/>
                        </a:rPr>
                        <a:t>MATERIAL – Notificação de Dispositivo Médico Classe II</a:t>
                      </a:r>
                    </a:p>
                  </a:txBody>
                  <a:tcPr marL="22860" marR="7620" marT="7620" marB="762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2211167"/>
                  </a:ext>
                </a:extLst>
              </a:tr>
            </a:tbl>
          </a:graphicData>
        </a:graphic>
      </p:graphicFrame>
      <p:graphicFrame>
        <p:nvGraphicFramePr>
          <p:cNvPr id="5" name="Tabela 4">
            <a:extLst>
              <a:ext uri="{FF2B5EF4-FFF2-40B4-BE49-F238E27FC236}">
                <a16:creationId xmlns:a16="http://schemas.microsoft.com/office/drawing/2014/main" id="{D72BC232-AE73-02EA-22F3-B8A9FD5CEDFA}"/>
              </a:ext>
            </a:extLst>
          </p:cNvPr>
          <p:cNvGraphicFramePr>
            <a:graphicFrameLocks noGrp="1"/>
          </p:cNvGraphicFramePr>
          <p:nvPr>
            <p:extLst>
              <p:ext uri="{D42A27DB-BD31-4B8C-83A1-F6EECF244321}">
                <p14:modId xmlns:p14="http://schemas.microsoft.com/office/powerpoint/2010/main" val="4136188889"/>
              </p:ext>
            </p:extLst>
          </p:nvPr>
        </p:nvGraphicFramePr>
        <p:xfrm>
          <a:off x="6078259" y="4094832"/>
          <a:ext cx="4777182" cy="396240"/>
        </p:xfrm>
        <a:graphic>
          <a:graphicData uri="http://schemas.openxmlformats.org/drawingml/2006/table">
            <a:tbl>
              <a:tblPr/>
              <a:tblGrid>
                <a:gridCol w="859019">
                  <a:extLst>
                    <a:ext uri="{9D8B030D-6E8A-4147-A177-3AD203B41FA5}">
                      <a16:colId xmlns:a16="http://schemas.microsoft.com/office/drawing/2014/main" val="2658864977"/>
                    </a:ext>
                  </a:extLst>
                </a:gridCol>
                <a:gridCol w="3918163">
                  <a:extLst>
                    <a:ext uri="{9D8B030D-6E8A-4147-A177-3AD203B41FA5}">
                      <a16:colId xmlns:a16="http://schemas.microsoft.com/office/drawing/2014/main" val="288191408"/>
                    </a:ext>
                  </a:extLst>
                </a:gridCol>
              </a:tblGrid>
              <a:tr h="0">
                <a:tc>
                  <a:txBody>
                    <a:bodyPr/>
                    <a:lstStyle/>
                    <a:p>
                      <a:pPr marL="0" algn="l" defTabSz="914400" rtl="0" eaLnBrk="1" fontAlgn="t" latinLnBrk="0" hangingPunct="1"/>
                      <a:r>
                        <a:rPr lang="pt-BR" sz="1200" kern="1200">
                          <a:solidFill>
                            <a:schemeClr val="tx1"/>
                          </a:solidFill>
                          <a:latin typeface="Calibri" panose="020F0502020204030204" pitchFamily="34" charset="0"/>
                          <a:ea typeface="+mn-ea"/>
                          <a:cs typeface="+mn-cs"/>
                          <a:hlinkClick r:id="rId5">
                            <a:extLst>
                              <a:ext uri="{A12FA001-AC4F-418D-AE19-62706E023703}">
                                <ahyp:hlinkClr xmlns:ahyp="http://schemas.microsoft.com/office/drawing/2018/hyperlinkcolor" val="tx"/>
                              </a:ext>
                            </a:extLst>
                          </a:hlinkClick>
                        </a:rPr>
                        <a:t>80195</a:t>
                      </a:r>
                      <a:endParaRPr lang="pt-BR" sz="1200" kern="1200">
                        <a:solidFill>
                          <a:schemeClr val="tx1"/>
                        </a:solidFill>
                        <a:latin typeface="Calibri" panose="020F0502020204030204" pitchFamily="34" charset="0"/>
                        <a:ea typeface="+mn-ea"/>
                        <a:cs typeface="+mn-cs"/>
                      </a:endParaRPr>
                    </a:p>
                  </a:txBody>
                  <a:tcPr marL="22860" marR="7620" marT="7620" marB="762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pt-BR" sz="1200" kern="1200">
                          <a:solidFill>
                            <a:schemeClr val="tx1"/>
                          </a:solidFill>
                          <a:latin typeface="Calibri" panose="020F0502020204030204" pitchFamily="34" charset="0"/>
                          <a:ea typeface="+mn-ea"/>
                          <a:cs typeface="+mn-cs"/>
                        </a:rPr>
                        <a:t>EQUIPAMENTO – Notificação de Dispositivo Médico Classe I</a:t>
                      </a:r>
                    </a:p>
                  </a:txBody>
                  <a:tcPr marL="22860" marR="7620" marT="7620" marB="762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3908429"/>
                  </a:ext>
                </a:extLst>
              </a:tr>
              <a:tr h="0">
                <a:tc>
                  <a:txBody>
                    <a:bodyPr/>
                    <a:lstStyle/>
                    <a:p>
                      <a:pPr marL="0" algn="l" defTabSz="914400" rtl="0" eaLnBrk="1" fontAlgn="t" latinLnBrk="0" hangingPunct="1"/>
                      <a:r>
                        <a:rPr lang="pt-BR" sz="1200" kern="1200">
                          <a:solidFill>
                            <a:schemeClr val="tx1"/>
                          </a:solidFill>
                          <a:latin typeface="Calibri" panose="020F0502020204030204" pitchFamily="34" charset="0"/>
                          <a:ea typeface="+mn-ea"/>
                          <a:cs typeface="+mn-cs"/>
                          <a:hlinkClick r:id="rId6">
                            <a:extLst>
                              <a:ext uri="{A12FA001-AC4F-418D-AE19-62706E023703}">
                                <ahyp:hlinkClr xmlns:ahyp="http://schemas.microsoft.com/office/drawing/2018/hyperlinkcolor" val="tx"/>
                              </a:ext>
                            </a:extLst>
                          </a:hlinkClick>
                        </a:rPr>
                        <a:t>8024</a:t>
                      </a:r>
                      <a:endParaRPr lang="pt-BR" sz="1200" kern="1200">
                        <a:solidFill>
                          <a:schemeClr val="tx1"/>
                        </a:solidFill>
                        <a:latin typeface="Calibri" panose="020F0502020204030204" pitchFamily="34" charset="0"/>
                        <a:ea typeface="+mn-ea"/>
                        <a:cs typeface="+mn-cs"/>
                      </a:endParaRPr>
                    </a:p>
                  </a:txBody>
                  <a:tcPr marL="22860" marR="7620" marT="7620" marB="762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pt-BR" sz="1200" kern="1200">
                          <a:solidFill>
                            <a:schemeClr val="tx1"/>
                          </a:solidFill>
                          <a:latin typeface="Calibri" panose="020F0502020204030204" pitchFamily="34" charset="0"/>
                          <a:ea typeface="+mn-ea"/>
                          <a:cs typeface="+mn-cs"/>
                        </a:rPr>
                        <a:t>EQUIPAMENTO – Notificação de Dispositivo Médico Classe II</a:t>
                      </a:r>
                    </a:p>
                  </a:txBody>
                  <a:tcPr marL="22860" marR="7620" marT="7620" marB="762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6259242"/>
                  </a:ext>
                </a:extLst>
              </a:tr>
            </a:tbl>
          </a:graphicData>
        </a:graphic>
      </p:graphicFrame>
    </p:spTree>
    <p:extLst>
      <p:ext uri="{BB962C8B-B14F-4D97-AF65-F5344CB8AC3E}">
        <p14:creationId xmlns:p14="http://schemas.microsoft.com/office/powerpoint/2010/main" val="2172426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sz="2400" b="1" cap="small">
                <a:solidFill>
                  <a:schemeClr val="bg2">
                    <a:lumMod val="50000"/>
                  </a:schemeClr>
                </a:solidFill>
                <a:latin typeface="+mj-lt"/>
                <a:cs typeface="Arial" panose="020B0604020202020204" pitchFamily="34" charset="0"/>
              </a:rPr>
              <a:t>Registro de Dispositivos Médicos</a:t>
            </a:r>
            <a:endParaRPr lang="pt-BR" altLang="pt-BR" sz="2400" b="1" cap="small">
              <a:solidFill>
                <a:schemeClr val="bg2">
                  <a:lumMod val="50000"/>
                </a:schemeClr>
              </a:solidFill>
              <a:latin typeface="+mj-lt"/>
              <a:cs typeface="Arial" panose="020B0604020202020204" pitchFamily="34" charset="0"/>
            </a:endParaRPr>
          </a:p>
        </p:txBody>
      </p:sp>
      <p:sp>
        <p:nvSpPr>
          <p:cNvPr id="2" name="CaixaDeTexto 1">
            <a:extLst>
              <a:ext uri="{FF2B5EF4-FFF2-40B4-BE49-F238E27FC236}">
                <a16:creationId xmlns:a16="http://schemas.microsoft.com/office/drawing/2014/main" id="{7CFD9AA0-0902-3D28-900A-1CF2A3494666}"/>
              </a:ext>
            </a:extLst>
          </p:cNvPr>
          <p:cNvSpPr txBox="1"/>
          <p:nvPr/>
        </p:nvSpPr>
        <p:spPr>
          <a:xfrm>
            <a:off x="1049542" y="1831826"/>
            <a:ext cx="9847844" cy="2339102"/>
          </a:xfrm>
          <a:prstGeom prst="rect">
            <a:avLst/>
          </a:prstGeom>
          <a:noFill/>
        </p:spPr>
        <p:txBody>
          <a:bodyPr wrap="square" rtlCol="0">
            <a:spAutoFit/>
          </a:bodyPr>
          <a:lstStyle/>
          <a:p>
            <a:pPr marL="285750" indent="-285750" algn="just">
              <a:spcBef>
                <a:spcPts val="600"/>
              </a:spcBef>
              <a:spcAft>
                <a:spcPts val="600"/>
              </a:spcAft>
              <a:buFont typeface="Wingdings" panose="05000000000000000000" pitchFamily="2" charset="2"/>
              <a:buChar char=""/>
            </a:pPr>
            <a:r>
              <a:rPr lang="pt-BR"/>
              <a:t>Ato privativo da Anvisa destinado a comprovar o direito de fabricação e de importação de produto submetido ao regime da Lei nº 6.360, de 23 de setembro de 1976, e classificado nas classes de risco III ou IV, com a indicação do nome, do fabricante, da finalidade e dos outros elementos que o caracterizem.</a:t>
            </a:r>
          </a:p>
          <a:p>
            <a:pPr marL="285750" indent="-285750" algn="just">
              <a:spcBef>
                <a:spcPts val="600"/>
              </a:spcBef>
              <a:spcAft>
                <a:spcPts val="600"/>
              </a:spcAft>
              <a:buFont typeface="Wingdings" panose="05000000000000000000" pitchFamily="2" charset="2"/>
              <a:buChar char=""/>
            </a:pPr>
            <a:r>
              <a:rPr lang="pt-BR"/>
              <a:t>Peticionamento dos assuntos apropriados com a documentação estabelecida na Resolução RDC nº 751/2022 e indicada nos Checklists.</a:t>
            </a:r>
          </a:p>
          <a:p>
            <a:pPr marL="742950" lvl="1" indent="-285750" algn="just">
              <a:spcBef>
                <a:spcPts val="600"/>
              </a:spcBef>
              <a:spcAft>
                <a:spcPts val="600"/>
              </a:spcAft>
              <a:buFont typeface="Wingdings" panose="05000000000000000000" pitchFamily="2" charset="2"/>
              <a:buChar char=""/>
            </a:pPr>
            <a:r>
              <a:rPr lang="pt-BR">
                <a:solidFill>
                  <a:schemeClr val="accent3">
                    <a:lumMod val="75000"/>
                  </a:schemeClr>
                </a:solidFill>
              </a:rPr>
              <a:t>Atenção aos assuntos e diferentes documentos a serem instruídos conforme o assunto.</a:t>
            </a:r>
          </a:p>
        </p:txBody>
      </p:sp>
      <p:pic>
        <p:nvPicPr>
          <p:cNvPr id="6146" name="Picture 2" descr="Follow These Laws to Grab Customers' Attention">
            <a:extLst>
              <a:ext uri="{FF2B5EF4-FFF2-40B4-BE49-F238E27FC236}">
                <a16:creationId xmlns:a16="http://schemas.microsoft.com/office/drawing/2014/main" id="{F7D29C79-F1FE-FC01-3C1F-615CC30DE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10370" y="4466963"/>
            <a:ext cx="959268" cy="719326"/>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3E4D36D2-05B2-2FA1-76CD-0361D9095662}"/>
              </a:ext>
            </a:extLst>
          </p:cNvPr>
          <p:cNvSpPr txBox="1"/>
          <p:nvPr/>
        </p:nvSpPr>
        <p:spPr>
          <a:xfrm>
            <a:off x="2502526" y="4641960"/>
            <a:ext cx="8632597" cy="369332"/>
          </a:xfrm>
          <a:prstGeom prst="rect">
            <a:avLst/>
          </a:prstGeom>
          <a:noFill/>
        </p:spPr>
        <p:txBody>
          <a:bodyPr wrap="square">
            <a:spAutoFit/>
          </a:bodyPr>
          <a:lstStyle/>
          <a:p>
            <a:pPr marL="285750" indent="-285750" algn="just">
              <a:spcBef>
                <a:spcPts val="600"/>
              </a:spcBef>
              <a:spcAft>
                <a:spcPts val="600"/>
              </a:spcAft>
              <a:buFont typeface="Wingdings" panose="05000000000000000000" pitchFamily="2" charset="2"/>
              <a:buChar char=""/>
            </a:pPr>
            <a:r>
              <a:rPr lang="pt-BR" cap="small">
                <a:solidFill>
                  <a:schemeClr val="accent3">
                    <a:lumMod val="75000"/>
                  </a:schemeClr>
                </a:solidFill>
              </a:rPr>
              <a:t>Dossiê Técnico</a:t>
            </a:r>
            <a:r>
              <a:rPr lang="pt-BR">
                <a:solidFill>
                  <a:schemeClr val="accent3">
                    <a:lumMod val="75000"/>
                  </a:schemeClr>
                </a:solidFill>
              </a:rPr>
              <a:t>, conforme disposto no Capítulo VII da Resolução.</a:t>
            </a:r>
          </a:p>
        </p:txBody>
      </p:sp>
    </p:spTree>
    <p:extLst>
      <p:ext uri="{BB962C8B-B14F-4D97-AF65-F5344CB8AC3E}">
        <p14:creationId xmlns:p14="http://schemas.microsoft.com/office/powerpoint/2010/main" val="1878070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sz="2400" b="1" cap="small">
                <a:solidFill>
                  <a:schemeClr val="bg2">
                    <a:lumMod val="50000"/>
                  </a:schemeClr>
                </a:solidFill>
                <a:latin typeface="+mj-lt"/>
                <a:cs typeface="Arial" panose="020B0604020202020204" pitchFamily="34" charset="0"/>
              </a:rPr>
              <a:t>Alteração de Notificação ou Registro de Dispositivos Médicos</a:t>
            </a:r>
            <a:endParaRPr lang="pt-BR" altLang="pt-BR" sz="2400" b="1" cap="small">
              <a:solidFill>
                <a:schemeClr val="bg2">
                  <a:lumMod val="50000"/>
                </a:schemeClr>
              </a:solidFill>
              <a:latin typeface="+mj-lt"/>
              <a:cs typeface="Arial" panose="020B0604020202020204" pitchFamily="34" charset="0"/>
            </a:endParaRPr>
          </a:p>
        </p:txBody>
      </p:sp>
      <p:sp>
        <p:nvSpPr>
          <p:cNvPr id="2" name="CaixaDeTexto 1">
            <a:extLst>
              <a:ext uri="{FF2B5EF4-FFF2-40B4-BE49-F238E27FC236}">
                <a16:creationId xmlns:a16="http://schemas.microsoft.com/office/drawing/2014/main" id="{7CFD9AA0-0902-3D28-900A-1CF2A3494666}"/>
              </a:ext>
            </a:extLst>
          </p:cNvPr>
          <p:cNvSpPr txBox="1"/>
          <p:nvPr/>
        </p:nvSpPr>
        <p:spPr>
          <a:xfrm>
            <a:off x="722722" y="1926094"/>
            <a:ext cx="10746556" cy="4339650"/>
          </a:xfrm>
          <a:prstGeom prst="rect">
            <a:avLst/>
          </a:prstGeom>
          <a:noFill/>
        </p:spPr>
        <p:txBody>
          <a:bodyPr wrap="square" rtlCol="0">
            <a:spAutoFit/>
          </a:bodyPr>
          <a:lstStyle/>
          <a:p>
            <a:pPr marL="285750" indent="-285750" algn="just">
              <a:spcBef>
                <a:spcPts val="600"/>
              </a:spcBef>
              <a:spcAft>
                <a:spcPts val="600"/>
              </a:spcAft>
              <a:buFont typeface="Wingdings" panose="05000000000000000000" pitchFamily="2" charset="2"/>
              <a:buChar char=""/>
            </a:pPr>
            <a:r>
              <a:rPr lang="pt-BR"/>
              <a:t>Os assuntos de petição de alteração de notificação ou registro de dispositivos médicos são previstos por meio de Instrução Normativa - IN nº 74, de 16 de setembro de 2020 </a:t>
            </a:r>
          </a:p>
          <a:p>
            <a:pPr marL="285750" indent="-285750" algn="just">
              <a:spcBef>
                <a:spcPts val="600"/>
              </a:spcBef>
              <a:spcAft>
                <a:spcPts val="600"/>
              </a:spcAft>
              <a:buFont typeface="Wingdings" panose="05000000000000000000" pitchFamily="2" charset="2"/>
              <a:buChar char=""/>
            </a:pPr>
            <a:r>
              <a:rPr lang="pt-BR"/>
              <a:t>Peticionamento do assunto adequado à modificação pretendida pela empresa, com a documentação indicada nos Checklists.</a:t>
            </a:r>
          </a:p>
          <a:p>
            <a:pPr marL="742950" lvl="1" indent="-285750" algn="just">
              <a:spcBef>
                <a:spcPts val="0"/>
              </a:spcBef>
              <a:spcAft>
                <a:spcPts val="0"/>
              </a:spcAft>
              <a:buFont typeface="Wingdings" panose="05000000000000000000" pitchFamily="2" charset="2"/>
              <a:buChar char=""/>
            </a:pPr>
            <a:r>
              <a:rPr lang="pt-BR">
                <a:solidFill>
                  <a:schemeClr val="accent5">
                    <a:lumMod val="75000"/>
                  </a:schemeClr>
                </a:solidFill>
              </a:rPr>
              <a:t>Petição deverá estar instruída com documentação comprobatória da modificação a ser implementada.</a:t>
            </a:r>
          </a:p>
          <a:p>
            <a:pPr marL="285750" indent="-285750" algn="just">
              <a:spcBef>
                <a:spcPts val="600"/>
              </a:spcBef>
              <a:spcAft>
                <a:spcPts val="600"/>
              </a:spcAft>
              <a:buFont typeface="Wingdings" panose="05000000000000000000" pitchFamily="2" charset="2"/>
              <a:buChar char=""/>
            </a:pPr>
            <a:r>
              <a:rPr lang="pt-BR"/>
              <a:t>Atentar para a classificação da alteração:</a:t>
            </a:r>
          </a:p>
          <a:p>
            <a:pPr marL="742950" lvl="1" indent="-285750" algn="just">
              <a:spcBef>
                <a:spcPts val="600"/>
              </a:spcBef>
              <a:spcAft>
                <a:spcPts val="600"/>
              </a:spcAft>
              <a:buFont typeface="Wingdings" panose="05000000000000000000" pitchFamily="2" charset="2"/>
              <a:buChar char=""/>
            </a:pPr>
            <a:r>
              <a:rPr lang="pt-BR"/>
              <a:t>alteração de aprovação requerida (Somente produz efeitos após publicação no DOU).</a:t>
            </a:r>
          </a:p>
          <a:p>
            <a:pPr marL="742950" lvl="1" indent="-285750" algn="just">
              <a:spcBef>
                <a:spcPts val="600"/>
              </a:spcBef>
              <a:spcAft>
                <a:spcPts val="600"/>
              </a:spcAft>
              <a:buFont typeface="Wingdings" panose="05000000000000000000" pitchFamily="2" charset="2"/>
              <a:buChar char=""/>
            </a:pPr>
            <a:r>
              <a:rPr lang="pt-BR"/>
              <a:t>alteração de implementação imediata (Pode ser objeto de avaliação documental ou fiscal a qualquer tempo por parte da Anvisa).</a:t>
            </a:r>
          </a:p>
          <a:p>
            <a:pPr marL="742950" lvl="1" indent="-285750" algn="just">
              <a:spcBef>
                <a:spcPts val="600"/>
              </a:spcBef>
              <a:spcAft>
                <a:spcPts val="600"/>
              </a:spcAft>
              <a:buFont typeface="Wingdings" panose="05000000000000000000" pitchFamily="2" charset="2"/>
              <a:buChar char=""/>
            </a:pPr>
            <a:r>
              <a:rPr lang="pt-BR"/>
              <a:t>alteração não </a:t>
            </a:r>
            <a:r>
              <a:rPr lang="pt-BR" err="1"/>
              <a:t>reportável</a:t>
            </a:r>
            <a:r>
              <a:rPr lang="pt-BR"/>
              <a:t> (Controlada pelo sistema de qualidade do detentor da regularização e ser incorporadas em peticionamentos posteriores).</a:t>
            </a:r>
          </a:p>
          <a:p>
            <a:pPr marL="285750" indent="-285750" algn="just">
              <a:spcBef>
                <a:spcPts val="600"/>
              </a:spcBef>
              <a:spcAft>
                <a:spcPts val="600"/>
              </a:spcAft>
              <a:buFont typeface="Wingdings" panose="05000000000000000000" pitchFamily="2" charset="2"/>
              <a:buChar char=""/>
            </a:pPr>
            <a:endParaRPr lang="pt-BR"/>
          </a:p>
        </p:txBody>
      </p:sp>
    </p:spTree>
    <p:extLst>
      <p:ext uri="{BB962C8B-B14F-4D97-AF65-F5344CB8AC3E}">
        <p14:creationId xmlns:p14="http://schemas.microsoft.com/office/powerpoint/2010/main" val="3698322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sz="2400" b="1" cap="small">
                <a:solidFill>
                  <a:schemeClr val="bg2">
                    <a:lumMod val="50000"/>
                  </a:schemeClr>
                </a:solidFill>
                <a:latin typeface="+mj-lt"/>
                <a:cs typeface="Arial" panose="020B0604020202020204" pitchFamily="34" charset="0"/>
              </a:rPr>
              <a:t>Alteração de Notificação ou Registro de Dispositivos Médicos</a:t>
            </a:r>
            <a:endParaRPr lang="pt-BR" altLang="pt-BR" sz="2400" b="1" cap="small">
              <a:solidFill>
                <a:schemeClr val="bg2">
                  <a:lumMod val="50000"/>
                </a:schemeClr>
              </a:solidFill>
              <a:latin typeface="+mj-lt"/>
              <a:cs typeface="Arial" panose="020B0604020202020204" pitchFamily="34" charset="0"/>
            </a:endParaRPr>
          </a:p>
        </p:txBody>
      </p:sp>
      <p:sp>
        <p:nvSpPr>
          <p:cNvPr id="2" name="CaixaDeTexto 1">
            <a:extLst>
              <a:ext uri="{FF2B5EF4-FFF2-40B4-BE49-F238E27FC236}">
                <a16:creationId xmlns:a16="http://schemas.microsoft.com/office/drawing/2014/main" id="{7CFD9AA0-0902-3D28-900A-1CF2A3494666}"/>
              </a:ext>
            </a:extLst>
          </p:cNvPr>
          <p:cNvSpPr txBox="1"/>
          <p:nvPr/>
        </p:nvSpPr>
        <p:spPr>
          <a:xfrm>
            <a:off x="609600" y="1746985"/>
            <a:ext cx="10746556" cy="4247317"/>
          </a:xfrm>
          <a:prstGeom prst="rect">
            <a:avLst/>
          </a:prstGeom>
          <a:noFill/>
        </p:spPr>
        <p:txBody>
          <a:bodyPr wrap="square" rtlCol="0">
            <a:spAutoFit/>
          </a:bodyPr>
          <a:lstStyle/>
          <a:p>
            <a:pPr marL="285750" indent="-285750" algn="just">
              <a:spcBef>
                <a:spcPts val="600"/>
              </a:spcBef>
              <a:spcAft>
                <a:spcPts val="600"/>
              </a:spcAft>
              <a:buFont typeface="Wingdings" panose="05000000000000000000" pitchFamily="2" charset="2"/>
              <a:buChar char=""/>
            </a:pPr>
            <a:r>
              <a:rPr lang="pt-BR"/>
              <a:t>A alteração de implementação imediata que tenha interdependência com alteração de aprovação requerida deverá ser peticionada conjuntamente com esta, incorporando-se a ela o seu conteúdo.</a:t>
            </a:r>
          </a:p>
          <a:p>
            <a:pPr marL="742950" lvl="1" indent="-285750" algn="just">
              <a:spcBef>
                <a:spcPts val="600"/>
              </a:spcBef>
              <a:spcAft>
                <a:spcPts val="600"/>
              </a:spcAft>
              <a:buFont typeface="Wingdings" panose="05000000000000000000" pitchFamily="2" charset="2"/>
              <a:buChar char=""/>
            </a:pPr>
            <a:r>
              <a:rPr lang="pt-BR" sz="1600">
                <a:solidFill>
                  <a:schemeClr val="accent5">
                    <a:lumMod val="75000"/>
                  </a:schemeClr>
                </a:solidFill>
              </a:rPr>
              <a:t>Exemplo: 80259 - MATERIAL – Alteração de registro – Implementação imediata – Exclusão de modelos, apresentações comerciais, componentes, acessórios; exclusão de indicação de uso; exclusão de método de esterilização + 80235 - MATERIAL – Alteração de registro – Aprovação requerida – Alteração de informações do dossiê técnico.</a:t>
            </a:r>
          </a:p>
          <a:p>
            <a:pPr marL="285750" indent="-285750" algn="just">
              <a:spcBef>
                <a:spcPts val="600"/>
              </a:spcBef>
              <a:spcAft>
                <a:spcPts val="600"/>
              </a:spcAft>
              <a:buFont typeface="Wingdings" panose="05000000000000000000" pitchFamily="2" charset="2"/>
              <a:buChar char=""/>
            </a:pPr>
            <a:r>
              <a:rPr lang="pt-BR"/>
              <a:t>As alterações decorrentes de ação de campo notificada à Anvisa com objetivo de garantir a segurança e o desempenho do dispositivo em relação ao usuário e ao paciente terão suas análises priorizadas.</a:t>
            </a:r>
          </a:p>
          <a:p>
            <a:pPr marL="742950" lvl="1" indent="-285750" algn="just">
              <a:spcBef>
                <a:spcPts val="600"/>
              </a:spcBef>
              <a:spcAft>
                <a:spcPts val="600"/>
              </a:spcAft>
              <a:buFont typeface="Wingdings" panose="05000000000000000000" pitchFamily="2" charset="2"/>
              <a:buChar char=""/>
            </a:pPr>
            <a:r>
              <a:rPr lang="pt-BR" sz="1600">
                <a:solidFill>
                  <a:schemeClr val="accent5">
                    <a:lumMod val="75000"/>
                  </a:schemeClr>
                </a:solidFill>
              </a:rPr>
              <a:t>A prioridade de análise deverá ser protocolizada pela empresa, via Sistema SEI, apresentando evidências do envio da notificação da ação de campo à Anvisa.</a:t>
            </a:r>
          </a:p>
          <a:p>
            <a:pPr marL="285750" indent="-285750" algn="just">
              <a:spcBef>
                <a:spcPts val="600"/>
              </a:spcBef>
              <a:spcAft>
                <a:spcPts val="600"/>
              </a:spcAft>
              <a:buFont typeface="Wingdings" panose="05000000000000000000" pitchFamily="2" charset="2"/>
              <a:buChar char=""/>
            </a:pPr>
            <a:r>
              <a:rPr lang="pt-BR"/>
              <a:t>Esgotamento de estoque de produtos acabados: é permitida a importação e a comercialização simultâneas das versões envolvidas até o fim do prazo de validade ou vida útil do produto.</a:t>
            </a:r>
          </a:p>
          <a:p>
            <a:pPr marL="742950" lvl="1" indent="-285750" algn="just">
              <a:spcBef>
                <a:spcPts val="600"/>
              </a:spcBef>
              <a:spcAft>
                <a:spcPts val="600"/>
              </a:spcAft>
              <a:buFont typeface="Wingdings" panose="05000000000000000000" pitchFamily="2" charset="2"/>
              <a:buChar char=""/>
            </a:pPr>
            <a:r>
              <a:rPr lang="pt-BR" sz="1600">
                <a:solidFill>
                  <a:srgbClr val="FF0000"/>
                </a:solidFill>
              </a:rPr>
              <a:t>Não se enquadram nessa permissão alterações realizadas para solucionar problemas de segurança e desempenho do produto.</a:t>
            </a:r>
          </a:p>
        </p:txBody>
      </p:sp>
    </p:spTree>
    <p:extLst>
      <p:ext uri="{BB962C8B-B14F-4D97-AF65-F5344CB8AC3E}">
        <p14:creationId xmlns:p14="http://schemas.microsoft.com/office/powerpoint/2010/main" val="67673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sz="2400" b="1" cap="small">
                <a:solidFill>
                  <a:schemeClr val="bg2">
                    <a:lumMod val="50000"/>
                  </a:schemeClr>
                </a:solidFill>
                <a:latin typeface="+mj-lt"/>
                <a:cs typeface="Arial" panose="020B0604020202020204" pitchFamily="34" charset="0"/>
              </a:rPr>
              <a:t>Cancelamento e Conformidade das Informações</a:t>
            </a:r>
          </a:p>
        </p:txBody>
      </p:sp>
      <p:sp>
        <p:nvSpPr>
          <p:cNvPr id="2" name="CaixaDeTexto 1">
            <a:extLst>
              <a:ext uri="{FF2B5EF4-FFF2-40B4-BE49-F238E27FC236}">
                <a16:creationId xmlns:a16="http://schemas.microsoft.com/office/drawing/2014/main" id="{7CFD9AA0-0902-3D28-900A-1CF2A3494666}"/>
              </a:ext>
            </a:extLst>
          </p:cNvPr>
          <p:cNvSpPr txBox="1"/>
          <p:nvPr/>
        </p:nvSpPr>
        <p:spPr>
          <a:xfrm>
            <a:off x="590746" y="2044005"/>
            <a:ext cx="10746556" cy="3000821"/>
          </a:xfrm>
          <a:prstGeom prst="rect">
            <a:avLst/>
          </a:prstGeom>
          <a:noFill/>
        </p:spPr>
        <p:txBody>
          <a:bodyPr wrap="square" rtlCol="0">
            <a:spAutoFit/>
          </a:bodyPr>
          <a:lstStyle/>
          <a:p>
            <a:pPr marL="285750" indent="-285750" algn="just">
              <a:spcBef>
                <a:spcPts val="600"/>
              </a:spcBef>
              <a:spcAft>
                <a:spcPts val="1200"/>
              </a:spcAft>
              <a:buFont typeface="Wingdings" panose="05000000000000000000" pitchFamily="2" charset="2"/>
              <a:buChar char=""/>
            </a:pPr>
            <a:r>
              <a:rPr lang="pt-BR"/>
              <a:t>O detentor de notificação ou registro de dispositivo médico que pretender não mais comercializá-lo no mercado brasileiro </a:t>
            </a:r>
            <a:r>
              <a:rPr lang="pt-BR" b="1" u="sng"/>
              <a:t>DEVE</a:t>
            </a:r>
            <a:r>
              <a:rPr lang="pt-BR"/>
              <a:t> peticionar o seu cancelamento.</a:t>
            </a:r>
          </a:p>
          <a:p>
            <a:pPr marL="285750" indent="-285750" algn="just">
              <a:spcBef>
                <a:spcPts val="600"/>
              </a:spcBef>
              <a:spcAft>
                <a:spcPts val="1200"/>
              </a:spcAft>
              <a:buFont typeface="Wingdings" panose="05000000000000000000" pitchFamily="2" charset="2"/>
              <a:buChar char=""/>
            </a:pPr>
            <a:r>
              <a:rPr lang="pt-BR"/>
              <a:t>As alterações realizadas pelo fabricante nas informações relativas ao dispositivo médico </a:t>
            </a:r>
            <a:r>
              <a:rPr lang="pt-BR" b="1" u="sng"/>
              <a:t>DEVEM</a:t>
            </a:r>
            <a:r>
              <a:rPr lang="pt-BR"/>
              <a:t> ser comunicadas pelo detentor à Anvisa (Atentar para o protocolo da petição adequada).</a:t>
            </a:r>
          </a:p>
          <a:p>
            <a:pPr marL="285750" indent="-285750" algn="just">
              <a:spcBef>
                <a:spcPts val="600"/>
              </a:spcBef>
              <a:spcAft>
                <a:spcPts val="1200"/>
              </a:spcAft>
              <a:buFont typeface="Wingdings" panose="05000000000000000000" pitchFamily="2" charset="2"/>
              <a:buChar char=""/>
            </a:pPr>
            <a:r>
              <a:rPr lang="pt-BR"/>
              <a:t>As </a:t>
            </a:r>
            <a:r>
              <a:rPr lang="pt-BR" u="sng"/>
              <a:t>alteraçõe</a:t>
            </a:r>
            <a:r>
              <a:rPr lang="pt-BR"/>
              <a:t>s relativas a um dispositivo médico que requerem </a:t>
            </a:r>
            <a:r>
              <a:rPr lang="pt-BR" u="sng"/>
              <a:t>aprovação prévia </a:t>
            </a:r>
            <a:r>
              <a:rPr lang="pt-BR"/>
              <a:t>pela Anvisa </a:t>
            </a:r>
            <a:r>
              <a:rPr lang="pt-BR" u="sng"/>
              <a:t>somente poderão ser divulgadas ao mercado após publicação no DOU</a:t>
            </a:r>
            <a:r>
              <a:rPr lang="pt-BR"/>
              <a:t>.</a:t>
            </a:r>
          </a:p>
          <a:p>
            <a:pPr marL="285750" indent="-285750" algn="just">
              <a:spcBef>
                <a:spcPts val="600"/>
              </a:spcBef>
              <a:spcAft>
                <a:spcPts val="1200"/>
              </a:spcAft>
              <a:buFont typeface="Wingdings" panose="05000000000000000000" pitchFamily="2" charset="2"/>
              <a:buChar char=""/>
            </a:pPr>
            <a:r>
              <a:rPr lang="pt-BR"/>
              <a:t>Toda comunicação ou publicidade de dispositivo médico veiculada no mercado </a:t>
            </a:r>
            <a:r>
              <a:rPr lang="pt-BR" b="1" u="sng"/>
              <a:t>DEVE</a:t>
            </a:r>
            <a:r>
              <a:rPr lang="pt-BR"/>
              <a:t> guardar estrita concordância com as informações apresentadas pelo detentor de notificação ou registro à Anvisa.</a:t>
            </a:r>
          </a:p>
        </p:txBody>
      </p:sp>
    </p:spTree>
    <p:extLst>
      <p:ext uri="{BB962C8B-B14F-4D97-AF65-F5344CB8AC3E}">
        <p14:creationId xmlns:p14="http://schemas.microsoft.com/office/powerpoint/2010/main" val="211413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Google Shape;347;p32">
            <a:extLst>
              <a:ext uri="{FF2B5EF4-FFF2-40B4-BE49-F238E27FC236}">
                <a16:creationId xmlns:a16="http://schemas.microsoft.com/office/drawing/2014/main" id="{03B749FF-C498-43B5-A4A2-9BA2249BA2BD}"/>
              </a:ext>
            </a:extLst>
          </p:cNvPr>
          <p:cNvSpPr/>
          <p:nvPr/>
        </p:nvSpPr>
        <p:spPr>
          <a:xfrm>
            <a:off x="8595086" y="1451745"/>
            <a:ext cx="4160756" cy="4196276"/>
          </a:xfrm>
          <a:prstGeom prst="ellipse">
            <a:avLst/>
          </a:prstGeom>
          <a:solidFill>
            <a:schemeClr val="accent1">
              <a:lumMod val="50000"/>
              <a:alpha val="99000"/>
            </a:schemeClr>
          </a:solidFill>
          <a:ln>
            <a:solidFill>
              <a:schemeClr val="accent1">
                <a:lumMod val="50000"/>
              </a:schemeClr>
            </a:solidFill>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000000"/>
              </a:buClr>
            </a:pPr>
            <a:endParaRPr sz="1867" kern="0">
              <a:solidFill>
                <a:srgbClr val="000000"/>
              </a:solidFill>
              <a:latin typeface="Arial"/>
              <a:cs typeface="Arial"/>
              <a:sym typeface="Arial"/>
            </a:endParaRPr>
          </a:p>
        </p:txBody>
      </p:sp>
      <p:pic>
        <p:nvPicPr>
          <p:cNvPr id="49" name="Imagem 48">
            <a:extLst>
              <a:ext uri="{FF2B5EF4-FFF2-40B4-BE49-F238E27FC236}">
                <a16:creationId xmlns:a16="http://schemas.microsoft.com/office/drawing/2014/main" id="{B910B74B-ADD6-4AA6-3A07-E4B8DC543F57}"/>
              </a:ext>
            </a:extLst>
          </p:cNvPr>
          <p:cNvPicPr>
            <a:picLocks noChangeAspect="1"/>
          </p:cNvPicPr>
          <p:nvPr/>
        </p:nvPicPr>
        <p:blipFill>
          <a:blip r:embed="rId2"/>
          <a:stretch>
            <a:fillRect/>
          </a:stretch>
        </p:blipFill>
        <p:spPr>
          <a:xfrm>
            <a:off x="9483771" y="2397844"/>
            <a:ext cx="2353262" cy="2256451"/>
          </a:xfrm>
          <a:prstGeom prst="rect">
            <a:avLst/>
          </a:prstGeom>
        </p:spPr>
      </p:pic>
      <p:sp>
        <p:nvSpPr>
          <p:cNvPr id="4" name="CaixaDeTexto 3">
            <a:extLst>
              <a:ext uri="{FF2B5EF4-FFF2-40B4-BE49-F238E27FC236}">
                <a16:creationId xmlns:a16="http://schemas.microsoft.com/office/drawing/2014/main" id="{E4EE944F-30AF-E0D9-BA3E-EDC3AEC86D2D}"/>
              </a:ext>
            </a:extLst>
          </p:cNvPr>
          <p:cNvSpPr txBox="1"/>
          <p:nvPr/>
        </p:nvSpPr>
        <p:spPr>
          <a:xfrm>
            <a:off x="1804546" y="870549"/>
            <a:ext cx="1725038" cy="461665"/>
          </a:xfrm>
          <a:prstGeom prst="rect">
            <a:avLst/>
          </a:prstGeom>
          <a:noFill/>
        </p:spPr>
        <p:txBody>
          <a:bodyPr wrap="square">
            <a:spAutoFit/>
          </a:bodyPr>
          <a:lstStyle/>
          <a:p>
            <a:r>
              <a:rPr lang="pt-BR" altLang="pt-BR" sz="2400" b="1">
                <a:solidFill>
                  <a:schemeClr val="bg2">
                    <a:lumMod val="50000"/>
                  </a:schemeClr>
                </a:solidFill>
                <a:latin typeface="+mj-lt"/>
                <a:cs typeface="Arial" panose="020B0604020202020204" pitchFamily="34" charset="0"/>
              </a:rPr>
              <a:t>AGENDA</a:t>
            </a:r>
          </a:p>
        </p:txBody>
      </p:sp>
      <p:sp>
        <p:nvSpPr>
          <p:cNvPr id="9" name="CaixaDeTexto 8">
            <a:extLst>
              <a:ext uri="{FF2B5EF4-FFF2-40B4-BE49-F238E27FC236}">
                <a16:creationId xmlns:a16="http://schemas.microsoft.com/office/drawing/2014/main" id="{9EB97B99-5801-0779-8FC2-5122A2D2A6BA}"/>
              </a:ext>
            </a:extLst>
          </p:cNvPr>
          <p:cNvSpPr txBox="1"/>
          <p:nvPr/>
        </p:nvSpPr>
        <p:spPr>
          <a:xfrm>
            <a:off x="515504" y="2267712"/>
            <a:ext cx="7662672" cy="4093428"/>
          </a:xfrm>
          <a:prstGeom prst="rect">
            <a:avLst/>
          </a:prstGeom>
          <a:noFill/>
        </p:spPr>
        <p:txBody>
          <a:bodyPr wrap="square" rtlCol="0">
            <a:spAutoFit/>
          </a:bodyPr>
          <a:lstStyle/>
          <a:p>
            <a:pPr marL="285750" indent="-285750" algn="just">
              <a:spcBef>
                <a:spcPts val="600"/>
              </a:spcBef>
              <a:buBlip>
                <a:blip r:embed="rId3">
                  <a:extLst>
                    <a:ext uri="{96DAC541-7B7A-43D3-8B79-37D633B846F1}">
                      <asvg:svgBlip xmlns:asvg="http://schemas.microsoft.com/office/drawing/2016/SVG/main" r:embed="rId4"/>
                    </a:ext>
                  </a:extLst>
                </a:blip>
              </a:buBlip>
            </a:pPr>
            <a:r>
              <a:rPr lang="pt-BR" sz="1800">
                <a:latin typeface="+mn-lt"/>
              </a:rPr>
              <a:t>Obj</a:t>
            </a:r>
            <a:r>
              <a:rPr lang="pt-BR">
                <a:latin typeface="+mn-lt"/>
              </a:rPr>
              <a:t>etivo</a:t>
            </a:r>
            <a:r>
              <a:rPr lang="pt-BR" sz="1800">
                <a:latin typeface="+mn-lt"/>
              </a:rPr>
              <a:t>;</a:t>
            </a:r>
          </a:p>
          <a:p>
            <a:pPr marL="285750" indent="-285750" algn="just">
              <a:spcBef>
                <a:spcPts val="600"/>
              </a:spcBef>
              <a:buBlip>
                <a:blip r:embed="rId3">
                  <a:extLst>
                    <a:ext uri="{96DAC541-7B7A-43D3-8B79-37D633B846F1}">
                      <asvg:svgBlip xmlns:asvg="http://schemas.microsoft.com/office/drawing/2016/SVG/main" r:embed="rId4"/>
                    </a:ext>
                  </a:extLst>
                </a:blip>
              </a:buBlip>
            </a:pPr>
            <a:r>
              <a:rPr lang="pt-BR">
                <a:latin typeface="+mn-lt"/>
              </a:rPr>
              <a:t>Abrangência;</a:t>
            </a:r>
          </a:p>
          <a:p>
            <a:pPr marL="285750" indent="-285750" algn="just">
              <a:spcBef>
                <a:spcPts val="600"/>
              </a:spcBef>
              <a:buBlip>
                <a:blip r:embed="rId3">
                  <a:extLst>
                    <a:ext uri="{96DAC541-7B7A-43D3-8B79-37D633B846F1}">
                      <asvg:svgBlip xmlns:asvg="http://schemas.microsoft.com/office/drawing/2016/SVG/main" r:embed="rId4"/>
                    </a:ext>
                  </a:extLst>
                </a:blip>
              </a:buBlip>
            </a:pPr>
            <a:r>
              <a:rPr lang="pt-BR">
                <a:latin typeface="+mn-lt"/>
              </a:rPr>
              <a:t>Definições;</a:t>
            </a:r>
          </a:p>
          <a:p>
            <a:pPr marL="285750" indent="-285750" algn="just">
              <a:spcBef>
                <a:spcPts val="600"/>
              </a:spcBef>
              <a:buBlip>
                <a:blip r:embed="rId3">
                  <a:extLst>
                    <a:ext uri="{96DAC541-7B7A-43D3-8B79-37D633B846F1}">
                      <asvg:svgBlip xmlns:asvg="http://schemas.microsoft.com/office/drawing/2016/SVG/main" r:embed="rId4"/>
                    </a:ext>
                  </a:extLst>
                </a:blip>
              </a:buBlip>
            </a:pPr>
            <a:r>
              <a:rPr lang="pt-BR">
                <a:latin typeface="+mn-lt"/>
              </a:rPr>
              <a:t>Enquadramento e Regimes de Controle;</a:t>
            </a:r>
          </a:p>
          <a:p>
            <a:pPr marL="285750" indent="-285750" algn="just">
              <a:spcBef>
                <a:spcPts val="600"/>
              </a:spcBef>
              <a:buBlip>
                <a:blip r:embed="rId3">
                  <a:extLst>
                    <a:ext uri="{96DAC541-7B7A-43D3-8B79-37D633B846F1}">
                      <asvg:svgBlip xmlns:asvg="http://schemas.microsoft.com/office/drawing/2016/SVG/main" r:embed="rId4"/>
                    </a:ext>
                  </a:extLst>
                </a:blip>
              </a:buBlip>
            </a:pPr>
            <a:r>
              <a:rPr lang="pt-BR">
                <a:latin typeface="+mn-lt"/>
              </a:rPr>
              <a:t>Procedimentos para Notificação ou Registro de Dispositivos Médicos;</a:t>
            </a:r>
          </a:p>
          <a:p>
            <a:pPr marL="742950" lvl="1" indent="-285750" algn="just">
              <a:spcBef>
                <a:spcPts val="600"/>
              </a:spcBef>
              <a:buBlip>
                <a:blip r:embed="rId3">
                  <a:extLst>
                    <a:ext uri="{96DAC541-7B7A-43D3-8B79-37D633B846F1}">
                      <asvg:svgBlip xmlns:asvg="http://schemas.microsoft.com/office/drawing/2016/SVG/main" r:embed="rId4"/>
                    </a:ext>
                  </a:extLst>
                </a:blip>
              </a:buBlip>
            </a:pPr>
            <a:r>
              <a:rPr lang="pt-BR" sz="1400">
                <a:latin typeface="+mn-lt"/>
              </a:rPr>
              <a:t>Notificação de Dispositivos Médicos;</a:t>
            </a:r>
          </a:p>
          <a:p>
            <a:pPr marL="742950" lvl="1" indent="-285750" algn="just">
              <a:spcBef>
                <a:spcPts val="600"/>
              </a:spcBef>
              <a:buBlip>
                <a:blip r:embed="rId3">
                  <a:extLst>
                    <a:ext uri="{96DAC541-7B7A-43D3-8B79-37D633B846F1}">
                      <asvg:svgBlip xmlns:asvg="http://schemas.microsoft.com/office/drawing/2016/SVG/main" r:embed="rId4"/>
                    </a:ext>
                  </a:extLst>
                </a:blip>
              </a:buBlip>
            </a:pPr>
            <a:r>
              <a:rPr lang="pt-BR" sz="1400">
                <a:latin typeface="+mn-lt"/>
              </a:rPr>
              <a:t>Registro de Dispositivos Médicos;</a:t>
            </a:r>
          </a:p>
          <a:p>
            <a:pPr marL="742950" lvl="1" indent="-285750" algn="just">
              <a:spcBef>
                <a:spcPts val="600"/>
              </a:spcBef>
              <a:buBlip>
                <a:blip r:embed="rId3">
                  <a:extLst>
                    <a:ext uri="{96DAC541-7B7A-43D3-8B79-37D633B846F1}">
                      <asvg:svgBlip xmlns:asvg="http://schemas.microsoft.com/office/drawing/2016/SVG/main" r:embed="rId4"/>
                    </a:ext>
                  </a:extLst>
                </a:blip>
              </a:buBlip>
            </a:pPr>
            <a:r>
              <a:rPr lang="pt-BR" sz="1400">
                <a:latin typeface="+mn-lt"/>
              </a:rPr>
              <a:t>Alteração de Notificação ou Registro de Dispositivos Médicos;</a:t>
            </a:r>
          </a:p>
          <a:p>
            <a:pPr marL="742950" lvl="1" indent="-285750" algn="just">
              <a:spcBef>
                <a:spcPts val="600"/>
              </a:spcBef>
              <a:buBlip>
                <a:blip r:embed="rId3">
                  <a:extLst>
                    <a:ext uri="{96DAC541-7B7A-43D3-8B79-37D633B846F1}">
                      <asvg:svgBlip xmlns:asvg="http://schemas.microsoft.com/office/drawing/2016/SVG/main" r:embed="rId4"/>
                    </a:ext>
                  </a:extLst>
                </a:blip>
              </a:buBlip>
            </a:pPr>
            <a:r>
              <a:rPr lang="pt-BR" sz="1400">
                <a:latin typeface="+mn-lt"/>
              </a:rPr>
              <a:t>Revalidação de Registro de Dispositivos Médicos;</a:t>
            </a:r>
          </a:p>
          <a:p>
            <a:pPr marL="742950" lvl="1" indent="-285750" algn="just">
              <a:spcBef>
                <a:spcPts val="600"/>
              </a:spcBef>
              <a:buBlip>
                <a:blip r:embed="rId3">
                  <a:extLst>
                    <a:ext uri="{96DAC541-7B7A-43D3-8B79-37D633B846F1}">
                      <asvg:svgBlip xmlns:asvg="http://schemas.microsoft.com/office/drawing/2016/SVG/main" r:embed="rId4"/>
                    </a:ext>
                  </a:extLst>
                </a:blip>
              </a:buBlip>
            </a:pPr>
            <a:r>
              <a:rPr lang="pt-BR" sz="1400">
                <a:latin typeface="+mn-lt"/>
              </a:rPr>
              <a:t>Cancelamento de Notificação ou Registro de Dispositivos Médicos e Conformidade das Informações.</a:t>
            </a:r>
          </a:p>
          <a:p>
            <a:pPr marL="285750" indent="-285750" algn="just">
              <a:spcBef>
                <a:spcPts val="600"/>
              </a:spcBef>
              <a:buBlip>
                <a:blip r:embed="rId3">
                  <a:extLst>
                    <a:ext uri="{96DAC541-7B7A-43D3-8B79-37D633B846F1}">
                      <asvg:svgBlip xmlns:asvg="http://schemas.microsoft.com/office/drawing/2016/SVG/main" r:embed="rId4"/>
                    </a:ext>
                  </a:extLst>
                </a:blip>
              </a:buBlip>
            </a:pPr>
            <a:r>
              <a:rPr lang="pt-BR">
                <a:latin typeface="+mn-lt"/>
              </a:rPr>
              <a:t>Repositório Documental de Dispositivos Médicos;</a:t>
            </a:r>
          </a:p>
          <a:p>
            <a:pPr marL="742950" lvl="1" indent="-285750" algn="just">
              <a:buBlip>
                <a:blip r:embed="rId3">
                  <a:extLst>
                    <a:ext uri="{96DAC541-7B7A-43D3-8B79-37D633B846F1}">
                      <asvg:svgBlip xmlns:asvg="http://schemas.microsoft.com/office/drawing/2016/SVG/main" r:embed="rId4"/>
                    </a:ext>
                  </a:extLst>
                </a:blip>
              </a:buBlip>
            </a:pPr>
            <a:endParaRPr lang="pt-BR">
              <a:solidFill>
                <a:srgbClr val="162937"/>
              </a:solidFill>
              <a:latin typeface="rawline"/>
            </a:endParaRPr>
          </a:p>
        </p:txBody>
      </p:sp>
    </p:spTree>
    <p:extLst>
      <p:ext uri="{BB962C8B-B14F-4D97-AF65-F5344CB8AC3E}">
        <p14:creationId xmlns:p14="http://schemas.microsoft.com/office/powerpoint/2010/main" val="2563682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sz="2400" b="1" cap="small">
                <a:solidFill>
                  <a:schemeClr val="bg2">
                    <a:lumMod val="50000"/>
                  </a:schemeClr>
                </a:solidFill>
                <a:latin typeface="+mj-lt"/>
                <a:cs typeface="Arial" panose="020B0604020202020204" pitchFamily="34" charset="0"/>
              </a:rPr>
              <a:t>Repositório documental</a:t>
            </a:r>
            <a:endParaRPr lang="pt-BR" altLang="pt-BR" sz="2400" b="1" cap="small">
              <a:solidFill>
                <a:schemeClr val="bg2">
                  <a:lumMod val="50000"/>
                </a:schemeClr>
              </a:solidFill>
              <a:latin typeface="+mj-lt"/>
              <a:cs typeface="Arial" panose="020B0604020202020204" pitchFamily="34" charset="0"/>
            </a:endParaRPr>
          </a:p>
        </p:txBody>
      </p:sp>
      <p:sp>
        <p:nvSpPr>
          <p:cNvPr id="2" name="CaixaDeTexto 1">
            <a:extLst>
              <a:ext uri="{FF2B5EF4-FFF2-40B4-BE49-F238E27FC236}">
                <a16:creationId xmlns:a16="http://schemas.microsoft.com/office/drawing/2014/main" id="{7CFD9AA0-0902-3D28-900A-1CF2A3494666}"/>
              </a:ext>
            </a:extLst>
          </p:cNvPr>
          <p:cNvSpPr txBox="1"/>
          <p:nvPr/>
        </p:nvSpPr>
        <p:spPr>
          <a:xfrm>
            <a:off x="607244" y="1795660"/>
            <a:ext cx="10746556" cy="1277273"/>
          </a:xfrm>
          <a:prstGeom prst="rect">
            <a:avLst/>
          </a:prstGeom>
          <a:noFill/>
        </p:spPr>
        <p:txBody>
          <a:bodyPr wrap="square" rtlCol="0">
            <a:spAutoFit/>
          </a:bodyPr>
          <a:lstStyle/>
          <a:p>
            <a:pPr marL="285750" indent="-285750" algn="just">
              <a:spcBef>
                <a:spcPts val="0"/>
              </a:spcBef>
              <a:spcAft>
                <a:spcPts val="0"/>
              </a:spcAft>
              <a:buFont typeface="Wingdings" panose="05000000000000000000" pitchFamily="2" charset="2"/>
              <a:buChar char=""/>
            </a:pPr>
            <a:r>
              <a:rPr lang="pt-BR" b="0" i="0" dirty="0">
                <a:solidFill>
                  <a:srgbClr val="162937"/>
                </a:solidFill>
                <a:effectLst/>
                <a:latin typeface="rawline"/>
              </a:rPr>
              <a:t>O carregamento de instruções de uso é obrigatório e deve ser executado pela empresa responsável pela notificação ou pelo registro do produto, a qual atesta que seu conteúdo guarda concordância com a legislação vigente e consistência com o produto regularizado.</a:t>
            </a:r>
          </a:p>
          <a:p>
            <a:pPr marL="742950" lvl="1" indent="-285750" algn="just">
              <a:spcBef>
                <a:spcPts val="600"/>
              </a:spcBef>
              <a:spcAft>
                <a:spcPts val="1200"/>
              </a:spcAft>
              <a:buFont typeface="Wingdings" panose="05000000000000000000" pitchFamily="2" charset="2"/>
              <a:buChar char=""/>
            </a:pPr>
            <a:r>
              <a:rPr lang="pt-BR" dirty="0">
                <a:solidFill>
                  <a:srgbClr val="FF0000"/>
                </a:solidFill>
              </a:rPr>
              <a:t>Atenção para os prazos previstos para o carregamento das instruções de uso (§5º e §6º do art. 33)</a:t>
            </a:r>
          </a:p>
        </p:txBody>
      </p:sp>
      <p:graphicFrame>
        <p:nvGraphicFramePr>
          <p:cNvPr id="5" name="Tabela 4">
            <a:extLst>
              <a:ext uri="{FF2B5EF4-FFF2-40B4-BE49-F238E27FC236}">
                <a16:creationId xmlns:a16="http://schemas.microsoft.com/office/drawing/2014/main" id="{396096CD-051C-196F-C6F1-5B9E01DDDEF8}"/>
              </a:ext>
            </a:extLst>
          </p:cNvPr>
          <p:cNvGraphicFramePr>
            <a:graphicFrameLocks noGrp="1"/>
          </p:cNvGraphicFramePr>
          <p:nvPr>
            <p:extLst>
              <p:ext uri="{D42A27DB-BD31-4B8C-83A1-F6EECF244321}">
                <p14:modId xmlns:p14="http://schemas.microsoft.com/office/powerpoint/2010/main" val="3914574296"/>
              </p:ext>
            </p:extLst>
          </p:nvPr>
        </p:nvGraphicFramePr>
        <p:xfrm>
          <a:off x="2129673" y="3125233"/>
          <a:ext cx="6929486" cy="2743200"/>
        </p:xfrm>
        <a:graphic>
          <a:graphicData uri="http://schemas.openxmlformats.org/drawingml/2006/table">
            <a:tbl>
              <a:tblPr/>
              <a:tblGrid>
                <a:gridCol w="6929486">
                  <a:extLst>
                    <a:ext uri="{9D8B030D-6E8A-4147-A177-3AD203B41FA5}">
                      <a16:colId xmlns:a16="http://schemas.microsoft.com/office/drawing/2014/main" val="3997809145"/>
                    </a:ext>
                  </a:extLst>
                </a:gridCol>
              </a:tblGrid>
              <a:tr h="380150">
                <a:tc>
                  <a:txBody>
                    <a:bodyPr/>
                    <a:lstStyle/>
                    <a:p>
                      <a:pPr fontAlgn="t"/>
                      <a:r>
                        <a:rPr lang="pt-BR" b="1" u="sng">
                          <a:solidFill>
                            <a:srgbClr val="1351B4"/>
                          </a:solidFill>
                          <a:effectLst/>
                          <a:latin typeface="rawline"/>
                          <a:hlinkClick r:id="rId2"/>
                        </a:rPr>
                        <a:t>Tema: Repositório Documental de Dispositivos Médicos (09/03/2020)</a:t>
                      </a:r>
                      <a:endParaRPr lang="pt-BR" b="0">
                        <a:solidFill>
                          <a:srgbClr val="555555"/>
                        </a:solidFill>
                        <a:effectLst/>
                        <a:latin typeface="rawline"/>
                      </a:endParaRPr>
                    </a:p>
                  </a:txBody>
                  <a:tcPr marL="121920" marR="12192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C5D4EB"/>
                      </a:solidFill>
                      <a:prstDash val="solid"/>
                      <a:round/>
                      <a:headEnd type="none" w="med" len="med"/>
                      <a:tailEnd type="none" w="med" len="med"/>
                    </a:lnB>
                    <a:solidFill>
                      <a:srgbClr val="FFFFFF"/>
                    </a:solidFill>
                  </a:tcPr>
                </a:tc>
                <a:extLst>
                  <a:ext uri="{0D108BD9-81ED-4DB2-BD59-A6C34878D82A}">
                    <a16:rowId xmlns:a16="http://schemas.microsoft.com/office/drawing/2014/main" val="2931712693"/>
                  </a:ext>
                </a:extLst>
              </a:tr>
              <a:tr h="380150">
                <a:tc>
                  <a:txBody>
                    <a:bodyPr/>
                    <a:lstStyle/>
                    <a:p>
                      <a:pPr fontAlgn="t"/>
                      <a:r>
                        <a:rPr lang="pt-BR" b="0" u="none" strike="noStrike">
                          <a:solidFill>
                            <a:srgbClr val="1351B4"/>
                          </a:solidFill>
                          <a:effectLst/>
                          <a:latin typeface="rawline"/>
                          <a:hlinkClick r:id="rId3"/>
                        </a:rPr>
                        <a:t>Assista ao vídeo </a:t>
                      </a:r>
                      <a:endParaRPr lang="pt-BR" b="0">
                        <a:solidFill>
                          <a:srgbClr val="555555"/>
                        </a:solidFill>
                        <a:effectLst/>
                        <a:latin typeface="rawline"/>
                      </a:endParaRPr>
                    </a:p>
                  </a:txBody>
                  <a:tcPr marL="121920" marR="12192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C5D4EB"/>
                      </a:solidFill>
                      <a:prstDash val="solid"/>
                      <a:round/>
                      <a:headEnd type="none" w="med" len="med"/>
                      <a:tailEnd type="none" w="med" len="med"/>
                    </a:lnT>
                    <a:lnB w="7620" cap="flat" cmpd="sng" algn="ctr">
                      <a:solidFill>
                        <a:srgbClr val="C5D4EB"/>
                      </a:solidFill>
                      <a:prstDash val="solid"/>
                      <a:round/>
                      <a:headEnd type="none" w="med" len="med"/>
                      <a:tailEnd type="none" w="med" len="med"/>
                    </a:lnB>
                    <a:solidFill>
                      <a:srgbClr val="FFFFFF"/>
                    </a:solidFill>
                  </a:tcPr>
                </a:tc>
                <a:extLst>
                  <a:ext uri="{0D108BD9-81ED-4DB2-BD59-A6C34878D82A}">
                    <a16:rowId xmlns:a16="http://schemas.microsoft.com/office/drawing/2014/main" val="1646338175"/>
                  </a:ext>
                </a:extLst>
              </a:tr>
              <a:tr h="380150">
                <a:tc>
                  <a:txBody>
                    <a:bodyPr/>
                    <a:lstStyle/>
                    <a:p>
                      <a:pPr fontAlgn="t"/>
                      <a:r>
                        <a:rPr lang="pt-BR" b="0" u="none" strike="noStrike">
                          <a:solidFill>
                            <a:srgbClr val="1351B4"/>
                          </a:solidFill>
                          <a:effectLst/>
                          <a:latin typeface="rawline"/>
                          <a:hlinkClick r:id="rId4"/>
                        </a:rPr>
                        <a:t>Confira a apresentação na íntegra</a:t>
                      </a:r>
                      <a:endParaRPr lang="pt-BR" b="0">
                        <a:solidFill>
                          <a:srgbClr val="555555"/>
                        </a:solidFill>
                        <a:effectLst/>
                        <a:latin typeface="rawline"/>
                      </a:endParaRPr>
                    </a:p>
                  </a:txBody>
                  <a:tcPr marL="121920" marR="12192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C5D4EB"/>
                      </a:solidFill>
                      <a:prstDash val="solid"/>
                      <a:round/>
                      <a:headEnd type="none" w="med" len="med"/>
                      <a:tailEnd type="none" w="med" len="med"/>
                    </a:lnT>
                    <a:lnB w="7620" cap="flat" cmpd="sng" algn="ctr">
                      <a:solidFill>
                        <a:srgbClr val="C5D4EB"/>
                      </a:solidFill>
                      <a:prstDash val="solid"/>
                      <a:round/>
                      <a:headEnd type="none" w="med" len="med"/>
                      <a:tailEnd type="none" w="med" len="med"/>
                    </a:lnB>
                    <a:solidFill>
                      <a:srgbClr val="FFFFFF"/>
                    </a:solidFill>
                  </a:tcPr>
                </a:tc>
                <a:extLst>
                  <a:ext uri="{0D108BD9-81ED-4DB2-BD59-A6C34878D82A}">
                    <a16:rowId xmlns:a16="http://schemas.microsoft.com/office/drawing/2014/main" val="3681725209"/>
                  </a:ext>
                </a:extLst>
              </a:tr>
              <a:tr h="380150">
                <a:tc>
                  <a:txBody>
                    <a:bodyPr/>
                    <a:lstStyle/>
                    <a:p>
                      <a:pPr fontAlgn="t"/>
                      <a:r>
                        <a:rPr lang="pt-BR" b="0" u="none" strike="noStrike">
                          <a:solidFill>
                            <a:srgbClr val="1351B4"/>
                          </a:solidFill>
                          <a:effectLst/>
                          <a:latin typeface="rawline"/>
                          <a:hlinkClick r:id="rId5"/>
                        </a:rPr>
                        <a:t>Perguntas e respostas</a:t>
                      </a:r>
                      <a:endParaRPr lang="pt-BR" b="0">
                        <a:solidFill>
                          <a:srgbClr val="555555"/>
                        </a:solidFill>
                        <a:effectLst/>
                        <a:latin typeface="rawline"/>
                      </a:endParaRPr>
                    </a:p>
                  </a:txBody>
                  <a:tcPr marL="121920" marR="12192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C5D4EB"/>
                      </a:solidFill>
                      <a:prstDash val="solid"/>
                      <a:round/>
                      <a:headEnd type="none" w="med" len="med"/>
                      <a:tailEnd type="none" w="med" len="med"/>
                    </a:lnT>
                    <a:lnB w="7620" cap="flat" cmpd="sng" algn="ctr">
                      <a:solidFill>
                        <a:srgbClr val="C5D4EB"/>
                      </a:solidFill>
                      <a:prstDash val="solid"/>
                      <a:round/>
                      <a:headEnd type="none" w="med" len="med"/>
                      <a:tailEnd type="none" w="med" len="med"/>
                    </a:lnB>
                    <a:solidFill>
                      <a:srgbClr val="FFFFFF"/>
                    </a:solidFill>
                  </a:tcPr>
                </a:tc>
                <a:extLst>
                  <a:ext uri="{0D108BD9-81ED-4DB2-BD59-A6C34878D82A}">
                    <a16:rowId xmlns:a16="http://schemas.microsoft.com/office/drawing/2014/main" val="3927144529"/>
                  </a:ext>
                </a:extLst>
              </a:tr>
              <a:tr h="380150">
                <a:tc>
                  <a:txBody>
                    <a:bodyPr/>
                    <a:lstStyle/>
                    <a:p>
                      <a:pPr fontAlgn="t"/>
                      <a:r>
                        <a:rPr lang="pt-BR" b="0">
                          <a:solidFill>
                            <a:srgbClr val="555555"/>
                          </a:solidFill>
                          <a:effectLst/>
                          <a:latin typeface="rawline"/>
                        </a:rPr>
                        <a:t>Área: GGTPS</a:t>
                      </a:r>
                    </a:p>
                  </a:txBody>
                  <a:tcPr marL="121920" marR="12192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C5D4EB"/>
                      </a:solidFill>
                      <a:prstDash val="solid"/>
                      <a:round/>
                      <a:headEnd type="none" w="med" len="med"/>
                      <a:tailEnd type="none" w="med" len="med"/>
                    </a:lnT>
                    <a:lnB w="7620" cap="flat" cmpd="sng" algn="ctr">
                      <a:solidFill>
                        <a:srgbClr val="C5D4EB"/>
                      </a:solidFill>
                      <a:prstDash val="solid"/>
                      <a:round/>
                      <a:headEnd type="none" w="med" len="med"/>
                      <a:tailEnd type="none" w="med" len="med"/>
                    </a:lnB>
                    <a:solidFill>
                      <a:srgbClr val="FFFFFF"/>
                    </a:solidFill>
                  </a:tcPr>
                </a:tc>
                <a:extLst>
                  <a:ext uri="{0D108BD9-81ED-4DB2-BD59-A6C34878D82A}">
                    <a16:rowId xmlns:a16="http://schemas.microsoft.com/office/drawing/2014/main" val="1745461335"/>
                  </a:ext>
                </a:extLst>
              </a:tr>
              <a:tr h="380150">
                <a:tc>
                  <a:txBody>
                    <a:bodyPr/>
                    <a:lstStyle/>
                    <a:p>
                      <a:pPr fontAlgn="t"/>
                      <a:r>
                        <a:rPr lang="pt-BR" b="0" dirty="0">
                          <a:solidFill>
                            <a:srgbClr val="555555"/>
                          </a:solidFill>
                          <a:effectLst/>
                          <a:latin typeface="rawline"/>
                        </a:rPr>
                        <a:t>Edição 04/2020 - Realizada em 09/03/2020, às 15h</a:t>
                      </a:r>
                    </a:p>
                  </a:txBody>
                  <a:tcPr marL="121920" marR="12192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C5D4EB"/>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51069782"/>
                  </a:ext>
                </a:extLst>
              </a:tr>
            </a:tbl>
          </a:graphicData>
        </a:graphic>
      </p:graphicFrame>
      <p:sp>
        <p:nvSpPr>
          <p:cNvPr id="8" name="CaixaDeTexto 7">
            <a:extLst>
              <a:ext uri="{FF2B5EF4-FFF2-40B4-BE49-F238E27FC236}">
                <a16:creationId xmlns:a16="http://schemas.microsoft.com/office/drawing/2014/main" id="{D154DA25-1858-D9EF-078C-9D4DEC92C705}"/>
              </a:ext>
            </a:extLst>
          </p:cNvPr>
          <p:cNvSpPr txBox="1"/>
          <p:nvPr/>
        </p:nvSpPr>
        <p:spPr>
          <a:xfrm>
            <a:off x="1214414" y="5882821"/>
            <a:ext cx="9532215" cy="369332"/>
          </a:xfrm>
          <a:prstGeom prst="rect">
            <a:avLst/>
          </a:prstGeom>
          <a:noFill/>
        </p:spPr>
        <p:txBody>
          <a:bodyPr wrap="square">
            <a:spAutoFit/>
          </a:bodyPr>
          <a:lstStyle/>
          <a:p>
            <a:r>
              <a:rPr lang="pt-BR" dirty="0"/>
              <a:t>https://www.gov.br/anvisa/pt-br/assuntos/educacaoepesquisa/webinar/produtos/produtos</a:t>
            </a:r>
          </a:p>
        </p:txBody>
      </p:sp>
    </p:spTree>
    <p:extLst>
      <p:ext uri="{BB962C8B-B14F-4D97-AF65-F5344CB8AC3E}">
        <p14:creationId xmlns:p14="http://schemas.microsoft.com/office/powerpoint/2010/main" val="3941340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sz="2400" b="1" cap="small">
                <a:solidFill>
                  <a:schemeClr val="bg2">
                    <a:lumMod val="50000"/>
                  </a:schemeClr>
                </a:solidFill>
                <a:latin typeface="+mj-lt"/>
                <a:cs typeface="Arial" panose="020B0604020202020204" pitchFamily="34" charset="0"/>
              </a:rPr>
              <a:t>Reavaliação Processual</a:t>
            </a:r>
            <a:endParaRPr lang="pt-BR" altLang="pt-BR" sz="2400" b="1" cap="small">
              <a:solidFill>
                <a:schemeClr val="bg2">
                  <a:lumMod val="50000"/>
                </a:schemeClr>
              </a:solidFill>
              <a:latin typeface="+mj-lt"/>
              <a:cs typeface="Arial" panose="020B0604020202020204" pitchFamily="34" charset="0"/>
            </a:endParaRPr>
          </a:p>
        </p:txBody>
      </p:sp>
      <p:sp>
        <p:nvSpPr>
          <p:cNvPr id="2" name="CaixaDeTexto 1">
            <a:extLst>
              <a:ext uri="{FF2B5EF4-FFF2-40B4-BE49-F238E27FC236}">
                <a16:creationId xmlns:a16="http://schemas.microsoft.com/office/drawing/2014/main" id="{7CFD9AA0-0902-3D28-900A-1CF2A3494666}"/>
              </a:ext>
            </a:extLst>
          </p:cNvPr>
          <p:cNvSpPr txBox="1"/>
          <p:nvPr/>
        </p:nvSpPr>
        <p:spPr>
          <a:xfrm>
            <a:off x="607244" y="1795660"/>
            <a:ext cx="10746556" cy="646331"/>
          </a:xfrm>
          <a:prstGeom prst="rect">
            <a:avLst/>
          </a:prstGeom>
          <a:noFill/>
        </p:spPr>
        <p:txBody>
          <a:bodyPr wrap="square" rtlCol="0">
            <a:spAutoFit/>
          </a:bodyPr>
          <a:lstStyle/>
          <a:p>
            <a:pPr marL="285750" indent="-285750" algn="just">
              <a:spcBef>
                <a:spcPts val="600"/>
              </a:spcBef>
              <a:spcAft>
                <a:spcPts val="600"/>
              </a:spcAft>
              <a:buFont typeface="Wingdings" panose="05000000000000000000" pitchFamily="2" charset="2"/>
              <a:buChar char=""/>
            </a:pPr>
            <a:r>
              <a:rPr lang="pt-BR" b="0" i="0">
                <a:solidFill>
                  <a:srgbClr val="162937"/>
                </a:solidFill>
                <a:effectLst/>
                <a:latin typeface="rawline"/>
              </a:rPr>
              <a:t>Os processos de notificação e de registro de dispositivos médicos são sujeitos a avaliação e reavaliação processual, auditoria, monitoramento de mercado e inspeção pela autoridade sanitária competente.</a:t>
            </a:r>
          </a:p>
        </p:txBody>
      </p:sp>
      <p:graphicFrame>
        <p:nvGraphicFramePr>
          <p:cNvPr id="4" name="Diagrama 3">
            <a:extLst>
              <a:ext uri="{FF2B5EF4-FFF2-40B4-BE49-F238E27FC236}">
                <a16:creationId xmlns:a16="http://schemas.microsoft.com/office/drawing/2014/main" id="{8F021A3E-50B6-E55E-8C10-BE3D25570F57}"/>
              </a:ext>
            </a:extLst>
          </p:cNvPr>
          <p:cNvGraphicFramePr/>
          <p:nvPr>
            <p:extLst>
              <p:ext uri="{D42A27DB-BD31-4B8C-83A1-F6EECF244321}">
                <p14:modId xmlns:p14="http://schemas.microsoft.com/office/powerpoint/2010/main" val="2095768248"/>
              </p:ext>
            </p:extLst>
          </p:nvPr>
        </p:nvGraphicFramePr>
        <p:xfrm>
          <a:off x="574623" y="2242946"/>
          <a:ext cx="11421359" cy="251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a:extLst>
              <a:ext uri="{FF2B5EF4-FFF2-40B4-BE49-F238E27FC236}">
                <a16:creationId xmlns:a16="http://schemas.microsoft.com/office/drawing/2014/main" id="{65724D7B-C93F-D953-7CDA-7C7BFCB7484B}"/>
              </a:ext>
            </a:extLst>
          </p:cNvPr>
          <p:cNvGraphicFramePr/>
          <p:nvPr>
            <p:extLst>
              <p:ext uri="{D42A27DB-BD31-4B8C-83A1-F6EECF244321}">
                <p14:modId xmlns:p14="http://schemas.microsoft.com/office/powerpoint/2010/main" val="2091410894"/>
              </p:ext>
            </p:extLst>
          </p:nvPr>
        </p:nvGraphicFramePr>
        <p:xfrm>
          <a:off x="3127472" y="4901938"/>
          <a:ext cx="3207338" cy="14405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0" name="Agrupar 9">
            <a:extLst>
              <a:ext uri="{FF2B5EF4-FFF2-40B4-BE49-F238E27FC236}">
                <a16:creationId xmlns:a16="http://schemas.microsoft.com/office/drawing/2014/main" id="{EEB19B9B-57CD-C149-ADB5-C7BFBB5136A0}"/>
              </a:ext>
            </a:extLst>
          </p:cNvPr>
          <p:cNvGrpSpPr/>
          <p:nvPr/>
        </p:nvGrpSpPr>
        <p:grpSpPr>
          <a:xfrm>
            <a:off x="4445723" y="4388479"/>
            <a:ext cx="514279" cy="428567"/>
            <a:chOff x="2299618" y="1214618"/>
            <a:chExt cx="514279" cy="428567"/>
          </a:xfrm>
          <a:solidFill>
            <a:schemeClr val="accent2">
              <a:lumMod val="60000"/>
              <a:lumOff val="40000"/>
            </a:schemeClr>
          </a:solidFill>
        </p:grpSpPr>
        <p:sp>
          <p:nvSpPr>
            <p:cNvPr id="11" name="Seta: para a Direita 10">
              <a:extLst>
                <a:ext uri="{FF2B5EF4-FFF2-40B4-BE49-F238E27FC236}">
                  <a16:creationId xmlns:a16="http://schemas.microsoft.com/office/drawing/2014/main" id="{89995372-F9CF-A5B5-2B3C-7A32549A3DCE}"/>
                </a:ext>
              </a:extLst>
            </p:cNvPr>
            <p:cNvSpPr/>
            <p:nvPr/>
          </p:nvSpPr>
          <p:spPr>
            <a:xfrm rot="5400000">
              <a:off x="2342475" y="1171762"/>
              <a:ext cx="428566" cy="514279"/>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Seta: para a Direita 4">
              <a:extLst>
                <a:ext uri="{FF2B5EF4-FFF2-40B4-BE49-F238E27FC236}">
                  <a16:creationId xmlns:a16="http://schemas.microsoft.com/office/drawing/2014/main" id="{F97841C3-D72E-1142-33A2-E331FCEE83D2}"/>
                </a:ext>
              </a:extLst>
            </p:cNvPr>
            <p:cNvSpPr txBox="1"/>
            <p:nvPr/>
          </p:nvSpPr>
          <p:spPr>
            <a:xfrm>
              <a:off x="2402475" y="1214618"/>
              <a:ext cx="308567" cy="2999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pt-BR" sz="2100" kern="1200"/>
            </a:p>
          </p:txBody>
        </p:sp>
      </p:grpSp>
    </p:spTree>
    <p:extLst>
      <p:ext uri="{BB962C8B-B14F-4D97-AF65-F5344CB8AC3E}">
        <p14:creationId xmlns:p14="http://schemas.microsoft.com/office/powerpoint/2010/main" val="346196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sz="2400" b="1" cap="small">
                <a:solidFill>
                  <a:schemeClr val="bg2">
                    <a:lumMod val="50000"/>
                  </a:schemeClr>
                </a:solidFill>
                <a:latin typeface="+mj-lt"/>
                <a:cs typeface="Arial" panose="020B0604020202020204" pitchFamily="34" charset="0"/>
              </a:rPr>
              <a:t>Sansões administrativas</a:t>
            </a:r>
            <a:endParaRPr lang="pt-BR" altLang="pt-BR" sz="2400" b="1" cap="small">
              <a:solidFill>
                <a:schemeClr val="bg2">
                  <a:lumMod val="50000"/>
                </a:schemeClr>
              </a:solidFill>
              <a:latin typeface="+mj-lt"/>
              <a:cs typeface="Arial" panose="020B0604020202020204" pitchFamily="34" charset="0"/>
            </a:endParaRPr>
          </a:p>
        </p:txBody>
      </p:sp>
      <p:sp>
        <p:nvSpPr>
          <p:cNvPr id="2" name="CaixaDeTexto 1">
            <a:extLst>
              <a:ext uri="{FF2B5EF4-FFF2-40B4-BE49-F238E27FC236}">
                <a16:creationId xmlns:a16="http://schemas.microsoft.com/office/drawing/2014/main" id="{7CFD9AA0-0902-3D28-900A-1CF2A3494666}"/>
              </a:ext>
            </a:extLst>
          </p:cNvPr>
          <p:cNvSpPr txBox="1"/>
          <p:nvPr/>
        </p:nvSpPr>
        <p:spPr>
          <a:xfrm>
            <a:off x="1711427" y="2166553"/>
            <a:ext cx="9697038" cy="3077766"/>
          </a:xfrm>
          <a:prstGeom prst="rect">
            <a:avLst/>
          </a:prstGeom>
          <a:noFill/>
        </p:spPr>
        <p:txBody>
          <a:bodyPr wrap="square" rtlCol="0">
            <a:spAutoFit/>
          </a:bodyPr>
          <a:lstStyle/>
          <a:p>
            <a:pPr marL="285750" indent="-285750" algn="just">
              <a:spcBef>
                <a:spcPts val="600"/>
              </a:spcBef>
              <a:spcAft>
                <a:spcPts val="600"/>
              </a:spcAft>
              <a:buFont typeface="Wingdings 2" panose="05020102010507070707" pitchFamily="18" charset="2"/>
              <a:buChar char="R"/>
            </a:pPr>
            <a:r>
              <a:rPr lang="pt-BR"/>
              <a:t>Sanções </a:t>
            </a:r>
            <a:r>
              <a:rPr lang="pt-BR" dirty="0"/>
              <a:t>administrativas previstas no CAPÍTULO IV da Resolução RDC nº 751/2022.</a:t>
            </a:r>
          </a:p>
          <a:p>
            <a:pPr marL="742950" lvl="1" indent="-285750" algn="just">
              <a:spcBef>
                <a:spcPts val="600"/>
              </a:spcBef>
              <a:spcAft>
                <a:spcPts val="600"/>
              </a:spcAft>
              <a:buFont typeface="Wingdings 2" panose="05020102010507070707" pitchFamily="18" charset="2"/>
              <a:buChar char=""/>
            </a:pPr>
            <a:r>
              <a:rPr lang="pt-BR" dirty="0"/>
              <a:t>Suspensão da fabricação, importação, comercialização e uso do dispositivo médico.</a:t>
            </a:r>
          </a:p>
          <a:p>
            <a:pPr marL="742950" lvl="1" indent="-285750" algn="just">
              <a:spcBef>
                <a:spcPts val="600"/>
              </a:spcBef>
              <a:spcAft>
                <a:spcPts val="600"/>
              </a:spcAft>
              <a:buFont typeface="Wingdings 2" panose="05020102010507070707" pitchFamily="18" charset="2"/>
              <a:buChar char=""/>
            </a:pPr>
            <a:r>
              <a:rPr lang="pt-BR" dirty="0"/>
              <a:t>Cancelamento da notificação ou o registro do dispositivo médico.</a:t>
            </a:r>
          </a:p>
          <a:p>
            <a:pPr marL="285750" indent="-285750" algn="just">
              <a:spcBef>
                <a:spcPts val="600"/>
              </a:spcBef>
              <a:spcAft>
                <a:spcPts val="600"/>
              </a:spcAft>
              <a:buFont typeface="Wingdings 2" panose="05020102010507070707" pitchFamily="18" charset="2"/>
              <a:buChar char="R"/>
            </a:pPr>
            <a:r>
              <a:rPr lang="pt-BR" dirty="0"/>
              <a:t>A Anvisa </a:t>
            </a:r>
            <a:r>
              <a:rPr lang="pt-BR" b="1" u="sng" dirty="0"/>
              <a:t>PODERÁ</a:t>
            </a:r>
            <a:r>
              <a:rPr lang="pt-BR" dirty="0"/>
              <a:t> a seu critério e a qualquer tempo solicitar informações ou esclarecimentos antes da decisão de cancelamento da notificação irregular de dispositivo médico.</a:t>
            </a:r>
          </a:p>
          <a:p>
            <a:pPr marL="285750" indent="-285750" algn="just">
              <a:spcBef>
                <a:spcPts val="600"/>
              </a:spcBef>
              <a:spcAft>
                <a:spcPts val="600"/>
              </a:spcAft>
              <a:buFont typeface="Wingdings 2" panose="05020102010507070707" pitchFamily="18" charset="2"/>
              <a:buChar char="R"/>
            </a:pPr>
            <a:r>
              <a:rPr lang="pt-BR" dirty="0"/>
              <a:t>O cancelamento da notificação ou do registro de dispositivo médico será publicado no Diário Oficial da União.</a:t>
            </a:r>
          </a:p>
          <a:p>
            <a:pPr marL="285750" indent="-285750" algn="just">
              <a:spcBef>
                <a:spcPts val="600"/>
              </a:spcBef>
              <a:spcAft>
                <a:spcPts val="1200"/>
              </a:spcAft>
              <a:buFont typeface="Wingdings 2" panose="05020102010507070707" pitchFamily="18" charset="2"/>
              <a:buChar char="R"/>
            </a:pPr>
            <a:endParaRPr lang="pt-BR" dirty="0"/>
          </a:p>
        </p:txBody>
      </p:sp>
      <p:pic>
        <p:nvPicPr>
          <p:cNvPr id="8194" name="Picture 2" descr="alert icon security attention danger exclamation mark precaution line style  design 2582767 Vector Art at Vecteezy">
            <a:extLst>
              <a:ext uri="{FF2B5EF4-FFF2-40B4-BE49-F238E27FC236}">
                <a16:creationId xmlns:a16="http://schemas.microsoft.com/office/drawing/2014/main" id="{37B8FDB5-8BA8-4C25-EBBA-F39CA4EA8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515" y="1535791"/>
            <a:ext cx="1494157" cy="1494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474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sz="2400" b="1" cap="small">
                <a:solidFill>
                  <a:schemeClr val="bg2">
                    <a:lumMod val="50000"/>
                  </a:schemeClr>
                </a:solidFill>
                <a:latin typeface="+mj-lt"/>
                <a:cs typeface="Arial" panose="020B0604020202020204" pitchFamily="34" charset="0"/>
              </a:rPr>
              <a:t>Formulários e Requisitos de Informações em Rótulos e Instruções de Uso</a:t>
            </a:r>
            <a:endParaRPr lang="pt-BR" altLang="pt-BR" sz="2400" b="1" cap="small">
              <a:solidFill>
                <a:schemeClr val="bg2">
                  <a:lumMod val="50000"/>
                </a:schemeClr>
              </a:solidFill>
              <a:latin typeface="+mj-lt"/>
              <a:cs typeface="Arial" panose="020B0604020202020204" pitchFamily="34" charset="0"/>
            </a:endParaRPr>
          </a:p>
        </p:txBody>
      </p:sp>
      <p:pic>
        <p:nvPicPr>
          <p:cNvPr id="4" name="Imagem 3">
            <a:extLst>
              <a:ext uri="{FF2B5EF4-FFF2-40B4-BE49-F238E27FC236}">
                <a16:creationId xmlns:a16="http://schemas.microsoft.com/office/drawing/2014/main" id="{3E6FF4E6-B52A-0AC5-7A21-3B6F43B9FE00}"/>
              </a:ext>
            </a:extLst>
          </p:cNvPr>
          <p:cNvPicPr>
            <a:picLocks noChangeAspect="1"/>
          </p:cNvPicPr>
          <p:nvPr/>
        </p:nvPicPr>
        <p:blipFill>
          <a:blip r:embed="rId2"/>
          <a:stretch>
            <a:fillRect/>
          </a:stretch>
        </p:blipFill>
        <p:spPr>
          <a:xfrm>
            <a:off x="273034" y="1732174"/>
            <a:ext cx="5730251" cy="3537406"/>
          </a:xfrm>
          <a:prstGeom prst="rect">
            <a:avLst/>
          </a:prstGeom>
        </p:spPr>
      </p:pic>
      <p:pic>
        <p:nvPicPr>
          <p:cNvPr id="9" name="Imagem 8">
            <a:extLst>
              <a:ext uri="{FF2B5EF4-FFF2-40B4-BE49-F238E27FC236}">
                <a16:creationId xmlns:a16="http://schemas.microsoft.com/office/drawing/2014/main" id="{2BC367E2-6F69-3C4A-2A0A-5D7039C22A51}"/>
              </a:ext>
            </a:extLst>
          </p:cNvPr>
          <p:cNvPicPr>
            <a:picLocks noChangeAspect="1"/>
          </p:cNvPicPr>
          <p:nvPr/>
        </p:nvPicPr>
        <p:blipFill>
          <a:blip r:embed="rId3"/>
          <a:stretch>
            <a:fillRect/>
          </a:stretch>
        </p:blipFill>
        <p:spPr>
          <a:xfrm>
            <a:off x="6105596" y="1751028"/>
            <a:ext cx="5755582" cy="3537406"/>
          </a:xfrm>
          <a:prstGeom prst="rect">
            <a:avLst/>
          </a:prstGeom>
        </p:spPr>
      </p:pic>
      <p:sp>
        <p:nvSpPr>
          <p:cNvPr id="3" name="CaixaDeTexto 2">
            <a:extLst>
              <a:ext uri="{FF2B5EF4-FFF2-40B4-BE49-F238E27FC236}">
                <a16:creationId xmlns:a16="http://schemas.microsoft.com/office/drawing/2014/main" id="{7B206C85-D173-5FC8-C1E8-0EFA36B81ABF}"/>
              </a:ext>
            </a:extLst>
          </p:cNvPr>
          <p:cNvSpPr txBox="1"/>
          <p:nvPr/>
        </p:nvSpPr>
        <p:spPr>
          <a:xfrm>
            <a:off x="581080" y="5362272"/>
            <a:ext cx="11049031" cy="1077218"/>
          </a:xfrm>
          <a:prstGeom prst="rect">
            <a:avLst/>
          </a:prstGeom>
          <a:noFill/>
        </p:spPr>
        <p:txBody>
          <a:bodyPr wrap="square">
            <a:spAutoFit/>
          </a:bodyPr>
          <a:lstStyle/>
          <a:p>
            <a:r>
              <a:rPr lang="pt-BR" sz="1600">
                <a:effectLst/>
                <a:latin typeface="+mn-lt"/>
                <a:ea typeface="Calibri" panose="020F0502020204030204" pitchFamily="34" charset="0"/>
              </a:rPr>
              <a:t>Documentos devem ser assinados digitalmente pelos responsáveis legal e técnico. Em documentos digitalizados, a assinatura eletrônica qualificada, que emprega certificado digital emitido pela ICP-Brasil, deve ser utilizada. Em documentos nato-digitais, deve ser utilizada assinatura eletrônica qualificada, que emprega certificado digital emitido pela ICP-Brasil, ou assinatura eletrônica avançada, a exemplo do gov.br (</a:t>
            </a:r>
            <a:r>
              <a:rPr lang="pt-BR" sz="1600" u="sng">
                <a:solidFill>
                  <a:srgbClr val="0563C1"/>
                </a:solidFill>
                <a:effectLst/>
                <a:latin typeface="+mn-lt"/>
                <a:ea typeface="Calibri" panose="020F0502020204030204" pitchFamily="34" charset="0"/>
                <a:cs typeface="Times New Roman" panose="02020603050405020304" pitchFamily="18" charset="0"/>
                <a:hlinkClick r:id="rId4" tooltip="https://www.gov.br/governodigital/pt-br/assinatura-eletronica"/>
              </a:rPr>
              <a:t>https://www.gov.br/</a:t>
            </a:r>
            <a:r>
              <a:rPr lang="pt-BR" sz="1600" u="sng" err="1">
                <a:solidFill>
                  <a:srgbClr val="0563C1"/>
                </a:solidFill>
                <a:effectLst/>
                <a:latin typeface="+mn-lt"/>
                <a:ea typeface="Calibri" panose="020F0502020204030204" pitchFamily="34" charset="0"/>
                <a:cs typeface="Times New Roman" panose="02020603050405020304" pitchFamily="18" charset="0"/>
                <a:hlinkClick r:id="rId4" tooltip="https://www.gov.br/governodigital/pt-br/assinatura-eletronica"/>
              </a:rPr>
              <a:t>governodigital</a:t>
            </a:r>
            <a:r>
              <a:rPr lang="pt-BR" sz="1600" u="sng">
                <a:solidFill>
                  <a:srgbClr val="0563C1"/>
                </a:solidFill>
                <a:effectLst/>
                <a:latin typeface="+mn-lt"/>
                <a:ea typeface="Calibri" panose="020F0502020204030204" pitchFamily="34" charset="0"/>
                <a:cs typeface="Times New Roman" panose="02020603050405020304" pitchFamily="18" charset="0"/>
                <a:hlinkClick r:id="rId4" tooltip="https://www.gov.br/governodigital/pt-br/assinatura-eletronica"/>
              </a:rPr>
              <a:t>/</a:t>
            </a:r>
            <a:r>
              <a:rPr lang="pt-BR" sz="1600" u="sng" err="1">
                <a:solidFill>
                  <a:srgbClr val="0563C1"/>
                </a:solidFill>
                <a:effectLst/>
                <a:latin typeface="+mn-lt"/>
                <a:ea typeface="Calibri" panose="020F0502020204030204" pitchFamily="34" charset="0"/>
                <a:cs typeface="Times New Roman" panose="02020603050405020304" pitchFamily="18" charset="0"/>
                <a:hlinkClick r:id="rId4" tooltip="https://www.gov.br/governodigital/pt-br/assinatura-eletronica"/>
              </a:rPr>
              <a:t>pt-br</a:t>
            </a:r>
            <a:r>
              <a:rPr lang="pt-BR" sz="1600" u="sng">
                <a:solidFill>
                  <a:srgbClr val="0563C1"/>
                </a:solidFill>
                <a:effectLst/>
                <a:latin typeface="+mn-lt"/>
                <a:ea typeface="Calibri" panose="020F0502020204030204" pitchFamily="34" charset="0"/>
                <a:cs typeface="Times New Roman" panose="02020603050405020304" pitchFamily="18" charset="0"/>
                <a:hlinkClick r:id="rId4" tooltip="https://www.gov.br/governodigital/pt-br/assinatura-eletronica"/>
              </a:rPr>
              <a:t>/assinatura-</a:t>
            </a:r>
            <a:r>
              <a:rPr lang="pt-BR" sz="1600" u="sng" err="1">
                <a:solidFill>
                  <a:srgbClr val="0563C1"/>
                </a:solidFill>
                <a:effectLst/>
                <a:latin typeface="+mn-lt"/>
                <a:ea typeface="Calibri" panose="020F0502020204030204" pitchFamily="34" charset="0"/>
                <a:cs typeface="Times New Roman" panose="02020603050405020304" pitchFamily="18" charset="0"/>
                <a:hlinkClick r:id="rId4" tooltip="https://www.gov.br/governodigital/pt-br/assinatura-eletronica"/>
              </a:rPr>
              <a:t>eletronica</a:t>
            </a:r>
            <a:r>
              <a:rPr lang="pt-BR" sz="1600">
                <a:effectLst/>
                <a:latin typeface="+mn-lt"/>
                <a:ea typeface="Calibri" panose="020F0502020204030204" pitchFamily="34" charset="0"/>
              </a:rPr>
              <a:t>).</a:t>
            </a:r>
            <a:endParaRPr lang="pt-BR" sz="1600">
              <a:latin typeface="+mn-lt"/>
            </a:endParaRPr>
          </a:p>
        </p:txBody>
      </p:sp>
    </p:spTree>
    <p:extLst>
      <p:ext uri="{BB962C8B-B14F-4D97-AF65-F5344CB8AC3E}">
        <p14:creationId xmlns:p14="http://schemas.microsoft.com/office/powerpoint/2010/main" val="2798185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sz="2400" b="1" cap="small">
                <a:solidFill>
                  <a:schemeClr val="bg2">
                    <a:lumMod val="50000"/>
                  </a:schemeClr>
                </a:solidFill>
                <a:latin typeface="+mj-lt"/>
                <a:cs typeface="Arial" panose="020B0604020202020204" pitchFamily="34" charset="0"/>
              </a:rPr>
              <a:t>Formulários e Requisitos de Informações em Rótulos e Instruções de Uso</a:t>
            </a:r>
            <a:endParaRPr lang="pt-BR" altLang="pt-BR" sz="2400" b="1" cap="small">
              <a:solidFill>
                <a:schemeClr val="bg2">
                  <a:lumMod val="50000"/>
                </a:schemeClr>
              </a:solidFill>
              <a:latin typeface="+mj-lt"/>
              <a:cs typeface="Arial" panose="020B0604020202020204" pitchFamily="34" charset="0"/>
            </a:endParaRPr>
          </a:p>
        </p:txBody>
      </p:sp>
      <p:sp>
        <p:nvSpPr>
          <p:cNvPr id="11" name="CaixaDeTexto 10">
            <a:extLst>
              <a:ext uri="{FF2B5EF4-FFF2-40B4-BE49-F238E27FC236}">
                <a16:creationId xmlns:a16="http://schemas.microsoft.com/office/drawing/2014/main" id="{278900B9-8F94-516A-4C4D-46ED5C92EC30}"/>
              </a:ext>
            </a:extLst>
          </p:cNvPr>
          <p:cNvSpPr txBox="1"/>
          <p:nvPr/>
        </p:nvSpPr>
        <p:spPr>
          <a:xfrm>
            <a:off x="760429" y="1749855"/>
            <a:ext cx="10671142" cy="4355038"/>
          </a:xfrm>
          <a:prstGeom prst="rect">
            <a:avLst/>
          </a:prstGeom>
          <a:noFill/>
        </p:spPr>
        <p:txBody>
          <a:bodyPr wrap="square">
            <a:spAutoFit/>
          </a:bodyPr>
          <a:lstStyle/>
          <a:p>
            <a:pPr marL="285750" indent="-285750" algn="just">
              <a:spcBef>
                <a:spcPts val="0"/>
              </a:spcBef>
              <a:spcAft>
                <a:spcPts val="600"/>
              </a:spcAft>
              <a:buFont typeface="Wingdings 2" panose="05020102010507070707" pitchFamily="18" charset="2"/>
              <a:buChar char="R"/>
            </a:pPr>
            <a:r>
              <a:rPr lang="pt-BR" dirty="0"/>
              <a:t>Informações de rótulo e instruções de uso estão previstas na Seção I do Capítulo VI da Resolução RDC nº 751/2022.</a:t>
            </a:r>
          </a:p>
          <a:p>
            <a:pPr marL="742950" lvl="1" indent="-285750" algn="just">
              <a:spcBef>
                <a:spcPts val="0"/>
              </a:spcBef>
              <a:spcAft>
                <a:spcPts val="600"/>
              </a:spcAft>
              <a:buFont typeface="Wingdings 2" panose="05020102010507070707" pitchFamily="18" charset="2"/>
              <a:buChar char="P"/>
            </a:pPr>
            <a:r>
              <a:rPr lang="pt-BR" dirty="0">
                <a:solidFill>
                  <a:schemeClr val="accent5">
                    <a:lumMod val="75000"/>
                  </a:schemeClr>
                </a:solidFill>
              </a:rPr>
              <a:t>Dúvidas: Detentor/Importador/Fabricante.</a:t>
            </a:r>
            <a:endParaRPr lang="pt-BR" b="0" i="0" dirty="0">
              <a:solidFill>
                <a:schemeClr val="accent5">
                  <a:lumMod val="75000"/>
                </a:schemeClr>
              </a:solidFill>
              <a:effectLst/>
              <a:latin typeface="rawline"/>
            </a:endParaRPr>
          </a:p>
          <a:p>
            <a:pPr marL="285750" indent="-285750" algn="just">
              <a:spcBef>
                <a:spcPts val="0"/>
              </a:spcBef>
              <a:spcAft>
                <a:spcPts val="600"/>
              </a:spcAft>
              <a:buFont typeface="Wingdings 2" panose="05020102010507070707" pitchFamily="18" charset="2"/>
              <a:buChar char="R"/>
            </a:pPr>
            <a:r>
              <a:rPr lang="pt-BR" dirty="0"/>
              <a:t>Os equipamentos sob regime de vigilância sanitária notificados ou registrados deverão ter afixada etiqueta indelével (Art. </a:t>
            </a:r>
            <a:r>
              <a:rPr lang="pt-BR"/>
              <a:t>49).</a:t>
            </a:r>
          </a:p>
          <a:p>
            <a:pPr marL="742950" lvl="1" indent="-285750" algn="just">
              <a:spcBef>
                <a:spcPts val="0"/>
              </a:spcBef>
              <a:spcAft>
                <a:spcPts val="600"/>
              </a:spcAft>
              <a:buFont typeface="Wingdings 2" panose="05020102010507070707" pitchFamily="18" charset="2"/>
              <a:buChar char="P"/>
            </a:pPr>
            <a:r>
              <a:rPr lang="pt-BR" dirty="0">
                <a:solidFill>
                  <a:schemeClr val="accent5">
                    <a:lumMod val="75000"/>
                  </a:schemeClr>
                </a:solidFill>
              </a:rPr>
              <a:t>Excluem-se os equipamentos de uso único não implantáveis</a:t>
            </a:r>
            <a:r>
              <a:rPr lang="pt-BR" b="0" i="0" dirty="0">
                <a:solidFill>
                  <a:schemeClr val="accent5">
                    <a:lumMod val="75000"/>
                  </a:schemeClr>
                </a:solidFill>
                <a:effectLst/>
                <a:latin typeface="rawline"/>
              </a:rPr>
              <a:t>. </a:t>
            </a:r>
          </a:p>
          <a:p>
            <a:pPr marL="285750" indent="-285750" algn="just">
              <a:spcBef>
                <a:spcPts val="0"/>
              </a:spcBef>
              <a:spcAft>
                <a:spcPts val="600"/>
              </a:spcAft>
              <a:buFont typeface="Wingdings 2" panose="05020102010507070707" pitchFamily="18" charset="2"/>
              <a:buChar char="R"/>
            </a:pPr>
            <a:r>
              <a:rPr lang="pt-BR" dirty="0"/>
              <a:t>As instruções de uso em formato não impresso poderão ser fornecidas em mídias físicas ou disponibilizadas na Internet ou em outro formato conforme requisitos estabelecidos na Resolução.</a:t>
            </a:r>
          </a:p>
          <a:p>
            <a:pPr marL="742950" lvl="1" indent="-285750" algn="just">
              <a:spcBef>
                <a:spcPts val="0"/>
              </a:spcBef>
              <a:spcAft>
                <a:spcPts val="0"/>
              </a:spcAft>
              <a:buFont typeface="Wingdings" panose="05000000000000000000" pitchFamily="2" charset="2"/>
              <a:buChar char="ü"/>
            </a:pPr>
            <a:r>
              <a:rPr lang="pt-BR" dirty="0">
                <a:solidFill>
                  <a:srgbClr val="FF0000"/>
                </a:solidFill>
              </a:rPr>
              <a:t>É proibida a disponibilização exclusiva das instruções de uso em formato não impresso para os seguintes produtos:</a:t>
            </a:r>
          </a:p>
          <a:p>
            <a:pPr lvl="1" algn="just">
              <a:spcBef>
                <a:spcPts val="0"/>
              </a:spcBef>
              <a:spcAft>
                <a:spcPts val="0"/>
              </a:spcAft>
            </a:pPr>
            <a:r>
              <a:rPr lang="pt-BR" dirty="0">
                <a:solidFill>
                  <a:srgbClr val="FF0000"/>
                </a:solidFill>
              </a:rPr>
              <a:t>	- equipamentos de uso em saúde que tenham indicação de:</a:t>
            </a:r>
          </a:p>
          <a:p>
            <a:pPr algn="just">
              <a:spcBef>
                <a:spcPts val="0"/>
              </a:spcBef>
              <a:spcAft>
                <a:spcPts val="0"/>
              </a:spcAft>
            </a:pPr>
            <a:r>
              <a:rPr lang="pt-BR" dirty="0">
                <a:solidFill>
                  <a:srgbClr val="FF0000"/>
                </a:solidFill>
              </a:rPr>
              <a:t>	a) uso doméstico em geral, inclusive os de utilização em serviço de atenção domiciliar - SAD; e</a:t>
            </a:r>
          </a:p>
          <a:p>
            <a:pPr algn="just">
              <a:spcBef>
                <a:spcPts val="0"/>
              </a:spcBef>
              <a:spcAft>
                <a:spcPts val="0"/>
              </a:spcAft>
            </a:pPr>
            <a:r>
              <a:rPr lang="pt-BR" dirty="0">
                <a:solidFill>
                  <a:srgbClr val="FF0000"/>
                </a:solidFill>
              </a:rPr>
              <a:t>	b) operação por leigos, independentemente do local de utilização.</a:t>
            </a:r>
          </a:p>
          <a:p>
            <a:pPr algn="just">
              <a:spcBef>
                <a:spcPts val="0"/>
              </a:spcBef>
              <a:spcAft>
                <a:spcPts val="0"/>
              </a:spcAft>
            </a:pPr>
            <a:r>
              <a:rPr lang="pt-BR" dirty="0">
                <a:solidFill>
                  <a:srgbClr val="FF0000"/>
                </a:solidFill>
              </a:rPr>
              <a:t>	- materiais de uso em saúde utilizados por público leigo.</a:t>
            </a:r>
          </a:p>
        </p:txBody>
      </p:sp>
    </p:spTree>
    <p:extLst>
      <p:ext uri="{BB962C8B-B14F-4D97-AF65-F5344CB8AC3E}">
        <p14:creationId xmlns:p14="http://schemas.microsoft.com/office/powerpoint/2010/main" val="1875435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altLang="pt-BR" sz="2400" b="1" cap="small">
                <a:solidFill>
                  <a:schemeClr val="bg2">
                    <a:lumMod val="50000"/>
                  </a:schemeClr>
                </a:solidFill>
                <a:latin typeface="+mj-lt"/>
                <a:cs typeface="Arial" panose="020B0604020202020204" pitchFamily="34" charset="0"/>
              </a:rPr>
              <a:t>Dossiê Técnico</a:t>
            </a:r>
          </a:p>
        </p:txBody>
      </p:sp>
      <p:sp>
        <p:nvSpPr>
          <p:cNvPr id="11" name="CaixaDeTexto 10">
            <a:extLst>
              <a:ext uri="{FF2B5EF4-FFF2-40B4-BE49-F238E27FC236}">
                <a16:creationId xmlns:a16="http://schemas.microsoft.com/office/drawing/2014/main" id="{278900B9-8F94-516A-4C4D-46ED5C92EC30}"/>
              </a:ext>
            </a:extLst>
          </p:cNvPr>
          <p:cNvSpPr txBox="1"/>
          <p:nvPr/>
        </p:nvSpPr>
        <p:spPr>
          <a:xfrm>
            <a:off x="760429" y="1749855"/>
            <a:ext cx="10671142" cy="4493538"/>
          </a:xfrm>
          <a:prstGeom prst="rect">
            <a:avLst/>
          </a:prstGeom>
          <a:noFill/>
        </p:spPr>
        <p:txBody>
          <a:bodyPr wrap="square">
            <a:spAutoFit/>
          </a:bodyPr>
          <a:lstStyle/>
          <a:p>
            <a:pPr marL="285750" indent="-285750" algn="just">
              <a:spcBef>
                <a:spcPts val="0"/>
              </a:spcBef>
              <a:spcAft>
                <a:spcPts val="600"/>
              </a:spcAft>
              <a:buFont typeface="Wingdings 2" panose="05020102010507070707" pitchFamily="18" charset="2"/>
              <a:buChar char="R"/>
            </a:pPr>
            <a:r>
              <a:rPr lang="pt-BR" dirty="0"/>
              <a:t>Dossiê Técnico: documento que descreve os elementos que compõem o produto, indicando as características, a finalidade, o modo de uso, o conteúdo, os cuidados especiais, os potenciais riscos, o processo produtivo e informações adicionais.</a:t>
            </a:r>
          </a:p>
          <a:p>
            <a:pPr marL="742950" lvl="1" indent="-285750" algn="just">
              <a:spcBef>
                <a:spcPts val="0"/>
              </a:spcBef>
              <a:spcAft>
                <a:spcPts val="600"/>
              </a:spcAft>
              <a:buFont typeface="Wingdings 2" panose="05020102010507070707" pitchFamily="18" charset="2"/>
              <a:buChar char="P"/>
            </a:pPr>
            <a:r>
              <a:rPr lang="pt-BR" dirty="0">
                <a:solidFill>
                  <a:schemeClr val="accent5">
                    <a:lumMod val="75000"/>
                  </a:schemeClr>
                </a:solidFill>
              </a:rPr>
              <a:t>Formulários;</a:t>
            </a:r>
          </a:p>
          <a:p>
            <a:pPr marL="742950" lvl="1" indent="-285750" algn="just">
              <a:spcBef>
                <a:spcPts val="0"/>
              </a:spcBef>
              <a:spcAft>
                <a:spcPts val="600"/>
              </a:spcAft>
              <a:buFont typeface="Wingdings 2" panose="05020102010507070707" pitchFamily="18" charset="2"/>
              <a:buChar char="P"/>
            </a:pPr>
            <a:r>
              <a:rPr lang="pt-BR" dirty="0">
                <a:solidFill>
                  <a:schemeClr val="accent5">
                    <a:lumMod val="75000"/>
                  </a:schemeClr>
                </a:solidFill>
              </a:rPr>
              <a:t>Modelo de rótulo;</a:t>
            </a:r>
          </a:p>
          <a:p>
            <a:pPr marL="742950" lvl="1" indent="-285750" algn="just">
              <a:spcBef>
                <a:spcPts val="0"/>
              </a:spcBef>
              <a:spcAft>
                <a:spcPts val="600"/>
              </a:spcAft>
              <a:buFont typeface="Wingdings 2" panose="05020102010507070707" pitchFamily="18" charset="2"/>
              <a:buChar char="P"/>
            </a:pPr>
            <a:r>
              <a:rPr lang="pt-BR" dirty="0">
                <a:solidFill>
                  <a:schemeClr val="accent5">
                    <a:lumMod val="75000"/>
                  </a:schemeClr>
                </a:solidFill>
              </a:rPr>
              <a:t>Instruções de uso;</a:t>
            </a:r>
          </a:p>
          <a:p>
            <a:pPr marL="742950" lvl="1" indent="-285750" algn="just">
              <a:spcBef>
                <a:spcPts val="0"/>
              </a:spcBef>
              <a:spcAft>
                <a:spcPts val="600"/>
              </a:spcAft>
              <a:buFont typeface="Wingdings 2" panose="05020102010507070707" pitchFamily="18" charset="2"/>
              <a:buChar char="P"/>
            </a:pPr>
            <a:r>
              <a:rPr lang="pt-BR" dirty="0">
                <a:solidFill>
                  <a:schemeClr val="accent5">
                    <a:lumMod val="75000"/>
                  </a:schemeClr>
                </a:solidFill>
              </a:rPr>
              <a:t>Informações definidas no Art. 57 da RDC 751/2022 (Equivalente ao Relatório Técnico da RDC nº 185/2001, e requisitos essenciais de segurança e eficácia aplicáveis aos produtos para saúde estabelecidos na RDC nº 546/2021).</a:t>
            </a:r>
            <a:endParaRPr lang="pt-BR" dirty="0"/>
          </a:p>
          <a:p>
            <a:pPr marL="285750" indent="-285750" algn="just">
              <a:spcBef>
                <a:spcPts val="600"/>
              </a:spcBef>
              <a:spcAft>
                <a:spcPts val="600"/>
              </a:spcAft>
              <a:buFont typeface="Wingdings 2" panose="05020102010507070707" pitchFamily="18" charset="2"/>
              <a:buChar char="R"/>
            </a:pPr>
            <a:r>
              <a:rPr lang="pt-BR" dirty="0"/>
              <a:t>Para fins de organização e submissão da petição à Anvisa, deverá ser observado o Anexo II e checklist dos assuntos das petições.</a:t>
            </a:r>
          </a:p>
          <a:p>
            <a:pPr marL="742950" lvl="1" indent="-285750" algn="just">
              <a:spcBef>
                <a:spcPts val="600"/>
              </a:spcBef>
              <a:spcAft>
                <a:spcPts val="600"/>
              </a:spcAft>
              <a:buFont typeface="Wingdings 2" panose="05020102010507070707" pitchFamily="18" charset="2"/>
              <a:buChar char="P"/>
            </a:pPr>
            <a:r>
              <a:rPr lang="pt-BR" sz="1600" dirty="0">
                <a:solidFill>
                  <a:schemeClr val="accent5">
                    <a:lumMod val="75000"/>
                  </a:schemeClr>
                </a:solidFill>
              </a:rPr>
              <a:t>A Estrutura de Dossiê Técnico de Dispositivos Médicos é alinhada ao documento emitido pelo </a:t>
            </a:r>
            <a:r>
              <a:rPr lang="pt-BR" sz="1600" dirty="0" err="1">
                <a:solidFill>
                  <a:schemeClr val="accent5">
                    <a:lumMod val="75000"/>
                  </a:schemeClr>
                </a:solidFill>
              </a:rPr>
              <a:t>International</a:t>
            </a:r>
            <a:r>
              <a:rPr lang="pt-BR" sz="1600" dirty="0">
                <a:solidFill>
                  <a:schemeClr val="accent5">
                    <a:lumMod val="75000"/>
                  </a:schemeClr>
                </a:solidFill>
              </a:rPr>
              <a:t> Medical Device </a:t>
            </a:r>
            <a:r>
              <a:rPr lang="pt-BR" sz="1600" dirty="0" err="1">
                <a:solidFill>
                  <a:schemeClr val="accent5">
                    <a:lumMod val="75000"/>
                  </a:schemeClr>
                </a:solidFill>
              </a:rPr>
              <a:t>Regulators</a:t>
            </a:r>
            <a:r>
              <a:rPr lang="pt-BR" sz="1600" dirty="0">
                <a:solidFill>
                  <a:schemeClr val="accent5">
                    <a:lumMod val="75000"/>
                  </a:schemeClr>
                </a:solidFill>
              </a:rPr>
              <a:t> </a:t>
            </a:r>
            <a:r>
              <a:rPr lang="pt-BR" sz="1600" dirty="0" err="1">
                <a:solidFill>
                  <a:schemeClr val="accent5">
                    <a:lumMod val="75000"/>
                  </a:schemeClr>
                </a:solidFill>
              </a:rPr>
              <a:t>Forum</a:t>
            </a:r>
            <a:r>
              <a:rPr lang="pt-BR" sz="1600" dirty="0">
                <a:solidFill>
                  <a:schemeClr val="accent5">
                    <a:lumMod val="75000"/>
                  </a:schemeClr>
                </a:solidFill>
              </a:rPr>
              <a:t> - IMDRF/RPS WG/N9 (</a:t>
            </a:r>
            <a:r>
              <a:rPr lang="pt-BR" sz="1600" dirty="0" err="1">
                <a:solidFill>
                  <a:schemeClr val="accent5">
                    <a:lumMod val="75000"/>
                  </a:schemeClr>
                </a:solidFill>
              </a:rPr>
              <a:t>Edition</a:t>
            </a:r>
            <a:r>
              <a:rPr lang="pt-BR" sz="1600" dirty="0">
                <a:solidFill>
                  <a:schemeClr val="accent5">
                    <a:lumMod val="75000"/>
                  </a:schemeClr>
                </a:solidFill>
              </a:rPr>
              <a:t> 3) FINAL:2019 - Non-In Vitro </a:t>
            </a:r>
            <a:r>
              <a:rPr lang="pt-BR" sz="1600" dirty="0" err="1">
                <a:solidFill>
                  <a:schemeClr val="accent5">
                    <a:lumMod val="75000"/>
                  </a:schemeClr>
                </a:solidFill>
              </a:rPr>
              <a:t>Diagnostic</a:t>
            </a:r>
            <a:r>
              <a:rPr lang="pt-BR" sz="1600" dirty="0">
                <a:solidFill>
                  <a:schemeClr val="accent5">
                    <a:lumMod val="75000"/>
                  </a:schemeClr>
                </a:solidFill>
              </a:rPr>
              <a:t> Device Market </a:t>
            </a:r>
            <a:r>
              <a:rPr lang="pt-BR" sz="1600" dirty="0" err="1">
                <a:solidFill>
                  <a:schemeClr val="accent5">
                    <a:lumMod val="75000"/>
                  </a:schemeClr>
                </a:solidFill>
              </a:rPr>
              <a:t>Authorization</a:t>
            </a:r>
            <a:r>
              <a:rPr lang="pt-BR" sz="1600" dirty="0">
                <a:solidFill>
                  <a:schemeClr val="accent5">
                    <a:lumMod val="75000"/>
                  </a:schemeClr>
                </a:solidFill>
              </a:rPr>
              <a:t> </a:t>
            </a:r>
            <a:r>
              <a:rPr lang="pt-BR" sz="1600" dirty="0" err="1">
                <a:solidFill>
                  <a:schemeClr val="accent5">
                    <a:lumMod val="75000"/>
                  </a:schemeClr>
                </a:solidFill>
              </a:rPr>
              <a:t>Table</a:t>
            </a:r>
            <a:r>
              <a:rPr lang="pt-BR" sz="1600" dirty="0">
                <a:solidFill>
                  <a:schemeClr val="accent5">
                    <a:lumMod val="75000"/>
                  </a:schemeClr>
                </a:solidFill>
              </a:rPr>
              <a:t> </a:t>
            </a:r>
            <a:r>
              <a:rPr lang="pt-BR" sz="1600" dirty="0" err="1">
                <a:solidFill>
                  <a:schemeClr val="accent5">
                    <a:lumMod val="75000"/>
                  </a:schemeClr>
                </a:solidFill>
              </a:rPr>
              <a:t>of</a:t>
            </a:r>
            <a:r>
              <a:rPr lang="pt-BR" sz="1600" dirty="0">
                <a:solidFill>
                  <a:schemeClr val="accent5">
                    <a:lumMod val="75000"/>
                  </a:schemeClr>
                </a:solidFill>
              </a:rPr>
              <a:t> </a:t>
            </a:r>
            <a:r>
              <a:rPr lang="pt-BR" sz="1600" dirty="0" err="1">
                <a:solidFill>
                  <a:schemeClr val="accent5">
                    <a:lumMod val="75000"/>
                  </a:schemeClr>
                </a:solidFill>
              </a:rPr>
              <a:t>Contents</a:t>
            </a:r>
            <a:r>
              <a:rPr lang="pt-BR" sz="1600" dirty="0">
                <a:solidFill>
                  <a:schemeClr val="accent5">
                    <a:lumMod val="75000"/>
                  </a:schemeClr>
                </a:solidFill>
              </a:rPr>
              <a:t> (</a:t>
            </a:r>
            <a:r>
              <a:rPr lang="pt-BR" sz="1600" dirty="0" err="1">
                <a:solidFill>
                  <a:schemeClr val="accent5">
                    <a:lumMod val="75000"/>
                  </a:schemeClr>
                </a:solidFill>
              </a:rPr>
              <a:t>nlVD</a:t>
            </a:r>
            <a:r>
              <a:rPr lang="pt-BR" sz="1600" dirty="0">
                <a:solidFill>
                  <a:schemeClr val="accent5">
                    <a:lumMod val="75000"/>
                  </a:schemeClr>
                </a:solidFill>
              </a:rPr>
              <a:t> MA </a:t>
            </a:r>
            <a:r>
              <a:rPr lang="pt-BR" sz="1600" dirty="0" err="1">
                <a:solidFill>
                  <a:schemeClr val="accent5">
                    <a:lumMod val="75000"/>
                  </a:schemeClr>
                </a:solidFill>
              </a:rPr>
              <a:t>ToC</a:t>
            </a:r>
            <a:r>
              <a:rPr lang="pt-BR" sz="1600" dirty="0">
                <a:solidFill>
                  <a:schemeClr val="accent5">
                    <a:lumMod val="75000"/>
                  </a:schemeClr>
                </a:solidFill>
              </a:rPr>
              <a:t>), e pode ser atualizada considerando eventuais futuras edições.</a:t>
            </a:r>
          </a:p>
        </p:txBody>
      </p:sp>
    </p:spTree>
    <p:extLst>
      <p:ext uri="{BB962C8B-B14F-4D97-AF65-F5344CB8AC3E}">
        <p14:creationId xmlns:p14="http://schemas.microsoft.com/office/powerpoint/2010/main" val="53049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altLang="pt-BR" sz="2400" b="1" cap="small">
                <a:solidFill>
                  <a:schemeClr val="bg2">
                    <a:lumMod val="50000"/>
                  </a:schemeClr>
                </a:solidFill>
                <a:latin typeface="+mj-lt"/>
                <a:cs typeface="Arial" panose="020B0604020202020204" pitchFamily="34" charset="0"/>
              </a:rPr>
              <a:t>Checklist</a:t>
            </a:r>
          </a:p>
        </p:txBody>
      </p:sp>
      <p:pic>
        <p:nvPicPr>
          <p:cNvPr id="8" name="Imagem 7">
            <a:extLst>
              <a:ext uri="{FF2B5EF4-FFF2-40B4-BE49-F238E27FC236}">
                <a16:creationId xmlns:a16="http://schemas.microsoft.com/office/drawing/2014/main" id="{243DA553-C940-E2B2-A6EC-2230C6831B4D}"/>
              </a:ext>
            </a:extLst>
          </p:cNvPr>
          <p:cNvPicPr>
            <a:picLocks noChangeAspect="1"/>
          </p:cNvPicPr>
          <p:nvPr/>
        </p:nvPicPr>
        <p:blipFill>
          <a:blip r:embed="rId2"/>
          <a:stretch>
            <a:fillRect/>
          </a:stretch>
        </p:blipFill>
        <p:spPr>
          <a:xfrm>
            <a:off x="6096000" y="2270014"/>
            <a:ext cx="5126069" cy="3160532"/>
          </a:xfrm>
          <a:prstGeom prst="rect">
            <a:avLst/>
          </a:prstGeom>
          <a:ln w="12700">
            <a:solidFill>
              <a:schemeClr val="tx1"/>
            </a:solidFill>
          </a:ln>
        </p:spPr>
      </p:pic>
      <p:pic>
        <p:nvPicPr>
          <p:cNvPr id="10" name="Imagem 9">
            <a:extLst>
              <a:ext uri="{FF2B5EF4-FFF2-40B4-BE49-F238E27FC236}">
                <a16:creationId xmlns:a16="http://schemas.microsoft.com/office/drawing/2014/main" id="{F16083DF-A09D-9C7C-646C-EA0BBA797B9F}"/>
              </a:ext>
            </a:extLst>
          </p:cNvPr>
          <p:cNvPicPr>
            <a:picLocks noChangeAspect="1"/>
          </p:cNvPicPr>
          <p:nvPr/>
        </p:nvPicPr>
        <p:blipFill>
          <a:blip r:embed="rId3"/>
          <a:stretch>
            <a:fillRect/>
          </a:stretch>
        </p:blipFill>
        <p:spPr>
          <a:xfrm>
            <a:off x="707748" y="2270014"/>
            <a:ext cx="4893526" cy="3160532"/>
          </a:xfrm>
          <a:prstGeom prst="rect">
            <a:avLst/>
          </a:prstGeom>
          <a:ln w="12700">
            <a:solidFill>
              <a:schemeClr val="tx1"/>
            </a:solidFill>
          </a:ln>
        </p:spPr>
      </p:pic>
      <p:sp>
        <p:nvSpPr>
          <p:cNvPr id="2" name="CaixaDeTexto 1">
            <a:extLst>
              <a:ext uri="{FF2B5EF4-FFF2-40B4-BE49-F238E27FC236}">
                <a16:creationId xmlns:a16="http://schemas.microsoft.com/office/drawing/2014/main" id="{308E7D92-E53C-4DD1-BD69-45C3DFD17602}"/>
              </a:ext>
            </a:extLst>
          </p:cNvPr>
          <p:cNvSpPr txBox="1"/>
          <p:nvPr/>
        </p:nvSpPr>
        <p:spPr>
          <a:xfrm>
            <a:off x="707748" y="1900682"/>
            <a:ext cx="1482571" cy="369332"/>
          </a:xfrm>
          <a:prstGeom prst="rect">
            <a:avLst/>
          </a:prstGeom>
          <a:noFill/>
        </p:spPr>
        <p:txBody>
          <a:bodyPr wrap="square" rtlCol="0">
            <a:spAutoFit/>
          </a:bodyPr>
          <a:lstStyle/>
          <a:p>
            <a:pPr marL="285750" indent="-285750">
              <a:buFont typeface="Wingdings" panose="05000000000000000000" pitchFamily="2" charset="2"/>
              <a:buChar char=""/>
            </a:pPr>
            <a:r>
              <a:rPr lang="pt-BR" dirty="0"/>
              <a:t>Exemplo:</a:t>
            </a:r>
          </a:p>
        </p:txBody>
      </p:sp>
    </p:spTree>
    <p:extLst>
      <p:ext uri="{BB962C8B-B14F-4D97-AF65-F5344CB8AC3E}">
        <p14:creationId xmlns:p14="http://schemas.microsoft.com/office/powerpoint/2010/main" val="757675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altLang="pt-BR" sz="2400" b="1" cap="small">
                <a:solidFill>
                  <a:schemeClr val="bg2">
                    <a:lumMod val="50000"/>
                  </a:schemeClr>
                </a:solidFill>
                <a:latin typeface="+mj-lt"/>
                <a:cs typeface="Arial" panose="020B0604020202020204" pitchFamily="34" charset="0"/>
              </a:rPr>
              <a:t>Checklist</a:t>
            </a:r>
          </a:p>
        </p:txBody>
      </p:sp>
      <p:pic>
        <p:nvPicPr>
          <p:cNvPr id="12" name="Imagem 11">
            <a:extLst>
              <a:ext uri="{FF2B5EF4-FFF2-40B4-BE49-F238E27FC236}">
                <a16:creationId xmlns:a16="http://schemas.microsoft.com/office/drawing/2014/main" id="{CD8A8BBE-1C91-1056-DA0C-451F2C666883}"/>
              </a:ext>
            </a:extLst>
          </p:cNvPr>
          <p:cNvPicPr>
            <a:picLocks noChangeAspect="1"/>
          </p:cNvPicPr>
          <p:nvPr/>
        </p:nvPicPr>
        <p:blipFill>
          <a:blip r:embed="rId2"/>
          <a:stretch>
            <a:fillRect/>
          </a:stretch>
        </p:blipFill>
        <p:spPr>
          <a:xfrm>
            <a:off x="910110" y="1623627"/>
            <a:ext cx="4350048" cy="4693643"/>
          </a:xfrm>
          <a:prstGeom prst="rect">
            <a:avLst/>
          </a:prstGeom>
          <a:ln w="12700">
            <a:solidFill>
              <a:schemeClr val="tx1"/>
            </a:solidFill>
          </a:ln>
        </p:spPr>
      </p:pic>
      <p:pic>
        <p:nvPicPr>
          <p:cNvPr id="5" name="Imagem 4">
            <a:extLst>
              <a:ext uri="{FF2B5EF4-FFF2-40B4-BE49-F238E27FC236}">
                <a16:creationId xmlns:a16="http://schemas.microsoft.com/office/drawing/2014/main" id="{43FC5FCF-F6C9-3D02-DAD8-1BE738C2B4AE}"/>
              </a:ext>
            </a:extLst>
          </p:cNvPr>
          <p:cNvPicPr>
            <a:picLocks noChangeAspect="1"/>
          </p:cNvPicPr>
          <p:nvPr/>
        </p:nvPicPr>
        <p:blipFill>
          <a:blip r:embed="rId3"/>
          <a:stretch>
            <a:fillRect/>
          </a:stretch>
        </p:blipFill>
        <p:spPr>
          <a:xfrm>
            <a:off x="5728260" y="1623627"/>
            <a:ext cx="5486159" cy="4625929"/>
          </a:xfrm>
          <a:prstGeom prst="rect">
            <a:avLst/>
          </a:prstGeom>
          <a:ln w="12700">
            <a:solidFill>
              <a:schemeClr val="tx1"/>
            </a:solidFill>
          </a:ln>
        </p:spPr>
      </p:pic>
    </p:spTree>
    <p:extLst>
      <p:ext uri="{BB962C8B-B14F-4D97-AF65-F5344CB8AC3E}">
        <p14:creationId xmlns:p14="http://schemas.microsoft.com/office/powerpoint/2010/main" val="1216570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altLang="pt-BR" sz="2400" b="1" cap="small">
                <a:solidFill>
                  <a:schemeClr val="bg2">
                    <a:lumMod val="50000"/>
                  </a:schemeClr>
                </a:solidFill>
                <a:latin typeface="+mj-lt"/>
                <a:cs typeface="Arial" panose="020B0604020202020204" pitchFamily="34" charset="0"/>
              </a:rPr>
              <a:t>Checklist</a:t>
            </a:r>
          </a:p>
        </p:txBody>
      </p:sp>
      <p:pic>
        <p:nvPicPr>
          <p:cNvPr id="3" name="Imagem 2">
            <a:extLst>
              <a:ext uri="{FF2B5EF4-FFF2-40B4-BE49-F238E27FC236}">
                <a16:creationId xmlns:a16="http://schemas.microsoft.com/office/drawing/2014/main" id="{415EA212-8933-F2D1-C959-58B3FE223D2E}"/>
              </a:ext>
            </a:extLst>
          </p:cNvPr>
          <p:cNvPicPr>
            <a:picLocks noChangeAspect="1"/>
          </p:cNvPicPr>
          <p:nvPr/>
        </p:nvPicPr>
        <p:blipFill>
          <a:blip r:embed="rId2"/>
          <a:stretch>
            <a:fillRect/>
          </a:stretch>
        </p:blipFill>
        <p:spPr>
          <a:xfrm>
            <a:off x="403289" y="1855432"/>
            <a:ext cx="5692711" cy="3539198"/>
          </a:xfrm>
          <a:prstGeom prst="rect">
            <a:avLst/>
          </a:prstGeom>
        </p:spPr>
      </p:pic>
      <p:pic>
        <p:nvPicPr>
          <p:cNvPr id="5" name="Imagem 4">
            <a:extLst>
              <a:ext uri="{FF2B5EF4-FFF2-40B4-BE49-F238E27FC236}">
                <a16:creationId xmlns:a16="http://schemas.microsoft.com/office/drawing/2014/main" id="{4429DA37-F7C2-F014-3A64-8C2DDA160C70}"/>
              </a:ext>
            </a:extLst>
          </p:cNvPr>
          <p:cNvPicPr>
            <a:picLocks noChangeAspect="1"/>
          </p:cNvPicPr>
          <p:nvPr/>
        </p:nvPicPr>
        <p:blipFill>
          <a:blip r:embed="rId3"/>
          <a:stretch>
            <a:fillRect/>
          </a:stretch>
        </p:blipFill>
        <p:spPr>
          <a:xfrm>
            <a:off x="6432873" y="1855432"/>
            <a:ext cx="5062827" cy="3713448"/>
          </a:xfrm>
          <a:prstGeom prst="rect">
            <a:avLst/>
          </a:prstGeom>
        </p:spPr>
      </p:pic>
    </p:spTree>
    <p:extLst>
      <p:ext uri="{BB962C8B-B14F-4D97-AF65-F5344CB8AC3E}">
        <p14:creationId xmlns:p14="http://schemas.microsoft.com/office/powerpoint/2010/main" val="74854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altLang="pt-BR" sz="2400" b="1" cap="small">
                <a:solidFill>
                  <a:schemeClr val="bg2">
                    <a:lumMod val="50000"/>
                  </a:schemeClr>
                </a:solidFill>
                <a:latin typeface="+mj-lt"/>
                <a:cs typeface="Arial" panose="020B0604020202020204" pitchFamily="34" charset="0"/>
              </a:rPr>
              <a:t>Disposições finais e transitórias</a:t>
            </a:r>
          </a:p>
        </p:txBody>
      </p:sp>
      <p:sp>
        <p:nvSpPr>
          <p:cNvPr id="11" name="CaixaDeTexto 10">
            <a:extLst>
              <a:ext uri="{FF2B5EF4-FFF2-40B4-BE49-F238E27FC236}">
                <a16:creationId xmlns:a16="http://schemas.microsoft.com/office/drawing/2014/main" id="{278900B9-8F94-516A-4C4D-46ED5C92EC30}"/>
              </a:ext>
            </a:extLst>
          </p:cNvPr>
          <p:cNvSpPr txBox="1"/>
          <p:nvPr/>
        </p:nvSpPr>
        <p:spPr>
          <a:xfrm>
            <a:off x="666161" y="2032659"/>
            <a:ext cx="10671142" cy="3754874"/>
          </a:xfrm>
          <a:prstGeom prst="rect">
            <a:avLst/>
          </a:prstGeom>
          <a:noFill/>
        </p:spPr>
        <p:txBody>
          <a:bodyPr wrap="square">
            <a:spAutoFit/>
          </a:bodyPr>
          <a:lstStyle/>
          <a:p>
            <a:pPr marL="285750" indent="-285750" algn="just">
              <a:spcBef>
                <a:spcPts val="600"/>
              </a:spcBef>
              <a:spcAft>
                <a:spcPts val="600"/>
              </a:spcAft>
              <a:buFont typeface="Wingdings 2" panose="05020102010507070707" pitchFamily="18" charset="2"/>
              <a:buChar char="R"/>
            </a:pPr>
            <a:r>
              <a:rPr lang="pt-BR" dirty="0"/>
              <a:t>As notificações e registros de dispositivos médicos, suas alterações e demais atos serão publicados no Diário Oficial da União.</a:t>
            </a:r>
          </a:p>
          <a:p>
            <a:pPr marL="285750" indent="-285750" algn="just">
              <a:spcBef>
                <a:spcPts val="600"/>
              </a:spcBef>
              <a:spcAft>
                <a:spcPts val="600"/>
              </a:spcAft>
              <a:buFont typeface="Wingdings 2" panose="05020102010507070707" pitchFamily="18" charset="2"/>
              <a:buChar char="R"/>
            </a:pPr>
            <a:r>
              <a:rPr lang="pt-BR" dirty="0"/>
              <a:t>Serão aceitos protocolos de petições de registro de dispositivos médicos com a estruturação de relatório técnico prevista na Resolução de Diretoria Colegiada - RDC nº 185, de 22 de outubro de 2001, protocolizadas até o dia 28 de fevereiro de 2023.</a:t>
            </a:r>
          </a:p>
          <a:p>
            <a:pPr marL="285750" indent="-285750" algn="just">
              <a:spcBef>
                <a:spcPts val="600"/>
              </a:spcBef>
              <a:spcAft>
                <a:spcPts val="600"/>
              </a:spcAft>
              <a:buFont typeface="Wingdings 2" panose="05020102010507070707" pitchFamily="18" charset="2"/>
              <a:buChar char="R"/>
            </a:pPr>
            <a:r>
              <a:rPr lang="pt-BR" dirty="0"/>
              <a:t>Para registros concedidos durante a vigência da RDC nº 185, de 22 de outubro de 2001, permitir-se-á a manutenção da estruturação de relatório técnico até eventual petição de alteração de registro de aprovação requerida, que deverá contemplar a nova estrutura de Dossiê Técnico.</a:t>
            </a:r>
          </a:p>
          <a:p>
            <a:pPr marL="285750" indent="-285750" algn="just">
              <a:spcBef>
                <a:spcPts val="600"/>
              </a:spcBef>
              <a:spcAft>
                <a:spcPts val="600"/>
              </a:spcAft>
              <a:buFont typeface="Wingdings 2" panose="05020102010507070707" pitchFamily="18" charset="2"/>
              <a:buChar char="R"/>
            </a:pPr>
            <a:r>
              <a:rPr lang="pt-BR"/>
              <a:t>Ao regime de notificação se aplicam as mesmas tipificações das infrações sanitárias para o regime de registro de dispositivos médicos.</a:t>
            </a:r>
          </a:p>
          <a:p>
            <a:pPr marL="285750" indent="-285750" algn="just">
              <a:spcBef>
                <a:spcPts val="600"/>
              </a:spcBef>
              <a:spcAft>
                <a:spcPts val="600"/>
              </a:spcAft>
              <a:buFont typeface="Wingdings 2" panose="05020102010507070707" pitchFamily="18" charset="2"/>
              <a:buChar char="R"/>
            </a:pPr>
            <a:endParaRPr lang="pt-BR" dirty="0"/>
          </a:p>
        </p:txBody>
      </p:sp>
    </p:spTree>
    <p:extLst>
      <p:ext uri="{BB962C8B-B14F-4D97-AF65-F5344CB8AC3E}">
        <p14:creationId xmlns:p14="http://schemas.microsoft.com/office/powerpoint/2010/main" val="285732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Google Shape;347;p32">
            <a:extLst>
              <a:ext uri="{FF2B5EF4-FFF2-40B4-BE49-F238E27FC236}">
                <a16:creationId xmlns:a16="http://schemas.microsoft.com/office/drawing/2014/main" id="{03B749FF-C498-43B5-A4A2-9BA2249BA2BD}"/>
              </a:ext>
            </a:extLst>
          </p:cNvPr>
          <p:cNvSpPr/>
          <p:nvPr/>
        </p:nvSpPr>
        <p:spPr>
          <a:xfrm>
            <a:off x="8595086" y="1451745"/>
            <a:ext cx="4160756" cy="4196276"/>
          </a:xfrm>
          <a:prstGeom prst="ellipse">
            <a:avLst/>
          </a:prstGeom>
          <a:solidFill>
            <a:schemeClr val="accent1">
              <a:lumMod val="50000"/>
              <a:alpha val="99000"/>
            </a:schemeClr>
          </a:solidFill>
          <a:ln>
            <a:solidFill>
              <a:schemeClr val="accent1">
                <a:lumMod val="50000"/>
              </a:schemeClr>
            </a:solidFill>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000000"/>
              </a:buClr>
            </a:pPr>
            <a:endParaRPr sz="1867" kern="0">
              <a:solidFill>
                <a:srgbClr val="000000"/>
              </a:solidFill>
              <a:latin typeface="Arial"/>
              <a:cs typeface="Arial"/>
              <a:sym typeface="Arial"/>
            </a:endParaRPr>
          </a:p>
        </p:txBody>
      </p:sp>
      <p:pic>
        <p:nvPicPr>
          <p:cNvPr id="49" name="Imagem 48">
            <a:extLst>
              <a:ext uri="{FF2B5EF4-FFF2-40B4-BE49-F238E27FC236}">
                <a16:creationId xmlns:a16="http://schemas.microsoft.com/office/drawing/2014/main" id="{B910B74B-ADD6-4AA6-3A07-E4B8DC543F57}"/>
              </a:ext>
            </a:extLst>
          </p:cNvPr>
          <p:cNvPicPr>
            <a:picLocks noChangeAspect="1"/>
          </p:cNvPicPr>
          <p:nvPr/>
        </p:nvPicPr>
        <p:blipFill>
          <a:blip r:embed="rId2"/>
          <a:stretch>
            <a:fillRect/>
          </a:stretch>
        </p:blipFill>
        <p:spPr>
          <a:xfrm>
            <a:off x="9483771" y="2397844"/>
            <a:ext cx="2353262" cy="2256451"/>
          </a:xfrm>
          <a:prstGeom prst="rect">
            <a:avLst/>
          </a:prstGeom>
        </p:spPr>
      </p:pic>
      <p:sp>
        <p:nvSpPr>
          <p:cNvPr id="4" name="CaixaDeTexto 3">
            <a:extLst>
              <a:ext uri="{FF2B5EF4-FFF2-40B4-BE49-F238E27FC236}">
                <a16:creationId xmlns:a16="http://schemas.microsoft.com/office/drawing/2014/main" id="{E4EE944F-30AF-E0D9-BA3E-EDC3AEC86D2D}"/>
              </a:ext>
            </a:extLst>
          </p:cNvPr>
          <p:cNvSpPr txBox="1"/>
          <p:nvPr/>
        </p:nvSpPr>
        <p:spPr>
          <a:xfrm>
            <a:off x="1804546" y="870549"/>
            <a:ext cx="1725038" cy="461665"/>
          </a:xfrm>
          <a:prstGeom prst="rect">
            <a:avLst/>
          </a:prstGeom>
          <a:noFill/>
        </p:spPr>
        <p:txBody>
          <a:bodyPr wrap="square">
            <a:spAutoFit/>
          </a:bodyPr>
          <a:lstStyle/>
          <a:p>
            <a:r>
              <a:rPr lang="pt-BR" altLang="pt-BR" sz="2400" b="1">
                <a:solidFill>
                  <a:schemeClr val="bg2">
                    <a:lumMod val="50000"/>
                  </a:schemeClr>
                </a:solidFill>
                <a:latin typeface="+mj-lt"/>
                <a:cs typeface="Arial" panose="020B0604020202020204" pitchFamily="34" charset="0"/>
              </a:rPr>
              <a:t>AGENDA</a:t>
            </a:r>
          </a:p>
        </p:txBody>
      </p:sp>
      <p:sp>
        <p:nvSpPr>
          <p:cNvPr id="9" name="CaixaDeTexto 8">
            <a:extLst>
              <a:ext uri="{FF2B5EF4-FFF2-40B4-BE49-F238E27FC236}">
                <a16:creationId xmlns:a16="http://schemas.microsoft.com/office/drawing/2014/main" id="{9EB97B99-5801-0779-8FC2-5122A2D2A6BA}"/>
              </a:ext>
            </a:extLst>
          </p:cNvPr>
          <p:cNvSpPr txBox="1"/>
          <p:nvPr/>
        </p:nvSpPr>
        <p:spPr>
          <a:xfrm>
            <a:off x="488072" y="2397844"/>
            <a:ext cx="7662672" cy="3062377"/>
          </a:xfrm>
          <a:prstGeom prst="rect">
            <a:avLst/>
          </a:prstGeom>
          <a:noFill/>
        </p:spPr>
        <p:txBody>
          <a:bodyPr wrap="square" rtlCol="0">
            <a:spAutoFit/>
          </a:bodyPr>
          <a:lstStyle/>
          <a:p>
            <a:pPr marL="285750" indent="-285750" algn="just">
              <a:spcBef>
                <a:spcPts val="600"/>
              </a:spcBef>
              <a:buBlip>
                <a:blip r:embed="rId3">
                  <a:extLst>
                    <a:ext uri="{96DAC541-7B7A-43D3-8B79-37D633B846F1}">
                      <asvg:svgBlip xmlns:asvg="http://schemas.microsoft.com/office/drawing/2016/SVG/main" r:embed="rId4"/>
                    </a:ext>
                  </a:extLst>
                </a:blip>
              </a:buBlip>
            </a:pPr>
            <a:r>
              <a:rPr lang="pt-BR" dirty="0">
                <a:latin typeface="+mn-lt"/>
              </a:rPr>
              <a:t>Procedimento de Reavaliação Processual;</a:t>
            </a:r>
          </a:p>
          <a:p>
            <a:pPr marL="285750" indent="-285750" algn="just">
              <a:spcBef>
                <a:spcPts val="600"/>
              </a:spcBef>
              <a:buBlip>
                <a:blip r:embed="rId3">
                  <a:extLst>
                    <a:ext uri="{96DAC541-7B7A-43D3-8B79-37D633B846F1}">
                      <asvg:svgBlip xmlns:asvg="http://schemas.microsoft.com/office/drawing/2016/SVG/main" r:embed="rId4"/>
                    </a:ext>
                  </a:extLst>
                </a:blip>
              </a:buBlip>
            </a:pPr>
            <a:r>
              <a:rPr lang="pt-BR" dirty="0">
                <a:latin typeface="+mn-lt"/>
              </a:rPr>
              <a:t>Sanções Administrativas;</a:t>
            </a:r>
          </a:p>
          <a:p>
            <a:pPr marL="285750" indent="-285750" algn="just">
              <a:spcBef>
                <a:spcPts val="600"/>
              </a:spcBef>
              <a:buBlip>
                <a:blip r:embed="rId3">
                  <a:extLst>
                    <a:ext uri="{96DAC541-7B7A-43D3-8B79-37D633B846F1}">
                      <asvg:svgBlip xmlns:asvg="http://schemas.microsoft.com/office/drawing/2016/SVG/main" r:embed="rId4"/>
                    </a:ext>
                  </a:extLst>
                </a:blip>
              </a:buBlip>
            </a:pPr>
            <a:r>
              <a:rPr lang="pt-BR" dirty="0">
                <a:latin typeface="+mn-lt"/>
              </a:rPr>
              <a:t>Formulários e Requisitos de Informações em Rótulos e Instruções de Uso;</a:t>
            </a:r>
          </a:p>
          <a:p>
            <a:pPr marL="742950" lvl="1" indent="-285750" algn="just">
              <a:spcBef>
                <a:spcPts val="600"/>
              </a:spcBef>
              <a:buBlip>
                <a:blip r:embed="rId3">
                  <a:extLst>
                    <a:ext uri="{96DAC541-7B7A-43D3-8B79-37D633B846F1}">
                      <asvg:svgBlip xmlns:asvg="http://schemas.microsoft.com/office/drawing/2016/SVG/main" r:embed="rId4"/>
                    </a:ext>
                  </a:extLst>
                </a:blip>
              </a:buBlip>
            </a:pPr>
            <a:r>
              <a:rPr lang="pt-BR" sz="1400" dirty="0">
                <a:latin typeface="+mn-lt"/>
              </a:rPr>
              <a:t>Instruções de Uso em Formato Não Impresso</a:t>
            </a:r>
          </a:p>
          <a:p>
            <a:pPr marL="285750" indent="-285750" algn="just">
              <a:spcBef>
                <a:spcPts val="600"/>
              </a:spcBef>
              <a:buBlip>
                <a:blip r:embed="rId3">
                  <a:extLst>
                    <a:ext uri="{96DAC541-7B7A-43D3-8B79-37D633B846F1}">
                      <asvg:svgBlip xmlns:asvg="http://schemas.microsoft.com/office/drawing/2016/SVG/main" r:embed="rId4"/>
                    </a:ext>
                  </a:extLst>
                </a:blip>
              </a:buBlip>
            </a:pPr>
            <a:r>
              <a:rPr lang="pt-BR" dirty="0">
                <a:latin typeface="+mn-lt"/>
              </a:rPr>
              <a:t>Dossiê Técnico;</a:t>
            </a:r>
          </a:p>
          <a:p>
            <a:pPr marL="285750" indent="-285750" algn="just">
              <a:spcBef>
                <a:spcPts val="600"/>
              </a:spcBef>
              <a:buBlip>
                <a:blip r:embed="rId3">
                  <a:extLst>
                    <a:ext uri="{96DAC541-7B7A-43D3-8B79-37D633B846F1}">
                      <asvg:svgBlip xmlns:asvg="http://schemas.microsoft.com/office/drawing/2016/SVG/main" r:embed="rId4"/>
                    </a:ext>
                  </a:extLst>
                </a:blip>
              </a:buBlip>
            </a:pPr>
            <a:r>
              <a:rPr lang="pt-BR" dirty="0">
                <a:latin typeface="+mn-lt"/>
              </a:rPr>
              <a:t>Disposições Finais e Transitórias;</a:t>
            </a:r>
          </a:p>
          <a:p>
            <a:pPr marL="285750" indent="-285750" algn="just">
              <a:spcBef>
                <a:spcPts val="600"/>
              </a:spcBef>
              <a:buBlip>
                <a:blip r:embed="rId3">
                  <a:extLst>
                    <a:ext uri="{96DAC541-7B7A-43D3-8B79-37D633B846F1}">
                      <asvg:svgBlip xmlns:asvg="http://schemas.microsoft.com/office/drawing/2016/SVG/main" r:embed="rId4"/>
                    </a:ext>
                  </a:extLst>
                </a:blip>
              </a:buBlip>
            </a:pPr>
            <a:r>
              <a:rPr lang="pt-BR" dirty="0">
                <a:latin typeface="+mn-lt"/>
              </a:rPr>
              <a:t>Regras de Classificação de Risco de Dispositivos Médicos;</a:t>
            </a:r>
          </a:p>
          <a:p>
            <a:pPr marL="285750" indent="-285750" algn="just">
              <a:spcBef>
                <a:spcPts val="600"/>
              </a:spcBef>
              <a:buBlip>
                <a:blip r:embed="rId3">
                  <a:extLst>
                    <a:ext uri="{96DAC541-7B7A-43D3-8B79-37D633B846F1}">
                      <asvg:svgBlip xmlns:asvg="http://schemas.microsoft.com/office/drawing/2016/SVG/main" r:embed="rId4"/>
                    </a:ext>
                  </a:extLst>
                </a:blip>
              </a:buBlip>
            </a:pPr>
            <a:r>
              <a:rPr lang="pt-BR" dirty="0">
                <a:latin typeface="+mn-lt"/>
              </a:rPr>
              <a:t>ANEXO II - Estrutura de Dossiê Técnico de Dispositivos Médicos sujeitos a notificação e registro junto à Anvisa.</a:t>
            </a:r>
          </a:p>
        </p:txBody>
      </p:sp>
    </p:spTree>
    <p:extLst>
      <p:ext uri="{BB962C8B-B14F-4D97-AF65-F5344CB8AC3E}">
        <p14:creationId xmlns:p14="http://schemas.microsoft.com/office/powerpoint/2010/main" val="2493294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altLang="pt-BR" sz="2400" b="1" cap="small">
                <a:solidFill>
                  <a:schemeClr val="bg2">
                    <a:lumMod val="50000"/>
                  </a:schemeClr>
                </a:solidFill>
                <a:latin typeface="+mj-lt"/>
                <a:cs typeface="Arial" panose="020B0604020202020204" pitchFamily="34" charset="0"/>
              </a:rPr>
              <a:t>Disposições finais e transitórias</a:t>
            </a:r>
          </a:p>
        </p:txBody>
      </p:sp>
      <p:pic>
        <p:nvPicPr>
          <p:cNvPr id="2" name="Picture 4" descr="Símbolo de isenção de responsabilidade - PNG All">
            <a:extLst>
              <a:ext uri="{FF2B5EF4-FFF2-40B4-BE49-F238E27FC236}">
                <a16:creationId xmlns:a16="http://schemas.microsoft.com/office/drawing/2014/main" id="{902AC4A6-A9B2-D020-064A-02B16AEE2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147" y="1860679"/>
            <a:ext cx="460248" cy="478626"/>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3EE62368-BE05-2AF3-F8F5-2EEAA8BBDC5A}"/>
              </a:ext>
            </a:extLst>
          </p:cNvPr>
          <p:cNvSpPr txBox="1"/>
          <p:nvPr/>
        </p:nvSpPr>
        <p:spPr>
          <a:xfrm>
            <a:off x="1074395" y="1923067"/>
            <a:ext cx="2027024" cy="378530"/>
          </a:xfrm>
          <a:prstGeom prst="rect">
            <a:avLst/>
          </a:prstGeom>
          <a:noFill/>
        </p:spPr>
        <p:txBody>
          <a:bodyPr wrap="square" rtlCol="0">
            <a:spAutoFit/>
          </a:bodyPr>
          <a:lstStyle/>
          <a:p>
            <a:r>
              <a:rPr lang="pt-BR" cap="small"/>
              <a:t>Reenquadramento</a:t>
            </a:r>
          </a:p>
        </p:txBody>
      </p:sp>
      <p:pic>
        <p:nvPicPr>
          <p:cNvPr id="4" name="Imagem 3">
            <a:extLst>
              <a:ext uri="{FF2B5EF4-FFF2-40B4-BE49-F238E27FC236}">
                <a16:creationId xmlns:a16="http://schemas.microsoft.com/office/drawing/2014/main" id="{AECB641C-1357-5A26-1BBD-64A63D643EC3}"/>
              </a:ext>
            </a:extLst>
          </p:cNvPr>
          <p:cNvPicPr>
            <a:picLocks noChangeAspect="1"/>
          </p:cNvPicPr>
          <p:nvPr/>
        </p:nvPicPr>
        <p:blipFill>
          <a:blip r:embed="rId3"/>
          <a:stretch>
            <a:fillRect/>
          </a:stretch>
        </p:blipFill>
        <p:spPr>
          <a:xfrm>
            <a:off x="376522" y="2535810"/>
            <a:ext cx="3440783" cy="3440783"/>
          </a:xfrm>
          <a:prstGeom prst="rect">
            <a:avLst/>
          </a:prstGeom>
        </p:spPr>
      </p:pic>
      <p:sp>
        <p:nvSpPr>
          <p:cNvPr id="5" name="CaixaDeTexto 4">
            <a:extLst>
              <a:ext uri="{FF2B5EF4-FFF2-40B4-BE49-F238E27FC236}">
                <a16:creationId xmlns:a16="http://schemas.microsoft.com/office/drawing/2014/main" id="{6420153C-4977-BA2E-7DC4-CEA223B4EDD5}"/>
              </a:ext>
            </a:extLst>
          </p:cNvPr>
          <p:cNvSpPr txBox="1"/>
          <p:nvPr/>
        </p:nvSpPr>
        <p:spPr>
          <a:xfrm>
            <a:off x="3176829" y="3636388"/>
            <a:ext cx="6853291" cy="369332"/>
          </a:xfrm>
          <a:prstGeom prst="rect">
            <a:avLst/>
          </a:prstGeom>
          <a:noFill/>
          <a:ln w="19050">
            <a:solidFill>
              <a:schemeClr val="tx1"/>
            </a:solidFill>
            <a:prstDash val="dashDot"/>
          </a:ln>
        </p:spPr>
        <p:txBody>
          <a:bodyPr wrap="square" rtlCol="0">
            <a:spAutoFit/>
          </a:bodyPr>
          <a:lstStyle/>
          <a:p>
            <a:r>
              <a:rPr lang="pt-BR"/>
              <a:t>Alteração de classe de risco sem alteração de regime de regularização</a:t>
            </a:r>
          </a:p>
        </p:txBody>
      </p:sp>
      <p:sp>
        <p:nvSpPr>
          <p:cNvPr id="9" name="CaixaDeTexto 8">
            <a:extLst>
              <a:ext uri="{FF2B5EF4-FFF2-40B4-BE49-F238E27FC236}">
                <a16:creationId xmlns:a16="http://schemas.microsoft.com/office/drawing/2014/main" id="{C2DC0314-24DA-1514-D4F1-68250C1479AF}"/>
              </a:ext>
            </a:extLst>
          </p:cNvPr>
          <p:cNvSpPr txBox="1"/>
          <p:nvPr/>
        </p:nvSpPr>
        <p:spPr>
          <a:xfrm>
            <a:off x="3176829" y="4482449"/>
            <a:ext cx="6853292" cy="369332"/>
          </a:xfrm>
          <a:prstGeom prst="rect">
            <a:avLst/>
          </a:prstGeom>
          <a:noFill/>
          <a:ln w="19050">
            <a:solidFill>
              <a:schemeClr val="tx1"/>
            </a:solidFill>
            <a:prstDash val="dashDot"/>
          </a:ln>
        </p:spPr>
        <p:txBody>
          <a:bodyPr wrap="square" rtlCol="0">
            <a:spAutoFit/>
          </a:bodyPr>
          <a:lstStyle/>
          <a:p>
            <a:r>
              <a:rPr lang="pt-BR"/>
              <a:t>Alteração de Registro para Notificação</a:t>
            </a:r>
          </a:p>
        </p:txBody>
      </p:sp>
      <p:sp>
        <p:nvSpPr>
          <p:cNvPr id="10" name="CaixaDeTexto 9">
            <a:extLst>
              <a:ext uri="{FF2B5EF4-FFF2-40B4-BE49-F238E27FC236}">
                <a16:creationId xmlns:a16="http://schemas.microsoft.com/office/drawing/2014/main" id="{A4B80EF8-606F-E490-A686-43BE48379B8D}"/>
              </a:ext>
            </a:extLst>
          </p:cNvPr>
          <p:cNvSpPr txBox="1"/>
          <p:nvPr/>
        </p:nvSpPr>
        <p:spPr>
          <a:xfrm>
            <a:off x="3695302" y="5440886"/>
            <a:ext cx="6334818" cy="369332"/>
          </a:xfrm>
          <a:prstGeom prst="rect">
            <a:avLst/>
          </a:prstGeom>
          <a:noFill/>
          <a:ln w="19050">
            <a:solidFill>
              <a:schemeClr val="tx1"/>
            </a:solidFill>
            <a:prstDash val="dashDot"/>
          </a:ln>
        </p:spPr>
        <p:txBody>
          <a:bodyPr wrap="square" rtlCol="0">
            <a:spAutoFit/>
          </a:bodyPr>
          <a:lstStyle/>
          <a:p>
            <a:r>
              <a:rPr lang="pt-BR"/>
              <a:t>Alteração de Notificação para Registro</a:t>
            </a:r>
          </a:p>
        </p:txBody>
      </p:sp>
    </p:spTree>
    <p:extLst>
      <p:ext uri="{BB962C8B-B14F-4D97-AF65-F5344CB8AC3E}">
        <p14:creationId xmlns:p14="http://schemas.microsoft.com/office/powerpoint/2010/main" val="334544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altLang="pt-BR" sz="2400" b="1" cap="small">
                <a:solidFill>
                  <a:schemeClr val="bg2">
                    <a:lumMod val="50000"/>
                  </a:schemeClr>
                </a:solidFill>
                <a:latin typeface="+mj-lt"/>
                <a:cs typeface="Arial" panose="020B0604020202020204" pitchFamily="34" charset="0"/>
              </a:rPr>
              <a:t>Disposições finais e transitórias</a:t>
            </a:r>
          </a:p>
        </p:txBody>
      </p:sp>
      <p:pic>
        <p:nvPicPr>
          <p:cNvPr id="2" name="Picture 4" descr="Símbolo de isenção de responsabilidade - PNG All">
            <a:extLst>
              <a:ext uri="{FF2B5EF4-FFF2-40B4-BE49-F238E27FC236}">
                <a16:creationId xmlns:a16="http://schemas.microsoft.com/office/drawing/2014/main" id="{902AC4A6-A9B2-D020-064A-02B16AEE2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147" y="1860679"/>
            <a:ext cx="460248" cy="478626"/>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3EE62368-BE05-2AF3-F8F5-2EEAA8BBDC5A}"/>
              </a:ext>
            </a:extLst>
          </p:cNvPr>
          <p:cNvSpPr txBox="1"/>
          <p:nvPr/>
        </p:nvSpPr>
        <p:spPr>
          <a:xfrm>
            <a:off x="1074395" y="1923067"/>
            <a:ext cx="2027024" cy="378530"/>
          </a:xfrm>
          <a:prstGeom prst="rect">
            <a:avLst/>
          </a:prstGeom>
          <a:noFill/>
        </p:spPr>
        <p:txBody>
          <a:bodyPr wrap="square" rtlCol="0">
            <a:spAutoFit/>
          </a:bodyPr>
          <a:lstStyle/>
          <a:p>
            <a:r>
              <a:rPr lang="pt-BR" cap="small"/>
              <a:t>Reenquadramento</a:t>
            </a:r>
          </a:p>
        </p:txBody>
      </p:sp>
      <p:sp>
        <p:nvSpPr>
          <p:cNvPr id="5" name="CaixaDeTexto 4">
            <a:extLst>
              <a:ext uri="{FF2B5EF4-FFF2-40B4-BE49-F238E27FC236}">
                <a16:creationId xmlns:a16="http://schemas.microsoft.com/office/drawing/2014/main" id="{6420153C-4977-BA2E-7DC4-CEA223B4EDD5}"/>
              </a:ext>
            </a:extLst>
          </p:cNvPr>
          <p:cNvSpPr txBox="1"/>
          <p:nvPr/>
        </p:nvSpPr>
        <p:spPr>
          <a:xfrm>
            <a:off x="1178346" y="2319541"/>
            <a:ext cx="6853291" cy="369332"/>
          </a:xfrm>
          <a:prstGeom prst="rect">
            <a:avLst/>
          </a:prstGeom>
          <a:noFill/>
          <a:ln w="19050">
            <a:solidFill>
              <a:schemeClr val="tx1"/>
            </a:solidFill>
            <a:prstDash val="dashDot"/>
          </a:ln>
        </p:spPr>
        <p:txBody>
          <a:bodyPr wrap="square" rtlCol="0">
            <a:spAutoFit/>
          </a:bodyPr>
          <a:lstStyle/>
          <a:p>
            <a:r>
              <a:rPr lang="pt-BR"/>
              <a:t>Alteração de classe de risco sem alteração de regime de regularização</a:t>
            </a:r>
          </a:p>
        </p:txBody>
      </p:sp>
      <p:sp>
        <p:nvSpPr>
          <p:cNvPr id="14" name="Retângulo: Cantos Diagonais Arredondados 13">
            <a:extLst>
              <a:ext uri="{FF2B5EF4-FFF2-40B4-BE49-F238E27FC236}">
                <a16:creationId xmlns:a16="http://schemas.microsoft.com/office/drawing/2014/main" id="{B1B7F21D-ACC9-8B91-8387-02F3102D8003}"/>
              </a:ext>
            </a:extLst>
          </p:cNvPr>
          <p:cNvSpPr/>
          <p:nvPr/>
        </p:nvSpPr>
        <p:spPr>
          <a:xfrm>
            <a:off x="2276443" y="3026753"/>
            <a:ext cx="2724607" cy="804494"/>
          </a:xfrm>
          <a:prstGeom prst="round2DiagRect">
            <a:avLst/>
          </a:prstGeom>
          <a:ln w="28575">
            <a:prstDash val="solid"/>
          </a:ln>
          <a:effectLst>
            <a:glow rad="101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pt-BR"/>
              <a:t>Alteração:</a:t>
            </a:r>
          </a:p>
          <a:p>
            <a:pPr algn="ctr"/>
            <a:r>
              <a:rPr lang="pt-BR"/>
              <a:t>Classe III para IV</a:t>
            </a:r>
          </a:p>
          <a:p>
            <a:pPr algn="ctr"/>
            <a:r>
              <a:rPr lang="pt-BR"/>
              <a:t>Classe VI para III</a:t>
            </a:r>
          </a:p>
        </p:txBody>
      </p:sp>
      <p:sp>
        <p:nvSpPr>
          <p:cNvPr id="15" name="Retângulo: Cantos Diagonais Arredondados 14">
            <a:extLst>
              <a:ext uri="{FF2B5EF4-FFF2-40B4-BE49-F238E27FC236}">
                <a16:creationId xmlns:a16="http://schemas.microsoft.com/office/drawing/2014/main" id="{813D400A-0CA7-85A6-AC6E-C0EFB2D5166F}"/>
              </a:ext>
            </a:extLst>
          </p:cNvPr>
          <p:cNvSpPr/>
          <p:nvPr/>
        </p:nvSpPr>
        <p:spPr>
          <a:xfrm>
            <a:off x="6560795" y="3026753"/>
            <a:ext cx="2724607" cy="804494"/>
          </a:xfrm>
          <a:prstGeom prst="round2DiagRect">
            <a:avLst/>
          </a:prstGeom>
          <a:ln w="28575">
            <a:prstDash val="solid"/>
          </a:ln>
          <a:effectLst>
            <a:glow rad="101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pt-BR"/>
              <a:t>Alteração:</a:t>
            </a:r>
          </a:p>
          <a:p>
            <a:pPr algn="ctr"/>
            <a:r>
              <a:rPr lang="pt-BR"/>
              <a:t>Classe I para II</a:t>
            </a:r>
          </a:p>
          <a:p>
            <a:pPr algn="ctr"/>
            <a:r>
              <a:rPr lang="pt-BR"/>
              <a:t>Classe II para I</a:t>
            </a:r>
          </a:p>
        </p:txBody>
      </p:sp>
      <p:sp>
        <p:nvSpPr>
          <p:cNvPr id="16" name="CaixaDeTexto 15">
            <a:extLst>
              <a:ext uri="{FF2B5EF4-FFF2-40B4-BE49-F238E27FC236}">
                <a16:creationId xmlns:a16="http://schemas.microsoft.com/office/drawing/2014/main" id="{5D2E8F7A-FE2C-A2EB-B296-D0275201FEC2}"/>
              </a:ext>
            </a:extLst>
          </p:cNvPr>
          <p:cNvSpPr txBox="1"/>
          <p:nvPr/>
        </p:nvSpPr>
        <p:spPr>
          <a:xfrm>
            <a:off x="1640264" y="4423355"/>
            <a:ext cx="8191893" cy="1477328"/>
          </a:xfrm>
          <a:prstGeom prst="rect">
            <a:avLst/>
          </a:prstGeom>
          <a:noFill/>
          <a:ln w="28575">
            <a:solidFill>
              <a:schemeClr val="accent5">
                <a:lumMod val="75000"/>
              </a:schemeClr>
            </a:solidFill>
            <a:prstDash val="dashDot"/>
          </a:ln>
        </p:spPr>
        <p:txBody>
          <a:bodyPr wrap="square" rtlCol="0">
            <a:spAutoFit/>
          </a:bodyPr>
          <a:lstStyle/>
          <a:p>
            <a:pPr algn="just"/>
            <a:r>
              <a:rPr lang="pt-BR" b="0" i="0">
                <a:solidFill>
                  <a:srgbClr val="000000"/>
                </a:solidFill>
                <a:effectLst/>
                <a:latin typeface="Calibri" panose="020F0502020204030204" pitchFamily="34" charset="0"/>
              </a:rPr>
              <a:t>As adequações de classe de risco, que não envolvam alteração de regime de regularização, deverão ser realizadas na primeira petição secundária,</a:t>
            </a:r>
            <a:r>
              <a:rPr lang="pt-BR" sz="1800">
                <a:effectLst/>
                <a:latin typeface="Calibri" panose="020F0502020204030204" pitchFamily="34" charset="0"/>
                <a:ea typeface="Times New Roman" panose="02020603050405020304" pitchFamily="18" charset="0"/>
              </a:rPr>
              <a:t> que contemple entre os documentos do checklist a apresentação de CBPF (aplicáveis para registro),</a:t>
            </a:r>
            <a:r>
              <a:rPr lang="pt-BR" b="0" i="0">
                <a:solidFill>
                  <a:srgbClr val="000000"/>
                </a:solidFill>
                <a:effectLst/>
                <a:latin typeface="Calibri" panose="020F0502020204030204" pitchFamily="34" charset="0"/>
              </a:rPr>
              <a:t> protocolada na ANVISA a partir da vigência da Resolução - RDC nº 751 de 2022. Pode ser uma petição de revalidação ou alteração.</a:t>
            </a:r>
            <a:endParaRPr lang="pt-BR"/>
          </a:p>
        </p:txBody>
      </p:sp>
    </p:spTree>
    <p:extLst>
      <p:ext uri="{BB962C8B-B14F-4D97-AF65-F5344CB8AC3E}">
        <p14:creationId xmlns:p14="http://schemas.microsoft.com/office/powerpoint/2010/main" val="1710854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altLang="pt-BR" sz="2400" b="1" cap="small">
                <a:solidFill>
                  <a:schemeClr val="bg2">
                    <a:lumMod val="50000"/>
                  </a:schemeClr>
                </a:solidFill>
                <a:latin typeface="+mj-lt"/>
                <a:cs typeface="Arial" panose="020B0604020202020204" pitchFamily="34" charset="0"/>
              </a:rPr>
              <a:t>Disposições finais e transitórias</a:t>
            </a:r>
          </a:p>
        </p:txBody>
      </p:sp>
      <p:pic>
        <p:nvPicPr>
          <p:cNvPr id="2" name="Picture 4" descr="Símbolo de isenção de responsabilidade - PNG All">
            <a:extLst>
              <a:ext uri="{FF2B5EF4-FFF2-40B4-BE49-F238E27FC236}">
                <a16:creationId xmlns:a16="http://schemas.microsoft.com/office/drawing/2014/main" id="{902AC4A6-A9B2-D020-064A-02B16AEE2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147" y="1860679"/>
            <a:ext cx="460248" cy="478626"/>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3EE62368-BE05-2AF3-F8F5-2EEAA8BBDC5A}"/>
              </a:ext>
            </a:extLst>
          </p:cNvPr>
          <p:cNvSpPr txBox="1"/>
          <p:nvPr/>
        </p:nvSpPr>
        <p:spPr>
          <a:xfrm>
            <a:off x="1074395" y="1923067"/>
            <a:ext cx="2027024" cy="378530"/>
          </a:xfrm>
          <a:prstGeom prst="rect">
            <a:avLst/>
          </a:prstGeom>
          <a:noFill/>
        </p:spPr>
        <p:txBody>
          <a:bodyPr wrap="square" rtlCol="0">
            <a:spAutoFit/>
          </a:bodyPr>
          <a:lstStyle/>
          <a:p>
            <a:r>
              <a:rPr lang="pt-BR" cap="small"/>
              <a:t>Reenquadramento</a:t>
            </a:r>
          </a:p>
        </p:txBody>
      </p:sp>
      <p:sp>
        <p:nvSpPr>
          <p:cNvPr id="16" name="CaixaDeTexto 15">
            <a:extLst>
              <a:ext uri="{FF2B5EF4-FFF2-40B4-BE49-F238E27FC236}">
                <a16:creationId xmlns:a16="http://schemas.microsoft.com/office/drawing/2014/main" id="{5D2E8F7A-FE2C-A2EB-B296-D0275201FEC2}"/>
              </a:ext>
            </a:extLst>
          </p:cNvPr>
          <p:cNvSpPr txBox="1"/>
          <p:nvPr/>
        </p:nvSpPr>
        <p:spPr>
          <a:xfrm>
            <a:off x="5390431" y="3473777"/>
            <a:ext cx="5440968" cy="1465880"/>
          </a:xfrm>
          <a:prstGeom prst="rect">
            <a:avLst/>
          </a:prstGeom>
          <a:noFill/>
          <a:ln w="28575">
            <a:solidFill>
              <a:schemeClr val="accent5">
                <a:lumMod val="75000"/>
              </a:schemeClr>
            </a:solidFill>
            <a:prstDash val="dashDot"/>
          </a:ln>
        </p:spPr>
        <p:txBody>
          <a:bodyPr wrap="square" rtlCol="0">
            <a:spAutoFit/>
          </a:bodyPr>
          <a:lstStyle/>
          <a:p>
            <a:pPr algn="just"/>
            <a:r>
              <a:rPr lang="pt-BR" b="0" i="0">
                <a:solidFill>
                  <a:srgbClr val="162937"/>
                </a:solidFill>
                <a:effectLst/>
                <a:latin typeface="rawline"/>
              </a:rPr>
              <a:t>Art. 63 Os processos de registro cujos produtos tiveram seu regime de regularização modificado de registro para notificação em função da atualização das regras de classificação serão tratados por meio de expediente de retificação Anvisa.</a:t>
            </a:r>
            <a:endParaRPr lang="pt-BR"/>
          </a:p>
        </p:txBody>
      </p:sp>
      <p:sp>
        <p:nvSpPr>
          <p:cNvPr id="4" name="CaixaDeTexto 3">
            <a:extLst>
              <a:ext uri="{FF2B5EF4-FFF2-40B4-BE49-F238E27FC236}">
                <a16:creationId xmlns:a16="http://schemas.microsoft.com/office/drawing/2014/main" id="{A23DF50E-8316-B411-69C7-B48669BC4F9F}"/>
              </a:ext>
            </a:extLst>
          </p:cNvPr>
          <p:cNvSpPr txBox="1"/>
          <p:nvPr/>
        </p:nvSpPr>
        <p:spPr>
          <a:xfrm>
            <a:off x="1197199" y="2320998"/>
            <a:ext cx="3780154" cy="369332"/>
          </a:xfrm>
          <a:prstGeom prst="rect">
            <a:avLst/>
          </a:prstGeom>
          <a:noFill/>
          <a:ln w="19050">
            <a:solidFill>
              <a:schemeClr val="tx1"/>
            </a:solidFill>
            <a:prstDash val="dashDot"/>
          </a:ln>
        </p:spPr>
        <p:txBody>
          <a:bodyPr wrap="square" rtlCol="0">
            <a:spAutoFit/>
          </a:bodyPr>
          <a:lstStyle/>
          <a:p>
            <a:r>
              <a:rPr lang="pt-BR"/>
              <a:t>Alteração de Registro para Notificação</a:t>
            </a:r>
          </a:p>
        </p:txBody>
      </p:sp>
      <p:sp>
        <p:nvSpPr>
          <p:cNvPr id="6" name="Seta: para Baixo 5">
            <a:extLst>
              <a:ext uri="{FF2B5EF4-FFF2-40B4-BE49-F238E27FC236}">
                <a16:creationId xmlns:a16="http://schemas.microsoft.com/office/drawing/2014/main" id="{3610C10D-7F78-C637-107F-DD2ECEAC8BB3}"/>
              </a:ext>
            </a:extLst>
          </p:cNvPr>
          <p:cNvSpPr/>
          <p:nvPr/>
        </p:nvSpPr>
        <p:spPr>
          <a:xfrm>
            <a:off x="2938802" y="2918503"/>
            <a:ext cx="296947" cy="690265"/>
          </a:xfrm>
          <a:prstGeom prst="downArrow">
            <a:avLst/>
          </a:prstGeom>
          <a:ln w="28575">
            <a:solidFill>
              <a:schemeClr val="accent5">
                <a:lumMod val="75000"/>
              </a:schemeClr>
            </a:solidFill>
          </a:ln>
          <a:effectLst>
            <a:glow rad="101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pt-BR"/>
          </a:p>
        </p:txBody>
      </p:sp>
      <p:sp>
        <p:nvSpPr>
          <p:cNvPr id="8" name="Retângulo: Cantos Diagonais Arredondados 7">
            <a:extLst>
              <a:ext uri="{FF2B5EF4-FFF2-40B4-BE49-F238E27FC236}">
                <a16:creationId xmlns:a16="http://schemas.microsoft.com/office/drawing/2014/main" id="{418410F9-20E6-FAB0-3D73-526ECFAFC189}"/>
              </a:ext>
            </a:extLst>
          </p:cNvPr>
          <p:cNvSpPr/>
          <p:nvPr/>
        </p:nvSpPr>
        <p:spPr>
          <a:xfrm>
            <a:off x="1739115" y="3836941"/>
            <a:ext cx="2724607" cy="804494"/>
          </a:xfrm>
          <a:prstGeom prst="round2DiagRect">
            <a:avLst/>
          </a:prstGeom>
          <a:ln w="28575">
            <a:prstDash val="solid"/>
          </a:ln>
          <a:effectLst>
            <a:glow rad="101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pt-BR"/>
              <a:t>Protocolo de petição de Retificação - ANVISA</a:t>
            </a:r>
          </a:p>
        </p:txBody>
      </p:sp>
    </p:spTree>
    <p:extLst>
      <p:ext uri="{BB962C8B-B14F-4D97-AF65-F5344CB8AC3E}">
        <p14:creationId xmlns:p14="http://schemas.microsoft.com/office/powerpoint/2010/main" val="3031683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altLang="pt-BR" sz="2400" b="1" cap="small">
                <a:solidFill>
                  <a:schemeClr val="bg2">
                    <a:lumMod val="50000"/>
                  </a:schemeClr>
                </a:solidFill>
                <a:latin typeface="+mj-lt"/>
                <a:cs typeface="Arial" panose="020B0604020202020204" pitchFamily="34" charset="0"/>
              </a:rPr>
              <a:t>Disposições finais e transitórias</a:t>
            </a:r>
          </a:p>
        </p:txBody>
      </p:sp>
      <p:pic>
        <p:nvPicPr>
          <p:cNvPr id="2" name="Picture 4" descr="Símbolo de isenção de responsabilidade - PNG All">
            <a:extLst>
              <a:ext uri="{FF2B5EF4-FFF2-40B4-BE49-F238E27FC236}">
                <a16:creationId xmlns:a16="http://schemas.microsoft.com/office/drawing/2014/main" id="{902AC4A6-A9B2-D020-064A-02B16AEE2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147" y="1860679"/>
            <a:ext cx="460248" cy="478626"/>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3EE62368-BE05-2AF3-F8F5-2EEAA8BBDC5A}"/>
              </a:ext>
            </a:extLst>
          </p:cNvPr>
          <p:cNvSpPr txBox="1"/>
          <p:nvPr/>
        </p:nvSpPr>
        <p:spPr>
          <a:xfrm>
            <a:off x="1074395" y="1923067"/>
            <a:ext cx="2027024" cy="378530"/>
          </a:xfrm>
          <a:prstGeom prst="rect">
            <a:avLst/>
          </a:prstGeom>
          <a:noFill/>
        </p:spPr>
        <p:txBody>
          <a:bodyPr wrap="square" rtlCol="0">
            <a:spAutoFit/>
          </a:bodyPr>
          <a:lstStyle/>
          <a:p>
            <a:r>
              <a:rPr lang="pt-BR" cap="small"/>
              <a:t>Reenquadramento</a:t>
            </a:r>
          </a:p>
        </p:txBody>
      </p:sp>
      <p:sp>
        <p:nvSpPr>
          <p:cNvPr id="16" name="CaixaDeTexto 15">
            <a:extLst>
              <a:ext uri="{FF2B5EF4-FFF2-40B4-BE49-F238E27FC236}">
                <a16:creationId xmlns:a16="http://schemas.microsoft.com/office/drawing/2014/main" id="{5D2E8F7A-FE2C-A2EB-B296-D0275201FEC2}"/>
              </a:ext>
            </a:extLst>
          </p:cNvPr>
          <p:cNvSpPr txBox="1"/>
          <p:nvPr/>
        </p:nvSpPr>
        <p:spPr>
          <a:xfrm>
            <a:off x="5701516" y="2340305"/>
            <a:ext cx="5440968" cy="923330"/>
          </a:xfrm>
          <a:prstGeom prst="rect">
            <a:avLst/>
          </a:prstGeom>
          <a:noFill/>
          <a:ln w="28575">
            <a:solidFill>
              <a:schemeClr val="accent5">
                <a:lumMod val="75000"/>
              </a:schemeClr>
            </a:solidFill>
            <a:prstDash val="dashDot"/>
          </a:ln>
        </p:spPr>
        <p:txBody>
          <a:bodyPr wrap="square" rtlCol="0">
            <a:spAutoFit/>
          </a:bodyPr>
          <a:lstStyle/>
          <a:p>
            <a:pPr algn="just"/>
            <a:r>
              <a:rPr lang="pt-BR" b="0" i="0">
                <a:solidFill>
                  <a:srgbClr val="162937"/>
                </a:solidFill>
                <a:effectLst/>
                <a:latin typeface="rawline"/>
              </a:rPr>
              <a:t>Os detentores de notificações terão 365 dias contados a partir da entrada em vigor da RDC 751/2022 para protocolizar petição de reenquadramento.</a:t>
            </a:r>
            <a:endParaRPr lang="pt-BR"/>
          </a:p>
        </p:txBody>
      </p:sp>
      <p:sp>
        <p:nvSpPr>
          <p:cNvPr id="4" name="CaixaDeTexto 3">
            <a:extLst>
              <a:ext uri="{FF2B5EF4-FFF2-40B4-BE49-F238E27FC236}">
                <a16:creationId xmlns:a16="http://schemas.microsoft.com/office/drawing/2014/main" id="{A23DF50E-8316-B411-69C7-B48669BC4F9F}"/>
              </a:ext>
            </a:extLst>
          </p:cNvPr>
          <p:cNvSpPr txBox="1"/>
          <p:nvPr/>
        </p:nvSpPr>
        <p:spPr>
          <a:xfrm>
            <a:off x="1197199" y="2320998"/>
            <a:ext cx="3780154" cy="369332"/>
          </a:xfrm>
          <a:prstGeom prst="rect">
            <a:avLst/>
          </a:prstGeom>
          <a:noFill/>
          <a:ln w="19050">
            <a:solidFill>
              <a:schemeClr val="tx1"/>
            </a:solidFill>
            <a:prstDash val="dashDot"/>
          </a:ln>
        </p:spPr>
        <p:txBody>
          <a:bodyPr wrap="square" rtlCol="0">
            <a:spAutoFit/>
          </a:bodyPr>
          <a:lstStyle/>
          <a:p>
            <a:r>
              <a:rPr lang="pt-BR"/>
              <a:t>Alteração de Notificação para Registro</a:t>
            </a:r>
          </a:p>
        </p:txBody>
      </p:sp>
      <p:sp>
        <p:nvSpPr>
          <p:cNvPr id="6" name="Seta: para Baixo 5">
            <a:extLst>
              <a:ext uri="{FF2B5EF4-FFF2-40B4-BE49-F238E27FC236}">
                <a16:creationId xmlns:a16="http://schemas.microsoft.com/office/drawing/2014/main" id="{3610C10D-7F78-C637-107F-DD2ECEAC8BB3}"/>
              </a:ext>
            </a:extLst>
          </p:cNvPr>
          <p:cNvSpPr/>
          <p:nvPr/>
        </p:nvSpPr>
        <p:spPr>
          <a:xfrm>
            <a:off x="2938802" y="2918503"/>
            <a:ext cx="296947" cy="690265"/>
          </a:xfrm>
          <a:prstGeom prst="downArrow">
            <a:avLst/>
          </a:prstGeom>
          <a:ln w="28575">
            <a:solidFill>
              <a:schemeClr val="accent5">
                <a:lumMod val="75000"/>
              </a:schemeClr>
            </a:solidFill>
          </a:ln>
          <a:effectLst>
            <a:glow rad="101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pt-BR"/>
          </a:p>
        </p:txBody>
      </p:sp>
      <p:sp>
        <p:nvSpPr>
          <p:cNvPr id="8" name="Retângulo: Cantos Diagonais Arredondados 7">
            <a:extLst>
              <a:ext uri="{FF2B5EF4-FFF2-40B4-BE49-F238E27FC236}">
                <a16:creationId xmlns:a16="http://schemas.microsoft.com/office/drawing/2014/main" id="{418410F9-20E6-FAB0-3D73-526ECFAFC189}"/>
              </a:ext>
            </a:extLst>
          </p:cNvPr>
          <p:cNvSpPr/>
          <p:nvPr/>
        </p:nvSpPr>
        <p:spPr>
          <a:xfrm>
            <a:off x="1739115" y="3836941"/>
            <a:ext cx="2724607" cy="804494"/>
          </a:xfrm>
          <a:prstGeom prst="round2DiagRect">
            <a:avLst/>
          </a:prstGeom>
          <a:ln w="28575">
            <a:prstDash val="solid"/>
          </a:ln>
          <a:effectLst>
            <a:glow rad="101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pt-BR"/>
              <a:t>Protocolo de petição de Reenquadramento</a:t>
            </a:r>
          </a:p>
        </p:txBody>
      </p:sp>
      <p:sp>
        <p:nvSpPr>
          <p:cNvPr id="5" name="CaixaDeTexto 4">
            <a:extLst>
              <a:ext uri="{FF2B5EF4-FFF2-40B4-BE49-F238E27FC236}">
                <a16:creationId xmlns:a16="http://schemas.microsoft.com/office/drawing/2014/main" id="{120F0AA5-FC20-AE54-23A7-809A64285BD9}"/>
              </a:ext>
            </a:extLst>
          </p:cNvPr>
          <p:cNvSpPr txBox="1"/>
          <p:nvPr/>
        </p:nvSpPr>
        <p:spPr>
          <a:xfrm>
            <a:off x="5701516" y="3810410"/>
            <a:ext cx="5440968" cy="646331"/>
          </a:xfrm>
          <a:prstGeom prst="rect">
            <a:avLst/>
          </a:prstGeom>
          <a:noFill/>
          <a:ln w="28575">
            <a:solidFill>
              <a:schemeClr val="accent5">
                <a:lumMod val="75000"/>
              </a:schemeClr>
            </a:solidFill>
            <a:prstDash val="dashDot"/>
          </a:ln>
        </p:spPr>
        <p:txBody>
          <a:bodyPr wrap="square" rtlCol="0">
            <a:spAutoFit/>
          </a:bodyPr>
          <a:lstStyle/>
          <a:p>
            <a:pPr algn="just"/>
            <a:r>
              <a:rPr lang="pt-BR" b="0" i="0">
                <a:solidFill>
                  <a:srgbClr val="162937"/>
                </a:solidFill>
                <a:effectLst/>
                <a:latin typeface="rawline"/>
              </a:rPr>
              <a:t>A petição deverá ser instruída com a mesma documentação exigida para novo registro de produto.</a:t>
            </a:r>
            <a:endParaRPr lang="pt-BR"/>
          </a:p>
        </p:txBody>
      </p:sp>
      <p:sp>
        <p:nvSpPr>
          <p:cNvPr id="9" name="CaixaDeTexto 8">
            <a:extLst>
              <a:ext uri="{FF2B5EF4-FFF2-40B4-BE49-F238E27FC236}">
                <a16:creationId xmlns:a16="http://schemas.microsoft.com/office/drawing/2014/main" id="{A62C70F6-F78B-F75C-3AAE-43D386E2B304}"/>
              </a:ext>
            </a:extLst>
          </p:cNvPr>
          <p:cNvSpPr txBox="1"/>
          <p:nvPr/>
        </p:nvSpPr>
        <p:spPr>
          <a:xfrm>
            <a:off x="5701516" y="4952877"/>
            <a:ext cx="5440968" cy="1200329"/>
          </a:xfrm>
          <a:prstGeom prst="rect">
            <a:avLst/>
          </a:prstGeom>
          <a:noFill/>
          <a:ln w="28575">
            <a:solidFill>
              <a:schemeClr val="accent5">
                <a:lumMod val="75000"/>
              </a:schemeClr>
            </a:solidFill>
            <a:prstDash val="dashDot"/>
          </a:ln>
        </p:spPr>
        <p:txBody>
          <a:bodyPr wrap="square" rtlCol="0">
            <a:spAutoFit/>
          </a:bodyPr>
          <a:lstStyle/>
          <a:p>
            <a:pPr algn="just"/>
            <a:r>
              <a:rPr lang="pt-BR" b="0" i="0">
                <a:solidFill>
                  <a:srgbClr val="162937"/>
                </a:solidFill>
                <a:effectLst/>
                <a:latin typeface="rawline"/>
              </a:rPr>
              <a:t>O protocolo do pedido de Certificação de Boas Práticas de Fabricação será aceito para efeito de peticionamento, bem como início da análise nas petições de reenquadramento sanitário.</a:t>
            </a:r>
            <a:endParaRPr lang="pt-BR"/>
          </a:p>
        </p:txBody>
      </p:sp>
    </p:spTree>
    <p:extLst>
      <p:ext uri="{BB962C8B-B14F-4D97-AF65-F5344CB8AC3E}">
        <p14:creationId xmlns:p14="http://schemas.microsoft.com/office/powerpoint/2010/main" val="1893256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dirty="0">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altLang="pt-BR" sz="2400" b="1" cap="small" dirty="0">
                <a:solidFill>
                  <a:schemeClr val="bg2">
                    <a:lumMod val="50000"/>
                  </a:schemeClr>
                </a:solidFill>
                <a:latin typeface="+mj-lt"/>
                <a:cs typeface="Arial" panose="020B0604020202020204" pitchFamily="34" charset="0"/>
              </a:rPr>
              <a:t>Documentação para regularizar dispositivos médicos</a:t>
            </a:r>
          </a:p>
        </p:txBody>
      </p:sp>
      <p:pic>
        <p:nvPicPr>
          <p:cNvPr id="4" name="Imagem 3">
            <a:extLst>
              <a:ext uri="{FF2B5EF4-FFF2-40B4-BE49-F238E27FC236}">
                <a16:creationId xmlns:a16="http://schemas.microsoft.com/office/drawing/2014/main" id="{3C84A631-BF30-F20B-B2CA-6180E311903A}"/>
              </a:ext>
            </a:extLst>
          </p:cNvPr>
          <p:cNvPicPr>
            <a:picLocks noChangeAspect="1"/>
          </p:cNvPicPr>
          <p:nvPr/>
        </p:nvPicPr>
        <p:blipFill>
          <a:blip r:embed="rId3"/>
          <a:stretch>
            <a:fillRect/>
          </a:stretch>
        </p:blipFill>
        <p:spPr>
          <a:xfrm>
            <a:off x="522106" y="1650091"/>
            <a:ext cx="5050991" cy="3325844"/>
          </a:xfrm>
          <a:prstGeom prst="rect">
            <a:avLst/>
          </a:prstGeom>
          <a:ln w="12700">
            <a:solidFill>
              <a:schemeClr val="accent5">
                <a:lumMod val="75000"/>
              </a:schemeClr>
            </a:solidFill>
          </a:ln>
        </p:spPr>
      </p:pic>
      <p:pic>
        <p:nvPicPr>
          <p:cNvPr id="8" name="Imagem 7">
            <a:extLst>
              <a:ext uri="{FF2B5EF4-FFF2-40B4-BE49-F238E27FC236}">
                <a16:creationId xmlns:a16="http://schemas.microsoft.com/office/drawing/2014/main" id="{2EC16DCE-6819-D465-D0C7-17299C549050}"/>
              </a:ext>
            </a:extLst>
          </p:cNvPr>
          <p:cNvPicPr>
            <a:picLocks noChangeAspect="1"/>
          </p:cNvPicPr>
          <p:nvPr/>
        </p:nvPicPr>
        <p:blipFill>
          <a:blip r:embed="rId4"/>
          <a:stretch>
            <a:fillRect/>
          </a:stretch>
        </p:blipFill>
        <p:spPr>
          <a:xfrm>
            <a:off x="5817448" y="1650091"/>
            <a:ext cx="5905275" cy="3325843"/>
          </a:xfrm>
          <a:prstGeom prst="rect">
            <a:avLst/>
          </a:prstGeom>
          <a:ln w="12700">
            <a:solidFill>
              <a:schemeClr val="accent5">
                <a:lumMod val="75000"/>
              </a:schemeClr>
            </a:solidFill>
          </a:ln>
        </p:spPr>
      </p:pic>
      <p:sp>
        <p:nvSpPr>
          <p:cNvPr id="10" name="CaixaDeTexto 9">
            <a:extLst>
              <a:ext uri="{FF2B5EF4-FFF2-40B4-BE49-F238E27FC236}">
                <a16:creationId xmlns:a16="http://schemas.microsoft.com/office/drawing/2014/main" id="{9191457D-E454-6469-D31D-D3A41687599A}"/>
              </a:ext>
            </a:extLst>
          </p:cNvPr>
          <p:cNvSpPr txBox="1"/>
          <p:nvPr/>
        </p:nvSpPr>
        <p:spPr>
          <a:xfrm>
            <a:off x="475754" y="5038632"/>
            <a:ext cx="11419767" cy="338554"/>
          </a:xfrm>
          <a:prstGeom prst="rect">
            <a:avLst/>
          </a:prstGeom>
          <a:noFill/>
        </p:spPr>
        <p:txBody>
          <a:bodyPr wrap="square">
            <a:spAutoFit/>
          </a:bodyPr>
          <a:lstStyle/>
          <a:p>
            <a:r>
              <a:rPr lang="pt-BR" sz="1600" dirty="0">
                <a:latin typeface="+mn-lt"/>
                <a:hlinkClick r:id="rId5"/>
              </a:rPr>
              <a:t>https://www.gov.br/anvisa/pt-br/assuntos/noticias-anvisa/2023/confira-a-documentacao-para-regularizar-dispositivos-medicos</a:t>
            </a:r>
            <a:endParaRPr lang="pt-BR" sz="1600" dirty="0">
              <a:latin typeface="+mn-lt"/>
            </a:endParaRPr>
          </a:p>
        </p:txBody>
      </p:sp>
      <p:grpSp>
        <p:nvGrpSpPr>
          <p:cNvPr id="15" name="Agrupar 14">
            <a:extLst>
              <a:ext uri="{FF2B5EF4-FFF2-40B4-BE49-F238E27FC236}">
                <a16:creationId xmlns:a16="http://schemas.microsoft.com/office/drawing/2014/main" id="{483F3B4B-2C67-C996-4C6B-B864D64684FE}"/>
              </a:ext>
            </a:extLst>
          </p:cNvPr>
          <p:cNvGrpSpPr/>
          <p:nvPr/>
        </p:nvGrpSpPr>
        <p:grpSpPr>
          <a:xfrm>
            <a:off x="522106" y="5658497"/>
            <a:ext cx="11271644" cy="788837"/>
            <a:chOff x="522106" y="5543087"/>
            <a:chExt cx="11271644" cy="788837"/>
          </a:xfrm>
        </p:grpSpPr>
        <p:pic>
          <p:nvPicPr>
            <p:cNvPr id="12" name="Imagem 11">
              <a:extLst>
                <a:ext uri="{FF2B5EF4-FFF2-40B4-BE49-F238E27FC236}">
                  <a16:creationId xmlns:a16="http://schemas.microsoft.com/office/drawing/2014/main" id="{CED4A200-9F14-AD51-F8DD-5F0CAE274C71}"/>
                </a:ext>
              </a:extLst>
            </p:cNvPr>
            <p:cNvPicPr>
              <a:picLocks noChangeAspect="1"/>
            </p:cNvPicPr>
            <p:nvPr/>
          </p:nvPicPr>
          <p:blipFill>
            <a:blip r:embed="rId6"/>
            <a:stretch>
              <a:fillRect/>
            </a:stretch>
          </p:blipFill>
          <p:spPr>
            <a:xfrm>
              <a:off x="522106" y="5543087"/>
              <a:ext cx="4129793" cy="788837"/>
            </a:xfrm>
            <a:prstGeom prst="rect">
              <a:avLst/>
            </a:prstGeom>
          </p:spPr>
        </p:pic>
        <p:sp>
          <p:nvSpPr>
            <p:cNvPr id="14" name="CaixaDeTexto 13">
              <a:extLst>
                <a:ext uri="{FF2B5EF4-FFF2-40B4-BE49-F238E27FC236}">
                  <a16:creationId xmlns:a16="http://schemas.microsoft.com/office/drawing/2014/main" id="{314D74F3-C078-302B-BF6F-49914B7EC791}"/>
                </a:ext>
              </a:extLst>
            </p:cNvPr>
            <p:cNvSpPr txBox="1"/>
            <p:nvPr/>
          </p:nvSpPr>
          <p:spPr>
            <a:xfrm>
              <a:off x="4871621" y="5799005"/>
              <a:ext cx="6922129" cy="276999"/>
            </a:xfrm>
            <a:prstGeom prst="rect">
              <a:avLst/>
            </a:prstGeom>
            <a:noFill/>
          </p:spPr>
          <p:txBody>
            <a:bodyPr wrap="square">
              <a:spAutoFit/>
            </a:bodyPr>
            <a:lstStyle/>
            <a:p>
              <a:r>
                <a:rPr lang="pt-BR" sz="1200" dirty="0">
                  <a:hlinkClick r:id="rId7"/>
                </a:rPr>
                <a:t>https://www.gov.br/anvisa/pt-br/centraisdeconteudo/publicacoes/produtos-para-a-saude/manuais</a:t>
              </a:r>
              <a:endParaRPr lang="pt-BR" sz="1200" dirty="0"/>
            </a:p>
          </p:txBody>
        </p:sp>
      </p:grpSp>
    </p:spTree>
    <p:extLst>
      <p:ext uri="{BB962C8B-B14F-4D97-AF65-F5344CB8AC3E}">
        <p14:creationId xmlns:p14="http://schemas.microsoft.com/office/powerpoint/2010/main" val="710683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altLang="pt-BR" sz="2400" b="1" cap="small">
                <a:solidFill>
                  <a:schemeClr val="bg2">
                    <a:lumMod val="50000"/>
                  </a:schemeClr>
                </a:solidFill>
                <a:latin typeface="+mj-lt"/>
                <a:cs typeface="Arial" panose="020B0604020202020204" pitchFamily="34" charset="0"/>
              </a:rPr>
              <a:t>Perguntas e Respostas – RDC nº 751/2022</a:t>
            </a:r>
          </a:p>
        </p:txBody>
      </p:sp>
      <p:sp>
        <p:nvSpPr>
          <p:cNvPr id="11" name="CaixaDeTexto 10">
            <a:extLst>
              <a:ext uri="{FF2B5EF4-FFF2-40B4-BE49-F238E27FC236}">
                <a16:creationId xmlns:a16="http://schemas.microsoft.com/office/drawing/2014/main" id="{D9DE621B-3496-64BD-10DE-20FBB23C01ED}"/>
              </a:ext>
            </a:extLst>
          </p:cNvPr>
          <p:cNvSpPr txBox="1"/>
          <p:nvPr/>
        </p:nvSpPr>
        <p:spPr>
          <a:xfrm>
            <a:off x="4321874" y="1947802"/>
            <a:ext cx="7312539" cy="1754326"/>
          </a:xfrm>
          <a:prstGeom prst="rect">
            <a:avLst/>
          </a:prstGeom>
          <a:noFill/>
          <a:ln>
            <a:solidFill>
              <a:schemeClr val="bg2">
                <a:lumMod val="75000"/>
              </a:schemeClr>
            </a:solidFill>
          </a:ln>
        </p:spPr>
        <p:txBody>
          <a:bodyPr wrap="square">
            <a:spAutoFit/>
          </a:bodyPr>
          <a:lstStyle/>
          <a:p>
            <a:pPr algn="just" fontAlgn="base"/>
            <a:r>
              <a:rPr lang="pt-BR" b="0" i="0" u="none" strike="noStrike">
                <a:solidFill>
                  <a:srgbClr val="1351B4"/>
                </a:solidFill>
                <a:effectLst/>
                <a:latin typeface="rawline"/>
                <a:hlinkClick r:id="rId2" tooltip="File"/>
              </a:rPr>
              <a:t>Perguntas &amp; Respostas - RDC 751 de 2022</a:t>
            </a:r>
            <a:endParaRPr lang="pt-BR" b="1" i="0">
              <a:solidFill>
                <a:srgbClr val="0C326F"/>
              </a:solidFill>
              <a:effectLst/>
              <a:latin typeface="rawline"/>
            </a:endParaRPr>
          </a:p>
          <a:p>
            <a:pPr algn="just" fontAlgn="base"/>
            <a:r>
              <a:rPr lang="pt-BR"/>
              <a:t>Documento de Perguntas &amp; Respostas da Resolução da Diretoria Colegiada – RDC nº 751, de 15 de setembro de 2022, que dispõe sobre a classificação de risco, os regimes de notificação e de registro, e os requisitos de rotulagem e instruções de uso de dispositivos médicos, que entrará em vigor no dia 1º de março de 2023</a:t>
            </a:r>
          </a:p>
        </p:txBody>
      </p:sp>
      <p:sp>
        <p:nvSpPr>
          <p:cNvPr id="15" name="CaixaDeTexto 14">
            <a:extLst>
              <a:ext uri="{FF2B5EF4-FFF2-40B4-BE49-F238E27FC236}">
                <a16:creationId xmlns:a16="http://schemas.microsoft.com/office/drawing/2014/main" id="{3B590438-D5CF-5C73-7DE6-3173308C7661}"/>
              </a:ext>
            </a:extLst>
          </p:cNvPr>
          <p:cNvSpPr txBox="1"/>
          <p:nvPr/>
        </p:nvSpPr>
        <p:spPr>
          <a:xfrm>
            <a:off x="4327689" y="5506875"/>
            <a:ext cx="7357619" cy="646331"/>
          </a:xfrm>
          <a:prstGeom prst="rect">
            <a:avLst/>
          </a:prstGeom>
          <a:noFill/>
          <a:ln>
            <a:solidFill>
              <a:schemeClr val="accent3">
                <a:lumMod val="60000"/>
                <a:lumOff val="40000"/>
              </a:schemeClr>
            </a:solidFill>
          </a:ln>
        </p:spPr>
        <p:txBody>
          <a:bodyPr wrap="square">
            <a:spAutoFit/>
          </a:bodyPr>
          <a:lstStyle/>
          <a:p>
            <a:r>
              <a:rPr lang="pt-BR"/>
              <a:t>https://www.gov.br/anvisa/pt-br/centraisdeconteudo/publicacoes/produtos-para-a-saude/manuais/perguntas-respostas-rdc-751-de-2022/view</a:t>
            </a:r>
          </a:p>
        </p:txBody>
      </p:sp>
      <p:pic>
        <p:nvPicPr>
          <p:cNvPr id="18" name="Imagem 17">
            <a:extLst>
              <a:ext uri="{FF2B5EF4-FFF2-40B4-BE49-F238E27FC236}">
                <a16:creationId xmlns:a16="http://schemas.microsoft.com/office/drawing/2014/main" id="{5509C73C-9D3A-3FA4-5C5E-499C3EA7FEAD}"/>
              </a:ext>
            </a:extLst>
          </p:cNvPr>
          <p:cNvPicPr>
            <a:picLocks noChangeAspect="1"/>
          </p:cNvPicPr>
          <p:nvPr/>
        </p:nvPicPr>
        <p:blipFill>
          <a:blip r:embed="rId3"/>
          <a:stretch>
            <a:fillRect/>
          </a:stretch>
        </p:blipFill>
        <p:spPr>
          <a:xfrm>
            <a:off x="557586" y="1653639"/>
            <a:ext cx="3543074" cy="4584489"/>
          </a:xfrm>
          <a:prstGeom prst="rect">
            <a:avLst/>
          </a:prstGeom>
          <a:ln w="6350">
            <a:solidFill>
              <a:schemeClr val="tx1"/>
            </a:solidFill>
          </a:ln>
        </p:spPr>
      </p:pic>
    </p:spTree>
    <p:extLst>
      <p:ext uri="{BB962C8B-B14F-4D97-AF65-F5344CB8AC3E}">
        <p14:creationId xmlns:p14="http://schemas.microsoft.com/office/powerpoint/2010/main" val="352649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E7FB807-0F78-4A67-BEFA-AD692E7C2944}"/>
              </a:ext>
            </a:extLst>
          </p:cNvPr>
          <p:cNvSpPr/>
          <p:nvPr/>
        </p:nvSpPr>
        <p:spPr>
          <a:xfrm>
            <a:off x="3048000" y="1222375"/>
            <a:ext cx="6096000" cy="3694113"/>
          </a:xfrm>
          <a:prstGeom prst="rect">
            <a:avLst/>
          </a:prstGeom>
        </p:spPr>
        <p:txBody>
          <a:bodyPr>
            <a:spAutoFit/>
          </a:bodyPr>
          <a:lstStyle/>
          <a:p>
            <a:pPr algn="ctr" eaLnBrk="1" fontAlgn="auto" hangingPunct="1">
              <a:spcBef>
                <a:spcPct val="20000"/>
              </a:spcBef>
              <a:spcAft>
                <a:spcPts val="0"/>
              </a:spcAft>
              <a:buFont typeface="Arial" panose="020B0604020202020204" pitchFamily="34" charset="0"/>
              <a:buNone/>
              <a:defRPr/>
            </a:pPr>
            <a:r>
              <a:rPr lang="pt-BR" altLang="pt-BR">
                <a:solidFill>
                  <a:schemeClr val="accent1">
                    <a:lumMod val="75000"/>
                  </a:schemeClr>
                </a:solidFill>
                <a:latin typeface="Arial" panose="020B0604020202020204" pitchFamily="34" charset="0"/>
              </a:rPr>
              <a:t>OBRIGADA!</a:t>
            </a:r>
          </a:p>
          <a:p>
            <a:pPr algn="ctr" eaLnBrk="1" fontAlgn="auto" hangingPunct="1">
              <a:spcBef>
                <a:spcPct val="20000"/>
              </a:spcBef>
              <a:spcAft>
                <a:spcPts val="0"/>
              </a:spcAft>
              <a:buFont typeface="Arial" panose="020B0604020202020204" pitchFamily="34" charset="0"/>
              <a:buNone/>
              <a:defRPr/>
            </a:pPr>
            <a:endParaRPr lang="pt-BR" altLang="pt-BR">
              <a:solidFill>
                <a:srgbClr val="007474"/>
              </a:solidFill>
              <a:latin typeface="Arial" panose="020B0604020202020204" pitchFamily="34" charset="0"/>
            </a:endParaRPr>
          </a:p>
          <a:p>
            <a:pPr algn="ctr" eaLnBrk="1" fontAlgn="auto" hangingPunct="1">
              <a:spcBef>
                <a:spcPct val="20000"/>
              </a:spcBef>
              <a:spcAft>
                <a:spcPts val="0"/>
              </a:spcAft>
              <a:buFont typeface="Arial" panose="020B0604020202020204" pitchFamily="34" charset="0"/>
              <a:buNone/>
              <a:defRPr/>
            </a:pPr>
            <a:r>
              <a:rPr lang="pt-BR" altLang="pt-BR">
                <a:solidFill>
                  <a:srgbClr val="007474"/>
                </a:solidFill>
                <a:latin typeface="Arial" panose="020B0604020202020204" pitchFamily="34" charset="0"/>
              </a:rPr>
              <a:t>Gerência-Geral de Tecnologia de Produtos para Saúde - GGTPS</a:t>
            </a:r>
            <a:br>
              <a:rPr lang="pt-BR" altLang="pt-BR">
                <a:solidFill>
                  <a:srgbClr val="007474"/>
                </a:solidFill>
                <a:latin typeface="Arial" panose="020B0604020202020204" pitchFamily="34" charset="0"/>
              </a:rPr>
            </a:br>
            <a:endParaRPr lang="pt-BR" altLang="pt-BR">
              <a:solidFill>
                <a:srgbClr val="007474"/>
              </a:solidFill>
              <a:latin typeface="Arial" panose="020B0604020202020204" pitchFamily="34" charset="0"/>
            </a:endParaRPr>
          </a:p>
          <a:p>
            <a:pPr algn="ctr" eaLnBrk="1" fontAlgn="auto" hangingPunct="1">
              <a:spcBef>
                <a:spcPct val="20000"/>
              </a:spcBef>
              <a:spcAft>
                <a:spcPts val="0"/>
              </a:spcAft>
              <a:buFont typeface="Arial" panose="020B0604020202020204" pitchFamily="34" charset="0"/>
              <a:buNone/>
              <a:defRPr/>
            </a:pPr>
            <a:r>
              <a:rPr lang="pt-BR" altLang="pt-BR" baseline="30000">
                <a:latin typeface="+mn-lt"/>
              </a:rPr>
              <a:t>Agência Nacional de Vigilância Sanitária - Anvisa</a:t>
            </a:r>
          </a:p>
          <a:p>
            <a:pPr algn="ctr" eaLnBrk="1" fontAlgn="auto" hangingPunct="1">
              <a:spcBef>
                <a:spcPct val="20000"/>
              </a:spcBef>
              <a:spcAft>
                <a:spcPts val="0"/>
              </a:spcAft>
              <a:buFont typeface="Arial" panose="020B0604020202020204" pitchFamily="34" charset="0"/>
              <a:buNone/>
              <a:defRPr/>
            </a:pPr>
            <a:r>
              <a:rPr lang="pt-BR" altLang="pt-BR" baseline="30000">
                <a:latin typeface="+mn-lt"/>
              </a:rPr>
              <a:t>SIA Trecho 5 - Área especial 57 - Lote 200</a:t>
            </a:r>
          </a:p>
          <a:p>
            <a:pPr algn="ctr" eaLnBrk="1" fontAlgn="auto" hangingPunct="1">
              <a:spcBef>
                <a:spcPct val="20000"/>
              </a:spcBef>
              <a:spcAft>
                <a:spcPts val="0"/>
              </a:spcAft>
              <a:buFont typeface="Arial" panose="020B0604020202020204" pitchFamily="34" charset="0"/>
              <a:buNone/>
              <a:defRPr/>
            </a:pPr>
            <a:r>
              <a:rPr lang="pt-BR" altLang="pt-BR" baseline="30000">
                <a:latin typeface="+mn-lt"/>
              </a:rPr>
              <a:t>CEP: 71205-050</a:t>
            </a:r>
          </a:p>
          <a:p>
            <a:pPr algn="ctr" eaLnBrk="1" fontAlgn="auto" hangingPunct="1">
              <a:spcBef>
                <a:spcPct val="20000"/>
              </a:spcBef>
              <a:spcAft>
                <a:spcPts val="0"/>
              </a:spcAft>
              <a:buFont typeface="Arial" panose="020B0604020202020204" pitchFamily="34" charset="0"/>
              <a:buNone/>
              <a:defRPr/>
            </a:pPr>
            <a:r>
              <a:rPr lang="pt-BR" altLang="pt-BR" baseline="30000">
                <a:latin typeface="+mn-lt"/>
              </a:rPr>
              <a:t>Brasília - DF</a:t>
            </a:r>
          </a:p>
          <a:p>
            <a:pPr algn="ctr" eaLnBrk="1" fontAlgn="auto" hangingPunct="1">
              <a:spcBef>
                <a:spcPct val="20000"/>
              </a:spcBef>
              <a:spcAft>
                <a:spcPts val="0"/>
              </a:spcAft>
              <a:buFont typeface="Arial" panose="020B0604020202020204" pitchFamily="34" charset="0"/>
              <a:buNone/>
              <a:defRPr/>
            </a:pPr>
            <a:endParaRPr lang="pt-BR" altLang="pt-BR" baseline="30000">
              <a:latin typeface="+mn-lt"/>
            </a:endParaRPr>
          </a:p>
          <a:p>
            <a:pPr algn="ctr" eaLnBrk="1" fontAlgn="auto" hangingPunct="1">
              <a:spcBef>
                <a:spcPct val="20000"/>
              </a:spcBef>
              <a:spcAft>
                <a:spcPts val="0"/>
              </a:spcAft>
              <a:buFont typeface="Arial" panose="020B0604020202020204" pitchFamily="34" charset="0"/>
              <a:buNone/>
              <a:defRPr/>
            </a:pPr>
            <a:r>
              <a:rPr lang="pt-BR" altLang="pt-BR" baseline="30000">
                <a:latin typeface="+mn-lt"/>
              </a:rPr>
              <a:t>www.anvisa.gov.br</a:t>
            </a:r>
          </a:p>
          <a:p>
            <a:pPr algn="ctr" eaLnBrk="1" fontAlgn="auto" hangingPunct="1">
              <a:spcBef>
                <a:spcPct val="20000"/>
              </a:spcBef>
              <a:spcAft>
                <a:spcPts val="0"/>
              </a:spcAft>
              <a:buFont typeface="Arial" panose="020B0604020202020204" pitchFamily="34" charset="0"/>
              <a:buNone/>
              <a:defRPr/>
            </a:pPr>
            <a:r>
              <a:rPr lang="pt-BR" altLang="pt-BR" baseline="30000">
                <a:latin typeface="+mn-lt"/>
              </a:rPr>
              <a:t>www.twitter.com/anvisa_oficial</a:t>
            </a:r>
          </a:p>
          <a:p>
            <a:pPr algn="ctr" eaLnBrk="1" fontAlgn="auto" hangingPunct="1">
              <a:spcBef>
                <a:spcPct val="20000"/>
              </a:spcBef>
              <a:spcAft>
                <a:spcPts val="0"/>
              </a:spcAft>
              <a:buFont typeface="Arial" panose="020B0604020202020204" pitchFamily="34" charset="0"/>
              <a:buNone/>
              <a:defRPr/>
            </a:pPr>
            <a:r>
              <a:rPr lang="pt-BR" altLang="pt-BR" baseline="30000">
                <a:latin typeface="+mn-lt"/>
              </a:rPr>
              <a:t>Anvisa Atende: 0800-642-9782</a:t>
            </a:r>
          </a:p>
          <a:p>
            <a:pPr algn="ctr" eaLnBrk="1" fontAlgn="auto" hangingPunct="1">
              <a:spcBef>
                <a:spcPct val="20000"/>
              </a:spcBef>
              <a:spcAft>
                <a:spcPts val="0"/>
              </a:spcAft>
              <a:buFont typeface="Arial" panose="020B0604020202020204" pitchFamily="34" charset="0"/>
              <a:buNone/>
              <a:defRPr/>
            </a:pPr>
            <a:r>
              <a:rPr lang="pt-BR" altLang="pt-BR" baseline="30000">
                <a:latin typeface="+mn-lt"/>
              </a:rPr>
              <a:t>ouvidoria@anvisa.gov.br</a:t>
            </a:r>
            <a:endParaRPr lang="pt-BR" altLang="pt-BR">
              <a:solidFill>
                <a:srgbClr val="007474"/>
              </a:solidFill>
              <a:latin typeface="Arial" panose="020B0604020202020204" pitchFamily="34" charset="0"/>
            </a:endParaRPr>
          </a:p>
        </p:txBody>
      </p:sp>
      <p:pic>
        <p:nvPicPr>
          <p:cNvPr id="19460" name="Picture 11" descr="Resultado de imagem para atendimento ao publico">
            <a:extLst>
              <a:ext uri="{FF2B5EF4-FFF2-40B4-BE49-F238E27FC236}">
                <a16:creationId xmlns:a16="http://schemas.microsoft.com/office/drawing/2014/main" id="{A703D740-31FA-4BC3-8728-A736EF414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123" y="3373993"/>
            <a:ext cx="3046412"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5">
            <a:extLst>
              <a:ext uri="{FF2B5EF4-FFF2-40B4-BE49-F238E27FC236}">
                <a16:creationId xmlns:a16="http://schemas.microsoft.com/office/drawing/2014/main" id="{309D9FDE-A382-47E8-89A7-2983F89E601F}"/>
              </a:ext>
            </a:extLst>
          </p:cNvPr>
          <p:cNvPicPr>
            <a:picLocks noChangeAspect="1"/>
          </p:cNvPicPr>
          <p:nvPr/>
        </p:nvPicPr>
        <p:blipFill>
          <a:blip r:embed="rId3"/>
          <a:stretch>
            <a:fillRect/>
          </a:stretch>
        </p:blipFill>
        <p:spPr>
          <a:xfrm>
            <a:off x="8603611" y="2235354"/>
            <a:ext cx="3350657" cy="2018468"/>
          </a:xfrm>
          <a:prstGeom prst="rect">
            <a:avLst/>
          </a:prstGeom>
        </p:spPr>
      </p:pic>
      <p:pic>
        <p:nvPicPr>
          <p:cNvPr id="9218" name="Picture 2" descr="Agência Nacional de Vigilância Sanitária – Wikipédia, a enciclopédia livre">
            <a:extLst>
              <a:ext uri="{FF2B5EF4-FFF2-40B4-BE49-F238E27FC236}">
                <a16:creationId xmlns:a16="http://schemas.microsoft.com/office/drawing/2014/main" id="{7BD8B5F5-07AB-6F68-89D6-B90C85C18A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5734" y="5458192"/>
            <a:ext cx="3046410" cy="10076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altLang="pt-BR" sz="2400" b="1" cap="small">
                <a:solidFill>
                  <a:schemeClr val="bg2">
                    <a:lumMod val="50000"/>
                  </a:schemeClr>
                </a:solidFill>
                <a:latin typeface="+mj-lt"/>
                <a:cs typeface="Arial" panose="020B0604020202020204" pitchFamily="34" charset="0"/>
              </a:rPr>
              <a:t>Objetivo</a:t>
            </a:r>
          </a:p>
        </p:txBody>
      </p:sp>
      <p:pic>
        <p:nvPicPr>
          <p:cNvPr id="4" name="Imagem 3">
            <a:extLst>
              <a:ext uri="{FF2B5EF4-FFF2-40B4-BE49-F238E27FC236}">
                <a16:creationId xmlns:a16="http://schemas.microsoft.com/office/drawing/2014/main" id="{FA484107-C747-05EB-B205-84A58958E8E8}"/>
              </a:ext>
            </a:extLst>
          </p:cNvPr>
          <p:cNvPicPr>
            <a:picLocks noChangeAspect="1"/>
          </p:cNvPicPr>
          <p:nvPr/>
        </p:nvPicPr>
        <p:blipFill>
          <a:blip r:embed="rId2"/>
          <a:stretch>
            <a:fillRect/>
          </a:stretch>
        </p:blipFill>
        <p:spPr>
          <a:xfrm>
            <a:off x="612395" y="1789371"/>
            <a:ext cx="6266577" cy="4440594"/>
          </a:xfrm>
          <a:prstGeom prst="rect">
            <a:avLst/>
          </a:prstGeom>
          <a:ln>
            <a:solidFill>
              <a:schemeClr val="accent3">
                <a:lumMod val="75000"/>
              </a:schemeClr>
            </a:solidFill>
          </a:ln>
        </p:spPr>
      </p:pic>
      <p:sp>
        <p:nvSpPr>
          <p:cNvPr id="5" name="Retângulo 4">
            <a:extLst>
              <a:ext uri="{FF2B5EF4-FFF2-40B4-BE49-F238E27FC236}">
                <a16:creationId xmlns:a16="http://schemas.microsoft.com/office/drawing/2014/main" id="{ACE84E46-9916-944B-B74E-97D4E67967DD}"/>
              </a:ext>
            </a:extLst>
          </p:cNvPr>
          <p:cNvSpPr/>
          <p:nvPr/>
        </p:nvSpPr>
        <p:spPr>
          <a:xfrm>
            <a:off x="864066" y="5524032"/>
            <a:ext cx="5368954" cy="662730"/>
          </a:xfrm>
          <a:prstGeom prst="rect">
            <a:avLst/>
          </a:prstGeom>
          <a:noFill/>
          <a:ln>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B12D76D0-C3E4-48AC-6B2A-773172274255}"/>
              </a:ext>
            </a:extLst>
          </p:cNvPr>
          <p:cNvSpPr txBox="1"/>
          <p:nvPr/>
        </p:nvSpPr>
        <p:spPr>
          <a:xfrm>
            <a:off x="7349679" y="2092317"/>
            <a:ext cx="4001548" cy="1815882"/>
          </a:xfrm>
          <a:prstGeom prst="rect">
            <a:avLst/>
          </a:prstGeom>
          <a:noFill/>
          <a:ln w="19050">
            <a:solidFill>
              <a:srgbClr val="FF0000"/>
            </a:solidFill>
            <a:prstDash val="dash"/>
          </a:ln>
        </p:spPr>
        <p:txBody>
          <a:bodyPr wrap="square" rtlCol="0">
            <a:spAutoFit/>
          </a:bodyPr>
          <a:lstStyle/>
          <a:p>
            <a:r>
              <a:rPr lang="pt-BR" sz="1400">
                <a:latin typeface="+mn-lt"/>
              </a:rPr>
              <a:t>Revoga:</a:t>
            </a:r>
          </a:p>
          <a:p>
            <a:pPr marL="285750" indent="-285750" algn="just">
              <a:buBlip>
                <a:blip r:embed="rId3">
                  <a:extLst>
                    <a:ext uri="{96DAC541-7B7A-43D3-8B79-37D633B846F1}">
                      <asvg:svgBlip xmlns:asvg="http://schemas.microsoft.com/office/drawing/2016/SVG/main" r:embed="rId4"/>
                    </a:ext>
                  </a:extLst>
                </a:blip>
              </a:buBlip>
            </a:pPr>
            <a:r>
              <a:rPr lang="pt-BR" sz="1400">
                <a:latin typeface="+mn-lt"/>
              </a:rPr>
              <a:t>Resolução - RDC nº 185/2001;</a:t>
            </a:r>
          </a:p>
          <a:p>
            <a:pPr marL="285750" indent="-285750" algn="just">
              <a:buBlip>
                <a:blip r:embed="rId3">
                  <a:extLst>
                    <a:ext uri="{96DAC541-7B7A-43D3-8B79-37D633B846F1}">
                      <asvg:svgBlip xmlns:asvg="http://schemas.microsoft.com/office/drawing/2016/SVG/main" r:embed="rId4"/>
                    </a:ext>
                  </a:extLst>
                </a:blip>
              </a:buBlip>
            </a:pPr>
            <a:r>
              <a:rPr lang="pt-BR" sz="1400">
                <a:latin typeface="+mn-lt"/>
              </a:rPr>
              <a:t>Resolução - RE nº 1554/2002;</a:t>
            </a:r>
          </a:p>
          <a:p>
            <a:pPr marL="285750" indent="-285750" algn="just">
              <a:buBlip>
                <a:blip r:embed="rId3">
                  <a:extLst>
                    <a:ext uri="{96DAC541-7B7A-43D3-8B79-37D633B846F1}">
                      <asvg:svgBlip xmlns:asvg="http://schemas.microsoft.com/office/drawing/2016/SVG/main" r:embed="rId4"/>
                    </a:ext>
                  </a:extLst>
                </a:blip>
              </a:buBlip>
            </a:pPr>
            <a:r>
              <a:rPr lang="pt-BR" sz="1400">
                <a:latin typeface="+mn-lt"/>
              </a:rPr>
              <a:t>Resolução - RDC nº 207/2006;</a:t>
            </a:r>
          </a:p>
          <a:p>
            <a:pPr marL="285750" indent="-285750" algn="just">
              <a:buBlip>
                <a:blip r:embed="rId3">
                  <a:extLst>
                    <a:ext uri="{96DAC541-7B7A-43D3-8B79-37D633B846F1}">
                      <asvg:svgBlip xmlns:asvg="http://schemas.microsoft.com/office/drawing/2016/SVG/main" r:embed="rId4"/>
                    </a:ext>
                  </a:extLst>
                </a:blip>
              </a:buBlip>
            </a:pPr>
            <a:r>
              <a:rPr lang="pt-BR" sz="1400">
                <a:latin typeface="+mn-lt"/>
              </a:rPr>
              <a:t>Resolução - RDC nº 15/2014;</a:t>
            </a:r>
          </a:p>
          <a:p>
            <a:pPr marL="285750" indent="-285750" algn="just">
              <a:buBlip>
                <a:blip r:embed="rId3">
                  <a:extLst>
                    <a:ext uri="{96DAC541-7B7A-43D3-8B79-37D633B846F1}">
                      <asvg:svgBlip xmlns:asvg="http://schemas.microsoft.com/office/drawing/2016/SVG/main" r:embed="rId4"/>
                    </a:ext>
                  </a:extLst>
                </a:blip>
              </a:buBlip>
            </a:pPr>
            <a:r>
              <a:rPr lang="pt-BR" sz="1400">
                <a:latin typeface="+mn-lt"/>
              </a:rPr>
              <a:t>Resolução - RDC nº 40/2015;</a:t>
            </a:r>
          </a:p>
          <a:p>
            <a:pPr marL="285750" indent="-285750" algn="just">
              <a:buBlip>
                <a:blip r:embed="rId3">
                  <a:extLst>
                    <a:ext uri="{96DAC541-7B7A-43D3-8B79-37D633B846F1}">
                      <asvg:svgBlip xmlns:asvg="http://schemas.microsoft.com/office/drawing/2016/SVG/main" r:embed="rId4"/>
                    </a:ext>
                  </a:extLst>
                </a:blip>
              </a:buBlip>
            </a:pPr>
            <a:r>
              <a:rPr lang="pt-BR" sz="1400">
                <a:latin typeface="+mn-lt"/>
              </a:rPr>
              <a:t>Os incisos I e II do artigo 2º, e o inciso II do artigo 5º da Instrução Normativa - IN nº 4/2012.</a:t>
            </a:r>
          </a:p>
        </p:txBody>
      </p:sp>
      <p:pic>
        <p:nvPicPr>
          <p:cNvPr id="9" name="Imagem 8" descr="Ícone&#10;&#10;Descrição gerada automaticamente">
            <a:extLst>
              <a:ext uri="{FF2B5EF4-FFF2-40B4-BE49-F238E27FC236}">
                <a16:creationId xmlns:a16="http://schemas.microsoft.com/office/drawing/2014/main" id="{B2B7E946-69BF-D592-60C0-4AA258732B1E}"/>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7077592" y="1176045"/>
            <a:ext cx="1230225" cy="1029957"/>
          </a:xfrm>
          <a:prstGeom prst="rect">
            <a:avLst/>
          </a:prstGeom>
        </p:spPr>
      </p:pic>
      <p:sp>
        <p:nvSpPr>
          <p:cNvPr id="13" name="CaixaDeTexto 12">
            <a:extLst>
              <a:ext uri="{FF2B5EF4-FFF2-40B4-BE49-F238E27FC236}">
                <a16:creationId xmlns:a16="http://schemas.microsoft.com/office/drawing/2014/main" id="{EE4CF888-0708-25EC-2F5F-A763491758E7}"/>
              </a:ext>
            </a:extLst>
          </p:cNvPr>
          <p:cNvSpPr txBox="1"/>
          <p:nvPr/>
        </p:nvSpPr>
        <p:spPr>
          <a:xfrm>
            <a:off x="7349679" y="4586324"/>
            <a:ext cx="4001548" cy="1600438"/>
          </a:xfrm>
          <a:prstGeom prst="rect">
            <a:avLst/>
          </a:prstGeom>
          <a:noFill/>
          <a:ln w="19050">
            <a:solidFill>
              <a:srgbClr val="FFC000"/>
            </a:solidFill>
            <a:prstDash val="dash"/>
          </a:ln>
        </p:spPr>
        <p:txBody>
          <a:bodyPr wrap="square" rtlCol="0">
            <a:spAutoFit/>
          </a:bodyPr>
          <a:lstStyle/>
          <a:p>
            <a:pPr algn="just"/>
            <a:r>
              <a:rPr lang="pt-BR" sz="1400">
                <a:latin typeface="+mn-lt"/>
              </a:rPr>
              <a:t>Ainda serão revogados:</a:t>
            </a:r>
          </a:p>
          <a:p>
            <a:pPr marL="285750" indent="-285750" algn="just">
              <a:buBlip>
                <a:blip r:embed="rId3">
                  <a:extLst>
                    <a:ext uri="{96DAC541-7B7A-43D3-8B79-37D633B846F1}">
                      <asvg:svgBlip xmlns:asvg="http://schemas.microsoft.com/office/drawing/2016/SVG/main" r:embed="rId4"/>
                    </a:ext>
                  </a:extLst>
                </a:blip>
              </a:buBlip>
            </a:pPr>
            <a:r>
              <a:rPr lang="pt-BR" sz="1400">
                <a:latin typeface="+mn-lt"/>
              </a:rPr>
              <a:t>Instrução Normativa - IN nº 4/2012;</a:t>
            </a:r>
          </a:p>
          <a:p>
            <a:pPr marL="285750" indent="-285750" algn="just">
              <a:buBlip>
                <a:blip r:embed="rId3">
                  <a:extLst>
                    <a:ext uri="{96DAC541-7B7A-43D3-8B79-37D633B846F1}">
                      <asvg:svgBlip xmlns:asvg="http://schemas.microsoft.com/office/drawing/2016/SVG/main" r:embed="rId4"/>
                    </a:ext>
                  </a:extLst>
                </a:blip>
              </a:buBlip>
            </a:pPr>
            <a:r>
              <a:rPr lang="pt-BR" sz="1400">
                <a:latin typeface="+mn-lt"/>
              </a:rPr>
              <a:t>Resolução - RDC nº 211/2018;</a:t>
            </a:r>
          </a:p>
          <a:p>
            <a:pPr marL="285750" indent="-285750" algn="just">
              <a:buBlip>
                <a:blip r:embed="rId3">
                  <a:extLst>
                    <a:ext uri="{96DAC541-7B7A-43D3-8B79-37D633B846F1}">
                      <asvg:svgBlip xmlns:asvg="http://schemas.microsoft.com/office/drawing/2016/SVG/main" r:embed="rId4"/>
                    </a:ext>
                  </a:extLst>
                </a:blip>
              </a:buBlip>
            </a:pPr>
            <a:r>
              <a:rPr lang="pt-BR" sz="1400">
                <a:latin typeface="+mn-lt"/>
              </a:rPr>
              <a:t>Resolução - RDC nº 270/2019;</a:t>
            </a:r>
          </a:p>
          <a:p>
            <a:pPr marL="285750" indent="-285750" algn="just">
              <a:buBlip>
                <a:blip r:embed="rId3">
                  <a:extLst>
                    <a:ext uri="{96DAC541-7B7A-43D3-8B79-37D633B846F1}">
                      <asvg:svgBlip xmlns:asvg="http://schemas.microsoft.com/office/drawing/2016/SVG/main" r:embed="rId4"/>
                    </a:ext>
                  </a:extLst>
                </a:blip>
              </a:buBlip>
            </a:pPr>
            <a:r>
              <a:rPr lang="pt-BR" sz="1400">
                <a:latin typeface="+mn-lt"/>
              </a:rPr>
              <a:t>Resolução - RDC nº 340/2020;</a:t>
            </a:r>
          </a:p>
          <a:p>
            <a:pPr marL="285750" indent="-285750" algn="just">
              <a:buBlip>
                <a:blip r:embed="rId3">
                  <a:extLst>
                    <a:ext uri="{96DAC541-7B7A-43D3-8B79-37D633B846F1}">
                      <asvg:svgBlip xmlns:asvg="http://schemas.microsoft.com/office/drawing/2016/SVG/main" r:embed="rId4"/>
                    </a:ext>
                  </a:extLst>
                </a:blip>
              </a:buBlip>
            </a:pPr>
            <a:r>
              <a:rPr lang="pt-BR" sz="1400">
                <a:latin typeface="+mn-lt"/>
              </a:rPr>
              <a:t>Resolução - RDC nº 403/2020;</a:t>
            </a:r>
          </a:p>
          <a:p>
            <a:pPr marL="285750" indent="-285750" algn="just">
              <a:buBlip>
                <a:blip r:embed="rId3">
                  <a:extLst>
                    <a:ext uri="{96DAC541-7B7A-43D3-8B79-37D633B846F1}">
                      <asvg:svgBlip xmlns:asvg="http://schemas.microsoft.com/office/drawing/2016/SVG/main" r:embed="rId4"/>
                    </a:ext>
                  </a:extLst>
                </a:blip>
              </a:buBlip>
            </a:pPr>
            <a:r>
              <a:rPr lang="pt-BR" sz="1400">
                <a:latin typeface="+mn-lt"/>
              </a:rPr>
              <a:t>Resolução - RDC nº 431/2020.</a:t>
            </a:r>
          </a:p>
        </p:txBody>
      </p:sp>
    </p:spTree>
    <p:extLst>
      <p:ext uri="{BB962C8B-B14F-4D97-AF65-F5344CB8AC3E}">
        <p14:creationId xmlns:p14="http://schemas.microsoft.com/office/powerpoint/2010/main" val="2092458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defRPr/>
            </a:pPr>
            <a:r>
              <a:rPr lang="pt-BR" sz="2400" b="1">
                <a:solidFill>
                  <a:schemeClr val="bg2">
                    <a:lumMod val="50000"/>
                  </a:schemeClr>
                </a:solidFill>
                <a:latin typeface="+mj-lt"/>
                <a:cs typeface="Arial" panose="020B0604020202020204" pitchFamily="34" charset="0"/>
              </a:rPr>
              <a:t>Resolução – RDC nº 751, de 15 de setembro de 2022</a:t>
            </a:r>
          </a:p>
          <a:p>
            <a:pPr>
              <a:defRPr/>
            </a:pPr>
            <a:r>
              <a:rPr lang="pt-BR" altLang="pt-BR" sz="2400" b="1" cap="small">
                <a:solidFill>
                  <a:schemeClr val="bg2">
                    <a:lumMod val="50000"/>
                  </a:schemeClr>
                </a:solidFill>
                <a:latin typeface="+mj-lt"/>
                <a:cs typeface="Arial" panose="020B0604020202020204" pitchFamily="34" charset="0"/>
              </a:rPr>
              <a:t>Abrangência</a:t>
            </a:r>
          </a:p>
        </p:txBody>
      </p:sp>
      <p:pic>
        <p:nvPicPr>
          <p:cNvPr id="25" name="Imagem 24">
            <a:extLst>
              <a:ext uri="{FF2B5EF4-FFF2-40B4-BE49-F238E27FC236}">
                <a16:creationId xmlns:a16="http://schemas.microsoft.com/office/drawing/2014/main" id="{090F462C-A7F7-76E5-EABE-C5E5E9B1B070}"/>
              </a:ext>
            </a:extLst>
          </p:cNvPr>
          <p:cNvPicPr>
            <a:picLocks noChangeAspect="1"/>
          </p:cNvPicPr>
          <p:nvPr/>
        </p:nvPicPr>
        <p:blipFill>
          <a:blip r:embed="rId2"/>
          <a:stretch>
            <a:fillRect/>
          </a:stretch>
        </p:blipFill>
        <p:spPr>
          <a:xfrm>
            <a:off x="10038137" y="587724"/>
            <a:ext cx="2137698" cy="1142707"/>
          </a:xfrm>
          <a:prstGeom prst="rect">
            <a:avLst/>
          </a:prstGeom>
        </p:spPr>
      </p:pic>
      <p:sp>
        <p:nvSpPr>
          <p:cNvPr id="26" name="CaixaDeTexto 25">
            <a:extLst>
              <a:ext uri="{FF2B5EF4-FFF2-40B4-BE49-F238E27FC236}">
                <a16:creationId xmlns:a16="http://schemas.microsoft.com/office/drawing/2014/main" id="{E0CFA1E3-103E-D7E4-026A-54E718AF81A1}"/>
              </a:ext>
            </a:extLst>
          </p:cNvPr>
          <p:cNvSpPr txBox="1"/>
          <p:nvPr/>
        </p:nvSpPr>
        <p:spPr>
          <a:xfrm>
            <a:off x="466088" y="2049268"/>
            <a:ext cx="10970937" cy="2800767"/>
          </a:xfrm>
          <a:prstGeom prst="rect">
            <a:avLst/>
          </a:prstGeom>
          <a:noFill/>
        </p:spPr>
        <p:txBody>
          <a:bodyPr wrap="square" rtlCol="0">
            <a:spAutoFit/>
          </a:bodyPr>
          <a:lstStyle/>
          <a:p>
            <a:pPr algn="just"/>
            <a:r>
              <a:rPr lang="pt-BR" sz="1600">
                <a:latin typeface="+mn-lt"/>
              </a:rPr>
              <a:t>Qualquer instrumento, aparelho, equipamento, implante, dispositivo médico para diagnóstico </a:t>
            </a:r>
            <a:r>
              <a:rPr lang="pt-BR" sz="1600" i="1">
                <a:latin typeface="+mn-lt"/>
              </a:rPr>
              <a:t>in vitro</a:t>
            </a:r>
            <a:r>
              <a:rPr lang="pt-BR" sz="1600">
                <a:latin typeface="+mn-lt"/>
              </a:rPr>
              <a:t>, software, material ou outro artigo, destinado pelo fabricante a ser usado, isolado ou conjuntamente, em seres humanos, para algum dos seguintes propósitos médicos específicos, e cuja principal ação pretendida não seja alcançada por meios farmacológicos, imunológicos ou metabólicos no corpo humano, mas que podem ser auxiliados na sua ação pretendida por tais meios:</a:t>
            </a:r>
          </a:p>
          <a:p>
            <a:pPr algn="just"/>
            <a:r>
              <a:rPr lang="pt-BR" sz="1600">
                <a:latin typeface="+mn-lt"/>
              </a:rPr>
              <a:t>a) diagnóstico, prevenção, monitoramento, tratamento (ou alívio) de uma doença;</a:t>
            </a:r>
          </a:p>
          <a:p>
            <a:pPr algn="just"/>
            <a:r>
              <a:rPr lang="pt-BR" sz="1600">
                <a:latin typeface="+mn-lt"/>
              </a:rPr>
              <a:t>b) diagnóstico, monitoramento, tratamento ou reparação de uma lesão ou deficiência;</a:t>
            </a:r>
          </a:p>
          <a:p>
            <a:pPr algn="just"/>
            <a:r>
              <a:rPr lang="pt-BR" sz="1600">
                <a:latin typeface="+mn-lt"/>
              </a:rPr>
              <a:t>c) investigação, substituição, alteração da anatomia ou de um processo ou estado fisiológico ou patológico;</a:t>
            </a:r>
          </a:p>
          <a:p>
            <a:pPr algn="just"/>
            <a:r>
              <a:rPr lang="pt-BR" sz="1600">
                <a:latin typeface="+mn-lt"/>
              </a:rPr>
              <a:t>d) suporte ou manutenção da vida;</a:t>
            </a:r>
          </a:p>
          <a:p>
            <a:pPr algn="just"/>
            <a:r>
              <a:rPr lang="pt-BR" sz="1600">
                <a:latin typeface="+mn-lt"/>
              </a:rPr>
              <a:t>e) controle ou apoio à concepção; ou</a:t>
            </a:r>
          </a:p>
          <a:p>
            <a:pPr algn="just"/>
            <a:r>
              <a:rPr lang="pt-BR" sz="1600">
                <a:latin typeface="+mn-lt"/>
              </a:rPr>
              <a:t>f) fornecimento de informações por meio de exame in vitro de amostras provenientes do corpo humano, incluindo doações de órgãos e tecidos.</a:t>
            </a:r>
          </a:p>
        </p:txBody>
      </p:sp>
      <p:sp>
        <p:nvSpPr>
          <p:cNvPr id="30" name="CaixaDeTexto 29">
            <a:extLst>
              <a:ext uri="{FF2B5EF4-FFF2-40B4-BE49-F238E27FC236}">
                <a16:creationId xmlns:a16="http://schemas.microsoft.com/office/drawing/2014/main" id="{BDDCD468-C260-F4C9-89BE-CB5D0A9FBFBB}"/>
              </a:ext>
            </a:extLst>
          </p:cNvPr>
          <p:cNvSpPr txBox="1"/>
          <p:nvPr/>
        </p:nvSpPr>
        <p:spPr>
          <a:xfrm>
            <a:off x="466088" y="1590548"/>
            <a:ext cx="6286500" cy="369332"/>
          </a:xfrm>
          <a:prstGeom prst="rect">
            <a:avLst/>
          </a:prstGeom>
          <a:noFill/>
        </p:spPr>
        <p:txBody>
          <a:bodyPr wrap="square">
            <a:spAutoFit/>
          </a:bodyPr>
          <a:lstStyle/>
          <a:p>
            <a:pPr marL="285750" indent="-285750" algn="just">
              <a:buFont typeface="Wingdings" panose="05000000000000000000" pitchFamily="2" charset="2"/>
              <a:buChar char=""/>
            </a:pPr>
            <a:r>
              <a:rPr lang="pt-BR" sz="1800" b="1">
                <a:latin typeface="+mn-lt"/>
              </a:rPr>
              <a:t>Dispositivo Médico (produto médico)</a:t>
            </a:r>
          </a:p>
        </p:txBody>
      </p:sp>
      <p:sp>
        <p:nvSpPr>
          <p:cNvPr id="32" name="CaixaDeTexto 31">
            <a:extLst>
              <a:ext uri="{FF2B5EF4-FFF2-40B4-BE49-F238E27FC236}">
                <a16:creationId xmlns:a16="http://schemas.microsoft.com/office/drawing/2014/main" id="{8674C3CF-16BC-6BA4-1627-59D771F868DF}"/>
              </a:ext>
            </a:extLst>
          </p:cNvPr>
          <p:cNvSpPr txBox="1"/>
          <p:nvPr/>
        </p:nvSpPr>
        <p:spPr>
          <a:xfrm>
            <a:off x="356616" y="5127570"/>
            <a:ext cx="11676888" cy="738664"/>
          </a:xfrm>
          <a:prstGeom prst="rect">
            <a:avLst/>
          </a:prstGeom>
          <a:noFill/>
        </p:spPr>
        <p:txBody>
          <a:bodyPr wrap="square">
            <a:spAutoFit/>
          </a:bodyPr>
          <a:lstStyle/>
          <a:p>
            <a:pPr marL="285750" indent="-285750" algn="just">
              <a:buFont typeface="Arial" panose="020B0604020202020204" pitchFamily="34" charset="0"/>
              <a:buChar char="•"/>
            </a:pPr>
            <a:r>
              <a:rPr lang="pt-BR" sz="1400" b="0" i="0">
                <a:solidFill>
                  <a:schemeClr val="bg2">
                    <a:lumMod val="25000"/>
                  </a:schemeClr>
                </a:solidFill>
                <a:effectLst/>
                <a:latin typeface="+mn-lt"/>
              </a:rPr>
              <a:t>Os dispositivos ativos (equipamentos) indicados para correção estética e embelezamento são considerados dispositivos médicos.</a:t>
            </a:r>
          </a:p>
          <a:p>
            <a:pPr marL="285750" indent="-285750" algn="just">
              <a:buFont typeface="Arial" panose="020B0604020202020204" pitchFamily="34" charset="0"/>
              <a:buChar char="•"/>
            </a:pPr>
            <a:r>
              <a:rPr lang="pt-BR" sz="1400" b="0" i="0">
                <a:solidFill>
                  <a:schemeClr val="bg2">
                    <a:lumMod val="25000"/>
                  </a:schemeClr>
                </a:solidFill>
                <a:effectLst/>
                <a:latin typeface="+mn-lt"/>
              </a:rPr>
              <a:t>Os dispositivos ativos (equipamentos) especificamente destinados à limpeza, desinfecção ou esterilização de dispositivos médicos são considerados dispositivos médicos.</a:t>
            </a:r>
          </a:p>
        </p:txBody>
      </p:sp>
    </p:spTree>
    <p:extLst>
      <p:ext uri="{BB962C8B-B14F-4D97-AF65-F5344CB8AC3E}">
        <p14:creationId xmlns:p14="http://schemas.microsoft.com/office/powerpoint/2010/main" val="3548477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defRPr/>
            </a:pPr>
            <a:r>
              <a:rPr lang="pt-BR" altLang="pt-BR" sz="2400" b="1" cap="small">
                <a:solidFill>
                  <a:schemeClr val="bg2">
                    <a:lumMod val="50000"/>
                  </a:schemeClr>
                </a:solidFill>
                <a:latin typeface="+mj-lt"/>
                <a:cs typeface="Arial" panose="020B0604020202020204" pitchFamily="34" charset="0"/>
              </a:rPr>
              <a:t>Abrangência</a:t>
            </a:r>
          </a:p>
        </p:txBody>
      </p:sp>
      <p:sp>
        <p:nvSpPr>
          <p:cNvPr id="26" name="CaixaDeTexto 25">
            <a:extLst>
              <a:ext uri="{FF2B5EF4-FFF2-40B4-BE49-F238E27FC236}">
                <a16:creationId xmlns:a16="http://schemas.microsoft.com/office/drawing/2014/main" id="{E0CFA1E3-103E-D7E4-026A-54E718AF81A1}"/>
              </a:ext>
            </a:extLst>
          </p:cNvPr>
          <p:cNvSpPr txBox="1"/>
          <p:nvPr/>
        </p:nvSpPr>
        <p:spPr>
          <a:xfrm>
            <a:off x="525625" y="2492214"/>
            <a:ext cx="10858655" cy="2031325"/>
          </a:xfrm>
          <a:prstGeom prst="rect">
            <a:avLst/>
          </a:prstGeom>
          <a:noFill/>
        </p:spPr>
        <p:txBody>
          <a:bodyPr wrap="square" rtlCol="0">
            <a:spAutoFit/>
          </a:bodyPr>
          <a:lstStyle/>
          <a:p>
            <a:pPr marL="342900" indent="-342900" algn="just">
              <a:spcBef>
                <a:spcPts val="600"/>
              </a:spcBef>
              <a:spcAft>
                <a:spcPts val="600"/>
              </a:spcAft>
              <a:buFont typeface="Wingdings" panose="05000000000000000000" pitchFamily="2" charset="2"/>
              <a:buChar char="ý"/>
            </a:pPr>
            <a:r>
              <a:rPr lang="pt-BR" sz="1600" dirty="0">
                <a:latin typeface="+mn-lt"/>
              </a:rPr>
              <a:t>Dispositivos médicos usados ou recondicionados (Resolução – RDC nº 579/2021).</a:t>
            </a:r>
          </a:p>
          <a:p>
            <a:pPr marL="342900" indent="-342900" algn="just">
              <a:spcBef>
                <a:spcPts val="600"/>
              </a:spcBef>
              <a:spcAft>
                <a:spcPts val="600"/>
              </a:spcAft>
              <a:buFont typeface="Wingdings" panose="05000000000000000000" pitchFamily="2" charset="2"/>
              <a:buChar char="ý"/>
            </a:pPr>
            <a:r>
              <a:rPr lang="pt-BR" sz="1600" dirty="0">
                <a:latin typeface="+mn-lt"/>
              </a:rPr>
              <a:t>Dispositivos médicos sob medida (Resolução – RDC nº 305/2019).</a:t>
            </a:r>
          </a:p>
          <a:p>
            <a:pPr marL="342900" indent="-342900" algn="just">
              <a:spcBef>
                <a:spcPts val="600"/>
              </a:spcBef>
              <a:spcAft>
                <a:spcPts val="600"/>
              </a:spcAft>
              <a:buFont typeface="Wingdings" panose="05000000000000000000" pitchFamily="2" charset="2"/>
              <a:buChar char="ý"/>
            </a:pPr>
            <a:r>
              <a:rPr lang="pt-BR" sz="1600" dirty="0">
                <a:latin typeface="+mn-lt"/>
              </a:rPr>
              <a:t>Dispositivos médicos para diagnóstico </a:t>
            </a:r>
            <a:r>
              <a:rPr lang="pt-BR" sz="1600" i="1" dirty="0">
                <a:latin typeface="+mn-lt"/>
              </a:rPr>
              <a:t>in vitro</a:t>
            </a:r>
            <a:r>
              <a:rPr lang="pt-BR" sz="1600" dirty="0">
                <a:latin typeface="+mn-lt"/>
              </a:rPr>
              <a:t>, incluindo os instrumentos para diagnóstico </a:t>
            </a:r>
            <a:r>
              <a:rPr lang="pt-BR" sz="1600" i="1" dirty="0">
                <a:latin typeface="+mn-lt"/>
              </a:rPr>
              <a:t>in vitro </a:t>
            </a:r>
            <a:r>
              <a:rPr lang="pt-BR" sz="1600" dirty="0">
                <a:latin typeface="+mn-lt"/>
              </a:rPr>
              <a:t>(Resolução – RDC nº 36/2015).</a:t>
            </a:r>
          </a:p>
          <a:p>
            <a:pPr marL="342900" indent="-342900" algn="just">
              <a:spcBef>
                <a:spcPts val="600"/>
              </a:spcBef>
              <a:spcAft>
                <a:spcPts val="600"/>
              </a:spcAft>
              <a:buFont typeface="Wingdings" panose="05000000000000000000" pitchFamily="2" charset="2"/>
              <a:buChar char="ý"/>
            </a:pPr>
            <a:r>
              <a:rPr lang="pt-BR" sz="1600" dirty="0">
                <a:latin typeface="+mn-lt"/>
              </a:rPr>
              <a:t>Medicamentos, células, tecidos, órgãos ou sangue de origem humana ou derivados, cosméticos, saneantes ou gêneros alimentícios tratados por outros regulamentos.</a:t>
            </a:r>
          </a:p>
        </p:txBody>
      </p:sp>
      <p:sp>
        <p:nvSpPr>
          <p:cNvPr id="30" name="CaixaDeTexto 29">
            <a:extLst>
              <a:ext uri="{FF2B5EF4-FFF2-40B4-BE49-F238E27FC236}">
                <a16:creationId xmlns:a16="http://schemas.microsoft.com/office/drawing/2014/main" id="{BDDCD468-C260-F4C9-89BE-CB5D0A9FBFBB}"/>
              </a:ext>
            </a:extLst>
          </p:cNvPr>
          <p:cNvSpPr txBox="1"/>
          <p:nvPr/>
        </p:nvSpPr>
        <p:spPr>
          <a:xfrm>
            <a:off x="525625" y="1977319"/>
            <a:ext cx="6286500" cy="369332"/>
          </a:xfrm>
          <a:prstGeom prst="rect">
            <a:avLst/>
          </a:prstGeom>
          <a:noFill/>
        </p:spPr>
        <p:txBody>
          <a:bodyPr wrap="square">
            <a:spAutoFit/>
          </a:bodyPr>
          <a:lstStyle/>
          <a:p>
            <a:pPr marL="285750" indent="-285750" algn="just">
              <a:buFont typeface="Wingdings" panose="05000000000000000000" pitchFamily="2" charset="2"/>
              <a:buChar char=""/>
            </a:pPr>
            <a:r>
              <a:rPr lang="pt-BR" sz="1800" b="1">
                <a:latin typeface="+mn-lt"/>
              </a:rPr>
              <a:t>Não se aplica</a:t>
            </a:r>
          </a:p>
        </p:txBody>
      </p:sp>
    </p:spTree>
    <p:extLst>
      <p:ext uri="{BB962C8B-B14F-4D97-AF65-F5344CB8AC3E}">
        <p14:creationId xmlns:p14="http://schemas.microsoft.com/office/powerpoint/2010/main" val="277277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defRPr/>
            </a:pPr>
            <a:r>
              <a:rPr lang="pt-BR" sz="2400" b="1">
                <a:solidFill>
                  <a:schemeClr val="bg2">
                    <a:lumMod val="50000"/>
                  </a:schemeClr>
                </a:solidFill>
                <a:latin typeface="+mj-lt"/>
                <a:cs typeface="Arial" panose="020B0604020202020204" pitchFamily="34" charset="0"/>
              </a:rPr>
              <a:t>Resolução – RDC nº 751, de 15 de setembro de 2022</a:t>
            </a:r>
          </a:p>
          <a:p>
            <a:pPr>
              <a:defRPr/>
            </a:pPr>
            <a:r>
              <a:rPr lang="pt-BR" altLang="pt-BR" sz="2400" b="1" cap="small">
                <a:solidFill>
                  <a:schemeClr val="bg2">
                    <a:lumMod val="50000"/>
                  </a:schemeClr>
                </a:solidFill>
                <a:latin typeface="+mj-lt"/>
                <a:cs typeface="Arial" panose="020B0604020202020204" pitchFamily="34" charset="0"/>
              </a:rPr>
              <a:t>Abrangência</a:t>
            </a:r>
          </a:p>
        </p:txBody>
      </p:sp>
      <p:sp>
        <p:nvSpPr>
          <p:cNvPr id="26" name="CaixaDeTexto 25">
            <a:extLst>
              <a:ext uri="{FF2B5EF4-FFF2-40B4-BE49-F238E27FC236}">
                <a16:creationId xmlns:a16="http://schemas.microsoft.com/office/drawing/2014/main" id="{E0CFA1E3-103E-D7E4-026A-54E718AF81A1}"/>
              </a:ext>
            </a:extLst>
          </p:cNvPr>
          <p:cNvSpPr txBox="1"/>
          <p:nvPr/>
        </p:nvSpPr>
        <p:spPr>
          <a:xfrm>
            <a:off x="525625" y="2492214"/>
            <a:ext cx="10858655" cy="2123658"/>
          </a:xfrm>
          <a:prstGeom prst="rect">
            <a:avLst/>
          </a:prstGeom>
          <a:noFill/>
        </p:spPr>
        <p:txBody>
          <a:bodyPr wrap="square" rtlCol="0">
            <a:spAutoFit/>
          </a:bodyPr>
          <a:lstStyle/>
          <a:p>
            <a:pPr marL="342900" indent="-342900" algn="just">
              <a:spcBef>
                <a:spcPts val="600"/>
              </a:spcBef>
              <a:spcAft>
                <a:spcPts val="600"/>
              </a:spcAft>
              <a:buFont typeface="Wingdings" panose="05000000000000000000" pitchFamily="2" charset="2"/>
              <a:buChar char="q"/>
            </a:pPr>
            <a:r>
              <a:rPr lang="pt-BR" sz="1600">
                <a:latin typeface="+mn-lt"/>
              </a:rPr>
              <a:t>D</a:t>
            </a:r>
            <a:r>
              <a:rPr lang="pt-BR" sz="1600" b="0" i="0">
                <a:effectLst/>
                <a:latin typeface="+mn-lt"/>
              </a:rPr>
              <a:t>ispositivos médicos destinados a investigações clínicas, cumpridas as disposições legais da autoridade sanitária competente para realização desta atividade, estando proibidos a comercialização e o uso para outros fins.</a:t>
            </a:r>
          </a:p>
          <a:p>
            <a:pPr marL="342900" indent="-342900" algn="just">
              <a:spcBef>
                <a:spcPts val="600"/>
              </a:spcBef>
              <a:spcAft>
                <a:spcPts val="600"/>
              </a:spcAft>
              <a:buFont typeface="Wingdings" panose="05000000000000000000" pitchFamily="2" charset="2"/>
              <a:buChar char="q"/>
            </a:pPr>
            <a:r>
              <a:rPr lang="pt-BR" sz="1600">
                <a:latin typeface="+mn-lt"/>
              </a:rPr>
              <a:t>A</a:t>
            </a:r>
            <a:r>
              <a:rPr lang="pt-BR" sz="1600" b="0" i="0">
                <a:effectLst/>
                <a:latin typeface="+mn-lt"/>
              </a:rPr>
              <a:t>s apresentações constituídas por dois ou mais dispositivos médicos notificados ou registrados e em suas embalagens individuais de apresentação íntegras, devendo conter no rótulo as informações dos dispositivos médicos correspondentes, incluindo os números de notificação ou registro.</a:t>
            </a:r>
          </a:p>
          <a:p>
            <a:pPr marL="342900" indent="-342900" algn="just">
              <a:spcBef>
                <a:spcPts val="600"/>
              </a:spcBef>
              <a:spcAft>
                <a:spcPts val="600"/>
              </a:spcAft>
              <a:buFont typeface="Wingdings" panose="05000000000000000000" pitchFamily="2" charset="2"/>
              <a:buChar char="q"/>
            </a:pPr>
            <a:r>
              <a:rPr lang="pt-BR" sz="1600">
                <a:latin typeface="+mn-lt"/>
              </a:rPr>
              <a:t>O</a:t>
            </a:r>
            <a:r>
              <a:rPr lang="pt-BR" sz="1600" b="0" i="0">
                <a:effectLst/>
                <a:latin typeface="+mn-lt"/>
              </a:rPr>
              <a:t>s acessórios produzidos por um fabricante exclusivamente para integrar os dispositivos médicos de sua fabricação já notificados ou registrados e cujos dossiês técnicos contenham informações sobre estes acessórios.</a:t>
            </a:r>
          </a:p>
        </p:txBody>
      </p:sp>
      <p:sp>
        <p:nvSpPr>
          <p:cNvPr id="30" name="CaixaDeTexto 29">
            <a:extLst>
              <a:ext uri="{FF2B5EF4-FFF2-40B4-BE49-F238E27FC236}">
                <a16:creationId xmlns:a16="http://schemas.microsoft.com/office/drawing/2014/main" id="{BDDCD468-C260-F4C9-89BE-CB5D0A9FBFBB}"/>
              </a:ext>
            </a:extLst>
          </p:cNvPr>
          <p:cNvSpPr txBox="1"/>
          <p:nvPr/>
        </p:nvSpPr>
        <p:spPr>
          <a:xfrm>
            <a:off x="1074395" y="1960829"/>
            <a:ext cx="6286500" cy="369332"/>
          </a:xfrm>
          <a:prstGeom prst="rect">
            <a:avLst/>
          </a:prstGeom>
          <a:noFill/>
        </p:spPr>
        <p:txBody>
          <a:bodyPr wrap="square">
            <a:spAutoFit/>
          </a:bodyPr>
          <a:lstStyle/>
          <a:p>
            <a:pPr algn="just"/>
            <a:r>
              <a:rPr lang="pt-BR" b="1">
                <a:latin typeface="+mn-lt"/>
              </a:rPr>
              <a:t>Isenções de notificação ou registro</a:t>
            </a:r>
            <a:endParaRPr lang="pt-BR" sz="1800" b="1">
              <a:latin typeface="+mn-lt"/>
            </a:endParaRPr>
          </a:p>
        </p:txBody>
      </p:sp>
      <p:pic>
        <p:nvPicPr>
          <p:cNvPr id="2052" name="Picture 4" descr="Símbolo de isenção de responsabilidade - PNG All">
            <a:extLst>
              <a:ext uri="{FF2B5EF4-FFF2-40B4-BE49-F238E27FC236}">
                <a16:creationId xmlns:a16="http://schemas.microsoft.com/office/drawing/2014/main" id="{87AFFECB-C416-A1E0-A789-7E27A6359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147" y="1860679"/>
            <a:ext cx="460248" cy="47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65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lnSpc>
                <a:spcPct val="100000"/>
              </a:lnSpc>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altLang="pt-BR" sz="2400" b="1" cap="small">
                <a:solidFill>
                  <a:schemeClr val="bg2">
                    <a:lumMod val="50000"/>
                  </a:schemeClr>
                </a:solidFill>
                <a:latin typeface="+mj-lt"/>
                <a:cs typeface="Arial" panose="020B0604020202020204" pitchFamily="34" charset="0"/>
              </a:rPr>
              <a:t>Definições</a:t>
            </a:r>
          </a:p>
        </p:txBody>
      </p:sp>
      <p:sp>
        <p:nvSpPr>
          <p:cNvPr id="26" name="CaixaDeTexto 25">
            <a:extLst>
              <a:ext uri="{FF2B5EF4-FFF2-40B4-BE49-F238E27FC236}">
                <a16:creationId xmlns:a16="http://schemas.microsoft.com/office/drawing/2014/main" id="{E0CFA1E3-103E-D7E4-026A-54E718AF81A1}"/>
              </a:ext>
            </a:extLst>
          </p:cNvPr>
          <p:cNvSpPr txBox="1"/>
          <p:nvPr/>
        </p:nvSpPr>
        <p:spPr>
          <a:xfrm>
            <a:off x="489049" y="1895130"/>
            <a:ext cx="10858655" cy="4062651"/>
          </a:xfrm>
          <a:prstGeom prst="rect">
            <a:avLst/>
          </a:prstGeom>
          <a:noFill/>
        </p:spPr>
        <p:txBody>
          <a:bodyPr wrap="square" rtlCol="0">
            <a:spAutoFit/>
          </a:bodyPr>
          <a:lstStyle/>
          <a:p>
            <a:pPr marL="342900" indent="-342900" algn="just">
              <a:spcBef>
                <a:spcPts val="600"/>
              </a:spcBef>
              <a:spcAft>
                <a:spcPts val="600"/>
              </a:spcAft>
              <a:buFont typeface="Wingdings 2" panose="05020102010507070707" pitchFamily="18" charset="2"/>
              <a:buChar char=""/>
            </a:pPr>
            <a:r>
              <a:rPr lang="pt-BR" sz="1600">
                <a:latin typeface="+mn-lt"/>
              </a:rPr>
              <a:t>Detentor (de notificação ou de registro): pessoa jurídica, pública ou privada, fabricante ou importador, responsável pelo dispositivo médico em território nacional, que detém a concessão de comercialização de dispositivo médico, emitida pela Anvisa.</a:t>
            </a:r>
          </a:p>
          <a:p>
            <a:pPr marL="342900" indent="-342900" algn="just">
              <a:spcBef>
                <a:spcPts val="600"/>
              </a:spcBef>
              <a:spcAft>
                <a:spcPts val="600"/>
              </a:spcAft>
              <a:buFont typeface="Wingdings 2" panose="05020102010507070707" pitchFamily="18" charset="2"/>
              <a:buChar char=""/>
            </a:pPr>
            <a:r>
              <a:rPr lang="pt-BR" sz="1600">
                <a:latin typeface="+mn-lt"/>
              </a:rPr>
              <a:t>Importador: pessoa jurídica, pública ou privada, responsável pela atividade de importação para entrada de dispositivos médicos procedentes do exterior no território nacional.</a:t>
            </a:r>
          </a:p>
          <a:p>
            <a:pPr marL="342900" indent="-342900" algn="just">
              <a:spcBef>
                <a:spcPts val="600"/>
              </a:spcBef>
              <a:spcAft>
                <a:spcPts val="600"/>
              </a:spcAft>
              <a:buFont typeface="Wingdings 2" panose="05020102010507070707" pitchFamily="18" charset="2"/>
              <a:buChar char=""/>
            </a:pPr>
            <a:r>
              <a:rPr lang="pt-BR" sz="1600">
                <a:latin typeface="+mn-lt"/>
              </a:rPr>
              <a:t>Solicitante: pessoa jurídica, pública ou privada, que encaminha petições para notificação ou registro de dispositivos médicos junto à autoridade sanitária.</a:t>
            </a:r>
          </a:p>
          <a:p>
            <a:pPr marL="342900" indent="-342900" algn="just">
              <a:spcBef>
                <a:spcPts val="600"/>
              </a:spcBef>
              <a:spcAft>
                <a:spcPts val="600"/>
              </a:spcAft>
              <a:buFont typeface="Wingdings 2" panose="05020102010507070707" pitchFamily="18" charset="2"/>
              <a:buChar char=""/>
            </a:pPr>
            <a:r>
              <a:rPr lang="pt-BR" sz="1600">
                <a:latin typeface="+mn-lt"/>
              </a:rPr>
              <a:t>Fabricante legal: pessoa jurídica, pública ou privada, com responsabilidade pelo projeto, manufatura, embalagem e rotulagem de um produto, com a intenção de disponibilizá-lo para uso sob seu nome, sendo estas operações realizadas pela própria empresa ou por terceiros em seu nome.</a:t>
            </a:r>
          </a:p>
          <a:p>
            <a:pPr marL="342900" indent="-342900" algn="just">
              <a:spcBef>
                <a:spcPts val="600"/>
              </a:spcBef>
              <a:spcAft>
                <a:spcPts val="600"/>
              </a:spcAft>
              <a:buFont typeface="Wingdings 2" panose="05020102010507070707" pitchFamily="18" charset="2"/>
              <a:buChar char=""/>
            </a:pPr>
            <a:r>
              <a:rPr lang="pt-BR" sz="1600">
                <a:latin typeface="+mn-lt"/>
              </a:rPr>
              <a:t>Unidade fabril: local onde ocorre uma ou mais etapas de fabricação, podendo ser o próprio fabricante legal, fabricante contratado ou fabricante original de produto;</a:t>
            </a:r>
          </a:p>
          <a:p>
            <a:pPr marL="342900" indent="-342900" algn="just">
              <a:spcBef>
                <a:spcPts val="600"/>
              </a:spcBef>
              <a:spcAft>
                <a:spcPts val="600"/>
              </a:spcAft>
              <a:buFont typeface="Wingdings 2" panose="05020102010507070707" pitchFamily="18" charset="2"/>
              <a:buChar char=""/>
            </a:pPr>
            <a:endParaRPr lang="pt-BR" sz="1600">
              <a:latin typeface="+mn-lt"/>
            </a:endParaRPr>
          </a:p>
        </p:txBody>
      </p:sp>
    </p:spTree>
    <p:extLst>
      <p:ext uri="{BB962C8B-B14F-4D97-AF65-F5344CB8AC3E}">
        <p14:creationId xmlns:p14="http://schemas.microsoft.com/office/powerpoint/2010/main" val="2200568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8CE4F91-EB0A-453B-848B-900FFBCA0115}"/>
              </a:ext>
            </a:extLst>
          </p:cNvPr>
          <p:cNvSpPr txBox="1"/>
          <p:nvPr/>
        </p:nvSpPr>
        <p:spPr>
          <a:xfrm>
            <a:off x="1711427" y="704794"/>
            <a:ext cx="10082323" cy="830997"/>
          </a:xfrm>
          <a:prstGeom prst="rect">
            <a:avLst/>
          </a:prstGeom>
          <a:noFill/>
        </p:spPr>
        <p:txBody>
          <a:bodyPr wrap="square">
            <a:spAutoFit/>
          </a:bodyPr>
          <a:lstStyle/>
          <a:p>
            <a:pPr>
              <a:defRPr/>
            </a:pPr>
            <a:r>
              <a:rPr lang="pt-BR" sz="2400" b="1">
                <a:solidFill>
                  <a:schemeClr val="bg2">
                    <a:lumMod val="50000"/>
                  </a:schemeClr>
                </a:solidFill>
                <a:latin typeface="+mj-lt"/>
                <a:cs typeface="Arial" panose="020B0604020202020204" pitchFamily="34" charset="0"/>
              </a:rPr>
              <a:t>Resolução – RDC nº 751, de 15 de setembro de 2022</a:t>
            </a:r>
          </a:p>
          <a:p>
            <a:pPr>
              <a:lnSpc>
                <a:spcPct val="100000"/>
              </a:lnSpc>
              <a:defRPr/>
            </a:pPr>
            <a:r>
              <a:rPr lang="pt-BR" altLang="pt-BR" sz="2400" b="1" cap="small">
                <a:solidFill>
                  <a:schemeClr val="bg2">
                    <a:lumMod val="50000"/>
                  </a:schemeClr>
                </a:solidFill>
                <a:latin typeface="+mj-lt"/>
                <a:cs typeface="Arial" panose="020B0604020202020204" pitchFamily="34" charset="0"/>
              </a:rPr>
              <a:t>Definições</a:t>
            </a:r>
          </a:p>
        </p:txBody>
      </p:sp>
      <p:sp>
        <p:nvSpPr>
          <p:cNvPr id="26" name="CaixaDeTexto 25">
            <a:extLst>
              <a:ext uri="{FF2B5EF4-FFF2-40B4-BE49-F238E27FC236}">
                <a16:creationId xmlns:a16="http://schemas.microsoft.com/office/drawing/2014/main" id="{E0CFA1E3-103E-D7E4-026A-54E718AF81A1}"/>
              </a:ext>
            </a:extLst>
          </p:cNvPr>
          <p:cNvSpPr txBox="1"/>
          <p:nvPr/>
        </p:nvSpPr>
        <p:spPr>
          <a:xfrm>
            <a:off x="498193" y="2163481"/>
            <a:ext cx="10858655" cy="2769989"/>
          </a:xfrm>
          <a:prstGeom prst="rect">
            <a:avLst/>
          </a:prstGeom>
          <a:noFill/>
        </p:spPr>
        <p:txBody>
          <a:bodyPr wrap="square" rtlCol="0">
            <a:spAutoFit/>
          </a:bodyPr>
          <a:lstStyle/>
          <a:p>
            <a:pPr marL="342900" indent="-342900" algn="just">
              <a:spcBef>
                <a:spcPts val="600"/>
              </a:spcBef>
              <a:spcAft>
                <a:spcPts val="600"/>
              </a:spcAft>
              <a:buFont typeface="Wingdings 2" panose="05020102010507070707" pitchFamily="18" charset="2"/>
              <a:buChar char=""/>
            </a:pPr>
            <a:r>
              <a:rPr lang="pt-BR" sz="1600">
                <a:latin typeface="+mn-lt"/>
              </a:rPr>
              <a:t>Dossiê técnico: documento que descreve os elementos que compõem o produto, indicando as características, a finalidade, o modo de uso, o conteúdo, os cuidados especiais, os potenciais riscos, o processo produtivo e informações adicionais;</a:t>
            </a:r>
          </a:p>
          <a:p>
            <a:pPr marL="342900" indent="-342900" algn="just">
              <a:spcBef>
                <a:spcPts val="600"/>
              </a:spcBef>
              <a:spcAft>
                <a:spcPts val="600"/>
              </a:spcAft>
              <a:buFont typeface="Wingdings 2" panose="05020102010507070707" pitchFamily="18" charset="2"/>
              <a:buChar char=""/>
            </a:pPr>
            <a:r>
              <a:rPr lang="pt-BR" sz="1600">
                <a:latin typeface="+mn-lt"/>
              </a:rPr>
              <a:t>Acessório (de um dispositivo médico): produto destinado pelo seu fabricante a ser utilizado em conjunto com um ou vários dispositivos médicos específicos, para permitir ou ajudar de forma específica e direta que o(s) dispositivo(s) médico(s) sejam usados de acordo com a finalidade pretendida;</a:t>
            </a:r>
          </a:p>
          <a:p>
            <a:pPr marL="285750" indent="-285750" algn="just">
              <a:spcBef>
                <a:spcPts val="600"/>
              </a:spcBef>
              <a:spcAft>
                <a:spcPts val="600"/>
              </a:spcAft>
              <a:buFont typeface="Wingdings 2" panose="05020102010507070707" pitchFamily="18" charset="2"/>
              <a:buChar char="R"/>
            </a:pPr>
            <a:r>
              <a:rPr lang="pt-BR" sz="1600">
                <a:latin typeface="+mn-lt"/>
              </a:rPr>
              <a:t>Reavaliação processual: procedimento realizado pela área técnica da Anvisa em notificações e registros de dispositivos médicos para fins de auditoria nos processos;</a:t>
            </a:r>
          </a:p>
          <a:p>
            <a:pPr algn="just"/>
            <a:endParaRPr lang="pt-BR" sz="1600">
              <a:latin typeface="+mn-lt"/>
            </a:endParaRPr>
          </a:p>
          <a:p>
            <a:pPr marL="342900" indent="-342900" algn="just">
              <a:spcBef>
                <a:spcPts val="600"/>
              </a:spcBef>
              <a:spcAft>
                <a:spcPts val="600"/>
              </a:spcAft>
              <a:buFont typeface="Wingdings 2" panose="05020102010507070707" pitchFamily="18" charset="2"/>
              <a:buChar char=""/>
            </a:pPr>
            <a:endParaRPr lang="pt-BR" sz="1600">
              <a:latin typeface="+mn-lt"/>
            </a:endParaRPr>
          </a:p>
        </p:txBody>
      </p:sp>
    </p:spTree>
    <p:extLst>
      <p:ext uri="{BB962C8B-B14F-4D97-AF65-F5344CB8AC3E}">
        <p14:creationId xmlns:p14="http://schemas.microsoft.com/office/powerpoint/2010/main" val="3982881690"/>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o PowerPoint AZUL [Somente leitura]" id="{33540326-52B1-4AFF-A7CA-0A6ABF77E7E4}" vid="{5ED8FDB6-9E5C-4BEE-8D3C-CED0DA52D5AB}"/>
    </a:ext>
  </a:ext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o PowerPoint AZUL [Somente leitura]" id="{33540326-52B1-4AFF-A7CA-0A6ABF77E7E4}" vid="{7B4CBE9A-9F0F-491B-807E-83ACDD481584}"/>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5">
    <wetp:webextensionref xmlns:r="http://schemas.openxmlformats.org/officeDocument/2006/relationships" r:id="rId2"/>
  </wetp:taskpane>
  <wetp:taskpane dockstate="right" visibility="0" width="350" row="6">
    <wetp:webextensionref xmlns:r="http://schemas.openxmlformats.org/officeDocument/2006/relationships" r:id="rId3"/>
  </wetp:taskpane>
  <wetp:taskpane dockstate="right" visibility="0" width="350" row="7">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EBA9583D-7CEA-4151-9F33-2E0FF9F7DCA9}">
  <we:reference id="wa104380121" version="2.0.0.0" store="pt-BR"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D28957B3-DA5B-4695-9E74-EE4A375D68CD}">
  <we:reference id="wa104380510" version="1.0.0.3" store="pt-BR"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C1D8D651-CB4F-49BA-AE99-B5F5B836DCD6}">
  <we:reference id="wa104379997" version="2.0.0.0" store="pt-BR" storeType="OMEX"/>
  <we:alternateReferences>
    <we:reference id="wa104379997" version="2.0.0.0" store="WA10437999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02FF3CBB-50C5-46D0-ABCC-FBFCBF394ABB}">
  <we:reference id="wa200000113" version="1.0.0.0" store="pt-BR" storeType="OMEX"/>
  <we:alternateReferences>
    <we:reference id="wa200000113" version="1.0.0.0" store="WA20000011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3BC38A4C6175448AA2392983FA8FBE" ma:contentTypeVersion="7" ma:contentTypeDescription="Create a new document." ma:contentTypeScope="" ma:versionID="30050230893170a6d5aa9339177cd623">
  <xsd:schema xmlns:xsd="http://www.w3.org/2001/XMLSchema" xmlns:xs="http://www.w3.org/2001/XMLSchema" xmlns:p="http://schemas.microsoft.com/office/2006/metadata/properties" xmlns:ns2="7a861665-d7df-4cc7-b2da-e7c0e5934629" xmlns:ns3="10dc090c-2aa5-4b4b-950f-d899476ba32d" targetNamespace="http://schemas.microsoft.com/office/2006/metadata/properties" ma:root="true" ma:fieldsID="e60a55b1f135d9da12608315ce423e9a" ns2:_="" ns3:_="">
    <xsd:import namespace="7a861665-d7df-4cc7-b2da-e7c0e5934629"/>
    <xsd:import namespace="10dc090c-2aa5-4b4b-950f-d899476ba3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861665-d7df-4cc7-b2da-e7c0e59346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dc090c-2aa5-4b4b-950f-d899476ba3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0dc090c-2aa5-4b4b-950f-d899476ba32d">
      <UserInfo>
        <DisplayName>Andre Oliveira Rezende de Souza</DisplayName>
        <AccountId>760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AA3C54-B948-418B-8447-F2470CBB3207}">
  <ds:schemaRefs>
    <ds:schemaRef ds:uri="10dc090c-2aa5-4b4b-950f-d899476ba32d"/>
    <ds:schemaRef ds:uri="7a861665-d7df-4cc7-b2da-e7c0e59346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D8AAC4-15AD-424E-8FDA-994CB7E82E26}">
  <ds:schemaRefs>
    <ds:schemaRef ds:uri="http://purl.org/dc/dcmitype/"/>
    <ds:schemaRef ds:uri="10dc090c-2aa5-4b4b-950f-d899476ba32d"/>
    <ds:schemaRef ds:uri="http://purl.org/dc/elements/1.1/"/>
    <ds:schemaRef ds:uri="http://schemas.microsoft.com/office/2006/metadata/properties"/>
    <ds:schemaRef ds:uri="7a861665-d7df-4cc7-b2da-e7c0e5934629"/>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75CF55C-ECF4-4A70-B162-C79444DBCB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Modelo PowerPoint AZUL</Template>
  <TotalTime>2946</TotalTime>
  <Words>4053</Words>
  <Application>Microsoft Office PowerPoint</Application>
  <PresentationFormat>Widescreen</PresentationFormat>
  <Paragraphs>306</Paragraphs>
  <Slides>36</Slides>
  <Notes>1</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36</vt:i4>
      </vt:variant>
    </vt:vector>
  </HeadingPairs>
  <TitlesOfParts>
    <vt:vector size="45" baseType="lpstr">
      <vt:lpstr>Arial</vt:lpstr>
      <vt:lpstr>Calibri</vt:lpstr>
      <vt:lpstr>Calibri Light</vt:lpstr>
      <vt:lpstr>rawline</vt:lpstr>
      <vt:lpstr>Webdings</vt:lpstr>
      <vt:lpstr>Wingdings</vt:lpstr>
      <vt:lpstr>Wingdings 2</vt:lpstr>
      <vt:lpstr>Tema do Office</vt:lpstr>
      <vt:lpstr>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da Apresentação</dc:title>
  <dc:creator>Debora Grande Domingues</dc:creator>
  <cp:lastModifiedBy>Pablo Fabiano de Barcellos</cp:lastModifiedBy>
  <cp:revision>3</cp:revision>
  <cp:lastPrinted>2023-02-15T18:19:14Z</cp:lastPrinted>
  <dcterms:created xsi:type="dcterms:W3CDTF">2017-04-17T21:18:40Z</dcterms:created>
  <dcterms:modified xsi:type="dcterms:W3CDTF">2023-02-24T19:00:34Z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0x0101008A3BC38A4C6175448AA2392983FA8FBE</vt:lpwstr>
  </property>
  <property fmtid="{D5CDD505-2E9C-101B-9397-08002B2CF9AE}" pid="3" name="AuthorIds_UIVersion_1024">
    <vt:lpwstr>6</vt:lpwstr>
  </property>
</Properties>
</file>