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384" r:id="rId2"/>
    <p:sldId id="389" r:id="rId3"/>
    <p:sldId id="395" r:id="rId4"/>
    <p:sldId id="391" r:id="rId5"/>
    <p:sldId id="392" r:id="rId6"/>
    <p:sldId id="390" r:id="rId7"/>
    <p:sldId id="393" r:id="rId8"/>
    <p:sldId id="394" r:id="rId9"/>
    <p:sldId id="396" r:id="rId10"/>
    <p:sldId id="398" r:id="rId11"/>
    <p:sldId id="399" r:id="rId12"/>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Estilo Médio 4 - Ênfas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301B821-A1FF-4177-AEE7-76D212191A09}" styleName="Estilo Médio 1 - Ênfas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2DE63D5-997A-4646-A377-4702673A728D}" styleName="Estilo Claro 2 - Ênfase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DF18680-E054-41AD-8BC1-D1AEF772440D}" styleName="Estilo Médio 2 - Ênfas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Estilo Médio 2 - Ênfas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5501" autoAdjust="0"/>
  </p:normalViewPr>
  <p:slideViewPr>
    <p:cSldViewPr snapToGrid="0">
      <p:cViewPr varScale="1">
        <p:scale>
          <a:sx n="86" d="100"/>
          <a:sy n="86" d="100"/>
        </p:scale>
        <p:origin x="330" y="60"/>
      </p:cViewPr>
      <p:guideLst>
        <p:guide orient="horz" pos="2160"/>
        <p:guide pos="3840"/>
      </p:guideLst>
    </p:cSldViewPr>
  </p:slideViewPr>
  <p:notesTextViewPr>
    <p:cViewPr>
      <p:scale>
        <a:sx n="1" d="1"/>
        <a:sy n="1" d="1"/>
      </p:scale>
      <p:origin x="0" y="0"/>
    </p:cViewPr>
  </p:notesTextViewPr>
  <p:sorterViewPr>
    <p:cViewPr>
      <p:scale>
        <a:sx n="100" d="100"/>
        <a:sy n="100" d="100"/>
      </p:scale>
      <p:origin x="0" y="-18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854E90F-70FD-47D8-8798-C9B3D00AC723}" type="doc">
      <dgm:prSet loTypeId="urn:microsoft.com/office/officeart/2009/3/layout/RandomtoResultProcess" loCatId="process" qsTypeId="urn:microsoft.com/office/officeart/2005/8/quickstyle/simple1" qsCatId="simple" csTypeId="urn:microsoft.com/office/officeart/2005/8/colors/colorful1" csCatId="colorful" phldr="1"/>
      <dgm:spPr/>
      <dgm:t>
        <a:bodyPr/>
        <a:lstStyle/>
        <a:p>
          <a:endParaRPr lang="pt-BR"/>
        </a:p>
      </dgm:t>
    </dgm:pt>
    <dgm:pt modelId="{D48FD927-6B00-443A-91B5-04B2F2409B08}">
      <dgm:prSet/>
      <dgm:spPr/>
      <dgm:t>
        <a:bodyPr/>
        <a:lstStyle/>
        <a:p>
          <a:r>
            <a:rPr lang="pt-BR" b="1" dirty="0"/>
            <a:t>Perguntas e Respostas</a:t>
          </a:r>
          <a:endParaRPr lang="pt-BR" dirty="0"/>
        </a:p>
      </dgm:t>
    </dgm:pt>
    <dgm:pt modelId="{0E75A396-F9A7-472C-89F8-7A884187E5D4}" type="parTrans" cxnId="{54E1F92E-42E8-4BF0-A52F-3C9A95708EC1}">
      <dgm:prSet/>
      <dgm:spPr/>
      <dgm:t>
        <a:bodyPr/>
        <a:lstStyle/>
        <a:p>
          <a:endParaRPr lang="pt-BR"/>
        </a:p>
      </dgm:t>
    </dgm:pt>
    <dgm:pt modelId="{2DD27851-5BB7-4155-A06C-851486C83355}" type="sibTrans" cxnId="{54E1F92E-42E8-4BF0-A52F-3C9A95708EC1}">
      <dgm:prSet/>
      <dgm:spPr/>
      <dgm:t>
        <a:bodyPr/>
        <a:lstStyle/>
        <a:p>
          <a:endParaRPr lang="pt-BR"/>
        </a:p>
      </dgm:t>
    </dgm:pt>
    <dgm:pt modelId="{B4BB7D3F-BB50-4F3D-A8EF-41A4F89A429B}" type="pres">
      <dgm:prSet presAssocID="{5854E90F-70FD-47D8-8798-C9B3D00AC723}" presName="Name0" presStyleCnt="0">
        <dgm:presLayoutVars>
          <dgm:dir/>
          <dgm:animOne val="branch"/>
          <dgm:animLvl val="lvl"/>
        </dgm:presLayoutVars>
      </dgm:prSet>
      <dgm:spPr/>
    </dgm:pt>
    <dgm:pt modelId="{D96084F7-5CB0-462F-ACC8-2A08E9461DFF}" type="pres">
      <dgm:prSet presAssocID="{D48FD927-6B00-443A-91B5-04B2F2409B08}" presName="chaos" presStyleCnt="0"/>
      <dgm:spPr/>
    </dgm:pt>
    <dgm:pt modelId="{61A5FA2E-BC46-413A-A10F-AE0433D52276}" type="pres">
      <dgm:prSet presAssocID="{D48FD927-6B00-443A-91B5-04B2F2409B08}" presName="parTx1" presStyleLbl="revTx" presStyleIdx="0" presStyleCnt="1"/>
      <dgm:spPr/>
    </dgm:pt>
    <dgm:pt modelId="{33585A10-8E61-43B0-9067-67C2B3046E39}" type="pres">
      <dgm:prSet presAssocID="{D48FD927-6B00-443A-91B5-04B2F2409B08}" presName="c1" presStyleLbl="node1" presStyleIdx="0" presStyleCnt="18"/>
      <dgm:spPr>
        <a:blipFill rotWithShape="0">
          <a:blip xmlns:r="http://schemas.openxmlformats.org/officeDocument/2006/relationships" r:embed="rId1"/>
          <a:stretch>
            <a:fillRect/>
          </a:stretch>
        </a:blipFill>
      </dgm:spPr>
    </dgm:pt>
    <dgm:pt modelId="{803393B6-0D1B-4A81-8A05-AD49F13CDDDF}" type="pres">
      <dgm:prSet presAssocID="{D48FD927-6B00-443A-91B5-04B2F2409B08}" presName="c2" presStyleLbl="node1" presStyleIdx="1" presStyleCnt="18"/>
      <dgm:spPr/>
    </dgm:pt>
    <dgm:pt modelId="{0308E14F-DF41-44DD-8134-56514310BFC8}" type="pres">
      <dgm:prSet presAssocID="{D48FD927-6B00-443A-91B5-04B2F2409B08}" presName="c3" presStyleLbl="node1" presStyleIdx="2" presStyleCnt="18"/>
      <dgm:spPr>
        <a:blipFill rotWithShape="0">
          <a:blip xmlns:r="http://schemas.openxmlformats.org/officeDocument/2006/relationships" r:embed="rId2"/>
          <a:stretch>
            <a:fillRect/>
          </a:stretch>
        </a:blipFill>
      </dgm:spPr>
    </dgm:pt>
    <dgm:pt modelId="{297B3E9B-DF9D-4E8A-8094-2378C0F54E56}" type="pres">
      <dgm:prSet presAssocID="{D48FD927-6B00-443A-91B5-04B2F2409B08}" presName="c4" presStyleLbl="node1" presStyleIdx="3" presStyleCnt="18"/>
      <dgm:spPr>
        <a:blipFill rotWithShape="0">
          <a:blip xmlns:r="http://schemas.openxmlformats.org/officeDocument/2006/relationships" r:embed="rId1"/>
          <a:stretch>
            <a:fillRect/>
          </a:stretch>
        </a:blipFill>
      </dgm:spPr>
    </dgm:pt>
    <dgm:pt modelId="{6CCE01C7-84DA-491A-ABBE-914EC7AD9801}" type="pres">
      <dgm:prSet presAssocID="{D48FD927-6B00-443A-91B5-04B2F2409B08}" presName="c5" presStyleLbl="node1" presStyleIdx="4" presStyleCnt="18"/>
      <dgm:spPr>
        <a:blipFill rotWithShape="0">
          <a:blip xmlns:r="http://schemas.openxmlformats.org/officeDocument/2006/relationships" r:embed="rId1"/>
          <a:stretch>
            <a:fillRect/>
          </a:stretch>
        </a:blipFill>
      </dgm:spPr>
    </dgm:pt>
    <dgm:pt modelId="{DE12D641-14CE-4532-BE3A-77C2C7F163D9}" type="pres">
      <dgm:prSet presAssocID="{D48FD927-6B00-443A-91B5-04B2F2409B08}" presName="c6" presStyleLbl="node1" presStyleIdx="5" presStyleCnt="18"/>
      <dgm:spPr>
        <a:blipFill rotWithShape="0">
          <a:blip xmlns:r="http://schemas.openxmlformats.org/officeDocument/2006/relationships" r:embed="rId2"/>
          <a:stretch>
            <a:fillRect/>
          </a:stretch>
        </a:blipFill>
      </dgm:spPr>
    </dgm:pt>
    <dgm:pt modelId="{038977EA-4DD4-453E-90A9-A722A33371A2}" type="pres">
      <dgm:prSet presAssocID="{D48FD927-6B00-443A-91B5-04B2F2409B08}" presName="c7" presStyleLbl="node1" presStyleIdx="6" presStyleCnt="18"/>
      <dgm:spPr>
        <a:blipFill rotWithShape="0">
          <a:blip xmlns:r="http://schemas.openxmlformats.org/officeDocument/2006/relationships" r:embed="rId1"/>
          <a:stretch>
            <a:fillRect/>
          </a:stretch>
        </a:blipFill>
      </dgm:spPr>
    </dgm:pt>
    <dgm:pt modelId="{F423EF60-10A8-4292-BFAB-744C128A24B2}" type="pres">
      <dgm:prSet presAssocID="{D48FD927-6B00-443A-91B5-04B2F2409B08}" presName="c8" presStyleLbl="node1" presStyleIdx="7" presStyleCnt="18"/>
      <dgm:spPr/>
    </dgm:pt>
    <dgm:pt modelId="{73438B4E-74C2-424E-BCB3-C1A2B36D0C14}" type="pres">
      <dgm:prSet presAssocID="{D48FD927-6B00-443A-91B5-04B2F2409B08}" presName="c9" presStyleLbl="node1" presStyleIdx="8" presStyleCnt="18"/>
      <dgm:spPr>
        <a:blipFill rotWithShape="0">
          <a:blip xmlns:r="http://schemas.openxmlformats.org/officeDocument/2006/relationships" r:embed="rId2"/>
          <a:stretch>
            <a:fillRect/>
          </a:stretch>
        </a:blipFill>
      </dgm:spPr>
    </dgm:pt>
    <dgm:pt modelId="{1074A83D-6B4E-4895-A9C7-85425F23B433}" type="pres">
      <dgm:prSet presAssocID="{D48FD927-6B00-443A-91B5-04B2F2409B08}" presName="c10" presStyleLbl="node1" presStyleIdx="9" presStyleCnt="18"/>
      <dgm:spPr>
        <a:blipFill rotWithShape="0">
          <a:blip xmlns:r="http://schemas.openxmlformats.org/officeDocument/2006/relationships" r:embed="rId1"/>
          <a:stretch>
            <a:fillRect/>
          </a:stretch>
        </a:blipFill>
      </dgm:spPr>
    </dgm:pt>
    <dgm:pt modelId="{C7040109-FA19-415E-B5FD-8C1CF20FB5DE}" type="pres">
      <dgm:prSet presAssocID="{D48FD927-6B00-443A-91B5-04B2F2409B08}" presName="c11" presStyleLbl="node1" presStyleIdx="10" presStyleCnt="18"/>
      <dgm:spPr/>
    </dgm:pt>
    <dgm:pt modelId="{C854FE9D-4C08-412A-A780-B8B3FB3183BB}" type="pres">
      <dgm:prSet presAssocID="{D48FD927-6B00-443A-91B5-04B2F2409B08}" presName="c12" presStyleLbl="node1" presStyleIdx="11" presStyleCnt="18"/>
      <dgm:spPr>
        <a:blipFill rotWithShape="0">
          <a:blip xmlns:r="http://schemas.openxmlformats.org/officeDocument/2006/relationships" r:embed="rId2"/>
          <a:stretch>
            <a:fillRect/>
          </a:stretch>
        </a:blipFill>
      </dgm:spPr>
    </dgm:pt>
    <dgm:pt modelId="{0EF10B85-1534-4B77-80DB-DCD678988F08}" type="pres">
      <dgm:prSet presAssocID="{D48FD927-6B00-443A-91B5-04B2F2409B08}" presName="c13" presStyleLbl="node1" presStyleIdx="12" presStyleCnt="18"/>
      <dgm:spPr>
        <a:blipFill rotWithShape="0">
          <a:blip xmlns:r="http://schemas.openxmlformats.org/officeDocument/2006/relationships" r:embed="rId1"/>
          <a:stretch>
            <a:fillRect/>
          </a:stretch>
        </a:blipFill>
      </dgm:spPr>
    </dgm:pt>
    <dgm:pt modelId="{ACA4411B-FF35-49E7-BAF5-40BD40166873}" type="pres">
      <dgm:prSet presAssocID="{D48FD927-6B00-443A-91B5-04B2F2409B08}" presName="c14" presStyleLbl="node1" presStyleIdx="13" presStyleCnt="18"/>
      <dgm:spPr/>
    </dgm:pt>
    <dgm:pt modelId="{BC892BE6-70ED-4689-B75A-13CDA2593315}" type="pres">
      <dgm:prSet presAssocID="{D48FD927-6B00-443A-91B5-04B2F2409B08}" presName="c15" presStyleLbl="node1" presStyleIdx="14" presStyleCnt="18"/>
      <dgm:spPr>
        <a:blipFill rotWithShape="0">
          <a:blip xmlns:r="http://schemas.openxmlformats.org/officeDocument/2006/relationships" r:embed="rId2"/>
          <a:stretch>
            <a:fillRect/>
          </a:stretch>
        </a:blipFill>
      </dgm:spPr>
    </dgm:pt>
    <dgm:pt modelId="{DEA5FCDC-C65B-4E4F-8C70-5A0CAD9B65B7}" type="pres">
      <dgm:prSet presAssocID="{D48FD927-6B00-443A-91B5-04B2F2409B08}" presName="c16" presStyleLbl="node1" presStyleIdx="15" presStyleCnt="18"/>
      <dgm:spPr/>
    </dgm:pt>
    <dgm:pt modelId="{4760AEEF-D333-49D6-B825-1C5E50160B66}" type="pres">
      <dgm:prSet presAssocID="{D48FD927-6B00-443A-91B5-04B2F2409B08}" presName="c17" presStyleLbl="node1" presStyleIdx="16" presStyleCnt="18"/>
      <dgm:spPr>
        <a:blipFill rotWithShape="0">
          <a:blip xmlns:r="http://schemas.openxmlformats.org/officeDocument/2006/relationships" r:embed="rId2"/>
          <a:stretch>
            <a:fillRect/>
          </a:stretch>
        </a:blipFill>
      </dgm:spPr>
    </dgm:pt>
    <dgm:pt modelId="{4822430E-1B97-4D6F-9D49-95F3EE85551C}" type="pres">
      <dgm:prSet presAssocID="{D48FD927-6B00-443A-91B5-04B2F2409B08}" presName="c18" presStyleLbl="node1" presStyleIdx="17" presStyleCnt="18"/>
      <dgm:spPr>
        <a:blipFill rotWithShape="0">
          <a:blip xmlns:r="http://schemas.openxmlformats.org/officeDocument/2006/relationships" r:embed="rId1"/>
          <a:stretch>
            <a:fillRect/>
          </a:stretch>
        </a:blipFill>
      </dgm:spPr>
    </dgm:pt>
  </dgm:ptLst>
  <dgm:cxnLst>
    <dgm:cxn modelId="{016BF245-67C4-4AFA-BA7A-BE9F3CDF92B5}" type="presOf" srcId="{5854E90F-70FD-47D8-8798-C9B3D00AC723}" destId="{B4BB7D3F-BB50-4F3D-A8EF-41A4F89A429B}" srcOrd="0" destOrd="0" presId="urn:microsoft.com/office/officeart/2009/3/layout/RandomtoResultProcess"/>
    <dgm:cxn modelId="{7B9E472E-2C96-488C-B7FE-9402D643E997}" type="presOf" srcId="{D48FD927-6B00-443A-91B5-04B2F2409B08}" destId="{61A5FA2E-BC46-413A-A10F-AE0433D52276}" srcOrd="0" destOrd="0" presId="urn:microsoft.com/office/officeart/2009/3/layout/RandomtoResultProcess"/>
    <dgm:cxn modelId="{54E1F92E-42E8-4BF0-A52F-3C9A95708EC1}" srcId="{5854E90F-70FD-47D8-8798-C9B3D00AC723}" destId="{D48FD927-6B00-443A-91B5-04B2F2409B08}" srcOrd="0" destOrd="0" parTransId="{0E75A396-F9A7-472C-89F8-7A884187E5D4}" sibTransId="{2DD27851-5BB7-4155-A06C-851486C83355}"/>
    <dgm:cxn modelId="{A06BA26B-FCDD-4776-9F01-1CD3D99033EA}" type="presParOf" srcId="{B4BB7D3F-BB50-4F3D-A8EF-41A4F89A429B}" destId="{D96084F7-5CB0-462F-ACC8-2A08E9461DFF}" srcOrd="0" destOrd="0" presId="urn:microsoft.com/office/officeart/2009/3/layout/RandomtoResultProcess"/>
    <dgm:cxn modelId="{598D2B2C-3602-465F-B366-E17C49354FA0}" type="presParOf" srcId="{D96084F7-5CB0-462F-ACC8-2A08E9461DFF}" destId="{61A5FA2E-BC46-413A-A10F-AE0433D52276}" srcOrd="0" destOrd="0" presId="urn:microsoft.com/office/officeart/2009/3/layout/RandomtoResultProcess"/>
    <dgm:cxn modelId="{43C7DB42-9D2E-4274-85DD-7C114A8CAD99}" type="presParOf" srcId="{D96084F7-5CB0-462F-ACC8-2A08E9461DFF}" destId="{33585A10-8E61-43B0-9067-67C2B3046E39}" srcOrd="1" destOrd="0" presId="urn:microsoft.com/office/officeart/2009/3/layout/RandomtoResultProcess"/>
    <dgm:cxn modelId="{11687F50-9987-43B5-8946-FFD2D3655569}" type="presParOf" srcId="{D96084F7-5CB0-462F-ACC8-2A08E9461DFF}" destId="{803393B6-0D1B-4A81-8A05-AD49F13CDDDF}" srcOrd="2" destOrd="0" presId="urn:microsoft.com/office/officeart/2009/3/layout/RandomtoResultProcess"/>
    <dgm:cxn modelId="{CCAFFF1C-E842-45AE-8B64-C85CF8EAFDDD}" type="presParOf" srcId="{D96084F7-5CB0-462F-ACC8-2A08E9461DFF}" destId="{0308E14F-DF41-44DD-8134-56514310BFC8}" srcOrd="3" destOrd="0" presId="urn:microsoft.com/office/officeart/2009/3/layout/RandomtoResultProcess"/>
    <dgm:cxn modelId="{C21BCD62-7B5A-4A85-9473-DB0BC7F148FB}" type="presParOf" srcId="{D96084F7-5CB0-462F-ACC8-2A08E9461DFF}" destId="{297B3E9B-DF9D-4E8A-8094-2378C0F54E56}" srcOrd="4" destOrd="0" presId="urn:microsoft.com/office/officeart/2009/3/layout/RandomtoResultProcess"/>
    <dgm:cxn modelId="{D1608EAD-177F-4EBB-9940-9ECC996B7242}" type="presParOf" srcId="{D96084F7-5CB0-462F-ACC8-2A08E9461DFF}" destId="{6CCE01C7-84DA-491A-ABBE-914EC7AD9801}" srcOrd="5" destOrd="0" presId="urn:microsoft.com/office/officeart/2009/3/layout/RandomtoResultProcess"/>
    <dgm:cxn modelId="{939C8140-41B4-416F-A0E7-42DAD34C39ED}" type="presParOf" srcId="{D96084F7-5CB0-462F-ACC8-2A08E9461DFF}" destId="{DE12D641-14CE-4532-BE3A-77C2C7F163D9}" srcOrd="6" destOrd="0" presId="urn:microsoft.com/office/officeart/2009/3/layout/RandomtoResultProcess"/>
    <dgm:cxn modelId="{D7C47B1A-F79E-4669-B5D0-8DBF82E2A0FE}" type="presParOf" srcId="{D96084F7-5CB0-462F-ACC8-2A08E9461DFF}" destId="{038977EA-4DD4-453E-90A9-A722A33371A2}" srcOrd="7" destOrd="0" presId="urn:microsoft.com/office/officeart/2009/3/layout/RandomtoResultProcess"/>
    <dgm:cxn modelId="{1B5CB61E-4BED-4FDA-83D5-FDF6FB08F9B0}" type="presParOf" srcId="{D96084F7-5CB0-462F-ACC8-2A08E9461DFF}" destId="{F423EF60-10A8-4292-BFAB-744C128A24B2}" srcOrd="8" destOrd="0" presId="urn:microsoft.com/office/officeart/2009/3/layout/RandomtoResultProcess"/>
    <dgm:cxn modelId="{C6490816-19B0-4209-AA8D-A5915D57402E}" type="presParOf" srcId="{D96084F7-5CB0-462F-ACC8-2A08E9461DFF}" destId="{73438B4E-74C2-424E-BCB3-C1A2B36D0C14}" srcOrd="9" destOrd="0" presId="urn:microsoft.com/office/officeart/2009/3/layout/RandomtoResultProcess"/>
    <dgm:cxn modelId="{3DB45A5F-CA1F-4215-A9D5-37C7389C4448}" type="presParOf" srcId="{D96084F7-5CB0-462F-ACC8-2A08E9461DFF}" destId="{1074A83D-6B4E-4895-A9C7-85425F23B433}" srcOrd="10" destOrd="0" presId="urn:microsoft.com/office/officeart/2009/3/layout/RandomtoResultProcess"/>
    <dgm:cxn modelId="{774FA53F-2276-4329-B227-369833DE2332}" type="presParOf" srcId="{D96084F7-5CB0-462F-ACC8-2A08E9461DFF}" destId="{C7040109-FA19-415E-B5FD-8C1CF20FB5DE}" srcOrd="11" destOrd="0" presId="urn:microsoft.com/office/officeart/2009/3/layout/RandomtoResultProcess"/>
    <dgm:cxn modelId="{9803453F-EC53-4731-B6EF-8657452CFD8A}" type="presParOf" srcId="{D96084F7-5CB0-462F-ACC8-2A08E9461DFF}" destId="{C854FE9D-4C08-412A-A780-B8B3FB3183BB}" srcOrd="12" destOrd="0" presId="urn:microsoft.com/office/officeart/2009/3/layout/RandomtoResultProcess"/>
    <dgm:cxn modelId="{05D7013D-EE10-4E67-94CC-F154D2577830}" type="presParOf" srcId="{D96084F7-5CB0-462F-ACC8-2A08E9461DFF}" destId="{0EF10B85-1534-4B77-80DB-DCD678988F08}" srcOrd="13" destOrd="0" presId="urn:microsoft.com/office/officeart/2009/3/layout/RandomtoResultProcess"/>
    <dgm:cxn modelId="{8C56EEFB-8FEF-4835-A83A-45853ABB43CB}" type="presParOf" srcId="{D96084F7-5CB0-462F-ACC8-2A08E9461DFF}" destId="{ACA4411B-FF35-49E7-BAF5-40BD40166873}" srcOrd="14" destOrd="0" presId="urn:microsoft.com/office/officeart/2009/3/layout/RandomtoResultProcess"/>
    <dgm:cxn modelId="{EA060F20-9753-4DE9-A6E3-4902D90F30F1}" type="presParOf" srcId="{D96084F7-5CB0-462F-ACC8-2A08E9461DFF}" destId="{BC892BE6-70ED-4689-B75A-13CDA2593315}" srcOrd="15" destOrd="0" presId="urn:microsoft.com/office/officeart/2009/3/layout/RandomtoResultProcess"/>
    <dgm:cxn modelId="{FC61F86C-63EF-45BE-A693-6D5DE83E5EAB}" type="presParOf" srcId="{D96084F7-5CB0-462F-ACC8-2A08E9461DFF}" destId="{DEA5FCDC-C65B-4E4F-8C70-5A0CAD9B65B7}" srcOrd="16" destOrd="0" presId="urn:microsoft.com/office/officeart/2009/3/layout/RandomtoResultProcess"/>
    <dgm:cxn modelId="{A771463B-843A-47B9-8CDF-9988AC4CAFEE}" type="presParOf" srcId="{D96084F7-5CB0-462F-ACC8-2A08E9461DFF}" destId="{4760AEEF-D333-49D6-B825-1C5E50160B66}" srcOrd="17" destOrd="0" presId="urn:microsoft.com/office/officeart/2009/3/layout/RandomtoResultProcess"/>
    <dgm:cxn modelId="{04029A4E-5373-431B-A6AA-BFE3BAA53CB7}" type="presParOf" srcId="{D96084F7-5CB0-462F-ACC8-2A08E9461DFF}" destId="{4822430E-1B97-4D6F-9D49-95F3EE85551C}" srcOrd="18"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5FA2E-BC46-413A-A10F-AE0433D52276}">
      <dsp:nvSpPr>
        <dsp:cNvPr id="0" name=""/>
        <dsp:cNvSpPr/>
      </dsp:nvSpPr>
      <dsp:spPr>
        <a:xfrm>
          <a:off x="1463798" y="398401"/>
          <a:ext cx="1088122" cy="358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pt-BR" sz="1100" b="1" kern="1200" dirty="0"/>
            <a:t>Perguntas e Respostas</a:t>
          </a:r>
          <a:endParaRPr lang="pt-BR" sz="1100" kern="1200" dirty="0"/>
        </a:p>
      </dsp:txBody>
      <dsp:txXfrm>
        <a:off x="1463798" y="398401"/>
        <a:ext cx="1088122" cy="358585"/>
      </dsp:txXfrm>
    </dsp:sp>
    <dsp:sp modelId="{33585A10-8E61-43B0-9067-67C2B3046E39}">
      <dsp:nvSpPr>
        <dsp:cNvPr id="0" name=""/>
        <dsp:cNvSpPr/>
      </dsp:nvSpPr>
      <dsp:spPr>
        <a:xfrm>
          <a:off x="1462562" y="289341"/>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3393B6-0D1B-4A81-8A05-AD49F13CDDDF}">
      <dsp:nvSpPr>
        <dsp:cNvPr id="0" name=""/>
        <dsp:cNvSpPr/>
      </dsp:nvSpPr>
      <dsp:spPr>
        <a:xfrm>
          <a:off x="1523151" y="168164"/>
          <a:ext cx="86555" cy="8655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08E14F-DF41-44DD-8134-56514310BFC8}">
      <dsp:nvSpPr>
        <dsp:cNvPr id="0" name=""/>
        <dsp:cNvSpPr/>
      </dsp:nvSpPr>
      <dsp:spPr>
        <a:xfrm>
          <a:off x="1668563" y="192400"/>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B3E9B-DF9D-4E8A-8094-2378C0F54E56}">
      <dsp:nvSpPr>
        <dsp:cNvPr id="0" name=""/>
        <dsp:cNvSpPr/>
      </dsp:nvSpPr>
      <dsp:spPr>
        <a:xfrm>
          <a:off x="1789741" y="59105"/>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E01C7-84DA-491A-ABBE-914EC7AD9801}">
      <dsp:nvSpPr>
        <dsp:cNvPr id="0" name=""/>
        <dsp:cNvSpPr/>
      </dsp:nvSpPr>
      <dsp:spPr>
        <a:xfrm>
          <a:off x="1947271" y="10634"/>
          <a:ext cx="86555" cy="8655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12D641-14CE-4532-BE3A-77C2C7F163D9}">
      <dsp:nvSpPr>
        <dsp:cNvPr id="0" name=""/>
        <dsp:cNvSpPr/>
      </dsp:nvSpPr>
      <dsp:spPr>
        <a:xfrm>
          <a:off x="2141155" y="95458"/>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977EA-4DD4-453E-90A9-A722A33371A2}">
      <dsp:nvSpPr>
        <dsp:cNvPr id="0" name=""/>
        <dsp:cNvSpPr/>
      </dsp:nvSpPr>
      <dsp:spPr>
        <a:xfrm>
          <a:off x="2262332" y="156046"/>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3EF60-10A8-4292-BFAB-744C128A24B2}">
      <dsp:nvSpPr>
        <dsp:cNvPr id="0" name=""/>
        <dsp:cNvSpPr/>
      </dsp:nvSpPr>
      <dsp:spPr>
        <a:xfrm>
          <a:off x="2431980" y="289341"/>
          <a:ext cx="86555" cy="8655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438B4E-74C2-424E-BCB3-C1A2B36D0C14}">
      <dsp:nvSpPr>
        <dsp:cNvPr id="0" name=""/>
        <dsp:cNvSpPr/>
      </dsp:nvSpPr>
      <dsp:spPr>
        <a:xfrm>
          <a:off x="2504686" y="422636"/>
          <a:ext cx="86555" cy="8655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4A83D-6B4E-4895-A9C7-85425F23B433}">
      <dsp:nvSpPr>
        <dsp:cNvPr id="0" name=""/>
        <dsp:cNvSpPr/>
      </dsp:nvSpPr>
      <dsp:spPr>
        <a:xfrm>
          <a:off x="1874565" y="168164"/>
          <a:ext cx="222570" cy="22257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40109-FA19-415E-B5FD-8C1CF20FB5DE}">
      <dsp:nvSpPr>
        <dsp:cNvPr id="0" name=""/>
        <dsp:cNvSpPr/>
      </dsp:nvSpPr>
      <dsp:spPr>
        <a:xfrm>
          <a:off x="1401973" y="628638"/>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4FE9D-4C08-412A-A780-B8B3FB3183BB}">
      <dsp:nvSpPr>
        <dsp:cNvPr id="0" name=""/>
        <dsp:cNvSpPr/>
      </dsp:nvSpPr>
      <dsp:spPr>
        <a:xfrm>
          <a:off x="1474680" y="737697"/>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F10B85-1534-4B77-80DB-DCD678988F08}">
      <dsp:nvSpPr>
        <dsp:cNvPr id="0" name=""/>
        <dsp:cNvSpPr/>
      </dsp:nvSpPr>
      <dsp:spPr>
        <a:xfrm>
          <a:off x="1656446" y="834639"/>
          <a:ext cx="197840" cy="197840"/>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4411B-FF35-49E7-BAF5-40BD40166873}">
      <dsp:nvSpPr>
        <dsp:cNvPr id="0" name=""/>
        <dsp:cNvSpPr/>
      </dsp:nvSpPr>
      <dsp:spPr>
        <a:xfrm>
          <a:off x="1910918" y="992169"/>
          <a:ext cx="86555" cy="8655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92BE6-70ED-4689-B75A-13CDA2593315}">
      <dsp:nvSpPr>
        <dsp:cNvPr id="0" name=""/>
        <dsp:cNvSpPr/>
      </dsp:nvSpPr>
      <dsp:spPr>
        <a:xfrm>
          <a:off x="1959389" y="834639"/>
          <a:ext cx="136015" cy="136015"/>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FCDC-C65B-4E4F-8C70-5A0CAD9B65B7}">
      <dsp:nvSpPr>
        <dsp:cNvPr id="0" name=""/>
        <dsp:cNvSpPr/>
      </dsp:nvSpPr>
      <dsp:spPr>
        <a:xfrm>
          <a:off x="2080566" y="1004287"/>
          <a:ext cx="86555" cy="8655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60AEEF-D333-49D6-B825-1C5E50160B66}">
      <dsp:nvSpPr>
        <dsp:cNvPr id="0" name=""/>
        <dsp:cNvSpPr/>
      </dsp:nvSpPr>
      <dsp:spPr>
        <a:xfrm>
          <a:off x="2189625" y="810404"/>
          <a:ext cx="197840" cy="197840"/>
        </a:xfrm>
        <a:prstGeom prst="ellipse">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22430E-1B97-4D6F-9D49-95F3EE85551C}">
      <dsp:nvSpPr>
        <dsp:cNvPr id="0" name=""/>
        <dsp:cNvSpPr/>
      </dsp:nvSpPr>
      <dsp:spPr>
        <a:xfrm>
          <a:off x="2456215" y="761933"/>
          <a:ext cx="136015" cy="136015"/>
        </a:xfrm>
        <a:prstGeom prst="ellips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7.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8.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9.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10.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11.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C551DE-95D9-4097-96F3-3B91ECD134F1}" type="datetimeFigureOut">
              <a:rPr lang="pt-BR" smtClean="0"/>
              <a:t>06/09/2017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4AE557-773F-45B1-831F-DD6CF6B05646}" type="slidenum">
              <a:rPr lang="pt-BR" smtClean="0"/>
              <a:t>‹nº›</a:t>
            </a:fld>
            <a:endParaRPr lang="pt-BR"/>
          </a:p>
        </p:txBody>
      </p:sp>
    </p:spTree>
    <p:extLst>
      <p:ext uri="{BB962C8B-B14F-4D97-AF65-F5344CB8AC3E}">
        <p14:creationId xmlns:p14="http://schemas.microsoft.com/office/powerpoint/2010/main" val="3491899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7" name="Imagem 6"/>
          <p:cNvPicPr>
            <a:picLocks noChangeAspect="1"/>
          </p:cNvPicPr>
          <p:nvPr userDrawn="1"/>
        </p:nvPicPr>
        <p:blipFill rotWithShape="1">
          <a:blip r:embed="rId2" cstate="print">
            <a:extLst>
              <a:ext uri="{28A0092B-C50C-407E-A947-70E740481C1C}">
                <a14:useLocalDpi xmlns:a14="http://schemas.microsoft.com/office/drawing/2010/main" val="0"/>
              </a:ext>
            </a:extLst>
          </a:blip>
          <a:srcRect t="18919"/>
          <a:stretch/>
        </p:blipFill>
        <p:spPr>
          <a:xfrm>
            <a:off x="-14035" y="-25400"/>
            <a:ext cx="12202245" cy="3429000"/>
          </a:xfrm>
          <a:prstGeom prst="rect">
            <a:avLst/>
          </a:prstGeom>
        </p:spPr>
      </p:pic>
      <p:sp>
        <p:nvSpPr>
          <p:cNvPr id="2" name="Título 1"/>
          <p:cNvSpPr>
            <a:spLocks noGrp="1"/>
          </p:cNvSpPr>
          <p:nvPr>
            <p:ph type="ctrTitle"/>
          </p:nvPr>
        </p:nvSpPr>
        <p:spPr>
          <a:xfrm>
            <a:off x="2235200" y="2489200"/>
            <a:ext cx="9144000" cy="1684338"/>
          </a:xfrm>
        </p:spPr>
        <p:txBody>
          <a:bodyPr anchor="b">
            <a:normAutofit/>
          </a:bodyPr>
          <a:lstStyle>
            <a:lvl1pPr algn="r">
              <a:defRPr sz="5400" b="1"/>
            </a:lvl1pPr>
          </a:lstStyle>
          <a:p>
            <a:r>
              <a:rPr lang="pt-BR"/>
              <a:t>Clique para editar o título mestre</a:t>
            </a:r>
            <a:endParaRPr lang="pt-BR" dirty="0"/>
          </a:p>
        </p:txBody>
      </p:sp>
      <p:sp>
        <p:nvSpPr>
          <p:cNvPr id="3" name="Subtítulo 2"/>
          <p:cNvSpPr>
            <a:spLocks noGrp="1"/>
          </p:cNvSpPr>
          <p:nvPr>
            <p:ph type="subTitle" idx="1"/>
          </p:nvPr>
        </p:nvSpPr>
        <p:spPr>
          <a:xfrm>
            <a:off x="2235200" y="4241006"/>
            <a:ext cx="9144000" cy="1655762"/>
          </a:xfrm>
        </p:spPr>
        <p:txBody>
          <a:bodyPr>
            <a:normAutofit/>
          </a:bodyPr>
          <a:lstStyle>
            <a:lvl1pPr marL="0" indent="0" algn="r">
              <a:buNone/>
              <a:defRPr sz="32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pt-BR" dirty="0"/>
          </a:p>
        </p:txBody>
      </p:sp>
      <p:sp>
        <p:nvSpPr>
          <p:cNvPr id="4" name="Espaço Reservado para Data 3"/>
          <p:cNvSpPr>
            <a:spLocks noGrp="1"/>
          </p:cNvSpPr>
          <p:nvPr>
            <p:ph type="dt" sz="half" idx="10"/>
          </p:nvPr>
        </p:nvSpPr>
        <p:spPr>
          <a:xfrm>
            <a:off x="838200" y="6100762"/>
            <a:ext cx="2743200" cy="401638"/>
          </a:xfrm>
        </p:spPr>
        <p:txBody>
          <a:bodyPr/>
          <a:lstStyle/>
          <a:p>
            <a:fld id="{FFB17E47-F311-4931-AA60-92B6B217536B}" type="datetimeFigureOut">
              <a:rPr lang="pt-BR" smtClean="0"/>
              <a:t>06/09/2017</a:t>
            </a:fld>
            <a:endParaRPr lang="pt-BR"/>
          </a:p>
        </p:txBody>
      </p:sp>
      <p:sp>
        <p:nvSpPr>
          <p:cNvPr id="5" name="Espaço Reservado para Rodapé 4"/>
          <p:cNvSpPr>
            <a:spLocks noGrp="1"/>
          </p:cNvSpPr>
          <p:nvPr>
            <p:ph type="ftr" sz="quarter" idx="11"/>
          </p:nvPr>
        </p:nvSpPr>
        <p:spPr>
          <a:xfrm>
            <a:off x="4038600" y="6100762"/>
            <a:ext cx="4114800" cy="365125"/>
          </a:xfrm>
        </p:spPr>
        <p:txBody>
          <a:bodyPr/>
          <a:lstStyle/>
          <a:p>
            <a:endParaRPr lang="pt-BR"/>
          </a:p>
        </p:txBody>
      </p:sp>
      <p:pic>
        <p:nvPicPr>
          <p:cNvPr id="8" name="Imagem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38199" y="1603095"/>
            <a:ext cx="1681263" cy="1654455"/>
          </a:xfrm>
          <a:prstGeom prst="rect">
            <a:avLst/>
          </a:prstGeom>
        </p:spPr>
      </p:pic>
    </p:spTree>
    <p:extLst>
      <p:ext uri="{BB962C8B-B14F-4D97-AF65-F5344CB8AC3E}">
        <p14:creationId xmlns:p14="http://schemas.microsoft.com/office/powerpoint/2010/main" val="1007941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a:xfrm>
            <a:off x="838200" y="6127750"/>
            <a:ext cx="2743200" cy="365125"/>
          </a:xfrm>
        </p:spPr>
        <p:txBody>
          <a:bodyPr/>
          <a:lstStyle/>
          <a:p>
            <a:fld id="{FFB17E47-F311-4931-AA60-92B6B217536B}" type="datetimeFigureOut">
              <a:rPr lang="pt-BR" smtClean="0"/>
              <a:t>06/09/2017</a:t>
            </a:fld>
            <a:endParaRPr lang="pt-BR"/>
          </a:p>
        </p:txBody>
      </p:sp>
      <p:sp>
        <p:nvSpPr>
          <p:cNvPr id="5" name="Espaço Reservado para Rodapé 4"/>
          <p:cNvSpPr>
            <a:spLocks noGrp="1"/>
          </p:cNvSpPr>
          <p:nvPr>
            <p:ph type="ftr" sz="quarter" idx="11"/>
          </p:nvPr>
        </p:nvSpPr>
        <p:spPr>
          <a:xfrm>
            <a:off x="4038600" y="6127750"/>
            <a:ext cx="4114800" cy="365125"/>
          </a:xfrm>
        </p:spPr>
        <p:txBody>
          <a:bodyPr/>
          <a:lstStyle/>
          <a:p>
            <a:endParaRPr lang="pt-BR"/>
          </a:p>
        </p:txBody>
      </p:sp>
    </p:spTree>
    <p:extLst>
      <p:ext uri="{BB962C8B-B14F-4D97-AF65-F5344CB8AC3E}">
        <p14:creationId xmlns:p14="http://schemas.microsoft.com/office/powerpoint/2010/main" val="43906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838200" y="2070099"/>
            <a:ext cx="5181600" cy="3776809"/>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4" name="Espaço Reservado para Conteúdo 3"/>
          <p:cNvSpPr>
            <a:spLocks noGrp="1"/>
          </p:cNvSpPr>
          <p:nvPr>
            <p:ph sz="half" idx="2"/>
          </p:nvPr>
        </p:nvSpPr>
        <p:spPr>
          <a:xfrm>
            <a:off x="6172200" y="2070099"/>
            <a:ext cx="5181600" cy="3776809"/>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5" name="Espaço Reservado para Data 4"/>
          <p:cNvSpPr>
            <a:spLocks noGrp="1"/>
          </p:cNvSpPr>
          <p:nvPr>
            <p:ph type="dt" sz="half" idx="10"/>
          </p:nvPr>
        </p:nvSpPr>
        <p:spPr>
          <a:xfrm>
            <a:off x="838200" y="6127750"/>
            <a:ext cx="2743200" cy="365125"/>
          </a:xfrm>
        </p:spPr>
        <p:txBody>
          <a:bodyPr/>
          <a:lstStyle/>
          <a:p>
            <a:fld id="{FFB17E47-F311-4931-AA60-92B6B217536B}" type="datetimeFigureOut">
              <a:rPr lang="pt-BR" smtClean="0"/>
              <a:t>06/09/2017</a:t>
            </a:fld>
            <a:endParaRPr lang="pt-BR"/>
          </a:p>
        </p:txBody>
      </p:sp>
      <p:sp>
        <p:nvSpPr>
          <p:cNvPr id="6" name="Espaço Reservado para Rodapé 5"/>
          <p:cNvSpPr>
            <a:spLocks noGrp="1"/>
          </p:cNvSpPr>
          <p:nvPr>
            <p:ph type="ftr" sz="quarter" idx="11"/>
          </p:nvPr>
        </p:nvSpPr>
        <p:spPr>
          <a:xfrm>
            <a:off x="4038600" y="6127750"/>
            <a:ext cx="4114800" cy="365125"/>
          </a:xfrm>
        </p:spPr>
        <p:txBody>
          <a:bodyPr/>
          <a:lstStyle/>
          <a:p>
            <a:endParaRPr lang="pt-BR"/>
          </a:p>
        </p:txBody>
      </p:sp>
    </p:spTree>
    <p:extLst>
      <p:ext uri="{BB962C8B-B14F-4D97-AF65-F5344CB8AC3E}">
        <p14:creationId xmlns:p14="http://schemas.microsoft.com/office/powerpoint/2010/main" val="858949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571500"/>
            <a:ext cx="10515600" cy="1246188"/>
          </a:xfrm>
        </p:spPr>
        <p:txBody>
          <a:bodyPr/>
          <a:lstStyle/>
          <a:p>
            <a:r>
              <a:rPr lang="pt-BR"/>
              <a:t>Clique para editar o título mestre</a:t>
            </a:r>
          </a:p>
        </p:txBody>
      </p:sp>
      <p:sp>
        <p:nvSpPr>
          <p:cNvPr id="3" name="Espaço Reservado para Texto 2"/>
          <p:cNvSpPr>
            <a:spLocks noGrp="1"/>
          </p:cNvSpPr>
          <p:nvPr>
            <p:ph type="body" idx="1"/>
          </p:nvPr>
        </p:nvSpPr>
        <p:spPr>
          <a:xfrm>
            <a:off x="839788" y="1841560"/>
            <a:ext cx="5157787" cy="6809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839788" y="2672557"/>
            <a:ext cx="5157787" cy="3349625"/>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5" name="Espaço Reservado para Texto 4"/>
          <p:cNvSpPr>
            <a:spLocks noGrp="1"/>
          </p:cNvSpPr>
          <p:nvPr>
            <p:ph type="body" sz="quarter" idx="3"/>
          </p:nvPr>
        </p:nvSpPr>
        <p:spPr>
          <a:xfrm>
            <a:off x="6172200" y="1841560"/>
            <a:ext cx="5183188" cy="6809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6172200" y="2672557"/>
            <a:ext cx="5183188" cy="3349625"/>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a:xfrm>
            <a:off x="838200" y="6127750"/>
            <a:ext cx="2743200" cy="365125"/>
          </a:xfrm>
        </p:spPr>
        <p:txBody>
          <a:bodyPr/>
          <a:lstStyle/>
          <a:p>
            <a:fld id="{FFB17E47-F311-4931-AA60-92B6B217536B}" type="datetimeFigureOut">
              <a:rPr lang="pt-BR" smtClean="0"/>
              <a:t>06/09/2017</a:t>
            </a:fld>
            <a:endParaRPr lang="pt-BR"/>
          </a:p>
        </p:txBody>
      </p:sp>
      <p:sp>
        <p:nvSpPr>
          <p:cNvPr id="8" name="Espaço Reservado para Rodapé 7"/>
          <p:cNvSpPr>
            <a:spLocks noGrp="1"/>
          </p:cNvSpPr>
          <p:nvPr>
            <p:ph type="ftr" sz="quarter" idx="11"/>
          </p:nvPr>
        </p:nvSpPr>
        <p:spPr>
          <a:xfrm>
            <a:off x="4038600" y="6127750"/>
            <a:ext cx="4114800" cy="365125"/>
          </a:xfrm>
        </p:spPr>
        <p:txBody>
          <a:bodyPr/>
          <a:lstStyle/>
          <a:p>
            <a:endParaRPr lang="pt-BR"/>
          </a:p>
        </p:txBody>
      </p:sp>
    </p:spTree>
    <p:extLst>
      <p:ext uri="{BB962C8B-B14F-4D97-AF65-F5344CB8AC3E}">
        <p14:creationId xmlns:p14="http://schemas.microsoft.com/office/powerpoint/2010/main" val="2486243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pt-BR" dirty="0"/>
          </a:p>
        </p:txBody>
      </p:sp>
      <p:sp>
        <p:nvSpPr>
          <p:cNvPr id="3" name="Espaço Reservado para Data 2"/>
          <p:cNvSpPr>
            <a:spLocks noGrp="1"/>
          </p:cNvSpPr>
          <p:nvPr>
            <p:ph type="dt" sz="half" idx="10"/>
          </p:nvPr>
        </p:nvSpPr>
        <p:spPr>
          <a:xfrm>
            <a:off x="838200" y="6127750"/>
            <a:ext cx="2743200" cy="365125"/>
          </a:xfrm>
        </p:spPr>
        <p:txBody>
          <a:bodyPr/>
          <a:lstStyle/>
          <a:p>
            <a:fld id="{FFB17E47-F311-4931-AA60-92B6B217536B}" type="datetimeFigureOut">
              <a:rPr lang="pt-BR" smtClean="0"/>
              <a:t>06/09/2017</a:t>
            </a:fld>
            <a:endParaRPr lang="pt-BR"/>
          </a:p>
        </p:txBody>
      </p:sp>
      <p:sp>
        <p:nvSpPr>
          <p:cNvPr id="4" name="Espaço Reservado para Rodapé 3"/>
          <p:cNvSpPr>
            <a:spLocks noGrp="1"/>
          </p:cNvSpPr>
          <p:nvPr>
            <p:ph type="ftr" sz="quarter" idx="11"/>
          </p:nvPr>
        </p:nvSpPr>
        <p:spPr>
          <a:xfrm>
            <a:off x="4038600" y="6127750"/>
            <a:ext cx="4114800" cy="365125"/>
          </a:xfrm>
        </p:spPr>
        <p:txBody>
          <a:bodyPr/>
          <a:lstStyle/>
          <a:p>
            <a:endParaRPr lang="pt-BR"/>
          </a:p>
        </p:txBody>
      </p:sp>
    </p:spTree>
    <p:extLst>
      <p:ext uri="{BB962C8B-B14F-4D97-AF65-F5344CB8AC3E}">
        <p14:creationId xmlns:p14="http://schemas.microsoft.com/office/powerpoint/2010/main" val="3566589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6017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Slide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6975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jpeg"/><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ângulo 8"/>
          <p:cNvSpPr/>
          <p:nvPr userDrawn="1"/>
        </p:nvSpPr>
        <p:spPr>
          <a:xfrm>
            <a:off x="-1335" y="1825625"/>
            <a:ext cx="12193335" cy="5032375"/>
          </a:xfrm>
          <a:prstGeom prst="rect">
            <a:avLst/>
          </a:prstGeom>
          <a:solidFill>
            <a:schemeClr val="bg1"/>
          </a:solidFill>
          <a:ln>
            <a:noFill/>
          </a:ln>
          <a:effectLst>
            <a:outerShdw blurRad="63500" sx="102000" sy="102000" algn="ctr" rotWithShape="0">
              <a:schemeClr val="bg1">
                <a:lumMod val="65000"/>
                <a:alpha val="4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ln>
                <a:noFill/>
              </a:ln>
              <a:noFill/>
            </a:endParaRPr>
          </a:p>
        </p:txBody>
      </p:sp>
      <p:sp>
        <p:nvSpPr>
          <p:cNvPr id="2" name="Espaço Reservado para Título 1"/>
          <p:cNvSpPr>
            <a:spLocks noGrp="1"/>
          </p:cNvSpPr>
          <p:nvPr>
            <p:ph type="title"/>
          </p:nvPr>
        </p:nvSpPr>
        <p:spPr>
          <a:xfrm>
            <a:off x="838200" y="584200"/>
            <a:ext cx="10515600" cy="1205057"/>
          </a:xfrm>
          <a:prstGeom prst="rect">
            <a:avLst/>
          </a:prstGeom>
        </p:spPr>
        <p:txBody>
          <a:bodyPr vert="horz" lIns="91440" tIns="45720" rIns="91440" bIns="45720" rtlCol="0" anchor="ctr">
            <a:normAutofit/>
          </a:bodyPr>
          <a:lstStyle/>
          <a:p>
            <a:r>
              <a:rPr lang="pt-BR" dirty="0"/>
              <a:t>Clique para editar o título mestre</a:t>
            </a:r>
          </a:p>
        </p:txBody>
      </p:sp>
      <p:sp>
        <p:nvSpPr>
          <p:cNvPr id="3" name="Espaço Reservado para Texto 2"/>
          <p:cNvSpPr>
            <a:spLocks noGrp="1"/>
          </p:cNvSpPr>
          <p:nvPr>
            <p:ph type="body" idx="1"/>
          </p:nvPr>
        </p:nvSpPr>
        <p:spPr>
          <a:xfrm>
            <a:off x="838200" y="2052640"/>
            <a:ext cx="10515600" cy="3735386"/>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838200" y="61404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B17E47-F311-4931-AA60-92B6B217536B}" type="datetimeFigureOut">
              <a:rPr lang="pt-BR" smtClean="0"/>
              <a:t>06/09/2017</a:t>
            </a:fld>
            <a:endParaRPr lang="pt-BR"/>
          </a:p>
        </p:txBody>
      </p:sp>
      <p:sp>
        <p:nvSpPr>
          <p:cNvPr id="5" name="Espaço Reservado para Rodapé 4"/>
          <p:cNvSpPr>
            <a:spLocks noGrp="1"/>
          </p:cNvSpPr>
          <p:nvPr>
            <p:ph type="ftr" sz="quarter" idx="3"/>
          </p:nvPr>
        </p:nvSpPr>
        <p:spPr>
          <a:xfrm>
            <a:off x="4038600" y="61404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pic>
        <p:nvPicPr>
          <p:cNvPr id="7" name="Imagem 6"/>
          <p:cNvPicPr>
            <a:picLocks noChangeAspect="1"/>
          </p:cNvPicPr>
          <p:nvPr userDrawn="1"/>
        </p:nvPicPr>
        <p:blipFill rotWithShape="1">
          <a:blip r:embed="rId9" cstate="print">
            <a:extLst>
              <a:ext uri="{28A0092B-C50C-407E-A947-70E740481C1C}">
                <a14:useLocalDpi xmlns:a14="http://schemas.microsoft.com/office/drawing/2010/main" val="0"/>
              </a:ext>
            </a:extLst>
          </a:blip>
          <a:srcRect t="26790" b="64795"/>
          <a:stretch/>
        </p:blipFill>
        <p:spPr>
          <a:xfrm>
            <a:off x="-1334" y="6502400"/>
            <a:ext cx="12193333" cy="355600"/>
          </a:xfrm>
          <a:prstGeom prst="rect">
            <a:avLst/>
          </a:prstGeom>
        </p:spPr>
      </p:pic>
      <p:pic>
        <p:nvPicPr>
          <p:cNvPr id="8" name="Imagem 7"/>
          <p:cNvPicPr>
            <a:picLocks noChangeAspect="1"/>
          </p:cNvPicPr>
          <p:nvPr userDrawn="1"/>
        </p:nvPicPr>
        <p:blipFill rotWithShape="1">
          <a:blip r:embed="rId9" cstate="print">
            <a:extLst>
              <a:ext uri="{28A0092B-C50C-407E-A947-70E740481C1C}">
                <a14:useLocalDpi xmlns:a14="http://schemas.microsoft.com/office/drawing/2010/main" val="0"/>
              </a:ext>
            </a:extLst>
          </a:blip>
          <a:srcRect t="26790" b="59386"/>
          <a:stretch/>
        </p:blipFill>
        <p:spPr>
          <a:xfrm>
            <a:off x="-1335" y="0"/>
            <a:ext cx="12193333" cy="584200"/>
          </a:xfrm>
          <a:prstGeom prst="rect">
            <a:avLst/>
          </a:prstGeom>
        </p:spPr>
      </p:pic>
      <p:pic>
        <p:nvPicPr>
          <p:cNvPr id="11" name="Imagem 10"/>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520701" y="370288"/>
            <a:ext cx="1157890" cy="1139427"/>
          </a:xfrm>
          <a:prstGeom prst="rect">
            <a:avLst/>
          </a:prstGeom>
        </p:spPr>
      </p:pic>
      <p:pic>
        <p:nvPicPr>
          <p:cNvPr id="12" name="Imagem 11"/>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9177638" y="6015041"/>
            <a:ext cx="2176162" cy="337196"/>
          </a:xfrm>
          <a:prstGeom prst="rect">
            <a:avLst/>
          </a:prstGeom>
        </p:spPr>
      </p:pic>
    </p:spTree>
    <p:extLst>
      <p:ext uri="{BB962C8B-B14F-4D97-AF65-F5344CB8AC3E}">
        <p14:creationId xmlns:p14="http://schemas.microsoft.com/office/powerpoint/2010/main" val="9961913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Lst>
  <p:txStyles>
    <p:titleStyle>
      <a:lvl1pPr algn="r"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hyperlink" Target="http://portal.anvisa.gov.br/documents/33912/447671/NOTA+T%C3%89CNICA+GGTPS+N%C2%B0+02+de+2009/9f804f53-3347-4d5e-b94a-f76a2ea5c57d" TargetMode="Externa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tângulo 4"/>
          <p:cNvSpPr>
            <a:spLocks noChangeArrowheads="1"/>
          </p:cNvSpPr>
          <p:nvPr/>
        </p:nvSpPr>
        <p:spPr bwMode="auto">
          <a:xfrm>
            <a:off x="3224213" y="2400300"/>
            <a:ext cx="855186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pt-BR" altLang="pt-BR" sz="3200" b="1" dirty="0"/>
              <a:t>Café Online </a:t>
            </a:r>
            <a:r>
              <a:rPr lang="pt-BR" altLang="pt-BR" sz="2600" b="1" dirty="0"/>
              <a:t>com a Gerência de Produtos para Diagnóstico </a:t>
            </a:r>
            <a:r>
              <a:rPr lang="pt-BR" altLang="pt-BR" sz="2600" b="1" i="1" dirty="0"/>
              <a:t>in vitro </a:t>
            </a:r>
            <a:r>
              <a:rPr lang="pt-BR" altLang="pt-BR" sz="2600" b="1" dirty="0"/>
              <a:t>discute </a:t>
            </a:r>
            <a:r>
              <a:rPr lang="pt-BR" sz="2600" b="1" dirty="0"/>
              <a:t>estratégias para minimizar exigências técnicas em processos e petições</a:t>
            </a:r>
            <a:endParaRPr lang="pt-BR" altLang="pt-BR" sz="2600" b="1" dirty="0"/>
          </a:p>
        </p:txBody>
      </p:sp>
      <p:pic>
        <p:nvPicPr>
          <p:cNvPr id="7171" name="Imagem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863" y="2486025"/>
            <a:ext cx="3116262"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tângulo 5"/>
          <p:cNvSpPr>
            <a:spLocks noChangeArrowheads="1"/>
          </p:cNvSpPr>
          <p:nvPr/>
        </p:nvSpPr>
        <p:spPr bwMode="auto">
          <a:xfrm>
            <a:off x="7462838" y="5143500"/>
            <a:ext cx="44005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a:r>
              <a:rPr lang="pt-BR" altLang="pt-BR" sz="1200" b="1"/>
              <a:t>Gerência-Geral de Tecnologia em Produtos para Saúde - GGTPS</a:t>
            </a:r>
          </a:p>
        </p:txBody>
      </p:sp>
      <p:sp>
        <p:nvSpPr>
          <p:cNvPr id="7173" name="Retângulo 5"/>
          <p:cNvSpPr>
            <a:spLocks noChangeArrowheads="1"/>
          </p:cNvSpPr>
          <p:nvPr/>
        </p:nvSpPr>
        <p:spPr bwMode="auto">
          <a:xfrm>
            <a:off x="2725738" y="5143500"/>
            <a:ext cx="45196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a:r>
              <a:rPr lang="pt-BR" altLang="pt-BR" sz="1200" b="1"/>
              <a:t>Gerência-Geral de Conhecimento, Inovação e Pesquisa - GGCIP</a:t>
            </a:r>
          </a:p>
        </p:txBody>
      </p:sp>
      <p:sp>
        <p:nvSpPr>
          <p:cNvPr id="7174" name="Retângulo 5"/>
          <p:cNvSpPr>
            <a:spLocks noChangeArrowheads="1"/>
          </p:cNvSpPr>
          <p:nvPr/>
        </p:nvSpPr>
        <p:spPr bwMode="auto">
          <a:xfrm>
            <a:off x="5202238" y="4217988"/>
            <a:ext cx="45196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pt-BR" altLang="pt-BR" sz="1200" b="1" dirty="0"/>
              <a:t>Realização:</a:t>
            </a:r>
          </a:p>
        </p:txBody>
      </p:sp>
      <p:sp>
        <p:nvSpPr>
          <p:cNvPr id="7175" name="Retângulo 5"/>
          <p:cNvSpPr>
            <a:spLocks noChangeArrowheads="1"/>
          </p:cNvSpPr>
          <p:nvPr/>
        </p:nvSpPr>
        <p:spPr bwMode="auto">
          <a:xfrm>
            <a:off x="5260975" y="4681538"/>
            <a:ext cx="45212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pt-BR" altLang="pt-BR" sz="1200" b="1"/>
              <a:t>Agência Nacional de Vigilância Sanitária</a:t>
            </a:r>
          </a:p>
        </p:txBody>
      </p:sp>
      <p:graphicFrame>
        <p:nvGraphicFramePr>
          <p:cNvPr id="9" name="Diagrama 8"/>
          <p:cNvGraphicFramePr/>
          <p:nvPr>
            <p:extLst>
              <p:ext uri="{D42A27DB-BD31-4B8C-83A1-F6EECF244321}">
                <p14:modId xmlns:p14="http://schemas.microsoft.com/office/powerpoint/2010/main" val="3953493290"/>
              </p:ext>
            </p:extLst>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48964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Espaço Reservado para Conteúdo 2"/>
          <p:cNvSpPr>
            <a:spLocks noGrp="1"/>
          </p:cNvSpPr>
          <p:nvPr>
            <p:ph idx="1"/>
          </p:nvPr>
        </p:nvSpPr>
        <p:spPr>
          <a:xfrm>
            <a:off x="532737" y="2052639"/>
            <a:ext cx="10821063" cy="3877105"/>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rmAutofit fontScale="25000" lnSpcReduction="20000"/>
          </a:bodyPr>
          <a:lstStyle/>
          <a:p>
            <a:pPr marL="0" indent="0" algn="just">
              <a:lnSpc>
                <a:spcPct val="110000"/>
              </a:lnSpc>
              <a:buNone/>
            </a:pPr>
            <a:r>
              <a:rPr lang="pt-BR" sz="6400" dirty="0">
                <a:solidFill>
                  <a:srgbClr val="4472C4"/>
                </a:solidFill>
                <a:latin typeface="Calibri" panose="020F0502020204030204" pitchFamily="34" charset="0"/>
                <a:ea typeface="Calibri" panose="020F0502020204030204" pitchFamily="34" charset="0"/>
              </a:rPr>
              <a:t>Pergunta</a:t>
            </a:r>
            <a:r>
              <a:rPr lang="pt-BR" sz="6400" dirty="0">
                <a:solidFill>
                  <a:schemeClr val="accent1"/>
                </a:solidFill>
                <a:latin typeface="Calibri" panose="020F0502020204030204" pitchFamily="34" charset="0"/>
                <a:ea typeface="Calibri" panose="020F0502020204030204" pitchFamily="34" charset="0"/>
              </a:rPr>
              <a:t>:</a:t>
            </a:r>
            <a:r>
              <a:rPr lang="pt-BR" sz="6400" dirty="0">
                <a:latin typeface="Calibri" panose="020F0502020204030204" pitchFamily="34" charset="0"/>
                <a:ea typeface="Calibri" panose="020F0502020204030204" pitchFamily="34" charset="0"/>
              </a:rPr>
              <a:t> Qual a legislação de referência para estudos de estabilidade de produtos para diagnóstico in vitro?</a:t>
            </a:r>
          </a:p>
          <a:p>
            <a:pPr marL="0" indent="0" algn="just">
              <a:lnSpc>
                <a:spcPct val="110000"/>
              </a:lnSpc>
              <a:buNone/>
            </a:pPr>
            <a:r>
              <a:rPr lang="pt-BR" sz="6400" dirty="0">
                <a:solidFill>
                  <a:srgbClr val="00B050"/>
                </a:solidFill>
                <a:latin typeface="Calibri" panose="020F0502020204030204" pitchFamily="34" charset="0"/>
                <a:ea typeface="Calibri" panose="020F0502020204030204" pitchFamily="34" charset="0"/>
              </a:rPr>
              <a:t>Resposta: </a:t>
            </a:r>
            <a:r>
              <a:rPr lang="pt-BR" sz="6400" dirty="0">
                <a:latin typeface="Calibri" panose="020F0502020204030204" pitchFamily="34" charset="0"/>
                <a:ea typeface="Calibri" panose="020F0502020204030204" pitchFamily="34" charset="0"/>
              </a:rPr>
              <a:t>Não existe uma legislação específica no âmbito da ANVISA para a condução de estudos de estabilidade de produtos para Diagnóstico </a:t>
            </a:r>
            <a:r>
              <a:rPr lang="pt-BR" sz="6400" i="1" dirty="0">
                <a:latin typeface="Calibri" panose="020F0502020204030204" pitchFamily="34" charset="0"/>
                <a:ea typeface="Calibri" panose="020F0502020204030204" pitchFamily="34" charset="0"/>
              </a:rPr>
              <a:t>in vitro</a:t>
            </a:r>
            <a:r>
              <a:rPr lang="pt-BR" sz="6400" dirty="0">
                <a:latin typeface="Calibri" panose="020F0502020204030204" pitchFamily="34" charset="0"/>
                <a:ea typeface="Calibri" panose="020F0502020204030204" pitchFamily="34" charset="0"/>
              </a:rPr>
              <a:t>. Os estudos devem demonstrar, de maneira robusta, que os componentes utilizados no ensaio mantém sua performance dentro dos limites de especificação pré-determinados, durante todo prazo de validade atribuído ao produto, quando armazenado nas condições estabelecidas. Dentre as diversas referências que podem ser utilizadas para delineamento de um plano ou protocolo de estudo de estabilidade, citamos a Norma ISO 23640 - </a:t>
            </a:r>
            <a:r>
              <a:rPr lang="en-US" sz="6400" i="1" dirty="0"/>
              <a:t>In vitro diagnostic medical devices -- Evaluation of stability of in vitro diagnostic reagents</a:t>
            </a:r>
            <a:r>
              <a:rPr lang="pt-BR" sz="6400" dirty="0">
                <a:latin typeface="Calibri" panose="020F0502020204030204" pitchFamily="34" charset="0"/>
                <a:ea typeface="Calibri" panose="020F0502020204030204" pitchFamily="34" charset="0"/>
              </a:rPr>
              <a:t> e o Guia EP25-A – </a:t>
            </a:r>
            <a:r>
              <a:rPr lang="pt-BR" sz="6400" i="1" dirty="0" err="1">
                <a:latin typeface="Calibri" panose="020F0502020204030204" pitchFamily="34" charset="0"/>
                <a:ea typeface="Calibri" panose="020F0502020204030204" pitchFamily="34" charset="0"/>
              </a:rPr>
              <a:t>Evaluation</a:t>
            </a:r>
            <a:r>
              <a:rPr lang="pt-BR" sz="6400" i="1" dirty="0">
                <a:latin typeface="Calibri" panose="020F0502020204030204" pitchFamily="34" charset="0"/>
                <a:ea typeface="Calibri" panose="020F0502020204030204" pitchFamily="34" charset="0"/>
              </a:rPr>
              <a:t> </a:t>
            </a:r>
            <a:r>
              <a:rPr lang="pt-BR" sz="6400" i="1" dirty="0" err="1">
                <a:latin typeface="Calibri" panose="020F0502020204030204" pitchFamily="34" charset="0"/>
                <a:ea typeface="Calibri" panose="020F0502020204030204" pitchFamily="34" charset="0"/>
              </a:rPr>
              <a:t>of</a:t>
            </a:r>
            <a:r>
              <a:rPr lang="pt-BR" sz="6400" i="1" dirty="0">
                <a:latin typeface="Calibri" panose="020F0502020204030204" pitchFamily="34" charset="0"/>
                <a:ea typeface="Calibri" panose="020F0502020204030204" pitchFamily="34" charset="0"/>
              </a:rPr>
              <a:t> </a:t>
            </a:r>
            <a:r>
              <a:rPr lang="pt-BR" sz="6400" i="1" dirty="0" err="1">
                <a:latin typeface="Calibri" panose="020F0502020204030204" pitchFamily="34" charset="0"/>
                <a:ea typeface="Calibri" panose="020F0502020204030204" pitchFamily="34" charset="0"/>
              </a:rPr>
              <a:t>Stability</a:t>
            </a:r>
            <a:r>
              <a:rPr lang="pt-BR" sz="6400" i="1" dirty="0">
                <a:latin typeface="Calibri" panose="020F0502020204030204" pitchFamily="34" charset="0"/>
                <a:ea typeface="Calibri" panose="020F0502020204030204" pitchFamily="34" charset="0"/>
              </a:rPr>
              <a:t> </a:t>
            </a:r>
            <a:r>
              <a:rPr lang="pt-BR" sz="6400" i="1" dirty="0" err="1">
                <a:latin typeface="Calibri" panose="020F0502020204030204" pitchFamily="34" charset="0"/>
                <a:ea typeface="Calibri" panose="020F0502020204030204" pitchFamily="34" charset="0"/>
              </a:rPr>
              <a:t>of</a:t>
            </a:r>
            <a:r>
              <a:rPr lang="pt-BR" sz="6400" i="1" dirty="0">
                <a:latin typeface="Calibri" panose="020F0502020204030204" pitchFamily="34" charset="0"/>
                <a:ea typeface="Calibri" panose="020F0502020204030204" pitchFamily="34" charset="0"/>
              </a:rPr>
              <a:t> In Vitro </a:t>
            </a:r>
            <a:r>
              <a:rPr lang="pt-BR" sz="6400" i="1" dirty="0" err="1">
                <a:latin typeface="Calibri" panose="020F0502020204030204" pitchFamily="34" charset="0"/>
                <a:ea typeface="Calibri" panose="020F0502020204030204" pitchFamily="34" charset="0"/>
              </a:rPr>
              <a:t>Diagnostic</a:t>
            </a:r>
            <a:r>
              <a:rPr lang="pt-BR" sz="6400" i="1" dirty="0">
                <a:latin typeface="Calibri" panose="020F0502020204030204" pitchFamily="34" charset="0"/>
                <a:ea typeface="Calibri" panose="020F0502020204030204" pitchFamily="34" charset="0"/>
              </a:rPr>
              <a:t> </a:t>
            </a:r>
            <a:r>
              <a:rPr lang="pt-BR" sz="6400" i="1" dirty="0" err="1">
                <a:latin typeface="Calibri" panose="020F0502020204030204" pitchFamily="34" charset="0"/>
                <a:ea typeface="Calibri" panose="020F0502020204030204" pitchFamily="34" charset="0"/>
              </a:rPr>
              <a:t>Reagents</a:t>
            </a:r>
            <a:r>
              <a:rPr lang="pt-BR" sz="6400" i="1" dirty="0">
                <a:latin typeface="Calibri" panose="020F0502020204030204" pitchFamily="34" charset="0"/>
                <a:ea typeface="Calibri" panose="020F0502020204030204" pitchFamily="34" charset="0"/>
              </a:rPr>
              <a:t>, </a:t>
            </a:r>
            <a:r>
              <a:rPr lang="pt-BR" sz="6400" dirty="0">
                <a:latin typeface="Calibri" panose="020F0502020204030204" pitchFamily="34" charset="0"/>
                <a:ea typeface="Calibri" panose="020F0502020204030204" pitchFamily="34" charset="0"/>
              </a:rPr>
              <a:t>Publicado pelo </a:t>
            </a:r>
            <a:r>
              <a:rPr lang="pt-BR" sz="6400" i="1" dirty="0">
                <a:latin typeface="Calibri" panose="020F0502020204030204" pitchFamily="34" charset="0"/>
                <a:ea typeface="Calibri" panose="020F0502020204030204" pitchFamily="34" charset="0"/>
              </a:rPr>
              <a:t>“</a:t>
            </a:r>
            <a:r>
              <a:rPr lang="pt-BR" sz="6400" i="1" dirty="0" err="1">
                <a:latin typeface="Calibri" panose="020F0502020204030204" pitchFamily="34" charset="0"/>
                <a:ea typeface="Calibri" panose="020F0502020204030204" pitchFamily="34" charset="0"/>
              </a:rPr>
              <a:t>Clinical</a:t>
            </a:r>
            <a:r>
              <a:rPr lang="pt-BR" sz="6400" i="1" dirty="0">
                <a:latin typeface="Calibri" panose="020F0502020204030204" pitchFamily="34" charset="0"/>
                <a:ea typeface="Calibri" panose="020F0502020204030204" pitchFamily="34" charset="0"/>
              </a:rPr>
              <a:t> </a:t>
            </a:r>
            <a:r>
              <a:rPr lang="pt-BR" sz="6400" i="1" dirty="0" err="1">
                <a:latin typeface="Calibri" panose="020F0502020204030204" pitchFamily="34" charset="0"/>
                <a:ea typeface="Calibri" panose="020F0502020204030204" pitchFamily="34" charset="0"/>
              </a:rPr>
              <a:t>and</a:t>
            </a:r>
            <a:r>
              <a:rPr lang="pt-BR" sz="6400" i="1" dirty="0">
                <a:latin typeface="Calibri" panose="020F0502020204030204" pitchFamily="34" charset="0"/>
                <a:ea typeface="Calibri" panose="020F0502020204030204" pitchFamily="34" charset="0"/>
              </a:rPr>
              <a:t> </a:t>
            </a:r>
            <a:r>
              <a:rPr lang="pt-BR" sz="6400" i="1" dirty="0" err="1">
                <a:latin typeface="Calibri" panose="020F0502020204030204" pitchFamily="34" charset="0"/>
                <a:ea typeface="Calibri" panose="020F0502020204030204" pitchFamily="34" charset="0"/>
              </a:rPr>
              <a:t>Laboratory</a:t>
            </a:r>
            <a:r>
              <a:rPr lang="pt-BR" sz="6400" i="1" dirty="0">
                <a:latin typeface="Calibri" panose="020F0502020204030204" pitchFamily="34" charset="0"/>
                <a:ea typeface="Calibri" panose="020F0502020204030204" pitchFamily="34" charset="0"/>
              </a:rPr>
              <a:t> Standards </a:t>
            </a:r>
            <a:r>
              <a:rPr lang="pt-BR" sz="6400" i="1" dirty="0" err="1">
                <a:latin typeface="Calibri" panose="020F0502020204030204" pitchFamily="34" charset="0"/>
                <a:ea typeface="Calibri" panose="020F0502020204030204" pitchFamily="34" charset="0"/>
              </a:rPr>
              <a:t>Institute</a:t>
            </a:r>
            <a:r>
              <a:rPr lang="pt-BR" sz="6400" i="1" dirty="0">
                <a:latin typeface="Calibri" panose="020F0502020204030204" pitchFamily="34" charset="0"/>
                <a:ea typeface="Calibri" panose="020F0502020204030204" pitchFamily="34" charset="0"/>
              </a:rPr>
              <a:t>”. </a:t>
            </a:r>
            <a:r>
              <a:rPr lang="pt-BR" sz="6400" dirty="0">
                <a:latin typeface="Calibri" panose="020F0502020204030204" pitchFamily="34" charset="0"/>
                <a:ea typeface="Calibri" panose="020F0502020204030204" pitchFamily="34" charset="0"/>
              </a:rPr>
              <a:t>Conforme disposto na RDC 36/2015, estudos de estabilidade realizados para definição de prazo de validade devem ser realizados em 3 lotes, independentemente de tratar-se de estudo acelerado ou de longa duração. Se no ato do registro for presentado estudo de estabilidade acelerado, necessariamente deverá ser apresentado o de longa duração no ato da revalidação do mesmo. É aceita a realização de estudo em apenas um lote no caso de estudo de estabilidade em uso e de transporte.  </a:t>
            </a:r>
            <a:endParaRPr lang="pt-BR" sz="6400" dirty="0">
              <a:latin typeface="Times New Roman" panose="02020603050405020304" pitchFamily="18" charset="0"/>
              <a:ea typeface="Calibri" panose="020F0502020204030204" pitchFamily="34" charset="0"/>
            </a:endParaRPr>
          </a:p>
          <a:p>
            <a:pPr marL="342900" indent="-342900" algn="just">
              <a:buFont typeface="Arial" panose="020B0604020202020204" pitchFamily="34" charset="0"/>
              <a:buAutoNum type="arabicPeriod"/>
            </a:pPr>
            <a:endParaRPr lang="pt-BR" dirty="0"/>
          </a:p>
          <a:p>
            <a:pPr marL="342900" indent="-342900" algn="just">
              <a:buFont typeface="Arial" panose="020B0604020202020204" pitchFamily="34" charset="0"/>
              <a:buAutoNum type="arabicPeriod"/>
            </a:pPr>
            <a:endParaRPr lang="pt-BR" sz="2900" dirty="0"/>
          </a:p>
          <a:p>
            <a:pPr marL="342900" indent="-342900" algn="just">
              <a:buFont typeface="Arial" panose="020B0604020202020204" pitchFamily="34" charset="0"/>
              <a:buAutoNum type="arabicPeriod"/>
            </a:pPr>
            <a:endParaRPr lang="pt-BR" sz="1400" dirty="0"/>
          </a:p>
          <a:p>
            <a:pPr marL="342900" indent="-342900">
              <a:buFont typeface="Arial" panose="020B0604020202020204" pitchFamily="34" charset="0"/>
              <a:buAutoNum type="arabicPeriod"/>
            </a:pPr>
            <a:endParaRPr lang="pt-BR" sz="1400" dirty="0"/>
          </a:p>
          <a:p>
            <a:pPr marL="342900" indent="-342900">
              <a:buAutoNum type="arabicPeriod"/>
            </a:pPr>
            <a:endParaRPr lang="pt-BR" sz="1400" dirty="0"/>
          </a:p>
          <a:p>
            <a:pPr marL="0" indent="0">
              <a:buNone/>
            </a:pPr>
            <a:endParaRPr lang="pt-BR" sz="1400" dirty="0"/>
          </a:p>
          <a:p>
            <a:pPr marL="0" indent="0">
              <a:buNone/>
            </a:pPr>
            <a:r>
              <a:rPr lang="pt-BR" dirty="0"/>
              <a:t> </a:t>
            </a:r>
          </a:p>
          <a:p>
            <a:endParaRPr lang="pt-BR" dirty="0"/>
          </a:p>
        </p:txBody>
      </p:sp>
    </p:spTree>
    <p:extLst>
      <p:ext uri="{BB962C8B-B14F-4D97-AF65-F5344CB8AC3E}">
        <p14:creationId xmlns:p14="http://schemas.microsoft.com/office/powerpoint/2010/main" val="4278789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Espaço Reservado para Conteúdo 2"/>
          <p:cNvSpPr>
            <a:spLocks noGrp="1"/>
          </p:cNvSpPr>
          <p:nvPr>
            <p:ph idx="1"/>
          </p:nvPr>
        </p:nvSpPr>
        <p:spPr>
          <a:xfrm>
            <a:off x="532737" y="2052640"/>
            <a:ext cx="10821063" cy="3735386"/>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Autofit/>
          </a:bodyPr>
          <a:lstStyle/>
          <a:p>
            <a:pPr marL="0" indent="0" algn="just">
              <a:buNone/>
            </a:pPr>
            <a:r>
              <a:rPr lang="pt-BR" sz="1600" dirty="0">
                <a:solidFill>
                  <a:srgbClr val="4472C4"/>
                </a:solidFill>
                <a:ea typeface="Calibri" panose="020F0502020204030204" pitchFamily="34" charset="0"/>
              </a:rPr>
              <a:t>Pergunta: </a:t>
            </a:r>
            <a:r>
              <a:rPr lang="pt-BR" sz="1600" dirty="0">
                <a:solidFill>
                  <a:srgbClr val="000000"/>
                </a:solidFill>
                <a:ea typeface="Calibri" panose="020F0502020204030204" pitchFamily="34" charset="0"/>
              </a:rPr>
              <a:t>Para fins de Certificado de BPF de produtos IVD, existe definição de etapas críticas para fins de inspeção da ANVISA? Pode-se considerar Fabricante o local onde o produto se tornou um produto IVD pronto para comercialização?</a:t>
            </a:r>
            <a:endParaRPr lang="pt-BR" sz="1600" dirty="0">
              <a:ea typeface="Calibri" panose="020F0502020204030204" pitchFamily="34" charset="0"/>
            </a:endParaRPr>
          </a:p>
          <a:p>
            <a:pPr marL="0" indent="0" algn="just">
              <a:buNone/>
            </a:pPr>
            <a:r>
              <a:rPr lang="pt-BR" sz="1600" dirty="0">
                <a:solidFill>
                  <a:srgbClr val="00B050"/>
                </a:solidFill>
                <a:ea typeface="Calibri" panose="020F0502020204030204" pitchFamily="34" charset="0"/>
              </a:rPr>
              <a:t>Resposta: </a:t>
            </a:r>
            <a:r>
              <a:rPr lang="pt-BR" sz="1600" dirty="0">
                <a:ea typeface="Calibri" panose="020F0502020204030204" pitchFamily="34" charset="0"/>
              </a:rPr>
              <a:t>Os locais ou unidades fabris passíveis de inspeção e certificação para fins de registro devem ser definidos observando as orientações contidas na </a:t>
            </a:r>
            <a:r>
              <a:rPr lang="pt-BR" sz="1600" dirty="0">
                <a:ea typeface="Calibri" panose="020F0502020204030204" pitchFamily="34" charset="0"/>
                <a:hlinkClick r:id="rId7"/>
              </a:rPr>
              <a:t>NOTA TÉCNICA Nº 02/2009-GGTPS/ANVISA</a:t>
            </a:r>
            <a:r>
              <a:rPr lang="pt-BR" sz="1600" dirty="0">
                <a:ea typeface="Calibri" panose="020F0502020204030204" pitchFamily="34" charset="0"/>
              </a:rPr>
              <a:t>. </a:t>
            </a:r>
          </a:p>
          <a:p>
            <a:pPr marL="0" indent="0" algn="just">
              <a:buNone/>
            </a:pPr>
            <a:endParaRPr lang="pt-BR" sz="1600" dirty="0">
              <a:solidFill>
                <a:schemeClr val="accent5"/>
              </a:solidFill>
            </a:endParaRPr>
          </a:p>
          <a:p>
            <a:pPr marL="0" indent="0" algn="just">
              <a:buNone/>
            </a:pPr>
            <a:r>
              <a:rPr lang="pt-BR" sz="1600" dirty="0">
                <a:solidFill>
                  <a:schemeClr val="accent5"/>
                </a:solidFill>
              </a:rPr>
              <a:t>Pergunta: </a:t>
            </a:r>
            <a:r>
              <a:rPr lang="pt-BR" sz="1600" dirty="0"/>
              <a:t>Posso encaminhar documentação em Inglês? Em quais casos há a obrigatoriedade do envio em Português?</a:t>
            </a:r>
          </a:p>
          <a:p>
            <a:pPr marL="0" indent="0" algn="just">
              <a:buNone/>
            </a:pPr>
            <a:r>
              <a:rPr lang="pt-BR" sz="1600" dirty="0">
                <a:solidFill>
                  <a:srgbClr val="00B050"/>
                </a:solidFill>
              </a:rPr>
              <a:t>Resposta: </a:t>
            </a:r>
            <a:r>
              <a:rPr lang="pt-BR" sz="1600" dirty="0"/>
              <a:t>Sim, as regras atuais de protocolo na ANVISA permitem que os documentos técnicos requeridos possam ser apresentados em Inglês ou Espanhol, além do Português. Excetuam-se a esta regra os dados de rotulagem e instrução de uso dos produtos para diagnóstico</a:t>
            </a:r>
            <a:r>
              <a:rPr lang="pt-BR" sz="1600" i="1" dirty="0"/>
              <a:t> in vitro</a:t>
            </a:r>
            <a:r>
              <a:rPr lang="pt-BR" sz="1600" dirty="0"/>
              <a:t>, que deverão ser obrigatoriamente apresentados em língua Portuguesa, nos termos dos Artigos 34 e 35 da RDC 36/15, bem como o documento legal e autorização de comercialização emitido pelo fabricante estrangeiro, conforme inciso V do Art. 20 da RDC 36/15, que deve ter o original acompanhado de tradução juramentada para a língua portuguesa.  </a:t>
            </a:r>
          </a:p>
          <a:p>
            <a:pPr marL="342900" indent="-342900" algn="just">
              <a:buFont typeface="Arial" panose="020B0604020202020204" pitchFamily="34" charset="0"/>
              <a:buAutoNum type="arabicPeriod"/>
            </a:pPr>
            <a:endParaRPr lang="pt-BR" sz="1600" dirty="0"/>
          </a:p>
          <a:p>
            <a:pPr marL="342900" indent="-342900" algn="just">
              <a:buFont typeface="Arial" panose="020B0604020202020204" pitchFamily="34" charset="0"/>
              <a:buAutoNum type="arabicPeriod"/>
            </a:pPr>
            <a:endParaRPr lang="pt-BR" sz="1600" dirty="0"/>
          </a:p>
          <a:p>
            <a:pPr marL="342900" indent="-342900" algn="just">
              <a:buFont typeface="Arial" panose="020B0604020202020204" pitchFamily="34" charset="0"/>
              <a:buAutoNum type="arabicPeriod"/>
            </a:pPr>
            <a:endParaRPr lang="pt-BR" sz="1600" dirty="0"/>
          </a:p>
          <a:p>
            <a:pPr marL="342900" indent="-342900">
              <a:buFont typeface="Arial" panose="020B0604020202020204" pitchFamily="34" charset="0"/>
              <a:buAutoNum type="arabicPeriod"/>
            </a:pPr>
            <a:endParaRPr lang="pt-BR" sz="1600" dirty="0"/>
          </a:p>
          <a:p>
            <a:pPr marL="342900" indent="-342900">
              <a:buAutoNum type="arabicPeriod"/>
            </a:pPr>
            <a:endParaRPr lang="pt-BR" sz="1600" dirty="0"/>
          </a:p>
          <a:p>
            <a:pPr marL="0" indent="0">
              <a:buNone/>
            </a:pPr>
            <a:endParaRPr lang="pt-BR" sz="1600" dirty="0"/>
          </a:p>
          <a:p>
            <a:pPr marL="0" indent="0">
              <a:buNone/>
            </a:pPr>
            <a:r>
              <a:rPr lang="pt-BR" sz="1600" dirty="0"/>
              <a:t> </a:t>
            </a:r>
          </a:p>
          <a:p>
            <a:endParaRPr lang="pt-BR" sz="1600" dirty="0"/>
          </a:p>
        </p:txBody>
      </p:sp>
    </p:spTree>
    <p:extLst>
      <p:ext uri="{BB962C8B-B14F-4D97-AF65-F5344CB8AC3E}">
        <p14:creationId xmlns:p14="http://schemas.microsoft.com/office/powerpoint/2010/main" val="1719591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44946" y="1951040"/>
            <a:ext cx="10972799" cy="3997178"/>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rmAutofit fontScale="25000" lnSpcReduction="20000"/>
          </a:bodyPr>
          <a:lstStyle/>
          <a:p>
            <a:pPr marL="342900" indent="-342900" algn="just">
              <a:buFont typeface="+mj-lt"/>
              <a:buAutoNum type="arabicPeriod" startAt="8"/>
            </a:pPr>
            <a:endParaRPr lang="pt-BR" sz="1700" dirty="0"/>
          </a:p>
          <a:p>
            <a:pPr marL="0" indent="0" algn="just">
              <a:lnSpc>
                <a:spcPct val="110000"/>
              </a:lnSpc>
              <a:buNone/>
            </a:pPr>
            <a:r>
              <a:rPr lang="pt-BR" sz="6400" dirty="0">
                <a:solidFill>
                  <a:schemeClr val="accent5"/>
                </a:solidFill>
              </a:rPr>
              <a:t>Pergunta: </a:t>
            </a:r>
            <a:r>
              <a:rPr lang="pt-BR" sz="6400" dirty="0"/>
              <a:t>Alguma informação em especial é necessária quando o registro ou cadastro em família é solicitado inicialmente com um produto somente? Como será a apresentação comercial quando for família?</a:t>
            </a:r>
          </a:p>
          <a:p>
            <a:pPr marL="0" indent="0" algn="just">
              <a:lnSpc>
                <a:spcPct val="110000"/>
              </a:lnSpc>
              <a:buNone/>
            </a:pPr>
            <a:r>
              <a:rPr lang="pt-BR" sz="6400" dirty="0"/>
              <a:t> </a:t>
            </a:r>
            <a:r>
              <a:rPr lang="pt-BR" sz="6400" dirty="0">
                <a:solidFill>
                  <a:srgbClr val="00B050"/>
                </a:solidFill>
              </a:rPr>
              <a:t>Resposta: </a:t>
            </a:r>
            <a:r>
              <a:rPr lang="pt-BR" sz="6400" dirty="0"/>
              <a:t>Quando a empresa optar por registro em família com apenas um produto, deverá informar em qual família da IN nº 03/15 o produto está sendo enquadrado e destacar que a petição inicial é de apenas um produto. Deve-se também incluir o no início do campo intitulado “Nome comercial do produto (ou da Família)” de forma a identificar o grupo de produtos que fará parte do processo, por exemplo, “Família de Analisadores Automáticos para XXX”; “Família de tubos para coleta de amostra XXX”, etc. Há campo específico no formulário do peticionamento eletrônico para a inclusão dos componentes da família, que correspondem a cada produto para o qual deve ser informado o nome comercial, a apresentação comercial/modelo do instrumento e a composição/partes e acessórios de instrumentos.</a:t>
            </a:r>
          </a:p>
          <a:p>
            <a:pPr marL="0" indent="0" algn="just">
              <a:lnSpc>
                <a:spcPct val="110000"/>
              </a:lnSpc>
              <a:buNone/>
            </a:pPr>
            <a:endParaRPr lang="pt-BR" sz="6400" dirty="0">
              <a:solidFill>
                <a:schemeClr val="accent5"/>
              </a:solidFill>
            </a:endParaRPr>
          </a:p>
          <a:p>
            <a:pPr marL="0" indent="0" algn="just">
              <a:lnSpc>
                <a:spcPct val="110000"/>
              </a:lnSpc>
              <a:buNone/>
            </a:pPr>
            <a:r>
              <a:rPr lang="pt-BR" sz="6400" dirty="0">
                <a:solidFill>
                  <a:schemeClr val="accent5"/>
                </a:solidFill>
              </a:rPr>
              <a:t>Pergunta: </a:t>
            </a:r>
            <a:r>
              <a:rPr lang="pt-BR" sz="6400" dirty="0"/>
              <a:t>Para família "mesma indicação, mesma composição, mesmo fabricante, com nomes comerciais diferentes", variação de concentração é considerado composição diferente?</a:t>
            </a:r>
          </a:p>
          <a:p>
            <a:pPr marL="0" indent="0" algn="just">
              <a:lnSpc>
                <a:spcPct val="110000"/>
              </a:lnSpc>
              <a:buNone/>
            </a:pPr>
            <a:r>
              <a:rPr lang="pt-BR" sz="6400" dirty="0">
                <a:solidFill>
                  <a:srgbClr val="00B050"/>
                </a:solidFill>
              </a:rPr>
              <a:t>Resposta: </a:t>
            </a:r>
            <a:r>
              <a:rPr lang="pt-BR" sz="6400" dirty="0"/>
              <a:t>Sim. A composição de um produto é tudo aquilo que faz parte da sua fórmula incluindo a matéria prima e suas concentrações.  A família do inciso IX do Art. 12 da IN nº 03/2015, só admite a inserção de produtos que difiram quanto ao nome comercial</a:t>
            </a:r>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0850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92369" y="2051437"/>
            <a:ext cx="10884183" cy="3735386"/>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Autofit/>
          </a:bodyPr>
          <a:lstStyle/>
          <a:p>
            <a:pPr marL="0" indent="0" algn="just">
              <a:lnSpc>
                <a:spcPct val="110000"/>
              </a:lnSpc>
              <a:buNone/>
            </a:pPr>
            <a:r>
              <a:rPr lang="pt-BR" sz="1600" dirty="0">
                <a:solidFill>
                  <a:schemeClr val="accent5"/>
                </a:solidFill>
              </a:rPr>
              <a:t>Pergunta: </a:t>
            </a:r>
            <a:r>
              <a:rPr lang="pt-BR" sz="1600" dirty="0"/>
              <a:t>Como avaliar a relação risco x benefício no processo de gerenciamento de risco?  </a:t>
            </a:r>
          </a:p>
          <a:p>
            <a:pPr marL="0" indent="0" algn="just">
              <a:lnSpc>
                <a:spcPct val="110000"/>
              </a:lnSpc>
              <a:buNone/>
            </a:pPr>
            <a:r>
              <a:rPr lang="pt-BR" sz="1600" dirty="0">
                <a:solidFill>
                  <a:srgbClr val="00B050"/>
                </a:solidFill>
              </a:rPr>
              <a:t>Resposta: </a:t>
            </a:r>
            <a:r>
              <a:rPr lang="pt-BR" sz="1600" dirty="0"/>
              <a:t>O que se espera do gerenciamento de risco no decorrer do ciclo de vida de um produto é a identificação, avaliação e aplicação sistemática de medidas de controle às fontes potenciais de situações de perigo relacionadas à utilização de um dado produto, de forma que o benefício do seu uso se justifique por uma relação amplamente favorável, quando avaliado frente ao risco residual determinado. A norma técnica internacional ISO 14971 é sugerida como referência para obtenção de maiores informações acerca do tema. </a:t>
            </a:r>
          </a:p>
          <a:p>
            <a:pPr marL="0" indent="0" algn="just">
              <a:lnSpc>
                <a:spcPct val="110000"/>
              </a:lnSpc>
              <a:buNone/>
            </a:pPr>
            <a:endParaRPr lang="pt-BR" sz="1600" dirty="0">
              <a:solidFill>
                <a:schemeClr val="accent5"/>
              </a:solidFill>
            </a:endParaRPr>
          </a:p>
          <a:p>
            <a:pPr marL="0" indent="0" algn="just">
              <a:lnSpc>
                <a:spcPct val="110000"/>
              </a:lnSpc>
              <a:buNone/>
            </a:pPr>
            <a:r>
              <a:rPr lang="pt-BR" sz="1600" dirty="0">
                <a:solidFill>
                  <a:schemeClr val="accent5"/>
                </a:solidFill>
              </a:rPr>
              <a:t>Pergunta: </a:t>
            </a:r>
            <a:r>
              <a:rPr lang="pt-BR" sz="1600" dirty="0"/>
              <a:t>No dossiê técnico, qual o número de amostras/testes mínimos para os estudos de desempenho? </a:t>
            </a:r>
          </a:p>
          <a:p>
            <a:pPr marL="0" indent="0" algn="just">
              <a:lnSpc>
                <a:spcPct val="110000"/>
              </a:lnSpc>
              <a:buNone/>
            </a:pPr>
            <a:r>
              <a:rPr lang="pt-BR" sz="1600" dirty="0">
                <a:solidFill>
                  <a:srgbClr val="00B050"/>
                </a:solidFill>
              </a:rPr>
              <a:t>Resposta: </a:t>
            </a:r>
            <a:r>
              <a:rPr lang="pt-BR" sz="1600" dirty="0"/>
              <a:t>O número de amostras/testes realizados irá variar de acordo com a ferramenta de análise estatística a ser empregada para análise dos dados do estudo. De maneira geral, quanto maior a amostragem, maior será a confiabilidade dos resultados obtidos, desta forma, este número deverá ser minimamente suficiente para permitir um adequado tratamento estatístico dos dados e obtenção de resultados dentro de um intervalo de confiança estabelecido. </a:t>
            </a:r>
          </a:p>
          <a:p>
            <a:pPr marL="0" indent="0">
              <a:buNone/>
            </a:pPr>
            <a:endParaRPr lang="pt-BR" sz="1600" dirty="0"/>
          </a:p>
          <a:p>
            <a:endParaRPr lang="pt-BR" sz="1600" dirty="0"/>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9364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75910" y="1931706"/>
            <a:ext cx="10942279" cy="4038271"/>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Autofit/>
          </a:bodyPr>
          <a:lstStyle/>
          <a:p>
            <a:pPr marL="0" indent="0" algn="just">
              <a:lnSpc>
                <a:spcPct val="110000"/>
              </a:lnSpc>
              <a:buNone/>
            </a:pPr>
            <a:r>
              <a:rPr lang="pt-BR" sz="1600" dirty="0">
                <a:solidFill>
                  <a:schemeClr val="accent5"/>
                </a:solidFill>
              </a:rPr>
              <a:t>Pergunta: </a:t>
            </a:r>
            <a:r>
              <a:rPr lang="pt-BR" sz="1600" dirty="0"/>
              <a:t>Nos casos de alterações em produtos registrados antes da RDC 36/15, deve-se encaminhar o </a:t>
            </a:r>
            <a:r>
              <a:rPr lang="pt-BR" sz="1600" b="1" dirty="0"/>
              <a:t>dossiê completo</a:t>
            </a:r>
            <a:r>
              <a:rPr lang="pt-BR" sz="1600" dirty="0"/>
              <a:t>? </a:t>
            </a:r>
          </a:p>
          <a:p>
            <a:pPr marL="0" indent="0" algn="just">
              <a:lnSpc>
                <a:spcPct val="110000"/>
              </a:lnSpc>
              <a:buNone/>
            </a:pPr>
            <a:r>
              <a:rPr lang="pt-BR" sz="1600" dirty="0">
                <a:solidFill>
                  <a:srgbClr val="00B050"/>
                </a:solidFill>
              </a:rPr>
              <a:t>Resposta: </a:t>
            </a:r>
            <a:r>
              <a:rPr lang="pt-BR" sz="1600" dirty="0"/>
              <a:t>Não, Somente as informações referentes às alterações pleiteadas deverão ser encaminhadas, porém, já nos moldes requeridos pela RDC 36/15.</a:t>
            </a:r>
          </a:p>
          <a:p>
            <a:pPr marL="0" indent="0" algn="just">
              <a:lnSpc>
                <a:spcPct val="110000"/>
              </a:lnSpc>
              <a:buNone/>
            </a:pPr>
            <a:endParaRPr lang="pt-BR" sz="1600" dirty="0">
              <a:solidFill>
                <a:schemeClr val="accent5"/>
              </a:solidFill>
            </a:endParaRPr>
          </a:p>
          <a:p>
            <a:pPr marL="0" indent="0" algn="just">
              <a:lnSpc>
                <a:spcPct val="110000"/>
              </a:lnSpc>
              <a:buNone/>
            </a:pPr>
            <a:r>
              <a:rPr lang="pt-BR" sz="1600" dirty="0">
                <a:solidFill>
                  <a:schemeClr val="accent5"/>
                </a:solidFill>
              </a:rPr>
              <a:t>Pergunta: </a:t>
            </a:r>
            <a:r>
              <a:rPr lang="pt-BR" sz="1600" dirty="0"/>
              <a:t>Quando a versão do manual está informada no registro/cadastro, e o manual do instrumento sofre uma alteração de layout que não interfere da composição, intenção de uso, etc., devemos peticionar alteração de cadastro/registro?</a:t>
            </a:r>
          </a:p>
          <a:p>
            <a:pPr marL="0" indent="0" algn="just">
              <a:lnSpc>
                <a:spcPct val="110000"/>
              </a:lnSpc>
              <a:buNone/>
            </a:pPr>
            <a:r>
              <a:rPr lang="pt-BR" sz="1600" dirty="0">
                <a:solidFill>
                  <a:srgbClr val="00B050"/>
                </a:solidFill>
              </a:rPr>
              <a:t>Resposta: </a:t>
            </a:r>
            <a:r>
              <a:rPr lang="pt-BR" sz="1600" dirty="0"/>
              <a:t>Não. Somente alterações relevantes para uso correto e seguro do produto, como indicação, composição, informações de desempenho, valores de referência, riscos e alertas, </a:t>
            </a:r>
            <a:r>
              <a:rPr lang="pt-BR" sz="1600" dirty="0" err="1"/>
              <a:t>etc</a:t>
            </a:r>
            <a:r>
              <a:rPr lang="pt-BR" sz="1600" dirty="0"/>
              <a:t>,. requerem petição de alteração.</a:t>
            </a:r>
          </a:p>
          <a:p>
            <a:pPr marL="0" indent="0" algn="just">
              <a:lnSpc>
                <a:spcPct val="110000"/>
              </a:lnSpc>
              <a:buNone/>
            </a:pPr>
            <a:endParaRPr lang="pt-BR" sz="1600" dirty="0">
              <a:solidFill>
                <a:schemeClr val="accent5"/>
              </a:solidFill>
            </a:endParaRPr>
          </a:p>
          <a:p>
            <a:pPr marL="0" indent="0" algn="just">
              <a:buNone/>
            </a:pPr>
            <a:r>
              <a:rPr lang="pt-BR" sz="1600" dirty="0">
                <a:solidFill>
                  <a:schemeClr val="accent5"/>
                </a:solidFill>
              </a:rPr>
              <a:t>Pergunta: </a:t>
            </a:r>
            <a:r>
              <a:rPr lang="pt-BR" sz="1600" dirty="0"/>
              <a:t>Mudanças no número de catálogo devem ser relatadas na alteração de registro?</a:t>
            </a:r>
          </a:p>
          <a:p>
            <a:pPr marL="0" indent="0" algn="just">
              <a:buNone/>
            </a:pPr>
            <a:r>
              <a:rPr lang="pt-BR" sz="1600" dirty="0">
                <a:solidFill>
                  <a:srgbClr val="00B050"/>
                </a:solidFill>
              </a:rPr>
              <a:t>Resposta: </a:t>
            </a:r>
            <a:r>
              <a:rPr lang="pt-BR" sz="1600" dirty="0"/>
              <a:t>Nos casos em que o número de catálogo consta no modelo ou apresentação publicada em DOU, sim. Caso o número de catálogo esteja referenciado somente no dossiê técnico, não se faz necessário o pedido de alteração.</a:t>
            </a:r>
          </a:p>
          <a:p>
            <a:pPr marL="0" indent="0" algn="just">
              <a:buNone/>
            </a:pPr>
            <a:endParaRPr lang="pt-BR" sz="1600" dirty="0"/>
          </a:p>
          <a:p>
            <a:endParaRPr lang="pt-BR" sz="1600" dirty="0"/>
          </a:p>
          <a:p>
            <a:endParaRPr lang="pt-BR" sz="1600" dirty="0"/>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8524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39337" y="2181885"/>
            <a:ext cx="10758335" cy="3543054"/>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rmAutofit/>
          </a:bodyPr>
          <a:lstStyle/>
          <a:p>
            <a:pPr marL="0" indent="0" algn="just">
              <a:buNone/>
            </a:pPr>
            <a:r>
              <a:rPr lang="pt-BR" sz="1600" dirty="0">
                <a:solidFill>
                  <a:schemeClr val="accent5"/>
                </a:solidFill>
              </a:rPr>
              <a:t>Pergunta: </a:t>
            </a:r>
            <a:r>
              <a:rPr lang="pt-BR" sz="1600" dirty="0"/>
              <a:t>Quando há transferência de titularidade, deve-se entrar com petição de alteração de instruções de uso?</a:t>
            </a:r>
          </a:p>
          <a:p>
            <a:pPr marL="0" indent="0" algn="just">
              <a:buNone/>
            </a:pPr>
            <a:r>
              <a:rPr lang="pt-BR" sz="1600" dirty="0">
                <a:solidFill>
                  <a:srgbClr val="00B050"/>
                </a:solidFill>
              </a:rPr>
              <a:t>Resposta: </a:t>
            </a:r>
            <a:r>
              <a:rPr lang="pt-BR" sz="1600" dirty="0"/>
              <a:t>Não. Finalizado o processo de transferência de titularidade do produto junto à ANVISA, a respectiva informação poderá ser atualizada na instrução de uso sem necessidade de </a:t>
            </a:r>
            <a:r>
              <a:rPr lang="pt-BR" sz="1600" dirty="0" err="1"/>
              <a:t>peticionamento</a:t>
            </a:r>
            <a:r>
              <a:rPr lang="pt-BR" sz="1600" dirty="0"/>
              <a:t> de alteração. Os produtos com a informação obsoleta poderão ser comercializados normalmente dentro do prazo determinado no regulamento específico que trata de transferência de titularidade.  </a:t>
            </a:r>
          </a:p>
          <a:p>
            <a:pPr marL="0" indent="0" algn="just">
              <a:buNone/>
            </a:pPr>
            <a:endParaRPr lang="pt-BR" sz="1600" dirty="0"/>
          </a:p>
          <a:p>
            <a:pPr marL="0" indent="0" algn="just">
              <a:buNone/>
            </a:pPr>
            <a:r>
              <a:rPr lang="pt-BR" sz="1600" dirty="0">
                <a:solidFill>
                  <a:schemeClr val="accent5"/>
                </a:solidFill>
              </a:rPr>
              <a:t>Pergunta: </a:t>
            </a:r>
            <a:r>
              <a:rPr lang="pt-BR" sz="1600" dirty="0"/>
              <a:t>Quando da verificação de alertas sanitários cuja ação de campo do fabricante demanda inserção de interferentes ou ainda, restrição de uso num produto, isso demanda alteração do registro ou mera comunicação ao cliente?</a:t>
            </a:r>
          </a:p>
          <a:p>
            <a:pPr marL="0" indent="0" algn="just">
              <a:buNone/>
            </a:pPr>
            <a:r>
              <a:rPr lang="pt-BR" sz="1600" dirty="0">
                <a:solidFill>
                  <a:srgbClr val="00B050"/>
                </a:solidFill>
              </a:rPr>
              <a:t>Resposta: </a:t>
            </a:r>
            <a:r>
              <a:rPr lang="pt-BR" sz="1600" dirty="0"/>
              <a:t>Por tratar-se de mudança relevante, relacionada a aspectos de performance e uso correto do produto, a mesma demandará, em adição às ações de campo pertinentes, o peticionamento de alteração do registro ou cadastro para atualização do dossiê técnico e instrução de uso do produto  </a:t>
            </a:r>
          </a:p>
          <a:p>
            <a:pPr marL="0" indent="0" algn="just">
              <a:buNone/>
            </a:pPr>
            <a:endParaRPr lang="pt-BR" sz="1600" dirty="0"/>
          </a:p>
          <a:p>
            <a:endParaRPr lang="pt-BR" sz="1200" dirty="0"/>
          </a:p>
          <a:p>
            <a:endParaRPr lang="pt-BR" dirty="0"/>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3499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2084445"/>
            <a:ext cx="10515600" cy="3735386"/>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rmAutofit/>
          </a:bodyPr>
          <a:lstStyle/>
          <a:p>
            <a:pPr marL="0" indent="0" algn="just">
              <a:buNone/>
            </a:pPr>
            <a:r>
              <a:rPr lang="pt-BR" sz="1600" dirty="0">
                <a:solidFill>
                  <a:schemeClr val="accent5"/>
                </a:solidFill>
              </a:rPr>
              <a:t>Pergunta: </a:t>
            </a:r>
            <a:r>
              <a:rPr lang="pt-BR" sz="1600" dirty="0"/>
              <a:t>Quando o fabricante alterar somente a cidade, permanecendo no mesmo país, devo peticionar alteração?</a:t>
            </a:r>
          </a:p>
          <a:p>
            <a:pPr marL="0" indent="0" algn="just">
              <a:buNone/>
            </a:pPr>
            <a:r>
              <a:rPr lang="pt-BR" sz="1600" dirty="0">
                <a:solidFill>
                  <a:srgbClr val="00B050"/>
                </a:solidFill>
              </a:rPr>
              <a:t>Resposta: </a:t>
            </a:r>
            <a:r>
              <a:rPr lang="pt-BR" sz="1600" dirty="0"/>
              <a:t>Sim.</a:t>
            </a:r>
          </a:p>
          <a:p>
            <a:pPr marL="0" indent="0" algn="just">
              <a:buNone/>
            </a:pPr>
            <a:endParaRPr lang="pt-BR" sz="1600" dirty="0">
              <a:solidFill>
                <a:schemeClr val="accent5"/>
              </a:solidFill>
            </a:endParaRPr>
          </a:p>
          <a:p>
            <a:pPr marL="0" indent="0" algn="just">
              <a:buNone/>
            </a:pPr>
            <a:r>
              <a:rPr lang="pt-BR" sz="1600" dirty="0">
                <a:solidFill>
                  <a:schemeClr val="accent5"/>
                </a:solidFill>
              </a:rPr>
              <a:t>Pergunta: </a:t>
            </a:r>
            <a:r>
              <a:rPr lang="pt-BR" sz="1600" dirty="0"/>
              <a:t>No caso do fabricante (local de fabricação) ser também o fabricante legal, como deve ser submetida uma alteração nesta empresa? Uma alteração de local de fabrico, uma alteração de fabricante legal ou duas petições?</a:t>
            </a:r>
          </a:p>
          <a:p>
            <a:pPr marL="0" indent="0" algn="just">
              <a:buNone/>
            </a:pPr>
            <a:r>
              <a:rPr lang="pt-BR" sz="1600" dirty="0">
                <a:solidFill>
                  <a:srgbClr val="00B050"/>
                </a:solidFill>
              </a:rPr>
              <a:t>Resposta: </a:t>
            </a:r>
            <a:r>
              <a:rPr lang="pt-BR" sz="1600" dirty="0"/>
              <a:t>As alterações deverão ser realizadas por meio de petições distintas.</a:t>
            </a:r>
          </a:p>
          <a:p>
            <a:pPr marL="0" indent="0" algn="just">
              <a:buNone/>
            </a:pPr>
            <a:endParaRPr lang="pt-BR" sz="1600" dirty="0"/>
          </a:p>
          <a:p>
            <a:pPr marL="0" indent="0" algn="just">
              <a:lnSpc>
                <a:spcPct val="110000"/>
              </a:lnSpc>
              <a:buNone/>
            </a:pPr>
            <a:r>
              <a:rPr lang="pt-BR" sz="1600" dirty="0">
                <a:solidFill>
                  <a:schemeClr val="accent5"/>
                </a:solidFill>
              </a:rPr>
              <a:t>Pergunta: </a:t>
            </a:r>
            <a:r>
              <a:rPr lang="pt-BR" sz="1600" dirty="0"/>
              <a:t>O que se espera na informação de rastreabilidade metrológica?</a:t>
            </a:r>
          </a:p>
          <a:p>
            <a:pPr marL="0" indent="0" algn="just">
              <a:lnSpc>
                <a:spcPct val="110000"/>
              </a:lnSpc>
              <a:buNone/>
            </a:pPr>
            <a:r>
              <a:rPr lang="pt-BR" sz="1600" dirty="0">
                <a:solidFill>
                  <a:srgbClr val="00B050"/>
                </a:solidFill>
              </a:rPr>
              <a:t>Resposta: </a:t>
            </a:r>
            <a:r>
              <a:rPr lang="pt-BR" sz="1600" dirty="0"/>
              <a:t>Sempre que o desempenho do produto depender do uso de controles e calibradores, devem ser providas informações acerca da rastreabilidade dos valores atribuídos a calibradores e controles aos padrões de referências utilizados para sua determinação</a:t>
            </a:r>
            <a:r>
              <a:rPr lang="pt-BR" sz="1600" dirty="0">
                <a:solidFill>
                  <a:srgbClr val="FF0000"/>
                </a:solidFill>
              </a:rPr>
              <a:t>. </a:t>
            </a:r>
          </a:p>
          <a:p>
            <a:pPr marL="0" indent="0" algn="just">
              <a:buNone/>
            </a:pPr>
            <a:endParaRPr lang="pt-BR" sz="1600" dirty="0"/>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07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2084445"/>
            <a:ext cx="10515600" cy="3735386"/>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Autofit/>
          </a:bodyPr>
          <a:lstStyle/>
          <a:p>
            <a:pPr marL="0" indent="0" algn="just">
              <a:lnSpc>
                <a:spcPct val="100000"/>
              </a:lnSpc>
              <a:buNone/>
            </a:pPr>
            <a:r>
              <a:rPr lang="pt-BR" sz="1600" dirty="0">
                <a:solidFill>
                  <a:schemeClr val="accent5"/>
                </a:solidFill>
              </a:rPr>
              <a:t>Pergunta: </a:t>
            </a:r>
            <a:r>
              <a:rPr lang="pt-BR" sz="1600" dirty="0"/>
              <a:t>O que se espera na informação de desempenho clínico?</a:t>
            </a:r>
          </a:p>
          <a:p>
            <a:pPr marL="0" indent="0" algn="just">
              <a:lnSpc>
                <a:spcPct val="100000"/>
              </a:lnSpc>
              <a:buNone/>
            </a:pPr>
            <a:r>
              <a:rPr lang="pt-BR" sz="1600" dirty="0">
                <a:solidFill>
                  <a:srgbClr val="00B050"/>
                </a:solidFill>
              </a:rPr>
              <a:t>Resposta: </a:t>
            </a:r>
            <a:r>
              <a:rPr lang="pt-BR" sz="1600" dirty="0"/>
              <a:t>Conforme descrito no Manual para Regularização de Produtos para Diagnóstico </a:t>
            </a:r>
            <a:r>
              <a:rPr lang="pt-BR" sz="1600" i="1" dirty="0"/>
              <a:t>In Vitro </a:t>
            </a:r>
            <a:r>
              <a:rPr lang="pt-BR" sz="1600" dirty="0"/>
              <a:t>na ANVISA, o desempenho clínico é a avaliação realizada para estabelecer ou confirmar uma associação entre o </a:t>
            </a:r>
            <a:r>
              <a:rPr lang="pt-BR" sz="1600" dirty="0" err="1"/>
              <a:t>analito</a:t>
            </a:r>
            <a:r>
              <a:rPr lang="pt-BR" sz="1600" dirty="0"/>
              <a:t> e a condição clínica ou estado fisiológico do indivíduo. O envio do estudo contendo resumo geral das evidencias clínicas, incluindo sensibilidade e especificidade clínica se faz necessário a ensaios diagnósticos inovadores e podem ser suportados por literatura, sempre que existente. Maiores informações poderão ser obtidas no referido Manual, que pode ser obtido por meio da ferramenta de busca no portal da Agência. </a:t>
            </a:r>
          </a:p>
          <a:p>
            <a:pPr marL="0" indent="0" algn="just">
              <a:lnSpc>
                <a:spcPct val="110000"/>
              </a:lnSpc>
              <a:buNone/>
            </a:pPr>
            <a:endParaRPr lang="pt-BR" sz="1600" dirty="0">
              <a:solidFill>
                <a:srgbClr val="4472C4"/>
              </a:solidFill>
              <a:ea typeface="Calibri" panose="020F0502020204030204" pitchFamily="34" charset="0"/>
            </a:endParaRPr>
          </a:p>
          <a:p>
            <a:pPr marL="0" indent="0" algn="just">
              <a:lnSpc>
                <a:spcPct val="100000"/>
              </a:lnSpc>
              <a:buNone/>
            </a:pPr>
            <a:r>
              <a:rPr lang="pt-BR" sz="1600" dirty="0">
                <a:solidFill>
                  <a:schemeClr val="accent5"/>
                </a:solidFill>
              </a:rPr>
              <a:t>Pergunta: </a:t>
            </a:r>
            <a:r>
              <a:rPr lang="pt-BR" sz="1600" dirty="0"/>
              <a:t>É necessário continuar enviando mídia eletrônica em todos os processos?</a:t>
            </a:r>
          </a:p>
          <a:p>
            <a:pPr marL="0" indent="0" algn="just">
              <a:lnSpc>
                <a:spcPct val="100000"/>
              </a:lnSpc>
              <a:buNone/>
            </a:pPr>
            <a:r>
              <a:rPr lang="pt-BR" sz="1600" dirty="0">
                <a:solidFill>
                  <a:schemeClr val="accent6"/>
                </a:solidFill>
              </a:rPr>
              <a:t>Resposta: </a:t>
            </a:r>
            <a:r>
              <a:rPr lang="pt-BR" sz="1600" dirty="0"/>
              <a:t>Sim. O envio de documentação em mídia eletrônica se faz necessário sempre que indicado no </a:t>
            </a:r>
            <a:r>
              <a:rPr lang="pt-BR" sz="1600" i="1" dirty="0" err="1"/>
              <a:t>checklist</a:t>
            </a:r>
            <a:r>
              <a:rPr lang="pt-BR" sz="1600" dirty="0"/>
              <a:t> de documentos de instrução. Para tanto, deverão ser observadas as orientações contidas na RDC nº 86/2016. </a:t>
            </a:r>
          </a:p>
          <a:p>
            <a:pPr marL="0" indent="0" algn="just">
              <a:buNone/>
            </a:pPr>
            <a:endParaRPr lang="pt-BR" sz="1600" i="1" dirty="0"/>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1631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2084445"/>
            <a:ext cx="10515600" cy="3735386"/>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rmAutofit/>
          </a:bodyPr>
          <a:lstStyle/>
          <a:p>
            <a:pPr marL="0" indent="0" algn="just">
              <a:lnSpc>
                <a:spcPct val="110000"/>
              </a:lnSpc>
              <a:buNone/>
            </a:pPr>
            <a:r>
              <a:rPr lang="pt-BR" sz="1600" dirty="0">
                <a:solidFill>
                  <a:schemeClr val="accent5"/>
                </a:solidFill>
              </a:rPr>
              <a:t>Pergunta: </a:t>
            </a:r>
            <a:r>
              <a:rPr lang="pt-BR" sz="1600" dirty="0"/>
              <a:t>Ao alterar a composição do produto é necessário o estudo com três ou apenas um lote?</a:t>
            </a:r>
          </a:p>
          <a:p>
            <a:pPr marL="0" indent="0" algn="just">
              <a:lnSpc>
                <a:spcPct val="110000"/>
              </a:lnSpc>
              <a:buNone/>
            </a:pPr>
            <a:r>
              <a:rPr lang="pt-BR" sz="1600" dirty="0">
                <a:solidFill>
                  <a:srgbClr val="00B050"/>
                </a:solidFill>
              </a:rPr>
              <a:t>Resposta: </a:t>
            </a:r>
            <a:r>
              <a:rPr lang="pt-BR" sz="1600" dirty="0"/>
              <a:t>Dependerá da natureza do componente que está sendo alterado e do impacto da alteração nas condições validadas para o produto. É sugerido que tal avaliação seja realizada dentro dos preceitos de controle de projeto e que análise de risco seja considerada. Em linhas gerais, a verificação do impacto de mudanças menores com estudos em apenas um lote é aceita.</a:t>
            </a:r>
          </a:p>
          <a:p>
            <a:pPr marL="0" indent="0" algn="just">
              <a:lnSpc>
                <a:spcPct val="100000"/>
              </a:lnSpc>
              <a:buNone/>
            </a:pPr>
            <a:endParaRPr lang="pt-BR" sz="1600" dirty="0"/>
          </a:p>
          <a:p>
            <a:pPr marL="0" indent="0" algn="just">
              <a:buNone/>
            </a:pPr>
            <a:r>
              <a:rPr lang="pt-BR" sz="1600" dirty="0">
                <a:solidFill>
                  <a:schemeClr val="accent5"/>
                </a:solidFill>
              </a:rPr>
              <a:t>Pergunta: </a:t>
            </a:r>
            <a:r>
              <a:rPr lang="pt-BR" sz="1600" dirty="0"/>
              <a:t>Para alterar o estado físico dos reagentes deve ser realizado o peticionamento de alteração (líquido para liofilizado)?</a:t>
            </a:r>
          </a:p>
          <a:p>
            <a:pPr marL="0" indent="0" algn="just">
              <a:buNone/>
            </a:pPr>
            <a:r>
              <a:rPr lang="pt-BR" sz="1600" dirty="0">
                <a:solidFill>
                  <a:srgbClr val="00B050"/>
                </a:solidFill>
              </a:rPr>
              <a:t>Resposta: </a:t>
            </a:r>
            <a:r>
              <a:rPr lang="pt-BR" sz="1600" dirty="0"/>
              <a:t>Sim. Por tratar-se de alteração de projeto significativa, novos estudo de performance deverão ser realizados no produto de maneira a comprovar a manutenção de sua estabilidade e desempenho.</a:t>
            </a:r>
          </a:p>
          <a:p>
            <a:pPr marL="0" indent="0" algn="just">
              <a:buNone/>
            </a:pPr>
            <a:endParaRPr lang="pt-BR" sz="1600" i="1" dirty="0"/>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1092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2084445"/>
            <a:ext cx="10515600" cy="3735386"/>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a:normAutofit/>
          </a:bodyPr>
          <a:lstStyle/>
          <a:p>
            <a:pPr marL="0" indent="0" algn="just">
              <a:lnSpc>
                <a:spcPct val="110000"/>
              </a:lnSpc>
              <a:buNone/>
            </a:pPr>
            <a:r>
              <a:rPr lang="pt-BR" sz="1600" dirty="0">
                <a:solidFill>
                  <a:srgbClr val="4472C4"/>
                </a:solidFill>
                <a:ea typeface="Calibri" panose="020F0502020204030204" pitchFamily="34" charset="0"/>
              </a:rPr>
              <a:t>Pergunta: </a:t>
            </a:r>
            <a:r>
              <a:rPr lang="pt-BR" sz="1600" dirty="0">
                <a:ea typeface="Calibri" panose="020F0502020204030204" pitchFamily="34" charset="0"/>
              </a:rPr>
              <a:t>No caso de registro de produto para diagnóstico </a:t>
            </a:r>
            <a:r>
              <a:rPr lang="pt-BR" sz="1600" i="1" dirty="0">
                <a:ea typeface="Calibri" panose="020F0502020204030204" pitchFamily="34" charset="0"/>
              </a:rPr>
              <a:t>in vitro</a:t>
            </a:r>
            <a:r>
              <a:rPr lang="pt-BR" sz="1600" dirty="0">
                <a:ea typeface="Calibri" panose="020F0502020204030204" pitchFamily="34" charset="0"/>
              </a:rPr>
              <a:t> (classe III ou IV), faz-se necessário juntar o pedido de CBPF ao mesmo tempo? Ou teria de esperar a publicação do CBPF para depois peticionar o novo registro?</a:t>
            </a:r>
          </a:p>
          <a:p>
            <a:pPr marL="0" indent="0" algn="just">
              <a:lnSpc>
                <a:spcPct val="110000"/>
              </a:lnSpc>
              <a:buNone/>
            </a:pPr>
            <a:r>
              <a:rPr lang="pt-BR" sz="1600" dirty="0">
                <a:solidFill>
                  <a:srgbClr val="00B050"/>
                </a:solidFill>
                <a:ea typeface="Calibri" panose="020F0502020204030204" pitchFamily="34" charset="0"/>
              </a:rPr>
              <a:t>Resposta: </a:t>
            </a:r>
            <a:r>
              <a:rPr lang="pt-BR" sz="1600" dirty="0">
                <a:ea typeface="Calibri" panose="020F0502020204030204" pitchFamily="34" charset="0"/>
              </a:rPr>
              <a:t>Nestas situações, o registro poderá ser solicitado juntando-se o protocolo do pedido de certificação em BPF, contudo, o deferimento da petição de registro ficará condicionado à concessão do certificado de BPF por meio de sua publicação em DOU, conforme previsto na RDC nº 15/14. No caso de dúvidas acerca dos prazos vigentes para concessão de BPF, é sugerido que seja formulada consulta à área competente por meio dos canais de atendimento disponibilizados pela Agência. </a:t>
            </a:r>
          </a:p>
          <a:p>
            <a:pPr marL="0" indent="0" algn="just">
              <a:buNone/>
            </a:pPr>
            <a:endParaRPr lang="pt-BR" sz="1600" dirty="0"/>
          </a:p>
        </p:txBody>
      </p:sp>
      <p:graphicFrame>
        <p:nvGraphicFramePr>
          <p:cNvPr id="4" name="Diagrama 3"/>
          <p:cNvGraphicFramePr/>
          <p:nvPr/>
        </p:nvGraphicFramePr>
        <p:xfrm>
          <a:off x="8197795" y="584199"/>
          <a:ext cx="3994205" cy="11014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8531720"/>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elo PowerPoint AZUL.potx" id="{90A9E3A8-7AE6-4DCB-AA57-9B9A4832518C}" vid="{28B2991F-16A9-4F39-AB31-5FE5C2261435}"/>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Modelo PowerPoint AZUL</Template>
  <TotalTime>5032</TotalTime>
  <Words>1677</Words>
  <Application>Microsoft Office PowerPoint</Application>
  <PresentationFormat>Widescreen</PresentationFormat>
  <Paragraphs>83</Paragraphs>
  <Slides>11</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11</vt:i4>
      </vt:variant>
    </vt:vector>
  </HeadingPairs>
  <TitlesOfParts>
    <vt:vector size="16" baseType="lpstr">
      <vt:lpstr>Arial</vt:lpstr>
      <vt:lpstr>Calibri</vt:lpstr>
      <vt:lpstr>Calibri Light</vt:lpstr>
      <vt:lpstr>Times New Roman</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EMERGÊNCIAS EM SAÚDE PÚBLICA, O SUS E O SISTEMA NACIONAL DE VIGILÂNCIA SANITÁRIA</dc:title>
  <dc:creator>Lilian Regina Barbosa de Macedo</dc:creator>
  <cp:lastModifiedBy>Daniele Carcute Soares Caetano</cp:lastModifiedBy>
  <cp:revision>355</cp:revision>
  <dcterms:created xsi:type="dcterms:W3CDTF">2016-11-25T18:17:59Z</dcterms:created>
  <dcterms:modified xsi:type="dcterms:W3CDTF">2017-09-06T13:08:26Z</dcterms:modified>
</cp:coreProperties>
</file>