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4"/>
  </p:notesMasterIdLst>
  <p:sldIdLst>
    <p:sldId id="288" r:id="rId3"/>
    <p:sldId id="282" r:id="rId4"/>
    <p:sldId id="257" r:id="rId5"/>
    <p:sldId id="320" r:id="rId6"/>
    <p:sldId id="258" r:id="rId7"/>
    <p:sldId id="259" r:id="rId8"/>
    <p:sldId id="266" r:id="rId9"/>
    <p:sldId id="264" r:id="rId10"/>
    <p:sldId id="261" r:id="rId11"/>
    <p:sldId id="262" r:id="rId12"/>
    <p:sldId id="265" r:id="rId13"/>
    <p:sldId id="263" r:id="rId14"/>
    <p:sldId id="284" r:id="rId15"/>
    <p:sldId id="283" r:id="rId16"/>
    <p:sldId id="285" r:id="rId17"/>
    <p:sldId id="286" r:id="rId18"/>
    <p:sldId id="289" r:id="rId19"/>
    <p:sldId id="291" r:id="rId20"/>
    <p:sldId id="290" r:id="rId21"/>
    <p:sldId id="295" r:id="rId22"/>
    <p:sldId id="294" r:id="rId23"/>
    <p:sldId id="296" r:id="rId24"/>
    <p:sldId id="297" r:id="rId25"/>
    <p:sldId id="292" r:id="rId26"/>
    <p:sldId id="293" r:id="rId27"/>
    <p:sldId id="303" r:id="rId28"/>
    <p:sldId id="299" r:id="rId29"/>
    <p:sldId id="300" r:id="rId30"/>
    <p:sldId id="301" r:id="rId31"/>
    <p:sldId id="302" r:id="rId32"/>
    <p:sldId id="298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5" r:id="rId44"/>
    <p:sldId id="316" r:id="rId45"/>
    <p:sldId id="318" r:id="rId46"/>
    <p:sldId id="319" r:id="rId47"/>
    <p:sldId id="267" r:id="rId48"/>
    <p:sldId id="271" r:id="rId49"/>
    <p:sldId id="277" r:id="rId50"/>
    <p:sldId id="278" r:id="rId51"/>
    <p:sldId id="279" r:id="rId52"/>
    <p:sldId id="280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40"/>
  </p:normalViewPr>
  <p:slideViewPr>
    <p:cSldViewPr snapToGrid="0">
      <p:cViewPr varScale="1">
        <p:scale>
          <a:sx n="73" d="100"/>
          <a:sy n="73" d="100"/>
        </p:scale>
        <p:origin x="20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92ACA-24EF-3E43-A78A-2773136CAA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034684-82DE-E940-A9A4-B9717B32D8AB}">
      <dgm:prSet phldrT="[Texto]"/>
      <dgm:spPr/>
      <dgm:t>
        <a:bodyPr/>
        <a:lstStyle/>
        <a:p>
          <a:pPr>
            <a:buFont typeface="+mj-lt"/>
            <a:buAutoNum type="alphaLcParenBoth"/>
          </a:pPr>
          <a:r>
            <a:rPr lang="pt-BR" dirty="0"/>
            <a:t>Melhora a precisão da captura e comunicação de eventos adversos relacionados com dispositivos médicos.</a:t>
          </a:r>
        </a:p>
      </dgm:t>
    </dgm:pt>
    <dgm:pt modelId="{3E438781-416D-E646-878B-CD1BF9F27678}" type="parTrans" cxnId="{6E86EC6F-DA7C-AD46-934F-0F1872627976}">
      <dgm:prSet/>
      <dgm:spPr/>
      <dgm:t>
        <a:bodyPr/>
        <a:lstStyle/>
        <a:p>
          <a:endParaRPr lang="pt-BR"/>
        </a:p>
      </dgm:t>
    </dgm:pt>
    <dgm:pt modelId="{C8C67FB1-F0B7-1047-8A5C-E9E4AFBB72C0}" type="sibTrans" cxnId="{6E86EC6F-DA7C-AD46-934F-0F1872627976}">
      <dgm:prSet/>
      <dgm:spPr/>
      <dgm:t>
        <a:bodyPr/>
        <a:lstStyle/>
        <a:p>
          <a:endParaRPr lang="pt-BR"/>
        </a:p>
      </dgm:t>
    </dgm:pt>
    <dgm:pt modelId="{58E5780E-9D87-D545-957D-20BDA5AAEE54}">
      <dgm:prSet phldrT="[Texto]"/>
      <dgm:spPr/>
      <dgm:t>
        <a:bodyPr/>
        <a:lstStyle/>
        <a:p>
          <a:pPr>
            <a:buFont typeface="+mj-lt"/>
            <a:buAutoNum type="alphaLcParenBoth"/>
          </a:pPr>
          <a:r>
            <a:rPr lang="pt-BR" dirty="0"/>
            <a:t>É prontamente utilizável, em contraste com o texto narrativo, para abordagens mais sofisticadas de detecção de sinais e análise de tendências.</a:t>
          </a:r>
        </a:p>
      </dgm:t>
    </dgm:pt>
    <dgm:pt modelId="{90E897A3-6802-2547-ABD3-316E56826302}" type="parTrans" cxnId="{CEA070A3-E777-9D4C-9CB8-52DCD4D024E5}">
      <dgm:prSet/>
      <dgm:spPr/>
      <dgm:t>
        <a:bodyPr/>
        <a:lstStyle/>
        <a:p>
          <a:endParaRPr lang="pt-BR"/>
        </a:p>
      </dgm:t>
    </dgm:pt>
    <dgm:pt modelId="{B3AAE913-6A35-654F-A19D-B5C1E3C4D0D1}" type="sibTrans" cxnId="{CEA070A3-E777-9D4C-9CB8-52DCD4D024E5}">
      <dgm:prSet/>
      <dgm:spPr/>
      <dgm:t>
        <a:bodyPr/>
        <a:lstStyle/>
        <a:p>
          <a:endParaRPr lang="pt-BR"/>
        </a:p>
      </dgm:t>
    </dgm:pt>
    <dgm:pt modelId="{2BB8974C-B150-0645-ACBB-0FFEA8D2064B}">
      <dgm:prSet/>
      <dgm:spPr/>
      <dgm:t>
        <a:bodyPr/>
        <a:lstStyle/>
        <a:p>
          <a:pPr>
            <a:buNone/>
          </a:pPr>
          <a:r>
            <a:rPr lang="pt-BR" dirty="0"/>
            <a:t>Reduz a ambiguidade e, consequentemente, aumenta a eficácia do processo de avaliação</a:t>
          </a:r>
        </a:p>
      </dgm:t>
    </dgm:pt>
    <dgm:pt modelId="{D6EE2968-7BBB-0D43-BF4A-7B46A7C22DEF}" type="parTrans" cxnId="{7C3DB7C0-084C-764A-9F29-FB5E3E37C5B4}">
      <dgm:prSet/>
      <dgm:spPr/>
      <dgm:t>
        <a:bodyPr/>
        <a:lstStyle/>
        <a:p>
          <a:endParaRPr lang="pt-BR"/>
        </a:p>
      </dgm:t>
    </dgm:pt>
    <dgm:pt modelId="{4D169E68-4A1A-5A4A-9F5C-1F6BE65E0EF1}" type="sibTrans" cxnId="{7C3DB7C0-084C-764A-9F29-FB5E3E37C5B4}">
      <dgm:prSet/>
      <dgm:spPr/>
      <dgm:t>
        <a:bodyPr/>
        <a:lstStyle/>
        <a:p>
          <a:endParaRPr lang="pt-BR"/>
        </a:p>
      </dgm:t>
    </dgm:pt>
    <dgm:pt modelId="{1AD4C320-458F-064E-9FE8-AD2728626C80}" type="pres">
      <dgm:prSet presAssocID="{D3B92ACA-24EF-3E43-A78A-2773136CAA2E}" presName="Name0" presStyleCnt="0">
        <dgm:presLayoutVars>
          <dgm:chMax val="7"/>
          <dgm:chPref val="7"/>
          <dgm:dir/>
        </dgm:presLayoutVars>
      </dgm:prSet>
      <dgm:spPr/>
    </dgm:pt>
    <dgm:pt modelId="{322991F7-39C2-CF49-8529-2A2A55BCEB11}" type="pres">
      <dgm:prSet presAssocID="{D3B92ACA-24EF-3E43-A78A-2773136CAA2E}" presName="Name1" presStyleCnt="0"/>
      <dgm:spPr/>
    </dgm:pt>
    <dgm:pt modelId="{235DA1DF-9773-A44B-B3FD-FF4A2E33B43B}" type="pres">
      <dgm:prSet presAssocID="{D3B92ACA-24EF-3E43-A78A-2773136CAA2E}" presName="cycle" presStyleCnt="0"/>
      <dgm:spPr/>
    </dgm:pt>
    <dgm:pt modelId="{7557F56B-51B3-7341-B718-6E817F5F08F4}" type="pres">
      <dgm:prSet presAssocID="{D3B92ACA-24EF-3E43-A78A-2773136CAA2E}" presName="srcNode" presStyleLbl="node1" presStyleIdx="0" presStyleCnt="3"/>
      <dgm:spPr/>
    </dgm:pt>
    <dgm:pt modelId="{EBF4B20C-02A4-0445-984F-76EC270D24F1}" type="pres">
      <dgm:prSet presAssocID="{D3B92ACA-24EF-3E43-A78A-2773136CAA2E}" presName="conn" presStyleLbl="parChTrans1D2" presStyleIdx="0" presStyleCnt="1"/>
      <dgm:spPr/>
    </dgm:pt>
    <dgm:pt modelId="{47BD81F3-D37E-094F-AA13-6252D3EB082C}" type="pres">
      <dgm:prSet presAssocID="{D3B92ACA-24EF-3E43-A78A-2773136CAA2E}" presName="extraNode" presStyleLbl="node1" presStyleIdx="0" presStyleCnt="3"/>
      <dgm:spPr/>
    </dgm:pt>
    <dgm:pt modelId="{E1262176-224C-DF49-B833-8360806F4356}" type="pres">
      <dgm:prSet presAssocID="{D3B92ACA-24EF-3E43-A78A-2773136CAA2E}" presName="dstNode" presStyleLbl="node1" presStyleIdx="0" presStyleCnt="3"/>
      <dgm:spPr/>
    </dgm:pt>
    <dgm:pt modelId="{36D81351-C716-FA42-B853-DA992CE2BFC8}" type="pres">
      <dgm:prSet presAssocID="{28034684-82DE-E940-A9A4-B9717B32D8AB}" presName="text_1" presStyleLbl="node1" presStyleIdx="0" presStyleCnt="3">
        <dgm:presLayoutVars>
          <dgm:bulletEnabled val="1"/>
        </dgm:presLayoutVars>
      </dgm:prSet>
      <dgm:spPr/>
    </dgm:pt>
    <dgm:pt modelId="{2C89B6FE-AAEA-9744-ACE4-4674BB9B97B5}" type="pres">
      <dgm:prSet presAssocID="{28034684-82DE-E940-A9A4-B9717B32D8AB}" presName="accent_1" presStyleCnt="0"/>
      <dgm:spPr/>
    </dgm:pt>
    <dgm:pt modelId="{7456CA71-222A-7A47-8437-695FA338EFB9}" type="pres">
      <dgm:prSet presAssocID="{28034684-82DE-E940-A9A4-B9717B32D8AB}" presName="accentRepeatNode" presStyleLbl="solidFgAcc1" presStyleIdx="0" presStyleCnt="3"/>
      <dgm:spPr/>
    </dgm:pt>
    <dgm:pt modelId="{3F462CF8-D749-BE4C-8C7B-26355CD3FABB}" type="pres">
      <dgm:prSet presAssocID="{2BB8974C-B150-0645-ACBB-0FFEA8D2064B}" presName="text_2" presStyleLbl="node1" presStyleIdx="1" presStyleCnt="3">
        <dgm:presLayoutVars>
          <dgm:bulletEnabled val="1"/>
        </dgm:presLayoutVars>
      </dgm:prSet>
      <dgm:spPr/>
    </dgm:pt>
    <dgm:pt modelId="{05BB6CEC-071B-BC46-B19C-9A0543FF44AD}" type="pres">
      <dgm:prSet presAssocID="{2BB8974C-B150-0645-ACBB-0FFEA8D2064B}" presName="accent_2" presStyleCnt="0"/>
      <dgm:spPr/>
    </dgm:pt>
    <dgm:pt modelId="{0DFCE4EB-43F0-174A-A7D4-451E058C9B4E}" type="pres">
      <dgm:prSet presAssocID="{2BB8974C-B150-0645-ACBB-0FFEA8D2064B}" presName="accentRepeatNode" presStyleLbl="solidFgAcc1" presStyleIdx="1" presStyleCnt="3"/>
      <dgm:spPr/>
    </dgm:pt>
    <dgm:pt modelId="{15D20D2F-DACA-E342-952E-5E99D4934259}" type="pres">
      <dgm:prSet presAssocID="{58E5780E-9D87-D545-957D-20BDA5AAEE54}" presName="text_3" presStyleLbl="node1" presStyleIdx="2" presStyleCnt="3">
        <dgm:presLayoutVars>
          <dgm:bulletEnabled val="1"/>
        </dgm:presLayoutVars>
      </dgm:prSet>
      <dgm:spPr/>
    </dgm:pt>
    <dgm:pt modelId="{864E9D52-4013-D946-88D3-20C75A87499D}" type="pres">
      <dgm:prSet presAssocID="{58E5780E-9D87-D545-957D-20BDA5AAEE54}" presName="accent_3" presStyleCnt="0"/>
      <dgm:spPr/>
    </dgm:pt>
    <dgm:pt modelId="{DDBBBBDD-502D-4C4C-ABFD-90FE8155EC1D}" type="pres">
      <dgm:prSet presAssocID="{58E5780E-9D87-D545-957D-20BDA5AAEE54}" presName="accentRepeatNode" presStyleLbl="solidFgAcc1" presStyleIdx="2" presStyleCnt="3" custLinFactNeighborY="-1688"/>
      <dgm:spPr>
        <a:noFill/>
      </dgm:spPr>
    </dgm:pt>
  </dgm:ptLst>
  <dgm:cxnLst>
    <dgm:cxn modelId="{1F2B3426-FE54-8349-8F5A-0454638F2C47}" type="presOf" srcId="{D3B92ACA-24EF-3E43-A78A-2773136CAA2E}" destId="{1AD4C320-458F-064E-9FE8-AD2728626C80}" srcOrd="0" destOrd="0" presId="urn:microsoft.com/office/officeart/2008/layout/VerticalCurvedList"/>
    <dgm:cxn modelId="{53C64E38-644B-6644-A585-CC19F5981A3D}" type="presOf" srcId="{2BB8974C-B150-0645-ACBB-0FFEA8D2064B}" destId="{3F462CF8-D749-BE4C-8C7B-26355CD3FABB}" srcOrd="0" destOrd="0" presId="urn:microsoft.com/office/officeart/2008/layout/VerticalCurvedList"/>
    <dgm:cxn modelId="{9EE59044-CD91-424B-A489-B11179F0BACD}" type="presOf" srcId="{58E5780E-9D87-D545-957D-20BDA5AAEE54}" destId="{15D20D2F-DACA-E342-952E-5E99D4934259}" srcOrd="0" destOrd="0" presId="urn:microsoft.com/office/officeart/2008/layout/VerticalCurvedList"/>
    <dgm:cxn modelId="{6E86EC6F-DA7C-AD46-934F-0F1872627976}" srcId="{D3B92ACA-24EF-3E43-A78A-2773136CAA2E}" destId="{28034684-82DE-E940-A9A4-B9717B32D8AB}" srcOrd="0" destOrd="0" parTransId="{3E438781-416D-E646-878B-CD1BF9F27678}" sibTransId="{C8C67FB1-F0B7-1047-8A5C-E9E4AFBB72C0}"/>
    <dgm:cxn modelId="{18CA7576-1CAA-7E41-B96A-FEF6A1A976AD}" type="presOf" srcId="{C8C67FB1-F0B7-1047-8A5C-E9E4AFBB72C0}" destId="{EBF4B20C-02A4-0445-984F-76EC270D24F1}" srcOrd="0" destOrd="0" presId="urn:microsoft.com/office/officeart/2008/layout/VerticalCurvedList"/>
    <dgm:cxn modelId="{158A7495-939A-B74D-B782-4B2FC3FFAFD7}" type="presOf" srcId="{28034684-82DE-E940-A9A4-B9717B32D8AB}" destId="{36D81351-C716-FA42-B853-DA992CE2BFC8}" srcOrd="0" destOrd="0" presId="urn:microsoft.com/office/officeart/2008/layout/VerticalCurvedList"/>
    <dgm:cxn modelId="{CEA070A3-E777-9D4C-9CB8-52DCD4D024E5}" srcId="{D3B92ACA-24EF-3E43-A78A-2773136CAA2E}" destId="{58E5780E-9D87-D545-957D-20BDA5AAEE54}" srcOrd="2" destOrd="0" parTransId="{90E897A3-6802-2547-ABD3-316E56826302}" sibTransId="{B3AAE913-6A35-654F-A19D-B5C1E3C4D0D1}"/>
    <dgm:cxn modelId="{7C3DB7C0-084C-764A-9F29-FB5E3E37C5B4}" srcId="{D3B92ACA-24EF-3E43-A78A-2773136CAA2E}" destId="{2BB8974C-B150-0645-ACBB-0FFEA8D2064B}" srcOrd="1" destOrd="0" parTransId="{D6EE2968-7BBB-0D43-BF4A-7B46A7C22DEF}" sibTransId="{4D169E68-4A1A-5A4A-9F5C-1F6BE65E0EF1}"/>
    <dgm:cxn modelId="{3DA4DBD5-298A-1148-A777-CDC4EABEFC36}" type="presParOf" srcId="{1AD4C320-458F-064E-9FE8-AD2728626C80}" destId="{322991F7-39C2-CF49-8529-2A2A55BCEB11}" srcOrd="0" destOrd="0" presId="urn:microsoft.com/office/officeart/2008/layout/VerticalCurvedList"/>
    <dgm:cxn modelId="{1DF4F198-2C2C-4B49-A7FB-5EF31D9E8AA4}" type="presParOf" srcId="{322991F7-39C2-CF49-8529-2A2A55BCEB11}" destId="{235DA1DF-9773-A44B-B3FD-FF4A2E33B43B}" srcOrd="0" destOrd="0" presId="urn:microsoft.com/office/officeart/2008/layout/VerticalCurvedList"/>
    <dgm:cxn modelId="{FBD0E827-90ED-E54A-ADEA-AF00EE32D9B6}" type="presParOf" srcId="{235DA1DF-9773-A44B-B3FD-FF4A2E33B43B}" destId="{7557F56B-51B3-7341-B718-6E817F5F08F4}" srcOrd="0" destOrd="0" presId="urn:microsoft.com/office/officeart/2008/layout/VerticalCurvedList"/>
    <dgm:cxn modelId="{33F439E9-40AF-1D48-9406-FBB4CC76E515}" type="presParOf" srcId="{235DA1DF-9773-A44B-B3FD-FF4A2E33B43B}" destId="{EBF4B20C-02A4-0445-984F-76EC270D24F1}" srcOrd="1" destOrd="0" presId="urn:microsoft.com/office/officeart/2008/layout/VerticalCurvedList"/>
    <dgm:cxn modelId="{29150B77-1BA0-3949-AC2D-48937D0B06DB}" type="presParOf" srcId="{235DA1DF-9773-A44B-B3FD-FF4A2E33B43B}" destId="{47BD81F3-D37E-094F-AA13-6252D3EB082C}" srcOrd="2" destOrd="0" presId="urn:microsoft.com/office/officeart/2008/layout/VerticalCurvedList"/>
    <dgm:cxn modelId="{13C129D2-1453-6442-BE27-9A6F49917480}" type="presParOf" srcId="{235DA1DF-9773-A44B-B3FD-FF4A2E33B43B}" destId="{E1262176-224C-DF49-B833-8360806F4356}" srcOrd="3" destOrd="0" presId="urn:microsoft.com/office/officeart/2008/layout/VerticalCurvedList"/>
    <dgm:cxn modelId="{AF0BE653-20DD-DB4F-AC70-819176FA0417}" type="presParOf" srcId="{322991F7-39C2-CF49-8529-2A2A55BCEB11}" destId="{36D81351-C716-FA42-B853-DA992CE2BFC8}" srcOrd="1" destOrd="0" presId="urn:microsoft.com/office/officeart/2008/layout/VerticalCurvedList"/>
    <dgm:cxn modelId="{28A337F3-7131-5E4F-AF54-D3A4B3DAB872}" type="presParOf" srcId="{322991F7-39C2-CF49-8529-2A2A55BCEB11}" destId="{2C89B6FE-AAEA-9744-ACE4-4674BB9B97B5}" srcOrd="2" destOrd="0" presId="urn:microsoft.com/office/officeart/2008/layout/VerticalCurvedList"/>
    <dgm:cxn modelId="{15449E35-FD66-8C4E-9985-6EE1C9B1F4F5}" type="presParOf" srcId="{2C89B6FE-AAEA-9744-ACE4-4674BB9B97B5}" destId="{7456CA71-222A-7A47-8437-695FA338EFB9}" srcOrd="0" destOrd="0" presId="urn:microsoft.com/office/officeart/2008/layout/VerticalCurvedList"/>
    <dgm:cxn modelId="{4D214AB7-DF9F-C54E-9E54-0E5646A06D38}" type="presParOf" srcId="{322991F7-39C2-CF49-8529-2A2A55BCEB11}" destId="{3F462CF8-D749-BE4C-8C7B-26355CD3FABB}" srcOrd="3" destOrd="0" presId="urn:microsoft.com/office/officeart/2008/layout/VerticalCurvedList"/>
    <dgm:cxn modelId="{C593BF46-012A-6C45-B2B3-2A9CC6D631B6}" type="presParOf" srcId="{322991F7-39C2-CF49-8529-2A2A55BCEB11}" destId="{05BB6CEC-071B-BC46-B19C-9A0543FF44AD}" srcOrd="4" destOrd="0" presId="urn:microsoft.com/office/officeart/2008/layout/VerticalCurvedList"/>
    <dgm:cxn modelId="{E9F82B69-04BD-894D-9B9D-BA2A33812EFC}" type="presParOf" srcId="{05BB6CEC-071B-BC46-B19C-9A0543FF44AD}" destId="{0DFCE4EB-43F0-174A-A7D4-451E058C9B4E}" srcOrd="0" destOrd="0" presId="urn:microsoft.com/office/officeart/2008/layout/VerticalCurvedList"/>
    <dgm:cxn modelId="{199094FD-20B3-FA4F-BFFC-B683E28EC14E}" type="presParOf" srcId="{322991F7-39C2-CF49-8529-2A2A55BCEB11}" destId="{15D20D2F-DACA-E342-952E-5E99D4934259}" srcOrd="5" destOrd="0" presId="urn:microsoft.com/office/officeart/2008/layout/VerticalCurvedList"/>
    <dgm:cxn modelId="{BB41FC25-E5F6-804D-9E01-1CFEF6F8B76F}" type="presParOf" srcId="{322991F7-39C2-CF49-8529-2A2A55BCEB11}" destId="{864E9D52-4013-D946-88D3-20C75A87499D}" srcOrd="6" destOrd="0" presId="urn:microsoft.com/office/officeart/2008/layout/VerticalCurvedList"/>
    <dgm:cxn modelId="{B8ED9534-0A4A-9E4B-A555-7B834863098C}" type="presParOf" srcId="{864E9D52-4013-D946-88D3-20C75A87499D}" destId="{DDBBBBDD-502D-4C4C-ABFD-90FE8155EC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E3A91-86A2-444B-B99B-5F45B7A96DF2}" type="doc">
      <dgm:prSet loTypeId="urn:microsoft.com/office/officeart/2005/8/layout/matrix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68643C-5E7B-014E-B348-954538043C75}">
      <dgm:prSet phldrT="[Texto]" custT="1"/>
      <dgm:spPr/>
      <dgm:t>
        <a:bodyPr/>
        <a:lstStyle/>
        <a:p>
          <a:r>
            <a:rPr lang="pt-BR" sz="2800" b="1" dirty="0"/>
            <a:t>4 Conjuntos</a:t>
          </a:r>
        </a:p>
      </dgm:t>
    </dgm:pt>
    <dgm:pt modelId="{B19C614F-354B-6A43-97BF-D4B580BB04AC}" type="parTrans" cxnId="{BEE44096-A57C-A345-AB8E-8342C18867DF}">
      <dgm:prSet/>
      <dgm:spPr/>
      <dgm:t>
        <a:bodyPr/>
        <a:lstStyle/>
        <a:p>
          <a:endParaRPr lang="pt-BR"/>
        </a:p>
      </dgm:t>
    </dgm:pt>
    <dgm:pt modelId="{BFD34365-62D7-8A43-BC4F-DC4719F8E533}" type="sibTrans" cxnId="{BEE44096-A57C-A345-AB8E-8342C18867DF}">
      <dgm:prSet/>
      <dgm:spPr/>
      <dgm:t>
        <a:bodyPr/>
        <a:lstStyle/>
        <a:p>
          <a:endParaRPr lang="pt-BR"/>
        </a:p>
      </dgm:t>
    </dgm:pt>
    <dgm:pt modelId="{2843EC7D-EC36-804D-A692-1096F084540E}">
      <dgm:prSet phldrT="[Texto]" custT="1"/>
      <dgm:spPr/>
      <dgm:t>
        <a:bodyPr/>
        <a:lstStyle/>
        <a:p>
          <a:r>
            <a:rPr lang="pt-BR" sz="2800" b="1" dirty="0"/>
            <a:t>Problema com o dispositivo</a:t>
          </a:r>
        </a:p>
        <a:p>
          <a:r>
            <a:rPr lang="pt-BR" sz="2500" b="1" dirty="0"/>
            <a:t> Anexo A</a:t>
          </a:r>
        </a:p>
      </dgm:t>
    </dgm:pt>
    <dgm:pt modelId="{584EE984-A161-234C-BEFC-40A85C75EC09}" type="parTrans" cxnId="{7B737406-8FCA-B043-B2C9-F89DF6AABA21}">
      <dgm:prSet/>
      <dgm:spPr/>
      <dgm:t>
        <a:bodyPr/>
        <a:lstStyle/>
        <a:p>
          <a:endParaRPr lang="pt-BR"/>
        </a:p>
      </dgm:t>
    </dgm:pt>
    <dgm:pt modelId="{4D493421-1490-EF42-9579-A0ED6D009F78}" type="sibTrans" cxnId="{7B737406-8FCA-B043-B2C9-F89DF6AABA21}">
      <dgm:prSet/>
      <dgm:spPr/>
      <dgm:t>
        <a:bodyPr/>
        <a:lstStyle/>
        <a:p>
          <a:endParaRPr lang="pt-BR"/>
        </a:p>
      </dgm:t>
    </dgm:pt>
    <dgm:pt modelId="{BF0C6346-0971-5346-BCCF-46973BD77D92}">
      <dgm:prSet phldrT="[Texto]" custT="1"/>
      <dgm:spPr>
        <a:solidFill>
          <a:schemeClr val="tx2">
            <a:lumMod val="50000"/>
            <a:lumOff val="50000"/>
          </a:schemeClr>
        </a:solidFill>
      </dgm:spPr>
      <dgm:t>
        <a:bodyPr tIns="324000"/>
        <a:lstStyle/>
        <a:p>
          <a:pPr algn="ctr"/>
          <a:r>
            <a:rPr lang="pt-BR" sz="2600" b="1" dirty="0"/>
            <a:t>Investigação da Causa</a:t>
          </a:r>
        </a:p>
        <a:p>
          <a:pPr algn="ctr"/>
          <a:r>
            <a:rPr lang="pt-BR" sz="2500" b="1" dirty="0"/>
            <a:t>Anexo </a:t>
          </a:r>
          <a:r>
            <a:rPr lang="pt-BR" sz="2500" b="1" dirty="0" err="1"/>
            <a:t>B</a:t>
          </a:r>
          <a:r>
            <a:rPr lang="pt-BR" sz="2500" b="1" dirty="0"/>
            <a:t> – Tipo</a:t>
          </a:r>
        </a:p>
        <a:p>
          <a:pPr algn="ctr"/>
          <a:r>
            <a:rPr lang="pt-BR" sz="2500" b="1" dirty="0"/>
            <a:t>Anexo C – Achados</a:t>
          </a:r>
        </a:p>
        <a:p>
          <a:pPr algn="ctr"/>
          <a:r>
            <a:rPr lang="pt-BR" sz="2500" b="1" dirty="0"/>
            <a:t>Anexo </a:t>
          </a:r>
          <a:r>
            <a:rPr lang="pt-BR" sz="2500" b="1" dirty="0" err="1"/>
            <a:t>D</a:t>
          </a:r>
          <a:r>
            <a:rPr lang="pt-BR" sz="2500" b="1" dirty="0"/>
            <a:t> - Conclusão</a:t>
          </a:r>
        </a:p>
      </dgm:t>
    </dgm:pt>
    <dgm:pt modelId="{02D5F9CD-801F-CC4D-9450-771B246924E3}" type="parTrans" cxnId="{DFB4EECD-49FD-3F4D-B217-15FF0157BE4B}">
      <dgm:prSet/>
      <dgm:spPr/>
      <dgm:t>
        <a:bodyPr/>
        <a:lstStyle/>
        <a:p>
          <a:endParaRPr lang="pt-BR"/>
        </a:p>
      </dgm:t>
    </dgm:pt>
    <dgm:pt modelId="{AC490D3E-D98C-B441-9FD9-BD5F0B2ADA68}" type="sibTrans" cxnId="{DFB4EECD-49FD-3F4D-B217-15FF0157BE4B}">
      <dgm:prSet/>
      <dgm:spPr/>
      <dgm:t>
        <a:bodyPr/>
        <a:lstStyle/>
        <a:p>
          <a:endParaRPr lang="pt-BR"/>
        </a:p>
      </dgm:t>
    </dgm:pt>
    <dgm:pt modelId="{7D8E97AD-DCAB-B240-8DB1-E6A39BF4DF5D}">
      <dgm:prSet phldrT="[Texto]" custT="1"/>
      <dgm:spPr>
        <a:solidFill>
          <a:schemeClr val="tx2">
            <a:lumMod val="10000"/>
            <a:lumOff val="90000"/>
          </a:schemeClr>
        </a:solidFill>
      </dgm:spPr>
      <dgm:t>
        <a:bodyPr tIns="0"/>
        <a:lstStyle/>
        <a:p>
          <a:r>
            <a:rPr lang="pt-BR" sz="2800" b="1" dirty="0">
              <a:solidFill>
                <a:schemeClr val="tx1"/>
              </a:solidFill>
            </a:rPr>
            <a:t>Componentes</a:t>
          </a:r>
        </a:p>
        <a:p>
          <a:r>
            <a:rPr lang="pt-BR" sz="2500" b="1" dirty="0">
              <a:solidFill>
                <a:schemeClr val="tx1"/>
              </a:solidFill>
            </a:rPr>
            <a:t>Anexo </a:t>
          </a:r>
          <a:r>
            <a:rPr lang="pt-BR" sz="2500" b="1" dirty="0" err="1">
              <a:solidFill>
                <a:schemeClr val="tx1"/>
              </a:solidFill>
            </a:rPr>
            <a:t>G</a:t>
          </a:r>
          <a:endParaRPr lang="pt-BR" sz="2500" b="1" dirty="0">
            <a:solidFill>
              <a:schemeClr val="tx1"/>
            </a:solidFill>
          </a:endParaRPr>
        </a:p>
      </dgm:t>
    </dgm:pt>
    <dgm:pt modelId="{FF74B00E-B329-9547-B5E8-9AAC81F5A064}" type="parTrans" cxnId="{10C47435-F565-B645-8948-45C1D0DBD7E7}">
      <dgm:prSet/>
      <dgm:spPr/>
      <dgm:t>
        <a:bodyPr/>
        <a:lstStyle/>
        <a:p>
          <a:endParaRPr lang="pt-BR"/>
        </a:p>
      </dgm:t>
    </dgm:pt>
    <dgm:pt modelId="{414F5B8C-C5B0-AA4D-B30B-A87E91348936}" type="sibTrans" cxnId="{10C47435-F565-B645-8948-45C1D0DBD7E7}">
      <dgm:prSet/>
      <dgm:spPr/>
      <dgm:t>
        <a:bodyPr/>
        <a:lstStyle/>
        <a:p>
          <a:endParaRPr lang="pt-BR"/>
        </a:p>
      </dgm:t>
    </dgm:pt>
    <dgm:pt modelId="{09ED4495-B659-E644-8ADA-56C5DCB763AF}">
      <dgm:prSet phldrT="[Texto]" custT="1"/>
      <dgm:spPr>
        <a:solidFill>
          <a:schemeClr val="tx2">
            <a:lumMod val="25000"/>
            <a:lumOff val="75000"/>
          </a:schemeClr>
        </a:solidFill>
      </dgm:spPr>
      <dgm:t>
        <a:bodyPr tIns="144000"/>
        <a:lstStyle/>
        <a:p>
          <a:r>
            <a:rPr lang="pt-BR" sz="2800" b="1" dirty="0"/>
            <a:t>Efeitos para saúde</a:t>
          </a:r>
        </a:p>
        <a:p>
          <a:r>
            <a:rPr lang="pt-BR" sz="2500" b="1" dirty="0"/>
            <a:t>Anexo E - Sinais e sintomas</a:t>
          </a:r>
        </a:p>
        <a:p>
          <a:r>
            <a:rPr lang="pt-BR" sz="2500" b="1" dirty="0"/>
            <a:t>Anexo </a:t>
          </a:r>
          <a:r>
            <a:rPr lang="pt-BR" sz="2500" b="1" dirty="0" err="1"/>
            <a:t>F</a:t>
          </a:r>
          <a:r>
            <a:rPr lang="pt-BR" sz="2500" b="1" dirty="0"/>
            <a:t> – Impacto</a:t>
          </a:r>
        </a:p>
      </dgm:t>
    </dgm:pt>
    <dgm:pt modelId="{73FD17CB-3EAF-B844-9D6E-CF6323BDEB37}" type="parTrans" cxnId="{2E78DC38-730F-B040-B717-6614904A7785}">
      <dgm:prSet/>
      <dgm:spPr/>
      <dgm:t>
        <a:bodyPr/>
        <a:lstStyle/>
        <a:p>
          <a:endParaRPr lang="pt-BR"/>
        </a:p>
      </dgm:t>
    </dgm:pt>
    <dgm:pt modelId="{66FFDB69-8EF6-B44F-822F-64061868BFEF}" type="sibTrans" cxnId="{2E78DC38-730F-B040-B717-6614904A7785}">
      <dgm:prSet/>
      <dgm:spPr/>
      <dgm:t>
        <a:bodyPr/>
        <a:lstStyle/>
        <a:p>
          <a:endParaRPr lang="pt-BR"/>
        </a:p>
      </dgm:t>
    </dgm:pt>
    <dgm:pt modelId="{BDBA1AC3-70E5-534F-A420-E5E216C27961}" type="pres">
      <dgm:prSet presAssocID="{781E3A91-86A2-444B-B99B-5F45B7A96D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6B2773-8253-D344-9375-2A50B849D857}" type="pres">
      <dgm:prSet presAssocID="{781E3A91-86A2-444B-B99B-5F45B7A96DF2}" presName="matrix" presStyleCnt="0"/>
      <dgm:spPr/>
    </dgm:pt>
    <dgm:pt modelId="{23CEE454-0478-FC41-8EDF-F947EF83A5B9}" type="pres">
      <dgm:prSet presAssocID="{781E3A91-86A2-444B-B99B-5F45B7A96DF2}" presName="tile1" presStyleLbl="node1" presStyleIdx="0" presStyleCnt="4"/>
      <dgm:spPr/>
    </dgm:pt>
    <dgm:pt modelId="{0B221B5B-B186-A841-B28C-D35F44C2FD47}" type="pres">
      <dgm:prSet presAssocID="{781E3A91-86A2-444B-B99B-5F45B7A96D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172F1FB-B344-5E44-A26D-D35D15097B6D}" type="pres">
      <dgm:prSet presAssocID="{781E3A91-86A2-444B-B99B-5F45B7A96DF2}" presName="tile2" presStyleLbl="node1" presStyleIdx="1" presStyleCnt="4"/>
      <dgm:spPr/>
    </dgm:pt>
    <dgm:pt modelId="{3DAE5721-0CFC-6848-B0A0-4E4110707A0B}" type="pres">
      <dgm:prSet presAssocID="{781E3A91-86A2-444B-B99B-5F45B7A96D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D093CDC-1AA2-7944-AC17-AD82498D7789}" type="pres">
      <dgm:prSet presAssocID="{781E3A91-86A2-444B-B99B-5F45B7A96DF2}" presName="tile3" presStyleLbl="node1" presStyleIdx="2" presStyleCnt="4"/>
      <dgm:spPr/>
    </dgm:pt>
    <dgm:pt modelId="{DE9866BC-2753-6C43-AE43-24557CE034A5}" type="pres">
      <dgm:prSet presAssocID="{781E3A91-86A2-444B-B99B-5F45B7A96D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F53B3F-AAD5-1F4C-9A0E-96E1CE69D2CD}" type="pres">
      <dgm:prSet presAssocID="{781E3A91-86A2-444B-B99B-5F45B7A96DF2}" presName="tile4" presStyleLbl="node1" presStyleIdx="3" presStyleCnt="4"/>
      <dgm:spPr/>
    </dgm:pt>
    <dgm:pt modelId="{83711AF0-EE95-ED48-B503-31CB672A3DD4}" type="pres">
      <dgm:prSet presAssocID="{781E3A91-86A2-444B-B99B-5F45B7A96D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49856AF-1FBE-814E-8DA4-EDB1D76577FD}" type="pres">
      <dgm:prSet presAssocID="{781E3A91-86A2-444B-B99B-5F45B7A96DF2}" presName="centerTile" presStyleLbl="fgShp" presStyleIdx="0" presStyleCnt="1" custScaleX="96616" custScaleY="77287">
        <dgm:presLayoutVars>
          <dgm:chMax val="0"/>
          <dgm:chPref val="0"/>
        </dgm:presLayoutVars>
      </dgm:prSet>
      <dgm:spPr/>
    </dgm:pt>
  </dgm:ptLst>
  <dgm:cxnLst>
    <dgm:cxn modelId="{7B737406-8FCA-B043-B2C9-F89DF6AABA21}" srcId="{E068643C-5E7B-014E-B348-954538043C75}" destId="{2843EC7D-EC36-804D-A692-1096F084540E}" srcOrd="0" destOrd="0" parTransId="{584EE984-A161-234C-BEFC-40A85C75EC09}" sibTransId="{4D493421-1490-EF42-9579-A0ED6D009F78}"/>
    <dgm:cxn modelId="{10C47435-F565-B645-8948-45C1D0DBD7E7}" srcId="{E068643C-5E7B-014E-B348-954538043C75}" destId="{7D8E97AD-DCAB-B240-8DB1-E6A39BF4DF5D}" srcOrd="2" destOrd="0" parTransId="{FF74B00E-B329-9547-B5E8-9AAC81F5A064}" sibTransId="{414F5B8C-C5B0-AA4D-B30B-A87E91348936}"/>
    <dgm:cxn modelId="{2E78DC38-730F-B040-B717-6614904A7785}" srcId="{E068643C-5E7B-014E-B348-954538043C75}" destId="{09ED4495-B659-E644-8ADA-56C5DCB763AF}" srcOrd="3" destOrd="0" parTransId="{73FD17CB-3EAF-B844-9D6E-CF6323BDEB37}" sibTransId="{66FFDB69-8EF6-B44F-822F-64061868BFEF}"/>
    <dgm:cxn modelId="{66E89F4A-B2B3-BA4A-BE4D-21D8DC3F8635}" type="presOf" srcId="{7D8E97AD-DCAB-B240-8DB1-E6A39BF4DF5D}" destId="{0D093CDC-1AA2-7944-AC17-AD82498D7789}" srcOrd="0" destOrd="0" presId="urn:microsoft.com/office/officeart/2005/8/layout/matrix1"/>
    <dgm:cxn modelId="{66662250-127B-6D4B-A041-CA194B9334B3}" type="presOf" srcId="{E068643C-5E7B-014E-B348-954538043C75}" destId="{049856AF-1FBE-814E-8DA4-EDB1D76577FD}" srcOrd="0" destOrd="0" presId="urn:microsoft.com/office/officeart/2005/8/layout/matrix1"/>
    <dgm:cxn modelId="{16CE3350-1368-6E4F-9356-8E959F6DA058}" type="presOf" srcId="{09ED4495-B659-E644-8ADA-56C5DCB763AF}" destId="{83711AF0-EE95-ED48-B503-31CB672A3DD4}" srcOrd="1" destOrd="0" presId="urn:microsoft.com/office/officeart/2005/8/layout/matrix1"/>
    <dgm:cxn modelId="{BBCBC050-725B-D84A-B98C-8214E4EDE1EB}" type="presOf" srcId="{BF0C6346-0971-5346-BCCF-46973BD77D92}" destId="{5172F1FB-B344-5E44-A26D-D35D15097B6D}" srcOrd="0" destOrd="0" presId="urn:microsoft.com/office/officeart/2005/8/layout/matrix1"/>
    <dgm:cxn modelId="{B1954F57-5F47-7D44-B852-FCF193307A6A}" type="presOf" srcId="{781E3A91-86A2-444B-B99B-5F45B7A96DF2}" destId="{BDBA1AC3-70E5-534F-A420-E5E216C27961}" srcOrd="0" destOrd="0" presId="urn:microsoft.com/office/officeart/2005/8/layout/matrix1"/>
    <dgm:cxn modelId="{259EE764-3727-0C4C-B60D-250E5F1E95C3}" type="presOf" srcId="{7D8E97AD-DCAB-B240-8DB1-E6A39BF4DF5D}" destId="{DE9866BC-2753-6C43-AE43-24557CE034A5}" srcOrd="1" destOrd="0" presId="urn:microsoft.com/office/officeart/2005/8/layout/matrix1"/>
    <dgm:cxn modelId="{BEE44096-A57C-A345-AB8E-8342C18867DF}" srcId="{781E3A91-86A2-444B-B99B-5F45B7A96DF2}" destId="{E068643C-5E7B-014E-B348-954538043C75}" srcOrd="0" destOrd="0" parTransId="{B19C614F-354B-6A43-97BF-D4B580BB04AC}" sibTransId="{BFD34365-62D7-8A43-BC4F-DC4719F8E533}"/>
    <dgm:cxn modelId="{DFB4EECD-49FD-3F4D-B217-15FF0157BE4B}" srcId="{E068643C-5E7B-014E-B348-954538043C75}" destId="{BF0C6346-0971-5346-BCCF-46973BD77D92}" srcOrd="1" destOrd="0" parTransId="{02D5F9CD-801F-CC4D-9450-771B246924E3}" sibTransId="{AC490D3E-D98C-B441-9FD9-BD5F0B2ADA68}"/>
    <dgm:cxn modelId="{15CD3AD0-559B-8D4A-884E-858595555C53}" type="presOf" srcId="{BF0C6346-0971-5346-BCCF-46973BD77D92}" destId="{3DAE5721-0CFC-6848-B0A0-4E4110707A0B}" srcOrd="1" destOrd="0" presId="urn:microsoft.com/office/officeart/2005/8/layout/matrix1"/>
    <dgm:cxn modelId="{99A6C2DA-18D6-D94E-9B34-489BEB7C47E4}" type="presOf" srcId="{2843EC7D-EC36-804D-A692-1096F084540E}" destId="{23CEE454-0478-FC41-8EDF-F947EF83A5B9}" srcOrd="0" destOrd="0" presId="urn:microsoft.com/office/officeart/2005/8/layout/matrix1"/>
    <dgm:cxn modelId="{37C790EB-55C1-954A-8859-88E96317931E}" type="presOf" srcId="{09ED4495-B659-E644-8ADA-56C5DCB763AF}" destId="{D0F53B3F-AAD5-1F4C-9A0E-96E1CE69D2CD}" srcOrd="0" destOrd="0" presId="urn:microsoft.com/office/officeart/2005/8/layout/matrix1"/>
    <dgm:cxn modelId="{AF6A4CFE-DEF9-4B4A-B570-291C3E0C9157}" type="presOf" srcId="{2843EC7D-EC36-804D-A692-1096F084540E}" destId="{0B221B5B-B186-A841-B28C-D35F44C2FD47}" srcOrd="1" destOrd="0" presId="urn:microsoft.com/office/officeart/2005/8/layout/matrix1"/>
    <dgm:cxn modelId="{5DE70FDB-CB3E-154E-8AC7-FA77CAA20702}" type="presParOf" srcId="{BDBA1AC3-70E5-534F-A420-E5E216C27961}" destId="{286B2773-8253-D344-9375-2A50B849D857}" srcOrd="0" destOrd="0" presId="urn:microsoft.com/office/officeart/2005/8/layout/matrix1"/>
    <dgm:cxn modelId="{62D4238A-56B9-504D-AA80-F149FC6AB1E3}" type="presParOf" srcId="{286B2773-8253-D344-9375-2A50B849D857}" destId="{23CEE454-0478-FC41-8EDF-F947EF83A5B9}" srcOrd="0" destOrd="0" presId="urn:microsoft.com/office/officeart/2005/8/layout/matrix1"/>
    <dgm:cxn modelId="{D4FF2EEF-2419-8E47-ACD4-99DF4B8A2D0B}" type="presParOf" srcId="{286B2773-8253-D344-9375-2A50B849D857}" destId="{0B221B5B-B186-A841-B28C-D35F44C2FD47}" srcOrd="1" destOrd="0" presId="urn:microsoft.com/office/officeart/2005/8/layout/matrix1"/>
    <dgm:cxn modelId="{77B516B2-416D-3545-ABA7-865513C7A077}" type="presParOf" srcId="{286B2773-8253-D344-9375-2A50B849D857}" destId="{5172F1FB-B344-5E44-A26D-D35D15097B6D}" srcOrd="2" destOrd="0" presId="urn:microsoft.com/office/officeart/2005/8/layout/matrix1"/>
    <dgm:cxn modelId="{525DB347-65DA-A041-AA29-3425D10C89E0}" type="presParOf" srcId="{286B2773-8253-D344-9375-2A50B849D857}" destId="{3DAE5721-0CFC-6848-B0A0-4E4110707A0B}" srcOrd="3" destOrd="0" presId="urn:microsoft.com/office/officeart/2005/8/layout/matrix1"/>
    <dgm:cxn modelId="{270D999A-8581-084F-AD26-79093C808EF7}" type="presParOf" srcId="{286B2773-8253-D344-9375-2A50B849D857}" destId="{0D093CDC-1AA2-7944-AC17-AD82498D7789}" srcOrd="4" destOrd="0" presId="urn:microsoft.com/office/officeart/2005/8/layout/matrix1"/>
    <dgm:cxn modelId="{02997EA1-68DB-FB4B-A81B-9907EA0EBBAA}" type="presParOf" srcId="{286B2773-8253-D344-9375-2A50B849D857}" destId="{DE9866BC-2753-6C43-AE43-24557CE034A5}" srcOrd="5" destOrd="0" presId="urn:microsoft.com/office/officeart/2005/8/layout/matrix1"/>
    <dgm:cxn modelId="{C63CBA81-CC10-B44A-98BB-6CF3E1138666}" type="presParOf" srcId="{286B2773-8253-D344-9375-2A50B849D857}" destId="{D0F53B3F-AAD5-1F4C-9A0E-96E1CE69D2CD}" srcOrd="6" destOrd="0" presId="urn:microsoft.com/office/officeart/2005/8/layout/matrix1"/>
    <dgm:cxn modelId="{DAEEE89F-D099-644F-A74F-BD81BB14DA4E}" type="presParOf" srcId="{286B2773-8253-D344-9375-2A50B849D857}" destId="{83711AF0-EE95-ED48-B503-31CB672A3DD4}" srcOrd="7" destOrd="0" presId="urn:microsoft.com/office/officeart/2005/8/layout/matrix1"/>
    <dgm:cxn modelId="{5511F6AD-CF9C-FE4B-AD48-D52C8771B81C}" type="presParOf" srcId="{BDBA1AC3-70E5-534F-A420-E5E216C27961}" destId="{049856AF-1FBE-814E-8DA4-EDB1D76577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B3EFD9-1546-EB43-8095-B5113BBE9E5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1B617D-2D27-1B42-ACE2-502178C904D4}">
      <dgm:prSet phldrT="[Texto]" custT="1"/>
      <dgm:spPr>
        <a:solidFill>
          <a:srgbClr val="007A7D"/>
        </a:solidFill>
      </dgm:spPr>
      <dgm:t>
        <a:bodyPr/>
        <a:lstStyle/>
        <a:p>
          <a:pPr algn="ctr"/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Amostra</a:t>
          </a:r>
        </a:p>
      </dgm:t>
    </dgm:pt>
    <dgm:pt modelId="{7860CDF1-74C1-0C42-AA7C-D2ED396E2FED}" type="parTrans" cxnId="{C30B9B79-EBED-054D-A367-5F92457ECA02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4241BD-087E-874D-80D3-8A06A34DBB2D}" type="sibTrans" cxnId="{C30B9B79-EBED-054D-A367-5F92457ECA02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A77325-F3C1-6E40-A7D6-FA1F36CDCB03}">
      <dgm:prSet phldrT="[Texto]" custT="1"/>
      <dgm:spPr>
        <a:solidFill>
          <a:srgbClr val="007A7D"/>
        </a:solidFill>
      </dgm:spPr>
      <dgm:t>
        <a:bodyPr/>
        <a:lstStyle/>
        <a:p>
          <a:pPr algn="ctr"/>
          <a:r>
            <a:rPr lang="pt-BR" sz="1400" b="1">
              <a:latin typeface="Calibri" panose="020F0502020204030204" pitchFamily="34" charset="0"/>
              <a:cs typeface="Calibri" panose="020F0502020204030204" pitchFamily="34" charset="0"/>
            </a:rPr>
            <a:t>B01</a:t>
          </a:r>
          <a:r>
            <a:rPr lang="pt-BR" sz="1400">
              <a:latin typeface="Calibri" panose="020F0502020204030204" pitchFamily="34" charset="0"/>
              <a:cs typeface="Calibri" panose="020F0502020204030204" pitchFamily="34" charset="0"/>
            </a:rPr>
            <a:t>- Ensaio do dispositivo real/suspeito</a:t>
          </a:r>
        </a:p>
      </dgm:t>
    </dgm:pt>
    <dgm:pt modelId="{5E4D36F3-9C57-E445-87EE-2E5DA05A8299}" type="parTrans" cxnId="{110F4A62-F53D-F943-99C4-41B63A1251DD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6A783-9963-C24A-9644-0E0DA39FC7C4}" type="sibTrans" cxnId="{110F4A62-F53D-F943-99C4-41B63A1251DD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104552-598B-884F-99FA-772436A739D9}">
      <dgm:prSet phldrT="[Texto]" custT="1"/>
      <dgm:spPr>
        <a:solidFill>
          <a:srgbClr val="007A7D"/>
        </a:solidFill>
      </dgm:spPr>
      <dgm:t>
        <a:bodyPr/>
        <a:lstStyle/>
        <a:p>
          <a:pPr algn="ctr"/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B02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-Ensaio de dispositivo do mesmo lote/lote retido pelo fabricante</a:t>
          </a:r>
        </a:p>
      </dgm:t>
    </dgm:pt>
    <dgm:pt modelId="{76221D32-1F0A-9941-9276-BA54CF9CAF5A}" type="parTrans" cxnId="{9E7E51AD-7762-FA4B-B32D-360F8E0182AA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455063-A6E5-BE46-AF1D-D6B75D749CD4}" type="sibTrans" cxnId="{9E7E51AD-7762-FA4B-B32D-360F8E0182AA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CF185D-7480-474D-B7BE-EB0137D289AE}">
      <dgm:prSet phldrT="[Texto]" custT="1"/>
      <dgm:spPr>
        <a:solidFill>
          <a:srgbClr val="007A7D"/>
        </a:solidFill>
      </dgm:spPr>
      <dgm:t>
        <a:bodyPr/>
        <a:lstStyle/>
        <a:p>
          <a:pPr algn="ctr"/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B03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-Ensaio de dispositivo do mesmo lote/lote devolvido pelo usuário</a:t>
          </a:r>
        </a:p>
      </dgm:t>
    </dgm:pt>
    <dgm:pt modelId="{5F3D98B6-0947-4A4C-B6F8-CCE1CEEAC1D7}" type="parTrans" cxnId="{9E079DEF-077E-444A-BECD-199362390B71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57798B-CC5B-CD4F-80F2-7782BE7AE895}" type="sibTrans" cxnId="{9E079DEF-077E-444A-BECD-199362390B71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9666E2-D6A2-EB4B-AD20-B2D884F4C497}">
      <dgm:prSet custT="1"/>
      <dgm:spPr>
        <a:solidFill>
          <a:srgbClr val="007A7D"/>
        </a:solidFill>
      </dgm:spPr>
      <dgm:t>
        <a:bodyPr/>
        <a:lstStyle/>
        <a:p>
          <a:pPr algn="ctr"/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B04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-Ensaio de dispositivo de outro lote/lote retido pelo fabricante</a:t>
          </a:r>
        </a:p>
      </dgm:t>
    </dgm:pt>
    <dgm:pt modelId="{7653E6A3-DAD6-9D4B-BAF7-0BEC49A802CD}" type="parTrans" cxnId="{34944D8E-87DB-7645-AD03-D492FED7AB85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A53907-47F8-EC47-8FCC-4BEE98335A14}" type="sibTrans" cxnId="{34944D8E-87DB-7645-AD03-D492FED7AB85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F1403E-4DF7-9D44-ABB2-60D52907075C}">
      <dgm:prSet custT="1"/>
      <dgm:spPr>
        <a:solidFill>
          <a:srgbClr val="007A7D"/>
        </a:solidFill>
      </dgm:spPr>
      <dgm:t>
        <a:bodyPr/>
        <a:lstStyle/>
        <a:p>
          <a:pPr algn="ctr"/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B17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pt-BR" sz="1400" b="0" i="0" u="none" dirty="0">
              <a:latin typeface="Calibri" panose="020F0502020204030204" pitchFamily="34" charset="0"/>
              <a:cs typeface="Calibri" panose="020F0502020204030204" pitchFamily="34" charset="0"/>
            </a:rPr>
            <a:t>Dispositivo não devolvido</a:t>
          </a:r>
          <a:endParaRPr lang="pt-B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D514B7-EC4B-A64B-A6DF-4A57F6039350}" type="parTrans" cxnId="{CCE21662-1E1F-684C-ABC2-118D0D45885A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D10435-9FA5-2346-A3F4-9E734B4DE964}" type="sibTrans" cxnId="{CCE21662-1E1F-684C-ABC2-118D0D45885A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38C178-F50C-9348-B584-18EEB33B35A0}">
      <dgm:prSet custT="1"/>
      <dgm:spPr>
        <a:solidFill>
          <a:srgbClr val="007A7D"/>
        </a:solidFill>
      </dgm:spPr>
      <dgm:t>
        <a:bodyPr/>
        <a:lstStyle/>
        <a:p>
          <a:pPr algn="ctr"/>
          <a:r>
            <a:rPr lang="pt-BR" sz="1400" b="1" dirty="0">
              <a:latin typeface="Calibri" panose="020F0502020204030204" pitchFamily="34" charset="0"/>
              <a:cs typeface="Calibri" panose="020F0502020204030204" pitchFamily="34" charset="0"/>
            </a:rPr>
            <a:t>B18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-Dispositivo descartado</a:t>
          </a:r>
        </a:p>
      </dgm:t>
    </dgm:pt>
    <dgm:pt modelId="{D6CE7C19-0F03-A545-BE2A-2125559F96D6}" type="parTrans" cxnId="{00B32942-ECE0-E943-B156-A384167D9948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1E5EFF-D051-6644-9C46-B94DC22860F1}" type="sibTrans" cxnId="{00B32942-ECE0-E943-B156-A384167D9948}">
      <dgm:prSet/>
      <dgm:spPr/>
      <dgm:t>
        <a:bodyPr/>
        <a:lstStyle/>
        <a:p>
          <a:pPr algn="ctr"/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A457AD-1F61-CB44-AA03-37CA14DA50B7}" type="pres">
      <dgm:prSet presAssocID="{38B3EFD9-1546-EB43-8095-B5113BBE9E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6060DD9-CAC3-2345-BCFA-7E1B6EBD2E2B}" type="pres">
      <dgm:prSet presAssocID="{BC1B617D-2D27-1B42-ACE2-502178C904D4}" presName="singleCycle" presStyleCnt="0"/>
      <dgm:spPr/>
    </dgm:pt>
    <dgm:pt modelId="{F3C3614E-EB59-7E4D-B44F-B0B31A2ACF6C}" type="pres">
      <dgm:prSet presAssocID="{BC1B617D-2D27-1B42-ACE2-502178C904D4}" presName="singleCenter" presStyleLbl="node1" presStyleIdx="0" presStyleCnt="7">
        <dgm:presLayoutVars>
          <dgm:chMax val="7"/>
          <dgm:chPref val="7"/>
        </dgm:presLayoutVars>
      </dgm:prSet>
      <dgm:spPr/>
    </dgm:pt>
    <dgm:pt modelId="{6E9C0BF5-16B8-0246-A5FF-C9F2E3FB6B01}" type="pres">
      <dgm:prSet presAssocID="{5E4D36F3-9C57-E445-87EE-2E5DA05A8299}" presName="Name56" presStyleLbl="parChTrans1D2" presStyleIdx="0" presStyleCnt="6"/>
      <dgm:spPr/>
    </dgm:pt>
    <dgm:pt modelId="{F5127095-6F73-534A-A368-38C70BACEFF5}" type="pres">
      <dgm:prSet presAssocID="{A2A77325-F3C1-6E40-A7D6-FA1F36CDCB03}" presName="text0" presStyleLbl="node1" presStyleIdx="1" presStyleCnt="7" custScaleX="157363" custScaleY="102887">
        <dgm:presLayoutVars>
          <dgm:bulletEnabled val="1"/>
        </dgm:presLayoutVars>
      </dgm:prSet>
      <dgm:spPr/>
    </dgm:pt>
    <dgm:pt modelId="{4B18916C-740D-8C4F-A828-FD7687AFC40B}" type="pres">
      <dgm:prSet presAssocID="{76221D32-1F0A-9941-9276-BA54CF9CAF5A}" presName="Name56" presStyleLbl="parChTrans1D2" presStyleIdx="1" presStyleCnt="6"/>
      <dgm:spPr/>
    </dgm:pt>
    <dgm:pt modelId="{93271512-E07D-2445-A4A9-A7D7F77FAB3A}" type="pres">
      <dgm:prSet presAssocID="{69104552-598B-884F-99FA-772436A739D9}" presName="text0" presStyleLbl="node1" presStyleIdx="2" presStyleCnt="7" custScaleX="142098">
        <dgm:presLayoutVars>
          <dgm:bulletEnabled val="1"/>
        </dgm:presLayoutVars>
      </dgm:prSet>
      <dgm:spPr/>
    </dgm:pt>
    <dgm:pt modelId="{2B24CDC7-7E23-E04A-A739-93CF9C9DA73B}" type="pres">
      <dgm:prSet presAssocID="{5F3D98B6-0947-4A4C-B6F8-CCE1CEEAC1D7}" presName="Name56" presStyleLbl="parChTrans1D2" presStyleIdx="2" presStyleCnt="6"/>
      <dgm:spPr/>
    </dgm:pt>
    <dgm:pt modelId="{0CEB3939-1AF2-5F4C-89A6-A3E72671FA16}" type="pres">
      <dgm:prSet presAssocID="{A4CF185D-7480-474D-B7BE-EB0137D289AE}" presName="text0" presStyleLbl="node1" presStyleIdx="3" presStyleCnt="7" custScaleX="139686">
        <dgm:presLayoutVars>
          <dgm:bulletEnabled val="1"/>
        </dgm:presLayoutVars>
      </dgm:prSet>
      <dgm:spPr/>
    </dgm:pt>
    <dgm:pt modelId="{1F13D2B1-A903-214C-BCEC-1133C973D1DE}" type="pres">
      <dgm:prSet presAssocID="{7653E6A3-DAD6-9D4B-BAF7-0BEC49A802CD}" presName="Name56" presStyleLbl="parChTrans1D2" presStyleIdx="3" presStyleCnt="6"/>
      <dgm:spPr/>
    </dgm:pt>
    <dgm:pt modelId="{B91DBED4-DEB7-ED4F-A837-CD6CD4E5C927}" type="pres">
      <dgm:prSet presAssocID="{009666E2-D6A2-EB4B-AD20-B2D884F4C497}" presName="text0" presStyleLbl="node1" presStyleIdx="4" presStyleCnt="7" custScaleX="138366">
        <dgm:presLayoutVars>
          <dgm:bulletEnabled val="1"/>
        </dgm:presLayoutVars>
      </dgm:prSet>
      <dgm:spPr/>
    </dgm:pt>
    <dgm:pt modelId="{C8829C92-0047-754A-BF9A-5A67DC3B7DDC}" type="pres">
      <dgm:prSet presAssocID="{A6D514B7-EC4B-A64B-A6DF-4A57F6039350}" presName="Name56" presStyleLbl="parChTrans1D2" presStyleIdx="4" presStyleCnt="6"/>
      <dgm:spPr/>
    </dgm:pt>
    <dgm:pt modelId="{20BE370D-E091-EB4E-AE2A-645CA519D96A}" type="pres">
      <dgm:prSet presAssocID="{01F1403E-4DF7-9D44-ABB2-60D52907075C}" presName="text0" presStyleLbl="node1" presStyleIdx="5" presStyleCnt="7" custScaleX="130420" custScaleY="115050">
        <dgm:presLayoutVars>
          <dgm:bulletEnabled val="1"/>
        </dgm:presLayoutVars>
      </dgm:prSet>
      <dgm:spPr/>
    </dgm:pt>
    <dgm:pt modelId="{1CB3DD0C-B06C-8044-BDC2-BCBA9C9D3A55}" type="pres">
      <dgm:prSet presAssocID="{D6CE7C19-0F03-A545-BE2A-2125559F96D6}" presName="Name56" presStyleLbl="parChTrans1D2" presStyleIdx="5" presStyleCnt="6"/>
      <dgm:spPr/>
    </dgm:pt>
    <dgm:pt modelId="{5EE11CC1-12E2-C243-AEBC-BE343B25E525}" type="pres">
      <dgm:prSet presAssocID="{8A38C178-F50C-9348-B584-18EEB33B35A0}" presName="text0" presStyleLbl="node1" presStyleIdx="6" presStyleCnt="7" custScaleX="125081" custScaleY="91723">
        <dgm:presLayoutVars>
          <dgm:bulletEnabled val="1"/>
        </dgm:presLayoutVars>
      </dgm:prSet>
      <dgm:spPr/>
    </dgm:pt>
  </dgm:ptLst>
  <dgm:cxnLst>
    <dgm:cxn modelId="{589F1804-A668-DE49-8086-2899821F39DC}" type="presOf" srcId="{5E4D36F3-9C57-E445-87EE-2E5DA05A8299}" destId="{6E9C0BF5-16B8-0246-A5FF-C9F2E3FB6B01}" srcOrd="0" destOrd="0" presId="urn:microsoft.com/office/officeart/2008/layout/RadialCluster"/>
    <dgm:cxn modelId="{491E031C-8839-5A40-B7F7-E0827185BB73}" type="presOf" srcId="{5F3D98B6-0947-4A4C-B6F8-CCE1CEEAC1D7}" destId="{2B24CDC7-7E23-E04A-A739-93CF9C9DA73B}" srcOrd="0" destOrd="0" presId="urn:microsoft.com/office/officeart/2008/layout/RadialCluster"/>
    <dgm:cxn modelId="{00B32942-ECE0-E943-B156-A384167D9948}" srcId="{BC1B617D-2D27-1B42-ACE2-502178C904D4}" destId="{8A38C178-F50C-9348-B584-18EEB33B35A0}" srcOrd="5" destOrd="0" parTransId="{D6CE7C19-0F03-A545-BE2A-2125559F96D6}" sibTransId="{A21E5EFF-D051-6644-9C46-B94DC22860F1}"/>
    <dgm:cxn modelId="{CCE21662-1E1F-684C-ABC2-118D0D45885A}" srcId="{BC1B617D-2D27-1B42-ACE2-502178C904D4}" destId="{01F1403E-4DF7-9D44-ABB2-60D52907075C}" srcOrd="4" destOrd="0" parTransId="{A6D514B7-EC4B-A64B-A6DF-4A57F6039350}" sibTransId="{7AD10435-9FA5-2346-A3F4-9E734B4DE964}"/>
    <dgm:cxn modelId="{110F4A62-F53D-F943-99C4-41B63A1251DD}" srcId="{BC1B617D-2D27-1B42-ACE2-502178C904D4}" destId="{A2A77325-F3C1-6E40-A7D6-FA1F36CDCB03}" srcOrd="0" destOrd="0" parTransId="{5E4D36F3-9C57-E445-87EE-2E5DA05A8299}" sibTransId="{4AB6A783-9963-C24A-9644-0E0DA39FC7C4}"/>
    <dgm:cxn modelId="{50661567-6F2E-194D-A4D3-4973B3428AD9}" type="presOf" srcId="{7653E6A3-DAD6-9D4B-BAF7-0BEC49A802CD}" destId="{1F13D2B1-A903-214C-BCEC-1133C973D1DE}" srcOrd="0" destOrd="0" presId="urn:microsoft.com/office/officeart/2008/layout/RadialCluster"/>
    <dgm:cxn modelId="{52A75670-EB72-4040-92CB-A6C5E37754DF}" type="presOf" srcId="{01F1403E-4DF7-9D44-ABB2-60D52907075C}" destId="{20BE370D-E091-EB4E-AE2A-645CA519D96A}" srcOrd="0" destOrd="0" presId="urn:microsoft.com/office/officeart/2008/layout/RadialCluster"/>
    <dgm:cxn modelId="{00BCC672-4DEF-A844-98F3-F1F014664E60}" type="presOf" srcId="{69104552-598B-884F-99FA-772436A739D9}" destId="{93271512-E07D-2445-A4A9-A7D7F77FAB3A}" srcOrd="0" destOrd="0" presId="urn:microsoft.com/office/officeart/2008/layout/RadialCluster"/>
    <dgm:cxn modelId="{C30B9B79-EBED-054D-A367-5F92457ECA02}" srcId="{38B3EFD9-1546-EB43-8095-B5113BBE9E58}" destId="{BC1B617D-2D27-1B42-ACE2-502178C904D4}" srcOrd="0" destOrd="0" parTransId="{7860CDF1-74C1-0C42-AA7C-D2ED396E2FED}" sibTransId="{054241BD-087E-874D-80D3-8A06A34DBB2D}"/>
    <dgm:cxn modelId="{897E6B81-619F-DA44-90E3-B691694CCD62}" type="presOf" srcId="{A6D514B7-EC4B-A64B-A6DF-4A57F6039350}" destId="{C8829C92-0047-754A-BF9A-5A67DC3B7DDC}" srcOrd="0" destOrd="0" presId="urn:microsoft.com/office/officeart/2008/layout/RadialCluster"/>
    <dgm:cxn modelId="{E4442584-0CA3-264C-9941-DA67C9875C21}" type="presOf" srcId="{009666E2-D6A2-EB4B-AD20-B2D884F4C497}" destId="{B91DBED4-DEB7-ED4F-A837-CD6CD4E5C927}" srcOrd="0" destOrd="0" presId="urn:microsoft.com/office/officeart/2008/layout/RadialCluster"/>
    <dgm:cxn modelId="{A0958C8B-F33F-CD49-AE4B-38DD149B4EAB}" type="presOf" srcId="{76221D32-1F0A-9941-9276-BA54CF9CAF5A}" destId="{4B18916C-740D-8C4F-A828-FD7687AFC40B}" srcOrd="0" destOrd="0" presId="urn:microsoft.com/office/officeart/2008/layout/RadialCluster"/>
    <dgm:cxn modelId="{F156A38B-E9EF-A24E-BE77-4BCFDED0435B}" type="presOf" srcId="{8A38C178-F50C-9348-B584-18EEB33B35A0}" destId="{5EE11CC1-12E2-C243-AEBC-BE343B25E525}" srcOrd="0" destOrd="0" presId="urn:microsoft.com/office/officeart/2008/layout/RadialCluster"/>
    <dgm:cxn modelId="{34944D8E-87DB-7645-AD03-D492FED7AB85}" srcId="{BC1B617D-2D27-1B42-ACE2-502178C904D4}" destId="{009666E2-D6A2-EB4B-AD20-B2D884F4C497}" srcOrd="3" destOrd="0" parTransId="{7653E6A3-DAD6-9D4B-BAF7-0BEC49A802CD}" sibTransId="{E9A53907-47F8-EC47-8FCC-4BEE98335A14}"/>
    <dgm:cxn modelId="{364ADBA9-4DE0-274E-9CBD-A643C5808091}" type="presOf" srcId="{A2A77325-F3C1-6E40-A7D6-FA1F36CDCB03}" destId="{F5127095-6F73-534A-A368-38C70BACEFF5}" srcOrd="0" destOrd="0" presId="urn:microsoft.com/office/officeart/2008/layout/RadialCluster"/>
    <dgm:cxn modelId="{9E7E51AD-7762-FA4B-B32D-360F8E0182AA}" srcId="{BC1B617D-2D27-1B42-ACE2-502178C904D4}" destId="{69104552-598B-884F-99FA-772436A739D9}" srcOrd="1" destOrd="0" parTransId="{76221D32-1F0A-9941-9276-BA54CF9CAF5A}" sibTransId="{B6455063-A6E5-BE46-AF1D-D6B75D749CD4}"/>
    <dgm:cxn modelId="{2FB13FAF-5A47-E546-82A4-284C55A5D454}" type="presOf" srcId="{38B3EFD9-1546-EB43-8095-B5113BBE9E58}" destId="{1CA457AD-1F61-CB44-AA03-37CA14DA50B7}" srcOrd="0" destOrd="0" presId="urn:microsoft.com/office/officeart/2008/layout/RadialCluster"/>
    <dgm:cxn modelId="{42DADDB1-30A6-4545-B3C2-77D145D33A38}" type="presOf" srcId="{BC1B617D-2D27-1B42-ACE2-502178C904D4}" destId="{F3C3614E-EB59-7E4D-B44F-B0B31A2ACF6C}" srcOrd="0" destOrd="0" presId="urn:microsoft.com/office/officeart/2008/layout/RadialCluster"/>
    <dgm:cxn modelId="{FF7007D3-176B-E943-A2FE-35943590756C}" type="presOf" srcId="{D6CE7C19-0F03-A545-BE2A-2125559F96D6}" destId="{1CB3DD0C-B06C-8044-BDC2-BCBA9C9D3A55}" srcOrd="0" destOrd="0" presId="urn:microsoft.com/office/officeart/2008/layout/RadialCluster"/>
    <dgm:cxn modelId="{2884E4E7-0A0D-624C-A2CA-82452B4C2B5F}" type="presOf" srcId="{A4CF185D-7480-474D-B7BE-EB0137D289AE}" destId="{0CEB3939-1AF2-5F4C-89A6-A3E72671FA16}" srcOrd="0" destOrd="0" presId="urn:microsoft.com/office/officeart/2008/layout/RadialCluster"/>
    <dgm:cxn modelId="{9E079DEF-077E-444A-BECD-199362390B71}" srcId="{BC1B617D-2D27-1B42-ACE2-502178C904D4}" destId="{A4CF185D-7480-474D-B7BE-EB0137D289AE}" srcOrd="2" destOrd="0" parTransId="{5F3D98B6-0947-4A4C-B6F8-CCE1CEEAC1D7}" sibTransId="{4C57798B-CC5B-CD4F-80F2-7782BE7AE895}"/>
    <dgm:cxn modelId="{A7323E12-FF35-6949-9507-6051FDEA9E35}" type="presParOf" srcId="{1CA457AD-1F61-CB44-AA03-37CA14DA50B7}" destId="{86060DD9-CAC3-2345-BCFA-7E1B6EBD2E2B}" srcOrd="0" destOrd="0" presId="urn:microsoft.com/office/officeart/2008/layout/RadialCluster"/>
    <dgm:cxn modelId="{1FE7401F-D5A3-4445-BFC4-F53CC5D5F4A1}" type="presParOf" srcId="{86060DD9-CAC3-2345-BCFA-7E1B6EBD2E2B}" destId="{F3C3614E-EB59-7E4D-B44F-B0B31A2ACF6C}" srcOrd="0" destOrd="0" presId="urn:microsoft.com/office/officeart/2008/layout/RadialCluster"/>
    <dgm:cxn modelId="{70801902-764B-5642-AA1E-213F80515192}" type="presParOf" srcId="{86060DD9-CAC3-2345-BCFA-7E1B6EBD2E2B}" destId="{6E9C0BF5-16B8-0246-A5FF-C9F2E3FB6B01}" srcOrd="1" destOrd="0" presId="urn:microsoft.com/office/officeart/2008/layout/RadialCluster"/>
    <dgm:cxn modelId="{82338577-DC34-384D-98D2-D1919291FF71}" type="presParOf" srcId="{86060DD9-CAC3-2345-BCFA-7E1B6EBD2E2B}" destId="{F5127095-6F73-534A-A368-38C70BACEFF5}" srcOrd="2" destOrd="0" presId="urn:microsoft.com/office/officeart/2008/layout/RadialCluster"/>
    <dgm:cxn modelId="{4821112C-D6A7-1141-8116-4A6B8211F2A4}" type="presParOf" srcId="{86060DD9-CAC3-2345-BCFA-7E1B6EBD2E2B}" destId="{4B18916C-740D-8C4F-A828-FD7687AFC40B}" srcOrd="3" destOrd="0" presId="urn:microsoft.com/office/officeart/2008/layout/RadialCluster"/>
    <dgm:cxn modelId="{59D00BF3-A587-FC40-B188-26CCEBA50F57}" type="presParOf" srcId="{86060DD9-CAC3-2345-BCFA-7E1B6EBD2E2B}" destId="{93271512-E07D-2445-A4A9-A7D7F77FAB3A}" srcOrd="4" destOrd="0" presId="urn:microsoft.com/office/officeart/2008/layout/RadialCluster"/>
    <dgm:cxn modelId="{DEA6B868-A4D6-5248-BF40-00E977C867EC}" type="presParOf" srcId="{86060DD9-CAC3-2345-BCFA-7E1B6EBD2E2B}" destId="{2B24CDC7-7E23-E04A-A739-93CF9C9DA73B}" srcOrd="5" destOrd="0" presId="urn:microsoft.com/office/officeart/2008/layout/RadialCluster"/>
    <dgm:cxn modelId="{ABF9DC92-BD28-4848-A66E-D107737DD630}" type="presParOf" srcId="{86060DD9-CAC3-2345-BCFA-7E1B6EBD2E2B}" destId="{0CEB3939-1AF2-5F4C-89A6-A3E72671FA16}" srcOrd="6" destOrd="0" presId="urn:microsoft.com/office/officeart/2008/layout/RadialCluster"/>
    <dgm:cxn modelId="{6639EBC9-BC86-B64E-9199-7F24070E7AB6}" type="presParOf" srcId="{86060DD9-CAC3-2345-BCFA-7E1B6EBD2E2B}" destId="{1F13D2B1-A903-214C-BCEC-1133C973D1DE}" srcOrd="7" destOrd="0" presId="urn:microsoft.com/office/officeart/2008/layout/RadialCluster"/>
    <dgm:cxn modelId="{45B3C25D-29FA-1247-940B-83D37144CD97}" type="presParOf" srcId="{86060DD9-CAC3-2345-BCFA-7E1B6EBD2E2B}" destId="{B91DBED4-DEB7-ED4F-A837-CD6CD4E5C927}" srcOrd="8" destOrd="0" presId="urn:microsoft.com/office/officeart/2008/layout/RadialCluster"/>
    <dgm:cxn modelId="{7013D05B-3A92-184F-9587-96D953A0C087}" type="presParOf" srcId="{86060DD9-CAC3-2345-BCFA-7E1B6EBD2E2B}" destId="{C8829C92-0047-754A-BF9A-5A67DC3B7DDC}" srcOrd="9" destOrd="0" presId="urn:microsoft.com/office/officeart/2008/layout/RadialCluster"/>
    <dgm:cxn modelId="{E75C0026-D621-3844-934F-77141D42DFAB}" type="presParOf" srcId="{86060DD9-CAC3-2345-BCFA-7E1B6EBD2E2B}" destId="{20BE370D-E091-EB4E-AE2A-645CA519D96A}" srcOrd="10" destOrd="0" presId="urn:microsoft.com/office/officeart/2008/layout/RadialCluster"/>
    <dgm:cxn modelId="{C1A71496-1413-4F41-9C2C-37E394FE829F}" type="presParOf" srcId="{86060DD9-CAC3-2345-BCFA-7E1B6EBD2E2B}" destId="{1CB3DD0C-B06C-8044-BDC2-BCBA9C9D3A55}" srcOrd="11" destOrd="0" presId="urn:microsoft.com/office/officeart/2008/layout/RadialCluster"/>
    <dgm:cxn modelId="{D93A8BD6-A5D5-1A4F-8B4F-FAB8F98B28EC}" type="presParOf" srcId="{86060DD9-CAC3-2345-BCFA-7E1B6EBD2E2B}" destId="{5EE11CC1-12E2-C243-AEBC-BE343B25E525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4B1A6-40AE-C345-90DF-A95D877CDAD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6026B8-F550-C64A-9893-091D587A6CCF}">
      <dgm:prSet phldrT="[Texto]"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Março a 1</a:t>
          </a:r>
          <a:r>
            <a:rPr lang="pt-BR" sz="2000" baseline="30000" dirty="0">
              <a:latin typeface="Calibri" panose="020F0502020204030204" pitchFamily="34" charset="0"/>
              <a:cs typeface="Calibri" panose="020F0502020204030204" pitchFamily="34" charset="0"/>
            </a:rPr>
            <a:t>0 </a:t>
          </a:r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Setembro</a:t>
          </a:r>
        </a:p>
        <a:p>
          <a:r>
            <a:rPr lang="pt-BR" sz="1800" dirty="0">
              <a:latin typeface="Calibri" panose="020F0502020204030204" pitchFamily="34" charset="0"/>
              <a:cs typeface="Calibri" panose="020F0502020204030204" pitchFamily="34" charset="0"/>
            </a:rPr>
            <a:t>Recebimento solicitações</a:t>
          </a:r>
        </a:p>
      </dgm:t>
    </dgm:pt>
    <dgm:pt modelId="{AF1D49EB-4124-B745-B57B-E704E5B985E5}" type="parTrans" cxnId="{855E84FD-6EB5-8149-8598-F4E05506D869}">
      <dgm:prSet/>
      <dgm:spPr/>
      <dgm:t>
        <a:bodyPr/>
        <a:lstStyle/>
        <a:p>
          <a:endParaRPr lang="pt-BR"/>
        </a:p>
      </dgm:t>
    </dgm:pt>
    <dgm:pt modelId="{FDE0EA6C-EF5B-514E-80DF-6945543314B3}" type="sibTrans" cxnId="{855E84FD-6EB5-8149-8598-F4E05506D869}">
      <dgm:prSet/>
      <dgm:spPr/>
      <dgm:t>
        <a:bodyPr/>
        <a:lstStyle/>
        <a:p>
          <a:endParaRPr lang="pt-BR"/>
        </a:p>
      </dgm:t>
    </dgm:pt>
    <dgm:pt modelId="{E523E3CD-F003-A944-BA51-46BE54795990}">
      <dgm:prSet phldrT="[Texto]"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pt-BR" sz="2000" baseline="30000" dirty="0">
              <a:latin typeface="Calibri" panose="020F0502020204030204" pitchFamily="34" charset="0"/>
              <a:cs typeface="Calibri" panose="020F0502020204030204" pitchFamily="34" charset="0"/>
            </a:rPr>
            <a:t>0 </a:t>
          </a:r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Setembro a Dezembro</a:t>
          </a:r>
        </a:p>
        <a:p>
          <a:r>
            <a:rPr lang="pt-BR" sz="1800" dirty="0">
              <a:latin typeface="Calibri" panose="020F0502020204030204" pitchFamily="34" charset="0"/>
              <a:cs typeface="Calibri" panose="020F0502020204030204" pitchFamily="34" charset="0"/>
            </a:rPr>
            <a:t>Análise</a:t>
          </a:r>
          <a:endParaRPr lang="pt-BR" sz="1800" dirty="0"/>
        </a:p>
      </dgm:t>
    </dgm:pt>
    <dgm:pt modelId="{915C63E7-4086-6D42-A029-16CD3E0FF79F}" type="parTrans" cxnId="{6478DF64-232F-2A41-97C9-2B03869E221E}">
      <dgm:prSet/>
      <dgm:spPr/>
      <dgm:t>
        <a:bodyPr/>
        <a:lstStyle/>
        <a:p>
          <a:endParaRPr lang="pt-BR"/>
        </a:p>
      </dgm:t>
    </dgm:pt>
    <dgm:pt modelId="{DCDE87D8-A423-1F4B-A3F7-3FF064A68F2D}" type="sibTrans" cxnId="{6478DF64-232F-2A41-97C9-2B03869E221E}">
      <dgm:prSet/>
      <dgm:spPr/>
      <dgm:t>
        <a:bodyPr/>
        <a:lstStyle/>
        <a:p>
          <a:endParaRPr lang="pt-BR"/>
        </a:p>
      </dgm:t>
    </dgm:pt>
    <dgm:pt modelId="{00489675-56CE-E046-9D7C-6EEB79B8046B}">
      <dgm:prSet phldrT="[Texto]"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Março do ano seguinte</a:t>
          </a:r>
        </a:p>
        <a:p>
          <a:r>
            <a:rPr lang="pt-BR" sz="1800" dirty="0">
              <a:latin typeface="Calibri" panose="020F0502020204030204" pitchFamily="34" charset="0"/>
              <a:cs typeface="Calibri" panose="020F0502020204030204" pitchFamily="34" charset="0"/>
            </a:rPr>
            <a:t>Publicação</a:t>
          </a:r>
        </a:p>
      </dgm:t>
    </dgm:pt>
    <dgm:pt modelId="{409632C7-EA10-BC4F-A56E-7EE7C520852B}" type="parTrans" cxnId="{067151F2-A0DD-9E4B-9994-DF20CF307E6A}">
      <dgm:prSet/>
      <dgm:spPr/>
      <dgm:t>
        <a:bodyPr/>
        <a:lstStyle/>
        <a:p>
          <a:endParaRPr lang="pt-BR"/>
        </a:p>
      </dgm:t>
    </dgm:pt>
    <dgm:pt modelId="{A78E7447-841E-9043-B68B-C5FD37A0057A}" type="sibTrans" cxnId="{067151F2-A0DD-9E4B-9994-DF20CF307E6A}">
      <dgm:prSet/>
      <dgm:spPr/>
      <dgm:t>
        <a:bodyPr/>
        <a:lstStyle/>
        <a:p>
          <a:endParaRPr lang="pt-BR"/>
        </a:p>
      </dgm:t>
    </dgm:pt>
    <dgm:pt modelId="{1672CB28-1E0C-1745-B21A-C0FB50D8CEE6}" type="pres">
      <dgm:prSet presAssocID="{D6E4B1A6-40AE-C345-90DF-A95D877CDAD1}" presName="cycle" presStyleCnt="0">
        <dgm:presLayoutVars>
          <dgm:dir/>
          <dgm:resizeHandles val="exact"/>
        </dgm:presLayoutVars>
      </dgm:prSet>
      <dgm:spPr/>
    </dgm:pt>
    <dgm:pt modelId="{DC239D67-DF7D-E049-BBEB-F34F0B9CF2CA}" type="pres">
      <dgm:prSet presAssocID="{B76026B8-F550-C64A-9893-091D587A6CCF}" presName="node" presStyleLbl="node1" presStyleIdx="0" presStyleCnt="3">
        <dgm:presLayoutVars>
          <dgm:bulletEnabled val="1"/>
        </dgm:presLayoutVars>
      </dgm:prSet>
      <dgm:spPr/>
    </dgm:pt>
    <dgm:pt modelId="{9EEA02B8-5711-3B4C-AA83-F94FB79A7168}" type="pres">
      <dgm:prSet presAssocID="{FDE0EA6C-EF5B-514E-80DF-6945543314B3}" presName="sibTrans" presStyleLbl="sibTrans2D1" presStyleIdx="0" presStyleCnt="3"/>
      <dgm:spPr/>
    </dgm:pt>
    <dgm:pt modelId="{BC3B034D-5D79-634C-A47B-A07790CFE973}" type="pres">
      <dgm:prSet presAssocID="{FDE0EA6C-EF5B-514E-80DF-6945543314B3}" presName="connectorText" presStyleLbl="sibTrans2D1" presStyleIdx="0" presStyleCnt="3"/>
      <dgm:spPr/>
    </dgm:pt>
    <dgm:pt modelId="{BDBDE600-8C6A-4049-8032-0FBC98DE6F39}" type="pres">
      <dgm:prSet presAssocID="{E523E3CD-F003-A944-BA51-46BE54795990}" presName="node" presStyleLbl="node1" presStyleIdx="1" presStyleCnt="3">
        <dgm:presLayoutVars>
          <dgm:bulletEnabled val="1"/>
        </dgm:presLayoutVars>
      </dgm:prSet>
      <dgm:spPr/>
    </dgm:pt>
    <dgm:pt modelId="{56A4468C-D24D-E442-ADBA-5D21925833D1}" type="pres">
      <dgm:prSet presAssocID="{DCDE87D8-A423-1F4B-A3F7-3FF064A68F2D}" presName="sibTrans" presStyleLbl="sibTrans2D1" presStyleIdx="1" presStyleCnt="3"/>
      <dgm:spPr/>
    </dgm:pt>
    <dgm:pt modelId="{5EAB5F30-A3B9-8D4D-8373-16950C304A5B}" type="pres">
      <dgm:prSet presAssocID="{DCDE87D8-A423-1F4B-A3F7-3FF064A68F2D}" presName="connectorText" presStyleLbl="sibTrans2D1" presStyleIdx="1" presStyleCnt="3"/>
      <dgm:spPr/>
    </dgm:pt>
    <dgm:pt modelId="{A73A33C0-7113-1742-A0C2-DAD41750AA15}" type="pres">
      <dgm:prSet presAssocID="{00489675-56CE-E046-9D7C-6EEB79B8046B}" presName="node" presStyleLbl="node1" presStyleIdx="2" presStyleCnt="3">
        <dgm:presLayoutVars>
          <dgm:bulletEnabled val="1"/>
        </dgm:presLayoutVars>
      </dgm:prSet>
      <dgm:spPr/>
    </dgm:pt>
    <dgm:pt modelId="{22127AD5-48AF-814E-86CF-DD80D17F508A}" type="pres">
      <dgm:prSet presAssocID="{A78E7447-841E-9043-B68B-C5FD37A0057A}" presName="sibTrans" presStyleLbl="sibTrans2D1" presStyleIdx="2" presStyleCnt="3"/>
      <dgm:spPr/>
    </dgm:pt>
    <dgm:pt modelId="{99F9E6FC-C4AF-E642-84B9-1752EE9A5B56}" type="pres">
      <dgm:prSet presAssocID="{A78E7447-841E-9043-B68B-C5FD37A0057A}" presName="connectorText" presStyleLbl="sibTrans2D1" presStyleIdx="2" presStyleCnt="3"/>
      <dgm:spPr/>
    </dgm:pt>
  </dgm:ptLst>
  <dgm:cxnLst>
    <dgm:cxn modelId="{6F6C5014-0FC2-174D-AC06-C4BCC215C3F4}" type="presOf" srcId="{A78E7447-841E-9043-B68B-C5FD37A0057A}" destId="{99F9E6FC-C4AF-E642-84B9-1752EE9A5B56}" srcOrd="1" destOrd="0" presId="urn:microsoft.com/office/officeart/2005/8/layout/cycle2"/>
    <dgm:cxn modelId="{7BBA6049-7D30-3943-B507-E3ACE1410304}" type="presOf" srcId="{FDE0EA6C-EF5B-514E-80DF-6945543314B3}" destId="{9EEA02B8-5711-3B4C-AA83-F94FB79A7168}" srcOrd="0" destOrd="0" presId="urn:microsoft.com/office/officeart/2005/8/layout/cycle2"/>
    <dgm:cxn modelId="{11F5D049-B229-5C43-B760-7A5536C88679}" type="presOf" srcId="{00489675-56CE-E046-9D7C-6EEB79B8046B}" destId="{A73A33C0-7113-1742-A0C2-DAD41750AA15}" srcOrd="0" destOrd="0" presId="urn:microsoft.com/office/officeart/2005/8/layout/cycle2"/>
    <dgm:cxn modelId="{B63BE561-D35E-1F47-A85B-92ADD6413EBC}" type="presOf" srcId="{DCDE87D8-A423-1F4B-A3F7-3FF064A68F2D}" destId="{56A4468C-D24D-E442-ADBA-5D21925833D1}" srcOrd="0" destOrd="0" presId="urn:microsoft.com/office/officeart/2005/8/layout/cycle2"/>
    <dgm:cxn modelId="{6478DF64-232F-2A41-97C9-2B03869E221E}" srcId="{D6E4B1A6-40AE-C345-90DF-A95D877CDAD1}" destId="{E523E3CD-F003-A944-BA51-46BE54795990}" srcOrd="1" destOrd="0" parTransId="{915C63E7-4086-6D42-A029-16CD3E0FF79F}" sibTransId="{DCDE87D8-A423-1F4B-A3F7-3FF064A68F2D}"/>
    <dgm:cxn modelId="{C36B3168-7611-B34C-B47D-E028BC77E097}" type="presOf" srcId="{D6E4B1A6-40AE-C345-90DF-A95D877CDAD1}" destId="{1672CB28-1E0C-1745-B21A-C0FB50D8CEE6}" srcOrd="0" destOrd="0" presId="urn:microsoft.com/office/officeart/2005/8/layout/cycle2"/>
    <dgm:cxn modelId="{6DB35FC5-97C5-FF42-9A93-0AD8A137C283}" type="presOf" srcId="{A78E7447-841E-9043-B68B-C5FD37A0057A}" destId="{22127AD5-48AF-814E-86CF-DD80D17F508A}" srcOrd="0" destOrd="0" presId="urn:microsoft.com/office/officeart/2005/8/layout/cycle2"/>
    <dgm:cxn modelId="{0D4DC1C7-B3F4-CC4A-A186-71A5EE5D5BBB}" type="presOf" srcId="{FDE0EA6C-EF5B-514E-80DF-6945543314B3}" destId="{BC3B034D-5D79-634C-A47B-A07790CFE973}" srcOrd="1" destOrd="0" presId="urn:microsoft.com/office/officeart/2005/8/layout/cycle2"/>
    <dgm:cxn modelId="{84F910DD-A52E-CD47-B27E-E4F599B6E40B}" type="presOf" srcId="{E523E3CD-F003-A944-BA51-46BE54795990}" destId="{BDBDE600-8C6A-4049-8032-0FBC98DE6F39}" srcOrd="0" destOrd="0" presId="urn:microsoft.com/office/officeart/2005/8/layout/cycle2"/>
    <dgm:cxn modelId="{60C0B2EA-3D88-EB42-871A-477183D28856}" type="presOf" srcId="{B76026B8-F550-C64A-9893-091D587A6CCF}" destId="{DC239D67-DF7D-E049-BBEB-F34F0B9CF2CA}" srcOrd="0" destOrd="0" presId="urn:microsoft.com/office/officeart/2005/8/layout/cycle2"/>
    <dgm:cxn modelId="{B120B8F0-EE3D-C544-873F-EEB42BC666EF}" type="presOf" srcId="{DCDE87D8-A423-1F4B-A3F7-3FF064A68F2D}" destId="{5EAB5F30-A3B9-8D4D-8373-16950C304A5B}" srcOrd="1" destOrd="0" presId="urn:microsoft.com/office/officeart/2005/8/layout/cycle2"/>
    <dgm:cxn modelId="{067151F2-A0DD-9E4B-9994-DF20CF307E6A}" srcId="{D6E4B1A6-40AE-C345-90DF-A95D877CDAD1}" destId="{00489675-56CE-E046-9D7C-6EEB79B8046B}" srcOrd="2" destOrd="0" parTransId="{409632C7-EA10-BC4F-A56E-7EE7C520852B}" sibTransId="{A78E7447-841E-9043-B68B-C5FD37A0057A}"/>
    <dgm:cxn modelId="{855E84FD-6EB5-8149-8598-F4E05506D869}" srcId="{D6E4B1A6-40AE-C345-90DF-A95D877CDAD1}" destId="{B76026B8-F550-C64A-9893-091D587A6CCF}" srcOrd="0" destOrd="0" parTransId="{AF1D49EB-4124-B745-B57B-E704E5B985E5}" sibTransId="{FDE0EA6C-EF5B-514E-80DF-6945543314B3}"/>
    <dgm:cxn modelId="{C2CE53EF-CA71-C74D-A630-AF0DA55738F0}" type="presParOf" srcId="{1672CB28-1E0C-1745-B21A-C0FB50D8CEE6}" destId="{DC239D67-DF7D-E049-BBEB-F34F0B9CF2CA}" srcOrd="0" destOrd="0" presId="urn:microsoft.com/office/officeart/2005/8/layout/cycle2"/>
    <dgm:cxn modelId="{0D0DC64B-E594-284D-A267-E51D650DC597}" type="presParOf" srcId="{1672CB28-1E0C-1745-B21A-C0FB50D8CEE6}" destId="{9EEA02B8-5711-3B4C-AA83-F94FB79A7168}" srcOrd="1" destOrd="0" presId="urn:microsoft.com/office/officeart/2005/8/layout/cycle2"/>
    <dgm:cxn modelId="{A3223BD5-85B2-7D49-BFCD-8B63BC9422EE}" type="presParOf" srcId="{9EEA02B8-5711-3B4C-AA83-F94FB79A7168}" destId="{BC3B034D-5D79-634C-A47B-A07790CFE973}" srcOrd="0" destOrd="0" presId="urn:microsoft.com/office/officeart/2005/8/layout/cycle2"/>
    <dgm:cxn modelId="{E5D77D58-22D9-AF40-A40A-75B8C53F8955}" type="presParOf" srcId="{1672CB28-1E0C-1745-B21A-C0FB50D8CEE6}" destId="{BDBDE600-8C6A-4049-8032-0FBC98DE6F39}" srcOrd="2" destOrd="0" presId="urn:microsoft.com/office/officeart/2005/8/layout/cycle2"/>
    <dgm:cxn modelId="{FD907E6C-63BF-B848-ABBE-BF3F0F741E44}" type="presParOf" srcId="{1672CB28-1E0C-1745-B21A-C0FB50D8CEE6}" destId="{56A4468C-D24D-E442-ADBA-5D21925833D1}" srcOrd="3" destOrd="0" presId="urn:microsoft.com/office/officeart/2005/8/layout/cycle2"/>
    <dgm:cxn modelId="{FCDB3A90-FFB3-394A-B487-768C7A3AA247}" type="presParOf" srcId="{56A4468C-D24D-E442-ADBA-5D21925833D1}" destId="{5EAB5F30-A3B9-8D4D-8373-16950C304A5B}" srcOrd="0" destOrd="0" presId="urn:microsoft.com/office/officeart/2005/8/layout/cycle2"/>
    <dgm:cxn modelId="{D6A731CE-1121-5740-83D7-86DB54066864}" type="presParOf" srcId="{1672CB28-1E0C-1745-B21A-C0FB50D8CEE6}" destId="{A73A33C0-7113-1742-A0C2-DAD41750AA15}" srcOrd="4" destOrd="0" presId="urn:microsoft.com/office/officeart/2005/8/layout/cycle2"/>
    <dgm:cxn modelId="{54FD53B5-8EF6-FB4F-AF45-DD4CFA7FABED}" type="presParOf" srcId="{1672CB28-1E0C-1745-B21A-C0FB50D8CEE6}" destId="{22127AD5-48AF-814E-86CF-DD80D17F508A}" srcOrd="5" destOrd="0" presId="urn:microsoft.com/office/officeart/2005/8/layout/cycle2"/>
    <dgm:cxn modelId="{21EBF219-DCE0-2A4F-8D36-544982EA5243}" type="presParOf" srcId="{22127AD5-48AF-814E-86CF-DD80D17F508A}" destId="{99F9E6FC-C4AF-E642-84B9-1752EE9A5B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4B20C-02A4-0445-984F-76EC270D24F1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81351-C716-FA42-B853-DA992CE2BFC8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2300" kern="1200" dirty="0"/>
            <a:t>Melhora a precisão da captura e comunicação de eventos adversos relacionados com dispositivos médicos.</a:t>
          </a:r>
        </a:p>
      </dsp:txBody>
      <dsp:txXfrm>
        <a:off x="752110" y="541866"/>
        <a:ext cx="7301111" cy="1083733"/>
      </dsp:txXfrm>
    </dsp:sp>
    <dsp:sp modelId="{7456CA71-222A-7A47-8437-695FA338EFB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62CF8-D749-BE4C-8C7B-26355CD3FABB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Reduz a ambiguidade e, consequentemente, aumenta a eficácia do processo de avaliação</a:t>
          </a:r>
        </a:p>
      </dsp:txBody>
      <dsp:txXfrm>
        <a:off x="1146048" y="2167466"/>
        <a:ext cx="6907174" cy="1083733"/>
      </dsp:txXfrm>
    </dsp:sp>
    <dsp:sp modelId="{0DFCE4EB-43F0-174A-A7D4-451E058C9B4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20D2F-DACA-E342-952E-5E99D4934259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2300" kern="1200" dirty="0"/>
            <a:t>É prontamente utilizável, em contraste com o texto narrativo, para abordagens mais sofisticadas de detecção de sinais e análise de tendências.</a:t>
          </a:r>
        </a:p>
      </dsp:txBody>
      <dsp:txXfrm>
        <a:off x="752110" y="3793066"/>
        <a:ext cx="7301111" cy="1083733"/>
      </dsp:txXfrm>
    </dsp:sp>
    <dsp:sp modelId="{DDBBBBDD-502D-4C4C-ABFD-90FE8155EC1D}">
      <dsp:nvSpPr>
        <dsp:cNvPr id="0" name=""/>
        <dsp:cNvSpPr/>
      </dsp:nvSpPr>
      <dsp:spPr>
        <a:xfrm>
          <a:off x="74777" y="3634733"/>
          <a:ext cx="1354666" cy="1354666"/>
        </a:xfrm>
        <a:prstGeom prst="ellipse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E454-0478-FC41-8EDF-F947EF83A5B9}">
      <dsp:nvSpPr>
        <dsp:cNvPr id="0" name=""/>
        <dsp:cNvSpPr/>
      </dsp:nvSpPr>
      <dsp:spPr>
        <a:xfrm rot="16200000">
          <a:off x="659953" y="-659953"/>
          <a:ext cx="2586366" cy="390627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Problema com o dispositivo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 Anexo A</a:t>
          </a:r>
        </a:p>
      </dsp:txBody>
      <dsp:txXfrm rot="5400000">
        <a:off x="0" y="0"/>
        <a:ext cx="3906273" cy="1939774"/>
      </dsp:txXfrm>
    </dsp:sp>
    <dsp:sp modelId="{5172F1FB-B344-5E44-A26D-D35D15097B6D}">
      <dsp:nvSpPr>
        <dsp:cNvPr id="0" name=""/>
        <dsp:cNvSpPr/>
      </dsp:nvSpPr>
      <dsp:spPr>
        <a:xfrm>
          <a:off x="3906273" y="0"/>
          <a:ext cx="3906273" cy="2586366"/>
        </a:xfrm>
        <a:prstGeom prst="round1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4000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Investigação da Causa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Anexo </a:t>
          </a:r>
          <a:r>
            <a:rPr lang="pt-BR" sz="2500" b="1" kern="1200" dirty="0" err="1"/>
            <a:t>B</a:t>
          </a:r>
          <a:r>
            <a:rPr lang="pt-BR" sz="2500" b="1" kern="1200" dirty="0"/>
            <a:t> – Tipo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Anexo C – Achados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Anexo </a:t>
          </a:r>
          <a:r>
            <a:rPr lang="pt-BR" sz="2500" b="1" kern="1200" dirty="0" err="1"/>
            <a:t>D</a:t>
          </a:r>
          <a:r>
            <a:rPr lang="pt-BR" sz="2500" b="1" kern="1200" dirty="0"/>
            <a:t> - Conclusão</a:t>
          </a:r>
        </a:p>
      </dsp:txBody>
      <dsp:txXfrm>
        <a:off x="3906273" y="0"/>
        <a:ext cx="3906273" cy="1939774"/>
      </dsp:txXfrm>
    </dsp:sp>
    <dsp:sp modelId="{0D093CDC-1AA2-7944-AC17-AD82498D7789}">
      <dsp:nvSpPr>
        <dsp:cNvPr id="0" name=""/>
        <dsp:cNvSpPr/>
      </dsp:nvSpPr>
      <dsp:spPr>
        <a:xfrm rot="10800000">
          <a:off x="0" y="2586366"/>
          <a:ext cx="3906273" cy="2586366"/>
        </a:xfrm>
        <a:prstGeom prst="round1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</a:rPr>
            <a:t>Componentes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</a:rPr>
            <a:t>Anexo </a:t>
          </a:r>
          <a:r>
            <a:rPr lang="pt-BR" sz="2500" b="1" kern="1200" dirty="0" err="1">
              <a:solidFill>
                <a:schemeClr val="tx1"/>
              </a:solidFill>
            </a:rPr>
            <a:t>G</a:t>
          </a:r>
          <a:endParaRPr lang="pt-BR" sz="2500" b="1" kern="1200" dirty="0">
            <a:solidFill>
              <a:schemeClr val="tx1"/>
            </a:solidFill>
          </a:endParaRPr>
        </a:p>
      </dsp:txBody>
      <dsp:txXfrm rot="10800000">
        <a:off x="0" y="3232957"/>
        <a:ext cx="3906273" cy="1939774"/>
      </dsp:txXfrm>
    </dsp:sp>
    <dsp:sp modelId="{D0F53B3F-AAD5-1F4C-9A0E-96E1CE69D2CD}">
      <dsp:nvSpPr>
        <dsp:cNvPr id="0" name=""/>
        <dsp:cNvSpPr/>
      </dsp:nvSpPr>
      <dsp:spPr>
        <a:xfrm rot="5400000">
          <a:off x="4566226" y="1926412"/>
          <a:ext cx="2586366" cy="3906273"/>
        </a:xfrm>
        <a:prstGeom prst="round1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44000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Efeitos para saúde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Anexo E - Sinais e sintomas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Anexo </a:t>
          </a:r>
          <a:r>
            <a:rPr lang="pt-BR" sz="2500" b="1" kern="1200" dirty="0" err="1"/>
            <a:t>F</a:t>
          </a:r>
          <a:r>
            <a:rPr lang="pt-BR" sz="2500" b="1" kern="1200" dirty="0"/>
            <a:t> – Impacto</a:t>
          </a:r>
        </a:p>
      </dsp:txBody>
      <dsp:txXfrm rot="-5400000">
        <a:off x="3906273" y="3232957"/>
        <a:ext cx="3906273" cy="1939774"/>
      </dsp:txXfrm>
    </dsp:sp>
    <dsp:sp modelId="{049856AF-1FBE-814E-8DA4-EDB1D76577FD}">
      <dsp:nvSpPr>
        <dsp:cNvPr id="0" name=""/>
        <dsp:cNvSpPr/>
      </dsp:nvSpPr>
      <dsp:spPr>
        <a:xfrm>
          <a:off x="2774047" y="2086634"/>
          <a:ext cx="2264450" cy="999462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4 Conjuntos</a:t>
          </a:r>
        </a:p>
      </dsp:txBody>
      <dsp:txXfrm>
        <a:off x="2822837" y="2135424"/>
        <a:ext cx="2166870" cy="901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3614E-EB59-7E4D-B44F-B0B31A2ACF6C}">
      <dsp:nvSpPr>
        <dsp:cNvPr id="0" name=""/>
        <dsp:cNvSpPr/>
      </dsp:nvSpPr>
      <dsp:spPr>
        <a:xfrm>
          <a:off x="3566428" y="1755353"/>
          <a:ext cx="1498377" cy="1498377"/>
        </a:xfrm>
        <a:prstGeom prst="roundRect">
          <a:avLst/>
        </a:prstGeom>
        <a:solidFill>
          <a:srgbClr val="007A7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Amostra</a:t>
          </a:r>
        </a:p>
      </dsp:txBody>
      <dsp:txXfrm>
        <a:off x="3639573" y="1828498"/>
        <a:ext cx="1352087" cy="1352087"/>
      </dsp:txXfrm>
    </dsp:sp>
    <dsp:sp modelId="{6E9C0BF5-16B8-0246-A5FF-C9F2E3FB6B01}">
      <dsp:nvSpPr>
        <dsp:cNvPr id="0" name=""/>
        <dsp:cNvSpPr/>
      </dsp:nvSpPr>
      <dsp:spPr>
        <a:xfrm rot="16200000">
          <a:off x="3950980" y="1390716"/>
          <a:ext cx="7292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27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27095-6F73-534A-A368-38C70BACEFF5}">
      <dsp:nvSpPr>
        <dsp:cNvPr id="0" name=""/>
        <dsp:cNvSpPr/>
      </dsp:nvSpPr>
      <dsp:spPr>
        <a:xfrm>
          <a:off x="3525723" y="-6816"/>
          <a:ext cx="1579787" cy="1032896"/>
        </a:xfrm>
        <a:prstGeom prst="roundRect">
          <a:avLst/>
        </a:prstGeom>
        <a:solidFill>
          <a:srgbClr val="007A7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Calibri" panose="020F0502020204030204" pitchFamily="34" charset="0"/>
              <a:cs typeface="Calibri" panose="020F0502020204030204" pitchFamily="34" charset="0"/>
            </a:rPr>
            <a:t>B01</a:t>
          </a:r>
          <a:r>
            <a:rPr lang="pt-BR" sz="1400" kern="1200">
              <a:latin typeface="Calibri" panose="020F0502020204030204" pitchFamily="34" charset="0"/>
              <a:cs typeface="Calibri" panose="020F0502020204030204" pitchFamily="34" charset="0"/>
            </a:rPr>
            <a:t>- Ensaio do dispositivo real/suspeito</a:t>
          </a:r>
        </a:p>
      </dsp:txBody>
      <dsp:txXfrm>
        <a:off x="3576145" y="43606"/>
        <a:ext cx="1478943" cy="932052"/>
      </dsp:txXfrm>
    </dsp:sp>
    <dsp:sp modelId="{4B18916C-740D-8C4F-A828-FD7687AFC40B}">
      <dsp:nvSpPr>
        <dsp:cNvPr id="0" name=""/>
        <dsp:cNvSpPr/>
      </dsp:nvSpPr>
      <dsp:spPr>
        <a:xfrm rot="19800000">
          <a:off x="5044294" y="1995445"/>
          <a:ext cx="3062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20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71512-E07D-2445-A4A9-A7D7F77FAB3A}">
      <dsp:nvSpPr>
        <dsp:cNvPr id="0" name=""/>
        <dsp:cNvSpPr/>
      </dsp:nvSpPr>
      <dsp:spPr>
        <a:xfrm>
          <a:off x="5329990" y="1005130"/>
          <a:ext cx="1426540" cy="1003913"/>
        </a:xfrm>
        <a:prstGeom prst="roundRect">
          <a:avLst/>
        </a:prstGeom>
        <a:solidFill>
          <a:srgbClr val="007A7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B02</a:t>
          </a:r>
          <a:r>
            <a:rPr lang="pt-BR" sz="1400" kern="1200" dirty="0">
              <a:latin typeface="Calibri" panose="020F0502020204030204" pitchFamily="34" charset="0"/>
              <a:cs typeface="Calibri" panose="020F0502020204030204" pitchFamily="34" charset="0"/>
            </a:rPr>
            <a:t>-Ensaio de dispositivo do mesmo lote/lote retido pelo fabricante</a:t>
          </a:r>
        </a:p>
      </dsp:txBody>
      <dsp:txXfrm>
        <a:off x="5378997" y="1054137"/>
        <a:ext cx="1328526" cy="905899"/>
      </dsp:txXfrm>
    </dsp:sp>
    <dsp:sp modelId="{2B24CDC7-7E23-E04A-A739-93CF9C9DA73B}">
      <dsp:nvSpPr>
        <dsp:cNvPr id="0" name=""/>
        <dsp:cNvSpPr/>
      </dsp:nvSpPr>
      <dsp:spPr>
        <a:xfrm rot="1800000">
          <a:off x="5043357" y="3017133"/>
          <a:ext cx="3201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18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B3939-1AF2-5F4C-89A6-A3E72671FA16}">
      <dsp:nvSpPr>
        <dsp:cNvPr id="0" name=""/>
        <dsp:cNvSpPr/>
      </dsp:nvSpPr>
      <dsp:spPr>
        <a:xfrm>
          <a:off x="5342097" y="3000040"/>
          <a:ext cx="1402326" cy="1003913"/>
        </a:xfrm>
        <a:prstGeom prst="roundRect">
          <a:avLst/>
        </a:prstGeom>
        <a:solidFill>
          <a:srgbClr val="007A7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B03</a:t>
          </a:r>
          <a:r>
            <a:rPr lang="pt-BR" sz="1400" kern="1200" dirty="0">
              <a:latin typeface="Calibri" panose="020F0502020204030204" pitchFamily="34" charset="0"/>
              <a:cs typeface="Calibri" panose="020F0502020204030204" pitchFamily="34" charset="0"/>
            </a:rPr>
            <a:t>-Ensaio de dispositivo do mesmo lote/lote devolvido pelo usuário</a:t>
          </a:r>
        </a:p>
      </dsp:txBody>
      <dsp:txXfrm>
        <a:off x="5391104" y="3049047"/>
        <a:ext cx="1304312" cy="905899"/>
      </dsp:txXfrm>
    </dsp:sp>
    <dsp:sp modelId="{1F13D2B1-A903-214C-BCEC-1133C973D1DE}">
      <dsp:nvSpPr>
        <dsp:cNvPr id="0" name=""/>
        <dsp:cNvSpPr/>
      </dsp:nvSpPr>
      <dsp:spPr>
        <a:xfrm rot="5400000">
          <a:off x="3943734" y="3625613"/>
          <a:ext cx="7437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76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DBED4-DEB7-ED4F-A837-CD6CD4E5C927}">
      <dsp:nvSpPr>
        <dsp:cNvPr id="0" name=""/>
        <dsp:cNvSpPr/>
      </dsp:nvSpPr>
      <dsp:spPr>
        <a:xfrm>
          <a:off x="3621079" y="3997496"/>
          <a:ext cx="1389074" cy="1003913"/>
        </a:xfrm>
        <a:prstGeom prst="roundRect">
          <a:avLst/>
        </a:prstGeom>
        <a:solidFill>
          <a:srgbClr val="007A7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B04</a:t>
          </a:r>
          <a:r>
            <a:rPr lang="pt-BR" sz="1400" kern="1200" dirty="0">
              <a:latin typeface="Calibri" panose="020F0502020204030204" pitchFamily="34" charset="0"/>
              <a:cs typeface="Calibri" panose="020F0502020204030204" pitchFamily="34" charset="0"/>
            </a:rPr>
            <a:t>-Ensaio de dispositivo de outro lote/lote retido pelo fabricante</a:t>
          </a:r>
        </a:p>
      </dsp:txBody>
      <dsp:txXfrm>
        <a:off x="3670086" y="4046503"/>
        <a:ext cx="1291060" cy="905899"/>
      </dsp:txXfrm>
    </dsp:sp>
    <dsp:sp modelId="{C8829C92-0047-754A-BF9A-5A67DC3B7DDC}">
      <dsp:nvSpPr>
        <dsp:cNvPr id="0" name=""/>
        <dsp:cNvSpPr/>
      </dsp:nvSpPr>
      <dsp:spPr>
        <a:xfrm rot="9000000">
          <a:off x="3217579" y="3030560"/>
          <a:ext cx="3738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89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E370D-E091-EB4E-AE2A-645CA519D96A}">
      <dsp:nvSpPr>
        <dsp:cNvPr id="0" name=""/>
        <dsp:cNvSpPr/>
      </dsp:nvSpPr>
      <dsp:spPr>
        <a:xfrm>
          <a:off x="1933322" y="2924496"/>
          <a:ext cx="1309303" cy="1155002"/>
        </a:xfrm>
        <a:prstGeom prst="roundRect">
          <a:avLst/>
        </a:prstGeom>
        <a:solidFill>
          <a:srgbClr val="007A7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B17</a:t>
          </a:r>
          <a:r>
            <a:rPr lang="pt-BR" sz="1400" kern="120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pt-BR" sz="14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Dispositivo não devolvido</a:t>
          </a:r>
          <a:endParaRPr lang="pt-B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89705" y="2980879"/>
        <a:ext cx="1196537" cy="1042236"/>
      </dsp:txXfrm>
    </dsp:sp>
    <dsp:sp modelId="{1CB3DD0C-B06C-8044-BDC2-BCBA9C9D3A55}">
      <dsp:nvSpPr>
        <dsp:cNvPr id="0" name=""/>
        <dsp:cNvSpPr/>
      </dsp:nvSpPr>
      <dsp:spPr>
        <a:xfrm rot="12600000">
          <a:off x="3188707" y="1970787"/>
          <a:ext cx="4048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84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11CC1-12E2-C243-AEBC-BE343B25E525}">
      <dsp:nvSpPr>
        <dsp:cNvPr id="0" name=""/>
        <dsp:cNvSpPr/>
      </dsp:nvSpPr>
      <dsp:spPr>
        <a:xfrm>
          <a:off x="1960121" y="1046677"/>
          <a:ext cx="1255704" cy="920819"/>
        </a:xfrm>
        <a:prstGeom prst="roundRect">
          <a:avLst/>
        </a:prstGeom>
        <a:solidFill>
          <a:srgbClr val="007A7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B18</a:t>
          </a:r>
          <a:r>
            <a:rPr lang="pt-BR" sz="1400" kern="1200" dirty="0">
              <a:latin typeface="Calibri" panose="020F0502020204030204" pitchFamily="34" charset="0"/>
              <a:cs typeface="Calibri" panose="020F0502020204030204" pitchFamily="34" charset="0"/>
            </a:rPr>
            <a:t>-Dispositivo descartado</a:t>
          </a:r>
        </a:p>
      </dsp:txBody>
      <dsp:txXfrm>
        <a:off x="2005072" y="1091628"/>
        <a:ext cx="1165802" cy="830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39D67-DF7D-E049-BBEB-F34F0B9CF2CA}">
      <dsp:nvSpPr>
        <dsp:cNvPr id="0" name=""/>
        <dsp:cNvSpPr/>
      </dsp:nvSpPr>
      <dsp:spPr>
        <a:xfrm>
          <a:off x="2514010" y="617"/>
          <a:ext cx="2024984" cy="2024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Março a 1</a:t>
          </a:r>
          <a:r>
            <a:rPr lang="pt-BR" sz="20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0 </a:t>
          </a: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Setembro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alibri" panose="020F0502020204030204" pitchFamily="34" charset="0"/>
              <a:cs typeface="Calibri" panose="020F0502020204030204" pitchFamily="34" charset="0"/>
            </a:rPr>
            <a:t>Recebimento solicitações</a:t>
          </a:r>
        </a:p>
      </dsp:txBody>
      <dsp:txXfrm>
        <a:off x="2810562" y="297169"/>
        <a:ext cx="1431880" cy="1431880"/>
      </dsp:txXfrm>
    </dsp:sp>
    <dsp:sp modelId="{9EEA02B8-5711-3B4C-AA83-F94FB79A7168}">
      <dsp:nvSpPr>
        <dsp:cNvPr id="0" name=""/>
        <dsp:cNvSpPr/>
      </dsp:nvSpPr>
      <dsp:spPr>
        <a:xfrm rot="3600000">
          <a:off x="4009792" y="1976777"/>
          <a:ext cx="540747" cy="683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4050348" y="2043218"/>
        <a:ext cx="378523" cy="410060"/>
      </dsp:txXfrm>
    </dsp:sp>
    <dsp:sp modelId="{BDBDE600-8C6A-4049-8032-0FBC98DE6F39}">
      <dsp:nvSpPr>
        <dsp:cNvPr id="0" name=""/>
        <dsp:cNvSpPr/>
      </dsp:nvSpPr>
      <dsp:spPr>
        <a:xfrm>
          <a:off x="4036641" y="2637892"/>
          <a:ext cx="2024984" cy="2024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pt-BR" sz="20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0 </a:t>
          </a: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Setembro a Dezembro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alibri" panose="020F0502020204030204" pitchFamily="34" charset="0"/>
              <a:cs typeface="Calibri" panose="020F0502020204030204" pitchFamily="34" charset="0"/>
            </a:rPr>
            <a:t>Análise</a:t>
          </a:r>
          <a:endParaRPr lang="pt-BR" sz="1800" kern="1200" dirty="0"/>
        </a:p>
      </dsp:txBody>
      <dsp:txXfrm>
        <a:off x="4333193" y="2934444"/>
        <a:ext cx="1431880" cy="1431880"/>
      </dsp:txXfrm>
    </dsp:sp>
    <dsp:sp modelId="{56A4468C-D24D-E442-ADBA-5D21925833D1}">
      <dsp:nvSpPr>
        <dsp:cNvPr id="0" name=""/>
        <dsp:cNvSpPr/>
      </dsp:nvSpPr>
      <dsp:spPr>
        <a:xfrm rot="10800000">
          <a:off x="3271433" y="3308668"/>
          <a:ext cx="540747" cy="683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 rot="10800000">
        <a:off x="3433657" y="3445354"/>
        <a:ext cx="378523" cy="410060"/>
      </dsp:txXfrm>
    </dsp:sp>
    <dsp:sp modelId="{A73A33C0-7113-1742-A0C2-DAD41750AA15}">
      <dsp:nvSpPr>
        <dsp:cNvPr id="0" name=""/>
        <dsp:cNvSpPr/>
      </dsp:nvSpPr>
      <dsp:spPr>
        <a:xfrm>
          <a:off x="991379" y="2637892"/>
          <a:ext cx="2024984" cy="2024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Março do ano seguinte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alibri" panose="020F0502020204030204" pitchFamily="34" charset="0"/>
              <a:cs typeface="Calibri" panose="020F0502020204030204" pitchFamily="34" charset="0"/>
            </a:rPr>
            <a:t>Publicação</a:t>
          </a:r>
        </a:p>
      </dsp:txBody>
      <dsp:txXfrm>
        <a:off x="1287931" y="2934444"/>
        <a:ext cx="1431880" cy="1431880"/>
      </dsp:txXfrm>
    </dsp:sp>
    <dsp:sp modelId="{22127AD5-48AF-814E-86CF-DD80D17F508A}">
      <dsp:nvSpPr>
        <dsp:cNvPr id="0" name=""/>
        <dsp:cNvSpPr/>
      </dsp:nvSpPr>
      <dsp:spPr>
        <a:xfrm rot="18000000">
          <a:off x="2487161" y="2003284"/>
          <a:ext cx="540747" cy="683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2527717" y="2210215"/>
        <a:ext cx="378523" cy="410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48357-AFAA-C245-91C5-B3E0875B090E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A0B41-4F95-AA4B-A77D-67AC7B2D5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8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55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9E06E-FA22-1CBE-73BA-91EFE2E3D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B3CC672-04A3-3558-E0CC-100938390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587764-840A-E71C-A230-3FBC5FE88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6FA0F6-AE49-C6AE-A5E2-D3FB603D3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63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283D0-C622-B3F8-2262-0199C541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1E41489-6F43-CA4F-900D-3DE31D30C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E677D0-0333-30EC-52F3-308E5F0CE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1E93E0-E01A-3E7E-39BA-B83D57C88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73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54BB0-7572-5BDD-EF56-2868AA00F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25E5848-3A7E-1DA1-AB26-79CECA956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7FD5BC7-FFE1-5BF3-EA90-A00094C24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AE9D25-7425-07C6-E599-399E7404E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31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718BE-6666-BBC3-1EFD-942A84605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7B25C69-3F67-E061-650C-D26CD03C4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ACB8B9A-61D9-27F1-7108-FCD133526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DE441C-5DDD-7ECE-AD90-D5F35AE79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3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45316-5114-1C49-48B8-9DE24E574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5469808-DEF0-15DC-5AA7-9236E8D4B7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6D1EDD6-37A9-D039-5FB3-566465DEC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8FAA56-529F-C712-A234-A92A2EFF9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506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2123D-F645-FA5C-4D4D-C004860A3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A2B72FC-909F-3635-FB0E-092D583F2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2AA7237-E906-D25C-D4E8-B9FEAC4D9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35B62F-B145-ECAA-944A-FA1DF29B5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251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A8B5E-0E9F-F403-877D-3AFC72D8F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C72921-4403-41A7-055B-22569B414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F0008C-2DC7-D480-AF0C-CCD93280F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3E883B-807F-ED08-8F4D-27508AA0A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098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41FD3-9BA5-D320-B1DC-248A69407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AB71032-1CE2-7112-6EB3-179779C4D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FB39AAD-79F0-E7C4-1A8B-8BB17FE24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5560E8-D925-25CB-5991-BC9D45921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604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AD036-8046-E31A-C493-B0AC0FB23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8DE4E5-4FA0-F335-9B5E-6F04C6AED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53B7BC-DC1F-5ADF-6C21-595164825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248426-916F-5C39-3C04-2159545D6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827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DF107-22E4-530F-25B0-A9A500CA1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AB282A5-B1E4-9A58-62AE-0E3C78D8D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B1E105-9843-D5B2-50C1-C8C8D25E4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85CB84-A317-C78D-72F0-0A4C55797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43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6A36-DC84-348E-4EFA-74959D33C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887FE0-7831-BA93-39DC-F2FE7C978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C9E4248-CC90-FECA-C5D3-70C802C40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234EC0-C4E2-E51C-6663-E8DE88E5C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83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8554E-145F-147F-9595-D1462528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E9F17B-7AEE-17D1-62F6-3136AA9D0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C6612AC-F9A4-C9F6-4D0D-416955227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514AB2-F81A-A051-9A93-E160A4115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88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9A8F3-7162-EAF6-85F6-EE60404A2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8D8849C-76D6-6B1B-779D-4861A568A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51C23D-80DB-F20B-3DF6-4424DE586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D54ECB-9E91-7588-B0E5-98E96E2E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239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6AECF-4F69-C7F7-A975-787B4025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02E04A3-86A6-9F09-B26B-182BDB5F7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14F88C9-5468-8861-BD68-2BF9CFD65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483FD8-34FC-C148-BAED-81B3031F3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324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EE061-8C0F-680B-C7C1-2A463C1E5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0AB2958-F116-0E8A-E100-A98508877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2C111E-C886-4426-136D-AEA94D360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3AE1D2-622A-920F-600F-016D51EDB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283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588E9-7B17-A1A6-AEEA-45F5AF4A6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183050B-7691-5496-5E0B-47C22EEEF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2A5F892-DB17-1096-0142-3CC65F11F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BBB158-1168-29EF-CBCE-6BE5A8DAB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06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A0511-9F87-4214-0B84-16D74548A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0C8C63-F038-9166-5850-EFF692003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A1FE29E-3A12-581D-1904-41EA2BE3B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3A632B-6A3C-CBF9-BD16-8AFAC3F06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832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4F2EB-EFF1-BD91-A694-EB340572A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F2DC223-7C01-BA59-9F3F-FFB5FEE16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0BE323-2B91-AD3C-5448-C29CDB32F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CB42AE-5850-A93D-1643-43B3FF14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692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44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0BB6A-0F0D-D43A-EB69-5035536DE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731837A-4EE5-F942-A8BA-4DCFEFEDD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48FE42-6327-BC1F-C057-E6282C25F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04CC6C-C8DA-7560-E06C-289394AFC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97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DEF3D-3376-17FE-E524-3171E50A8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04DAC86-1074-619F-1CB0-D9BAFE186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3F4F9A1-FA44-A2D7-9307-20D13E4C1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545DD7-DC90-B74C-715E-53CCD4799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18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C4E28-4F1F-AB6D-1B7B-CA428D7CA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9AA8E57-ECD8-21BA-17E4-7931266F1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6CF88A-A9F3-2CA4-1A8A-B212C2D4C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0CC75D-727D-2745-2EA0-AFC58DBF3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48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BCE4-2058-F281-97C0-4722D4E05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804A6F-B575-5F09-4761-E99E8294E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8914219-47B2-7B56-399A-A34AA4D27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324B8B-9A6A-6B1C-E342-7E2903DA0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4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D0FA8-A118-D46A-A646-CC3AE68E1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0A5CE9-EFAC-71DE-D83A-14B337AC9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A26581-13AC-ED81-26E4-08A81B855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52342-2E6A-3F9C-17C1-4AA5B7AF1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941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86F02-B3C8-1DB0-1CAD-D78457D1E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DBBB28-DCDE-8429-1C67-8024F7BC3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01D4FA3-5634-2847-0E06-0144CDDBF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E12FF8-556A-7DCA-7068-13B3794AE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24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2C90E-CE38-5B10-6E13-BBC976803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9C05069-2A96-1CC5-39AB-413D8A906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C1EC1FF-217D-9824-BAD6-51B67A98B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DBDB1C-8447-6A9F-BE33-9E382F1B2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0B41-4F95-AA4B-A77D-67AC7B2D58A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34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1CDA3-0C25-54D4-207B-727F67D06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C1026D-5310-4417-1CCE-AD3F0DE4C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E5F400-8368-35B4-FCF7-CF8BE463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F38CC5-983F-20E1-099A-4C1C0D91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92FB7D-E818-92B2-7F2C-9BF79FBE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02B856-AD19-A2CD-02C1-EDB6E1A6F25A}"/>
              </a:ext>
            </a:extLst>
          </p:cNvPr>
          <p:cNvSpPr/>
          <p:nvPr userDrawn="1"/>
        </p:nvSpPr>
        <p:spPr>
          <a:xfrm>
            <a:off x="0" y="7824"/>
            <a:ext cx="12214034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41BC59B-B872-D8FC-DBA5-4A810F46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0800000">
            <a:off x="22034" y="3679447"/>
            <a:ext cx="12192000" cy="28686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747380E-0FFF-4B83-A943-8280A9A11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>
            <a:off x="22034" y="13556"/>
            <a:ext cx="12192000" cy="286869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AE00FB0-1A45-1B26-7C34-63B15D981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13FCB06-EE4D-F29D-6A31-8ECFBC605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16437" y="2762386"/>
            <a:ext cx="1341665" cy="125430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771250D-4D48-F348-BD7E-244455B17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54148" y="2790984"/>
            <a:ext cx="1341665" cy="1254303"/>
          </a:xfrm>
          <a:prstGeom prst="rect">
            <a:avLst/>
          </a:prstGeom>
        </p:spPr>
      </p:pic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8397780B-AD9B-68A7-DF90-1062BE528F4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0234" y="204014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998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05CEE7-0DBD-15E4-6E7F-EC085AD67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A6A2D1-4B20-58A0-3A8A-1A5C4D643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F6FCE4-5915-B729-EAB5-31DFCD72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E6ACC6-963A-866D-E282-76191889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70747E-CFCB-9A1E-3423-9C04CB7C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25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E3CA6F-850A-6B30-7DDC-077F74FE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EAD27E-7AF4-2E2A-7538-8A02D386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907291-7BA8-B0BF-6DAA-CC436912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Data 3">
            <a:extLst>
              <a:ext uri="{FF2B5EF4-FFF2-40B4-BE49-F238E27FC236}">
                <a16:creationId xmlns:a16="http://schemas.microsoft.com/office/drawing/2014/main" id="{B824ABB3-DFAF-CA9A-F7EB-08332520BAAE}"/>
              </a:ext>
            </a:extLst>
          </p:cNvPr>
          <p:cNvSpPr txBox="1">
            <a:spLocks/>
          </p:cNvSpPr>
          <p:nvPr userDrawn="1"/>
        </p:nvSpPr>
        <p:spPr>
          <a:xfrm>
            <a:off x="838200" y="6100762"/>
            <a:ext cx="2743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B17E47-F311-4931-AA60-92B6B217536B}" type="datetimeFigureOut">
              <a:rPr lang="pt-BR" smtClean="0"/>
              <a:pPr/>
              <a:t>23/03/2026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18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F3484-D69D-F4C3-EE89-3B2758B0D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50412F-8DA8-4818-5B29-D4C7FC64A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7126D2-7E07-8E95-7FA0-8C3D5F43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5C1307-1353-9341-B068-E771C97E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42F80-B9B5-BB01-2FBF-2C8E69FB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32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11F10-C247-9B94-F652-EA60A7B7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FC1F23-291C-7870-06EF-1B2225ECC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FCCDCB-7D24-AE47-3A71-31C73B74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94D535-FC83-0969-083F-F30B08B3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1AD5BA-E603-82E8-2661-A2FE4A73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94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1810E-67FE-72BE-32A7-0E896E60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142F4B-B407-00AE-1905-B2B71BDE7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9F3D16-B9E6-0105-9E33-91A3CD8F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991F63-5BB1-CDC3-ABE3-ABA97133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FA73B5-4B44-4703-DBC9-E653285C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7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7F326-F812-24AC-A546-FD278CB5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B7929-81C4-AA49-B3B4-361075A79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D383A0-0457-F754-53DA-B837ECB58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919ED9-901B-C9B3-71D0-EBBA166C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96BEC4-7A2F-F6BE-03BD-7840C135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C361D6-852D-EC8E-2303-A3731949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547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82450-9573-E856-86EE-1F1642AC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8F91E1-FAC2-0BAD-C332-7373DC327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C4487F-E9E5-6A46-5B6D-084587783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76203E-B04D-99C5-DBDF-189AEA515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43BBD8-12FB-CDE7-8E34-A7C70840F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00F4F5E-C25B-D443-381B-391AD77C1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E5B8970-CA54-9F04-09DC-2C51845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124956-1476-B42F-CF8C-BB89C794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94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970B8-9383-ED5C-BB35-2B70B07F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654A174-C13E-992F-EDF7-CF500A90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E0282C-095B-B083-98AD-FAF18960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69FA96-E5A8-A8EE-4ED8-76375BA3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056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1F06D8-71B6-C884-4A45-79B21B95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FB0E4D-A651-8494-0445-311D6F09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132F6A-C589-EDCB-DCA9-DBD58B9B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53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D9449-E115-5516-5A0B-CF5BC317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4E102F-58E5-F465-F117-BDB9535D1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A16A07-D87F-A361-97F3-DB5BE4C6E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1E0494-21AB-2608-BF79-77249D8E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902C29-8EAD-90D3-480B-32C0832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4A59F7-0845-5C34-9810-EAE3AFD0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65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F37C7-45CC-D00F-3B7E-9C0A86E5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3D902F-8A7B-97C7-AD1B-2E42A827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E6BEE6-F4A8-B196-2DF8-CFBB6A2A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537ACA-663B-CCBC-6DFC-E1DC53EC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CF1B75-D3DA-49DC-9DA9-291AA435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837E88-2301-E228-42C1-E96CD95D7CD2}"/>
              </a:ext>
            </a:extLst>
          </p:cNvPr>
          <p:cNvSpPr/>
          <p:nvPr userDrawn="1"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88487A-0507-FFF7-6686-E7C93C396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423A84-739E-1F00-F711-D5559A8F5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50B7175-85D7-C61E-192E-8A24949057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7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D15B3-4433-DD7F-9A1F-45C63D5C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857214-764C-ACAA-D0DE-E3E49F4EA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0D3CD2-4020-BECA-A0A1-A2F66B638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FD5320-94AB-D5E0-73AF-FED34FBD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573D97-5E29-8252-F93A-B9FDC831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5F3661-CF05-A663-4E52-91EF16D4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746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BA8C-7805-F349-07B0-3D280331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264180-2DA4-68F0-CB19-7F9213474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EF56D6-EC67-B5D1-4679-C128E890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50E978-2D37-AB58-D18D-9A0B9F6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95A5C-01B0-AEE7-37B4-E1C560BF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491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370A51-2286-295A-B9F5-C8ECCEDA1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8709E2-7191-B7DA-2070-1BCC9ED7F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79609F-79AF-2807-B262-53631800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A22196-E4B0-2ECF-92C0-F4052CB7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DCCD58-4963-4C80-BD78-B7515AD5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87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6E6A2-6F85-5819-C0C7-A52E5457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9C6532-54F5-5A5D-A64B-2A9ED5627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9DA327-2458-4F7E-8888-012A1C5D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D51A14-CF41-F956-A6FA-EC61F5D2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ECD8D-D44B-121F-75B9-41E469C7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BDA5135-DBE9-F2E5-7451-194C75257EA0}"/>
              </a:ext>
            </a:extLst>
          </p:cNvPr>
          <p:cNvSpPr/>
          <p:nvPr userDrawn="1"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FDE59A-0491-2BC4-429D-F53FD6EEF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7B2466C-A36B-A80A-8D1F-89EC10BA6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1F54B01-7F29-A534-E4F7-6D15E3B91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E7E55-7C90-B19F-5761-4230875F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1ABDC-5F1E-D677-0D58-B64656E9D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50459E-5E46-CDF8-47AC-C4E2B48B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0D59C1-7A9E-86B1-0412-9B5BB8F2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43B30A-9809-4ED9-08A2-6CD0EBF8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5BE27D-7303-34C7-92DC-B088618F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57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93B6-FEE5-7FC3-0F96-7BEFDB57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CD9A0B-60A5-4E82-C9FB-F387A7618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167E8E-6348-D4F9-01F1-1196A1075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6D696F7-9CA2-11AA-12B5-145735459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2531E0-0723-7921-E691-250144D3B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268F5D-2A7D-37F4-9E6F-46B7879F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59743DB-4392-BFE0-CC7C-DE78875F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D0F0CC7-8414-D879-CAFB-2D0DB7E7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4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AA682-923A-A4F8-39DE-DC975EB8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250995-FB82-2038-0148-BE0BD62E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151D91-1CBD-650A-F6B7-3388BE77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EDD694-949D-F8E2-AFC2-22C3AEA4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C31738-2384-F6E9-CD55-3663587A5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40602C-FC7C-374F-3B51-792E5D617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2EF96AF-E202-F07F-F668-E26B9B76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A8BB3-5BE9-5EC3-5FD3-1D4DD22C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92F4A3-F91F-88BD-A37E-19631D3E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B5EA34-95DA-ED4C-52AB-66462513E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EF1E7D-E474-892B-7795-4621FB15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100513-A357-7C29-09FC-48811F98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9F14DC-2D72-6849-4483-C9367AF0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997FB-B4BC-12A9-91B6-898DA97C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6F4AEB-1AA5-1D55-9266-8B540D86E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8C9062-3FD5-3300-F0DF-70E8ECA96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C1AADC-E8CD-038A-1BBF-50555A02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05142A-80A4-C70C-A5F8-E06D0803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3AC5D5-A470-179F-1FED-B425827D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99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4C322-4422-2CA2-3E8B-94D5F816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C90DEF-497B-E667-E610-214D5AAA9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2AFC70-C761-CE45-3531-83FB0878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6494B2-B1DE-82F8-5691-E39F29D7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96B900-0F8E-DDCC-837E-DAF8C438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2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E5C80D-91DF-2BD8-CEBC-5F5BDEE0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5A8ED4-B45C-4285-97EC-DD86456EE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AED0DF-275C-4DC4-2383-197121283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6E822-0A34-E745-A652-48E92A39622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340379-C633-798E-7FD2-C8742C815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38FE2A-577D-BF86-041B-573750944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3D13D7-7F56-F54F-B59E-48E35883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70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1F012-C0DD-D713-0850-048DA43A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DF041C-59A5-2906-7EFD-63356ACE1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54F0EF-1980-C643-9C7C-77215875BCA2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B8AE63-BF65-DDC6-EC92-4B788A3E6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905836-4F25-3738-180F-D9C9B0DBE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150EFA-6796-8345-A6C6-B5058295DE2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9FBB47C-98AA-46F2-2CE4-03F9B75A5018}"/>
              </a:ext>
            </a:extLst>
          </p:cNvPr>
          <p:cNvSpPr/>
          <p:nvPr userDrawn="1"/>
        </p:nvSpPr>
        <p:spPr>
          <a:xfrm>
            <a:off x="-1335" y="1825625"/>
            <a:ext cx="12193335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noFill/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7C6BEA81-B60C-FA96-945A-D21B5EF89819}"/>
              </a:ext>
            </a:extLst>
          </p:cNvPr>
          <p:cNvSpPr txBox="1">
            <a:spLocks/>
          </p:cNvSpPr>
          <p:nvPr userDrawn="1"/>
        </p:nvSpPr>
        <p:spPr>
          <a:xfrm>
            <a:off x="838200" y="6140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B17E47-F311-4931-AA60-92B6B217536B}" type="datetimeFigureOut">
              <a:rPr lang="pt-BR" smtClean="0"/>
              <a:pPr/>
              <a:t>23/03/2026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48C0265-E762-1FA9-6035-36BF8334E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9C0090C-2E51-A313-284C-8A4974DDC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5842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3E8D34A-5DB2-EA3B-F70C-E18D348088D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370288"/>
            <a:ext cx="1157890" cy="113942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E1AF044-91B1-69FF-F280-A144153D63A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6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rf.org/documents/terminologies-categorized-adverse-event-reporting-aer-terms-terminology-and-codes" TargetMode="External"/><Relationship Id="rId2" Type="http://schemas.openxmlformats.org/officeDocument/2006/relationships/hyperlink" Target="https://www.imdrf.org/working-groups/adverse-event-terminology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www.imdrf.org/working-groups/adverse-event-terminology/imdrf-adverse-event-terminology-maintenance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4">
            <a:extLst>
              <a:ext uri="{FF2B5EF4-FFF2-40B4-BE49-F238E27FC236}">
                <a16:creationId xmlns:a16="http://schemas.microsoft.com/office/drawing/2014/main" id="{D6895484-397D-9317-BA16-2E5D0C50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2400300"/>
            <a:ext cx="8551862" cy="15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 dirty="0">
                <a:cs typeface="Calibri" panose="020F0502020204030204" pitchFamily="34" charset="0"/>
              </a:rPr>
              <a:t>Webinar com a Gerência de Tecnovigilância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2600" b="1" dirty="0"/>
              <a:t>Uso da terminologia de eventos adversos do IMDRF em notificações de materiais de uso em saúde - Do Anexo A ao </a:t>
            </a:r>
            <a:r>
              <a:rPr lang="pt-BR" sz="2600" b="1" dirty="0" err="1"/>
              <a:t>G</a:t>
            </a:r>
            <a:r>
              <a:rPr lang="pt-BR" sz="2600" b="1" dirty="0"/>
              <a:t> </a:t>
            </a:r>
            <a:endParaRPr lang="pt-BR" altLang="pt-BR" sz="2600" b="1" dirty="0"/>
          </a:p>
        </p:txBody>
      </p:sp>
      <p:pic>
        <p:nvPicPr>
          <p:cNvPr id="8" name="Imagem 1">
            <a:extLst>
              <a:ext uri="{FF2B5EF4-FFF2-40B4-BE49-F238E27FC236}">
                <a16:creationId xmlns:a16="http://schemas.microsoft.com/office/drawing/2014/main" id="{2D47F8B2-DE67-F3FB-C6FE-C0CDAEB3E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/>
          <a:stretch/>
        </p:blipFill>
        <p:spPr bwMode="auto">
          <a:xfrm>
            <a:off x="86497" y="2718594"/>
            <a:ext cx="3225639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5">
            <a:extLst>
              <a:ext uri="{FF2B5EF4-FFF2-40B4-BE49-F238E27FC236}">
                <a16:creationId xmlns:a16="http://schemas.microsoft.com/office/drawing/2014/main" id="{3537962A-EA93-FF1C-626F-BA0183FC5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609" y="5209631"/>
            <a:ext cx="5767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Gerência Geral de Monitoramento de Produtos sujeitos à Vigilância Sanitária - GGMON</a:t>
            </a:r>
          </a:p>
          <a:p>
            <a:pPr algn="ctr"/>
            <a:r>
              <a:rPr lang="pt-BR" altLang="pt-BR" sz="1200" b="1" dirty="0"/>
              <a:t>Gerência de Tecnovigilância - GETEC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240E6D34-C276-6D99-F1C4-B9A4EE64C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03" y="5209631"/>
            <a:ext cx="4855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Coordenação de Gestão da Transparência e Acesso à Informação - CGTAI</a:t>
            </a:r>
          </a:p>
          <a:p>
            <a:pPr algn="ctr"/>
            <a:r>
              <a:rPr lang="pt-BR" altLang="pt-BR" sz="1200" b="1" dirty="0"/>
              <a:t>Gerência-Geral de Conhecimento, Inovação e Pesquisa - GGCIP</a:t>
            </a:r>
          </a:p>
        </p:txBody>
      </p:sp>
      <p:sp>
        <p:nvSpPr>
          <p:cNvPr id="11" name="Retângulo 5">
            <a:extLst>
              <a:ext uri="{FF2B5EF4-FFF2-40B4-BE49-F238E27FC236}">
                <a16:creationId xmlns:a16="http://schemas.microsoft.com/office/drawing/2014/main" id="{8BF4F6F2-8285-EEDA-FE97-C84B3C96F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4217988"/>
            <a:ext cx="4519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Realização:</a:t>
            </a:r>
          </a:p>
        </p:txBody>
      </p:sp>
      <p:sp>
        <p:nvSpPr>
          <p:cNvPr id="12" name="Retângulo 5">
            <a:extLst>
              <a:ext uri="{FF2B5EF4-FFF2-40B4-BE49-F238E27FC236}">
                <a16:creationId xmlns:a16="http://schemas.microsoft.com/office/drawing/2014/main" id="{849BCA5D-64BC-7247-2624-07EE050F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4627109"/>
            <a:ext cx="452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/>
              <a:t>Agência Nacional de Vigilância Sanitária</a:t>
            </a:r>
          </a:p>
        </p:txBody>
      </p:sp>
    </p:spTree>
    <p:extLst>
      <p:ext uri="{BB962C8B-B14F-4D97-AF65-F5344CB8AC3E}">
        <p14:creationId xmlns:p14="http://schemas.microsoft.com/office/powerpoint/2010/main" val="210873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584D-9932-F599-5E40-1D543A1BF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24AD2B13-31FB-4075-85BD-00490FD0CF09}"/>
              </a:ext>
            </a:extLst>
          </p:cNvPr>
          <p:cNvGrpSpPr/>
          <p:nvPr/>
        </p:nvGrpSpPr>
        <p:grpSpPr>
          <a:xfrm>
            <a:off x="848373" y="2528408"/>
            <a:ext cx="1082519" cy="639859"/>
            <a:chOff x="2910625" y="1764408"/>
            <a:chExt cx="1262985" cy="635108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66AE294-6AED-C892-84B3-8907B7087459}"/>
                </a:ext>
              </a:extLst>
            </p:cNvPr>
            <p:cNvSpPr txBox="1"/>
            <p:nvPr/>
          </p:nvSpPr>
          <p:spPr>
            <a:xfrm>
              <a:off x="2910625" y="1764408"/>
              <a:ext cx="1262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/>
                <a:t>A|04</a:t>
              </a:r>
            </a:p>
          </p:txBody>
        </p: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6B6C1023-30A6-51B3-A493-95C6AA788CF2}"/>
                </a:ext>
              </a:extLst>
            </p:cNvPr>
            <p:cNvGrpSpPr/>
            <p:nvPr/>
          </p:nvGrpSpPr>
          <p:grpSpPr>
            <a:xfrm>
              <a:off x="3429009" y="2170398"/>
              <a:ext cx="622683" cy="229118"/>
              <a:chOff x="3429009" y="2170398"/>
              <a:chExt cx="622683" cy="229118"/>
            </a:xfrm>
          </p:grpSpPr>
          <p:sp>
            <p:nvSpPr>
              <p:cNvPr id="39" name="Colchete Esquerdo 38">
                <a:extLst>
                  <a:ext uri="{FF2B5EF4-FFF2-40B4-BE49-F238E27FC236}">
                    <a16:creationId xmlns:a16="http://schemas.microsoft.com/office/drawing/2014/main" id="{3DABDCE7-D9D7-FD3C-059F-AB68ECADEBF3}"/>
                  </a:ext>
                </a:extLst>
              </p:cNvPr>
              <p:cNvSpPr/>
              <p:nvPr/>
            </p:nvSpPr>
            <p:spPr>
              <a:xfrm rot="16200000">
                <a:off x="3671554" y="2101238"/>
                <a:ext cx="85708" cy="479131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E9E09B52-1A77-FD85-6C08-E9DAFFF628B8}"/>
                  </a:ext>
                </a:extLst>
              </p:cNvPr>
              <p:cNvSpPr txBox="1"/>
              <p:nvPr/>
            </p:nvSpPr>
            <p:spPr>
              <a:xfrm>
                <a:off x="3429009" y="2170398"/>
                <a:ext cx="622683" cy="2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900" dirty="0"/>
                  <a:t>Nível 1</a:t>
                </a:r>
              </a:p>
            </p:txBody>
          </p:sp>
        </p:grp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76D7E3B-D20A-3D53-C0F0-6C7FC75739AB}"/>
              </a:ext>
            </a:extLst>
          </p:cNvPr>
          <p:cNvGrpSpPr/>
          <p:nvPr/>
        </p:nvGrpSpPr>
        <p:grpSpPr>
          <a:xfrm>
            <a:off x="848373" y="3979391"/>
            <a:ext cx="1510714" cy="850082"/>
            <a:chOff x="2910626" y="1764408"/>
            <a:chExt cx="1510714" cy="850082"/>
          </a:xfrm>
        </p:grpSpPr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90272CDD-1AB2-3142-5B21-77B93FE42F1E}"/>
                </a:ext>
              </a:extLst>
            </p:cNvPr>
            <p:cNvSpPr txBox="1"/>
            <p:nvPr/>
          </p:nvSpPr>
          <p:spPr>
            <a:xfrm>
              <a:off x="2910626" y="1764408"/>
              <a:ext cx="1510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/>
                <a:t>A|04[01]</a:t>
              </a:r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F4B15E31-B967-5A27-7A3A-1CCC284C475F}"/>
                </a:ext>
              </a:extLst>
            </p:cNvPr>
            <p:cNvGrpSpPr/>
            <p:nvPr/>
          </p:nvGrpSpPr>
          <p:grpSpPr>
            <a:xfrm>
              <a:off x="3277492" y="2170398"/>
              <a:ext cx="1142456" cy="444092"/>
              <a:chOff x="3277492" y="2170398"/>
              <a:chExt cx="1142456" cy="444092"/>
            </a:xfrm>
          </p:grpSpPr>
          <p:sp>
            <p:nvSpPr>
              <p:cNvPr id="44" name="Colchete Esquerdo 43">
                <a:extLst>
                  <a:ext uri="{FF2B5EF4-FFF2-40B4-BE49-F238E27FC236}">
                    <a16:creationId xmlns:a16="http://schemas.microsoft.com/office/drawing/2014/main" id="{0D831AD0-332D-C3BE-3DE7-B8A5200B07CB}"/>
                  </a:ext>
                </a:extLst>
              </p:cNvPr>
              <p:cNvSpPr/>
              <p:nvPr/>
            </p:nvSpPr>
            <p:spPr>
              <a:xfrm rot="16200000">
                <a:off x="3474204" y="2101238"/>
                <a:ext cx="85708" cy="479131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Colchete Esquerdo 44">
                <a:extLst>
                  <a:ext uri="{FF2B5EF4-FFF2-40B4-BE49-F238E27FC236}">
                    <a16:creationId xmlns:a16="http://schemas.microsoft.com/office/drawing/2014/main" id="{8CFB756A-B91A-7681-3AB9-D780DFF483F1}"/>
                  </a:ext>
                </a:extLst>
              </p:cNvPr>
              <p:cNvSpPr/>
              <p:nvPr/>
            </p:nvSpPr>
            <p:spPr>
              <a:xfrm rot="16200000">
                <a:off x="3751942" y="2040533"/>
                <a:ext cx="85708" cy="1027060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9AB91583-1C36-ADE8-C66D-2745B965EB8F}"/>
                  </a:ext>
                </a:extLst>
              </p:cNvPr>
              <p:cNvSpPr txBox="1"/>
              <p:nvPr/>
            </p:nvSpPr>
            <p:spPr>
              <a:xfrm>
                <a:off x="3281778" y="2170398"/>
                <a:ext cx="5859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900" dirty="0"/>
                  <a:t>Nível 1</a:t>
                </a:r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89493194-AB40-78A0-50D5-3C1BA778EA2E}"/>
                  </a:ext>
                </a:extLst>
              </p:cNvPr>
              <p:cNvSpPr txBox="1"/>
              <p:nvPr/>
            </p:nvSpPr>
            <p:spPr>
              <a:xfrm>
                <a:off x="3834026" y="2383658"/>
                <a:ext cx="5859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900" dirty="0"/>
                  <a:t>Nível 2</a:t>
                </a:r>
              </a:p>
            </p:txBody>
          </p:sp>
        </p:grp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2577E69E-E28D-0F71-3FA6-761B4FC50993}"/>
              </a:ext>
            </a:extLst>
          </p:cNvPr>
          <p:cNvGrpSpPr/>
          <p:nvPr/>
        </p:nvGrpSpPr>
        <p:grpSpPr>
          <a:xfrm>
            <a:off x="848373" y="5372386"/>
            <a:ext cx="2079080" cy="994265"/>
            <a:chOff x="1344512" y="4118447"/>
            <a:chExt cx="2079080" cy="994265"/>
          </a:xfrm>
        </p:grpSpPr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DC9FEB0A-B901-6C0D-F372-E7FD422B636C}"/>
                </a:ext>
              </a:extLst>
            </p:cNvPr>
            <p:cNvSpPr txBox="1"/>
            <p:nvPr/>
          </p:nvSpPr>
          <p:spPr>
            <a:xfrm>
              <a:off x="1344512" y="4118447"/>
              <a:ext cx="2079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/>
                <a:t>A|04[01][01]</a:t>
              </a:r>
            </a:p>
          </p:txBody>
        </p: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027AEA36-BAAF-08D6-22F5-096E54DA043B}"/>
                </a:ext>
              </a:extLst>
            </p:cNvPr>
            <p:cNvGrpSpPr/>
            <p:nvPr/>
          </p:nvGrpSpPr>
          <p:grpSpPr>
            <a:xfrm>
              <a:off x="1670423" y="4529954"/>
              <a:ext cx="1698231" cy="582758"/>
              <a:chOff x="3406058" y="2152038"/>
              <a:chExt cx="2122790" cy="728448"/>
            </a:xfrm>
          </p:grpSpPr>
          <p:sp>
            <p:nvSpPr>
              <p:cNvPr id="51" name="Colchete Esquerdo 50">
                <a:extLst>
                  <a:ext uri="{FF2B5EF4-FFF2-40B4-BE49-F238E27FC236}">
                    <a16:creationId xmlns:a16="http://schemas.microsoft.com/office/drawing/2014/main" id="{79ACE428-0F1B-85A5-DF2F-DF95B38109C9}"/>
                  </a:ext>
                </a:extLst>
              </p:cNvPr>
              <p:cNvSpPr/>
              <p:nvPr/>
            </p:nvSpPr>
            <p:spPr>
              <a:xfrm rot="16200000">
                <a:off x="3671554" y="2101238"/>
                <a:ext cx="85708" cy="479131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2" name="Colchete Esquerdo 51">
                <a:extLst>
                  <a:ext uri="{FF2B5EF4-FFF2-40B4-BE49-F238E27FC236}">
                    <a16:creationId xmlns:a16="http://schemas.microsoft.com/office/drawing/2014/main" id="{B89CD1F5-A422-C78F-9AFE-99EF0F96576A}"/>
                  </a:ext>
                </a:extLst>
              </p:cNvPr>
              <p:cNvSpPr/>
              <p:nvPr/>
            </p:nvSpPr>
            <p:spPr>
              <a:xfrm rot="16200000">
                <a:off x="4037129" y="1932692"/>
                <a:ext cx="85708" cy="1242744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Colchete Esquerdo 52">
                <a:extLst>
                  <a:ext uri="{FF2B5EF4-FFF2-40B4-BE49-F238E27FC236}">
                    <a16:creationId xmlns:a16="http://schemas.microsoft.com/office/drawing/2014/main" id="{7EA51135-D361-1430-0B50-8D6E10740A73}"/>
                  </a:ext>
                </a:extLst>
              </p:cNvPr>
              <p:cNvSpPr/>
              <p:nvPr/>
            </p:nvSpPr>
            <p:spPr>
              <a:xfrm rot="16200000">
                <a:off x="4415908" y="1786285"/>
                <a:ext cx="85708" cy="2001450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3401A256-3926-B4A5-F8E3-11BB0CFAE136}"/>
                  </a:ext>
                </a:extLst>
              </p:cNvPr>
              <p:cNvSpPr txBox="1"/>
              <p:nvPr/>
            </p:nvSpPr>
            <p:spPr>
              <a:xfrm>
                <a:off x="3406058" y="2152038"/>
                <a:ext cx="649551" cy="2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900" dirty="0"/>
                  <a:t>Nível 1</a:t>
                </a:r>
              </a:p>
            </p:txBody>
          </p:sp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E20E1003-90E1-054A-6B36-76F2E17D38B1}"/>
                  </a:ext>
                </a:extLst>
              </p:cNvPr>
              <p:cNvSpPr txBox="1"/>
              <p:nvPr/>
            </p:nvSpPr>
            <p:spPr>
              <a:xfrm>
                <a:off x="4109105" y="2356118"/>
                <a:ext cx="649550" cy="2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900" dirty="0"/>
                  <a:t>Nível 2</a:t>
                </a:r>
              </a:p>
            </p:txBody>
          </p:sp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E1BBC7F9-4828-BD80-B576-36FDFCE3AA1A}"/>
                  </a:ext>
                </a:extLst>
              </p:cNvPr>
              <p:cNvSpPr txBox="1"/>
              <p:nvPr/>
            </p:nvSpPr>
            <p:spPr>
              <a:xfrm>
                <a:off x="4865538" y="2591946"/>
                <a:ext cx="663310" cy="2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900" dirty="0"/>
                  <a:t>Nível 3</a:t>
                </a:r>
              </a:p>
            </p:txBody>
          </p:sp>
        </p:grpSp>
      </p:grpSp>
      <p:sp>
        <p:nvSpPr>
          <p:cNvPr id="57" name="Caixa de Texto 1">
            <a:extLst>
              <a:ext uri="{FF2B5EF4-FFF2-40B4-BE49-F238E27FC236}">
                <a16:creationId xmlns:a16="http://schemas.microsoft.com/office/drawing/2014/main" id="{6F9790BA-7CC9-6EC8-0D67-1ACC3875F697}"/>
              </a:ext>
            </a:extLst>
          </p:cNvPr>
          <p:cNvSpPr txBox="1"/>
          <p:nvPr/>
        </p:nvSpPr>
        <p:spPr>
          <a:xfrm>
            <a:off x="3250750" y="2497364"/>
            <a:ext cx="8358153" cy="10677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Problema de integridade do material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None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Problema associado a quaisquer desvios das especificações documentadas do dispositivo relacionadas à durabilidade limitada de todo o material usado para construir o dispositivo</a:t>
            </a:r>
          </a:p>
        </p:txBody>
      </p:sp>
      <p:sp>
        <p:nvSpPr>
          <p:cNvPr id="58" name="Caixa de Texto 1">
            <a:extLst>
              <a:ext uri="{FF2B5EF4-FFF2-40B4-BE49-F238E27FC236}">
                <a16:creationId xmlns:a16="http://schemas.microsoft.com/office/drawing/2014/main" id="{617663A4-A21A-5455-D905-2F151C67752A}"/>
              </a:ext>
            </a:extLst>
          </p:cNvPr>
          <p:cNvSpPr txBox="1"/>
          <p:nvPr/>
        </p:nvSpPr>
        <p:spPr>
          <a:xfrm>
            <a:off x="3283787" y="3939939"/>
            <a:ext cx="8325116" cy="10677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Quebra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Problema associado a danos indesejados ou quebra dos materiais utilizados na construção do dispositivo</a:t>
            </a:r>
          </a:p>
        </p:txBody>
      </p:sp>
      <p:sp>
        <p:nvSpPr>
          <p:cNvPr id="59" name="Caixa de Texto 1">
            <a:extLst>
              <a:ext uri="{FF2B5EF4-FFF2-40B4-BE49-F238E27FC236}">
                <a16:creationId xmlns:a16="http://schemas.microsoft.com/office/drawing/2014/main" id="{78C30D85-F39B-2CAC-9CC7-5C657FFF8968}"/>
              </a:ext>
            </a:extLst>
          </p:cNvPr>
          <p:cNvSpPr txBox="1"/>
          <p:nvPr/>
        </p:nvSpPr>
        <p:spPr>
          <a:xfrm>
            <a:off x="3296343" y="5372386"/>
            <a:ext cx="7910855" cy="88520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Fratura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Problema associado a uma fissura parcial ou total nos materiais do dispositivo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2BB4D39-15FD-64D9-61AF-261A59C4E571}"/>
              </a:ext>
            </a:extLst>
          </p:cNvPr>
          <p:cNvSpPr txBox="1">
            <a:spLocks/>
          </p:cNvSpPr>
          <p:nvPr/>
        </p:nvSpPr>
        <p:spPr>
          <a:xfrm>
            <a:off x="1253612" y="25913"/>
            <a:ext cx="101001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3600" b="1" dirty="0">
                <a:solidFill>
                  <a:schemeClr val="bg1"/>
                </a:solidFill>
              </a:rPr>
              <a:t>Terminologia de EA do IMDRF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" name="Espaço Reservado para Conteúdo 6">
            <a:extLst>
              <a:ext uri="{FF2B5EF4-FFF2-40B4-BE49-F238E27FC236}">
                <a16:creationId xmlns:a16="http://schemas.microsoft.com/office/drawing/2014/main" id="{1033BCB2-C6BB-C155-E141-110461D893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78667"/>
            <a:ext cx="1051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3000" b="1" dirty="0"/>
              <a:t>Estrutura de códigos</a:t>
            </a:r>
          </a:p>
        </p:txBody>
      </p:sp>
    </p:spTree>
    <p:extLst>
      <p:ext uri="{BB962C8B-B14F-4D97-AF65-F5344CB8AC3E}">
        <p14:creationId xmlns:p14="http://schemas.microsoft.com/office/powerpoint/2010/main" val="39700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CBABAE8-AEC9-F046-856B-EB64A7F8DB17}"/>
              </a:ext>
            </a:extLst>
          </p:cNvPr>
          <p:cNvGrpSpPr/>
          <p:nvPr/>
        </p:nvGrpSpPr>
        <p:grpSpPr>
          <a:xfrm>
            <a:off x="3583133" y="600912"/>
            <a:ext cx="2799393" cy="2124762"/>
            <a:chOff x="4124044" y="763140"/>
            <a:chExt cx="2799393" cy="2124762"/>
          </a:xfrm>
        </p:grpSpPr>
        <p:sp>
          <p:nvSpPr>
            <p:cNvPr id="4" name="Retângulo Arredondado 3">
              <a:extLst>
                <a:ext uri="{FF2B5EF4-FFF2-40B4-BE49-F238E27FC236}">
                  <a16:creationId xmlns:a16="http://schemas.microsoft.com/office/drawing/2014/main" id="{18DA0A7B-0F24-3FC0-2052-34B7CF0A6177}"/>
                </a:ext>
              </a:extLst>
            </p:cNvPr>
            <p:cNvSpPr/>
            <p:nvPr/>
          </p:nvSpPr>
          <p:spPr>
            <a:xfrm>
              <a:off x="4324284" y="1190764"/>
              <a:ext cx="2437813" cy="962393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A</a:t>
              </a:r>
            </a:p>
            <a:p>
              <a:pPr algn="ctr"/>
              <a:r>
                <a:rPr lang="pt-BR" dirty="0">
                  <a:latin typeface="Calibri" panose="020F0502020204030204" pitchFamily="34" charset="0"/>
                  <a:cs typeface="Calibri" panose="020F0502020204030204" pitchFamily="34" charset="0"/>
                </a:rPr>
                <a:t>Problema com o dispositivo médico</a:t>
              </a:r>
            </a:p>
          </p:txBody>
        </p:sp>
        <p:sp>
          <p:nvSpPr>
            <p:cNvPr id="5" name="Retângulo Arredondado 4">
              <a:extLst>
                <a:ext uri="{FF2B5EF4-FFF2-40B4-BE49-F238E27FC236}">
                  <a16:creationId xmlns:a16="http://schemas.microsoft.com/office/drawing/2014/main" id="{FA281AA9-C868-F3F7-8943-DF667A25FE91}"/>
                </a:ext>
              </a:extLst>
            </p:cNvPr>
            <p:cNvSpPr/>
            <p:nvPr/>
          </p:nvSpPr>
          <p:spPr>
            <a:xfrm>
              <a:off x="4157255" y="763140"/>
              <a:ext cx="2766182" cy="21247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54FFDE0-C1EE-12BE-3D4F-AB3C9EA33B46}"/>
                </a:ext>
              </a:extLst>
            </p:cNvPr>
            <p:cNvSpPr txBox="1"/>
            <p:nvPr/>
          </p:nvSpPr>
          <p:spPr>
            <a:xfrm>
              <a:off x="4124044" y="2290526"/>
              <a:ext cx="2766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Como o problema se manifestou no dispositivo médico?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68E2AF9-E3B5-2433-D165-F27CBA3A42C5}"/>
              </a:ext>
            </a:extLst>
          </p:cNvPr>
          <p:cNvGrpSpPr/>
          <p:nvPr/>
        </p:nvGrpSpPr>
        <p:grpSpPr>
          <a:xfrm>
            <a:off x="6818164" y="598018"/>
            <a:ext cx="4512626" cy="2124762"/>
            <a:chOff x="7359075" y="743917"/>
            <a:chExt cx="4512626" cy="2124762"/>
          </a:xfrm>
        </p:grpSpPr>
        <p:sp>
          <p:nvSpPr>
            <p:cNvPr id="8" name="Retângulo Arredondado 7">
              <a:extLst>
                <a:ext uri="{FF2B5EF4-FFF2-40B4-BE49-F238E27FC236}">
                  <a16:creationId xmlns:a16="http://schemas.microsoft.com/office/drawing/2014/main" id="{7F398B20-B53B-9E86-8D4C-D7269F6845CF}"/>
                </a:ext>
              </a:extLst>
            </p:cNvPr>
            <p:cNvSpPr/>
            <p:nvPr/>
          </p:nvSpPr>
          <p:spPr>
            <a:xfrm>
              <a:off x="7573958" y="1255648"/>
              <a:ext cx="1922263" cy="88796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E</a:t>
              </a:r>
            </a:p>
            <a:p>
              <a:pPr algn="ctr"/>
              <a:r>
                <a:rPr lang="pt-BR" dirty="0">
                  <a:latin typeface="Calibri" panose="020F0502020204030204" pitchFamily="34" charset="0"/>
                  <a:cs typeface="Calibri" panose="020F0502020204030204" pitchFamily="34" charset="0"/>
                </a:rPr>
                <a:t>Efeitos à saúde</a:t>
              </a:r>
            </a:p>
          </p:txBody>
        </p:sp>
        <p:sp>
          <p:nvSpPr>
            <p:cNvPr id="9" name="Retângulo Arredondado 8">
              <a:extLst>
                <a:ext uri="{FF2B5EF4-FFF2-40B4-BE49-F238E27FC236}">
                  <a16:creationId xmlns:a16="http://schemas.microsoft.com/office/drawing/2014/main" id="{48EDE2B1-9C24-8175-2C4E-1DD9A9D5B09F}"/>
                </a:ext>
              </a:extLst>
            </p:cNvPr>
            <p:cNvSpPr/>
            <p:nvPr/>
          </p:nvSpPr>
          <p:spPr>
            <a:xfrm>
              <a:off x="9746272" y="1255648"/>
              <a:ext cx="1922263" cy="88796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pt-B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dirty="0">
                  <a:latin typeface="Calibri" panose="020F0502020204030204" pitchFamily="34" charset="0"/>
                  <a:cs typeface="Calibri" panose="020F0502020204030204" pitchFamily="34" charset="0"/>
                </a:rPr>
                <a:t>Impacto à saúde</a:t>
              </a:r>
            </a:p>
          </p:txBody>
        </p:sp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5C237EF5-8764-0323-C000-6F0626CB9DFD}"/>
                </a:ext>
              </a:extLst>
            </p:cNvPr>
            <p:cNvSpPr/>
            <p:nvPr/>
          </p:nvSpPr>
          <p:spPr>
            <a:xfrm>
              <a:off x="7359075" y="743917"/>
              <a:ext cx="4512626" cy="21247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DD49560-6BE3-51CA-BD36-256BDD79DF6E}"/>
                </a:ext>
              </a:extLst>
            </p:cNvPr>
            <p:cNvSpPr txBox="1"/>
            <p:nvPr/>
          </p:nvSpPr>
          <p:spPr>
            <a:xfrm>
              <a:off x="7489968" y="861988"/>
              <a:ext cx="418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Quais foram os efeitos do evento no paciente/usuário?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2E0B5E6-0357-DC99-A9CE-9E68E2441BAD}"/>
                </a:ext>
              </a:extLst>
            </p:cNvPr>
            <p:cNvSpPr txBox="1"/>
            <p:nvPr/>
          </p:nvSpPr>
          <p:spPr>
            <a:xfrm>
              <a:off x="7573958" y="2290526"/>
              <a:ext cx="1922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Sinais e sintomas clínicos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F5D9323-5B32-A6F6-735C-C93DD5F66B2D}"/>
                </a:ext>
              </a:extLst>
            </p:cNvPr>
            <p:cNvSpPr txBox="1"/>
            <p:nvPr/>
          </p:nvSpPr>
          <p:spPr>
            <a:xfrm>
              <a:off x="9916228" y="2260956"/>
              <a:ext cx="1535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Consequências para a saúde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BEE7DAA-55D1-1428-3F17-F2396E15D8D6}"/>
              </a:ext>
            </a:extLst>
          </p:cNvPr>
          <p:cNvGrpSpPr/>
          <p:nvPr/>
        </p:nvGrpSpPr>
        <p:grpSpPr>
          <a:xfrm>
            <a:off x="838437" y="1663293"/>
            <a:ext cx="2509298" cy="2839263"/>
            <a:chOff x="1379348" y="1825521"/>
            <a:chExt cx="2509298" cy="2839263"/>
          </a:xfrm>
        </p:grpSpPr>
        <p:sp>
          <p:nvSpPr>
            <p:cNvPr id="15" name="Chave Esquerda 14">
              <a:extLst>
                <a:ext uri="{FF2B5EF4-FFF2-40B4-BE49-F238E27FC236}">
                  <a16:creationId xmlns:a16="http://schemas.microsoft.com/office/drawing/2014/main" id="{4D99A64E-B23B-96A9-BC7A-DD92098E106D}"/>
                </a:ext>
              </a:extLst>
            </p:cNvPr>
            <p:cNvSpPr/>
            <p:nvPr/>
          </p:nvSpPr>
          <p:spPr>
            <a:xfrm>
              <a:off x="3585849" y="1825521"/>
              <a:ext cx="302797" cy="2839263"/>
            </a:xfrm>
            <a:prstGeom prst="leftBrace">
              <a:avLst>
                <a:gd name="adj1" fmla="val 8333"/>
                <a:gd name="adj2" fmla="val 52437"/>
              </a:avLst>
            </a:prstGeom>
            <a:ln w="38100"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tângulo Arredondado 15">
              <a:extLst>
                <a:ext uri="{FF2B5EF4-FFF2-40B4-BE49-F238E27FC236}">
                  <a16:creationId xmlns:a16="http://schemas.microsoft.com/office/drawing/2014/main" id="{B7BF1A18-669D-D5CD-2F4E-FDA2CA88968B}"/>
                </a:ext>
              </a:extLst>
            </p:cNvPr>
            <p:cNvSpPr/>
            <p:nvPr/>
          </p:nvSpPr>
          <p:spPr>
            <a:xfrm>
              <a:off x="1438445" y="2887902"/>
              <a:ext cx="1922263" cy="88796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Componentes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14FC91B7-2363-E84A-E4FD-02F9246C19A8}"/>
                </a:ext>
              </a:extLst>
            </p:cNvPr>
            <p:cNvSpPr txBox="1"/>
            <p:nvPr/>
          </p:nvSpPr>
          <p:spPr>
            <a:xfrm>
              <a:off x="1379348" y="3833885"/>
              <a:ext cx="20806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Parte ou componente específico envolvido no evento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C9F1ADD-DBE2-551E-DE73-E38CA9CA6615}"/>
              </a:ext>
            </a:extLst>
          </p:cNvPr>
          <p:cNvGrpSpPr/>
          <p:nvPr/>
        </p:nvGrpSpPr>
        <p:grpSpPr>
          <a:xfrm>
            <a:off x="5720281" y="2426594"/>
            <a:ext cx="4294808" cy="3997957"/>
            <a:chOff x="6261192" y="2588822"/>
            <a:chExt cx="4294808" cy="3997957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4A8E6FB8-05A6-D643-9416-B8355FCFF24D}"/>
                </a:ext>
              </a:extLst>
            </p:cNvPr>
            <p:cNvSpPr/>
            <p:nvPr/>
          </p:nvSpPr>
          <p:spPr>
            <a:xfrm>
              <a:off x="6261192" y="3238666"/>
              <a:ext cx="1922263" cy="8879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pt-B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Investigação da causa</a:t>
              </a:r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CE783717-0213-2DD4-2B10-1B2A7385DB0F}"/>
                </a:ext>
              </a:extLst>
            </p:cNvPr>
            <p:cNvSpPr/>
            <p:nvPr/>
          </p:nvSpPr>
          <p:spPr>
            <a:xfrm>
              <a:off x="6261192" y="4495298"/>
              <a:ext cx="1922263" cy="85275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C</a:t>
              </a:r>
            </a:p>
            <a:p>
              <a:pPr algn="ctr"/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Resultado</a:t>
              </a:r>
            </a:p>
          </p:txBody>
        </p:sp>
        <p:sp>
          <p:nvSpPr>
            <p:cNvPr id="21" name="Retângulo Arredondado 20">
              <a:extLst>
                <a:ext uri="{FF2B5EF4-FFF2-40B4-BE49-F238E27FC236}">
                  <a16:creationId xmlns:a16="http://schemas.microsoft.com/office/drawing/2014/main" id="{3466DCBC-88BC-D17B-B00F-3BEE651A436C}"/>
                </a:ext>
              </a:extLst>
            </p:cNvPr>
            <p:cNvSpPr/>
            <p:nvPr/>
          </p:nvSpPr>
          <p:spPr>
            <a:xfrm>
              <a:off x="6261192" y="5698818"/>
              <a:ext cx="1922263" cy="8879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pt-B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Conclusão</a:t>
              </a: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2C2D69A1-4704-CDF0-E6B8-75E96EBCFF40}"/>
                </a:ext>
              </a:extLst>
            </p:cNvPr>
            <p:cNvCxnSpPr/>
            <p:nvPr/>
          </p:nvCxnSpPr>
          <p:spPr>
            <a:xfrm>
              <a:off x="7176434" y="2588822"/>
              <a:ext cx="0" cy="620071"/>
            </a:xfrm>
            <a:prstGeom prst="straightConnector1">
              <a:avLst/>
            </a:prstGeom>
            <a:ln w="31750">
              <a:prstDash val="lg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BDE0A01C-3E7D-1FCA-4800-1FB5794AC3E6}"/>
                </a:ext>
              </a:extLst>
            </p:cNvPr>
            <p:cNvCxnSpPr/>
            <p:nvPr/>
          </p:nvCxnSpPr>
          <p:spPr>
            <a:xfrm>
              <a:off x="7178959" y="4170937"/>
              <a:ext cx="0" cy="289268"/>
            </a:xfrm>
            <a:prstGeom prst="straightConnector1">
              <a:avLst/>
            </a:prstGeom>
            <a:ln w="31750">
              <a:prstDash val="lg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D1895333-D232-1A8D-7C55-D2597DC4633F}"/>
                </a:ext>
              </a:extLst>
            </p:cNvPr>
            <p:cNvCxnSpPr/>
            <p:nvPr/>
          </p:nvCxnSpPr>
          <p:spPr>
            <a:xfrm>
              <a:off x="7166354" y="5394122"/>
              <a:ext cx="0" cy="289268"/>
            </a:xfrm>
            <a:prstGeom prst="straightConnector1">
              <a:avLst/>
            </a:prstGeom>
            <a:ln w="31750">
              <a:prstDash val="lg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569FF673-4F2A-B457-6C24-366C690E9F51}"/>
                </a:ext>
              </a:extLst>
            </p:cNvPr>
            <p:cNvSpPr txBox="1"/>
            <p:nvPr/>
          </p:nvSpPr>
          <p:spPr>
            <a:xfrm>
              <a:off x="8412943" y="3615916"/>
              <a:ext cx="1922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Métodos de investigação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0FECFAE-94D0-E199-CC4A-0AF59A473D15}"/>
                </a:ext>
              </a:extLst>
            </p:cNvPr>
            <p:cNvSpPr txBox="1"/>
            <p:nvPr/>
          </p:nvSpPr>
          <p:spPr>
            <a:xfrm>
              <a:off x="8412943" y="4779557"/>
              <a:ext cx="2143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Resultados da investigação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4A99A538-7A50-927D-D9C6-FCB9BD1761BA}"/>
                </a:ext>
              </a:extLst>
            </p:cNvPr>
            <p:cNvSpPr txBox="1"/>
            <p:nvPr/>
          </p:nvSpPr>
          <p:spPr>
            <a:xfrm>
              <a:off x="8412943" y="5943198"/>
              <a:ext cx="2143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Identificação da causa </a:t>
              </a:r>
              <a:r>
                <a:rPr lang="pt-BR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raíz</a:t>
              </a:r>
              <a:endParaRPr lang="pt-B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A19E4A6-D6CA-C22B-156B-8127CBFFA6DC}"/>
              </a:ext>
            </a:extLst>
          </p:cNvPr>
          <p:cNvGrpSpPr/>
          <p:nvPr/>
        </p:nvGrpSpPr>
        <p:grpSpPr>
          <a:xfrm>
            <a:off x="1401256" y="5803226"/>
            <a:ext cx="1117548" cy="290882"/>
            <a:chOff x="1684587" y="5853485"/>
            <a:chExt cx="1117548" cy="290882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D73D2C0D-C825-688A-4214-E8410B36F46A}"/>
                </a:ext>
              </a:extLst>
            </p:cNvPr>
            <p:cNvSpPr/>
            <p:nvPr/>
          </p:nvSpPr>
          <p:spPr>
            <a:xfrm>
              <a:off x="1684587" y="5853485"/>
              <a:ext cx="239935" cy="21046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7212226A-DA64-3B99-CC57-7F505C25B87B}"/>
                </a:ext>
              </a:extLst>
            </p:cNvPr>
            <p:cNvSpPr txBox="1"/>
            <p:nvPr/>
          </p:nvSpPr>
          <p:spPr>
            <a:xfrm>
              <a:off x="1924522" y="5867368"/>
              <a:ext cx="8776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Notificante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43D27C4-B26A-2A6D-7AA1-A245E25198B9}"/>
              </a:ext>
            </a:extLst>
          </p:cNvPr>
          <p:cNvGrpSpPr/>
          <p:nvPr/>
        </p:nvGrpSpPr>
        <p:grpSpPr>
          <a:xfrm>
            <a:off x="1401256" y="6066530"/>
            <a:ext cx="1209549" cy="276999"/>
            <a:chOff x="1684587" y="6116789"/>
            <a:chExt cx="1209549" cy="276999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C485780-6E56-B9D3-EE14-33AF290DFCA8}"/>
                </a:ext>
              </a:extLst>
            </p:cNvPr>
            <p:cNvSpPr/>
            <p:nvPr/>
          </p:nvSpPr>
          <p:spPr>
            <a:xfrm>
              <a:off x="1684587" y="6135575"/>
              <a:ext cx="239935" cy="2104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CA52D0A6-2897-7B80-1D3B-4DE7ABF0E72D}"/>
                </a:ext>
              </a:extLst>
            </p:cNvPr>
            <p:cNvSpPr txBox="1"/>
            <p:nvPr/>
          </p:nvSpPr>
          <p:spPr>
            <a:xfrm>
              <a:off x="1945478" y="6116789"/>
              <a:ext cx="948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Investigador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FB5EF0E-CA0A-F745-87E2-D868870D9050}"/>
              </a:ext>
            </a:extLst>
          </p:cNvPr>
          <p:cNvSpPr txBox="1"/>
          <p:nvPr/>
        </p:nvSpPr>
        <p:spPr>
          <a:xfrm>
            <a:off x="240241" y="230832"/>
            <a:ext cx="3951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Como os Anexos funcionam juntos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A1629E-5352-A358-DF72-19BECF2C55DA}"/>
              </a:ext>
            </a:extLst>
          </p:cNvPr>
          <p:cNvSpPr txBox="1"/>
          <p:nvPr/>
        </p:nvSpPr>
        <p:spPr>
          <a:xfrm>
            <a:off x="1327358" y="6533537"/>
            <a:ext cx="578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Fonte: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Adaptado de “N43 Adverse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Terminology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Codes -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Training”</a:t>
            </a:r>
          </a:p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3BCE5-9D0D-9825-1DE7-449BA1C68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6C4E40C-508D-4883-9338-D527D0A6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EC72BB-CBB3-8188-3DFE-21853110CD8E}"/>
              </a:ext>
            </a:extLst>
          </p:cNvPr>
          <p:cNvSpPr txBox="1"/>
          <p:nvPr/>
        </p:nvSpPr>
        <p:spPr>
          <a:xfrm>
            <a:off x="914400" y="1989381"/>
            <a:ext cx="104393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/>
                <a:ea typeface="Times New Roman" panose="02020603050405020304" pitchFamily="18" charset="0"/>
              </a:rPr>
              <a:t>Evento reportado:</a:t>
            </a:r>
            <a:r>
              <a:rPr lang="pt-BR" sz="2800" dirty="0">
                <a:effectLst/>
                <a:ea typeface="Times New Roman" panose="02020603050405020304" pitchFamily="18" charset="0"/>
              </a:rPr>
              <a:t> “O médico relata que, durante o procedimento, a ponta do cateter se desconectou do mesmo. Foi necessário utilizar um laço de captura para realizar o resgate da ponta do cateter, o que ocorreu com sucesso e sem outras intercorrências ao paciente. O evento adverso foi classificado como “intervenção cirúrgica” por ser o termo que melhor se encaixava a situação, mas ressalta-se que a intervenção cirúrgica é referente a captura da ponta do cateter realizada durante o procedimento.”</a:t>
            </a:r>
          </a:p>
        </p:txBody>
      </p:sp>
    </p:spTree>
    <p:extLst>
      <p:ext uri="{BB962C8B-B14F-4D97-AF65-F5344CB8AC3E}">
        <p14:creationId xmlns:p14="http://schemas.microsoft.com/office/powerpoint/2010/main" val="8941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FAD4B-5D01-1A06-E065-C8187581B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C8331781-DB98-86EF-EF79-FF9A3B8DF4F6}"/>
              </a:ext>
            </a:extLst>
          </p:cNvPr>
          <p:cNvGrpSpPr/>
          <p:nvPr/>
        </p:nvGrpSpPr>
        <p:grpSpPr>
          <a:xfrm>
            <a:off x="3583133" y="600912"/>
            <a:ext cx="2799393" cy="2124762"/>
            <a:chOff x="4124044" y="763140"/>
            <a:chExt cx="2799393" cy="2124762"/>
          </a:xfrm>
        </p:grpSpPr>
        <p:sp>
          <p:nvSpPr>
            <p:cNvPr id="4" name="Retângulo Arredondado 3">
              <a:extLst>
                <a:ext uri="{FF2B5EF4-FFF2-40B4-BE49-F238E27FC236}">
                  <a16:creationId xmlns:a16="http://schemas.microsoft.com/office/drawing/2014/main" id="{84D26871-DBBA-630A-F8A9-D9E3B8368EAE}"/>
                </a:ext>
              </a:extLst>
            </p:cNvPr>
            <p:cNvSpPr/>
            <p:nvPr/>
          </p:nvSpPr>
          <p:spPr>
            <a:xfrm>
              <a:off x="4529433" y="1223422"/>
              <a:ext cx="1955404" cy="962393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A</a:t>
              </a:r>
            </a:p>
            <a:p>
              <a:pPr algn="ctr"/>
              <a:r>
                <a:rPr lang="pt-BR" dirty="0">
                  <a:latin typeface="Calibri" panose="020F0502020204030204" pitchFamily="34" charset="0"/>
                  <a:cs typeface="Calibri" panose="020F0502020204030204" pitchFamily="34" charset="0"/>
                </a:rPr>
                <a:t>Problema com o disposto médico</a:t>
              </a:r>
            </a:p>
          </p:txBody>
        </p:sp>
        <p:sp>
          <p:nvSpPr>
            <p:cNvPr id="5" name="Retângulo Arredondado 4">
              <a:extLst>
                <a:ext uri="{FF2B5EF4-FFF2-40B4-BE49-F238E27FC236}">
                  <a16:creationId xmlns:a16="http://schemas.microsoft.com/office/drawing/2014/main" id="{4074697F-9A75-8791-4374-98E02285D41F}"/>
                </a:ext>
              </a:extLst>
            </p:cNvPr>
            <p:cNvSpPr/>
            <p:nvPr/>
          </p:nvSpPr>
          <p:spPr>
            <a:xfrm>
              <a:off x="4157255" y="763140"/>
              <a:ext cx="2766182" cy="21247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AB18092-98B4-DC4A-EBD2-6610966ECA4D}"/>
                </a:ext>
              </a:extLst>
            </p:cNvPr>
            <p:cNvSpPr txBox="1"/>
            <p:nvPr/>
          </p:nvSpPr>
          <p:spPr>
            <a:xfrm>
              <a:off x="4124044" y="2290526"/>
              <a:ext cx="2766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Como o problema se manifestou no dispositivo médico?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A2690B3-627D-9E06-78A9-0F7F53B3815C}"/>
              </a:ext>
            </a:extLst>
          </p:cNvPr>
          <p:cNvGrpSpPr/>
          <p:nvPr/>
        </p:nvGrpSpPr>
        <p:grpSpPr>
          <a:xfrm>
            <a:off x="6818164" y="598018"/>
            <a:ext cx="4512626" cy="2124762"/>
            <a:chOff x="7359075" y="743917"/>
            <a:chExt cx="4512626" cy="2124762"/>
          </a:xfrm>
        </p:grpSpPr>
        <p:sp>
          <p:nvSpPr>
            <p:cNvPr id="8" name="Retângulo Arredondado 7">
              <a:extLst>
                <a:ext uri="{FF2B5EF4-FFF2-40B4-BE49-F238E27FC236}">
                  <a16:creationId xmlns:a16="http://schemas.microsoft.com/office/drawing/2014/main" id="{14A4F0B3-FC23-0A38-3BA4-DC66B45D326E}"/>
                </a:ext>
              </a:extLst>
            </p:cNvPr>
            <p:cNvSpPr/>
            <p:nvPr/>
          </p:nvSpPr>
          <p:spPr>
            <a:xfrm>
              <a:off x="7573958" y="1255648"/>
              <a:ext cx="1922263" cy="88796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E</a:t>
              </a:r>
            </a:p>
            <a:p>
              <a:pPr algn="ctr"/>
              <a:r>
                <a:rPr lang="pt-BR" dirty="0">
                  <a:latin typeface="Calibri" panose="020F0502020204030204" pitchFamily="34" charset="0"/>
                  <a:cs typeface="Calibri" panose="020F0502020204030204" pitchFamily="34" charset="0"/>
                </a:rPr>
                <a:t>Efeitos à saúde</a:t>
              </a:r>
            </a:p>
          </p:txBody>
        </p:sp>
        <p:sp>
          <p:nvSpPr>
            <p:cNvPr id="9" name="Retângulo Arredondado 8">
              <a:extLst>
                <a:ext uri="{FF2B5EF4-FFF2-40B4-BE49-F238E27FC236}">
                  <a16:creationId xmlns:a16="http://schemas.microsoft.com/office/drawing/2014/main" id="{104ED1CD-5BF5-679A-CFAE-EAB2303F9D8A}"/>
                </a:ext>
              </a:extLst>
            </p:cNvPr>
            <p:cNvSpPr/>
            <p:nvPr/>
          </p:nvSpPr>
          <p:spPr>
            <a:xfrm>
              <a:off x="9746272" y="1255648"/>
              <a:ext cx="1922263" cy="88796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pt-B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dirty="0">
                  <a:latin typeface="Calibri" panose="020F0502020204030204" pitchFamily="34" charset="0"/>
                  <a:cs typeface="Calibri" panose="020F0502020204030204" pitchFamily="34" charset="0"/>
                </a:rPr>
                <a:t>Impacto à saúde</a:t>
              </a:r>
            </a:p>
          </p:txBody>
        </p:sp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49FFCCFA-5640-A741-50DE-75757AF7ED6E}"/>
                </a:ext>
              </a:extLst>
            </p:cNvPr>
            <p:cNvSpPr/>
            <p:nvPr/>
          </p:nvSpPr>
          <p:spPr>
            <a:xfrm>
              <a:off x="7359075" y="743917"/>
              <a:ext cx="4512626" cy="21247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6AE7103-DB8D-CFBF-DF2D-EF306D0394EC}"/>
                </a:ext>
              </a:extLst>
            </p:cNvPr>
            <p:cNvSpPr txBox="1"/>
            <p:nvPr/>
          </p:nvSpPr>
          <p:spPr>
            <a:xfrm>
              <a:off x="7489968" y="861988"/>
              <a:ext cx="418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Quais foram os efeitos do evento no paciente/usuário?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08F5BD8-12B7-1C62-1DAF-72E6FEC340BA}"/>
                </a:ext>
              </a:extLst>
            </p:cNvPr>
            <p:cNvSpPr txBox="1"/>
            <p:nvPr/>
          </p:nvSpPr>
          <p:spPr>
            <a:xfrm>
              <a:off x="7573958" y="2290526"/>
              <a:ext cx="1922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Sinais e sintomas clínicos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AD97878-A720-7F2D-CEFC-454E7DAC7A95}"/>
                </a:ext>
              </a:extLst>
            </p:cNvPr>
            <p:cNvSpPr txBox="1"/>
            <p:nvPr/>
          </p:nvSpPr>
          <p:spPr>
            <a:xfrm>
              <a:off x="9916228" y="2260956"/>
              <a:ext cx="1535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Consequências para a saúde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BCF068D-2DD7-1EFC-ACC8-EF1BB260523D}"/>
              </a:ext>
            </a:extLst>
          </p:cNvPr>
          <p:cNvGrpSpPr/>
          <p:nvPr/>
        </p:nvGrpSpPr>
        <p:grpSpPr>
          <a:xfrm>
            <a:off x="5720281" y="2426594"/>
            <a:ext cx="4294808" cy="3997957"/>
            <a:chOff x="6261192" y="2588822"/>
            <a:chExt cx="4294808" cy="3997957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6F6AE7E-2AE6-9A4E-27CC-948C8F893114}"/>
                </a:ext>
              </a:extLst>
            </p:cNvPr>
            <p:cNvSpPr/>
            <p:nvPr/>
          </p:nvSpPr>
          <p:spPr>
            <a:xfrm>
              <a:off x="6261192" y="3238666"/>
              <a:ext cx="1922263" cy="8879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pt-B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Investigação da causa</a:t>
              </a:r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2929608C-BAA9-F6C0-BCE7-F3A95C854C67}"/>
                </a:ext>
              </a:extLst>
            </p:cNvPr>
            <p:cNvSpPr/>
            <p:nvPr/>
          </p:nvSpPr>
          <p:spPr>
            <a:xfrm>
              <a:off x="6261192" y="4495298"/>
              <a:ext cx="1922263" cy="85275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C</a:t>
              </a:r>
            </a:p>
            <a:p>
              <a:pPr algn="ctr"/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Resultado</a:t>
              </a:r>
            </a:p>
          </p:txBody>
        </p:sp>
        <p:sp>
          <p:nvSpPr>
            <p:cNvPr id="21" name="Retângulo Arredondado 20">
              <a:extLst>
                <a:ext uri="{FF2B5EF4-FFF2-40B4-BE49-F238E27FC236}">
                  <a16:creationId xmlns:a16="http://schemas.microsoft.com/office/drawing/2014/main" id="{ABC7E17E-4860-43C6-0236-5121BF1C826F}"/>
                </a:ext>
              </a:extLst>
            </p:cNvPr>
            <p:cNvSpPr/>
            <p:nvPr/>
          </p:nvSpPr>
          <p:spPr>
            <a:xfrm>
              <a:off x="6261192" y="5698818"/>
              <a:ext cx="1922263" cy="8879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pt-B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Conclusão</a:t>
              </a: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9E7857BC-EFFE-9CD7-A78B-044E8D9BCC1A}"/>
                </a:ext>
              </a:extLst>
            </p:cNvPr>
            <p:cNvCxnSpPr/>
            <p:nvPr/>
          </p:nvCxnSpPr>
          <p:spPr>
            <a:xfrm>
              <a:off x="7176434" y="2588822"/>
              <a:ext cx="0" cy="620071"/>
            </a:xfrm>
            <a:prstGeom prst="straightConnector1">
              <a:avLst/>
            </a:prstGeom>
            <a:ln w="31750">
              <a:prstDash val="lg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4B2A4521-B0C1-629A-F677-2D6C0CFA5AD4}"/>
                </a:ext>
              </a:extLst>
            </p:cNvPr>
            <p:cNvCxnSpPr/>
            <p:nvPr/>
          </p:nvCxnSpPr>
          <p:spPr>
            <a:xfrm>
              <a:off x="7178959" y="4170937"/>
              <a:ext cx="0" cy="289268"/>
            </a:xfrm>
            <a:prstGeom prst="straightConnector1">
              <a:avLst/>
            </a:prstGeom>
            <a:ln w="31750">
              <a:prstDash val="lg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825B13DC-210D-8A20-8B8C-21663EAAC3AA}"/>
                </a:ext>
              </a:extLst>
            </p:cNvPr>
            <p:cNvCxnSpPr/>
            <p:nvPr/>
          </p:nvCxnSpPr>
          <p:spPr>
            <a:xfrm>
              <a:off x="7166354" y="5394122"/>
              <a:ext cx="0" cy="289268"/>
            </a:xfrm>
            <a:prstGeom prst="straightConnector1">
              <a:avLst/>
            </a:prstGeom>
            <a:ln w="31750">
              <a:prstDash val="lg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33E34B5E-117A-4528-EFA5-9CE1CC94076A}"/>
                </a:ext>
              </a:extLst>
            </p:cNvPr>
            <p:cNvSpPr txBox="1"/>
            <p:nvPr/>
          </p:nvSpPr>
          <p:spPr>
            <a:xfrm>
              <a:off x="8412943" y="3615916"/>
              <a:ext cx="1922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Métodos de investigação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BEFED1B4-2B61-EC38-2B0B-F3E4DC62C500}"/>
                </a:ext>
              </a:extLst>
            </p:cNvPr>
            <p:cNvSpPr txBox="1"/>
            <p:nvPr/>
          </p:nvSpPr>
          <p:spPr>
            <a:xfrm>
              <a:off x="8412943" y="4779557"/>
              <a:ext cx="2143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Resultados da investigação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8A1DBCFC-9E18-E265-FC0E-24034464FABB}"/>
                </a:ext>
              </a:extLst>
            </p:cNvPr>
            <p:cNvSpPr txBox="1"/>
            <p:nvPr/>
          </p:nvSpPr>
          <p:spPr>
            <a:xfrm>
              <a:off x="8412943" y="5943198"/>
              <a:ext cx="2143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Identificação da causa </a:t>
              </a:r>
              <a:r>
                <a:rPr lang="pt-BR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raíz</a:t>
              </a:r>
              <a:endParaRPr lang="pt-B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1D2677C1-3B2C-C5C4-8FDF-97C01F4CB6FF}"/>
              </a:ext>
            </a:extLst>
          </p:cNvPr>
          <p:cNvGrpSpPr/>
          <p:nvPr/>
        </p:nvGrpSpPr>
        <p:grpSpPr>
          <a:xfrm>
            <a:off x="1401256" y="5803226"/>
            <a:ext cx="1117548" cy="290882"/>
            <a:chOff x="1684587" y="5853485"/>
            <a:chExt cx="1117548" cy="290882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1781A33-69AF-02C4-5AFF-B014097844F5}"/>
                </a:ext>
              </a:extLst>
            </p:cNvPr>
            <p:cNvSpPr/>
            <p:nvPr/>
          </p:nvSpPr>
          <p:spPr>
            <a:xfrm>
              <a:off x="1684587" y="5853485"/>
              <a:ext cx="239935" cy="21046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2EBA2260-084C-F13B-3EEA-E64FEAF11D42}"/>
                </a:ext>
              </a:extLst>
            </p:cNvPr>
            <p:cNvSpPr txBox="1"/>
            <p:nvPr/>
          </p:nvSpPr>
          <p:spPr>
            <a:xfrm>
              <a:off x="1924522" y="5867368"/>
              <a:ext cx="8776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Notificante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A353652D-6506-4FB6-BFD8-CC7DBB088BD9}"/>
              </a:ext>
            </a:extLst>
          </p:cNvPr>
          <p:cNvGrpSpPr/>
          <p:nvPr/>
        </p:nvGrpSpPr>
        <p:grpSpPr>
          <a:xfrm>
            <a:off x="1401256" y="6066530"/>
            <a:ext cx="1209549" cy="276999"/>
            <a:chOff x="1684587" y="6116789"/>
            <a:chExt cx="1209549" cy="276999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E516C905-E22F-604C-E14E-51B3BEA1137F}"/>
                </a:ext>
              </a:extLst>
            </p:cNvPr>
            <p:cNvSpPr/>
            <p:nvPr/>
          </p:nvSpPr>
          <p:spPr>
            <a:xfrm>
              <a:off x="1684587" y="6135575"/>
              <a:ext cx="239935" cy="2104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E60C697F-F6C5-289A-6F98-BF1F7A888302}"/>
                </a:ext>
              </a:extLst>
            </p:cNvPr>
            <p:cNvSpPr txBox="1"/>
            <p:nvPr/>
          </p:nvSpPr>
          <p:spPr>
            <a:xfrm>
              <a:off x="1945478" y="6116789"/>
              <a:ext cx="948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Investigador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CA02831-074A-4A89-67F8-102C19DFF4EC}"/>
              </a:ext>
            </a:extLst>
          </p:cNvPr>
          <p:cNvSpPr txBox="1"/>
          <p:nvPr/>
        </p:nvSpPr>
        <p:spPr>
          <a:xfrm>
            <a:off x="240241" y="230832"/>
            <a:ext cx="3951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Como os Anexos funcionam juntos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598486-36A2-9593-D83B-6F4110FC0B87}"/>
              </a:ext>
            </a:extLst>
          </p:cNvPr>
          <p:cNvSpPr txBox="1"/>
          <p:nvPr/>
        </p:nvSpPr>
        <p:spPr>
          <a:xfrm>
            <a:off x="1327358" y="6533537"/>
            <a:ext cx="578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Fonte: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Adaptado de “N43 Adverse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Terminology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Codes -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Training”</a:t>
            </a:r>
          </a:p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CA18C2-B618-B9E4-F60E-2EA84B06CD2A}"/>
              </a:ext>
            </a:extLst>
          </p:cNvPr>
          <p:cNvSpPr/>
          <p:nvPr/>
        </p:nvSpPr>
        <p:spPr>
          <a:xfrm>
            <a:off x="3167746" y="395613"/>
            <a:ext cx="8343897" cy="2665397"/>
          </a:xfrm>
          <a:prstGeom prst="ellipse">
            <a:avLst/>
          </a:prstGeom>
          <a:noFill/>
          <a:ln w="508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a Esquerda 35">
            <a:extLst>
              <a:ext uri="{FF2B5EF4-FFF2-40B4-BE49-F238E27FC236}">
                <a16:creationId xmlns:a16="http://schemas.microsoft.com/office/drawing/2014/main" id="{FB227DED-B383-6AFC-9671-CA6554EEE392}"/>
              </a:ext>
            </a:extLst>
          </p:cNvPr>
          <p:cNvSpPr/>
          <p:nvPr/>
        </p:nvSpPr>
        <p:spPr>
          <a:xfrm rot="19104190">
            <a:off x="2439291" y="5684588"/>
            <a:ext cx="400274" cy="27699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96327E5-4509-AF07-5679-01342DCED1FD}"/>
              </a:ext>
            </a:extLst>
          </p:cNvPr>
          <p:cNvGrpSpPr/>
          <p:nvPr/>
        </p:nvGrpSpPr>
        <p:grpSpPr>
          <a:xfrm>
            <a:off x="838437" y="1663293"/>
            <a:ext cx="2509298" cy="2839263"/>
            <a:chOff x="1379348" y="1825521"/>
            <a:chExt cx="2509298" cy="2839263"/>
          </a:xfrm>
        </p:grpSpPr>
        <p:sp>
          <p:nvSpPr>
            <p:cNvPr id="38" name="Chave Esquerda 37">
              <a:extLst>
                <a:ext uri="{FF2B5EF4-FFF2-40B4-BE49-F238E27FC236}">
                  <a16:creationId xmlns:a16="http://schemas.microsoft.com/office/drawing/2014/main" id="{CBF8F5D3-032F-87DD-A9BB-3CD53440DF14}"/>
                </a:ext>
              </a:extLst>
            </p:cNvPr>
            <p:cNvSpPr/>
            <p:nvPr/>
          </p:nvSpPr>
          <p:spPr>
            <a:xfrm>
              <a:off x="3585849" y="1825521"/>
              <a:ext cx="302797" cy="2839263"/>
            </a:xfrm>
            <a:prstGeom prst="leftBrace">
              <a:avLst>
                <a:gd name="adj1" fmla="val 8333"/>
                <a:gd name="adj2" fmla="val 52437"/>
              </a:avLst>
            </a:prstGeom>
            <a:ln w="38100"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tângulo Arredondado 38">
              <a:extLst>
                <a:ext uri="{FF2B5EF4-FFF2-40B4-BE49-F238E27FC236}">
                  <a16:creationId xmlns:a16="http://schemas.microsoft.com/office/drawing/2014/main" id="{F206D89C-4424-B11C-3A94-3647DE480FC8}"/>
                </a:ext>
              </a:extLst>
            </p:cNvPr>
            <p:cNvSpPr/>
            <p:nvPr/>
          </p:nvSpPr>
          <p:spPr>
            <a:xfrm>
              <a:off x="1438445" y="2887902"/>
              <a:ext cx="1922263" cy="88796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Componentes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072F3EE9-2092-97DE-2082-F035565A5E0C}"/>
                </a:ext>
              </a:extLst>
            </p:cNvPr>
            <p:cNvSpPr txBox="1"/>
            <p:nvPr/>
          </p:nvSpPr>
          <p:spPr>
            <a:xfrm>
              <a:off x="1379348" y="3833885"/>
              <a:ext cx="20806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Parte ou componente específico envolvido no evento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67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28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8E0C9-0671-F12E-5670-78B3C860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FDFB8E5-03F8-C5D1-0510-3F44EC3B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6ED3DF6-2D43-C118-1143-71DFDC4AF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20001"/>
              </p:ext>
            </p:extLst>
          </p:nvPr>
        </p:nvGraphicFramePr>
        <p:xfrm>
          <a:off x="477078" y="1616765"/>
          <a:ext cx="11237843" cy="4634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99054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A – Problema com o dispositivo médico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 o problema/falha apresentada pelo dispositivo médico?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3095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“... a ponta do cateter se desconectou do mesmo”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Desconexão (A1203)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Quebra (A0401)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 código A1203 foi descartado pois seu código mãe A12 está relacionado a unidades funcionais de ligação (conectores)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Termo de Nível 2, apropriado, definido como problema associado a danos indesejados ou quebra dos materiais utilizados na construção do dispositivo.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6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A3980-86F7-D187-199E-CA2ED624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C0AD40E-3638-8ED6-2C73-BE0B3F88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ECB43B6-B548-6AD6-B3C3-419064A0F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100959"/>
              </p:ext>
            </p:extLst>
          </p:nvPr>
        </p:nvGraphicFramePr>
        <p:xfrm>
          <a:off x="477078" y="1616765"/>
          <a:ext cx="11237843" cy="448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99054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E – Efeitos para a saúde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foram os efeitos (sinais/sintomas/condições) para o paciente decorrentes do evento?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3095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“... 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foi necessário utilizar um laço de captura para realizar o resgate da ponta do cateter.”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 estranho no paciente (E2008)</a:t>
                      </a:r>
                      <a:r>
                        <a:rPr lang="pt-BR" sz="2000" dirty="0">
                          <a:effectLst/>
                        </a:rPr>
                        <a:t> 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 código está relacionado a uma complicação durante um procedimento, onde um componente do dispositivo se soltou involuntariamente no corpo do paciente.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27778-F8B7-5F73-6F1F-372058805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37EBE69-C8AB-26A9-DAFB-9EF1A1CD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37640DE-B3DC-E915-3C20-7F95CF9F3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72867"/>
              </p:ext>
            </p:extLst>
          </p:nvPr>
        </p:nvGraphicFramePr>
        <p:xfrm>
          <a:off x="477078" y="1616765"/>
          <a:ext cx="11237843" cy="448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99054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</a:t>
                      </a:r>
                      <a:r>
                        <a:rPr lang="pt-BR" sz="2000" dirty="0" err="1">
                          <a:effectLst/>
                        </a:rPr>
                        <a:t>F</a:t>
                      </a:r>
                      <a:r>
                        <a:rPr lang="pt-BR" sz="2000" dirty="0">
                          <a:effectLst/>
                        </a:rPr>
                        <a:t> – Impacto para a saúde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foram as consequências para a saúde do paciente decorrentes do evento?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3095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“... a intervenção cirúrgica é referente a captura da ponta do cateter”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Explantação</a:t>
                      </a: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dispositivo (F1903)</a:t>
                      </a:r>
                      <a:r>
                        <a:rPr lang="pt-BR" sz="2000" dirty="0">
                          <a:effectLst/>
                        </a:rPr>
                        <a:t> 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 código está relacionado a condição do paciente precisar de um procedimento invasivo corretivo para remover um dispositivo ou partes/fragmentos de um dispositivo.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F0686-B25D-8965-AE3E-87FD4BDA7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908A3AC-6CF5-5819-6CD6-9472D2BA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C913DD-85B3-157A-6F36-B9539D27BCE8}"/>
              </a:ext>
            </a:extLst>
          </p:cNvPr>
          <p:cNvSpPr txBox="1"/>
          <p:nvPr/>
        </p:nvSpPr>
        <p:spPr>
          <a:xfrm>
            <a:off x="829056" y="1964997"/>
            <a:ext cx="1052474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/>
                <a:ea typeface="Times New Roman" panose="02020603050405020304" pitchFamily="18" charset="0"/>
              </a:rPr>
              <a:t>Resumo </a:t>
            </a:r>
            <a:r>
              <a:rPr lang="pt-BR" sz="2800" b="1" dirty="0">
                <a:ea typeface="Times New Roman" panose="02020603050405020304" pitchFamily="18" charset="0"/>
              </a:rPr>
              <a:t>da investigação</a:t>
            </a:r>
            <a:r>
              <a:rPr lang="pt-BR" sz="2800" b="1" dirty="0">
                <a:effectLst/>
                <a:ea typeface="Times New Roman" panose="02020603050405020304" pitchFamily="18" charset="0"/>
              </a:rPr>
              <a:t>:</a:t>
            </a:r>
            <a:r>
              <a:rPr lang="pt-BR" sz="2800" dirty="0">
                <a:effectLst/>
                <a:ea typeface="Times New Roman" panose="02020603050405020304" pitchFamily="18" charset="0"/>
              </a:rPr>
              <a:t> “</a:t>
            </a:r>
            <a:r>
              <a:rPr lang="pt-BR" sz="2400" dirty="0"/>
              <a:t>após solicitação de informações adicionais, a empresa realizou processo investigativo por meio da análise do registro histórico de reclamações, onde nenhum registro semelhante foi encontrado; a análise do registro histórico de produção (incluindo registros do componente) evidenciou o registro de ensaios de liberação conforme especificações esperadas para o produto e nenhum registro de não-conformidades. O produto não foi devolvido para investigação até a finalização da análise documental. A ausência de estoque e de amostra de contraprova impossibilitaram a execução de ensaios adicionais. Desta forma, o resultado da investigação foi inconclusivo para a identificação da causa raiz do evento relatado</a:t>
            </a:r>
            <a:r>
              <a:rPr lang="pt-BR" sz="2800" dirty="0">
                <a:effectLst/>
                <a:ea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5627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FCAFD-AE9D-EE2D-0048-DC219C4C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9F5DE729-AF04-CF00-8F43-0084F8018576}"/>
              </a:ext>
            </a:extLst>
          </p:cNvPr>
          <p:cNvGrpSpPr/>
          <p:nvPr/>
        </p:nvGrpSpPr>
        <p:grpSpPr>
          <a:xfrm>
            <a:off x="3583133" y="600912"/>
            <a:ext cx="2799393" cy="2124762"/>
            <a:chOff x="4124044" y="763140"/>
            <a:chExt cx="2799393" cy="2124762"/>
          </a:xfrm>
        </p:grpSpPr>
        <p:sp>
          <p:nvSpPr>
            <p:cNvPr id="4" name="Retângulo Arredondado 3">
              <a:extLst>
                <a:ext uri="{FF2B5EF4-FFF2-40B4-BE49-F238E27FC236}">
                  <a16:creationId xmlns:a16="http://schemas.microsoft.com/office/drawing/2014/main" id="{EBD3D72E-ED0B-17BA-D87A-051E24D44081}"/>
                </a:ext>
              </a:extLst>
            </p:cNvPr>
            <p:cNvSpPr/>
            <p:nvPr/>
          </p:nvSpPr>
          <p:spPr>
            <a:xfrm>
              <a:off x="4529433" y="1223422"/>
              <a:ext cx="1955404" cy="962393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A</a:t>
              </a:r>
            </a:p>
            <a:p>
              <a:pPr algn="ctr"/>
              <a:r>
                <a:rPr lang="pt-BR" dirty="0">
                  <a:latin typeface="Calibri" panose="020F0502020204030204" pitchFamily="34" charset="0"/>
                  <a:cs typeface="Calibri" panose="020F0502020204030204" pitchFamily="34" charset="0"/>
                </a:rPr>
                <a:t>Problema com o disposto médico</a:t>
              </a:r>
            </a:p>
          </p:txBody>
        </p:sp>
        <p:sp>
          <p:nvSpPr>
            <p:cNvPr id="5" name="Retângulo Arredondado 4">
              <a:extLst>
                <a:ext uri="{FF2B5EF4-FFF2-40B4-BE49-F238E27FC236}">
                  <a16:creationId xmlns:a16="http://schemas.microsoft.com/office/drawing/2014/main" id="{4A414490-9311-C667-785E-A6602320EAD0}"/>
                </a:ext>
              </a:extLst>
            </p:cNvPr>
            <p:cNvSpPr/>
            <p:nvPr/>
          </p:nvSpPr>
          <p:spPr>
            <a:xfrm>
              <a:off x="4157255" y="763140"/>
              <a:ext cx="2766182" cy="21247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C60EAB6B-91BA-CDC0-8686-ED172970F7C7}"/>
                </a:ext>
              </a:extLst>
            </p:cNvPr>
            <p:cNvSpPr txBox="1"/>
            <p:nvPr/>
          </p:nvSpPr>
          <p:spPr>
            <a:xfrm>
              <a:off x="4124044" y="2290526"/>
              <a:ext cx="2766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Como o problema se manifestou no dispositivo médico?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4AA25A5-8C2F-FB80-B555-24CD83E03D60}"/>
              </a:ext>
            </a:extLst>
          </p:cNvPr>
          <p:cNvGrpSpPr/>
          <p:nvPr/>
        </p:nvGrpSpPr>
        <p:grpSpPr>
          <a:xfrm>
            <a:off x="6818164" y="598018"/>
            <a:ext cx="4512626" cy="2124762"/>
            <a:chOff x="7359075" y="743917"/>
            <a:chExt cx="4512626" cy="2124762"/>
          </a:xfrm>
        </p:grpSpPr>
        <p:sp>
          <p:nvSpPr>
            <p:cNvPr id="8" name="Retângulo Arredondado 7">
              <a:extLst>
                <a:ext uri="{FF2B5EF4-FFF2-40B4-BE49-F238E27FC236}">
                  <a16:creationId xmlns:a16="http://schemas.microsoft.com/office/drawing/2014/main" id="{F78A975F-1CDF-1C74-5D7A-0C24FFB9CBB7}"/>
                </a:ext>
              </a:extLst>
            </p:cNvPr>
            <p:cNvSpPr/>
            <p:nvPr/>
          </p:nvSpPr>
          <p:spPr>
            <a:xfrm>
              <a:off x="7573958" y="1255648"/>
              <a:ext cx="1922263" cy="88796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E</a:t>
              </a:r>
            </a:p>
            <a:p>
              <a:pPr algn="ctr"/>
              <a:r>
                <a:rPr lang="pt-BR" dirty="0">
                  <a:latin typeface="Calibri" panose="020F0502020204030204" pitchFamily="34" charset="0"/>
                  <a:cs typeface="Calibri" panose="020F0502020204030204" pitchFamily="34" charset="0"/>
                </a:rPr>
                <a:t>Efeitos à saúde</a:t>
              </a:r>
            </a:p>
          </p:txBody>
        </p:sp>
        <p:sp>
          <p:nvSpPr>
            <p:cNvPr id="9" name="Retângulo Arredondado 8">
              <a:extLst>
                <a:ext uri="{FF2B5EF4-FFF2-40B4-BE49-F238E27FC236}">
                  <a16:creationId xmlns:a16="http://schemas.microsoft.com/office/drawing/2014/main" id="{1A9CDAC3-0A73-62CC-5318-5F645391B020}"/>
                </a:ext>
              </a:extLst>
            </p:cNvPr>
            <p:cNvSpPr/>
            <p:nvPr/>
          </p:nvSpPr>
          <p:spPr>
            <a:xfrm>
              <a:off x="9746272" y="1255648"/>
              <a:ext cx="1922263" cy="88796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pt-B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dirty="0">
                  <a:latin typeface="Calibri" panose="020F0502020204030204" pitchFamily="34" charset="0"/>
                  <a:cs typeface="Calibri" panose="020F0502020204030204" pitchFamily="34" charset="0"/>
                </a:rPr>
                <a:t>Impacto à saúde</a:t>
              </a:r>
            </a:p>
          </p:txBody>
        </p:sp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7E6FF3FD-AFFA-8F5E-21E6-1EA9B1A497A4}"/>
                </a:ext>
              </a:extLst>
            </p:cNvPr>
            <p:cNvSpPr/>
            <p:nvPr/>
          </p:nvSpPr>
          <p:spPr>
            <a:xfrm>
              <a:off x="7359075" y="743917"/>
              <a:ext cx="4512626" cy="21247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44B3D33-3C03-A1D4-C144-75DE37BD566C}"/>
                </a:ext>
              </a:extLst>
            </p:cNvPr>
            <p:cNvSpPr txBox="1"/>
            <p:nvPr/>
          </p:nvSpPr>
          <p:spPr>
            <a:xfrm>
              <a:off x="7489968" y="861988"/>
              <a:ext cx="418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Quais foram os efeitos do evento no paciente/usuário?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A82A3F72-630F-6D44-4B93-C0B38ECAFCB1}"/>
                </a:ext>
              </a:extLst>
            </p:cNvPr>
            <p:cNvSpPr txBox="1"/>
            <p:nvPr/>
          </p:nvSpPr>
          <p:spPr>
            <a:xfrm>
              <a:off x="7573958" y="2290526"/>
              <a:ext cx="1922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Sinais e sintomas clínicos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36E3B86D-9F3B-F818-DF88-B39A511B3DE3}"/>
                </a:ext>
              </a:extLst>
            </p:cNvPr>
            <p:cNvSpPr txBox="1"/>
            <p:nvPr/>
          </p:nvSpPr>
          <p:spPr>
            <a:xfrm>
              <a:off x="9916228" y="2260956"/>
              <a:ext cx="1535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Consequências para a saúde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A154B48-785C-C56F-F156-CA2B0C301AD9}"/>
              </a:ext>
            </a:extLst>
          </p:cNvPr>
          <p:cNvGrpSpPr/>
          <p:nvPr/>
        </p:nvGrpSpPr>
        <p:grpSpPr>
          <a:xfrm>
            <a:off x="5720281" y="2426594"/>
            <a:ext cx="4294808" cy="3997957"/>
            <a:chOff x="6261192" y="2588822"/>
            <a:chExt cx="4294808" cy="3997957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F01F2BA-A740-44B9-4214-E0A485926670}"/>
                </a:ext>
              </a:extLst>
            </p:cNvPr>
            <p:cNvSpPr/>
            <p:nvPr/>
          </p:nvSpPr>
          <p:spPr>
            <a:xfrm>
              <a:off x="6261192" y="3238666"/>
              <a:ext cx="1922263" cy="8879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pt-B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Investigação da causa</a:t>
              </a:r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33E26F0F-C833-D5C4-3D17-29AB7CDFF2AB}"/>
                </a:ext>
              </a:extLst>
            </p:cNvPr>
            <p:cNvSpPr/>
            <p:nvPr/>
          </p:nvSpPr>
          <p:spPr>
            <a:xfrm>
              <a:off x="6261192" y="4495298"/>
              <a:ext cx="1922263" cy="85275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C</a:t>
              </a:r>
            </a:p>
            <a:p>
              <a:pPr algn="ctr"/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Resultado</a:t>
              </a:r>
            </a:p>
          </p:txBody>
        </p:sp>
        <p:sp>
          <p:nvSpPr>
            <p:cNvPr id="21" name="Retângulo Arredondado 20">
              <a:extLst>
                <a:ext uri="{FF2B5EF4-FFF2-40B4-BE49-F238E27FC236}">
                  <a16:creationId xmlns:a16="http://schemas.microsoft.com/office/drawing/2014/main" id="{8CCB77BC-8FDE-6085-4849-9EDD5B9B1B96}"/>
                </a:ext>
              </a:extLst>
            </p:cNvPr>
            <p:cNvSpPr/>
            <p:nvPr/>
          </p:nvSpPr>
          <p:spPr>
            <a:xfrm>
              <a:off x="6261192" y="5698818"/>
              <a:ext cx="1922263" cy="8879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pt-B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Conclusão</a:t>
              </a: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6FFA1A9C-EAF2-7285-4592-344C7120FB76}"/>
                </a:ext>
              </a:extLst>
            </p:cNvPr>
            <p:cNvCxnSpPr/>
            <p:nvPr/>
          </p:nvCxnSpPr>
          <p:spPr>
            <a:xfrm>
              <a:off x="7176434" y="2588822"/>
              <a:ext cx="0" cy="620071"/>
            </a:xfrm>
            <a:prstGeom prst="straightConnector1">
              <a:avLst/>
            </a:prstGeom>
            <a:ln w="31750">
              <a:prstDash val="lg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6543F778-4EBE-F7CF-2BE0-85493F97FCB9}"/>
                </a:ext>
              </a:extLst>
            </p:cNvPr>
            <p:cNvCxnSpPr/>
            <p:nvPr/>
          </p:nvCxnSpPr>
          <p:spPr>
            <a:xfrm>
              <a:off x="7178959" y="4170937"/>
              <a:ext cx="0" cy="289268"/>
            </a:xfrm>
            <a:prstGeom prst="straightConnector1">
              <a:avLst/>
            </a:prstGeom>
            <a:ln w="31750">
              <a:prstDash val="lg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017569A8-A6F1-FB20-65D9-541B16502CF2}"/>
                </a:ext>
              </a:extLst>
            </p:cNvPr>
            <p:cNvCxnSpPr/>
            <p:nvPr/>
          </p:nvCxnSpPr>
          <p:spPr>
            <a:xfrm>
              <a:off x="7166354" y="5394122"/>
              <a:ext cx="0" cy="289268"/>
            </a:xfrm>
            <a:prstGeom prst="straightConnector1">
              <a:avLst/>
            </a:prstGeom>
            <a:ln w="31750">
              <a:prstDash val="lg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4CC209B8-67D4-2A9D-C154-932899470184}"/>
                </a:ext>
              </a:extLst>
            </p:cNvPr>
            <p:cNvSpPr txBox="1"/>
            <p:nvPr/>
          </p:nvSpPr>
          <p:spPr>
            <a:xfrm>
              <a:off x="8412943" y="3615916"/>
              <a:ext cx="1922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Métodos de investigação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E2F914-E81A-1D5C-CEF8-4DDBFFB541C0}"/>
                </a:ext>
              </a:extLst>
            </p:cNvPr>
            <p:cNvSpPr txBox="1"/>
            <p:nvPr/>
          </p:nvSpPr>
          <p:spPr>
            <a:xfrm>
              <a:off x="8412943" y="4779557"/>
              <a:ext cx="2143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Resultados da investigação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24887394-3A37-98B5-BB48-376D00901FCE}"/>
                </a:ext>
              </a:extLst>
            </p:cNvPr>
            <p:cNvSpPr txBox="1"/>
            <p:nvPr/>
          </p:nvSpPr>
          <p:spPr>
            <a:xfrm>
              <a:off x="8412943" y="5943198"/>
              <a:ext cx="2143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Identificação da causa </a:t>
              </a:r>
              <a:r>
                <a:rPr lang="pt-BR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raíz</a:t>
              </a:r>
              <a:endParaRPr lang="pt-B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6DF4CFF-CF3D-7898-6BD3-5A89F0F75326}"/>
              </a:ext>
            </a:extLst>
          </p:cNvPr>
          <p:cNvGrpSpPr/>
          <p:nvPr/>
        </p:nvGrpSpPr>
        <p:grpSpPr>
          <a:xfrm>
            <a:off x="1401256" y="5803226"/>
            <a:ext cx="1117548" cy="290882"/>
            <a:chOff x="1684587" y="5853485"/>
            <a:chExt cx="1117548" cy="290882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36C4284-AE5B-43F9-9BF9-8C31344C47BA}"/>
                </a:ext>
              </a:extLst>
            </p:cNvPr>
            <p:cNvSpPr/>
            <p:nvPr/>
          </p:nvSpPr>
          <p:spPr>
            <a:xfrm>
              <a:off x="1684587" y="5853485"/>
              <a:ext cx="239935" cy="21046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EFB33AB-C2BA-3CBC-1CD5-2469791951A0}"/>
                </a:ext>
              </a:extLst>
            </p:cNvPr>
            <p:cNvSpPr txBox="1"/>
            <p:nvPr/>
          </p:nvSpPr>
          <p:spPr>
            <a:xfrm>
              <a:off x="1924522" y="5867368"/>
              <a:ext cx="8776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Notificante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3BB49DE-4998-4F2D-083A-8A46FC050884}"/>
              </a:ext>
            </a:extLst>
          </p:cNvPr>
          <p:cNvGrpSpPr/>
          <p:nvPr/>
        </p:nvGrpSpPr>
        <p:grpSpPr>
          <a:xfrm>
            <a:off x="1401256" y="6066530"/>
            <a:ext cx="1209549" cy="276999"/>
            <a:chOff x="1684587" y="6116789"/>
            <a:chExt cx="1209549" cy="276999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62EDD56F-CB6A-0EC8-F1A3-DC7F00DCBC94}"/>
                </a:ext>
              </a:extLst>
            </p:cNvPr>
            <p:cNvSpPr/>
            <p:nvPr/>
          </p:nvSpPr>
          <p:spPr>
            <a:xfrm>
              <a:off x="1684587" y="6135575"/>
              <a:ext cx="239935" cy="2104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6C2293F3-CC1F-C29F-5A54-20DEE21A886F}"/>
                </a:ext>
              </a:extLst>
            </p:cNvPr>
            <p:cNvSpPr txBox="1"/>
            <p:nvPr/>
          </p:nvSpPr>
          <p:spPr>
            <a:xfrm>
              <a:off x="1945478" y="6116789"/>
              <a:ext cx="948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Investigador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C1CED47-FD43-FF7A-D44E-A6E387A8AC5C}"/>
              </a:ext>
            </a:extLst>
          </p:cNvPr>
          <p:cNvSpPr txBox="1"/>
          <p:nvPr/>
        </p:nvSpPr>
        <p:spPr>
          <a:xfrm>
            <a:off x="240241" y="230832"/>
            <a:ext cx="3951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Como os Anexos funcionam juntos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5B67D9-4D54-F8BD-2EBD-882AFA15AC34}"/>
              </a:ext>
            </a:extLst>
          </p:cNvPr>
          <p:cNvSpPr txBox="1"/>
          <p:nvPr/>
        </p:nvSpPr>
        <p:spPr>
          <a:xfrm>
            <a:off x="1327358" y="6533537"/>
            <a:ext cx="578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Fonte: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Adaptado de “N43 Adverse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Terminology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Codes -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Training”</a:t>
            </a:r>
          </a:p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3763D2-EFF9-F99A-75FC-325E0B8BBD10}"/>
              </a:ext>
            </a:extLst>
          </p:cNvPr>
          <p:cNvSpPr/>
          <p:nvPr/>
        </p:nvSpPr>
        <p:spPr>
          <a:xfrm rot="5400000">
            <a:off x="4776109" y="3226504"/>
            <a:ext cx="3770969" cy="2881359"/>
          </a:xfrm>
          <a:prstGeom prst="ellipse">
            <a:avLst/>
          </a:prstGeom>
          <a:noFill/>
          <a:ln w="508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a Esquerda 35">
            <a:extLst>
              <a:ext uri="{FF2B5EF4-FFF2-40B4-BE49-F238E27FC236}">
                <a16:creationId xmlns:a16="http://schemas.microsoft.com/office/drawing/2014/main" id="{8411257D-97D8-68E5-CDC8-4D57764F0F3A}"/>
              </a:ext>
            </a:extLst>
          </p:cNvPr>
          <p:cNvSpPr/>
          <p:nvPr/>
        </p:nvSpPr>
        <p:spPr>
          <a:xfrm rot="19104190">
            <a:off x="2545307" y="5936377"/>
            <a:ext cx="400274" cy="2769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CABF0A5-3C91-58B7-4ED0-CC49B46ADC7A}"/>
              </a:ext>
            </a:extLst>
          </p:cNvPr>
          <p:cNvSpPr/>
          <p:nvPr/>
        </p:nvSpPr>
        <p:spPr>
          <a:xfrm rot="2689219">
            <a:off x="3331932" y="378104"/>
            <a:ext cx="3445480" cy="2770300"/>
          </a:xfrm>
          <a:prstGeom prst="ellipse">
            <a:avLst/>
          </a:prstGeom>
          <a:noFill/>
          <a:ln w="508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127280B1-4E7C-896F-EF66-E8B63EA131E9}"/>
              </a:ext>
            </a:extLst>
          </p:cNvPr>
          <p:cNvGrpSpPr/>
          <p:nvPr/>
        </p:nvGrpSpPr>
        <p:grpSpPr>
          <a:xfrm>
            <a:off x="838437" y="1663293"/>
            <a:ext cx="2509298" cy="2839263"/>
            <a:chOff x="1379348" y="1825521"/>
            <a:chExt cx="2509298" cy="2839263"/>
          </a:xfrm>
        </p:grpSpPr>
        <p:sp>
          <p:nvSpPr>
            <p:cNvPr id="39" name="Chave Esquerda 38">
              <a:extLst>
                <a:ext uri="{FF2B5EF4-FFF2-40B4-BE49-F238E27FC236}">
                  <a16:creationId xmlns:a16="http://schemas.microsoft.com/office/drawing/2014/main" id="{00D23B56-EA9F-1CE7-B172-5312C41E2B02}"/>
                </a:ext>
              </a:extLst>
            </p:cNvPr>
            <p:cNvSpPr/>
            <p:nvPr/>
          </p:nvSpPr>
          <p:spPr>
            <a:xfrm>
              <a:off x="3585849" y="1825521"/>
              <a:ext cx="302797" cy="2839263"/>
            </a:xfrm>
            <a:prstGeom prst="leftBrace">
              <a:avLst>
                <a:gd name="adj1" fmla="val 8333"/>
                <a:gd name="adj2" fmla="val 52437"/>
              </a:avLst>
            </a:prstGeom>
            <a:ln w="38100"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tângulo Arredondado 39">
              <a:extLst>
                <a:ext uri="{FF2B5EF4-FFF2-40B4-BE49-F238E27FC236}">
                  <a16:creationId xmlns:a16="http://schemas.microsoft.com/office/drawing/2014/main" id="{3379B2BC-35B6-3A15-EB25-CBC35EC0FC98}"/>
                </a:ext>
              </a:extLst>
            </p:cNvPr>
            <p:cNvSpPr/>
            <p:nvPr/>
          </p:nvSpPr>
          <p:spPr>
            <a:xfrm>
              <a:off x="1438445" y="2887902"/>
              <a:ext cx="1922263" cy="88796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Anexo </a:t>
              </a:r>
              <a:r>
                <a:rPr lang="pt-B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Componentes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C434C447-F5A6-4D5E-6C50-3FD011C5F8A6}"/>
                </a:ext>
              </a:extLst>
            </p:cNvPr>
            <p:cNvSpPr txBox="1"/>
            <p:nvPr/>
          </p:nvSpPr>
          <p:spPr>
            <a:xfrm>
              <a:off x="1379348" y="3833885"/>
              <a:ext cx="20806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Parte ou componente específico envolvido no evento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7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28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71DD3-2D97-9D8D-8594-CE905E910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67572D0-CA76-13C7-8C62-7EC828E6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A71E7C8-FF14-EB4F-FB15-CE6A9C427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23001"/>
              </p:ext>
            </p:extLst>
          </p:nvPr>
        </p:nvGraphicFramePr>
        <p:xfrm>
          <a:off x="477078" y="1616765"/>
          <a:ext cx="11237843" cy="4908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100716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Aplicação do Anexo A – Problema com o dispositivo médico</a:t>
                      </a: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O código inicial pode ser recodificado pelo investigador” &lt;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3095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“... a ponta do cateter se desconectou do mesmo”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Perda ou falha no vínculo (A040102)</a:t>
                      </a:r>
                      <a:r>
                        <a:rPr lang="pt-BR" sz="2000" dirty="0">
                          <a:effectLst/>
                        </a:rPr>
                        <a:t> 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principal conhecedor do dispositivo médico, é esperado que o fabricante adote o código A040102 que representa o termo mais detalhado (Nível 3), pois os componentes envolvidos são normalmente unidos quimicamente por meio de adesivos específicos, como previsto na definição do termo (“problema associado à falta ou perda de aderência entre materiais destinados a serem unidos por uma ligação, como um adesivo, soldagem a quente etc.”)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7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9C83AD-5EBC-B3E0-5AEE-3AAD75C7A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/>
              <a:t>Agência Nacional de Vigilância Sanitária (Anvisa)</a:t>
            </a:r>
            <a:br>
              <a:rPr lang="pt-BR" sz="2000" b="1" dirty="0"/>
            </a:br>
            <a:r>
              <a:rPr lang="pt-BR" sz="2000" b="1" dirty="0"/>
              <a:t>Gerência-Geral de Monitoramento de Produtos Sujeitos à Vigilância Sanitária</a:t>
            </a:r>
            <a:br>
              <a:rPr lang="pt-BR" sz="2000" b="1" dirty="0"/>
            </a:br>
            <a:r>
              <a:rPr lang="pt-BR" sz="2000" b="1" dirty="0"/>
              <a:t>Gerência de Tecnovigilância</a:t>
            </a:r>
            <a:br>
              <a:rPr lang="pt-BR" sz="2000" b="1" dirty="0"/>
            </a:br>
            <a:r>
              <a:rPr lang="pt-BR" sz="2000" b="1" dirty="0"/>
              <a:t>Apoio: Organização Pan-Americana de Saúde (OPAS).</a:t>
            </a:r>
          </a:p>
          <a:p>
            <a:pPr marL="0" indent="0" algn="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/>
              <a:t>Fortalecimento do Sistema de Vigilância Nacional para promover o acesso e a cobertura universal à saúde: Termo de Cooperação Técnica - TC116</a:t>
            </a:r>
          </a:p>
          <a:p>
            <a:pPr marL="0" indent="0" algn="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/>
              <a:t>Elaboração: Elaine Koda</a:t>
            </a:r>
            <a:br>
              <a:rPr lang="pt-BR" sz="2000" b="1" dirty="0"/>
            </a:br>
            <a:r>
              <a:rPr lang="pt-BR" sz="2000" b="1" dirty="0"/>
              <a:t>Revisão técnica:	Maria Glória Vicente</a:t>
            </a:r>
            <a:br>
              <a:rPr lang="pt-BR" sz="2000" b="1" dirty="0"/>
            </a:br>
            <a:r>
              <a:rPr lang="pt-BR" sz="2000" b="1" dirty="0"/>
              <a:t>		Stela </a:t>
            </a:r>
            <a:r>
              <a:rPr lang="pt-BR" sz="2000" b="1" dirty="0" err="1"/>
              <a:t>Candioto</a:t>
            </a:r>
            <a:r>
              <a:rPr lang="pt-BR" sz="2000" b="1" dirty="0"/>
              <a:t> Melchior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479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D2CAE-631A-9AC8-51CD-77340016F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E381560-B403-0792-B648-756275E2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CA3D6F-D65F-3800-A0ED-2C7403A0A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76558"/>
              </p:ext>
            </p:extLst>
          </p:nvPr>
        </p:nvGraphicFramePr>
        <p:xfrm>
          <a:off x="477078" y="1616765"/>
          <a:ext cx="11237843" cy="4076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10469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Aplicação do Anexo </a:t>
                      </a:r>
                      <a:r>
                        <a:rPr lang="pt-BR" sz="2000" dirty="0" err="1">
                          <a:effectLst/>
                        </a:rPr>
                        <a:t>G</a:t>
                      </a:r>
                      <a:r>
                        <a:rPr lang="pt-BR" sz="2000" dirty="0">
                          <a:effectLst/>
                        </a:rPr>
                        <a:t> – Componente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parte(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ou componente(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específico(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estava(m) envolvido(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no evento?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476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4203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“... a ponta do cateter se desconectou do mesmo”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Ponta (G0405210)</a:t>
                      </a:r>
                    </a:p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 saliente e pontiaguda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66C43-8997-C69E-5932-269575B5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5529DFB-0033-EE8D-3E66-38C6238E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72FBBAD-8629-7657-ACD4-EEA28076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29995"/>
              </p:ext>
            </p:extLst>
          </p:nvPr>
        </p:nvGraphicFramePr>
        <p:xfrm>
          <a:off x="477078" y="1616765"/>
          <a:ext cx="11237843" cy="4756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99054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B – Métodos de investigação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foi realizada a investigação? Envolveu ensaios? Envolveu também ou foi apenas utilizado métodos não laboratoriais (por exemplo, entrevistas, análise de registros etc.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3095329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Após recebimento de informações adicionais...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“...empresa realizou processo investigativo por meio da análise do registro histórico de reclamações, onde nenhum registro semelhante foi encontrado;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Análise de Informações Fornecidas pelo Usuário/Terceiro (B15)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Análise de dados históricos (B11)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investigação envolveu a análise de informações relevantes fornecidas pelo usuário (por exemplo, profissional de saúde, paciente, engenheiro clínico).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investigação envolveu a análise de dados históricos de eventos adversos do dispositivo envolvido no evento adverso.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5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E7BE6-C976-CB69-920D-654BE45B5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9861EA8-069E-5FD1-504E-7ED7865A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AEE4039-E476-5FA7-4E34-3A22DB587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84340"/>
              </p:ext>
            </p:extLst>
          </p:nvPr>
        </p:nvGraphicFramePr>
        <p:xfrm>
          <a:off x="477078" y="1616767"/>
          <a:ext cx="11237843" cy="470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986515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B – Métodos de investigação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foi realizada a investigação? Envolveu ensaios? Envolveu também ou foi apenas utilizado métodos não laboratoriais (por exemplo, entrevistas, análise de registros etc.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718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775052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“...; a análise do registro histórico de produção (incluindo registros do componente) evidenciou o registro de ensaios de liberação conforme especificações  esperadas para o produto e nenhum registro de não-conformidades.”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Análise de Registros de Produção (B14)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investigação envolveu a análise de registros de produção relevantes visando subsidiar a identificação de possíveis causas para o evento adverso.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9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1EFBF-4B7B-B711-584B-5F3B29428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4472DAA-C123-B362-2A86-EB47927C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03F382F-7970-CC09-9F7D-6FFA627F6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46540"/>
              </p:ext>
            </p:extLst>
          </p:nvPr>
        </p:nvGraphicFramePr>
        <p:xfrm>
          <a:off x="477078" y="1616767"/>
          <a:ext cx="11237843" cy="4436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986515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B – Métodos de investigação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foi realizada a investigação? Envolveu ensaios? Envolveu também ou foi apenas utilizado métodos não laboratoriais (por exemplo, entrevistas, análise de registros etc.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718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775052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“O produto não foi devolvido para investigação até a finalização da análise documental.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Amostra solicitada, mas não fornecida (B23)</a:t>
                      </a:r>
                    </a:p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Amostra necessária para investigar adequadamente o problema foi solicitada, mas não fornecida.</a:t>
                      </a:r>
                      <a:r>
                        <a:rPr lang="pt-BR" dirty="0">
                          <a:effectLst/>
                        </a:rPr>
                        <a:t> </a:t>
                      </a:r>
                    </a:p>
                    <a:p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847BF-0F64-E7BD-C871-B6A5C43AA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39AFC4B-EF35-E7DE-E5F4-E5937C53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A5F982E-4986-7E8A-8FD1-40C20E6E4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50421"/>
              </p:ext>
            </p:extLst>
          </p:nvPr>
        </p:nvGraphicFramePr>
        <p:xfrm>
          <a:off x="477078" y="1616765"/>
          <a:ext cx="11237843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99054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C – Achados da investigação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foram os resultados da investigação?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3095329">
                <a:tc>
                  <a:txBody>
                    <a:bodyPr/>
                    <a:lstStyle/>
                    <a:p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“...nenhum registro semelhante foi encontrado; a análise do registro histórico de produção (incluindo registros do componente) evidenciou o registro de ensaios de liberação conforme especificações esperadas para o produto e nenhum registro de não-conformidades.”</a:t>
                      </a:r>
                    </a:p>
                    <a:p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 ausência de estoque e de amostra de contraprova impossibilitaram a execução de ensaios adicionais.”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Nenhum problema de dispositivo encontrado (C19)</a:t>
                      </a:r>
                      <a:r>
                        <a:rPr lang="pt-BR" sz="2000" dirty="0">
                          <a:effectLst/>
                        </a:rPr>
                        <a:t> 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problema relatado não pode ser reproduzido durante a investigação.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4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7AB26-CA0E-EA9E-705F-67C136106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38D4B75-77F0-A82C-0B0E-685376F1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</a:rPr>
              <a:t>Exemplo 1 - Cateter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105C41E-29F9-6129-C9AD-D3715C44B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9576"/>
              </p:ext>
            </p:extLst>
          </p:nvPr>
        </p:nvGraphicFramePr>
        <p:xfrm>
          <a:off x="477078" y="1616765"/>
          <a:ext cx="11237843" cy="3848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18168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</a:t>
                      </a:r>
                      <a:r>
                        <a:rPr lang="pt-BR" sz="2000" dirty="0" err="1">
                          <a:effectLst/>
                        </a:rPr>
                        <a:t>D</a:t>
                      </a:r>
                      <a:r>
                        <a:rPr lang="pt-BR" sz="2000" dirty="0">
                          <a:effectLst/>
                        </a:rPr>
                        <a:t> – Conclusão da investigação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 a conclusão em relação a causa raiz?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4848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46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b="1" kern="1200" cap="small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“...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resultado da investigação foi inconclusivo para a identificação da causa raiz do evento relatado”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Causa não estabelecida</a:t>
                      </a:r>
                    </a:p>
                    <a:p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(D15)</a:t>
                      </a:r>
                      <a:r>
                        <a:rPr lang="pt-BR" sz="2000" dirty="0">
                          <a:effectLst/>
                        </a:rPr>
                        <a:t> 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resultados da investigação não levam a uma conclusão clara sobre a causa do evento adverso relatado.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6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B05D2-0687-25A5-9C61-E9BCB74E0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A2A566E-64BB-3B12-DCE1-763DCFA4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9CCE8D-DCA2-3628-3120-6D7AF4BE06D4}"/>
              </a:ext>
            </a:extLst>
          </p:cNvPr>
          <p:cNvSpPr txBox="1"/>
          <p:nvPr/>
        </p:nvSpPr>
        <p:spPr>
          <a:xfrm>
            <a:off x="914400" y="1989381"/>
            <a:ext cx="104393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/>
                <a:ea typeface="Times New Roman" panose="02020603050405020304" pitchFamily="18" charset="0"/>
              </a:rPr>
              <a:t>Evento reportado:</a:t>
            </a:r>
            <a:r>
              <a:rPr lang="pt-BR" sz="2800" dirty="0">
                <a:effectLst/>
                <a:ea typeface="Times New Roman" panose="02020603050405020304" pitchFamily="18" charset="0"/>
              </a:rPr>
              <a:t> “</a:t>
            </a:r>
            <a:r>
              <a:rPr lang="pt-BR" sz="2800" dirty="0"/>
              <a:t>Paciente do sexo masculino, 78 anos, 86 Kg e 1,78m de altura. Em janeiro de 2020 realizou a cirurgia de artroplastia de quadril primária, lado direito. Em janeiro de 2024, foi submetido ao procedimento de revisão da artroplastia devido a fratura do componente femoral da prótese, que causava sintomas como dor e dificuldade para marcha no paciente. Histórico de comorbidades do paciente: disfunção renal (IRC, IRA, dialítico, apenas um rim) e hipertensão arterial.”</a:t>
            </a:r>
          </a:p>
        </p:txBody>
      </p:sp>
    </p:spTree>
    <p:extLst>
      <p:ext uri="{BB962C8B-B14F-4D97-AF65-F5344CB8AC3E}">
        <p14:creationId xmlns:p14="http://schemas.microsoft.com/office/powerpoint/2010/main" val="16940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3F710-6F5D-34F8-304D-DE9EB451F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7FCD291-75AD-60C6-D043-51E844E5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C85C5B3-328D-D477-67BE-00226460D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28369"/>
              </p:ext>
            </p:extLst>
          </p:nvPr>
        </p:nvGraphicFramePr>
        <p:xfrm>
          <a:off x="477078" y="1643269"/>
          <a:ext cx="11237843" cy="257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99054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A – Problema com o dispositivo médico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 o problema/falha apresentada pelo dispositivo médico?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10316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 fratura do componente femoral da prótese...”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Fratura (A040101)</a:t>
                      </a:r>
                    </a:p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Problema associado a uma fissura parcial ou total nos materiais do dispositivo.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7E81D-D2DD-E250-6B47-22F156A84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77CB0E9-2CF4-DA55-CC91-495199F6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AABB69B-62BC-4763-551C-ACFB8ECCB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696186"/>
              </p:ext>
            </p:extLst>
          </p:nvPr>
        </p:nvGraphicFramePr>
        <p:xfrm>
          <a:off x="477078" y="1616765"/>
          <a:ext cx="11237843" cy="3949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43446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E – Efeitos para a saúde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foram os efeitos (sinais/sintomas/condições) para o paciente decorrentes do evento?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046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5624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 que causava sintomas como dor e dificuldade de marcha...”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Dor do implante (E2109)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Dificuldades de deambulação ou posturais (E2302)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Dor localizada no local do dispositivo implantado.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Qualquer problema persistente com o andar, marcha ou manutenção da postura (sentado, em pé).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308E3-9647-43E9-4A0A-551ED502C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95E3297-A98C-2624-7425-64691F30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A34D517-EE99-86F0-FC2D-3F0435F0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64278"/>
              </p:ext>
            </p:extLst>
          </p:nvPr>
        </p:nvGraphicFramePr>
        <p:xfrm>
          <a:off x="477078" y="1616765"/>
          <a:ext cx="11237843" cy="448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99054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</a:t>
                      </a:r>
                      <a:r>
                        <a:rPr lang="pt-BR" sz="2000" dirty="0" err="1">
                          <a:effectLst/>
                        </a:rPr>
                        <a:t>F</a:t>
                      </a:r>
                      <a:r>
                        <a:rPr lang="pt-BR" sz="2000" dirty="0">
                          <a:effectLst/>
                        </a:rPr>
                        <a:t> – Impacto para a saúde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foram as consequências para a saúde do paciente decorrentes do evento?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3095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 foi submetido ao procedimento de revisão da artroplastia...”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Revisão ou substituição de dispositivo (F1905)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 paciente precisou de um procedimento invasivo corretivo no qual um dispositivo foi substituído/revisado.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5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968EC-EF4C-9793-C538-16C80C7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Terminologia de EA do IMDRF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650DD-575C-8E78-6C5C-6E39F2A2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1498060"/>
            <a:ext cx="5105400" cy="50064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latin typeface="+mn-lt"/>
              </a:rPr>
              <a:t>Conteúdo</a:t>
            </a:r>
          </a:p>
          <a:p>
            <a:pPr algn="just">
              <a:lnSpc>
                <a:spcPct val="150000"/>
              </a:lnSpc>
              <a:buSzPct val="85000"/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Conceito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Objetivo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Benefícios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Composição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pt-BR" sz="2400" dirty="0"/>
              <a:t>Estrutura de códigos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Como os Anexos funcionam juntos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Exemplo 1 – Cateter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Exemplo 2 – Implante ortopédico</a:t>
            </a:r>
          </a:p>
          <a:p>
            <a:pPr>
              <a:buFont typeface="Wingdings" pitchFamily="2" charset="2"/>
              <a:buChar char="§"/>
            </a:pPr>
            <a:endParaRPr lang="pt-BR" sz="2400" dirty="0">
              <a:latin typeface="+mn-lt"/>
            </a:endParaRPr>
          </a:p>
          <a:p>
            <a:pPr marL="0" indent="0">
              <a:buNone/>
            </a:pPr>
            <a:endParaRPr lang="pt-BR" sz="2400" dirty="0">
              <a:latin typeface="+mn-lt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1BD1F11-9106-5F5C-CD71-D39B2279ED3C}"/>
              </a:ext>
            </a:extLst>
          </p:cNvPr>
          <p:cNvSpPr txBox="1">
            <a:spLocks/>
          </p:cNvSpPr>
          <p:nvPr/>
        </p:nvSpPr>
        <p:spPr>
          <a:xfrm>
            <a:off x="6788727" y="1950314"/>
            <a:ext cx="534784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Exemplo 3 – Stent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Atenção especial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Quando nada se enquadra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Terminologia EA do IMDRF - Fácil de acessar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Terminologia EA do IMDRF – Manutenção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Considerações finais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9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E2DFB-4A1E-0AA0-23DA-43483B596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1AF6B7F-CCED-F0D2-6F8F-D91FF5BD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0CE071-C392-83BF-6111-C07D76FF872A}"/>
              </a:ext>
            </a:extLst>
          </p:cNvPr>
          <p:cNvSpPr txBox="1"/>
          <p:nvPr/>
        </p:nvSpPr>
        <p:spPr>
          <a:xfrm>
            <a:off x="829056" y="1964997"/>
            <a:ext cx="1052474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/>
                <a:ea typeface="Times New Roman" panose="02020603050405020304" pitchFamily="18" charset="0"/>
              </a:rPr>
              <a:t>Resumo </a:t>
            </a:r>
            <a:r>
              <a:rPr lang="pt-BR" sz="2800" b="1" dirty="0">
                <a:ea typeface="Times New Roman" panose="02020603050405020304" pitchFamily="18" charset="0"/>
              </a:rPr>
              <a:t>da investigação</a:t>
            </a:r>
            <a:r>
              <a:rPr lang="pt-BR" sz="2800" b="1" dirty="0">
                <a:effectLst/>
                <a:ea typeface="Times New Roman" panose="02020603050405020304" pitchFamily="18" charset="0"/>
              </a:rPr>
              <a:t>:</a:t>
            </a:r>
            <a:r>
              <a:rPr lang="pt-BR" sz="28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2200" dirty="0">
                <a:effectLst/>
                <a:ea typeface="Times New Roman" panose="02020603050405020304" pitchFamily="18" charset="0"/>
              </a:rPr>
              <a:t>“</a:t>
            </a:r>
            <a:r>
              <a:rPr lang="pt-BR" sz="2200" dirty="0"/>
              <a:t>devido a ausência da informação sobre o lote do dispositivo reclamado, foi realizada análise documental com base no código numérico de identificação do dispositivo dos registros de produção, das especificações técnicas e do arquivo de gerenciamento de risco relacionados ao ano de 2019. Os registros analisados não indicaram nenhum tipo de desvio ou anormalidade. Também foi realizada análise do registro histórico de reclamações e imagens radiográficas do paciente tiradas um dia antes da revisão cirúrgica. A imagem radiográfica confirma um evento de luxação superior da cabeça femoral entre a cabeça femoral cerâmica e o revestimento de contenção. A fratura relatada do revestimento não pode ser confirmada a partir das radiografias. Nenhum outro fator contribuinte foi identificado. Nenhuma conclusão final pode ser determinada considerando que a investigação está em andamento, pois aguarda o recebimento dos itens reclamados para a devida análise</a:t>
            </a:r>
            <a:r>
              <a:rPr lang="pt-BR" sz="2200" dirty="0">
                <a:effectLst/>
                <a:ea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967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09DA9-F08C-313D-A518-C776E667F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6BF74-17D7-55B3-9CDD-70021AE5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0C6E6AD-D9E0-40BC-F6BA-DA6F83E61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120596"/>
              </p:ext>
            </p:extLst>
          </p:nvPr>
        </p:nvGraphicFramePr>
        <p:xfrm>
          <a:off x="477078" y="1616765"/>
          <a:ext cx="11237843" cy="4712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100716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Aplicação do Anexo A – Problema com o dispositivo médico</a:t>
                      </a: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O código inicial pode ser recodificado pelo investigador” &lt;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3095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 imagem radiográfica indica a ocorrência de luxação entre a cabeça femoral cerâmica e o revestimento ...”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Dispositivo desalojado ou deslocado </a:t>
                      </a: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(A051201)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Problemas associados ao dispositivo não permanecer no local esperado.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4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960D5-FFF7-0FD3-3488-41DACD957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7BD6CE2-CE55-11D7-4682-594664DF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AC0549A-4AFC-5CC2-9127-B33388A90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93623"/>
              </p:ext>
            </p:extLst>
          </p:nvPr>
        </p:nvGraphicFramePr>
        <p:xfrm>
          <a:off x="477078" y="1616765"/>
          <a:ext cx="11237843" cy="4076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10469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Aplicação do Anexo </a:t>
                      </a:r>
                      <a:r>
                        <a:rPr lang="pt-BR" sz="2000" dirty="0" err="1">
                          <a:effectLst/>
                        </a:rPr>
                        <a:t>G</a:t>
                      </a:r>
                      <a:r>
                        <a:rPr lang="pt-BR" sz="2000" dirty="0">
                          <a:effectLst/>
                        </a:rPr>
                        <a:t> – Componente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parte(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ou componente(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específico(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estava(m) envolvido(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no evento?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476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4203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“...fratura relatada do revestimento</a:t>
                      </a:r>
                      <a:r>
                        <a:rPr lang="pt-BR" sz="20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não pode ser confirmada...”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Liner</a:t>
                      </a:r>
                      <a:r>
                        <a:rPr lang="pt-BR" sz="20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(G04083)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Um componente colocado no interior das paredes de uma cavidade ou recipiente para proteção ou isolamento.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5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05DE8-2053-0265-56F7-67239AC50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02206F8-5EDE-E0C8-FA91-91BCA39C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19B3EC8-1377-7B43-D9A6-62BE2B6A7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5002"/>
              </p:ext>
            </p:extLst>
          </p:nvPr>
        </p:nvGraphicFramePr>
        <p:xfrm>
          <a:off x="477078" y="1616765"/>
          <a:ext cx="11237843" cy="4756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99054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B – Métodos de investigação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foi realizada a investigação? Envolveu ensaios? Envolveu também ou foi apenas utilizado métodos não laboratoriais (por exemplo, entrevistas, análise de registros etc.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3095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“...realizada análise documental com base no código numérico de identificação do dispositivo dos registros de produção, das especificações técnicas e do arquivo de gerenciamento de risco relacionados ao ano de 2019.”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Análise de Registros de Produção (</a:t>
                      </a: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B14)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investigação envolveu a análise de registros de produção relevantes.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3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F5A7E-90D9-EFAB-093F-B3BC23E0C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CAFE3C7-E35D-6E35-1F5A-F09E6BC2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1BEFF2D-95C0-D183-DF3B-A6DBE4760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92199"/>
              </p:ext>
            </p:extLst>
          </p:nvPr>
        </p:nvGraphicFramePr>
        <p:xfrm>
          <a:off x="477078" y="1616765"/>
          <a:ext cx="11237843" cy="4463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952178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B – Métodos de investigação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foi realizada a investigação? Envolveu ensaios? Envolveu também ou foi apenas utilizado métodos não laboratoriais (por exemplo, entrevistas, análise de registros etc.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519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8027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 análise do registro histórico de reclamações e imagens radiográficas do paciente tiradas um dia antes da revisão cirúrgica.”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Análise de dados históricos (B11)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Análise de imagens (B30)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investigação envolveu a análise de dados históricos de eventos adversos.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investigação envolveu a análise de imagens de diagnóstico.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2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A3513-1D7E-3526-6637-4D6E96300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147EA8A-F785-B81A-0686-76016DD1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8C3E4D4-6F0B-32F0-F4F6-36762323A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7331"/>
              </p:ext>
            </p:extLst>
          </p:nvPr>
        </p:nvGraphicFramePr>
        <p:xfrm>
          <a:off x="477078" y="1616765"/>
          <a:ext cx="11237843" cy="3757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595187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C – Achados da investigação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foram os resultados da investigação?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4668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3703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“Os registros analisados não indicaram nenhum tipo de desvio ou anormalidade.”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Nenhum problema de dispositivo encontrado (C19)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 problema relatado não pode ser reproduzido durante a investigação.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2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CE1F8-F138-2580-84A3-CDE9DEC6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44C77EB-D4F8-7261-C366-FBCB9D0B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2 – Implante ortopédico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07F5FAD-5EC5-4F30-3F23-3229137B6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474851"/>
              </p:ext>
            </p:extLst>
          </p:nvPr>
        </p:nvGraphicFramePr>
        <p:xfrm>
          <a:off x="477078" y="1616765"/>
          <a:ext cx="11237843" cy="3848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18168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</a:t>
                      </a:r>
                      <a:r>
                        <a:rPr lang="pt-BR" sz="2000" dirty="0" err="1">
                          <a:effectLst/>
                        </a:rPr>
                        <a:t>D</a:t>
                      </a:r>
                      <a:r>
                        <a:rPr lang="pt-BR" sz="2000" dirty="0">
                          <a:effectLst/>
                        </a:rPr>
                        <a:t> – Conclusão da investigação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 a conclusão em relação a causa raiz?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4848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46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Nenhuma</a:t>
                      </a: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conclusão final pode ser determinada considerando que a investigação está em andamento, pois aguarda o recebimento dos itens reclamados para a devida análise.”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Conclusão ainda não disponível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(D16)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Uma conclusão ainda não foi estabelecida, pois a investigação está incompleta. Não use este código se a investigação estiver concluída.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9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5B7E3-86E4-6D7C-D544-8D002B10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3844684-AB91-9529-82D9-06E8796E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3 – </a:t>
            </a:r>
            <a:r>
              <a:rPr lang="pt-BR" b="1" i="1" dirty="0">
                <a:solidFill>
                  <a:schemeClr val="bg1"/>
                </a:solidFill>
              </a:rPr>
              <a:t>Stent</a:t>
            </a:r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DE6349-A51C-04F4-795B-441F16EF4C6F}"/>
              </a:ext>
            </a:extLst>
          </p:cNvPr>
          <p:cNvSpPr txBox="1"/>
          <p:nvPr/>
        </p:nvSpPr>
        <p:spPr>
          <a:xfrm>
            <a:off x="914400" y="1670716"/>
            <a:ext cx="104393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effectLst/>
                <a:ea typeface="Times New Roman" panose="02020603050405020304" pitchFamily="18" charset="0"/>
              </a:rPr>
              <a:t>Evento reportado: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 “</a:t>
            </a:r>
            <a:r>
              <a:rPr lang="pt-BR" sz="2400" dirty="0"/>
              <a:t>Foi relatado que ocorreu trombose do Stent e óbito. O paciente apresentou angina instável e infarto do miocárdio inferior. O acesso vascular foi obtido pela artéria femoral. A lesão-alvo de novo de 90-95% estenosada, 3,00 </a:t>
            </a:r>
            <a:r>
              <a:rPr lang="pt-BR" sz="2400" dirty="0" err="1"/>
              <a:t>x</a:t>
            </a:r>
            <a:r>
              <a:rPr lang="pt-BR" sz="2400" dirty="0"/>
              <a:t> 20mm, estava localizada na artéria descendente anterior (DA) não tortuosa e levemente calcificada. Após </a:t>
            </a:r>
            <a:r>
              <a:rPr lang="pt-BR" sz="2400" dirty="0" err="1"/>
              <a:t>pré</a:t>
            </a:r>
            <a:r>
              <a:rPr lang="pt-BR" sz="2400" dirty="0"/>
              <a:t>-dilatação com balão de 2,0 </a:t>
            </a:r>
            <a:r>
              <a:rPr lang="pt-BR" sz="2400" dirty="0" err="1"/>
              <a:t>x</a:t>
            </a:r>
            <a:r>
              <a:rPr lang="pt-BR" sz="2400" dirty="0"/>
              <a:t> 20mm, um Stent farmacológico XXX (YYY) de 2,75 </a:t>
            </a:r>
            <a:r>
              <a:rPr lang="pt-BR" sz="2400" dirty="0" err="1"/>
              <a:t>x</a:t>
            </a:r>
            <a:r>
              <a:rPr lang="pt-BR" sz="2400" dirty="0"/>
              <a:t> 20mm foi implantado na DA e pós-dilatado com um balão de 3,0 </a:t>
            </a:r>
            <a:r>
              <a:rPr lang="pt-BR" sz="2400" dirty="0" err="1"/>
              <a:t>x</a:t>
            </a:r>
            <a:r>
              <a:rPr lang="pt-BR" sz="2400" dirty="0"/>
              <a:t> 8mm. Após </a:t>
            </a:r>
            <a:r>
              <a:rPr lang="pt-BR" sz="2400" dirty="0" err="1"/>
              <a:t>pré</a:t>
            </a:r>
            <a:r>
              <a:rPr lang="pt-BR" sz="2400" dirty="0"/>
              <a:t>-dilatação com balão de 2,0 </a:t>
            </a:r>
            <a:r>
              <a:rPr lang="pt-BR" sz="2400" dirty="0" err="1"/>
              <a:t>x</a:t>
            </a:r>
            <a:r>
              <a:rPr lang="pt-BR" sz="2400" dirty="0"/>
              <a:t> 20mm, um Stent XXX de YYY de 2,75 </a:t>
            </a:r>
            <a:r>
              <a:rPr lang="pt-BR" sz="2400" dirty="0" err="1"/>
              <a:t>x</a:t>
            </a:r>
            <a:r>
              <a:rPr lang="pt-BR" sz="2400" dirty="0"/>
              <a:t> 28mm foi implantado na CD e pós dilatado com balão de 3,5 </a:t>
            </a:r>
            <a:r>
              <a:rPr lang="pt-BR" sz="2400" dirty="0" err="1"/>
              <a:t>x</a:t>
            </a:r>
            <a:r>
              <a:rPr lang="pt-BR" sz="2400" dirty="0"/>
              <a:t> 12mm. Posteriormente, parecia que o Stent XXX estava subdimensionado e pensou-se que este poderia ter sido o motivo da trombose do Stent imediatamente após o procedimento que causou taquicardia ventricular/fibrilação ventricular (TV/FV). O paciente morreu posteriormente.”</a:t>
            </a:r>
          </a:p>
        </p:txBody>
      </p:sp>
    </p:spTree>
    <p:extLst>
      <p:ext uri="{BB962C8B-B14F-4D97-AF65-F5344CB8AC3E}">
        <p14:creationId xmlns:p14="http://schemas.microsoft.com/office/powerpoint/2010/main" val="33840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858FA-E92E-7687-BDF2-A7D8BC230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7862B13-1A6A-F357-62E0-3BBBDC37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3 – </a:t>
            </a:r>
            <a:r>
              <a:rPr lang="pt-BR" b="1" i="1" dirty="0">
                <a:solidFill>
                  <a:schemeClr val="bg1"/>
                </a:solidFill>
              </a:rPr>
              <a:t>Stent</a:t>
            </a:r>
            <a:endParaRPr lang="pt-BR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DA6621C-BF7A-6899-852B-F02F82258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00809"/>
              </p:ext>
            </p:extLst>
          </p:nvPr>
        </p:nvGraphicFramePr>
        <p:xfrm>
          <a:off x="477078" y="1643269"/>
          <a:ext cx="11237843" cy="3368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99054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A – Problema com o dispositivo médico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 o problema/falha apresentada pelo dispositivo médico?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10316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 trombose do </a:t>
                      </a:r>
                      <a:r>
                        <a:rPr lang="pt-BR" sz="20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stent.</a:t>
                      </a: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Obstrução de fluxo (A1409)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Problema relacionado com uma obstrução ou bloqueio no componente do dispositivo (por exemplo, tubo, abertura, cano) que resulta em restrição do fluxo (incluindo coagulação sanguínea).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7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1D495-6FE7-D1AD-42D1-D22E84929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CD7617D-856C-2976-522D-52AEF98B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3 – </a:t>
            </a:r>
            <a:r>
              <a:rPr lang="pt-BR" b="1" i="1" dirty="0">
                <a:solidFill>
                  <a:schemeClr val="bg1"/>
                </a:solidFill>
              </a:rPr>
              <a:t>Stent</a:t>
            </a:r>
            <a:endParaRPr lang="pt-BR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5C447ED-6907-19B2-C657-A372F8D99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05174"/>
              </p:ext>
            </p:extLst>
          </p:nvPr>
        </p:nvGraphicFramePr>
        <p:xfrm>
          <a:off x="477078" y="1616765"/>
          <a:ext cx="11237843" cy="3949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43446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E – Efeitos para a saúde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foram os efeitos (sinais/sintomas/condições) para o paciente decorrentes do evento?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046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5624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 taquicardia ventricular/fibrilação ventricular (TV/FV) ...”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Taquicardia (E060109)</a:t>
                      </a:r>
                    </a:p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Fibrilação ventricular (E060110)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Frequência cardíaca anormalmente alta. 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Arritmia caracterizada por contrações caóticas do músculo ventricular.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9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60313-A1A5-759A-A4B2-D32F6F85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94E97-3918-97A0-6A0E-7AB60127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Terminologia de EA do IMDRF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EC3287-66BE-7163-D7E1-9D44F257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000" b="1" dirty="0"/>
              <a:t>Conceito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“é um conjunto padronizado de termos, com códigos alfanuméricos associados, que pode ser usado para relatar eventos adversos (EA) relacionados a dispositivos médicos em todo o mundo.”</a:t>
            </a:r>
          </a:p>
          <a:p>
            <a:endParaRPr lang="pt-BR" dirty="0"/>
          </a:p>
          <a:p>
            <a:endParaRPr lang="pt-BR" dirty="0"/>
          </a:p>
          <a:p>
            <a:pPr marL="0" indent="0" algn="r">
              <a:buNone/>
            </a:pPr>
            <a:r>
              <a:rPr lang="pt-BR" sz="1800" dirty="0"/>
              <a:t>Fonte: “</a:t>
            </a:r>
            <a:r>
              <a:rPr lang="pt-BR" sz="1800" dirty="0" err="1"/>
              <a:t>Pilot</a:t>
            </a:r>
            <a:r>
              <a:rPr lang="pt-BR" sz="1800" dirty="0"/>
              <a:t> IMDRF Training </a:t>
            </a:r>
            <a:r>
              <a:rPr lang="pt-BR" sz="1800" dirty="0" err="1"/>
              <a:t>on</a:t>
            </a:r>
            <a:r>
              <a:rPr lang="pt-BR" sz="1800" dirty="0"/>
              <a:t> AET N43”</a:t>
            </a:r>
          </a:p>
        </p:txBody>
      </p:sp>
    </p:spTree>
    <p:extLst>
      <p:ext uri="{BB962C8B-B14F-4D97-AF65-F5344CB8AC3E}">
        <p14:creationId xmlns:p14="http://schemas.microsoft.com/office/powerpoint/2010/main" val="10530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8F2B4-AE9C-156D-5DE9-9348CDC6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77A5F70-F663-45AA-09DB-D8B72C9A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3 – </a:t>
            </a:r>
            <a:r>
              <a:rPr lang="pt-BR" b="1" i="1" dirty="0">
                <a:solidFill>
                  <a:schemeClr val="bg1"/>
                </a:solidFill>
              </a:rPr>
              <a:t>Stent</a:t>
            </a:r>
            <a:endParaRPr lang="pt-BR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BAAAE2F-A8B0-5361-6BDB-0246D1A02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02518"/>
              </p:ext>
            </p:extLst>
          </p:nvPr>
        </p:nvGraphicFramePr>
        <p:xfrm>
          <a:off x="477078" y="1616765"/>
          <a:ext cx="11237843" cy="324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466812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</a:t>
                      </a:r>
                      <a:r>
                        <a:rPr lang="pt-BR" sz="2000" dirty="0" err="1">
                          <a:effectLst/>
                        </a:rPr>
                        <a:t>F</a:t>
                      </a:r>
                      <a:r>
                        <a:rPr lang="pt-BR" sz="2000" dirty="0">
                          <a:effectLst/>
                        </a:rPr>
                        <a:t> – Impacto para a saúde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foram as consequências para a saúde do paciente decorrentes do evento?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3661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1859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“O paciente morreu posteriormente”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Morte (F02)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Cessação da vida.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8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54B02-1F43-006C-74C8-C5C9D486B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B50FD69-0310-BE8A-6A27-3E02C839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3 – </a:t>
            </a:r>
            <a:r>
              <a:rPr lang="pt-BR" b="1" i="1" dirty="0">
                <a:solidFill>
                  <a:schemeClr val="bg1"/>
                </a:solidFill>
              </a:rPr>
              <a:t>Stent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822BEB-C66F-F5A4-342B-08DBCA725670}"/>
              </a:ext>
            </a:extLst>
          </p:cNvPr>
          <p:cNvSpPr txBox="1"/>
          <p:nvPr/>
        </p:nvSpPr>
        <p:spPr>
          <a:xfrm>
            <a:off x="829056" y="1964997"/>
            <a:ext cx="105247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effectLst/>
                <a:ea typeface="Times New Roman" panose="02020603050405020304" pitchFamily="18" charset="0"/>
              </a:rPr>
              <a:t>Resumo </a:t>
            </a:r>
            <a:r>
              <a:rPr lang="pt-BR" sz="2400" b="1" dirty="0">
                <a:ea typeface="Times New Roman" panose="02020603050405020304" pitchFamily="18" charset="0"/>
              </a:rPr>
              <a:t>da investigação</a:t>
            </a:r>
            <a:r>
              <a:rPr lang="pt-BR" sz="2400" b="1" dirty="0">
                <a:effectLst/>
                <a:ea typeface="Times New Roman" panose="02020603050405020304" pitchFamily="18" charset="0"/>
              </a:rPr>
              <a:t>: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2400" dirty="0"/>
              <a:t>Foi realizada revisão dos dados de produção e o dispositivo foi liberado em conformidade com suas especificações. O registro histórico de reclamações dos últimos 15 meses foi analisado e resultou em uma taxa de 0,009%. O reporte foi revisado com dados adicionais e não foram encontradas evidências de que o produto foi utilizado fora do preconizado pelo fabricante. Não foi evidenciado nenhum problema com o dispositivo. O dispositivo não foi devolvido para análise, portanto não foi possível realizar uma análise técnica. Trombose do Stent, taquicardia ventricular, fibrilação ventricular e morte são riscos inerentes conhecidos do dispositivo e estão declarados nas instruções de uso. </a:t>
            </a:r>
            <a:endParaRPr lang="pt-BR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88ABE-8413-3433-A4CF-898EF2290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3995FAC-82FC-9BDC-318D-93E76663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3 – </a:t>
            </a:r>
            <a:r>
              <a:rPr lang="pt-BR" b="1" i="1" dirty="0">
                <a:solidFill>
                  <a:schemeClr val="bg1"/>
                </a:solidFill>
              </a:rPr>
              <a:t>Stent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0E1177-EB72-5564-4FA4-D8CAE27CD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93286"/>
              </p:ext>
            </p:extLst>
          </p:nvPr>
        </p:nvGraphicFramePr>
        <p:xfrm>
          <a:off x="477078" y="1616765"/>
          <a:ext cx="11237843" cy="4076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10469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Aplicação do Anexo </a:t>
                      </a:r>
                      <a:r>
                        <a:rPr lang="pt-BR" sz="2000" dirty="0" err="1">
                          <a:effectLst/>
                        </a:rPr>
                        <a:t>G</a:t>
                      </a:r>
                      <a:r>
                        <a:rPr lang="pt-BR" sz="2000" dirty="0">
                          <a:effectLst/>
                        </a:rPr>
                        <a:t> – Componente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parte(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ou componente(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específico(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estava(m) envolvido(</a:t>
                      </a:r>
                      <a:r>
                        <a:rPr lang="pt-BR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no evento?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476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4203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 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um Stent farmacológico XXX (DES) de 2,75 </a:t>
                      </a:r>
                      <a:r>
                        <a:rPr lang="pt-BR" sz="2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20mm foi implantado...”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“... um Stent XXX de DES de 2,75 </a:t>
                      </a:r>
                      <a:r>
                        <a:rPr lang="pt-BR" sz="2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28mm foi implantado...”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Stent (G04122)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Suporte tubular colocado dentro de um vaso sanguíneo, canal ou duto para ajudar na cicatrização ou aliviar uma obstrução.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6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7BCFA-F40E-57EF-5F3F-6C8B19863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DA8AEF6-1C4A-905D-00DE-0F262F7D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3 – </a:t>
            </a:r>
            <a:r>
              <a:rPr lang="pt-BR" b="1" i="1" dirty="0">
                <a:solidFill>
                  <a:schemeClr val="bg1"/>
                </a:solidFill>
              </a:rPr>
              <a:t>Stent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FB8354C-5271-9F8E-9B7D-794F1BAC8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24941"/>
              </p:ext>
            </p:extLst>
          </p:nvPr>
        </p:nvGraphicFramePr>
        <p:xfrm>
          <a:off x="477078" y="1616765"/>
          <a:ext cx="11237843" cy="4756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99054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B – Métodos de investigação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foi realizada a investigação? Envolveu ensaios? Envolveu também ou foi apenas utilizado métodos não laboratoriais (por exemplo, entrevistas, análise de registros etc.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583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3095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Foi realizada revisão dos dados de produção...”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“O reporte foi revisado com dados adicionais...”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“o registro histórico de reclamações dos últimos 15 meses foi analisado...”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Análise de Registros de Produção (</a:t>
                      </a: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B14)</a:t>
                      </a:r>
                    </a:p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Análise de Informações Fornecidas pelo Usuário/Terceiro (B15)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Análise de dados históricos (B11)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investigação envolveu a análise de registros de produção relevantes.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investigação envolveu a análise de informações relevantes fornecidas pelo usuário.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investigação envolveu a análise de dados históricos de eventos adversos.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7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B0E06-7A4A-8B9C-E9C2-1F26F938A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FBD82B8-1677-EB39-40D7-F05B366F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3 – </a:t>
            </a:r>
            <a:r>
              <a:rPr lang="pt-BR" b="1" i="1" dirty="0">
                <a:solidFill>
                  <a:schemeClr val="bg1"/>
                </a:solidFill>
              </a:rPr>
              <a:t>Stent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31EC01C-6AB3-573D-E2B4-9E243A07D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78440"/>
              </p:ext>
            </p:extLst>
          </p:nvPr>
        </p:nvGraphicFramePr>
        <p:xfrm>
          <a:off x="477078" y="1616765"/>
          <a:ext cx="11237843" cy="3757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595187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C – Achados da investigação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foram os resultados da investigação?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4668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3703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“Não foi evidenciado nenhum problema com o dispositivo.”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Nenhum problema de dispositivo encontrado (C19)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 problema relatado não pode ser reproduzido durante a investigação.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5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16F49-E6BC-4AE2-C680-45A315E03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586982E-827B-4A52-D05E-79D79793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Exemplo 3 – </a:t>
            </a:r>
            <a:r>
              <a:rPr lang="pt-BR" b="1" i="1" dirty="0">
                <a:solidFill>
                  <a:schemeClr val="bg1"/>
                </a:solidFill>
              </a:rPr>
              <a:t>Stent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D4DDA-EA06-889C-49D3-90C512C74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50451"/>
              </p:ext>
            </p:extLst>
          </p:nvPr>
        </p:nvGraphicFramePr>
        <p:xfrm>
          <a:off x="477078" y="1616765"/>
          <a:ext cx="11237843" cy="3848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288">
                  <a:extLst>
                    <a:ext uri="{9D8B030D-6E8A-4147-A177-3AD203B41FA5}">
                      <a16:colId xmlns:a16="http://schemas.microsoft.com/office/drawing/2014/main" val="123663687"/>
                    </a:ext>
                  </a:extLst>
                </a:gridCol>
                <a:gridCol w="3491645">
                  <a:extLst>
                    <a:ext uri="{9D8B030D-6E8A-4147-A177-3AD203B41FA5}">
                      <a16:colId xmlns:a16="http://schemas.microsoft.com/office/drawing/2014/main" val="3825069071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1532733066"/>
                    </a:ext>
                  </a:extLst>
                </a:gridCol>
              </a:tblGrid>
              <a:tr h="618168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2000" dirty="0">
                          <a:effectLst/>
                        </a:rPr>
                        <a:t>Aplicação do Anexo </a:t>
                      </a:r>
                      <a:r>
                        <a:rPr lang="pt-BR" sz="2000" dirty="0" err="1">
                          <a:effectLst/>
                        </a:rPr>
                        <a:t>D</a:t>
                      </a:r>
                      <a:r>
                        <a:rPr lang="pt-BR" sz="2000" dirty="0">
                          <a:effectLst/>
                        </a:rPr>
                        <a:t> – Conclusão da investigação</a:t>
                      </a:r>
                    </a:p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 a conclusão em relação a causa raiz?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t-BR" sz="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8137"/>
                  </a:ext>
                </a:extLst>
              </a:tr>
              <a:tr h="4848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Opções de termos/códigos IMDRF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</a:rPr>
                        <a:t>Comentários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30859"/>
                  </a:ext>
                </a:extLst>
              </a:tr>
              <a:tr h="246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“Trombose do Stent, taquicardia ventricular, fibrilação ventricular e morte são riscos inerentes conhecidos do dispositivo e estão declarados nas instruções de uso.”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Risco inerente conhecido de dispositivo (D12)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Evento adverso relatado conhecido e documentado na rotulagem e todas as etapas de mitigação razoáveis foram tomadas.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6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4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B3B28-1FCE-9E3C-0C18-189E3D671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BBA7CD8-DF26-79FD-D65A-C5B7682A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Atenção especial - Anexo </a:t>
            </a:r>
            <a:r>
              <a:rPr lang="pt-BR" b="1" dirty="0" err="1">
                <a:solidFill>
                  <a:schemeClr val="bg1"/>
                </a:solidFill>
              </a:rPr>
              <a:t>B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15B9204-8E12-C5C6-BAA2-7668DD7B9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315379"/>
              </p:ext>
            </p:extLst>
          </p:nvPr>
        </p:nvGraphicFramePr>
        <p:xfrm>
          <a:off x="1661472" y="1522481"/>
          <a:ext cx="8689853" cy="499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5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845E7-164C-6124-DA7E-0539D1D5B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BB5994B-20F8-D21C-D3EA-A8A91E86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Atenção especial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89E445-8144-4AA5-65E9-9096BEE97AF6}"/>
              </a:ext>
            </a:extLst>
          </p:cNvPr>
          <p:cNvSpPr txBox="1"/>
          <p:nvPr/>
        </p:nvSpPr>
        <p:spPr>
          <a:xfrm>
            <a:off x="472440" y="1771154"/>
            <a:ext cx="1124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Importante ler com atenção a definição dos termos</a:t>
            </a:r>
          </a:p>
        </p:txBody>
      </p:sp>
      <p:sp>
        <p:nvSpPr>
          <p:cNvPr id="8" name="Caixa de Texto 4">
            <a:extLst>
              <a:ext uri="{FF2B5EF4-FFF2-40B4-BE49-F238E27FC236}">
                <a16:creationId xmlns:a16="http://schemas.microsoft.com/office/drawing/2014/main" id="{B413B479-C0FA-BAEB-6CAC-1821E103672C}"/>
              </a:ext>
            </a:extLst>
          </p:cNvPr>
          <p:cNvSpPr txBox="1"/>
          <p:nvPr/>
        </p:nvSpPr>
        <p:spPr>
          <a:xfrm>
            <a:off x="472440" y="2406181"/>
            <a:ext cx="11247120" cy="102281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Exemplo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: “Paciente realizando sessão de hemodiálise quando notou-se rachadura no capilar com extravasamento de sangue” 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088A1A-1D7B-6E5C-E7F1-645CE47427C9}"/>
              </a:ext>
            </a:extLst>
          </p:cNvPr>
          <p:cNvSpPr txBox="1"/>
          <p:nvPr/>
        </p:nvSpPr>
        <p:spPr>
          <a:xfrm>
            <a:off x="485319" y="3311891"/>
            <a:ext cx="11140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E05		Sistema vascular</a:t>
            </a:r>
            <a:r>
              <a:rPr lang="pt-B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48740" indent="-898525" algn="just">
              <a:spcAft>
                <a:spcPts val="100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E0504	Extravasamento</a:t>
            </a:r>
            <a:r>
              <a:rPr lang="pt-B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(Vazamento de fluidos corporais ou células do sistema vascular para os tecidos circundantes. Este processo ocorre à força ou como resultado de uma reação patológica (por exemplo, inflamação)).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343AA-41FD-61CE-8FC6-BAFBAE1ECD17}"/>
              </a:ext>
            </a:extLst>
          </p:cNvPr>
          <p:cNvSpPr txBox="1"/>
          <p:nvPr/>
        </p:nvSpPr>
        <p:spPr>
          <a:xfrm>
            <a:off x="4580668" y="5111159"/>
            <a:ext cx="6537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E0506-Sangramento </a:t>
            </a:r>
            <a:r>
              <a:rPr lang="pt-BR" dirty="0"/>
              <a:t>(a perda de sangue da circulação, incluindo perda de sangue de um dispositivo conectado a um paciente.)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1DA52F-8F87-F37B-1B5B-802F14007EBD}"/>
              </a:ext>
            </a:extLst>
          </p:cNvPr>
          <p:cNvSpPr txBox="1"/>
          <p:nvPr/>
        </p:nvSpPr>
        <p:spPr>
          <a:xfrm>
            <a:off x="576710" y="5263739"/>
            <a:ext cx="2503511" cy="37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Código/termo correto </a:t>
            </a:r>
            <a:endParaRPr lang="pt-BR" dirty="0"/>
          </a:p>
        </p:txBody>
      </p:sp>
      <p:sp>
        <p:nvSpPr>
          <p:cNvPr id="4" name="Seta para a Direita 3">
            <a:extLst>
              <a:ext uri="{FF2B5EF4-FFF2-40B4-BE49-F238E27FC236}">
                <a16:creationId xmlns:a16="http://schemas.microsoft.com/office/drawing/2014/main" id="{03F5B551-6770-4DC3-D643-688B6E53DD6F}"/>
              </a:ext>
            </a:extLst>
          </p:cNvPr>
          <p:cNvSpPr/>
          <p:nvPr/>
        </p:nvSpPr>
        <p:spPr>
          <a:xfrm>
            <a:off x="3432621" y="5263739"/>
            <a:ext cx="795647" cy="4518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6" grpId="0"/>
      <p:bldP spid="10" grpId="0"/>
      <p:bldP spid="3" grpId="0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96347-D258-979C-F4D7-7E4053C53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DAD3546-EEE4-5508-D926-4AC840DC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93838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Quando nada se enquadra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D918D19-C479-C980-A6E3-06A0710B8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12600"/>
              </p:ext>
            </p:extLst>
          </p:nvPr>
        </p:nvGraphicFramePr>
        <p:xfrm>
          <a:off x="430653" y="1351476"/>
          <a:ext cx="11064241" cy="5307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854">
                  <a:extLst>
                    <a:ext uri="{9D8B030D-6E8A-4147-A177-3AD203B41FA5}">
                      <a16:colId xmlns:a16="http://schemas.microsoft.com/office/drawing/2014/main" val="2902533154"/>
                    </a:ext>
                  </a:extLst>
                </a:gridCol>
                <a:gridCol w="6312626">
                  <a:extLst>
                    <a:ext uri="{9D8B030D-6E8A-4147-A177-3AD203B41FA5}">
                      <a16:colId xmlns:a16="http://schemas.microsoft.com/office/drawing/2014/main" val="3474440378"/>
                    </a:ext>
                  </a:extLst>
                </a:gridCol>
                <a:gridCol w="3413761">
                  <a:extLst>
                    <a:ext uri="{9D8B030D-6E8A-4147-A177-3AD203B41FA5}">
                      <a16:colId xmlns:a16="http://schemas.microsoft.com/office/drawing/2014/main" val="4186817931"/>
                    </a:ext>
                  </a:extLst>
                </a:gridCol>
              </a:tblGrid>
              <a:tr h="5230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ANEXO</a:t>
                      </a:r>
                    </a:p>
                  </a:txBody>
                  <a:tcPr marL="14039" marR="1403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TERMO</a:t>
                      </a:r>
                    </a:p>
                  </a:txBody>
                  <a:tcPr marL="14039" marR="140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CÓDIGO</a:t>
                      </a:r>
                    </a:p>
                  </a:txBody>
                  <a:tcPr marL="14039" marR="14039" marT="0" marB="0" anchor="ctr"/>
                </a:tc>
                <a:extLst>
                  <a:ext uri="{0D108BD9-81ED-4DB2-BD59-A6C34878D82A}">
                    <a16:rowId xmlns:a16="http://schemas.microsoft.com/office/drawing/2014/main" val="1597169978"/>
                  </a:ext>
                </a:extLst>
              </a:tr>
              <a:tr h="4303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Informação insuficiente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extLst>
                  <a:ext uri="{0D108BD9-81ED-4DB2-BD59-A6C34878D82A}">
                    <a16:rowId xmlns:a16="http://schemas.microsoft.com/office/drawing/2014/main" val="1146022147"/>
                  </a:ext>
                </a:extLst>
              </a:tr>
              <a:tr h="429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Termo/código apropriado não disponível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extLst>
                  <a:ext uri="{0D108BD9-81ED-4DB2-BD59-A6C34878D82A}">
                    <a16:rowId xmlns:a16="http://schemas.microsoft.com/office/drawing/2014/main" val="3741347824"/>
                  </a:ext>
                </a:extLst>
              </a:tr>
              <a:tr h="4924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Tipo de investigação ainda não determinada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extLst>
                  <a:ext uri="{0D108BD9-81ED-4DB2-BD59-A6C34878D82A}">
                    <a16:rowId xmlns:a16="http://schemas.microsoft.com/office/drawing/2014/main" val="662122833"/>
                  </a:ext>
                </a:extLst>
              </a:tr>
              <a:tr h="442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Informações disponíveis insuficientes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extLst>
                  <a:ext uri="{0D108BD9-81ED-4DB2-BD59-A6C34878D82A}">
                    <a16:rowId xmlns:a16="http://schemas.microsoft.com/office/drawing/2014/main" val="3320948763"/>
                  </a:ext>
                </a:extLst>
              </a:tr>
              <a:tr h="4842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Termo/código apropriado não disponível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4039" marR="14039" marT="0" marB="0"/>
                </a:tc>
                <a:extLst>
                  <a:ext uri="{0D108BD9-81ED-4DB2-BD59-A6C34878D82A}">
                    <a16:rowId xmlns:a16="http://schemas.microsoft.com/office/drawing/2014/main" val="1635028209"/>
                  </a:ext>
                </a:extLst>
              </a:tr>
              <a:tr h="467529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Termo/código apropriado não disponível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D17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2680563"/>
                  </a:ext>
                </a:extLst>
              </a:tr>
              <a:tr h="463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Informação insuficiente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E2401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58232732"/>
                  </a:ext>
                </a:extLst>
              </a:tr>
              <a:tr h="4379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Termo ou código apropriado não disponível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E2402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18192814"/>
                  </a:ext>
                </a:extLst>
              </a:tr>
              <a:tr h="4341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Informação insuficiente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F24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36094622"/>
                  </a:ext>
                </a:extLst>
              </a:tr>
              <a:tr h="3840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Termo/código apropriado não disponível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F28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78869523"/>
                  </a:ext>
                </a:extLst>
              </a:tr>
              <a:tr h="318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Informação insuficiente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G07003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05942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4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D083A9-D05C-E8D2-25D1-A955DAF9CEB7}"/>
              </a:ext>
            </a:extLst>
          </p:cNvPr>
          <p:cNvSpPr txBox="1"/>
          <p:nvPr/>
        </p:nvSpPr>
        <p:spPr>
          <a:xfrm>
            <a:off x="2863919" y="406707"/>
            <a:ext cx="7641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Terminologia EA do IMDRF - Fácil de acessar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7D1308-E13A-73DA-5006-CA9F90AC65AC}"/>
              </a:ext>
            </a:extLst>
          </p:cNvPr>
          <p:cNvSpPr txBox="1"/>
          <p:nvPr/>
        </p:nvSpPr>
        <p:spPr>
          <a:xfrm>
            <a:off x="3259394" y="2160638"/>
            <a:ext cx="8288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IMDRF Adverse Event Terminology Web Browser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para pesquisa eletrônica.</a:t>
            </a:r>
          </a:p>
          <a:p>
            <a:pPr lvl="0"/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24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Terminologies for Categorized Adverse Event Reporting (AER): terms, terminology and codes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onde o arquivo consolidado com os Anexos de A a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em formato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bem como arquivos com a apresentação individual por Anexo no formato JSON estão disponíveis para </a:t>
            </a: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download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682B-6B2A-2591-1FE4-E872F8395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34661-6A04-8408-5B46-53798A2A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Terminologia de EA do IMDRF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4C024E-A1FC-09BF-2B12-4EC1048FC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890"/>
            <a:ext cx="1051560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000" b="1" dirty="0"/>
              <a:t>Objetivo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Os códigos EA do IMDRF foram concebidos e estruturados para ajudar tanto os profissionais de saúde como os fabricantes/importadores a descrever os eventos ocorridos no cenário de uso dos dispositivos médicos, os vários aspectos de sua investigação e seus resultados.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3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055CF-AF9E-9C8D-8C12-16682D3EA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61F8CDE-E32A-729B-7482-7F37A27C8EB2}"/>
              </a:ext>
            </a:extLst>
          </p:cNvPr>
          <p:cNvSpPr txBox="1"/>
          <p:nvPr/>
        </p:nvSpPr>
        <p:spPr>
          <a:xfrm>
            <a:off x="2836394" y="313494"/>
            <a:ext cx="7497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Terminologia EA do IMDRF - 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Manutenção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2120577-B1A5-CF3D-E996-E1AF21DC141E}"/>
              </a:ext>
            </a:extLst>
          </p:cNvPr>
          <p:cNvGrpSpPr/>
          <p:nvPr/>
        </p:nvGrpSpPr>
        <p:grpSpPr>
          <a:xfrm>
            <a:off x="1830986" y="1498239"/>
            <a:ext cx="7053006" cy="4663494"/>
            <a:chOff x="2848625" y="1498239"/>
            <a:chExt cx="7053006" cy="4663494"/>
          </a:xfrm>
        </p:grpSpPr>
        <p:graphicFrame>
          <p:nvGraphicFramePr>
            <p:cNvPr id="3" name="Diagrama 2">
              <a:extLst>
                <a:ext uri="{FF2B5EF4-FFF2-40B4-BE49-F238E27FC236}">
                  <a16:creationId xmlns:a16="http://schemas.microsoft.com/office/drawing/2014/main" id="{5B77A924-0429-3DEE-25C1-38D76255EEF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8400156"/>
                </p:ext>
              </p:extLst>
            </p:nvPr>
          </p:nvGraphicFramePr>
          <p:xfrm>
            <a:off x="2848625" y="1498239"/>
            <a:ext cx="7053006" cy="46634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F406CF9-7BF8-FE84-7EDE-82F9E4D894DE}"/>
                </a:ext>
              </a:extLst>
            </p:cNvPr>
            <p:cNvSpPr txBox="1"/>
            <p:nvPr/>
          </p:nvSpPr>
          <p:spPr>
            <a:xfrm>
              <a:off x="5767111" y="4145554"/>
              <a:ext cx="1304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Ciclo anual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8B1365-027F-46BA-995F-443FEAFE8AD2}"/>
              </a:ext>
            </a:extLst>
          </p:cNvPr>
          <p:cNvSpPr txBox="1"/>
          <p:nvPr/>
        </p:nvSpPr>
        <p:spPr>
          <a:xfrm>
            <a:off x="7851605" y="2514338"/>
            <a:ext cx="3716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Organizações interessadas (associações da indústria de dispositivos médicos, associações de pacientes, associações médicas e similares).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2EF8A0-7C89-3B34-7000-013E01CBB7A5}"/>
              </a:ext>
            </a:extLst>
          </p:cNvPr>
          <p:cNvSpPr txBox="1"/>
          <p:nvPr/>
        </p:nvSpPr>
        <p:spPr>
          <a:xfrm>
            <a:off x="8475406" y="4778685"/>
            <a:ext cx="3716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hlinkClick r:id="rId7"/>
              </a:rPr>
              <a:t>Informações:</a:t>
            </a:r>
          </a:p>
          <a:p>
            <a:r>
              <a:rPr lang="pt-BR" u="sng" dirty="0">
                <a:hlinkClick r:id="rId7"/>
              </a:rPr>
              <a:t>IMDRF Adverse Event Terminology Maintenance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5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1"/>
      <p:bldP spid="9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7C972-D64D-BE1F-0ED1-1CEFB34C2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C9A0D02-7BA7-9ACF-163F-A2981C2C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93838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Terminologia de EA do IMDRF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279085-FEDB-977F-0BF2-C79FDFA3CEB1}"/>
              </a:ext>
            </a:extLst>
          </p:cNvPr>
          <p:cNvSpPr txBox="1"/>
          <p:nvPr/>
        </p:nvSpPr>
        <p:spPr>
          <a:xfrm>
            <a:off x="853440" y="1630680"/>
            <a:ext cx="10591800" cy="5046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Considerações finais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7A7D"/>
              </a:buClr>
              <a:buFont typeface="Wingdings" pitchFamily="2" charset="2"/>
              <a:buChar char="v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adequada aplicação destes códigos está diretamente relacionada com a qualidade das informações fornecidas pelo notificante, da abertura à conclusão da notificação;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7A7D"/>
              </a:buClr>
              <a:buFont typeface="Wingdings" pitchFamily="2" charset="2"/>
              <a:buChar char="v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Para identificar o termo/código mais detalhado é fundamental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7A7D"/>
              </a:buClr>
              <a:buFont typeface="Wingdings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Ler o conteúdo das “Definições”;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7A7D"/>
              </a:buClr>
              <a:buFont typeface="Wingdings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”Rastrear” os códigos resultantes das buscas até o Nível 1;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7A7D"/>
              </a:buClr>
              <a:buFont typeface="Wingdings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Na ausência, adotar o código genérico (Nível 1) que mais se adequar.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7A7D"/>
              </a:buClr>
              <a:buFont typeface="Wingdings" pitchFamily="2" charset="2"/>
              <a:buChar char="v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Instrumento fundamental para a gestão estratégica de reclamações e Tecnovigilância / </a:t>
            </a:r>
            <a:r>
              <a:rPr lang="pt-BR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Vigilance</a:t>
            </a: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9869C7-A2D8-2B99-4FA4-AF1A6C677286}"/>
              </a:ext>
            </a:extLst>
          </p:cNvPr>
          <p:cNvSpPr txBox="1"/>
          <p:nvPr/>
        </p:nvSpPr>
        <p:spPr>
          <a:xfrm>
            <a:off x="2536722" y="246416"/>
            <a:ext cx="845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Terminologia de EA do IMDRF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86E7E2-C96A-0E03-FDDB-6A0779A82A78}"/>
              </a:ext>
            </a:extLst>
          </p:cNvPr>
          <p:cNvSpPr txBox="1"/>
          <p:nvPr/>
        </p:nvSpPr>
        <p:spPr>
          <a:xfrm>
            <a:off x="1" y="3429000"/>
            <a:ext cx="24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Benefícios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8536C3C-7AF7-0C9E-40CF-0B0B113509A5}"/>
              </a:ext>
            </a:extLst>
          </p:cNvPr>
          <p:cNvGrpSpPr/>
          <p:nvPr/>
        </p:nvGrpSpPr>
        <p:grpSpPr>
          <a:xfrm>
            <a:off x="3220720" y="1245446"/>
            <a:ext cx="8128000" cy="5418667"/>
            <a:chOff x="3220720" y="1245446"/>
            <a:chExt cx="8128000" cy="5418667"/>
          </a:xfrm>
        </p:grpSpPr>
        <p:graphicFrame>
          <p:nvGraphicFramePr>
            <p:cNvPr id="14" name="Diagrama 13">
              <a:extLst>
                <a:ext uri="{FF2B5EF4-FFF2-40B4-BE49-F238E27FC236}">
                  <a16:creationId xmlns:a16="http://schemas.microsoft.com/office/drawing/2014/main" id="{EA531832-B483-432F-446D-E80E0375A6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4950999"/>
                </p:ext>
              </p:extLst>
            </p:nvPr>
          </p:nvGraphicFramePr>
          <p:xfrm>
            <a:off x="3220720" y="124544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5" name="Imagem 14" descr="Gráfico&#10;&#10;O conteúdo gerado por IA pode estar incorreto.">
              <a:extLst>
                <a:ext uri="{FF2B5EF4-FFF2-40B4-BE49-F238E27FC236}">
                  <a16:creationId xmlns:a16="http://schemas.microsoft.com/office/drawing/2014/main" id="{01EFD531-B4D6-2013-EC07-F6CBCE332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5690" y="1953094"/>
              <a:ext cx="739140" cy="739140"/>
            </a:xfrm>
            <a:prstGeom prst="rect">
              <a:avLst/>
            </a:prstGeom>
          </p:spPr>
        </p:pic>
        <p:pic>
          <p:nvPicPr>
            <p:cNvPr id="16" name="Imagem 15" descr="Diagrama&#10;&#10;O conteúdo gerado por IA pode estar incorreto.">
              <a:extLst>
                <a:ext uri="{FF2B5EF4-FFF2-40B4-BE49-F238E27FC236}">
                  <a16:creationId xmlns:a16="http://schemas.microsoft.com/office/drawing/2014/main" id="{53F68479-2183-81E3-7F86-D70B32D34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15690" y="3255773"/>
              <a:ext cx="1422400" cy="142240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5C98CF63-8573-7863-2953-89E630C1C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87030" y="4998877"/>
              <a:ext cx="1356306" cy="1133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5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7921E-6256-EC53-52F7-6E4D61099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BD6EED-747F-EE06-B04D-E4191384590A}"/>
              </a:ext>
            </a:extLst>
          </p:cNvPr>
          <p:cNvSpPr txBox="1"/>
          <p:nvPr/>
        </p:nvSpPr>
        <p:spPr>
          <a:xfrm>
            <a:off x="2536722" y="246416"/>
            <a:ext cx="845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Terminologia de EA do IMDRF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941310-D37C-D04F-2DF9-D562F6AD0484}"/>
              </a:ext>
            </a:extLst>
          </p:cNvPr>
          <p:cNvSpPr txBox="1"/>
          <p:nvPr/>
        </p:nvSpPr>
        <p:spPr>
          <a:xfrm>
            <a:off x="1" y="3429000"/>
            <a:ext cx="24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Benefícios</a:t>
            </a:r>
          </a:p>
        </p:txBody>
      </p:sp>
      <p:pic>
        <p:nvPicPr>
          <p:cNvPr id="4" name="Picture 4" descr="Mapa mundi Imagens – Download Grátis no Freepik">
            <a:extLst>
              <a:ext uri="{FF2B5EF4-FFF2-40B4-BE49-F238E27FC236}">
                <a16:creationId xmlns:a16="http://schemas.microsoft.com/office/drawing/2014/main" id="{39EEB4B3-7F21-F644-879E-11F96485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07" y="2331720"/>
            <a:ext cx="5107094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14E64CBA-BBD7-24CB-D62B-2E4107EB7B18}"/>
              </a:ext>
            </a:extLst>
          </p:cNvPr>
          <p:cNvSpPr/>
          <p:nvPr/>
        </p:nvSpPr>
        <p:spPr>
          <a:xfrm>
            <a:off x="2895841" y="1246175"/>
            <a:ext cx="3866293" cy="9753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Fabricantes: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”sistema de codificação único” = otimização e consistência nos relatos para diferentes jurisdições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74A9B9C-D34A-85B7-66F8-545054EAD7EF}"/>
              </a:ext>
            </a:extLst>
          </p:cNvPr>
          <p:cNvSpPr/>
          <p:nvPr/>
        </p:nvSpPr>
        <p:spPr>
          <a:xfrm>
            <a:off x="7574521" y="1246175"/>
            <a:ext cx="3866293" cy="9753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Autoridade Competente: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⬆️ precisão &amp; confiabilidade dados, ⬆️ velocidade detecção de sinais de segurança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6391E8B4-152D-0F5D-2EFD-C62C0B639959}"/>
              </a:ext>
            </a:extLst>
          </p:cNvPr>
          <p:cNvSpPr/>
          <p:nvPr/>
        </p:nvSpPr>
        <p:spPr>
          <a:xfrm>
            <a:off x="2895841" y="5101894"/>
            <a:ext cx="8697374" cy="117698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Profissionais da saúde e pacientes: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otimiza o monitoramento e reporte de eventos, permitindo uma resposta local e internacional mais rápida aos eventos adversos relacionados com dispositivos médicos, melhorando a qualidade da prestação de serviços de saúde bem como a proteção do paciente.</a:t>
            </a:r>
          </a:p>
        </p:txBody>
      </p:sp>
    </p:spTree>
    <p:extLst>
      <p:ext uri="{BB962C8B-B14F-4D97-AF65-F5344CB8AC3E}">
        <p14:creationId xmlns:p14="http://schemas.microsoft.com/office/powerpoint/2010/main" val="40035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F8E35-4479-7613-BAF5-FC06A6C60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C46ED7-AB6B-41FF-8470-60D6F2F492D8}"/>
              </a:ext>
            </a:extLst>
          </p:cNvPr>
          <p:cNvSpPr txBox="1"/>
          <p:nvPr/>
        </p:nvSpPr>
        <p:spPr>
          <a:xfrm>
            <a:off x="2536722" y="246416"/>
            <a:ext cx="845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Terminologia de EA do IMDRF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D67969-AAD6-90C7-9D44-F3B5517BC5F2}"/>
              </a:ext>
            </a:extLst>
          </p:cNvPr>
          <p:cNvSpPr txBox="1"/>
          <p:nvPr/>
        </p:nvSpPr>
        <p:spPr>
          <a:xfrm>
            <a:off x="0" y="2954766"/>
            <a:ext cx="24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Composição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8D926AC-9763-A2DD-7794-C7C6EDC32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953877"/>
              </p:ext>
            </p:extLst>
          </p:nvPr>
        </p:nvGraphicFramePr>
        <p:xfrm>
          <a:off x="3321958" y="1081112"/>
          <a:ext cx="7812546" cy="517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5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615A527-1DA9-3C1E-1C22-78B67030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25913"/>
            <a:ext cx="10100187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Terminologia de EA do IMDRF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BC0AA21-CA23-C61E-76FD-41F0105226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78667"/>
            <a:ext cx="1051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3000" b="1" dirty="0"/>
              <a:t>Estrutura de códigos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EAA7946-552A-7669-88EE-A62EDA90168D}"/>
              </a:ext>
            </a:extLst>
          </p:cNvPr>
          <p:cNvSpPr txBox="1"/>
          <p:nvPr/>
        </p:nvSpPr>
        <p:spPr>
          <a:xfrm>
            <a:off x="906387" y="2574201"/>
            <a:ext cx="85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sng" dirty="0"/>
              <a:t>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3D9C8D-481F-9936-E347-D96F0EE66C17}"/>
              </a:ext>
            </a:extLst>
          </p:cNvPr>
          <p:cNvSpPr txBox="1"/>
          <p:nvPr/>
        </p:nvSpPr>
        <p:spPr>
          <a:xfrm>
            <a:off x="5254658" y="4195753"/>
            <a:ext cx="496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Nível 1 – termos mais gerais (“mãe”)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1D935F9-9E1A-4F8F-00AE-8B949D702FC0}"/>
              </a:ext>
            </a:extLst>
          </p:cNvPr>
          <p:cNvSpPr txBox="1"/>
          <p:nvPr/>
        </p:nvSpPr>
        <p:spPr>
          <a:xfrm>
            <a:off x="1271544" y="2548948"/>
            <a:ext cx="81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|</a:t>
            </a:r>
            <a:r>
              <a:rPr lang="pt-BR" sz="2800" dirty="0" err="1"/>
              <a:t>nn</a:t>
            </a:r>
            <a:endParaRPr lang="pt-BR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F9D7E4-A908-0626-7241-0CC296177F1B}"/>
              </a:ext>
            </a:extLst>
          </p:cNvPr>
          <p:cNvSpPr txBox="1"/>
          <p:nvPr/>
        </p:nvSpPr>
        <p:spPr>
          <a:xfrm>
            <a:off x="1719810" y="2553463"/>
            <a:ext cx="892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[</a:t>
            </a:r>
            <a:r>
              <a:rPr lang="pt-BR" sz="2800" dirty="0" err="1"/>
              <a:t>nn</a:t>
            </a:r>
            <a:r>
              <a:rPr lang="pt-BR" sz="2800" dirty="0"/>
              <a:t>]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DA2E17-9F26-436A-4481-5A222285DDC6}"/>
              </a:ext>
            </a:extLst>
          </p:cNvPr>
          <p:cNvSpPr txBox="1"/>
          <p:nvPr/>
        </p:nvSpPr>
        <p:spPr>
          <a:xfrm>
            <a:off x="5254658" y="3219463"/>
            <a:ext cx="621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X é um espaço reservado para a identificação do anexo</a:t>
            </a:r>
          </a:p>
          <a:p>
            <a:endParaRPr lang="pt-BR" sz="2400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E335AB8-DC4B-33FC-D49E-8375DD0636F0}"/>
              </a:ext>
            </a:extLst>
          </p:cNvPr>
          <p:cNvGrpSpPr/>
          <p:nvPr/>
        </p:nvGrpSpPr>
        <p:grpSpPr>
          <a:xfrm>
            <a:off x="1332655" y="3031343"/>
            <a:ext cx="3728017" cy="542536"/>
            <a:chOff x="1872683" y="1757752"/>
            <a:chExt cx="3728017" cy="542536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2AAE7440-7C4C-6C9A-A9A2-2505774FB499}"/>
                </a:ext>
              </a:extLst>
            </p:cNvPr>
            <p:cNvCxnSpPr/>
            <p:nvPr/>
          </p:nvCxnSpPr>
          <p:spPr>
            <a:xfrm>
              <a:off x="1872683" y="1757752"/>
              <a:ext cx="0" cy="29964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EA12EAE2-39EF-6CB7-2CDB-6428C64C82FC}"/>
                </a:ext>
              </a:extLst>
            </p:cNvPr>
            <p:cNvCxnSpPr/>
            <p:nvPr/>
          </p:nvCxnSpPr>
          <p:spPr>
            <a:xfrm>
              <a:off x="1872683" y="1949693"/>
              <a:ext cx="0" cy="35059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2B963F41-8025-C32A-E64E-4720ED18DB8A}"/>
                </a:ext>
              </a:extLst>
            </p:cNvPr>
            <p:cNvCxnSpPr/>
            <p:nvPr/>
          </p:nvCxnSpPr>
          <p:spPr>
            <a:xfrm>
              <a:off x="1872683" y="2300288"/>
              <a:ext cx="3728017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23F476-668E-8E3D-F2EA-C5CE123435B6}"/>
              </a:ext>
            </a:extLst>
          </p:cNvPr>
          <p:cNvSpPr txBox="1"/>
          <p:nvPr/>
        </p:nvSpPr>
        <p:spPr>
          <a:xfrm>
            <a:off x="2311109" y="2557344"/>
            <a:ext cx="892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[</a:t>
            </a:r>
            <a:r>
              <a:rPr lang="pt-BR" sz="2800" dirty="0" err="1"/>
              <a:t>nn</a:t>
            </a:r>
            <a:r>
              <a:rPr lang="pt-BR" sz="2800" dirty="0"/>
              <a:t>]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A8F1385-9468-DBE1-C3E2-500DAF9BD85E}"/>
              </a:ext>
            </a:extLst>
          </p:cNvPr>
          <p:cNvGrpSpPr/>
          <p:nvPr/>
        </p:nvGrpSpPr>
        <p:grpSpPr>
          <a:xfrm>
            <a:off x="1491477" y="3013412"/>
            <a:ext cx="3538179" cy="1454518"/>
            <a:chOff x="1345705" y="1757753"/>
            <a:chExt cx="3538179" cy="1454518"/>
          </a:xfrm>
        </p:grpSpPr>
        <p:sp>
          <p:nvSpPr>
            <p:cNvPr id="19" name="Colchete Esquerdo 18">
              <a:extLst>
                <a:ext uri="{FF2B5EF4-FFF2-40B4-BE49-F238E27FC236}">
                  <a16:creationId xmlns:a16="http://schemas.microsoft.com/office/drawing/2014/main" id="{E87E4DBE-0190-D5ED-9F0E-93A655A4D86D}"/>
                </a:ext>
              </a:extLst>
            </p:cNvPr>
            <p:cNvSpPr/>
            <p:nvPr/>
          </p:nvSpPr>
          <p:spPr>
            <a:xfrm rot="16200000">
              <a:off x="1499201" y="1604257"/>
              <a:ext cx="125486" cy="432477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8234D658-16A5-425F-0BF7-C9999F81620F}"/>
                </a:ext>
              </a:extLst>
            </p:cNvPr>
            <p:cNvCxnSpPr/>
            <p:nvPr/>
          </p:nvCxnSpPr>
          <p:spPr>
            <a:xfrm>
              <a:off x="1554435" y="1883870"/>
              <a:ext cx="0" cy="77720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A3AC237B-4132-16B8-65D7-0FB1554B6541}"/>
                </a:ext>
              </a:extLst>
            </p:cNvPr>
            <p:cNvCxnSpPr/>
            <p:nvPr/>
          </p:nvCxnSpPr>
          <p:spPr>
            <a:xfrm>
              <a:off x="1554435" y="2591169"/>
              <a:ext cx="0" cy="6211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108CA208-88E7-1D64-2879-BB30AF7E804C}"/>
                </a:ext>
              </a:extLst>
            </p:cNvPr>
            <p:cNvCxnSpPr>
              <a:cxnSpLocks/>
            </p:cNvCxnSpPr>
            <p:nvPr/>
          </p:nvCxnSpPr>
          <p:spPr>
            <a:xfrm>
              <a:off x="1547984" y="3204508"/>
              <a:ext cx="333590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56E187C-30D0-8AA6-A3FB-B56F62354F2B}"/>
              </a:ext>
            </a:extLst>
          </p:cNvPr>
          <p:cNvGrpSpPr/>
          <p:nvPr/>
        </p:nvGrpSpPr>
        <p:grpSpPr>
          <a:xfrm>
            <a:off x="1987826" y="3023773"/>
            <a:ext cx="3041830" cy="2028793"/>
            <a:chOff x="1345705" y="1757753"/>
            <a:chExt cx="3041830" cy="2028793"/>
          </a:xfrm>
        </p:grpSpPr>
        <p:sp>
          <p:nvSpPr>
            <p:cNvPr id="24" name="Colchete Esquerdo 23">
              <a:extLst>
                <a:ext uri="{FF2B5EF4-FFF2-40B4-BE49-F238E27FC236}">
                  <a16:creationId xmlns:a16="http://schemas.microsoft.com/office/drawing/2014/main" id="{F3465DE9-51A7-E23A-811E-814A82723D58}"/>
                </a:ext>
              </a:extLst>
            </p:cNvPr>
            <p:cNvSpPr/>
            <p:nvPr/>
          </p:nvSpPr>
          <p:spPr>
            <a:xfrm rot="16200000">
              <a:off x="1499201" y="1604257"/>
              <a:ext cx="125486" cy="432477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085F8433-DAE8-0784-D9F2-8BE5A7677524}"/>
                </a:ext>
              </a:extLst>
            </p:cNvPr>
            <p:cNvCxnSpPr/>
            <p:nvPr/>
          </p:nvCxnSpPr>
          <p:spPr>
            <a:xfrm>
              <a:off x="1554435" y="1867533"/>
              <a:ext cx="0" cy="151455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F52BE31D-3D7C-0AFC-F7FE-7FAAD99A268D}"/>
                </a:ext>
              </a:extLst>
            </p:cNvPr>
            <p:cNvCxnSpPr/>
            <p:nvPr/>
          </p:nvCxnSpPr>
          <p:spPr>
            <a:xfrm>
              <a:off x="1554435" y="2576194"/>
              <a:ext cx="0" cy="121035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3D4F3C72-7CB1-3462-BA13-68AC782E1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1944" y="3777590"/>
              <a:ext cx="2825591" cy="467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1F37383-5F16-9A38-E91A-F72CFC60B160}"/>
              </a:ext>
            </a:extLst>
          </p:cNvPr>
          <p:cNvSpPr txBox="1"/>
          <p:nvPr/>
        </p:nvSpPr>
        <p:spPr>
          <a:xfrm>
            <a:off x="5254659" y="4820021"/>
            <a:ext cx="119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Nível 2 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89D7749B-B861-0E84-5ED2-4BB0CC56F482}"/>
              </a:ext>
            </a:extLst>
          </p:cNvPr>
          <p:cNvGrpSpPr/>
          <p:nvPr/>
        </p:nvGrpSpPr>
        <p:grpSpPr>
          <a:xfrm>
            <a:off x="2606395" y="3032739"/>
            <a:ext cx="2423261" cy="2643082"/>
            <a:chOff x="1345705" y="1757753"/>
            <a:chExt cx="2423261" cy="2643082"/>
          </a:xfrm>
        </p:grpSpPr>
        <p:sp>
          <p:nvSpPr>
            <p:cNvPr id="30" name="Colchete Esquerdo 29">
              <a:extLst>
                <a:ext uri="{FF2B5EF4-FFF2-40B4-BE49-F238E27FC236}">
                  <a16:creationId xmlns:a16="http://schemas.microsoft.com/office/drawing/2014/main" id="{92329B5C-7FDD-9B88-AD92-877CE90B46AF}"/>
                </a:ext>
              </a:extLst>
            </p:cNvPr>
            <p:cNvSpPr/>
            <p:nvPr/>
          </p:nvSpPr>
          <p:spPr>
            <a:xfrm rot="16200000">
              <a:off x="1499201" y="1604257"/>
              <a:ext cx="125486" cy="432477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6D0035CB-3A10-804D-4260-F54C521D3A31}"/>
                </a:ext>
              </a:extLst>
            </p:cNvPr>
            <p:cNvCxnSpPr/>
            <p:nvPr/>
          </p:nvCxnSpPr>
          <p:spPr>
            <a:xfrm>
              <a:off x="1554435" y="1874671"/>
              <a:ext cx="0" cy="221746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C13486F9-4274-A4A9-AF3A-181A9B8B3974}"/>
                </a:ext>
              </a:extLst>
            </p:cNvPr>
            <p:cNvCxnSpPr/>
            <p:nvPr/>
          </p:nvCxnSpPr>
          <p:spPr>
            <a:xfrm>
              <a:off x="1554435" y="2252701"/>
              <a:ext cx="0" cy="21442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12A6CDCA-2C43-38DF-CF17-CB45BD955F75}"/>
                </a:ext>
              </a:extLst>
            </p:cNvPr>
            <p:cNvCxnSpPr>
              <a:cxnSpLocks/>
            </p:cNvCxnSpPr>
            <p:nvPr/>
          </p:nvCxnSpPr>
          <p:spPr>
            <a:xfrm>
              <a:off x="1538197" y="4400835"/>
              <a:ext cx="2230769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0E259CB-78D1-D459-33A7-AF02805FEA49}"/>
              </a:ext>
            </a:extLst>
          </p:cNvPr>
          <p:cNvSpPr txBox="1"/>
          <p:nvPr/>
        </p:nvSpPr>
        <p:spPr>
          <a:xfrm>
            <a:off x="5254658" y="5438587"/>
            <a:ext cx="2367680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Nível 3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8E40CBA9-4EA7-90AE-BBBC-1EF63CFAC8B6}"/>
              </a:ext>
            </a:extLst>
          </p:cNvPr>
          <p:cNvGrpSpPr/>
          <p:nvPr/>
        </p:nvGrpSpPr>
        <p:grpSpPr>
          <a:xfrm>
            <a:off x="6280890" y="5075186"/>
            <a:ext cx="5278925" cy="903543"/>
            <a:chOff x="6135119" y="3801595"/>
            <a:chExt cx="4859646" cy="903543"/>
          </a:xfrm>
        </p:grpSpPr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8D7747A-9215-934B-5A26-C2FC7B0595D1}"/>
                </a:ext>
              </a:extLst>
            </p:cNvPr>
            <p:cNvSpPr txBox="1"/>
            <p:nvPr/>
          </p:nvSpPr>
          <p:spPr>
            <a:xfrm>
              <a:off x="6302186" y="3874141"/>
              <a:ext cx="46925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/>
                <a:t>termos mais detalhados (“filho(</a:t>
              </a:r>
              <a:r>
                <a:rPr lang="pt-BR" sz="2400" dirty="0" err="1"/>
                <a:t>s</a:t>
              </a:r>
              <a:r>
                <a:rPr lang="pt-BR" sz="2400" dirty="0"/>
                <a:t>)”)</a:t>
              </a:r>
            </a:p>
          </p:txBody>
        </p:sp>
        <p:sp>
          <p:nvSpPr>
            <p:cNvPr id="37" name="Chave Direita 36">
              <a:extLst>
                <a:ext uri="{FF2B5EF4-FFF2-40B4-BE49-F238E27FC236}">
                  <a16:creationId xmlns:a16="http://schemas.microsoft.com/office/drawing/2014/main" id="{18331CE7-8557-658B-4D0A-568C0D651E27}"/>
                </a:ext>
              </a:extLst>
            </p:cNvPr>
            <p:cNvSpPr/>
            <p:nvPr/>
          </p:nvSpPr>
          <p:spPr>
            <a:xfrm>
              <a:off x="6135119" y="3801595"/>
              <a:ext cx="163308" cy="614648"/>
            </a:xfrm>
            <a:prstGeom prst="rightBrac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138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7" grpId="0"/>
      <p:bldP spid="28" grpId="0"/>
      <p:bldP spid="3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4461</Words>
  <Application>Microsoft Macintosh PowerPoint</Application>
  <PresentationFormat>Widescreen</PresentationFormat>
  <Paragraphs>610</Paragraphs>
  <Slides>51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51</vt:i4>
      </vt:variant>
    </vt:vector>
  </HeadingPairs>
  <TitlesOfParts>
    <vt:vector size="59" baseType="lpstr">
      <vt:lpstr>Aptos</vt:lpstr>
      <vt:lpstr>Aptos Display</vt:lpstr>
      <vt:lpstr>Arial</vt:lpstr>
      <vt:lpstr>Calibri</vt:lpstr>
      <vt:lpstr>Times New Roman</vt:lpstr>
      <vt:lpstr>Wingdings</vt:lpstr>
      <vt:lpstr>Tema do Office</vt:lpstr>
      <vt:lpstr>Personalizar design</vt:lpstr>
      <vt:lpstr>Apresentação do PowerPoint</vt:lpstr>
      <vt:lpstr>Apresentação do PowerPoint</vt:lpstr>
      <vt:lpstr>Terminologia de EA do IMDRF</vt:lpstr>
      <vt:lpstr>Terminologia de EA do IMDRF</vt:lpstr>
      <vt:lpstr>Terminologia de EA do IMDRF</vt:lpstr>
      <vt:lpstr>Apresentação do PowerPoint</vt:lpstr>
      <vt:lpstr>Apresentação do PowerPoint</vt:lpstr>
      <vt:lpstr>Apresentação do PowerPoint</vt:lpstr>
      <vt:lpstr>Terminologia de EA do IMDRF</vt:lpstr>
      <vt:lpstr>Apresentação do PowerPoint</vt:lpstr>
      <vt:lpstr>Apresentação do PowerPoint</vt:lpstr>
      <vt:lpstr>Exemplo 1 - Cateter</vt:lpstr>
      <vt:lpstr>Apresentação do PowerPoint</vt:lpstr>
      <vt:lpstr>Exemplo 1 - Cateter</vt:lpstr>
      <vt:lpstr>Exemplo 1 - Cateter</vt:lpstr>
      <vt:lpstr>Exemplo 1 - Cateter</vt:lpstr>
      <vt:lpstr>Exemplo 1 - Cateter</vt:lpstr>
      <vt:lpstr>Apresentação do PowerPoint</vt:lpstr>
      <vt:lpstr>Exemplo 1 - Cateter</vt:lpstr>
      <vt:lpstr>Exemplo 1 - Cateter</vt:lpstr>
      <vt:lpstr>Exemplo 1 - Cateter</vt:lpstr>
      <vt:lpstr>Exemplo 1 - Cateter</vt:lpstr>
      <vt:lpstr>Exemplo 1 - Cateter</vt:lpstr>
      <vt:lpstr>Exemplo 1 - Cateter</vt:lpstr>
      <vt:lpstr>Exemplo 1 - Cateter</vt:lpstr>
      <vt:lpstr>Exemplo 2 – Implante ortopédico</vt:lpstr>
      <vt:lpstr>Exemplo 2 – Implante ortopédico</vt:lpstr>
      <vt:lpstr>Exemplo 2 – Implante ortopédico</vt:lpstr>
      <vt:lpstr>Exemplo 2 – Implante ortopédico</vt:lpstr>
      <vt:lpstr>Exemplo 2 – Implante ortopédico</vt:lpstr>
      <vt:lpstr>Exemplo 2 – Implante ortopédico</vt:lpstr>
      <vt:lpstr>Exemplo 2 – Implante ortopédico</vt:lpstr>
      <vt:lpstr>Exemplo 2 – Implante ortopédico</vt:lpstr>
      <vt:lpstr>Exemplo 2 – Implante ortopédico</vt:lpstr>
      <vt:lpstr>Exemplo 2 – Implante ortopédico</vt:lpstr>
      <vt:lpstr>Exemplo 2 – Implante ortopédico</vt:lpstr>
      <vt:lpstr>Exemplo 3 – Stent</vt:lpstr>
      <vt:lpstr>Exemplo 3 – Stent</vt:lpstr>
      <vt:lpstr>Exemplo 3 – Stent</vt:lpstr>
      <vt:lpstr>Exemplo 3 – Stent</vt:lpstr>
      <vt:lpstr>Exemplo 3 – Stent</vt:lpstr>
      <vt:lpstr>Exemplo 3 – Stent</vt:lpstr>
      <vt:lpstr>Exemplo 3 – Stent</vt:lpstr>
      <vt:lpstr>Exemplo 3 – Stent</vt:lpstr>
      <vt:lpstr>Exemplo 3 – Stent</vt:lpstr>
      <vt:lpstr>Atenção especial - Anexo B</vt:lpstr>
      <vt:lpstr>Atenção especial</vt:lpstr>
      <vt:lpstr>Quando nada se enquadra</vt:lpstr>
      <vt:lpstr>Apresentação do PowerPoint</vt:lpstr>
      <vt:lpstr>Apresentação do PowerPoint</vt:lpstr>
      <vt:lpstr>Terminologia de EA do IMDRF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Elaine Koda</dc:creator>
  <cp:lastModifiedBy>Elaine Koda</cp:lastModifiedBy>
  <cp:revision>116</cp:revision>
  <dcterms:created xsi:type="dcterms:W3CDTF">2025-09-01T15:45:22Z</dcterms:created>
  <dcterms:modified xsi:type="dcterms:W3CDTF">2026-03-23T20:51:47Z</dcterms:modified>
</cp:coreProperties>
</file>