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84" r:id="rId2"/>
    <p:sldId id="385" r:id="rId3"/>
    <p:sldId id="387" r:id="rId4"/>
    <p:sldId id="388" r:id="rId5"/>
    <p:sldId id="389" r:id="rId6"/>
    <p:sldId id="390" r:id="rId7"/>
    <p:sldId id="386" r:id="rId8"/>
    <p:sldId id="392" r:id="rId9"/>
    <p:sldId id="393" r:id="rId10"/>
    <p:sldId id="394" r:id="rId11"/>
    <p:sldId id="391" r:id="rId12"/>
    <p:sldId id="395" r:id="rId13"/>
    <p:sldId id="396" r:id="rId14"/>
    <p:sldId id="397" r:id="rId15"/>
    <p:sldId id="398" r:id="rId16"/>
    <p:sldId id="399" r:id="rId17"/>
    <p:sldId id="400" r:id="rId18"/>
    <p:sldId id="401" r:id="rId19"/>
    <p:sldId id="402" r:id="rId20"/>
    <p:sldId id="403" r:id="rId21"/>
    <p:sldId id="404" r:id="rId22"/>
    <p:sldId id="405" r:id="rId23"/>
    <p:sldId id="406" r:id="rId24"/>
    <p:sldId id="407" r:id="rId25"/>
    <p:sldId id="408" r:id="rId26"/>
    <p:sldId id="409" r:id="rId27"/>
    <p:sldId id="410" r:id="rId28"/>
    <p:sldId id="411" r:id="rId29"/>
    <p:sldId id="412" r:id="rId30"/>
    <p:sldId id="413" r:id="rId31"/>
    <p:sldId id="414" r:id="rId32"/>
    <p:sldId id="415" r:id="rId33"/>
    <p:sldId id="416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5501" autoAdjust="0"/>
  </p:normalViewPr>
  <p:slideViewPr>
    <p:cSldViewPr snapToGrid="0">
      <p:cViewPr varScale="1">
        <p:scale>
          <a:sx n="106" d="100"/>
          <a:sy n="106" d="100"/>
        </p:scale>
        <p:origin x="60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551DE-95D9-4097-96F3-3B91ECD134F1}" type="datetimeFigureOut">
              <a:rPr lang="pt-BR" smtClean="0"/>
              <a:t>17/04/2025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AE557-773F-45B1-831F-DD6CF6B056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1899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6857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326FD-E8D1-0B57-87FA-1A2A6B6ED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EDD421F-BB39-9129-8599-3DEE346D6B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A1C2B54-AE05-6243-2FF3-01A06FB36D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F2580EF-4D13-03BC-DD52-D736B51CBE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641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E4696-04B4-7026-713A-16558CC0E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833F9EC-2BBF-1DC0-FA8A-B725B78D18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5BB91F6-7B6F-1399-1215-B7B5DFB922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A1A63AC-9FE1-4B77-8E48-8ED3993DD6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939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94742-79CD-52DC-C1AF-27FD27BB6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85E2C1F-EC59-24D6-A4CB-C642A67C3C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CF7702F-3598-3BE6-E66A-713120D058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7C04AC8-8D32-A4E8-5E7B-980B981624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6606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B56D4-8888-4B9A-3280-732832FE9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E84B041-EFDC-95DE-8BB5-40C3382356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59AD5F9-581D-7E66-4713-FBC02EC2C0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57CA81D-4889-0772-29F7-0092CB5299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469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C9F26-1D0B-E519-7D7B-9D328DF63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25B62B2-485D-F31C-64AE-4369248A62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D8F4EC0-F478-63AC-C0DC-F83FCF42C5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C8D04ED-A471-90E2-DAF0-05C1A14239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152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8FCBE-A78B-6EDF-2376-979854128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4054909-66F5-1ACD-BC52-E931D0FA86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9C48A5A-B782-04E5-E77C-6270F1A09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02397E4-066A-4CAC-1404-8B8FE7600F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3050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AE557-773F-45B1-831F-DD6CF6B0564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015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2F091-9603-8ACA-C1FA-0E6795CE8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E207748-CA86-3843-D6DB-F02156BA29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7E844C6-9D80-D429-E3F4-5E02DB3056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BD30248-EBB5-38BD-CE25-5335C9895E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AE557-773F-45B1-831F-DD6CF6B0564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670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D0E18-1E91-44FC-1382-308C2F05B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852824F-5400-9F23-6B3D-35655DD8A2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C13A0BC-986C-B274-8708-535FF06371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2E2734A-F15F-1DD0-317B-9B6FBFA7B0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AE557-773F-45B1-831F-DD6CF6B0564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5385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1EF78-0BAB-C671-5D9C-1FD8BDA96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FAA06D3-AC62-C916-3275-0179EB32F5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D910D25-ED42-814A-E132-E6B123533D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B82E2B7-F28C-4B65-C952-3F762BB29C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AE557-773F-45B1-831F-DD6CF6B0564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224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5B7A2-E67B-6F8F-F2B9-C3A2954BD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56C20B6-B322-40E2-C4CC-27F819EEBC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B128183-397D-E93A-ED01-8504B0646D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E7EDE85-7BAE-7CB3-3478-88284FD1E7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061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AA7F2-C371-B036-62CF-20CB8962E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6D7A40B-E2C7-74DF-42F9-4E45F13327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B0EEFEB-63CB-D95E-F8CC-0FE9B29D1B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8C44EEE-F345-CECB-626B-224AE01067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AE557-773F-45B1-831F-DD6CF6B0564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275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EC39E-5534-2374-3B55-47BAE3BD2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E140AB4-31F1-E562-980B-C0990F4B72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71C5DD4-8D3A-74D1-4838-0F64E0BC3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73F6124-03B6-9B6A-E1D9-58BA5EF109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AE557-773F-45B1-831F-DD6CF6B0564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6312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76404-1A2A-4121-0EFB-0C196FDE6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E9785D2-6D4D-385D-6742-E262C2E23C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9784952-1480-9375-DE43-C58F711EB0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36672F4-BA5E-F57F-B8D7-345C69160B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AE557-773F-45B1-831F-DD6CF6B0564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941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CD372-EC0D-1B72-53BC-EF577CF6C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874BAA8-97E2-79D7-CEA0-8650D6222D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14C2CAD-D9E0-C7EC-021A-D8D1A13E6F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94CCC70-D129-6D6A-01A7-3546F90666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AE557-773F-45B1-831F-DD6CF6B0564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554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11D0C-2AB0-030A-5EC6-991F9E0CB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BB2460C-51D4-51B9-461F-87683508EC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E007617-EEC7-CEB7-75C2-2B77FF9934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D0ABFE0-581F-BBF6-4085-8FAF474734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AE557-773F-45B1-831F-DD6CF6B0564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6321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7F4AD-5724-6668-0B3D-317B11C71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23DF956-58CB-6F96-79C8-CF35554E45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6C6DB56-385C-938B-7A04-91DB71708A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A10A0CA-ADF1-A31A-4D92-EFBEDB3516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AE557-773F-45B1-831F-DD6CF6B0564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4996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6B297-A811-CB36-784E-48B46D029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6E40BAF-F318-47CE-2146-0E4C7421F3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25D2236-03A3-F76A-6059-2A5730314D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ECDA493-0D89-911E-FA24-93AA72E97F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AE557-773F-45B1-831F-DD6CF6B0564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7782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ADA89-626B-0DFE-F8EB-F7032E1A8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295B3E9-8125-C560-0A2D-A7355A5829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3C2DBF2-92B1-420D-0EF3-88A717303F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77D18C0-F3A3-7EC7-D3C7-0064EE3FE6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AE557-773F-45B1-831F-DD6CF6B0564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4431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4814C-77AE-A2F9-5A59-66117FB3C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51F1B2F-E832-40AF-8144-74EC73EFFE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5B18499-F669-29BC-D665-DAA84EA3DE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346B4D1-DA89-D1D4-CFC4-7A0011CA96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AE557-773F-45B1-831F-DD6CF6B0564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1439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3076E-5651-3D9D-60D1-F81EF2E03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A0196DE-D2B9-59E6-363C-8E18F6334B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C040A9F-3555-04FE-A0DB-AC07F3B1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884DFDB-BAE3-88D8-93EF-F45EE16302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AE557-773F-45B1-831F-DD6CF6B0564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577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6672B-1E79-8957-B194-57702C189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96DD7EB-4DC3-AAFA-5002-FED9BA11FD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F853677-E28F-1163-3998-6804C8C297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1592385-8211-FE54-E133-2DBBB9B398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2918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7BFE8-4D8A-E192-B1CA-AC07E736E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22F073D-953B-02D6-64FA-2C02ACE447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DDE639C-16B5-E54B-B3E7-05501C4C28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7AFE161-70E0-ECF8-CDC4-0CD20C6611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AE557-773F-45B1-831F-DD6CF6B0564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2113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DF95A-95BA-7E04-FE19-F40E7B659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CDCC985-7B8B-08E5-2498-66FFBA6BAE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BBB92E1-C1C6-F346-3F0A-13B32E7E71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13E47A3-04C0-D56B-13C7-E233B773B7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AE557-773F-45B1-831F-DD6CF6B0564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2650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35980-FD5E-C5E0-C25F-FAFA0530B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3051685-C20B-868F-0F00-3AC834CADB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06F635B-3D56-3AE1-9362-20D9F37E52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B04561B-65C6-116B-725C-2ED4E83F4C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AE557-773F-45B1-831F-DD6CF6B0564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439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C5956-7D16-07AB-CF57-BE6F1CCD2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9793E3B-9180-EE3A-C465-8C30EEBA71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8BA7AA8-CD72-0E12-1230-E25A8C0D2F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AA71EB7-0D5D-FC6F-0F0C-74FE557666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6514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713A4-9446-20AD-3A67-1142DFF06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50885B5-84E4-C019-0F27-2989518F4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B703026-61AC-A743-CA07-2E8A42CC77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D9DC244-C67F-AA46-9246-BE70A3BD3D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7593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24668-5BD5-E8A3-F5AD-50E21F284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D50D746-2F84-A356-7482-D7A594CF9F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C377BC0-4510-5462-0D5C-210390D35D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90FB1C0-7518-D1F6-A2A5-8087203116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7280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2BFD0-852B-B5BE-664F-0F68BCC96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01C0176-16CC-96AA-80EE-C01BEBE3A7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7198D88-AE0C-ED97-EF6D-838709BEF6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4764255-E3EF-5234-09E8-D485E68E88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197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A3652-1D2C-E62E-3E5C-54D3E28E0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C425ED4-CA7C-DAA7-8A6E-CF374CEB7D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3B920C0-290B-E165-6AA5-E5FFC554E6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3B837B1-7BA4-A6E7-EF71-F8F32404AD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7719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505A0-07AB-2380-CF9B-B4D5B1848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3D63C05-B164-AB66-4B83-D28106E40B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B4F7D0D-FC8A-2468-33A0-A71F0D16F2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A1138AB-29E6-5C68-B1DF-E5F54E0705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983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9"/>
          <a:stretch/>
        </p:blipFill>
        <p:spPr>
          <a:xfrm>
            <a:off x="-14035" y="-25400"/>
            <a:ext cx="12202245" cy="3429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35200" y="2489200"/>
            <a:ext cx="9144000" cy="1684338"/>
          </a:xfrm>
        </p:spPr>
        <p:txBody>
          <a:bodyPr anchor="b">
            <a:normAutofit/>
          </a:bodyPr>
          <a:lstStyle>
            <a:lvl1pPr algn="r">
              <a:defRPr sz="5400" b="1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35200" y="4241006"/>
            <a:ext cx="9144000" cy="1655762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100762"/>
            <a:ext cx="2743200" cy="401638"/>
          </a:xfrm>
        </p:spPr>
        <p:txBody>
          <a:bodyPr/>
          <a:lstStyle/>
          <a:p>
            <a:fld id="{FFB17E47-F311-4931-AA60-92B6B217536B}" type="datetimeFigureOut">
              <a:rPr lang="pt-BR" smtClean="0"/>
              <a:t>17/04/2025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100762"/>
            <a:ext cx="4114800" cy="365125"/>
          </a:xfrm>
        </p:spPr>
        <p:txBody>
          <a:bodyPr/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03095"/>
            <a:ext cx="1681263" cy="165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4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</p:spPr>
        <p:txBody>
          <a:bodyPr/>
          <a:lstStyle/>
          <a:p>
            <a:fld id="{FFB17E47-F311-4931-AA60-92B6B217536B}" type="datetimeFigureOut">
              <a:rPr lang="pt-BR" smtClean="0"/>
              <a:t>17/04/2025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906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2070099"/>
            <a:ext cx="5181600" cy="377680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2070099"/>
            <a:ext cx="5181600" cy="377680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</p:spPr>
        <p:txBody>
          <a:bodyPr/>
          <a:lstStyle/>
          <a:p>
            <a:fld id="{FFB17E47-F311-4931-AA60-92B6B217536B}" type="datetimeFigureOut">
              <a:rPr lang="pt-BR" smtClean="0"/>
              <a:t>17/04/2025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94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571500"/>
            <a:ext cx="10515600" cy="1246188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841560"/>
            <a:ext cx="5157787" cy="6809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672557"/>
            <a:ext cx="5157787" cy="33496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841560"/>
            <a:ext cx="5183188" cy="6809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672557"/>
            <a:ext cx="5183188" cy="33496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</p:spPr>
        <p:txBody>
          <a:bodyPr/>
          <a:lstStyle/>
          <a:p>
            <a:fld id="{FFB17E47-F311-4931-AA60-92B6B217536B}" type="datetimeFigureOut">
              <a:rPr lang="pt-BR" smtClean="0"/>
              <a:t>17/04/2025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24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</p:spPr>
        <p:txBody>
          <a:bodyPr/>
          <a:lstStyle/>
          <a:p>
            <a:fld id="{FFB17E47-F311-4931-AA60-92B6B217536B}" type="datetimeFigureOut">
              <a:rPr lang="pt-BR" smtClean="0"/>
              <a:t>17/04/2025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58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01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97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-1335" y="1825625"/>
            <a:ext cx="12193335" cy="5032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65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noFill/>
              </a:ln>
              <a:noFill/>
            </a:endParaRPr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584200"/>
            <a:ext cx="10515600" cy="1205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2052640"/>
            <a:ext cx="10515600" cy="3735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1404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17E47-F311-4931-AA60-92B6B217536B}" type="datetimeFigureOut">
              <a:rPr lang="pt-BR" smtClean="0"/>
              <a:t>17/04/2025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1404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64795"/>
          <a:stretch/>
        </p:blipFill>
        <p:spPr>
          <a:xfrm>
            <a:off x="-1334" y="6502400"/>
            <a:ext cx="12193333" cy="3556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59386"/>
          <a:stretch/>
        </p:blipFill>
        <p:spPr>
          <a:xfrm>
            <a:off x="-1335" y="0"/>
            <a:ext cx="12193333" cy="5842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1" y="370288"/>
            <a:ext cx="1157890" cy="113942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38" y="6015041"/>
            <a:ext cx="2176162" cy="33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9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toxicologia@anvisa.gov.br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anvisa/pt-br/sistemas/se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tângulo 4"/>
          <p:cNvSpPr>
            <a:spLocks noChangeArrowheads="1"/>
          </p:cNvSpPr>
          <p:nvPr/>
        </p:nvSpPr>
        <p:spPr bwMode="auto">
          <a:xfrm>
            <a:off x="3224213" y="2400300"/>
            <a:ext cx="85518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sz="3200" b="1" dirty="0"/>
              <a:t>Avanços na implementação da RDC 950/2024 - análise otimizada de PFE</a:t>
            </a:r>
            <a:endParaRPr lang="pt-BR" altLang="pt-BR" sz="2600" b="1" dirty="0"/>
          </a:p>
        </p:txBody>
      </p:sp>
      <p:pic>
        <p:nvPicPr>
          <p:cNvPr id="7171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4"/>
          <a:stretch/>
        </p:blipFill>
        <p:spPr bwMode="auto">
          <a:xfrm>
            <a:off x="86497" y="2718594"/>
            <a:ext cx="3225639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tângulo 5"/>
          <p:cNvSpPr>
            <a:spLocks noChangeArrowheads="1"/>
          </p:cNvSpPr>
          <p:nvPr/>
        </p:nvSpPr>
        <p:spPr bwMode="auto">
          <a:xfrm>
            <a:off x="6759355" y="5143500"/>
            <a:ext cx="4400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200" b="1" dirty="0"/>
              <a:t>Gerência de Produtos Equivalentes – GPREQ</a:t>
            </a:r>
          </a:p>
          <a:p>
            <a:pPr algn="ctr"/>
            <a:r>
              <a:rPr lang="pt-BR" altLang="pt-BR" sz="1200" b="1" dirty="0"/>
              <a:t>Gerência-Geral de Toxicologia – GGTOX</a:t>
            </a:r>
          </a:p>
        </p:txBody>
      </p:sp>
      <p:sp>
        <p:nvSpPr>
          <p:cNvPr id="7173" name="Retângulo 5"/>
          <p:cNvSpPr>
            <a:spLocks noChangeArrowheads="1"/>
          </p:cNvSpPr>
          <p:nvPr/>
        </p:nvSpPr>
        <p:spPr bwMode="auto">
          <a:xfrm>
            <a:off x="1032095" y="5143500"/>
            <a:ext cx="4855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200" b="1" dirty="0"/>
              <a:t>Coordenação de Gestão da Transparência e Acesso à Informação - CGTAI</a:t>
            </a:r>
          </a:p>
          <a:p>
            <a:pPr algn="ctr"/>
            <a:r>
              <a:rPr lang="pt-BR" altLang="pt-BR" sz="1200" b="1" dirty="0"/>
              <a:t>Gerência-Geral de Conhecimento, Inovação e Pesquisa - GGCIP</a:t>
            </a:r>
          </a:p>
        </p:txBody>
      </p:sp>
      <p:sp>
        <p:nvSpPr>
          <p:cNvPr id="7174" name="Retângulo 5"/>
          <p:cNvSpPr>
            <a:spLocks noChangeArrowheads="1"/>
          </p:cNvSpPr>
          <p:nvPr/>
        </p:nvSpPr>
        <p:spPr bwMode="auto">
          <a:xfrm>
            <a:off x="5202238" y="4217988"/>
            <a:ext cx="45196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200" b="1" dirty="0"/>
              <a:t>Realização:</a:t>
            </a:r>
          </a:p>
        </p:txBody>
      </p:sp>
      <p:sp>
        <p:nvSpPr>
          <p:cNvPr id="7175" name="Retângulo 5"/>
          <p:cNvSpPr>
            <a:spLocks noChangeArrowheads="1"/>
          </p:cNvSpPr>
          <p:nvPr/>
        </p:nvSpPr>
        <p:spPr bwMode="auto">
          <a:xfrm>
            <a:off x="5202238" y="4627109"/>
            <a:ext cx="4521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200" b="1" dirty="0"/>
              <a:t>Agência Nacional de Vigilância Sanitária - Anvisa</a:t>
            </a:r>
          </a:p>
        </p:txBody>
      </p:sp>
    </p:spTree>
    <p:extLst>
      <p:ext uri="{BB962C8B-B14F-4D97-AF65-F5344CB8AC3E}">
        <p14:creationId xmlns:p14="http://schemas.microsoft.com/office/powerpoint/2010/main" val="2548964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08B06-06AC-9531-7D61-8ADE5FBD7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9BF1082-583D-C925-D429-1FB49C308D2E}"/>
              </a:ext>
            </a:extLst>
          </p:cNvPr>
          <p:cNvSpPr txBox="1"/>
          <p:nvPr/>
        </p:nvSpPr>
        <p:spPr>
          <a:xfrm>
            <a:off x="1692998" y="2009869"/>
            <a:ext cx="101398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DCIPA: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Não indicar se o componentes é tox. Relevante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Não informar categoria de classificação para cada desfecho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28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57D11A5-037E-E60B-2EBE-B648B407F68C}"/>
              </a:ext>
            </a:extLst>
          </p:cNvPr>
          <p:cNvSpPr txBox="1"/>
          <p:nvPr/>
        </p:nvSpPr>
        <p:spPr>
          <a:xfrm>
            <a:off x="2118511" y="769545"/>
            <a:ext cx="9895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PRINCIPAIS ERROS OBSERVADOS</a:t>
            </a:r>
          </a:p>
        </p:txBody>
      </p:sp>
    </p:spTree>
    <p:extLst>
      <p:ext uri="{BB962C8B-B14F-4D97-AF65-F5344CB8AC3E}">
        <p14:creationId xmlns:p14="http://schemas.microsoft.com/office/powerpoint/2010/main" val="830684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04E03-A9F9-AA19-D180-944295FFF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375E01C-8196-0D8A-C800-7903AB4CC186}"/>
              </a:ext>
            </a:extLst>
          </p:cNvPr>
          <p:cNvSpPr txBox="1"/>
          <p:nvPr/>
        </p:nvSpPr>
        <p:spPr>
          <a:xfrm>
            <a:off x="2118511" y="769545"/>
            <a:ext cx="9895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MODELO DE DCIPA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AB35535-D306-4A8F-21B9-B91ABD18E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596" y="1945568"/>
            <a:ext cx="9507277" cy="4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95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BE848-8D69-2477-DA7B-BD2E5E6B4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D0BC270-777F-8337-5F35-5CFB0F2B3A80}"/>
              </a:ext>
            </a:extLst>
          </p:cNvPr>
          <p:cNvSpPr txBox="1"/>
          <p:nvPr/>
        </p:nvSpPr>
        <p:spPr>
          <a:xfrm>
            <a:off x="2118511" y="769545"/>
            <a:ext cx="9895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MODELO DE DCIPA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9B17D42-FF35-606E-DBE7-91F39C312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511" y="1699622"/>
            <a:ext cx="8709584" cy="496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48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42104-B374-8D2A-B104-3CE77880C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02D39CD-DEBC-DA08-BD0D-A500B675B084}"/>
              </a:ext>
            </a:extLst>
          </p:cNvPr>
          <p:cNvSpPr txBox="1"/>
          <p:nvPr/>
        </p:nvSpPr>
        <p:spPr>
          <a:xfrm>
            <a:off x="2118511" y="769545"/>
            <a:ext cx="9895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MODELO DE DCIPA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F19EF54-773E-3C9A-2E0B-F726872B7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338" y="2160760"/>
            <a:ext cx="10112394" cy="284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13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74B23-5CD8-4435-1504-7EDECCC53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9261095-EDF9-E125-E3A8-705BF04D51F5}"/>
              </a:ext>
            </a:extLst>
          </p:cNvPr>
          <p:cNvSpPr txBox="1"/>
          <p:nvPr/>
        </p:nvSpPr>
        <p:spPr>
          <a:xfrm>
            <a:off x="2118511" y="769545"/>
            <a:ext cx="9895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MODELO DE DCIPA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252F8AF-3827-2EEC-0AE1-FC47E6212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576" y="1634842"/>
            <a:ext cx="6544588" cy="50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50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A5072-BD65-DC81-009F-99B2438AC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3C70706-4CF3-59F0-3207-4AECDD7970EC}"/>
              </a:ext>
            </a:extLst>
          </p:cNvPr>
          <p:cNvSpPr txBox="1"/>
          <p:nvPr/>
        </p:nvSpPr>
        <p:spPr>
          <a:xfrm>
            <a:off x="2118511" y="769545"/>
            <a:ext cx="9895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MODELO DE DCIPA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13BE7CC-EF15-64C3-908E-D03AAF960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084" y="1415876"/>
            <a:ext cx="7701831" cy="519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94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6732B-9833-C2B5-B6D2-99566DC2F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CDA1184-EB56-CF96-3424-647D1D983E3B}"/>
              </a:ext>
            </a:extLst>
          </p:cNvPr>
          <p:cNvSpPr txBox="1"/>
          <p:nvPr/>
        </p:nvSpPr>
        <p:spPr>
          <a:xfrm>
            <a:off x="2118511" y="769545"/>
            <a:ext cx="9895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MODELO DE DCIPA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0DFBC53-565D-084B-99BC-C49F8C79C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537" y="1533069"/>
            <a:ext cx="5228515" cy="448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60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1045F-6775-EEE8-A859-B497E120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158" y="584201"/>
            <a:ext cx="9633642" cy="1145012"/>
          </a:xfrm>
        </p:spPr>
        <p:txBody>
          <a:bodyPr>
            <a:normAutofit/>
          </a:bodyPr>
          <a:lstStyle/>
          <a:p>
            <a:r>
              <a:rPr lang="pt-BR" sz="3600" dirty="0"/>
              <a:t>Classificação de PFE com base em componentes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559143-F212-4D43-6BE5-B69B197CE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2640"/>
            <a:ext cx="10515600" cy="2039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Pesquisa </a:t>
            </a:r>
            <a:endParaRPr lang="pt-BR" dirty="0"/>
          </a:p>
          <a:p>
            <a:r>
              <a:rPr lang="pt-BR" dirty="0"/>
              <a:t>Qual a fonte de pesquisa?</a:t>
            </a:r>
          </a:p>
          <a:p>
            <a:r>
              <a:rPr lang="pt-BR" dirty="0"/>
              <a:t>O que deve ser pesquisado?</a:t>
            </a:r>
          </a:p>
          <a:p>
            <a:pPr marL="0" indent="0">
              <a:buNone/>
            </a:pPr>
            <a:r>
              <a:rPr lang="pt-BR" dirty="0"/>
              <a:t>Exemplo:</a:t>
            </a:r>
          </a:p>
          <a:p>
            <a:endParaRPr lang="pt-BR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38049B80-28F5-EF8F-C717-02F97F361338}"/>
              </a:ext>
            </a:extLst>
          </p:cNvPr>
          <p:cNvGraphicFramePr>
            <a:graphicFrameLocks noGrp="1"/>
          </p:cNvGraphicFramePr>
          <p:nvPr/>
        </p:nvGraphicFramePr>
        <p:xfrm>
          <a:off x="981799" y="4250517"/>
          <a:ext cx="54186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7089074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97954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n. 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Componentes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331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Mistura...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679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xxxx</a:t>
                      </a:r>
                      <a:r>
                        <a:rPr lang="pt-BR" dirty="0"/>
                        <a:t>-</a:t>
                      </a:r>
                      <a:r>
                        <a:rPr lang="pt-BR" dirty="0" err="1"/>
                        <a:t>xx</a:t>
                      </a:r>
                      <a:r>
                        <a:rPr lang="pt-BR" dirty="0"/>
                        <a:t>-x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Componente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205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zzzz</a:t>
                      </a:r>
                      <a:r>
                        <a:rPr lang="pt-BR" dirty="0"/>
                        <a:t>-</a:t>
                      </a:r>
                      <a:r>
                        <a:rPr lang="pt-BR" dirty="0" err="1"/>
                        <a:t>zz</a:t>
                      </a:r>
                      <a:r>
                        <a:rPr lang="pt-BR" dirty="0"/>
                        <a:t>-z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Componente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284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483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E8472-D27F-1201-C957-85CA272BF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9F7E9-01D0-B812-F945-86C8396AF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158" y="584201"/>
            <a:ext cx="9633642" cy="1145012"/>
          </a:xfrm>
        </p:spPr>
        <p:txBody>
          <a:bodyPr>
            <a:normAutofit/>
          </a:bodyPr>
          <a:lstStyle/>
          <a:p>
            <a:r>
              <a:rPr lang="pt-BR" sz="3600" dirty="0"/>
              <a:t>Classificação de PFE com base em componentes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A702A8-2D5E-1BB1-9F81-F8C1C0702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2640"/>
            <a:ext cx="10515600" cy="1145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Pesquisa </a:t>
            </a:r>
            <a:endParaRPr lang="pt-BR" dirty="0"/>
          </a:p>
          <a:p>
            <a:r>
              <a:rPr lang="pt-BR" dirty="0"/>
              <a:t>Qual “status de classificação” considerar? </a:t>
            </a:r>
          </a:p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870F4CD-F979-EB6E-4D24-1D65E47DE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97652"/>
            <a:ext cx="6601746" cy="242921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16E37CA-5D2B-A5C1-1E8B-52AF14B15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032" y="4340401"/>
            <a:ext cx="4270585" cy="114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11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73C8C-C803-BDE4-F019-C2A9477F3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9671C1-B295-259F-F760-460F94FF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158" y="584201"/>
            <a:ext cx="9633642" cy="1145012"/>
          </a:xfrm>
        </p:spPr>
        <p:txBody>
          <a:bodyPr>
            <a:normAutofit/>
          </a:bodyPr>
          <a:lstStyle/>
          <a:p>
            <a:r>
              <a:rPr lang="pt-BR" sz="3600" dirty="0"/>
              <a:t>Classificação de PFE com base em componentes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97C45A-E9BC-0DE0-D6A5-A598AB8AD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2640"/>
            <a:ext cx="10515600" cy="1145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Pesquisa </a:t>
            </a:r>
            <a:endParaRPr lang="pt-BR" dirty="0"/>
          </a:p>
          <a:p>
            <a:r>
              <a:rPr lang="pt-BR" dirty="0"/>
              <a:t>Qual “status de classificação” considerar? 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0EAD611-95CF-4D6B-D3FB-45E1CCF17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21079"/>
            <a:ext cx="6630325" cy="20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9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0F9F00B-532E-4BD6-B6E3-EF895C3FF430}"/>
              </a:ext>
            </a:extLst>
          </p:cNvPr>
          <p:cNvSpPr txBox="1"/>
          <p:nvPr/>
        </p:nvSpPr>
        <p:spPr>
          <a:xfrm>
            <a:off x="1692998" y="2009869"/>
            <a:ext cx="101398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RDC 950/24, publicada dia 13/12/2024.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Entrada em vigor: 02/01/2025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Manutenção dos critérios técnicos e documental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Torna o Flora obrigatório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Cria a DCIPA (Declaração de Constituição e Informação de Perigo do Agrotóxico)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Responsabiliza a empresa a classificar seus produtos, de acordo com regramentos técnicos (RDC 294/19 e RDC 296/19)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Nota Técnica 140/24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Realização de Visitas Técnicas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05F0B53-22FD-A156-8348-07DB48A7BB10}"/>
              </a:ext>
            </a:extLst>
          </p:cNvPr>
          <p:cNvSpPr txBox="1"/>
          <p:nvPr/>
        </p:nvSpPr>
        <p:spPr>
          <a:xfrm>
            <a:off x="2118511" y="769545"/>
            <a:ext cx="9895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4108168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EFDC6-5258-818C-8A2B-9FC73BA77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24FD66-E5DC-D1A3-BFDB-3866377A0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158" y="584201"/>
            <a:ext cx="9633642" cy="1145012"/>
          </a:xfrm>
        </p:spPr>
        <p:txBody>
          <a:bodyPr>
            <a:normAutofit/>
          </a:bodyPr>
          <a:lstStyle/>
          <a:p>
            <a:r>
              <a:rPr lang="pt-BR" sz="3600" dirty="0"/>
              <a:t>Classificação de PFE com base em componentes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1B7786-EB03-C24D-4396-B5C7FD1F7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2640"/>
            <a:ext cx="10515600" cy="1145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Pesquisa </a:t>
            </a:r>
            <a:endParaRPr lang="pt-BR" dirty="0"/>
          </a:p>
          <a:p>
            <a:r>
              <a:rPr lang="pt-BR" dirty="0"/>
              <a:t>Qual “status de classificação” considerar? </a:t>
            </a:r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CF66F53-9DFB-773A-470A-B8DB397BA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17900"/>
            <a:ext cx="6354062" cy="21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96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AC165-6813-BA26-0871-2893426D7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4BFB90-B119-5E1C-4F7C-9E855379A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158" y="584201"/>
            <a:ext cx="9633642" cy="1145012"/>
          </a:xfrm>
        </p:spPr>
        <p:txBody>
          <a:bodyPr>
            <a:normAutofit/>
          </a:bodyPr>
          <a:lstStyle/>
          <a:p>
            <a:r>
              <a:rPr lang="pt-BR" sz="3600" dirty="0"/>
              <a:t>Classificação de PFE com base em componentes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DFD085-A477-1065-2061-7C1DC2025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2640"/>
            <a:ext cx="10515600" cy="1145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Pesquisa </a:t>
            </a:r>
            <a:endParaRPr lang="pt-BR" dirty="0"/>
          </a:p>
          <a:p>
            <a:r>
              <a:rPr lang="pt-BR" dirty="0"/>
              <a:t>Atenção para as notas/classificações dependentes de impurezas.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B5B23EA-A0EC-17E1-BE8A-CB9320CA7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481" y="3197652"/>
            <a:ext cx="3229426" cy="28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0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5C275-829B-8047-C2B4-7D0B51BAB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60F5D3-93D7-F7BE-53A3-4909D868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158" y="584201"/>
            <a:ext cx="9633642" cy="1145012"/>
          </a:xfrm>
        </p:spPr>
        <p:txBody>
          <a:bodyPr>
            <a:normAutofit/>
          </a:bodyPr>
          <a:lstStyle/>
          <a:p>
            <a:r>
              <a:rPr lang="pt-BR" sz="3600" dirty="0"/>
              <a:t>Classificação de PFE com base em componentes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FCBCD8-DE28-0A60-17EE-E9F2D3626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2640"/>
            <a:ext cx="10424311" cy="1514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Valores de corte</a:t>
            </a:r>
            <a:endParaRPr lang="pt-BR" dirty="0"/>
          </a:p>
          <a:p>
            <a:r>
              <a:rPr lang="pt-BR" dirty="0"/>
              <a:t>Onde verificar esses valores? </a:t>
            </a:r>
          </a:p>
          <a:p>
            <a:r>
              <a:rPr lang="pt-BR" dirty="0"/>
              <a:t>Os valores de corte podem ser diferentes dos valores genéricos GHS?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0981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A514C-959C-2043-D06F-1A12E6099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5966D1-2703-E7F0-9AC9-917F8D5B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158" y="584201"/>
            <a:ext cx="9633642" cy="1145012"/>
          </a:xfrm>
        </p:spPr>
        <p:txBody>
          <a:bodyPr>
            <a:normAutofit/>
          </a:bodyPr>
          <a:lstStyle/>
          <a:p>
            <a:r>
              <a:rPr lang="pt-BR" sz="3600" dirty="0"/>
              <a:t>Classificação de PFE com base em componentes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414FC9-037C-F88A-A1DA-AC6AC2639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2640"/>
            <a:ext cx="10424311" cy="3581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Cálculo das percentagens dos componentes</a:t>
            </a:r>
            <a:endParaRPr lang="pt-BR" dirty="0"/>
          </a:p>
          <a:p>
            <a:r>
              <a:rPr lang="pt-BR" dirty="0"/>
              <a:t>Considera-se a concentração nominal – FLORA.</a:t>
            </a:r>
          </a:p>
          <a:p>
            <a:r>
              <a:rPr lang="pt-BR" dirty="0"/>
              <a:t>E necessário fazer o cálculo para cada componente em uma mistura de componentes?</a:t>
            </a:r>
          </a:p>
          <a:p>
            <a:r>
              <a:rPr lang="pt-BR" dirty="0"/>
              <a:t>Qual valor devo considerar em se tratando de um componente dentro de uma mistura de componentes?</a:t>
            </a:r>
          </a:p>
        </p:txBody>
      </p:sp>
    </p:spTree>
    <p:extLst>
      <p:ext uri="{BB962C8B-B14F-4D97-AF65-F5344CB8AC3E}">
        <p14:creationId xmlns:p14="http://schemas.microsoft.com/office/powerpoint/2010/main" val="902029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6DD50-065E-EE91-9260-7719CD9B3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93E8BE-1531-6024-FD95-AF4AE11A2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158" y="584201"/>
            <a:ext cx="9633642" cy="1145012"/>
          </a:xfrm>
        </p:spPr>
        <p:txBody>
          <a:bodyPr>
            <a:normAutofit/>
          </a:bodyPr>
          <a:lstStyle/>
          <a:p>
            <a:r>
              <a:rPr lang="pt-BR" sz="3600" dirty="0"/>
              <a:t>Classificação de PFE com base em componentes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499EFDC-1AC0-7166-DB1C-4721044B114A}"/>
              </a:ext>
            </a:extLst>
          </p:cNvPr>
          <p:cNvGraphicFramePr>
            <a:graphicFrameLocks noGrp="1"/>
          </p:cNvGraphicFramePr>
          <p:nvPr/>
        </p:nvGraphicFramePr>
        <p:xfrm>
          <a:off x="1244600" y="2023910"/>
          <a:ext cx="10303388" cy="38270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7270">
                  <a:extLst>
                    <a:ext uri="{9D8B030D-6E8A-4147-A177-3AD203B41FA5}">
                      <a16:colId xmlns:a16="http://schemas.microsoft.com/office/drawing/2014/main" val="3657827257"/>
                    </a:ext>
                  </a:extLst>
                </a:gridCol>
                <a:gridCol w="2044814">
                  <a:extLst>
                    <a:ext uri="{9D8B030D-6E8A-4147-A177-3AD203B41FA5}">
                      <a16:colId xmlns:a16="http://schemas.microsoft.com/office/drawing/2014/main" val="972769395"/>
                    </a:ext>
                  </a:extLst>
                </a:gridCol>
                <a:gridCol w="2064774">
                  <a:extLst>
                    <a:ext uri="{9D8B030D-6E8A-4147-A177-3AD203B41FA5}">
                      <a16:colId xmlns:a16="http://schemas.microsoft.com/office/drawing/2014/main" val="3241978183"/>
                    </a:ext>
                  </a:extLst>
                </a:gridCol>
                <a:gridCol w="1415845">
                  <a:extLst>
                    <a:ext uri="{9D8B030D-6E8A-4147-A177-3AD203B41FA5}">
                      <a16:colId xmlns:a16="http://schemas.microsoft.com/office/drawing/2014/main" val="1868470776"/>
                    </a:ext>
                  </a:extLst>
                </a:gridCol>
                <a:gridCol w="973394">
                  <a:extLst>
                    <a:ext uri="{9D8B030D-6E8A-4147-A177-3AD203B41FA5}">
                      <a16:colId xmlns:a16="http://schemas.microsoft.com/office/drawing/2014/main" val="1209670873"/>
                    </a:ext>
                  </a:extLst>
                </a:gridCol>
                <a:gridCol w="870155">
                  <a:extLst>
                    <a:ext uri="{9D8B030D-6E8A-4147-A177-3AD203B41FA5}">
                      <a16:colId xmlns:a16="http://schemas.microsoft.com/office/drawing/2014/main" val="3907781669"/>
                    </a:ext>
                  </a:extLst>
                </a:gridCol>
                <a:gridCol w="1047136">
                  <a:extLst>
                    <a:ext uri="{9D8B030D-6E8A-4147-A177-3AD203B41FA5}">
                      <a16:colId xmlns:a16="http://schemas.microsoft.com/office/drawing/2014/main" val="2043088288"/>
                    </a:ext>
                  </a:extLst>
                </a:gridCol>
              </a:tblGrid>
              <a:tr h="6684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</a:rPr>
                        <a:t>Nº CAS</a:t>
                      </a:r>
                      <a:endParaRPr lang="pt-BR" sz="1600" b="0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</a:rPr>
                        <a:t>Nome do Ingrediente ativo/Componente  (?)</a:t>
                      </a:r>
                      <a:endParaRPr lang="pt-BR" sz="1600" b="0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>
                          <a:effectLst/>
                        </a:rPr>
                        <a:t>Função (?)</a:t>
                      </a:r>
                      <a:endParaRPr lang="pt-BR" sz="16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</a:rPr>
                        <a:t>Nominal (total): 1000 g/Kg</a:t>
                      </a:r>
                      <a:endParaRPr lang="pt-BR" sz="1600" b="0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>
                          <a:effectLst/>
                        </a:rPr>
                        <a:t>% na formulação</a:t>
                      </a:r>
                      <a:endParaRPr lang="pt-BR" sz="16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5367114"/>
                  </a:ext>
                </a:extLst>
              </a:tr>
              <a:tr h="96407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>
                          <a:effectLst/>
                        </a:rPr>
                        <a:t>Concentração Nominal (?)</a:t>
                      </a:r>
                      <a:endParaRPr lang="pt-BR" sz="16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</a:rPr>
                        <a:t>Limite Mínimo </a:t>
                      </a:r>
                      <a:endParaRPr lang="pt-BR" sz="1600" b="0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</a:rPr>
                        <a:t>Limite Máximo </a:t>
                      </a:r>
                      <a:endParaRPr lang="pt-BR" sz="1600" b="0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727573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effectLst/>
                        </a:rPr>
                        <a:t>N. CAS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 dirty="0">
                          <a:effectLst/>
                        </a:rPr>
                        <a:t>Ativo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</a:rPr>
                        <a:t>INGREDIENTE ATIVO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>
                          <a:effectLst/>
                        </a:rPr>
                        <a:t>750,00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>
                          <a:effectLst/>
                        </a:rPr>
                        <a:t>75,00%</a:t>
                      </a:r>
                      <a:endParaRPr lang="pt-BR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7229053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effectLst/>
                        </a:rPr>
                        <a:t>N. CAS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 dirty="0">
                          <a:effectLst/>
                        </a:rPr>
                        <a:t>Componente 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</a:rPr>
                        <a:t>DISPERSANTE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>
                          <a:effectLst/>
                        </a:rPr>
                        <a:t>50,00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>
                          <a:effectLst/>
                        </a:rPr>
                        <a:t>5,00%</a:t>
                      </a:r>
                      <a:endParaRPr lang="pt-BR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0662216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effectLst/>
                        </a:rPr>
                        <a:t>N. CAS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 dirty="0">
                          <a:effectLst/>
                        </a:rPr>
                        <a:t>Componente 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</a:rPr>
                        <a:t>EMULSIONANTE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>
                          <a:effectLst/>
                        </a:rPr>
                        <a:t>40,00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>
                          <a:effectLst/>
                        </a:rPr>
                        <a:t>4,00%</a:t>
                      </a:r>
                      <a:endParaRPr lang="pt-BR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7030160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effectLst/>
                        </a:rPr>
                        <a:t>-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 dirty="0">
                          <a:effectLst/>
                        </a:rPr>
                        <a:t>Componente 3 - Mistura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</a:rPr>
                        <a:t>ESTABILIZANTE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</a:rPr>
                        <a:t>20,00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>
                          <a:effectLst/>
                        </a:rPr>
                        <a:t>2,00%</a:t>
                      </a:r>
                      <a:endParaRPr lang="pt-BR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91127100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effectLst/>
                        </a:rPr>
                        <a:t>N. CAS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 dirty="0">
                          <a:effectLst/>
                        </a:rPr>
                        <a:t>Cm01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</a:rPr>
                        <a:t>-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</a:rPr>
                        <a:t>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16933652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effectLst/>
                        </a:rPr>
                        <a:t>N. CAS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 dirty="0">
                          <a:effectLst/>
                        </a:rPr>
                        <a:t>Cm02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</a:rPr>
                        <a:t>-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</a:rPr>
                        <a:t>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1266189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effectLst/>
                        </a:rPr>
                        <a:t>N. CAS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 dirty="0">
                          <a:effectLst/>
                        </a:rPr>
                        <a:t>Cm03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</a:rPr>
                        <a:t>-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</a:rPr>
                        <a:t>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4889638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effectLst/>
                        </a:rPr>
                        <a:t>N. CAS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effectLst/>
                        </a:rPr>
                        <a:t>Componente 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</a:rPr>
                        <a:t>ANTIESPUMANTE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</a:rPr>
                        <a:t>10,00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</a:rPr>
                        <a:t>1,00%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82924472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effectLst/>
                        </a:rPr>
                        <a:t>N. CAS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effectLst/>
                        </a:rPr>
                        <a:t>Água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>
                          <a:effectLst/>
                        </a:rPr>
                        <a:t>SOLVENTE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</a:rPr>
                        <a:t>130,00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</a:rPr>
                        <a:t>13,00%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80099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190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D6785-A70A-96AD-24BF-16BDF8435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2B6F0-DA43-2CEA-2CD3-184BA0699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158" y="584201"/>
            <a:ext cx="9633642" cy="1145012"/>
          </a:xfrm>
        </p:spPr>
        <p:txBody>
          <a:bodyPr>
            <a:normAutofit/>
          </a:bodyPr>
          <a:lstStyle/>
          <a:p>
            <a:r>
              <a:rPr lang="pt-BR" sz="3600" dirty="0"/>
              <a:t>Classificação de PFE com base em componentes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A6BA7E-0C3F-8C2F-49EC-DE9922755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2640"/>
            <a:ext cx="10424311" cy="38909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Cálculo das percentagens do componentes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/>
              <a:t>Componente 3 – Mistura (2% no PFE)</a:t>
            </a:r>
          </a:p>
          <a:p>
            <a:pPr marL="0" indent="0">
              <a:buNone/>
            </a:pPr>
            <a:r>
              <a:rPr lang="pt-BR" dirty="0"/>
              <a:t>Cm01: 50%-70%</a:t>
            </a:r>
          </a:p>
          <a:p>
            <a:pPr marL="0" indent="0">
              <a:buNone/>
            </a:pPr>
            <a:r>
              <a:rPr lang="pt-BR" dirty="0"/>
              <a:t>Cm02: 20%-30%</a:t>
            </a:r>
          </a:p>
          <a:p>
            <a:pPr marL="0" indent="0">
              <a:buNone/>
            </a:pPr>
            <a:r>
              <a:rPr lang="pt-BR" dirty="0"/>
              <a:t>Cm03: 10%-20%</a:t>
            </a:r>
          </a:p>
          <a:p>
            <a:pPr marL="0" indent="0">
              <a:buNone/>
            </a:pPr>
            <a:r>
              <a:rPr lang="pt-BR" dirty="0"/>
              <a:t>Se Cm03 é relevante, qual valor considerar para verificar a relevância no PFE?</a:t>
            </a:r>
          </a:p>
        </p:txBody>
      </p:sp>
    </p:spTree>
    <p:extLst>
      <p:ext uri="{BB962C8B-B14F-4D97-AF65-F5344CB8AC3E}">
        <p14:creationId xmlns:p14="http://schemas.microsoft.com/office/powerpoint/2010/main" val="2726555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B4D8F-B5E9-E5E8-F66D-AF6B34197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214909-ECAF-4FFC-ECD4-CAE12DAB7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158" y="584201"/>
            <a:ext cx="9633642" cy="1145012"/>
          </a:xfrm>
        </p:spPr>
        <p:txBody>
          <a:bodyPr>
            <a:normAutofit/>
          </a:bodyPr>
          <a:lstStyle/>
          <a:p>
            <a:r>
              <a:rPr lang="pt-BR" sz="3600" dirty="0"/>
              <a:t>Classificação de PFE com base em componentes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13DC83-1139-B5CD-AE91-ECD3246EF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2640"/>
            <a:ext cx="10424311" cy="3890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Componentes da IN n. 34.</a:t>
            </a:r>
          </a:p>
          <a:p>
            <a:r>
              <a:rPr lang="pt-BR" dirty="0"/>
              <a:t>Eles podem ser utilizados na formulação de um PFE?</a:t>
            </a:r>
          </a:p>
          <a:p>
            <a:r>
              <a:rPr lang="pt-BR" dirty="0"/>
              <a:t>Quando é necessária a comprovação do teor de benzeno?</a:t>
            </a:r>
          </a:p>
          <a:p>
            <a:r>
              <a:rPr lang="pt-BR" dirty="0"/>
              <a:t>Como comprovar?</a:t>
            </a:r>
          </a:p>
          <a:p>
            <a:r>
              <a:rPr lang="pt-BR" dirty="0"/>
              <a:t>Quando um componente da IN n. 34 é autorizado, as classificações em função do benzeno devem ser aplicadas ao PFE?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8718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84695-A262-220C-2761-2C441F044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32BE79-8F16-8CF1-9022-E1221EFFA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158" y="584201"/>
            <a:ext cx="9633642" cy="1145012"/>
          </a:xfrm>
        </p:spPr>
        <p:txBody>
          <a:bodyPr>
            <a:normAutofit/>
          </a:bodyPr>
          <a:lstStyle/>
          <a:p>
            <a:r>
              <a:rPr lang="pt-BR" sz="3600" dirty="0"/>
              <a:t>Classificação de PFE com base em componentes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505322-A419-A98C-97E7-6CA046B9F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2640"/>
            <a:ext cx="10424311" cy="484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Exemplo: Nafta n. CAS 64742-82-1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B0007CD-B2E3-E9EF-D7D6-B86D6C789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361" y="2860149"/>
            <a:ext cx="4255243" cy="320143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90FDF10-412B-BEEC-70CB-915B9DE96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116" y="2860149"/>
            <a:ext cx="4961722" cy="233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94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F9D54-4AB8-A386-8D24-86C7E04D6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1CA885-4ADA-ACB9-256B-445F50CC3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158" y="584201"/>
            <a:ext cx="9633642" cy="1145012"/>
          </a:xfrm>
        </p:spPr>
        <p:txBody>
          <a:bodyPr>
            <a:normAutofit/>
          </a:bodyPr>
          <a:lstStyle/>
          <a:p>
            <a:r>
              <a:rPr lang="pt-BR" sz="3600" dirty="0"/>
              <a:t>Classificação de PFE com base em componentes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2A67D1-695D-DC98-D623-D38D80103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2639"/>
            <a:ext cx="10515600" cy="353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E as outras Naftas que não estão na IN n. 34?</a:t>
            </a:r>
          </a:p>
          <a:p>
            <a:r>
              <a:rPr lang="pt-BR" dirty="0"/>
              <a:t>Necessidade de conhecimento dos teores de substâncias como benzeno, naftaleno...</a:t>
            </a:r>
          </a:p>
          <a:p>
            <a:r>
              <a:rPr lang="pt-BR" dirty="0"/>
              <a:t>Como verificar esses teores?</a:t>
            </a:r>
          </a:p>
          <a:p>
            <a:r>
              <a:rPr lang="pt-BR" dirty="0"/>
              <a:t>Essas substâncias não estão sempre em teores baixos, que não causam preocupação?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7808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235C3-A04F-7A32-09E9-553333A58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1FAE5-17B7-E5B3-BFD4-C4B5C6440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158" y="584201"/>
            <a:ext cx="9633642" cy="1145012"/>
          </a:xfrm>
        </p:spPr>
        <p:txBody>
          <a:bodyPr>
            <a:normAutofit/>
          </a:bodyPr>
          <a:lstStyle/>
          <a:p>
            <a:r>
              <a:rPr lang="pt-BR" sz="3600" dirty="0"/>
              <a:t>Classificação de PFE com base em componentes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8C678B-3528-F340-CF61-2E7EF136E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757" y="1934428"/>
            <a:ext cx="1546366" cy="644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Benzeno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951FDD7-C63F-C3F3-A957-0234523F2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626" y="2381868"/>
            <a:ext cx="5248392" cy="362072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C87C0F6-749D-7F63-AEE4-63066C20F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055" y="2381868"/>
            <a:ext cx="3780733" cy="3891931"/>
          </a:xfrm>
          <a:prstGeom prst="rect">
            <a:avLst/>
          </a:prstGeom>
        </p:spPr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DEA89A44-25F6-F4B4-F17D-03F64F9D0FEF}"/>
              </a:ext>
            </a:extLst>
          </p:cNvPr>
          <p:cNvSpPr txBox="1">
            <a:spLocks/>
          </p:cNvSpPr>
          <p:nvPr/>
        </p:nvSpPr>
        <p:spPr>
          <a:xfrm>
            <a:off x="7712918" y="1847575"/>
            <a:ext cx="1652307" cy="731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Naftaleno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478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6ACCF-8C80-B178-56C0-D89635580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D4356A7-5AB6-7FB7-6726-8333C3D28AC7}"/>
              </a:ext>
            </a:extLst>
          </p:cNvPr>
          <p:cNvSpPr txBox="1"/>
          <p:nvPr/>
        </p:nvSpPr>
        <p:spPr>
          <a:xfrm>
            <a:off x="1692998" y="2009869"/>
            <a:ext cx="101398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Processos novos: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Obrigatório Flora e DCIPA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Incluir Flora e DCIPA pelo 5128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A partir de 21/04/2025, item obrigatório do 5065.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Notificar a Anvisa, conforme Anexo II da RDC 950/24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145FE7-3A31-F92E-C8AC-BCF2F5F5D92A}"/>
              </a:ext>
            </a:extLst>
          </p:cNvPr>
          <p:cNvSpPr txBox="1"/>
          <p:nvPr/>
        </p:nvSpPr>
        <p:spPr>
          <a:xfrm>
            <a:off x="2118511" y="769545"/>
            <a:ext cx="9895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FUNCIONAMENTO</a:t>
            </a:r>
          </a:p>
        </p:txBody>
      </p:sp>
    </p:spTree>
    <p:extLst>
      <p:ext uri="{BB962C8B-B14F-4D97-AF65-F5344CB8AC3E}">
        <p14:creationId xmlns:p14="http://schemas.microsoft.com/office/powerpoint/2010/main" val="9574494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9D22D-90B4-CD52-FBC9-E8EA6B929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0DB676-2B21-A97E-07B5-27AF65E06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158" y="584201"/>
            <a:ext cx="9633642" cy="1145012"/>
          </a:xfrm>
        </p:spPr>
        <p:txBody>
          <a:bodyPr>
            <a:normAutofit/>
          </a:bodyPr>
          <a:lstStyle/>
          <a:p>
            <a:r>
              <a:rPr lang="pt-BR" sz="3600" dirty="0"/>
              <a:t>Classificação de PFE com base em componentes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E1EAC6-7878-4310-74C7-D0CBB78C8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2639"/>
            <a:ext cx="10515600" cy="353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Rótulos e bulas</a:t>
            </a:r>
          </a:p>
          <a:p>
            <a:r>
              <a:rPr lang="pt-BR" dirty="0"/>
              <a:t>O que fazer quando o PFE é classificado em função de um componente?</a:t>
            </a:r>
          </a:p>
          <a:p>
            <a:r>
              <a:rPr lang="pt-BR" dirty="0"/>
              <a:t>Descrição na composição do produto.</a:t>
            </a:r>
          </a:p>
          <a:p>
            <a:r>
              <a:rPr lang="pt-BR" dirty="0"/>
              <a:t>Inserção das informações disponíveis no quadro de informações médicas.</a:t>
            </a:r>
          </a:p>
          <a:p>
            <a:r>
              <a:rPr lang="pt-BR" dirty="0"/>
              <a:t>Inserção de pictogramas, palavra e frases de advertência.</a:t>
            </a:r>
          </a:p>
        </p:txBody>
      </p:sp>
    </p:spTree>
    <p:extLst>
      <p:ext uri="{BB962C8B-B14F-4D97-AF65-F5344CB8AC3E}">
        <p14:creationId xmlns:p14="http://schemas.microsoft.com/office/powerpoint/2010/main" val="2690415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68779-4F59-68A2-17DA-5C0CAF0A3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8EA11-C4C0-20B0-6F6D-2CD85D531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158" y="584201"/>
            <a:ext cx="9633642" cy="1145012"/>
          </a:xfrm>
        </p:spPr>
        <p:txBody>
          <a:bodyPr>
            <a:normAutofit/>
          </a:bodyPr>
          <a:lstStyle/>
          <a:p>
            <a:r>
              <a:rPr lang="pt-BR" sz="3600" dirty="0"/>
              <a:t>Classificação de PFE com base nos estudos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2ED103-1B3A-9014-5AE5-B6077DA4E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2639"/>
            <a:ext cx="10515600" cy="353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Classificação toxicológica aguda final do PFE</a:t>
            </a:r>
          </a:p>
          <a:p>
            <a:r>
              <a:rPr lang="pt-BR" dirty="0"/>
              <a:t>Com base na toxicidade oral, cutânea e inalatória.</a:t>
            </a:r>
          </a:p>
          <a:p>
            <a:r>
              <a:rPr lang="pt-BR" dirty="0"/>
              <a:t>Sinais clínicos em outros estudos agudos – impede a classificação como Não Classificado.</a:t>
            </a:r>
          </a:p>
          <a:p>
            <a:r>
              <a:rPr lang="pt-BR" dirty="0"/>
              <a:t>Toxicidade do ativo e outros componentes – impede a classificação como Não Classificado.</a:t>
            </a:r>
          </a:p>
        </p:txBody>
      </p:sp>
    </p:spTree>
    <p:extLst>
      <p:ext uri="{BB962C8B-B14F-4D97-AF65-F5344CB8AC3E}">
        <p14:creationId xmlns:p14="http://schemas.microsoft.com/office/powerpoint/2010/main" val="3362114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3580D-911C-61AF-0783-AB52B0737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DDD35A-C6C3-F367-5695-C4C0141FD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158" y="584201"/>
            <a:ext cx="9633642" cy="1145012"/>
          </a:xfrm>
        </p:spPr>
        <p:txBody>
          <a:bodyPr>
            <a:normAutofit/>
          </a:bodyPr>
          <a:lstStyle/>
          <a:p>
            <a:r>
              <a:rPr lang="pt-BR" sz="3600" dirty="0"/>
              <a:t>Classificação de PFE com base nos estudos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8F2E3E-8736-612E-9E58-D13BF2743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0926"/>
            <a:ext cx="10515600" cy="1058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Classificação e comunicação do perigo - CL50</a:t>
            </a:r>
          </a:p>
          <a:p>
            <a:r>
              <a:rPr lang="pt-BR" dirty="0"/>
              <a:t>Por que muitas vezes as concentrações são baixas?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01D15B1-8697-0058-B844-DBDB485339FA}"/>
              </a:ext>
            </a:extLst>
          </p:cNvPr>
          <p:cNvGraphicFramePr>
            <a:graphicFrameLocks noGrp="1"/>
          </p:cNvGraphicFramePr>
          <p:nvPr/>
        </p:nvGraphicFramePr>
        <p:xfrm>
          <a:off x="781664" y="2949678"/>
          <a:ext cx="10707330" cy="3480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9110">
                  <a:extLst>
                    <a:ext uri="{9D8B030D-6E8A-4147-A177-3AD203B41FA5}">
                      <a16:colId xmlns:a16="http://schemas.microsoft.com/office/drawing/2014/main" val="2222923833"/>
                    </a:ext>
                  </a:extLst>
                </a:gridCol>
                <a:gridCol w="3569110">
                  <a:extLst>
                    <a:ext uri="{9D8B030D-6E8A-4147-A177-3AD203B41FA5}">
                      <a16:colId xmlns:a16="http://schemas.microsoft.com/office/drawing/2014/main" val="3156029743"/>
                    </a:ext>
                  </a:extLst>
                </a:gridCol>
                <a:gridCol w="3569110">
                  <a:extLst>
                    <a:ext uri="{9D8B030D-6E8A-4147-A177-3AD203B41FA5}">
                      <a16:colId xmlns:a16="http://schemas.microsoft.com/office/drawing/2014/main" val="1864339208"/>
                    </a:ext>
                  </a:extLst>
                </a:gridCol>
              </a:tblGrid>
              <a:tr h="546931">
                <a:tc>
                  <a:txBody>
                    <a:bodyPr/>
                    <a:lstStyle/>
                    <a:p>
                      <a:r>
                        <a:rPr lang="pt-BR" dirty="0"/>
                        <a:t>Resultados do estudo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Classificação e comunicação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Bula - efeitos agudos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596010"/>
                  </a:ext>
                </a:extLst>
              </a:tr>
              <a:tr h="1315101">
                <a:tc>
                  <a:txBody>
                    <a:bodyPr/>
                    <a:lstStyle/>
                    <a:p>
                      <a:r>
                        <a:rPr lang="pt-BR" dirty="0"/>
                        <a:t>Nenhuma mortalidade</a:t>
                      </a:r>
                    </a:p>
                    <a:p>
                      <a:r>
                        <a:rPr lang="pt-BR" dirty="0"/>
                        <a:t>Nenhum efeito toxicológico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Não usa a concentração para classificação</a:t>
                      </a:r>
                    </a:p>
                    <a:p>
                      <a:r>
                        <a:rPr lang="pt-BR" dirty="0"/>
                        <a:t>Não há comunicação de perigo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CL50 inalatória em ratos: não determinada nas condições do teste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541229"/>
                  </a:ext>
                </a:extLst>
              </a:tr>
              <a:tr h="1618586">
                <a:tc>
                  <a:txBody>
                    <a:bodyPr/>
                    <a:lstStyle/>
                    <a:p>
                      <a:r>
                        <a:rPr lang="pt-BR" dirty="0"/>
                        <a:t>Nenhuma mortalidade</a:t>
                      </a:r>
                    </a:p>
                    <a:p>
                      <a:r>
                        <a:rPr lang="pt-BR" dirty="0"/>
                        <a:t>Efeito toxicológico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Não usa a concentração para classificação</a:t>
                      </a:r>
                    </a:p>
                    <a:p>
                      <a:r>
                        <a:rPr lang="pt-BR" dirty="0"/>
                        <a:t>Há comunicação de perigo – Categoria 5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CL50 inalatória em ratos: não determinada nas condições do teste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15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50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B5434-9210-A662-7019-9D5D6CE2C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E788C514-885E-C671-4520-8EC629334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6471"/>
            <a:ext cx="10515600" cy="2696143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Obrigado.</a:t>
            </a:r>
            <a:br>
              <a:rPr lang="pt-BR" dirty="0"/>
            </a:br>
            <a:br>
              <a:rPr lang="pt-BR" dirty="0"/>
            </a:br>
            <a:r>
              <a:rPr lang="pt-BR" altLang="pt-BR" sz="1600" b="1" dirty="0"/>
              <a:t>Gerência de Produtos Equivalentes – GPREQ</a:t>
            </a:r>
            <a:br>
              <a:rPr lang="pt-BR" altLang="pt-BR" sz="1600" b="1" dirty="0"/>
            </a:br>
            <a:r>
              <a:rPr lang="pt-BR" altLang="pt-BR" sz="1600" b="1" dirty="0"/>
              <a:t>Gerência-Geral de Toxicologia – GGTOX</a:t>
            </a:r>
            <a:br>
              <a:rPr lang="pt-BR" altLang="pt-BR" sz="1600" b="1" dirty="0"/>
            </a:br>
            <a:br>
              <a:rPr lang="pt-BR" sz="1600" dirty="0"/>
            </a:br>
            <a:r>
              <a:rPr lang="pt-BR" sz="1600" dirty="0">
                <a:hlinkClick r:id="rId3"/>
              </a:rPr>
              <a:t>toxicologia@anvisa.gov.br</a:t>
            </a:r>
            <a:br>
              <a:rPr lang="pt-BR" sz="1600" dirty="0"/>
            </a:br>
            <a:r>
              <a:rPr lang="pt-BR" sz="1600" dirty="0"/>
              <a:t>3462-4022</a:t>
            </a:r>
            <a:br>
              <a:rPr lang="pt-BR" sz="1600" dirty="0"/>
            </a:br>
            <a:r>
              <a:rPr lang="pt-BR" sz="1600" dirty="0"/>
              <a:t>3462-4021</a:t>
            </a:r>
          </a:p>
        </p:txBody>
      </p:sp>
    </p:spTree>
    <p:extLst>
      <p:ext uri="{BB962C8B-B14F-4D97-AF65-F5344CB8AC3E}">
        <p14:creationId xmlns:p14="http://schemas.microsoft.com/office/powerpoint/2010/main" val="2279195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7FA0C-A2BC-2EDF-4177-3853EF2E9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571DFF4-AE62-90DA-D275-D8A497CDA854}"/>
              </a:ext>
            </a:extLst>
          </p:cNvPr>
          <p:cNvSpPr txBox="1"/>
          <p:nvPr/>
        </p:nvSpPr>
        <p:spPr>
          <a:xfrm>
            <a:off x="1692998" y="2009869"/>
            <a:ext cx="101398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Processos já protocolados e já com Flora: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Obrigatório DCIPA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Incluir DCIPA por Aditamento – 5031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Incluir Flora e DCIPA pelo 5128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Notificar a Anvisa, conforme Anexo II da RDC 950/24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Data limite: 02/01/2026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7FAC03-C787-6DE3-7B78-40B682B207E6}"/>
              </a:ext>
            </a:extLst>
          </p:cNvPr>
          <p:cNvSpPr txBox="1"/>
          <p:nvPr/>
        </p:nvSpPr>
        <p:spPr>
          <a:xfrm>
            <a:off x="2118511" y="769545"/>
            <a:ext cx="9895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FUNCIONAMENTO</a:t>
            </a:r>
          </a:p>
        </p:txBody>
      </p:sp>
    </p:spTree>
    <p:extLst>
      <p:ext uri="{BB962C8B-B14F-4D97-AF65-F5344CB8AC3E}">
        <p14:creationId xmlns:p14="http://schemas.microsoft.com/office/powerpoint/2010/main" val="4103539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9C3C8-288B-BBA4-8B3E-8C97E1486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87E7A8C-C9A5-A718-11FF-E4551C702667}"/>
              </a:ext>
            </a:extLst>
          </p:cNvPr>
          <p:cNvSpPr txBox="1"/>
          <p:nvPr/>
        </p:nvSpPr>
        <p:spPr>
          <a:xfrm>
            <a:off x="1692998" y="2009869"/>
            <a:ext cx="101398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Processos já protocolados sem Flora e sem DCIPA: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Obrigatório Flora e DCIPA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Incluir Flora e DCIPA pelo 5128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Notificar a Anvisa, conforme Anexo II da RDC 950/24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Data limite: 02/01/2026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97BB60D-5699-6B11-D2A7-89754C14EF42}"/>
              </a:ext>
            </a:extLst>
          </p:cNvPr>
          <p:cNvSpPr txBox="1"/>
          <p:nvPr/>
        </p:nvSpPr>
        <p:spPr>
          <a:xfrm>
            <a:off x="2118511" y="769545"/>
            <a:ext cx="9895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FUNCIONAMENTO</a:t>
            </a:r>
          </a:p>
        </p:txBody>
      </p:sp>
    </p:spTree>
    <p:extLst>
      <p:ext uri="{BB962C8B-B14F-4D97-AF65-F5344CB8AC3E}">
        <p14:creationId xmlns:p14="http://schemas.microsoft.com/office/powerpoint/2010/main" val="1786673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23023-CFD4-4EC2-8C9D-021C4DC5E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85CDCCF-2302-3403-8C00-A9AF640E007B}"/>
              </a:ext>
            </a:extLst>
          </p:cNvPr>
          <p:cNvSpPr txBox="1"/>
          <p:nvPr/>
        </p:nvSpPr>
        <p:spPr>
          <a:xfrm>
            <a:off x="1692998" y="2009869"/>
            <a:ext cx="1013988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Notificação à Anvisa conforme Anexo II da RDC 950/24: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Realizar cadastro no SEI no portal da Anvisa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(</a:t>
            </a:r>
            <a:r>
              <a:rPr lang="pt-BR" sz="2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https://www.gov.br/</a:t>
            </a:r>
            <a:r>
              <a:rPr lang="pt-BR" sz="2400" u="sng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anvisa</a:t>
            </a:r>
            <a:r>
              <a:rPr lang="pt-BR" sz="2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/</a:t>
            </a:r>
            <a:r>
              <a:rPr lang="pt-BR" sz="2400" u="sng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pt-br</a:t>
            </a:r>
            <a:r>
              <a:rPr lang="pt-BR" sz="2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/sistemas/sei</a:t>
            </a:r>
            <a:r>
              <a:rPr lang="pt-BR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)</a:t>
            </a:r>
            <a:endParaRPr lang="pt-BR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Instruções disponíveis no manual para usuário externo do SEI: </a:t>
            </a:r>
            <a:r>
              <a:rPr lang="pt-BR" sz="2400" dirty="0" err="1"/>
              <a:t>chrome-extension</a:t>
            </a:r>
            <a:r>
              <a:rPr lang="pt-BR" sz="2400" dirty="0"/>
              <a:t>://</a:t>
            </a:r>
            <a:r>
              <a:rPr lang="pt-BR" sz="2400" dirty="0" err="1"/>
              <a:t>efaidnbmnnnibpcajpcglclefindmkaj</a:t>
            </a:r>
            <a:r>
              <a:rPr lang="pt-BR" sz="2400" dirty="0"/>
              <a:t>/https://www.gov.br/anvisa/pt-br/sistemas/sei/arquivos/manual-do-usuario-externo-sei-anvisa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A documentação deverá ser direcionada para GPREQ/GGTOX (Toxicologia), sempre como “processo novo” para cada PFE e o tipo de processo: “Demanda externa: Outras atividades privadas”.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AC0293D-D97E-B7ED-7105-9CD4F49F5BAA}"/>
              </a:ext>
            </a:extLst>
          </p:cNvPr>
          <p:cNvSpPr txBox="1"/>
          <p:nvPr/>
        </p:nvSpPr>
        <p:spPr>
          <a:xfrm>
            <a:off x="2118511" y="769545"/>
            <a:ext cx="9895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FUNCIONAMENTO</a:t>
            </a:r>
          </a:p>
        </p:txBody>
      </p:sp>
    </p:spTree>
    <p:extLst>
      <p:ext uri="{BB962C8B-B14F-4D97-AF65-F5344CB8AC3E}">
        <p14:creationId xmlns:p14="http://schemas.microsoft.com/office/powerpoint/2010/main" val="2424162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82236-FBD9-D622-3729-2356554BC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90CC55D-D900-E500-C895-8C6EA3E178F6}"/>
              </a:ext>
            </a:extLst>
          </p:cNvPr>
          <p:cNvSpPr txBox="1"/>
          <p:nvPr/>
        </p:nvSpPr>
        <p:spPr>
          <a:xfrm>
            <a:off x="1692998" y="2009869"/>
            <a:ext cx="101398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Fila: 944 Processos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Lista: 1139 Processos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Nº processos recebidos conforme a RDC 950/24: 290 processos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Nº processos encaminhados para resíduos: 105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Nº processos em “Exigência”: 51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Nº processos em “</a:t>
            </a:r>
            <a:r>
              <a:rPr lang="pt-BR" sz="2800"/>
              <a:t>Análise Sobrestada”: </a:t>
            </a:r>
            <a:r>
              <a:rPr lang="pt-BR" sz="2800" dirty="0"/>
              <a:t>43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Nº processos em análise: 58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5C2FA87-7180-C778-92E2-ED9AF96A8CDA}"/>
              </a:ext>
            </a:extLst>
          </p:cNvPr>
          <p:cNvSpPr txBox="1"/>
          <p:nvPr/>
        </p:nvSpPr>
        <p:spPr>
          <a:xfrm>
            <a:off x="2118511" y="769545"/>
            <a:ext cx="9895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NÚMEROS</a:t>
            </a:r>
          </a:p>
        </p:txBody>
      </p:sp>
    </p:spTree>
    <p:extLst>
      <p:ext uri="{BB962C8B-B14F-4D97-AF65-F5344CB8AC3E}">
        <p14:creationId xmlns:p14="http://schemas.microsoft.com/office/powerpoint/2010/main" val="227355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568DE-E782-2200-581A-C17208AE7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5C523F5-368A-2278-ECF4-0118EBE4300F}"/>
              </a:ext>
            </a:extLst>
          </p:cNvPr>
          <p:cNvSpPr txBox="1"/>
          <p:nvPr/>
        </p:nvSpPr>
        <p:spPr>
          <a:xfrm>
            <a:off x="1692998" y="2009869"/>
            <a:ext cx="101398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Flora: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Dados básicos (Marca comercial, CNPJ, etc.)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 err="1"/>
              <a:t>Quali</a:t>
            </a:r>
            <a:r>
              <a:rPr lang="pt-BR" sz="2800" dirty="0"/>
              <a:t>-quanti: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800" dirty="0"/>
              <a:t>Marca comercial do componente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800" dirty="0"/>
              <a:t>Não discriminar os componentes do blend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800" dirty="0"/>
              <a:t>Não indicar se o componentes é tox. relevante ou não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Na CL50, não informar efeitos toxicológicos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56AABBD-50C9-8C51-617A-577D4472A145}"/>
              </a:ext>
            </a:extLst>
          </p:cNvPr>
          <p:cNvSpPr txBox="1"/>
          <p:nvPr/>
        </p:nvSpPr>
        <p:spPr>
          <a:xfrm>
            <a:off x="2118511" y="769545"/>
            <a:ext cx="9895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PRINCIPAIS ERROS OBSERVADOS</a:t>
            </a:r>
          </a:p>
        </p:txBody>
      </p:sp>
    </p:spTree>
    <p:extLst>
      <p:ext uri="{BB962C8B-B14F-4D97-AF65-F5344CB8AC3E}">
        <p14:creationId xmlns:p14="http://schemas.microsoft.com/office/powerpoint/2010/main" val="3438947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D3B5B-8D01-A9AF-BAFF-093141D56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4E6A4BF-EB19-5CBD-17FC-1EC8DF18E66B}"/>
              </a:ext>
            </a:extLst>
          </p:cNvPr>
          <p:cNvSpPr txBox="1"/>
          <p:nvPr/>
        </p:nvSpPr>
        <p:spPr>
          <a:xfrm>
            <a:off x="1692998" y="2009869"/>
            <a:ext cx="101398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DCIPA: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Fora de padrão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 err="1"/>
              <a:t>Quali</a:t>
            </a:r>
            <a:r>
              <a:rPr lang="pt-BR" sz="2800" dirty="0"/>
              <a:t>-quanti ausente ou divergente do FLORA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 err="1"/>
              <a:t>Quali</a:t>
            </a:r>
            <a:r>
              <a:rPr lang="pt-BR" sz="2800" dirty="0"/>
              <a:t>-quanti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400" dirty="0"/>
              <a:t>Marca comercial do componente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400" dirty="0"/>
              <a:t>Não discriminar os componentes do blend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400" dirty="0"/>
              <a:t>Zerar [  ] dos componentes do blend, com CTR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400" dirty="0"/>
              <a:t>Não indicar se o componentes é tox. relevante ou não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Apresentar valores de </a:t>
            </a:r>
            <a:r>
              <a:rPr lang="pt-BR" sz="2800" dirty="0" err="1"/>
              <a:t>cut</a:t>
            </a:r>
            <a:r>
              <a:rPr lang="pt-BR" sz="2800" dirty="0"/>
              <a:t>-off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Na CL50, não informar efeitos toxicológicos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7B29990-5C44-1F52-06A1-E48647FB6DB6}"/>
              </a:ext>
            </a:extLst>
          </p:cNvPr>
          <p:cNvSpPr txBox="1"/>
          <p:nvPr/>
        </p:nvSpPr>
        <p:spPr>
          <a:xfrm>
            <a:off x="2118511" y="769545"/>
            <a:ext cx="9895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PRINCIPAIS ERROS OBSERVADOS</a:t>
            </a:r>
          </a:p>
        </p:txBody>
      </p:sp>
    </p:spTree>
    <p:extLst>
      <p:ext uri="{BB962C8B-B14F-4D97-AF65-F5344CB8AC3E}">
        <p14:creationId xmlns:p14="http://schemas.microsoft.com/office/powerpoint/2010/main" val="20956895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 PowerPoint AZUL.potx" id="{90A9E3A8-7AE6-4DCB-AA57-9B9A4832518C}" vid="{28B2991F-16A9-4F39-AB31-5FE5C226143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67af23f-c3f3-4d35-80c7-b7085f5edd81}" enabled="0" method="" siteId="{b67af23f-c3f3-4d35-80c7-b7085f5edd8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Modelo PowerPoint AZUL</Template>
  <TotalTime>6778</TotalTime>
  <Words>1259</Words>
  <Application>Microsoft Office PowerPoint</Application>
  <PresentationFormat>Widescreen</PresentationFormat>
  <Paragraphs>270</Paragraphs>
  <Slides>33</Slides>
  <Notes>32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7" baseType="lpstr">
      <vt:lpstr>Aptos</vt:lpstr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Classificação de PFE com base em componentes</vt:lpstr>
      <vt:lpstr>Classificação de PFE com base em componentes</vt:lpstr>
      <vt:lpstr>Classificação de PFE com base em componentes</vt:lpstr>
      <vt:lpstr>Classificação de PFE com base em componentes</vt:lpstr>
      <vt:lpstr>Classificação de PFE com base em componentes</vt:lpstr>
      <vt:lpstr>Classificação de PFE com base em componentes</vt:lpstr>
      <vt:lpstr>Classificação de PFE com base em componentes</vt:lpstr>
      <vt:lpstr>Classificação de PFE com base em componentes</vt:lpstr>
      <vt:lpstr>Classificação de PFE com base em componentes</vt:lpstr>
      <vt:lpstr>Classificação de PFE com base em componentes</vt:lpstr>
      <vt:lpstr>Classificação de PFE com base em componentes</vt:lpstr>
      <vt:lpstr>Classificação de PFE com base em componentes</vt:lpstr>
      <vt:lpstr>Classificação de PFE com base em componentes</vt:lpstr>
      <vt:lpstr>Classificação de PFE com base em componentes</vt:lpstr>
      <vt:lpstr>Classificação de PFE com base nos estudos </vt:lpstr>
      <vt:lpstr>Classificação de PFE com base nos estudos</vt:lpstr>
      <vt:lpstr>Obrigado.  Gerência de Produtos Equivalentes – GPREQ Gerência-Geral de Toxicologia – GGTOX  toxicologia@anvisa.gov.br 3462-4022 3462-4021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EMERGÊNCIAS EM SAÚDE PÚBLICA, O SUS E O SISTEMA NACIONAL DE VIGILÂNCIA SANITÁRIA</dc:title>
  <dc:creator>Lilian Regina Barbosa de Macedo</dc:creator>
  <cp:lastModifiedBy>Juliano dos Santos Malty</cp:lastModifiedBy>
  <cp:revision>404</cp:revision>
  <dcterms:created xsi:type="dcterms:W3CDTF">2016-11-25T18:17:59Z</dcterms:created>
  <dcterms:modified xsi:type="dcterms:W3CDTF">2025-04-17T12:52:03Z</dcterms:modified>
</cp:coreProperties>
</file>