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1" r:id="rId7"/>
    <p:sldId id="260" r:id="rId8"/>
    <p:sldId id="278" r:id="rId9"/>
    <p:sldId id="262" r:id="rId10"/>
    <p:sldId id="277" r:id="rId11"/>
    <p:sldId id="264" r:id="rId12"/>
    <p:sldId id="268" r:id="rId13"/>
    <p:sldId id="269" r:id="rId14"/>
    <p:sldId id="270" r:id="rId15"/>
    <p:sldId id="276" r:id="rId16"/>
  </p:sldIdLst>
  <p:sldSz cx="12192000" cy="6858000"/>
  <p:notesSz cx="6800850" cy="99329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FFFFF"/>
    <a:srgbClr val="008482"/>
    <a:srgbClr val="191523"/>
    <a:srgbClr val="660066"/>
    <a:srgbClr val="6A2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8D5E3-7B30-4999-9529-F923C7687BBC}" v="7" dt="2025-12-16T19:13:53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893C-CB25-43FD-9354-5281D30071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060E9-97F2-4394-BC37-88AAEDAC62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E80D8-1243-4F0E-93B6-9DB837BD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1959D-8F45-4BD9-A587-2D163256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52222-17AD-46D8-9C51-AAE89D9F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A21AA3-2CD1-4BEB-8C41-D42CF433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54E1D0-8BB8-4F18-91E5-1DFE3B4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3B40B-BDCB-4BD5-A5D3-7D697F88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ED6638-2561-4E3F-845C-C8597DCBC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F1D228-DEF2-4C29-ADA9-72FB7571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604D9-7951-4356-B82A-B15645F7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F00D6-D351-4840-A8D7-D2FACEC4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0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17F39F-5A91-47E2-A32C-CB43680D3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C88BC3-DA13-4BB0-8DD1-FB1E5EA09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0D8B37-51F0-48AB-B60A-A50C0D5A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3AFD0A-A9C0-48EC-BC5D-F0932E7D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CED04-A431-4332-BD9F-739CC435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4E47-F2D5-4E24-9268-735F8B7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ACE3E-8E01-4F00-BAC1-F3AD9151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B948E-26A6-4365-8057-08E85B2A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EAAD2-0F7B-4E22-9C2D-8D9C57EF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E7044-E50A-48E1-8914-33A8CB80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8D672-5553-43C3-85A3-5AF61E5C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8EF76-7B6D-400D-A34F-A27FCF46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08C4D4-2475-4B5C-ABBB-04117B8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0A2532-F6DD-46D1-ADF8-B9E32D79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66528-3B2C-45B7-AD90-D9A817B4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B99C9-0B23-4580-931D-4BD37779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5DE44-065F-4E3C-B4A9-E49D581D2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6DA59-ACE2-4D9A-A413-0C492368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E35878-32A2-465F-AF5C-71C861E0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D65E0C-873F-4D9F-88DC-27E5BC8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EAA799-7D08-4448-AF3A-31FCA713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F6227-2C53-47AF-997F-E150F021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22DBF-9FBC-41AF-99D7-8CB16D01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73AFE6-86EC-4804-A872-C1F9AD98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AF0209-153E-43EF-BFFB-BB59B7A1A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F4AB68-D693-4096-8BBF-448EF00FB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0D8F74-A2DE-4AF3-879C-FAE7C6C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78E595-65F9-41BE-8D34-3B0A61DE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983499-CBAF-40C6-B947-0D14A692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5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0C1A8-662A-45C4-9E80-5FAC6A10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30E654-818C-46A7-A252-E0BA1B08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8AD730-E791-4E95-88BA-EE6CA97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EA0D16-7F1E-420B-88A1-EF494D29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77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1F411E-17F6-44F9-864F-455F8823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A09DF0-C07E-48EB-B7CA-D3C5BB3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C4EA67-4DEA-4FCE-88B4-F641D8EE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174AF-0E24-439C-9788-DD155D1B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935F8-7F97-496A-8100-19221BF9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E8BF6C-5987-492D-80A0-3A253373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67E893-CBC8-4E35-B015-C1D2B796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21A6F-26EC-42F4-8FB7-A9F59F38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21D4EA-21C3-4F8E-97EB-683AA1DB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8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A1DC-5E73-44B4-B5D0-CDFD8554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F473F9-03DB-48BF-BC58-9612B926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FB3A43-F33B-4A41-887B-DE5AE420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5D49D-19DC-4F50-8C51-B25CD82B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C5C994-D450-4635-8A0D-3B83878C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776424-3571-48EF-9757-DF4A5DC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E40D38-40EC-42C4-A24A-DE8E9D44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F43003-6353-445A-BE57-EB901878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2CBDE-8895-480B-A532-D8D21A04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2E65-41CC-4D50-BE56-981A6BD99F5B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2FD68-E44B-4D3F-A279-930B3FB76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ABF1A0-218C-4F8A-8DAD-3FCBAFAC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svg"/><Relationship Id="rId2" Type="http://schemas.openxmlformats.org/officeDocument/2006/relationships/image" Target="../media/image1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microsoft.com/office/2007/relationships/hdphoto" Target="../media/hdphoto4.wdp"/><Relationship Id="rId3" Type="http://schemas.openxmlformats.org/officeDocument/2006/relationships/image" Target="../media/image3.png"/><Relationship Id="rId21" Type="http://schemas.openxmlformats.org/officeDocument/2006/relationships/image" Target="../media/image38.svg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0" y="-1"/>
            <a:ext cx="12214034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33017F-9B94-45ED-B28A-2C950210C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0800000">
            <a:off x="22034" y="3994757"/>
            <a:ext cx="12192000" cy="286869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E6A7D964-31EC-47C8-83EC-95A0336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>
            <a:off x="44068" y="-35842"/>
            <a:ext cx="12192000" cy="28686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9A665FD-9233-411F-805E-895EEF0D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41" y="5974543"/>
            <a:ext cx="3069984" cy="49062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77D3404-406B-4CE2-8CA9-83C54402C0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16437" y="2762386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54148" y="2790984"/>
            <a:ext cx="1341665" cy="1254303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0A5116A8-1646-2E16-49E6-511CD4BAB919}"/>
              </a:ext>
            </a:extLst>
          </p:cNvPr>
          <p:cNvSpPr/>
          <p:nvPr/>
        </p:nvSpPr>
        <p:spPr>
          <a:xfrm>
            <a:off x="64896" y="1594778"/>
            <a:ext cx="1210627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ui-sans-serif" pitchFamily="34" charset="-122"/>
                <a:cs typeface="ui-sans-serif" pitchFamily="34" charset="-120"/>
              </a:rPr>
              <a:t>Programa de Análise de Resíduos de Agrotóxicos em Alimentos  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ui-sans-serif" pitchFamily="34" charset="-122"/>
                <a:cs typeface="ui-sans-serif" pitchFamily="34" charset="-120"/>
              </a:rPr>
              <a:t>PARA</a:t>
            </a:r>
            <a:endParaRPr lang="en-US" sz="3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1A1506C0-1249-0A8B-5F78-64C892084F3E}"/>
              </a:ext>
            </a:extLst>
          </p:cNvPr>
          <p:cNvSpPr/>
          <p:nvPr/>
        </p:nvSpPr>
        <p:spPr>
          <a:xfrm>
            <a:off x="1406769" y="3234852"/>
            <a:ext cx="9509668" cy="834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4000" b="1" dirty="0">
                <a:solidFill>
                  <a:schemeClr val="accent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Apresentação dos Resultados do Ciclo 2024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89BE9DA5-5F89-C5CE-65B7-FB079B45A0E2}"/>
              </a:ext>
            </a:extLst>
          </p:cNvPr>
          <p:cNvSpPr/>
          <p:nvPr/>
        </p:nvSpPr>
        <p:spPr>
          <a:xfrm>
            <a:off x="-487680" y="4305300"/>
            <a:ext cx="13167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Gerência de Monitoramento e Avaliação do Risco – GEMAR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AAD6C52F-BAA5-BFF8-2137-0F7EF5B5289E}"/>
              </a:ext>
            </a:extLst>
          </p:cNvPr>
          <p:cNvSpPr/>
          <p:nvPr/>
        </p:nvSpPr>
        <p:spPr>
          <a:xfrm>
            <a:off x="609600" y="46482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Gerência-Geral de Toxicologia – GGTOX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E5F75D79-C1E2-EF51-26B0-E5D18853CE18}"/>
              </a:ext>
            </a:extLst>
          </p:cNvPr>
          <p:cNvSpPr/>
          <p:nvPr/>
        </p:nvSpPr>
        <p:spPr>
          <a:xfrm>
            <a:off x="609600" y="49911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Terceira Diretoria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01BC-7993-E9A0-F1CA-E11B7184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104B843-4596-341D-4F20-1F598F382208}"/>
              </a:ext>
            </a:extLst>
          </p:cNvPr>
          <p:cNvSpPr/>
          <p:nvPr/>
        </p:nvSpPr>
        <p:spPr>
          <a:xfrm>
            <a:off x="59054" y="2870848"/>
            <a:ext cx="6036945" cy="390024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29DADB1-2787-343C-4DB6-8DC93717A1DD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3D936F8-9DFA-E087-67AD-213E44EF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68A1FD9-9F76-F790-7EA6-64799EF1D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4445" y="19359"/>
            <a:ext cx="1271398" cy="118861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215B57-317E-0601-35CB-F23815D0121A}"/>
              </a:ext>
            </a:extLst>
          </p:cNvPr>
          <p:cNvSpPr txBox="1"/>
          <p:nvPr/>
        </p:nvSpPr>
        <p:spPr>
          <a:xfrm>
            <a:off x="843759" y="353080"/>
            <a:ext cx="1080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Recomendações ao Consumidor</a:t>
            </a:r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02F95DD9-91B3-A803-7870-F2AAC810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94" y="1443022"/>
            <a:ext cx="228600" cy="228600"/>
          </a:xfrm>
          <a:prstGeom prst="rect">
            <a:avLst/>
          </a:prstGeom>
        </p:spPr>
      </p:pic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4F10DAA9-3B12-CF5D-A6BD-C5B4F02F0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" y="1867283"/>
            <a:ext cx="6120317" cy="17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5" descr="preencoded.png">
            <a:extLst>
              <a:ext uri="{FF2B5EF4-FFF2-40B4-BE49-F238E27FC236}">
                <a16:creationId xmlns:a16="http://schemas.microsoft.com/office/drawing/2014/main" id="{0E83164F-E4E3-BE79-D406-E6A40440D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17" y="4280983"/>
            <a:ext cx="165240" cy="152400"/>
          </a:xfrm>
          <a:prstGeom prst="rect">
            <a:avLst/>
          </a:prstGeom>
        </p:spPr>
      </p:pic>
      <p:pic>
        <p:nvPicPr>
          <p:cNvPr id="22" name="Image 6" descr="preencoded.png">
            <a:extLst>
              <a:ext uri="{FF2B5EF4-FFF2-40B4-BE49-F238E27FC236}">
                <a16:creationId xmlns:a16="http://schemas.microsoft.com/office/drawing/2014/main" id="{4EE86560-B4F1-0930-1616-4F7B5B2DA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85" y="5306960"/>
            <a:ext cx="165240" cy="152400"/>
          </a:xfrm>
          <a:prstGeom prst="rect">
            <a:avLst/>
          </a:prstGeom>
        </p:spPr>
      </p:pic>
      <p:pic>
        <p:nvPicPr>
          <p:cNvPr id="23" name="Image 7" descr="preencoded.png">
            <a:extLst>
              <a:ext uri="{FF2B5EF4-FFF2-40B4-BE49-F238E27FC236}">
                <a16:creationId xmlns:a16="http://schemas.microsoft.com/office/drawing/2014/main" id="{8224438B-5022-EF48-5843-2CC0D13D3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17" y="6110963"/>
            <a:ext cx="165240" cy="152400"/>
          </a:xfrm>
          <a:prstGeom prst="rect">
            <a:avLst/>
          </a:prstGeom>
        </p:spPr>
      </p:pic>
      <p:pic>
        <p:nvPicPr>
          <p:cNvPr id="27" name="Image 9" descr="preencoded.png">
            <a:extLst>
              <a:ext uri="{FF2B5EF4-FFF2-40B4-BE49-F238E27FC236}">
                <a16:creationId xmlns:a16="http://schemas.microsoft.com/office/drawing/2014/main" id="{57A38BBE-74BF-8F4D-5C06-5A33AA58E8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425" y="1365253"/>
            <a:ext cx="200025" cy="228600"/>
          </a:xfrm>
          <a:prstGeom prst="rect">
            <a:avLst/>
          </a:prstGeom>
        </p:spPr>
      </p:pic>
      <p:pic>
        <p:nvPicPr>
          <p:cNvPr id="28" name="Image 10" descr="preencoded.png">
            <a:extLst>
              <a:ext uri="{FF2B5EF4-FFF2-40B4-BE49-F238E27FC236}">
                <a16:creationId xmlns:a16="http://schemas.microsoft.com/office/drawing/2014/main" id="{D8405F22-0CAB-2B91-D625-2D7982EF6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3070" y="2074663"/>
            <a:ext cx="171450" cy="152400"/>
          </a:xfrm>
          <a:prstGeom prst="rect">
            <a:avLst/>
          </a:prstGeom>
        </p:spPr>
      </p:pic>
      <p:pic>
        <p:nvPicPr>
          <p:cNvPr id="29" name="Image 11" descr="preencoded.png">
            <a:extLst>
              <a:ext uri="{FF2B5EF4-FFF2-40B4-BE49-F238E27FC236}">
                <a16:creationId xmlns:a16="http://schemas.microsoft.com/office/drawing/2014/main" id="{29A161AB-E6AF-3371-5824-9B280EE70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3070" y="2680914"/>
            <a:ext cx="190500" cy="152400"/>
          </a:xfrm>
          <a:prstGeom prst="rect">
            <a:avLst/>
          </a:prstGeom>
        </p:spPr>
      </p:pic>
      <p:pic>
        <p:nvPicPr>
          <p:cNvPr id="30" name="Image 12" descr="preencoded.png">
            <a:extLst>
              <a:ext uri="{FF2B5EF4-FFF2-40B4-BE49-F238E27FC236}">
                <a16:creationId xmlns:a16="http://schemas.microsoft.com/office/drawing/2014/main" id="{FC214CCD-7E0D-86AC-4287-0A2B849031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3166" y="3351203"/>
            <a:ext cx="133350" cy="152400"/>
          </a:xfrm>
          <a:prstGeom prst="rect">
            <a:avLst/>
          </a:prstGeom>
        </p:spPr>
      </p:pic>
      <p:pic>
        <p:nvPicPr>
          <p:cNvPr id="32" name="Image 14" descr="preencoded.png">
            <a:extLst>
              <a:ext uri="{FF2B5EF4-FFF2-40B4-BE49-F238E27FC236}">
                <a16:creationId xmlns:a16="http://schemas.microsoft.com/office/drawing/2014/main" id="{05FEE333-CC61-6134-46D1-2661B94CA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9406" y="4385231"/>
            <a:ext cx="228600" cy="228600"/>
          </a:xfrm>
          <a:prstGeom prst="rect">
            <a:avLst/>
          </a:prstGeom>
        </p:spPr>
      </p:pic>
      <p:pic>
        <p:nvPicPr>
          <p:cNvPr id="33" name="Image 15" descr="preencoded.png">
            <a:extLst>
              <a:ext uri="{FF2B5EF4-FFF2-40B4-BE49-F238E27FC236}">
                <a16:creationId xmlns:a16="http://schemas.microsoft.com/office/drawing/2014/main" id="{83F59D46-4D28-F06B-1B80-E80F6ECA50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1300" y="4904191"/>
            <a:ext cx="2628900" cy="1866900"/>
          </a:xfrm>
          <a:prstGeom prst="rect">
            <a:avLst/>
          </a:prstGeom>
        </p:spPr>
      </p:pic>
      <p:pic>
        <p:nvPicPr>
          <p:cNvPr id="34" name="Image 16" descr="preencoded.png">
            <a:extLst>
              <a:ext uri="{FF2B5EF4-FFF2-40B4-BE49-F238E27FC236}">
                <a16:creationId xmlns:a16="http://schemas.microsoft.com/office/drawing/2014/main" id="{F6EAD336-8C9D-F0F7-EF66-6273FB04DB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5047066"/>
            <a:ext cx="171450" cy="171450"/>
          </a:xfrm>
          <a:prstGeom prst="rect">
            <a:avLst/>
          </a:prstGeom>
        </p:spPr>
      </p:pic>
      <p:pic>
        <p:nvPicPr>
          <p:cNvPr id="35" name="Image 17" descr="preencoded.png">
            <a:extLst>
              <a:ext uri="{FF2B5EF4-FFF2-40B4-BE49-F238E27FC236}">
                <a16:creationId xmlns:a16="http://schemas.microsoft.com/office/drawing/2014/main" id="{4069643D-2AC1-22F3-6521-1DB6A182E5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4500" y="4904191"/>
            <a:ext cx="2628900" cy="1866900"/>
          </a:xfrm>
          <a:prstGeom prst="rect">
            <a:avLst/>
          </a:prstGeom>
        </p:spPr>
      </p:pic>
      <p:pic>
        <p:nvPicPr>
          <p:cNvPr id="36" name="Image 18" descr="preencoded.png">
            <a:extLst>
              <a:ext uri="{FF2B5EF4-FFF2-40B4-BE49-F238E27FC236}">
                <a16:creationId xmlns:a16="http://schemas.microsoft.com/office/drawing/2014/main" id="{C1A21135-9038-51FC-D593-F58A84F098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48800" y="5047066"/>
            <a:ext cx="152400" cy="171450"/>
          </a:xfrm>
          <a:prstGeom prst="rect">
            <a:avLst/>
          </a:prstGeom>
        </p:spPr>
      </p:pic>
      <p:sp>
        <p:nvSpPr>
          <p:cNvPr id="37" name="Text 2">
            <a:extLst>
              <a:ext uri="{FF2B5EF4-FFF2-40B4-BE49-F238E27FC236}">
                <a16:creationId xmlns:a16="http://schemas.microsoft.com/office/drawing/2014/main" id="{07521EE4-D92B-DE0C-67B4-6EEDDFDF366A}"/>
              </a:ext>
            </a:extLst>
          </p:cNvPr>
          <p:cNvSpPr/>
          <p:nvPr/>
        </p:nvSpPr>
        <p:spPr>
          <a:xfrm>
            <a:off x="956694" y="1414447"/>
            <a:ext cx="53721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Lavar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bem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as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frutas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verduras</a:t>
            </a:r>
            <a:endParaRPr lang="en-US" sz="2400" dirty="0"/>
          </a:p>
        </p:txBody>
      </p:sp>
      <p:sp>
        <p:nvSpPr>
          <p:cNvPr id="39" name="Text 3">
            <a:extLst>
              <a:ext uri="{FF2B5EF4-FFF2-40B4-BE49-F238E27FC236}">
                <a16:creationId xmlns:a16="http://schemas.microsoft.com/office/drawing/2014/main" id="{7ACFF160-A786-70EF-A848-4DEB07EB084E}"/>
              </a:ext>
            </a:extLst>
          </p:cNvPr>
          <p:cNvSpPr/>
          <p:nvPr/>
        </p:nvSpPr>
        <p:spPr>
          <a:xfrm>
            <a:off x="513596" y="4226760"/>
            <a:ext cx="5344525" cy="40981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just">
              <a:lnSpc>
                <a:spcPts val="2600"/>
              </a:lnSpc>
            </a:pP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Lavagem com água corrente ajuda a reduzir resíduos de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agrotóxicos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que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ficam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na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parte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externa do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alimento</a:t>
            </a:r>
            <a:endParaRPr lang="en-US" sz="2000" dirty="0">
              <a:solidFill>
                <a:srgbClr val="374151"/>
              </a:solidFill>
              <a:latin typeface="Calibri "/>
              <a:ea typeface="ui-sans-serif" pitchFamily="34" charset="-122"/>
            </a:endParaRPr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110A4941-28C4-36A8-63CC-794A8CDEA065}"/>
              </a:ext>
            </a:extLst>
          </p:cNvPr>
          <p:cNvSpPr/>
          <p:nvPr/>
        </p:nvSpPr>
        <p:spPr>
          <a:xfrm>
            <a:off x="539425" y="5276081"/>
            <a:ext cx="5297495" cy="30175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Uso de bucha ou escovinha separada para remover resíduos</a:t>
            </a:r>
            <a:endParaRPr lang="en-US" sz="2000" dirty="0">
              <a:latin typeface="Calibri "/>
            </a:endParaRPr>
          </a:p>
        </p:txBody>
      </p:sp>
      <p:sp>
        <p:nvSpPr>
          <p:cNvPr id="43" name="Text 5">
            <a:extLst>
              <a:ext uri="{FF2B5EF4-FFF2-40B4-BE49-F238E27FC236}">
                <a16:creationId xmlns:a16="http://schemas.microsoft.com/office/drawing/2014/main" id="{00A3FB0A-70DA-5F7D-C82C-CDA1BD68F386}"/>
              </a:ext>
            </a:extLst>
          </p:cNvPr>
          <p:cNvSpPr/>
          <p:nvPr/>
        </p:nvSpPr>
        <p:spPr>
          <a:xfrm>
            <a:off x="561254" y="6139999"/>
            <a:ext cx="5344525" cy="18588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just">
              <a:lnSpc>
                <a:spcPts val="2600"/>
              </a:lnSpc>
            </a:pP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Higienização com hipoclorito reduz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riscos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</a:rPr>
              <a:t>microbiológicos</a:t>
            </a:r>
            <a:endParaRPr lang="en-US" sz="2000" dirty="0">
              <a:solidFill>
                <a:srgbClr val="374151"/>
              </a:solidFill>
              <a:latin typeface="Calibri "/>
              <a:ea typeface="ui-sans-serif" pitchFamily="34" charset="-122"/>
            </a:endParaRPr>
          </a:p>
        </p:txBody>
      </p:sp>
      <p:sp>
        <p:nvSpPr>
          <p:cNvPr id="57" name="Text 7">
            <a:extLst>
              <a:ext uri="{FF2B5EF4-FFF2-40B4-BE49-F238E27FC236}">
                <a16:creationId xmlns:a16="http://schemas.microsoft.com/office/drawing/2014/main" id="{EA7174E7-82A4-C2E4-9F09-8F069F4EDE66}"/>
              </a:ext>
            </a:extLst>
          </p:cNvPr>
          <p:cNvSpPr/>
          <p:nvPr/>
        </p:nvSpPr>
        <p:spPr>
          <a:xfrm>
            <a:off x="6750720" y="1996371"/>
            <a:ext cx="5078851" cy="2190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Consumo regular de frutas, legumes reduz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risco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doenças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crônicas</a:t>
            </a:r>
            <a:endParaRPr lang="en-US" dirty="0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3863DD48-6408-031B-B895-29F306648002}"/>
              </a:ext>
            </a:extLst>
          </p:cNvPr>
          <p:cNvSpPr/>
          <p:nvPr/>
        </p:nvSpPr>
        <p:spPr>
          <a:xfrm>
            <a:off x="6769770" y="2632766"/>
            <a:ext cx="5094383" cy="23808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OMS recomenda pelo menos 400g/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dia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vegetais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frutas</a:t>
            </a:r>
            <a:endParaRPr lang="en-US" dirty="0"/>
          </a:p>
        </p:txBody>
      </p:sp>
      <p:sp>
        <p:nvSpPr>
          <p:cNvPr id="59" name="Text 9">
            <a:extLst>
              <a:ext uri="{FF2B5EF4-FFF2-40B4-BE49-F238E27FC236}">
                <a16:creationId xmlns:a16="http://schemas.microsoft.com/office/drawing/2014/main" id="{EB7D237C-EA1C-5E16-F7F0-0201930E9A4C}"/>
              </a:ext>
            </a:extLst>
          </p:cNvPr>
          <p:cNvSpPr/>
          <p:nvPr/>
        </p:nvSpPr>
        <p:spPr>
          <a:xfrm>
            <a:off x="6777803" y="3231000"/>
            <a:ext cx="5086350" cy="5629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Base da alimentação deve ser composta por alimentos </a:t>
            </a:r>
            <a:r>
              <a:rPr lang="en-US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natura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</a:t>
            </a:r>
            <a:r>
              <a:rPr lang="en-US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minimamente</a:t>
            </a:r>
            <a:r>
              <a:rPr lang="en-US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processados</a:t>
            </a:r>
            <a:endParaRPr lang="en-US" dirty="0"/>
          </a:p>
        </p:txBody>
      </p:sp>
      <p:sp>
        <p:nvSpPr>
          <p:cNvPr id="67" name="Text 11">
            <a:extLst>
              <a:ext uri="{FF2B5EF4-FFF2-40B4-BE49-F238E27FC236}">
                <a16:creationId xmlns:a16="http://schemas.microsoft.com/office/drawing/2014/main" id="{3AC8717C-352D-E0CA-9A69-9D6EB59ED4CA}"/>
              </a:ext>
            </a:extLst>
          </p:cNvPr>
          <p:cNvSpPr/>
          <p:nvPr/>
        </p:nvSpPr>
        <p:spPr>
          <a:xfrm>
            <a:off x="6953250" y="5018491"/>
            <a:ext cx="2880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Rastreabilidade</a:t>
            </a:r>
            <a:endParaRPr lang="en-US" dirty="0"/>
          </a:p>
        </p:txBody>
      </p:sp>
      <p:sp>
        <p:nvSpPr>
          <p:cNvPr id="68" name="Text 12">
            <a:extLst>
              <a:ext uri="{FF2B5EF4-FFF2-40B4-BE49-F238E27FC236}">
                <a16:creationId xmlns:a16="http://schemas.microsoft.com/office/drawing/2014/main" id="{FC2255C7-A5B5-1FA9-155C-61CD9F0506B9}"/>
              </a:ext>
            </a:extLst>
          </p:cNvPr>
          <p:cNvSpPr/>
          <p:nvPr/>
        </p:nvSpPr>
        <p:spPr>
          <a:xfrm>
            <a:off x="6705600" y="5403675"/>
            <a:ext cx="2343150" cy="6026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5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Escolha por alimentos rotulados com identificação</a:t>
            </a:r>
            <a:endParaRPr lang="en-US" sz="1600" dirty="0"/>
          </a:p>
        </p:txBody>
      </p:sp>
      <p:sp>
        <p:nvSpPr>
          <p:cNvPr id="69" name="Text 13">
            <a:extLst>
              <a:ext uri="{FF2B5EF4-FFF2-40B4-BE49-F238E27FC236}">
                <a16:creationId xmlns:a16="http://schemas.microsoft.com/office/drawing/2014/main" id="{1F86564A-CFA8-D595-EBED-5C1D95C1C735}"/>
              </a:ext>
            </a:extLst>
          </p:cNvPr>
          <p:cNvSpPr/>
          <p:nvPr/>
        </p:nvSpPr>
        <p:spPr>
          <a:xfrm>
            <a:off x="6694170" y="6076076"/>
            <a:ext cx="2343150" cy="7754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5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Colabora para o comprometimento com qualidade</a:t>
            </a:r>
            <a:endParaRPr lang="en-US" sz="1600" dirty="0"/>
          </a:p>
        </p:txBody>
      </p:sp>
      <p:sp>
        <p:nvSpPr>
          <p:cNvPr id="71" name="Text 15">
            <a:extLst>
              <a:ext uri="{FF2B5EF4-FFF2-40B4-BE49-F238E27FC236}">
                <a16:creationId xmlns:a16="http://schemas.microsoft.com/office/drawing/2014/main" id="{C0391469-23D1-16AF-3945-44E1697E3A49}"/>
              </a:ext>
            </a:extLst>
          </p:cNvPr>
          <p:cNvSpPr/>
          <p:nvPr/>
        </p:nvSpPr>
        <p:spPr>
          <a:xfrm>
            <a:off x="9715500" y="5018229"/>
            <a:ext cx="210095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Alimentos de Época</a:t>
            </a:r>
            <a:endParaRPr lang="en-US" dirty="0"/>
          </a:p>
        </p:txBody>
      </p:sp>
      <p:sp>
        <p:nvSpPr>
          <p:cNvPr id="72" name="Text 16">
            <a:extLst>
              <a:ext uri="{FF2B5EF4-FFF2-40B4-BE49-F238E27FC236}">
                <a16:creationId xmlns:a16="http://schemas.microsoft.com/office/drawing/2014/main" id="{01D17F42-8E0D-3E80-F2B1-2C2CBB5133B2}"/>
              </a:ext>
            </a:extLst>
          </p:cNvPr>
          <p:cNvSpPr/>
          <p:nvPr/>
        </p:nvSpPr>
        <p:spPr>
          <a:xfrm>
            <a:off x="9435687" y="5403675"/>
            <a:ext cx="2380771" cy="51696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500"/>
              </a:lnSpc>
              <a:buSzPct val="100000"/>
              <a:buChar char="•"/>
            </a:pPr>
            <a:r>
              <a:rPr lang="en-US" sz="16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Normalmente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recebem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menor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carga de agrotóxicos</a:t>
            </a:r>
            <a:endParaRPr lang="en-US" sz="1600" dirty="0"/>
          </a:p>
        </p:txBody>
      </p:sp>
      <p:sp>
        <p:nvSpPr>
          <p:cNvPr id="73" name="Text 17">
            <a:extLst>
              <a:ext uri="{FF2B5EF4-FFF2-40B4-BE49-F238E27FC236}">
                <a16:creationId xmlns:a16="http://schemas.microsoft.com/office/drawing/2014/main" id="{3C6FEAC5-5E6B-165D-4690-161BA6327173}"/>
              </a:ext>
            </a:extLst>
          </p:cNvPr>
          <p:cNvSpPr/>
          <p:nvPr/>
        </p:nvSpPr>
        <p:spPr>
          <a:xfrm>
            <a:off x="9448800" y="6076076"/>
            <a:ext cx="2380771" cy="51696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500"/>
              </a:lnSpc>
              <a:buSzPct val="100000"/>
              <a:buChar char="•"/>
            </a:pPr>
            <a:r>
              <a:rPr lang="en-US" sz="16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Importante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verificar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 sazonalidade para escolhas mais seguras</a:t>
            </a:r>
            <a:endParaRPr lang="en-US" sz="1600" dirty="0"/>
          </a:p>
        </p:txBody>
      </p:sp>
      <p:sp>
        <p:nvSpPr>
          <p:cNvPr id="75" name="Text 6">
            <a:extLst>
              <a:ext uri="{FF2B5EF4-FFF2-40B4-BE49-F238E27FC236}">
                <a16:creationId xmlns:a16="http://schemas.microsoft.com/office/drawing/2014/main" id="{0436A01E-666B-5F58-A090-111812C2613D}"/>
              </a:ext>
            </a:extLst>
          </p:cNvPr>
          <p:cNvSpPr/>
          <p:nvPr/>
        </p:nvSpPr>
        <p:spPr>
          <a:xfrm>
            <a:off x="7105650" y="1366822"/>
            <a:ext cx="496982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Manter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uma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alimentação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saudável</a:t>
            </a:r>
            <a:endParaRPr lang="en-US" sz="2400" dirty="0"/>
          </a:p>
        </p:txBody>
      </p:sp>
      <p:sp>
        <p:nvSpPr>
          <p:cNvPr id="76" name="Text 10">
            <a:extLst>
              <a:ext uri="{FF2B5EF4-FFF2-40B4-BE49-F238E27FC236}">
                <a16:creationId xmlns:a16="http://schemas.microsoft.com/office/drawing/2014/main" id="{A6D4422E-293F-0315-65D7-0221E945C436}"/>
              </a:ext>
            </a:extLst>
          </p:cNvPr>
          <p:cNvSpPr/>
          <p:nvPr/>
        </p:nvSpPr>
        <p:spPr>
          <a:xfrm>
            <a:off x="6829425" y="4167621"/>
            <a:ext cx="5257800" cy="61782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Optar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por</a:t>
            </a:r>
            <a:r>
              <a:rPr lang="en-US" sz="24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Alimentos Rastreáveis e de Época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98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C6E7-47C7-77F8-9203-989D0BDC5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1A71B0D-0C2A-1211-CCC8-2C518771018A}"/>
              </a:ext>
            </a:extLst>
          </p:cNvPr>
          <p:cNvSpPr/>
          <p:nvPr/>
        </p:nvSpPr>
        <p:spPr>
          <a:xfrm>
            <a:off x="-33053" y="1391030"/>
            <a:ext cx="12247087" cy="5447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8A76C4F-17A0-DCB9-2801-0B0F3A7648A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B6B7BC61-F309-60BE-E2E5-B2B3A53C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1119206" y="151265"/>
            <a:ext cx="12192000" cy="13416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A84C6AAB-AAC5-6761-40E4-BB7A6AAA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4445" y="19359"/>
            <a:ext cx="1271398" cy="118861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6AF418-30A1-4071-42DF-BA07B5A8810B}"/>
              </a:ext>
            </a:extLst>
          </p:cNvPr>
          <p:cNvSpPr txBox="1"/>
          <p:nvPr/>
        </p:nvSpPr>
        <p:spPr>
          <a:xfrm>
            <a:off x="791622" y="342885"/>
            <a:ext cx="1080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Avanços</a:t>
            </a:r>
            <a:r>
              <a:rPr lang="en-US" dirty="0"/>
              <a:t> e </a:t>
            </a:r>
            <a:r>
              <a:rPr lang="en-US" dirty="0" err="1"/>
              <a:t>Perspectivas</a:t>
            </a:r>
            <a:endParaRPr lang="en-US" dirty="0"/>
          </a:p>
        </p:txBody>
      </p:sp>
      <p:pic>
        <p:nvPicPr>
          <p:cNvPr id="4" name="Image 3" descr="preencoded.png">
            <a:extLst>
              <a:ext uri="{FF2B5EF4-FFF2-40B4-BE49-F238E27FC236}">
                <a16:creationId xmlns:a16="http://schemas.microsoft.com/office/drawing/2014/main" id="{77A4830D-4DE2-822A-E910-2735F8197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60" y="1567982"/>
            <a:ext cx="257175" cy="228600"/>
          </a:xfrm>
          <a:prstGeom prst="rect">
            <a:avLst/>
          </a:prstGeom>
        </p:spPr>
      </p:pic>
      <p:pic>
        <p:nvPicPr>
          <p:cNvPr id="5" name="Image 4" descr="preencoded.png">
            <a:extLst>
              <a:ext uri="{FF2B5EF4-FFF2-40B4-BE49-F238E27FC236}">
                <a16:creationId xmlns:a16="http://schemas.microsoft.com/office/drawing/2014/main" id="{107483B8-7FAB-4DC9-DF06-F4CB7191E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7" y="2119045"/>
            <a:ext cx="5334000" cy="990600"/>
          </a:xfrm>
          <a:prstGeom prst="rect">
            <a:avLst/>
          </a:prstGeom>
        </p:spPr>
      </p:pic>
      <p:pic>
        <p:nvPicPr>
          <p:cNvPr id="6" name="Image 5" descr="preencoded.png">
            <a:extLst>
              <a:ext uri="{FF2B5EF4-FFF2-40B4-BE49-F238E27FC236}">
                <a16:creationId xmlns:a16="http://schemas.microsoft.com/office/drawing/2014/main" id="{0C978BDD-3A3C-3831-9C44-956A52439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47" y="2246680"/>
            <a:ext cx="171450" cy="171450"/>
          </a:xfrm>
          <a:prstGeom prst="rect">
            <a:avLst/>
          </a:prstGeom>
        </p:spPr>
      </p:pic>
      <p:pic>
        <p:nvPicPr>
          <p:cNvPr id="7" name="Image 6" descr="preencoded.png">
            <a:extLst>
              <a:ext uri="{FF2B5EF4-FFF2-40B4-BE49-F238E27FC236}">
                <a16:creationId xmlns:a16="http://schemas.microsoft.com/office/drawing/2014/main" id="{343D8123-D77A-095E-943D-D2101D4DA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47" y="3223945"/>
            <a:ext cx="5334000" cy="990600"/>
          </a:xfrm>
          <a:prstGeom prst="rect">
            <a:avLst/>
          </a:prstGeom>
        </p:spPr>
      </p:pic>
      <p:pic>
        <p:nvPicPr>
          <p:cNvPr id="8" name="Image 7" descr="preencoded.png">
            <a:extLst>
              <a:ext uri="{FF2B5EF4-FFF2-40B4-BE49-F238E27FC236}">
                <a16:creationId xmlns:a16="http://schemas.microsoft.com/office/drawing/2014/main" id="{30213442-6D8D-A8FF-1E16-2FA5BE2C1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47" y="3366820"/>
            <a:ext cx="171450" cy="171450"/>
          </a:xfrm>
          <a:prstGeom prst="rect">
            <a:avLst/>
          </a:prstGeom>
        </p:spPr>
      </p:pic>
      <p:pic>
        <p:nvPicPr>
          <p:cNvPr id="9" name="Image 8" descr="preencoded.png">
            <a:extLst>
              <a:ext uri="{FF2B5EF4-FFF2-40B4-BE49-F238E27FC236}">
                <a16:creationId xmlns:a16="http://schemas.microsoft.com/office/drawing/2014/main" id="{CDB1D6C0-A833-DE2D-DA13-92691F1860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047" y="4328844"/>
            <a:ext cx="5334000" cy="881565"/>
          </a:xfrm>
          <a:prstGeom prst="rect">
            <a:avLst/>
          </a:prstGeom>
        </p:spPr>
      </p:pic>
      <p:pic>
        <p:nvPicPr>
          <p:cNvPr id="10" name="Image 9" descr="preencoded.png">
            <a:extLst>
              <a:ext uri="{FF2B5EF4-FFF2-40B4-BE49-F238E27FC236}">
                <a16:creationId xmlns:a16="http://schemas.microsoft.com/office/drawing/2014/main" id="{F72A2F69-59DF-1D79-44CD-62D4144221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47" y="4471720"/>
            <a:ext cx="219075" cy="171450"/>
          </a:xfrm>
          <a:prstGeom prst="rect">
            <a:avLst/>
          </a:prstGeom>
        </p:spPr>
      </p:pic>
      <p:pic>
        <p:nvPicPr>
          <p:cNvPr id="12" name="Image 10" descr="preencoded.png">
            <a:extLst>
              <a:ext uri="{FF2B5EF4-FFF2-40B4-BE49-F238E27FC236}">
                <a16:creationId xmlns:a16="http://schemas.microsoft.com/office/drawing/2014/main" id="{0B8BEC22-72C5-6C0E-5122-3D47073DC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47" y="5357545"/>
            <a:ext cx="5334000" cy="1242510"/>
          </a:xfrm>
          <a:prstGeom prst="rect">
            <a:avLst/>
          </a:prstGeom>
          <a:noFill/>
          <a:ln/>
        </p:spPr>
      </p:pic>
      <p:pic>
        <p:nvPicPr>
          <p:cNvPr id="13" name="Image 11" descr="preencoded.png">
            <a:extLst>
              <a:ext uri="{FF2B5EF4-FFF2-40B4-BE49-F238E27FC236}">
                <a16:creationId xmlns:a16="http://schemas.microsoft.com/office/drawing/2014/main" id="{F5FA7A96-9F5B-316F-25CB-6D91A4E248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347" y="5454700"/>
            <a:ext cx="219075" cy="171450"/>
          </a:xfrm>
          <a:prstGeom prst="rect">
            <a:avLst/>
          </a:prstGeom>
        </p:spPr>
      </p:pic>
      <p:pic>
        <p:nvPicPr>
          <p:cNvPr id="15" name="Image 13" descr="preencoded.png">
            <a:extLst>
              <a:ext uri="{FF2B5EF4-FFF2-40B4-BE49-F238E27FC236}">
                <a16:creationId xmlns:a16="http://schemas.microsoft.com/office/drawing/2014/main" id="{3E9EF935-C3A5-0217-4B43-C887B15E4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8100" y="1583222"/>
            <a:ext cx="171450" cy="228600"/>
          </a:xfrm>
          <a:prstGeom prst="rect">
            <a:avLst/>
          </a:prstGeom>
        </p:spPr>
      </p:pic>
      <p:pic>
        <p:nvPicPr>
          <p:cNvPr id="19" name="Image 15" descr="preencoded.png">
            <a:extLst>
              <a:ext uri="{FF2B5EF4-FFF2-40B4-BE49-F238E27FC236}">
                <a16:creationId xmlns:a16="http://schemas.microsoft.com/office/drawing/2014/main" id="{C79B544C-7949-2F5C-57C9-87897AF8A0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6040" y="2019985"/>
            <a:ext cx="5334000" cy="1112520"/>
          </a:xfrm>
          <a:prstGeom prst="rect">
            <a:avLst/>
          </a:prstGeom>
        </p:spPr>
      </p:pic>
      <p:pic>
        <p:nvPicPr>
          <p:cNvPr id="20" name="Image 16" descr="preencoded.png">
            <a:extLst>
              <a:ext uri="{FF2B5EF4-FFF2-40B4-BE49-F238E27FC236}">
                <a16:creationId xmlns:a16="http://schemas.microsoft.com/office/drawing/2014/main" id="{17F49265-8540-C7FC-907E-04CB33C018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2165245"/>
            <a:ext cx="163914" cy="210747"/>
          </a:xfrm>
          <a:prstGeom prst="rect">
            <a:avLst/>
          </a:prstGeom>
        </p:spPr>
      </p:pic>
      <p:pic>
        <p:nvPicPr>
          <p:cNvPr id="24" name="Image 17" descr="preencoded.png">
            <a:extLst>
              <a:ext uri="{FF2B5EF4-FFF2-40B4-BE49-F238E27FC236}">
                <a16:creationId xmlns:a16="http://schemas.microsoft.com/office/drawing/2014/main" id="{DC988539-7195-3AE6-DAD6-78A950FBEA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8420" y="3264431"/>
            <a:ext cx="5334000" cy="1491614"/>
          </a:xfrm>
          <a:prstGeom prst="rect">
            <a:avLst/>
          </a:prstGeom>
        </p:spPr>
      </p:pic>
      <p:sp>
        <p:nvSpPr>
          <p:cNvPr id="26" name="Text 1">
            <a:extLst>
              <a:ext uri="{FF2B5EF4-FFF2-40B4-BE49-F238E27FC236}">
                <a16:creationId xmlns:a16="http://schemas.microsoft.com/office/drawing/2014/main" id="{264168EA-2A70-63F5-E1D3-5ED75962F9C0}"/>
              </a:ext>
            </a:extLst>
          </p:cNvPr>
          <p:cNvSpPr/>
          <p:nvPr/>
        </p:nvSpPr>
        <p:spPr>
          <a:xfrm>
            <a:off x="1651635" y="1539407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Principais Avanços</a:t>
            </a:r>
            <a:endParaRPr lang="en-US" sz="2400" dirty="0"/>
          </a:p>
        </p:txBody>
      </p:sp>
      <p:sp>
        <p:nvSpPr>
          <p:cNvPr id="42" name="Text 2">
            <a:extLst>
              <a:ext uri="{FF2B5EF4-FFF2-40B4-BE49-F238E27FC236}">
                <a16:creationId xmlns:a16="http://schemas.microsoft.com/office/drawing/2014/main" id="{D7CC1288-9C97-0496-2D5C-048AE3BA0AD6}"/>
              </a:ext>
            </a:extLst>
          </p:cNvPr>
          <p:cNvSpPr/>
          <p:nvPr/>
        </p:nvSpPr>
        <p:spPr>
          <a:xfrm>
            <a:off x="743997" y="2218105"/>
            <a:ext cx="5105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Execução do Plurianual</a:t>
            </a:r>
            <a:endParaRPr lang="en-US" sz="2000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56B61856-1F48-C3E7-36CE-D12E937E5A8B}"/>
              </a:ext>
            </a:extLst>
          </p:cNvPr>
          <p:cNvSpPr/>
          <p:nvPr/>
        </p:nvSpPr>
        <p:spPr>
          <a:xfrm>
            <a:off x="511587" y="2538145"/>
            <a:ext cx="5105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Implementação completa do plano plurianual 2023-2025 com representatividade do consumo</a:t>
            </a:r>
            <a:endParaRPr lang="en-US" dirty="0"/>
          </a:p>
        </p:txBody>
      </p:sp>
      <p:sp>
        <p:nvSpPr>
          <p:cNvPr id="45" name="Text 4">
            <a:extLst>
              <a:ext uri="{FF2B5EF4-FFF2-40B4-BE49-F238E27FC236}">
                <a16:creationId xmlns:a16="http://schemas.microsoft.com/office/drawing/2014/main" id="{F08AF181-972D-4C67-B75D-F14DFCBF6F04}"/>
              </a:ext>
            </a:extLst>
          </p:cNvPr>
          <p:cNvSpPr/>
          <p:nvPr/>
        </p:nvSpPr>
        <p:spPr>
          <a:xfrm>
            <a:off x="743997" y="3338245"/>
            <a:ext cx="4872990" cy="18339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Redução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dos </a:t>
            </a: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riscos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e das </a:t>
            </a: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não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conformidades</a:t>
            </a:r>
            <a:endParaRPr lang="en-US" sz="2000" dirty="0"/>
          </a:p>
        </p:txBody>
      </p:sp>
      <p:sp>
        <p:nvSpPr>
          <p:cNvPr id="46" name="Text 5">
            <a:extLst>
              <a:ext uri="{FF2B5EF4-FFF2-40B4-BE49-F238E27FC236}">
                <a16:creationId xmlns:a16="http://schemas.microsoft.com/office/drawing/2014/main" id="{8FE946D2-8A9D-6E44-4B8C-1FBB2F599FEB}"/>
              </a:ext>
            </a:extLst>
          </p:cNvPr>
          <p:cNvSpPr/>
          <p:nvPr/>
        </p:nvSpPr>
        <p:spPr>
          <a:xfrm>
            <a:off x="511586" y="3673525"/>
            <a:ext cx="517102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Diminuição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do % de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amostras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com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risco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agudo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e do percentual de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amostras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insatisfatórias</a:t>
            </a:r>
            <a:endParaRPr lang="en-US" dirty="0">
              <a:solidFill>
                <a:srgbClr val="374151"/>
              </a:solidFill>
              <a:ea typeface="ui-sans-serif" pitchFamily="34" charset="-122"/>
            </a:endParaRPr>
          </a:p>
        </p:txBody>
      </p:sp>
      <p:sp>
        <p:nvSpPr>
          <p:cNvPr id="47" name="Text 6">
            <a:extLst>
              <a:ext uri="{FF2B5EF4-FFF2-40B4-BE49-F238E27FC236}">
                <a16:creationId xmlns:a16="http://schemas.microsoft.com/office/drawing/2014/main" id="{1ABC902D-4EE1-8864-7102-37CB13D9FB63}"/>
              </a:ext>
            </a:extLst>
          </p:cNvPr>
          <p:cNvSpPr/>
          <p:nvPr/>
        </p:nvSpPr>
        <p:spPr>
          <a:xfrm>
            <a:off x="791622" y="4443145"/>
            <a:ext cx="42155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Fortalecimento de Parcerias</a:t>
            </a:r>
            <a:endParaRPr lang="en-US" sz="2000" dirty="0"/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7715449B-3F5F-BEA6-06E4-A387FEB29097}"/>
              </a:ext>
            </a:extLst>
          </p:cNvPr>
          <p:cNvSpPr/>
          <p:nvPr/>
        </p:nvSpPr>
        <p:spPr>
          <a:xfrm>
            <a:off x="518958" y="4740325"/>
            <a:ext cx="5082789" cy="171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Parcerias com ABRAS para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melhoria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da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segurança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dos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alimentos</a:t>
            </a:r>
            <a:endParaRPr lang="en-US" dirty="0">
              <a:solidFill>
                <a:srgbClr val="374151"/>
              </a:solidFill>
              <a:ea typeface="ui-sans-serif" pitchFamily="34" charset="-122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86CCECE8-EF01-67D3-46EA-50F589BD4A17}"/>
              </a:ext>
            </a:extLst>
          </p:cNvPr>
          <p:cNvSpPr/>
          <p:nvPr/>
        </p:nvSpPr>
        <p:spPr>
          <a:xfrm>
            <a:off x="791622" y="5426124"/>
            <a:ext cx="4713829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Melhoria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das </a:t>
            </a: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Operações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sz="2000" b="1" dirty="0" err="1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Logística</a:t>
            </a:r>
            <a:r>
              <a:rPr lang="en-US" sz="20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 do Programa </a:t>
            </a:r>
            <a:endParaRPr lang="en-US" sz="2000" dirty="0"/>
          </a:p>
        </p:txBody>
      </p:sp>
      <p:sp>
        <p:nvSpPr>
          <p:cNvPr id="50" name="Text 9">
            <a:extLst>
              <a:ext uri="{FF2B5EF4-FFF2-40B4-BE49-F238E27FC236}">
                <a16:creationId xmlns:a16="http://schemas.microsoft.com/office/drawing/2014/main" id="{1B62076B-A7CA-62B5-F8CD-C2628A96FF5B}"/>
              </a:ext>
            </a:extLst>
          </p:cNvPr>
          <p:cNvSpPr/>
          <p:nvPr/>
        </p:nvSpPr>
        <p:spPr>
          <a:xfrm>
            <a:off x="496347" y="6050964"/>
            <a:ext cx="5229225" cy="30480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Redução do percentual de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amostras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deterioradas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recebidas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pelo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laboratório</a:t>
            </a:r>
            <a:endParaRPr lang="en-US" dirty="0">
              <a:solidFill>
                <a:srgbClr val="374151"/>
              </a:solidFill>
              <a:ea typeface="ui-sans-serif" pitchFamily="34" charset="-122"/>
            </a:endParaRPr>
          </a:p>
        </p:txBody>
      </p:sp>
      <p:sp>
        <p:nvSpPr>
          <p:cNvPr id="51" name="Text 10">
            <a:extLst>
              <a:ext uri="{FF2B5EF4-FFF2-40B4-BE49-F238E27FC236}">
                <a16:creationId xmlns:a16="http://schemas.microsoft.com/office/drawing/2014/main" id="{BABA8209-2AC9-EA4B-42A7-2CF03117F056}"/>
              </a:ext>
            </a:extLst>
          </p:cNvPr>
          <p:cNvSpPr/>
          <p:nvPr/>
        </p:nvSpPr>
        <p:spPr>
          <a:xfrm>
            <a:off x="7905750" y="1554647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Perspectivas</a:t>
            </a:r>
            <a:endParaRPr lang="en-US" sz="2400" dirty="0"/>
          </a:p>
        </p:txBody>
      </p:sp>
      <p:sp>
        <p:nvSpPr>
          <p:cNvPr id="52" name="Text 12">
            <a:extLst>
              <a:ext uri="{FF2B5EF4-FFF2-40B4-BE49-F238E27FC236}">
                <a16:creationId xmlns:a16="http://schemas.microsoft.com/office/drawing/2014/main" id="{6E53681E-78FC-62CA-6CD1-BE99EA1C9F8C}"/>
              </a:ext>
            </a:extLst>
          </p:cNvPr>
          <p:cNvSpPr/>
          <p:nvPr/>
        </p:nvSpPr>
        <p:spPr>
          <a:xfrm>
            <a:off x="6598920" y="2441471"/>
            <a:ext cx="5169124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Estimando riscos do consumo de alimentos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contendo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múltiplos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resíduos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de </a:t>
            </a:r>
            <a:r>
              <a:rPr lang="en-US" dirty="0" err="1">
                <a:solidFill>
                  <a:srgbClr val="374151"/>
                </a:solidFill>
                <a:ea typeface="ui-sans-serif" pitchFamily="34" charset="-122"/>
              </a:rPr>
              <a:t>agrotóxicos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 (P14, 2024 – 2027)</a:t>
            </a:r>
          </a:p>
        </p:txBody>
      </p:sp>
      <p:sp>
        <p:nvSpPr>
          <p:cNvPr id="53" name="Text 11">
            <a:extLst>
              <a:ext uri="{FF2B5EF4-FFF2-40B4-BE49-F238E27FC236}">
                <a16:creationId xmlns:a16="http://schemas.microsoft.com/office/drawing/2014/main" id="{5E16C8F6-76A3-E657-35E6-5BBE289347EB}"/>
              </a:ext>
            </a:extLst>
          </p:cNvPr>
          <p:cNvSpPr/>
          <p:nvPr/>
        </p:nvSpPr>
        <p:spPr>
          <a:xfrm>
            <a:off x="6812990" y="2136671"/>
            <a:ext cx="48229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Projeto Estratégico da Anvisa  </a:t>
            </a:r>
            <a:endParaRPr lang="en-US" sz="2000" dirty="0"/>
          </a:p>
        </p:txBody>
      </p:sp>
      <p:sp>
        <p:nvSpPr>
          <p:cNvPr id="54" name="Text 13">
            <a:extLst>
              <a:ext uri="{FF2B5EF4-FFF2-40B4-BE49-F238E27FC236}">
                <a16:creationId xmlns:a16="http://schemas.microsoft.com/office/drawing/2014/main" id="{0D6A26A5-39EA-7C79-0F0F-DBEF44C4588D}"/>
              </a:ext>
            </a:extLst>
          </p:cNvPr>
          <p:cNvSpPr/>
          <p:nvPr/>
        </p:nvSpPr>
        <p:spPr>
          <a:xfrm>
            <a:off x="6898193" y="3240000"/>
            <a:ext cx="4777363" cy="4829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Fortalecimento do Programa Nacional de </a:t>
            </a:r>
            <a:r>
              <a:rPr lang="en-US" sz="20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Redução</a:t>
            </a:r>
            <a:r>
              <a:rPr lang="en-US" sz="20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 de Agrotóxicos - PRONARA</a:t>
            </a:r>
            <a:endParaRPr lang="en-US" sz="2000" dirty="0"/>
          </a:p>
        </p:txBody>
      </p:sp>
      <p:sp>
        <p:nvSpPr>
          <p:cNvPr id="55" name="Text 14">
            <a:extLst>
              <a:ext uri="{FF2B5EF4-FFF2-40B4-BE49-F238E27FC236}">
                <a16:creationId xmlns:a16="http://schemas.microsoft.com/office/drawing/2014/main" id="{6BA80DC5-115F-67ED-3973-7AB4E2A5767A}"/>
              </a:ext>
            </a:extLst>
          </p:cNvPr>
          <p:cNvSpPr/>
          <p:nvPr/>
        </p:nvSpPr>
        <p:spPr>
          <a:xfrm>
            <a:off x="6605494" y="3952411"/>
            <a:ext cx="5162550" cy="7562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pt-BR" dirty="0">
                <a:solidFill>
                  <a:srgbClr val="374151"/>
                </a:solidFill>
                <a:ea typeface="ui-sans-serif" pitchFamily="34" charset="-122"/>
              </a:rPr>
              <a:t>Implementar ações de redução do uso de agrotóxicos no país, com ênfase em saúde pública, segurança alimentar e sustentabilidade</a:t>
            </a:r>
            <a:endParaRPr lang="en-US" dirty="0">
              <a:solidFill>
                <a:srgbClr val="374151"/>
              </a:solidFill>
              <a:ea typeface="ui-sans-serif" pitchFamily="34" charset="-122"/>
            </a:endParaRPr>
          </a:p>
        </p:txBody>
      </p:sp>
      <p:pic>
        <p:nvPicPr>
          <p:cNvPr id="56" name="Image 17" descr="preencoded.png">
            <a:extLst>
              <a:ext uri="{FF2B5EF4-FFF2-40B4-BE49-F238E27FC236}">
                <a16:creationId xmlns:a16="http://schemas.microsoft.com/office/drawing/2014/main" id="{ECCFE20A-14E5-3CFC-9400-55C0F7B9E9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1364" y="4885585"/>
            <a:ext cx="5334000" cy="1821150"/>
          </a:xfrm>
          <a:prstGeom prst="rect">
            <a:avLst/>
          </a:prstGeom>
        </p:spPr>
      </p:pic>
      <p:sp>
        <p:nvSpPr>
          <p:cNvPr id="61" name="Text 13">
            <a:extLst>
              <a:ext uri="{FF2B5EF4-FFF2-40B4-BE49-F238E27FC236}">
                <a16:creationId xmlns:a16="http://schemas.microsoft.com/office/drawing/2014/main" id="{E63C9D5F-9713-656C-6348-6FE13E42FE1F}"/>
              </a:ext>
            </a:extLst>
          </p:cNvPr>
          <p:cNvSpPr/>
          <p:nvPr/>
        </p:nvSpPr>
        <p:spPr>
          <a:xfrm>
            <a:off x="6903842" y="4999885"/>
            <a:ext cx="47848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Implementação</a:t>
            </a:r>
            <a:r>
              <a:rPr lang="en-US" sz="20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 da Avaliação do Risco </a:t>
            </a:r>
            <a:r>
              <a:rPr lang="en-US" sz="20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Não-Dietético</a:t>
            </a:r>
            <a:endParaRPr lang="en-US" sz="2000" dirty="0"/>
          </a:p>
        </p:txBody>
      </p:sp>
      <p:sp>
        <p:nvSpPr>
          <p:cNvPr id="62" name="Text 14">
            <a:extLst>
              <a:ext uri="{FF2B5EF4-FFF2-40B4-BE49-F238E27FC236}">
                <a16:creationId xmlns:a16="http://schemas.microsoft.com/office/drawing/2014/main" id="{28B76C62-C23C-F4A7-3F0B-5BF0D6C41355}"/>
              </a:ext>
            </a:extLst>
          </p:cNvPr>
          <p:cNvSpPr/>
          <p:nvPr/>
        </p:nvSpPr>
        <p:spPr>
          <a:xfrm>
            <a:off x="6631305" y="5622339"/>
            <a:ext cx="5207140" cy="78040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en-US" dirty="0">
                <a:solidFill>
                  <a:srgbClr val="374151"/>
                </a:solidFill>
                <a:ea typeface="ui-sans-serif" pitchFamily="34" charset="-122"/>
              </a:rPr>
              <a:t>RDC 998, de 2025 – </a:t>
            </a:r>
            <a:r>
              <a:rPr lang="pt-BR" dirty="0">
                <a:solidFill>
                  <a:srgbClr val="374151"/>
                </a:solidFill>
                <a:ea typeface="ui-sans-serif" pitchFamily="34" charset="-122"/>
              </a:rPr>
              <a:t>promover o uso seguro de tecnologias no país, prevenindo riscos e fortalecendo a proteção à saúde de trabalhadores rurais, comunidades e consumidores</a:t>
            </a:r>
            <a:endParaRPr lang="en-US" dirty="0">
              <a:solidFill>
                <a:srgbClr val="374151"/>
              </a:solidFill>
              <a:ea typeface="ui-sans-serif" pitchFamily="34" charset="-122"/>
            </a:endParaRPr>
          </a:p>
        </p:txBody>
      </p:sp>
      <p:pic>
        <p:nvPicPr>
          <p:cNvPr id="64" name="Gráfico 63" descr="Brinde com preenchimento sólido">
            <a:extLst>
              <a:ext uri="{FF2B5EF4-FFF2-40B4-BE49-F238E27FC236}">
                <a16:creationId xmlns:a16="http://schemas.microsoft.com/office/drawing/2014/main" id="{1DF69289-2C53-073C-CD76-5330E3025F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05575" y="3323476"/>
            <a:ext cx="295275" cy="295275"/>
          </a:xfrm>
          <a:prstGeom prst="rect">
            <a:avLst/>
          </a:prstGeom>
        </p:spPr>
      </p:pic>
      <p:pic>
        <p:nvPicPr>
          <p:cNvPr id="66" name="Gráfico 65" descr="Fazendeiro com preenchimento sólido">
            <a:extLst>
              <a:ext uri="{FF2B5EF4-FFF2-40B4-BE49-F238E27FC236}">
                <a16:creationId xmlns:a16="http://schemas.microsoft.com/office/drawing/2014/main" id="{C074EC94-8E0F-DF1B-A1A7-5B7C8A225F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2922" y="5073145"/>
            <a:ext cx="375452" cy="375452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E728D5-8799-8824-4909-348B66A88B32}"/>
              </a:ext>
            </a:extLst>
          </p:cNvPr>
          <p:cNvCxnSpPr/>
          <p:nvPr/>
        </p:nvCxnSpPr>
        <p:spPr>
          <a:xfrm>
            <a:off x="6096000" y="1391030"/>
            <a:ext cx="0" cy="539283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1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9C7FEC-2236-B24D-B343-C983B645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6A7D964-31EC-47C8-83EC-95A0336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B6336A-C14E-4B2C-9A7C-505EC7ABF42B}"/>
              </a:ext>
            </a:extLst>
          </p:cNvPr>
          <p:cNvSpPr txBox="1"/>
          <p:nvPr/>
        </p:nvSpPr>
        <p:spPr>
          <a:xfrm>
            <a:off x="1335092" y="191270"/>
            <a:ext cx="1081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Programa de Análise de Resíduos de Agrotóxicos em Alimentos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PARA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EE1DF1-B1A2-424B-8EEB-174D85CC2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9DFB71F9-2208-16D1-C009-56F2B33479B9}"/>
              </a:ext>
            </a:extLst>
          </p:cNvPr>
          <p:cNvSpPr txBox="1"/>
          <p:nvPr/>
        </p:nvSpPr>
        <p:spPr>
          <a:xfrm>
            <a:off x="5909950" y="3594855"/>
            <a:ext cx="56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noProof="0" dirty="0">
                <a:cs typeface="Arial" panose="020B0604020202020204" pitchFamily="34" charset="0"/>
              </a:rPr>
              <a:t>Monitorar </a:t>
            </a:r>
            <a:r>
              <a:rPr lang="pt-BR" sz="2400" b="1" noProof="0" dirty="0">
                <a:cs typeface="Arial" panose="020B0604020202020204" pitchFamily="34" charset="0"/>
              </a:rPr>
              <a:t>resíduos de agrotóxicos </a:t>
            </a:r>
            <a:r>
              <a:rPr lang="pt-BR" sz="2400" noProof="0" dirty="0">
                <a:cs typeface="Arial" panose="020B0604020202020204" pitchFamily="34" charset="0"/>
              </a:rPr>
              <a:t>em alimentos </a:t>
            </a:r>
            <a:r>
              <a:rPr lang="pt-BR" sz="2400" b="1" noProof="0" dirty="0">
                <a:cs typeface="Arial" panose="020B0604020202020204" pitchFamily="34" charset="0"/>
              </a:rPr>
              <a:t>visando mitigar riscos à saúde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18C268-80E5-8191-C360-FE93896E7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4"/>
          <a:stretch/>
        </p:blipFill>
        <p:spPr>
          <a:xfrm>
            <a:off x="147010" y="1397545"/>
            <a:ext cx="5499698" cy="5567415"/>
          </a:xfrm>
          <a:prstGeom prst="rect">
            <a:avLst/>
          </a:prstGeom>
        </p:spPr>
      </p:pic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47965697-E8DD-2CF6-5162-A09B9ED73608}"/>
              </a:ext>
            </a:extLst>
          </p:cNvPr>
          <p:cNvSpPr/>
          <p:nvPr/>
        </p:nvSpPr>
        <p:spPr>
          <a:xfrm>
            <a:off x="5764658" y="1706006"/>
            <a:ext cx="5770630" cy="1341666"/>
          </a:xfrm>
          <a:custGeom>
            <a:avLst/>
            <a:gdLst>
              <a:gd name="connsiteX0" fmla="*/ 0 w 4866526"/>
              <a:gd name="connsiteY0" fmla="*/ 87465 h 524780"/>
              <a:gd name="connsiteX1" fmla="*/ 87465 w 4866526"/>
              <a:gd name="connsiteY1" fmla="*/ 0 h 524780"/>
              <a:gd name="connsiteX2" fmla="*/ 4779061 w 4866526"/>
              <a:gd name="connsiteY2" fmla="*/ 0 h 524780"/>
              <a:gd name="connsiteX3" fmla="*/ 4866526 w 4866526"/>
              <a:gd name="connsiteY3" fmla="*/ 87465 h 524780"/>
              <a:gd name="connsiteX4" fmla="*/ 4866526 w 4866526"/>
              <a:gd name="connsiteY4" fmla="*/ 437315 h 524780"/>
              <a:gd name="connsiteX5" fmla="*/ 4779061 w 4866526"/>
              <a:gd name="connsiteY5" fmla="*/ 524780 h 524780"/>
              <a:gd name="connsiteX6" fmla="*/ 87465 w 4866526"/>
              <a:gd name="connsiteY6" fmla="*/ 524780 h 524780"/>
              <a:gd name="connsiteX7" fmla="*/ 0 w 4866526"/>
              <a:gd name="connsiteY7" fmla="*/ 437315 h 524780"/>
              <a:gd name="connsiteX8" fmla="*/ 0 w 4866526"/>
              <a:gd name="connsiteY8" fmla="*/ 87465 h 52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6526" h="524780">
                <a:moveTo>
                  <a:pt x="0" y="87465"/>
                </a:moveTo>
                <a:cubicBezTo>
                  <a:pt x="0" y="39159"/>
                  <a:pt x="39159" y="0"/>
                  <a:pt x="87465" y="0"/>
                </a:cubicBezTo>
                <a:lnTo>
                  <a:pt x="4779061" y="0"/>
                </a:lnTo>
                <a:cubicBezTo>
                  <a:pt x="4827367" y="0"/>
                  <a:pt x="4866526" y="39159"/>
                  <a:pt x="4866526" y="87465"/>
                </a:cubicBezTo>
                <a:lnTo>
                  <a:pt x="4866526" y="437315"/>
                </a:lnTo>
                <a:cubicBezTo>
                  <a:pt x="4866526" y="485621"/>
                  <a:pt x="4827367" y="524780"/>
                  <a:pt x="4779061" y="524780"/>
                </a:cubicBezTo>
                <a:lnTo>
                  <a:pt x="87465" y="524780"/>
                </a:lnTo>
                <a:cubicBezTo>
                  <a:pt x="39159" y="524780"/>
                  <a:pt x="0" y="485621"/>
                  <a:pt x="0" y="437315"/>
                </a:cubicBezTo>
                <a:lnTo>
                  <a:pt x="0" y="874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4198" tIns="94198" rIns="94198" bIns="94198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400" dirty="0">
                <a:cs typeface="Arial" panose="020B0604020202020204" pitchFamily="34" charset="0"/>
                <a:sym typeface="Arial"/>
              </a:rPr>
              <a:t>Ação do </a:t>
            </a:r>
            <a:r>
              <a:rPr lang="pt-BR" sz="2400" b="1" dirty="0">
                <a:cs typeface="Arial" panose="020B0604020202020204" pitchFamily="34" charset="0"/>
                <a:sym typeface="Arial"/>
              </a:rPr>
              <a:t>Sistema Nacional de Vigilância Sanitária </a:t>
            </a:r>
            <a:r>
              <a:rPr lang="pt-BR" sz="2400" dirty="0">
                <a:cs typeface="Arial" panose="020B0604020202020204" pitchFamily="34" charset="0"/>
                <a:sym typeface="Arial"/>
              </a:rPr>
              <a:t>coordenado pela Anvisa em conjunto com órgãos estaduais e municipais de vigilância sanitária e Lacen (Funed/MG)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B9B4F3-E729-CDD3-E305-AD8E646FBE9C}"/>
              </a:ext>
            </a:extLst>
          </p:cNvPr>
          <p:cNvSpPr txBox="1"/>
          <p:nvPr/>
        </p:nvSpPr>
        <p:spPr>
          <a:xfrm>
            <a:off x="6144898" y="5008151"/>
            <a:ext cx="5499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cs typeface="Arial" panose="020B0604020202020204" pitchFamily="34" charset="0"/>
              </a:rPr>
              <a:t>Mais de </a:t>
            </a:r>
            <a:r>
              <a:rPr lang="pt-BR" sz="2400" b="1" dirty="0">
                <a:cs typeface="Arial" panose="020B0604020202020204" pitchFamily="34" charset="0"/>
              </a:rPr>
              <a:t>45 mil </a:t>
            </a:r>
            <a:r>
              <a:rPr lang="pt-BR" sz="2400" dirty="0">
                <a:cs typeface="Arial" panose="020B0604020202020204" pitchFamily="34" charset="0"/>
              </a:rPr>
              <a:t>amostras analisadas desde seu início em 2001</a:t>
            </a:r>
          </a:p>
        </p:txBody>
      </p:sp>
    </p:spTree>
    <p:extLst>
      <p:ext uri="{BB962C8B-B14F-4D97-AF65-F5344CB8AC3E}">
        <p14:creationId xmlns:p14="http://schemas.microsoft.com/office/powerpoint/2010/main" val="380613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82085-7A00-4AC0-9232-9E7E19300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EA198E3A-9B2E-8A5A-D8E9-BCE75A256F6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1B06BCE-98F3-9CBA-6E94-B1F959BD1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41F68A-2580-CEAC-748F-BE3BEA469787}"/>
              </a:ext>
            </a:extLst>
          </p:cNvPr>
          <p:cNvSpPr txBox="1"/>
          <p:nvPr/>
        </p:nvSpPr>
        <p:spPr>
          <a:xfrm>
            <a:off x="1324003" y="150169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Programa de Análise de Resíduos de Agrotóxicos em Alimentos - PARA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542A6ECE-1E93-AB62-5CD2-35191EE33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86DB27-B2A1-71D2-042B-815103B3965B}"/>
              </a:ext>
            </a:extLst>
          </p:cNvPr>
          <p:cNvSpPr txBox="1"/>
          <p:nvPr/>
        </p:nvSpPr>
        <p:spPr>
          <a:xfrm>
            <a:off x="3985639" y="695423"/>
            <a:ext cx="484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Plano Plurianual 2023 - 2025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46E023-E9FA-DBBC-D261-E947F157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134" y="2459503"/>
            <a:ext cx="8216660" cy="41783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DA8023-D195-5980-9BBF-46E7F6ECDB7F}"/>
              </a:ext>
            </a:extLst>
          </p:cNvPr>
          <p:cNvSpPr txBox="1"/>
          <p:nvPr/>
        </p:nvSpPr>
        <p:spPr>
          <a:xfrm>
            <a:off x="1221252" y="1374550"/>
            <a:ext cx="10092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pt-BR" sz="2000" b="1" noProof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36 alimentos a serem coletados em três ciclos anuais</a:t>
            </a:r>
            <a:r>
              <a:rPr lang="pt-BR" sz="2000" b="1" noProof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>
              <a:buClr>
                <a:srgbClr val="002060"/>
              </a:buClr>
            </a:pPr>
            <a:r>
              <a:rPr lang="pt-BR" sz="2000" noProof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Representam 80% dos alimentos de origem vegetal consumidos pela população brasileira (IBGE)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F48D2A-AB88-0D2C-913D-0B8823268A3F}"/>
              </a:ext>
            </a:extLst>
          </p:cNvPr>
          <p:cNvSpPr txBox="1"/>
          <p:nvPr/>
        </p:nvSpPr>
        <p:spPr>
          <a:xfrm>
            <a:off x="193255" y="2355389"/>
            <a:ext cx="3794436" cy="171962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solidFill>
                  <a:schemeClr val="tx1"/>
                </a:solidFill>
              </a:rPr>
              <a:t>Representatividade </a:t>
            </a:r>
            <a:r>
              <a:rPr lang="pt-BR" sz="1900" b="1" kern="1200" dirty="0">
                <a:solidFill>
                  <a:schemeClr val="tx1"/>
                </a:solidFill>
              </a:rPr>
              <a:t>nacional</a:t>
            </a:r>
            <a:r>
              <a:rPr lang="pt-BR" sz="1900" kern="1200" dirty="0">
                <a:solidFill>
                  <a:schemeClr val="tx1"/>
                </a:solidFill>
              </a:rPr>
              <a:t> </a:t>
            </a:r>
            <a:r>
              <a:rPr lang="pt-BR" sz="1900" dirty="0"/>
              <a:t>com </a:t>
            </a:r>
            <a:r>
              <a:rPr lang="pt-BR" sz="1900" kern="1200" dirty="0">
                <a:solidFill>
                  <a:schemeClr val="tx1"/>
                </a:solidFill>
              </a:rPr>
              <a:t>planejamento estatístico do número de amostras, com nº proporcional ao consumo do alimento por UF.</a:t>
            </a:r>
            <a:endParaRPr lang="en-US" sz="1900" kern="1200" dirty="0">
              <a:solidFill>
                <a:schemeClr val="tx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E2EC58-F91B-97F3-2CC8-E4309769990B}"/>
              </a:ext>
            </a:extLst>
          </p:cNvPr>
          <p:cNvSpPr txBox="1"/>
          <p:nvPr/>
        </p:nvSpPr>
        <p:spPr>
          <a:xfrm>
            <a:off x="193255" y="4271292"/>
            <a:ext cx="3792383" cy="2366605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lvl="0" indent="0" algn="ctr" defTabSz="800100">
              <a:spcBef>
                <a:spcPct val="0"/>
              </a:spcBef>
              <a:spcAft>
                <a:spcPct val="35000"/>
              </a:spcAft>
              <a:buNone/>
            </a:lvl1pPr>
          </a:lstStyle>
          <a:p>
            <a:r>
              <a:rPr lang="pt-BR" sz="1900" dirty="0"/>
              <a:t>Coletas semanais realizadas em supermercados ou sacolões por servidores das vigilâncias estaduais e municipais e análises realizadas por Lacen e por laboratório privado contratado por licitação.</a:t>
            </a:r>
          </a:p>
        </p:txBody>
      </p:sp>
    </p:spTree>
    <p:extLst>
      <p:ext uri="{BB962C8B-B14F-4D97-AF65-F5344CB8AC3E}">
        <p14:creationId xmlns:p14="http://schemas.microsoft.com/office/powerpoint/2010/main" val="29128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1" y="-1"/>
            <a:ext cx="1228298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77D3404-406B-4CE2-8CA9-83C54402C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>
            <a:off x="-79081" y="5599884"/>
            <a:ext cx="1371145" cy="13767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B0F002-C90A-4727-8E10-EFF775542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3324CB-EB0E-4E3F-9516-D82E1CF77B9C}"/>
              </a:ext>
            </a:extLst>
          </p:cNvPr>
          <p:cNvSpPr txBox="1"/>
          <p:nvPr/>
        </p:nvSpPr>
        <p:spPr>
          <a:xfrm>
            <a:off x="2868696" y="410345"/>
            <a:ext cx="732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Ciclo 2024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66A5781-AD3F-E928-A814-3E6D362FB815}"/>
              </a:ext>
            </a:extLst>
          </p:cNvPr>
          <p:cNvGrpSpPr/>
          <p:nvPr/>
        </p:nvGrpSpPr>
        <p:grpSpPr>
          <a:xfrm>
            <a:off x="1708645" y="1968496"/>
            <a:ext cx="6777494" cy="4244414"/>
            <a:chOff x="0" y="2102133"/>
            <a:chExt cx="6347171" cy="398461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3345B65-8431-F431-B63F-8116D4AF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02133"/>
              <a:ext cx="6347171" cy="3984614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52EE652-2BEE-A57A-C20C-2BF17A57A821}"/>
                </a:ext>
              </a:extLst>
            </p:cNvPr>
            <p:cNvSpPr/>
            <p:nvPr/>
          </p:nvSpPr>
          <p:spPr>
            <a:xfrm>
              <a:off x="3571184" y="2278155"/>
              <a:ext cx="1057720" cy="264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noProof="0" dirty="0">
                  <a:solidFill>
                    <a:schemeClr val="tx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36,96%</a:t>
              </a: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F2699A3-4EEC-835F-2F90-30EF73F0F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4760" t="18750" r="20977" b="38746"/>
            <a:stretch>
              <a:fillRect/>
            </a:stretch>
          </p:blipFill>
          <p:spPr>
            <a:xfrm>
              <a:off x="4166647" y="4119513"/>
              <a:ext cx="462258" cy="148416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31B3F52-684E-F4BD-3946-6EF5A1DB01F2}"/>
                </a:ext>
              </a:extLst>
            </p:cNvPr>
            <p:cNvSpPr/>
            <p:nvPr/>
          </p:nvSpPr>
          <p:spPr>
            <a:xfrm>
              <a:off x="1818128" y="5099053"/>
              <a:ext cx="454552" cy="206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noProof="0" dirty="0">
                  <a:solidFill>
                    <a:schemeClr val="bg2">
                      <a:lumMod val="50000"/>
                    </a:schemeClr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88</a:t>
              </a:r>
            </a:p>
          </p:txBody>
        </p:sp>
      </p:grpSp>
      <p:pic>
        <p:nvPicPr>
          <p:cNvPr id="8" name="Image 7" descr="preencoded.png">
            <a:extLst>
              <a:ext uri="{FF2B5EF4-FFF2-40B4-BE49-F238E27FC236}">
                <a16:creationId xmlns:a16="http://schemas.microsoft.com/office/drawing/2014/main" id="{8F10E6E3-B120-11BC-B213-A3A061D5B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064" y="2020603"/>
            <a:ext cx="1352550" cy="1779057"/>
          </a:xfrm>
          <a:prstGeom prst="rect">
            <a:avLst/>
          </a:prstGeom>
        </p:spPr>
      </p:pic>
      <p:pic>
        <p:nvPicPr>
          <p:cNvPr id="11" name="Image 8" descr="preencoded.png">
            <a:extLst>
              <a:ext uri="{FF2B5EF4-FFF2-40B4-BE49-F238E27FC236}">
                <a16:creationId xmlns:a16="http://schemas.microsoft.com/office/drawing/2014/main" id="{DB0A0A29-0BBB-1522-0D7E-07037ED16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2364" y="2195228"/>
            <a:ext cx="171450" cy="171450"/>
          </a:xfrm>
          <a:prstGeom prst="rect">
            <a:avLst/>
          </a:prstGeom>
        </p:spPr>
      </p:pic>
      <p:pic>
        <p:nvPicPr>
          <p:cNvPr id="13" name="Image 9" descr="preencoded.png">
            <a:extLst>
              <a:ext uri="{FF2B5EF4-FFF2-40B4-BE49-F238E27FC236}">
                <a16:creationId xmlns:a16="http://schemas.microsoft.com/office/drawing/2014/main" id="{C479E4BA-F719-4345-A2E9-FB029A519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995" y="2002327"/>
            <a:ext cx="1752600" cy="1779057"/>
          </a:xfrm>
          <a:prstGeom prst="rect">
            <a:avLst/>
          </a:prstGeom>
        </p:spPr>
      </p:pic>
      <p:pic>
        <p:nvPicPr>
          <p:cNvPr id="15" name="Image 11" descr="preencoded.png">
            <a:extLst>
              <a:ext uri="{FF2B5EF4-FFF2-40B4-BE49-F238E27FC236}">
                <a16:creationId xmlns:a16="http://schemas.microsoft.com/office/drawing/2014/main" id="{A6B56477-B098-08C8-A4E8-D62D163F2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064" y="3995453"/>
            <a:ext cx="1352550" cy="1859279"/>
          </a:xfrm>
          <a:prstGeom prst="rect">
            <a:avLst/>
          </a:prstGeom>
        </p:spPr>
      </p:pic>
      <p:pic>
        <p:nvPicPr>
          <p:cNvPr id="16" name="Image 12" descr="preencoded.png">
            <a:extLst>
              <a:ext uri="{FF2B5EF4-FFF2-40B4-BE49-F238E27FC236}">
                <a16:creationId xmlns:a16="http://schemas.microsoft.com/office/drawing/2014/main" id="{20AE20B3-4073-2305-3590-29544715DD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2364" y="4119278"/>
            <a:ext cx="152400" cy="171450"/>
          </a:xfrm>
          <a:prstGeom prst="rect">
            <a:avLst/>
          </a:prstGeom>
        </p:spPr>
      </p:pic>
      <p:pic>
        <p:nvPicPr>
          <p:cNvPr id="17" name="Image 13" descr="preencoded.png">
            <a:extLst>
              <a:ext uri="{FF2B5EF4-FFF2-40B4-BE49-F238E27FC236}">
                <a16:creationId xmlns:a16="http://schemas.microsoft.com/office/drawing/2014/main" id="{D0AB9025-4485-90D2-DE27-F53D84EC47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988" y="3982429"/>
            <a:ext cx="1533524" cy="1859279"/>
          </a:xfrm>
          <a:prstGeom prst="rect">
            <a:avLst/>
          </a:prstGeom>
        </p:spPr>
      </p:pic>
      <p:pic>
        <p:nvPicPr>
          <p:cNvPr id="18" name="Image 14" descr="preencoded.png">
            <a:extLst>
              <a:ext uri="{FF2B5EF4-FFF2-40B4-BE49-F238E27FC236}">
                <a16:creationId xmlns:a16="http://schemas.microsoft.com/office/drawing/2014/main" id="{A77B6365-B088-FD8A-323D-7B4BFAFA4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7080" y="2304129"/>
            <a:ext cx="171450" cy="171450"/>
          </a:xfrm>
          <a:prstGeom prst="rect">
            <a:avLst/>
          </a:prstGeom>
        </p:spPr>
      </p:pic>
      <p:sp>
        <p:nvSpPr>
          <p:cNvPr id="19" name="Text 7">
            <a:extLst>
              <a:ext uri="{FF2B5EF4-FFF2-40B4-BE49-F238E27FC236}">
                <a16:creationId xmlns:a16="http://schemas.microsoft.com/office/drawing/2014/main" id="{48C2CBBE-96EF-19C4-9253-60CFF22FD4BE}"/>
              </a:ext>
            </a:extLst>
          </p:cNvPr>
          <p:cNvSpPr/>
          <p:nvPr/>
        </p:nvSpPr>
        <p:spPr>
          <a:xfrm>
            <a:off x="9010014" y="2166653"/>
            <a:ext cx="714375" cy="30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E40AF"/>
                </a:solidFill>
                <a:ea typeface="ui-sans-serif" pitchFamily="34" charset="-122"/>
                <a:cs typeface="ui-sans-serif" pitchFamily="34" charset="-120"/>
              </a:rPr>
              <a:t>Cereais</a:t>
            </a:r>
            <a:endParaRPr lang="en-US" sz="1600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CC2E92AD-984F-6824-3C3F-C781BF6375B3}"/>
              </a:ext>
            </a:extLst>
          </p:cNvPr>
          <p:cNvSpPr/>
          <p:nvPr/>
        </p:nvSpPr>
        <p:spPr>
          <a:xfrm>
            <a:off x="8800464" y="2859200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Trigo</a:t>
            </a:r>
            <a:endParaRPr lang="en-US" sz="1600" dirty="0"/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43235689-ECB9-5CBA-C517-728B8BA74B09}"/>
              </a:ext>
            </a:extLst>
          </p:cNvPr>
          <p:cNvSpPr/>
          <p:nvPr/>
        </p:nvSpPr>
        <p:spPr>
          <a:xfrm>
            <a:off x="8800464" y="3119550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Milho</a:t>
            </a:r>
            <a:endParaRPr lang="en-US" sz="1600" dirty="0"/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BAEC2B93-22DB-E8B2-47D3-51BCC6CB4410}"/>
              </a:ext>
            </a:extLst>
          </p:cNvPr>
          <p:cNvSpPr/>
          <p:nvPr/>
        </p:nvSpPr>
        <p:spPr>
          <a:xfrm>
            <a:off x="8800464" y="3392600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Aveia</a:t>
            </a:r>
            <a:endParaRPr lang="en-US" sz="1600" dirty="0"/>
          </a:p>
        </p:txBody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3530F51C-7C34-1F37-AA14-BE17779B5A07}"/>
              </a:ext>
            </a:extLst>
          </p:cNvPr>
          <p:cNvSpPr/>
          <p:nvPr/>
        </p:nvSpPr>
        <p:spPr>
          <a:xfrm>
            <a:off x="10503591" y="2105390"/>
            <a:ext cx="1571622" cy="51889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Hortaliças</a:t>
            </a:r>
            <a:r>
              <a:rPr lang="en-US" sz="16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folhosas</a:t>
            </a:r>
            <a:r>
              <a:rPr lang="en-US" sz="16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 e </a:t>
            </a:r>
            <a:r>
              <a:rPr lang="en-US" sz="16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não</a:t>
            </a:r>
            <a:r>
              <a:rPr lang="en-US" sz="1600" b="1" dirty="0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b="1" dirty="0" err="1">
                <a:solidFill>
                  <a:srgbClr val="166534"/>
                </a:solidFill>
                <a:ea typeface="ui-sans-serif" pitchFamily="34" charset="-122"/>
                <a:cs typeface="ui-sans-serif" pitchFamily="34" charset="-120"/>
              </a:rPr>
              <a:t>folhosas</a:t>
            </a:r>
            <a:endParaRPr lang="en-US" sz="1600" dirty="0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598413E8-D2B6-C58A-2AF0-2F379086C6D3}"/>
              </a:ext>
            </a:extLst>
          </p:cNvPr>
          <p:cNvSpPr/>
          <p:nvPr/>
        </p:nvSpPr>
        <p:spPr>
          <a:xfrm>
            <a:off x="10463220" y="3208017"/>
            <a:ext cx="1200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Pepino</a:t>
            </a:r>
            <a:endParaRPr lang="en-US" sz="1600" dirty="0"/>
          </a:p>
        </p:txBody>
      </p:sp>
      <p:sp>
        <p:nvSpPr>
          <p:cNvPr id="30" name="Text 17">
            <a:extLst>
              <a:ext uri="{FF2B5EF4-FFF2-40B4-BE49-F238E27FC236}">
                <a16:creationId xmlns:a16="http://schemas.microsoft.com/office/drawing/2014/main" id="{472A4C21-0789-7E2B-6C96-EC1E126D5CCE}"/>
              </a:ext>
            </a:extLst>
          </p:cNvPr>
          <p:cNvSpPr/>
          <p:nvPr/>
        </p:nvSpPr>
        <p:spPr>
          <a:xfrm>
            <a:off x="10463220" y="3470484"/>
            <a:ext cx="1381124" cy="28521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Abobrinha</a:t>
            </a:r>
            <a:endParaRPr lang="en-US" sz="1600" dirty="0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id="{E426B998-154D-4589-917F-44179856DCA4}"/>
              </a:ext>
            </a:extLst>
          </p:cNvPr>
          <p:cNvSpPr/>
          <p:nvPr/>
        </p:nvSpPr>
        <p:spPr>
          <a:xfrm>
            <a:off x="8990964" y="4090703"/>
            <a:ext cx="714375" cy="30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991B1B"/>
                </a:solidFill>
                <a:ea typeface="ui-sans-serif" pitchFamily="34" charset="-122"/>
                <a:cs typeface="ui-sans-serif" pitchFamily="34" charset="-120"/>
              </a:rPr>
              <a:t>Frutas</a:t>
            </a:r>
            <a:endParaRPr lang="en-US" sz="1600" dirty="0"/>
          </a:p>
        </p:txBody>
      </p:sp>
      <p:sp>
        <p:nvSpPr>
          <p:cNvPr id="34" name="Text 21">
            <a:extLst>
              <a:ext uri="{FF2B5EF4-FFF2-40B4-BE49-F238E27FC236}">
                <a16:creationId xmlns:a16="http://schemas.microsoft.com/office/drawing/2014/main" id="{2ADF09DE-4490-68F7-470C-CE59256B7247}"/>
              </a:ext>
            </a:extLst>
          </p:cNvPr>
          <p:cNvSpPr/>
          <p:nvPr/>
        </p:nvSpPr>
        <p:spPr>
          <a:xfrm>
            <a:off x="8800464" y="4469981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Maçã</a:t>
            </a:r>
            <a:endParaRPr lang="en-US" sz="1600" dirty="0"/>
          </a:p>
        </p:txBody>
      </p:sp>
      <p:sp>
        <p:nvSpPr>
          <p:cNvPr id="35" name="Text 22">
            <a:extLst>
              <a:ext uri="{FF2B5EF4-FFF2-40B4-BE49-F238E27FC236}">
                <a16:creationId xmlns:a16="http://schemas.microsoft.com/office/drawing/2014/main" id="{E5FE2DB5-1F28-3ECE-4A83-F4CEA20C504B}"/>
              </a:ext>
            </a:extLst>
          </p:cNvPr>
          <p:cNvSpPr/>
          <p:nvPr/>
        </p:nvSpPr>
        <p:spPr>
          <a:xfrm>
            <a:off x="8800464" y="4698581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Uva</a:t>
            </a:r>
            <a:endParaRPr lang="en-US" sz="1600" dirty="0"/>
          </a:p>
        </p:txBody>
      </p:sp>
      <p:sp>
        <p:nvSpPr>
          <p:cNvPr id="37" name="Text 24">
            <a:extLst>
              <a:ext uri="{FF2B5EF4-FFF2-40B4-BE49-F238E27FC236}">
                <a16:creationId xmlns:a16="http://schemas.microsoft.com/office/drawing/2014/main" id="{2FBE43CC-2C57-AB95-60B5-51776EE3DF37}"/>
              </a:ext>
            </a:extLst>
          </p:cNvPr>
          <p:cNvSpPr/>
          <p:nvPr/>
        </p:nvSpPr>
        <p:spPr>
          <a:xfrm>
            <a:off x="8800464" y="4893312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Banana</a:t>
            </a:r>
            <a:endParaRPr lang="en-US" sz="1600" dirty="0"/>
          </a:p>
        </p:txBody>
      </p:sp>
      <p:sp>
        <p:nvSpPr>
          <p:cNvPr id="41" name="Text 25">
            <a:extLst>
              <a:ext uri="{FF2B5EF4-FFF2-40B4-BE49-F238E27FC236}">
                <a16:creationId xmlns:a16="http://schemas.microsoft.com/office/drawing/2014/main" id="{0737503F-9CFD-B8F0-406C-02D59437403D}"/>
              </a:ext>
            </a:extLst>
          </p:cNvPr>
          <p:cNvSpPr/>
          <p:nvPr/>
        </p:nvSpPr>
        <p:spPr>
          <a:xfrm>
            <a:off x="8800464" y="5121912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Pera</a:t>
            </a:r>
            <a:endParaRPr lang="en-US" sz="1600" dirty="0"/>
          </a:p>
        </p:txBody>
      </p:sp>
      <p:sp>
        <p:nvSpPr>
          <p:cNvPr id="42" name="Text 26">
            <a:extLst>
              <a:ext uri="{FF2B5EF4-FFF2-40B4-BE49-F238E27FC236}">
                <a16:creationId xmlns:a16="http://schemas.microsoft.com/office/drawing/2014/main" id="{663C5B57-B887-B781-7C06-09426EF12B16}"/>
              </a:ext>
            </a:extLst>
          </p:cNvPr>
          <p:cNvSpPr/>
          <p:nvPr/>
        </p:nvSpPr>
        <p:spPr>
          <a:xfrm>
            <a:off x="8800464" y="5350512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Laranja</a:t>
            </a:r>
            <a:endParaRPr lang="en-US" sz="1600" dirty="0"/>
          </a:p>
        </p:txBody>
      </p:sp>
      <p:sp>
        <p:nvSpPr>
          <p:cNvPr id="43" name="Text 27">
            <a:extLst>
              <a:ext uri="{FF2B5EF4-FFF2-40B4-BE49-F238E27FC236}">
                <a16:creationId xmlns:a16="http://schemas.microsoft.com/office/drawing/2014/main" id="{F74C1779-17F6-EDA4-D23B-31A64E60687F}"/>
              </a:ext>
            </a:extLst>
          </p:cNvPr>
          <p:cNvSpPr/>
          <p:nvPr/>
        </p:nvSpPr>
        <p:spPr>
          <a:xfrm>
            <a:off x="8800464" y="5579112"/>
            <a:ext cx="1057275" cy="2493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Mamão</a:t>
            </a:r>
            <a:endParaRPr lang="en-US" sz="1600" dirty="0"/>
          </a:p>
        </p:txBody>
      </p:sp>
      <p:sp>
        <p:nvSpPr>
          <p:cNvPr id="44" name="Text 28">
            <a:extLst>
              <a:ext uri="{FF2B5EF4-FFF2-40B4-BE49-F238E27FC236}">
                <a16:creationId xmlns:a16="http://schemas.microsoft.com/office/drawing/2014/main" id="{E79540DC-3E5D-F0E6-F5CF-15EA2F20F1B1}"/>
              </a:ext>
            </a:extLst>
          </p:cNvPr>
          <p:cNvSpPr/>
          <p:nvPr/>
        </p:nvSpPr>
        <p:spPr>
          <a:xfrm>
            <a:off x="10522643" y="4042137"/>
            <a:ext cx="1209670" cy="6037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854D0E"/>
                </a:solidFill>
                <a:ea typeface="ui-sans-serif" pitchFamily="34" charset="-122"/>
                <a:cs typeface="ui-sans-serif" pitchFamily="34" charset="-120"/>
              </a:rPr>
              <a:t>Leguminosas</a:t>
            </a:r>
            <a:r>
              <a:rPr lang="en-US" sz="1600" b="1" dirty="0">
                <a:solidFill>
                  <a:srgbClr val="854D0E"/>
                </a:solidFill>
                <a:ea typeface="ui-sans-serif" pitchFamily="34" charset="-122"/>
                <a:cs typeface="ui-sans-serif" pitchFamily="34" charset="-120"/>
              </a:rPr>
              <a:t> e </a:t>
            </a:r>
            <a:r>
              <a:rPr lang="en-US" sz="1600" b="1" dirty="0" err="1">
                <a:solidFill>
                  <a:srgbClr val="854D0E"/>
                </a:solidFill>
                <a:ea typeface="ui-sans-serif" pitchFamily="34" charset="-122"/>
                <a:cs typeface="ui-sans-serif" pitchFamily="34" charset="-120"/>
              </a:rPr>
              <a:t>bulbos</a:t>
            </a:r>
            <a:endParaRPr lang="en-US" sz="1600" dirty="0"/>
          </a:p>
        </p:txBody>
      </p:sp>
      <p:sp>
        <p:nvSpPr>
          <p:cNvPr id="45" name="Text 29">
            <a:extLst>
              <a:ext uri="{FF2B5EF4-FFF2-40B4-BE49-F238E27FC236}">
                <a16:creationId xmlns:a16="http://schemas.microsoft.com/office/drawing/2014/main" id="{0B75591C-3A02-8C60-C7F6-B266DDB82CEC}"/>
              </a:ext>
            </a:extLst>
          </p:cNvPr>
          <p:cNvSpPr/>
          <p:nvPr/>
        </p:nvSpPr>
        <p:spPr>
          <a:xfrm>
            <a:off x="10377652" y="4867987"/>
            <a:ext cx="1200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pt-BR" sz="1600" dirty="0">
                <a:solidFill>
                  <a:srgbClr val="374151"/>
                </a:solidFill>
                <a:ea typeface="ui-sans-serif" pitchFamily="34" charset="-122"/>
              </a:rPr>
              <a:t>C</a:t>
            </a:r>
            <a:r>
              <a:rPr lang="en-US" sz="1600" dirty="0" err="1">
                <a:solidFill>
                  <a:srgbClr val="374151"/>
                </a:solidFill>
                <a:ea typeface="ui-sans-serif" pitchFamily="34" charset="-122"/>
              </a:rPr>
              <a:t>ebola</a:t>
            </a:r>
            <a:endParaRPr lang="en-US" sz="1600" dirty="0"/>
          </a:p>
        </p:txBody>
      </p:sp>
      <p:sp>
        <p:nvSpPr>
          <p:cNvPr id="46" name="Text 30">
            <a:extLst>
              <a:ext uri="{FF2B5EF4-FFF2-40B4-BE49-F238E27FC236}">
                <a16:creationId xmlns:a16="http://schemas.microsoft.com/office/drawing/2014/main" id="{686B51D6-248E-D4FA-F966-56180A224775}"/>
              </a:ext>
            </a:extLst>
          </p:cNvPr>
          <p:cNvSpPr/>
          <p:nvPr/>
        </p:nvSpPr>
        <p:spPr>
          <a:xfrm>
            <a:off x="10463220" y="2938995"/>
            <a:ext cx="1200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Couve</a:t>
            </a:r>
            <a:endParaRPr lang="en-US" sz="1600" dirty="0"/>
          </a:p>
        </p:txBody>
      </p:sp>
      <p:sp>
        <p:nvSpPr>
          <p:cNvPr id="47" name="Text 31">
            <a:extLst>
              <a:ext uri="{FF2B5EF4-FFF2-40B4-BE49-F238E27FC236}">
                <a16:creationId xmlns:a16="http://schemas.microsoft.com/office/drawing/2014/main" id="{67C07D27-AE24-99A4-1431-7B57FC331530}"/>
              </a:ext>
            </a:extLst>
          </p:cNvPr>
          <p:cNvSpPr/>
          <p:nvPr/>
        </p:nvSpPr>
        <p:spPr>
          <a:xfrm>
            <a:off x="10377652" y="5130453"/>
            <a:ext cx="1200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Soja</a:t>
            </a:r>
            <a:endParaRPr lang="en-US" sz="1600" dirty="0"/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04A5D1BD-8B05-5B5A-BF04-B3334DEED051}"/>
              </a:ext>
            </a:extLst>
          </p:cNvPr>
          <p:cNvSpPr txBox="1"/>
          <p:nvPr/>
        </p:nvSpPr>
        <p:spPr>
          <a:xfrm>
            <a:off x="2671210" y="965656"/>
            <a:ext cx="262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noProof="0" dirty="0">
                <a:solidFill>
                  <a:schemeClr val="bg2">
                    <a:lumMod val="50000"/>
                  </a:schemeClr>
                </a:solidFill>
              </a:rPr>
              <a:t>Panorama Geral</a:t>
            </a:r>
          </a:p>
        </p:txBody>
      </p:sp>
      <p:pic>
        <p:nvPicPr>
          <p:cNvPr id="14" name="Image 10" descr="preencoded.png">
            <a:extLst>
              <a:ext uri="{FF2B5EF4-FFF2-40B4-BE49-F238E27FC236}">
                <a16:creationId xmlns:a16="http://schemas.microsoft.com/office/drawing/2014/main" id="{D62777A0-AD67-3472-9B66-B81D12859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74996" y="4176662"/>
            <a:ext cx="157701" cy="1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0EDD4-8D11-2DD1-D0C1-2D305F41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8" descr="preencoded.png">
            <a:extLst>
              <a:ext uri="{FF2B5EF4-FFF2-40B4-BE49-F238E27FC236}">
                <a16:creationId xmlns:a16="http://schemas.microsoft.com/office/drawing/2014/main" id="{7D3FF957-9378-9DE8-C0B1-87CFC1DF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0" y="3143733"/>
            <a:ext cx="4601087" cy="727842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B1918005-325C-82DE-716E-605D764C56CF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F571A0C-6D0A-3765-D8DF-4748D0AB8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FDF020-F62A-BA11-7855-D50F0AE4C6F7}"/>
              </a:ext>
            </a:extLst>
          </p:cNvPr>
          <p:cNvSpPr txBox="1"/>
          <p:nvPr/>
        </p:nvSpPr>
        <p:spPr>
          <a:xfrm>
            <a:off x="1060477" y="133806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Resultados do Ciclo 2024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5F3C1B51-1B85-6170-8947-49F850CB5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A8D794-FA74-AE7B-A4A8-8955755E6B6C}"/>
              </a:ext>
            </a:extLst>
          </p:cNvPr>
          <p:cNvSpPr txBox="1"/>
          <p:nvPr/>
        </p:nvSpPr>
        <p:spPr>
          <a:xfrm>
            <a:off x="2373978" y="694273"/>
            <a:ext cx="89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90000"/>
                  </a:schemeClr>
                </a:solidFill>
              </a:rPr>
              <a:t>Conformidade com o Limite Máximo de Resíduos (LMR) </a:t>
            </a:r>
          </a:p>
        </p:txBody>
      </p:sp>
      <p:pic>
        <p:nvPicPr>
          <p:cNvPr id="13" name="Image 5" descr="preencoded.png">
            <a:extLst>
              <a:ext uri="{FF2B5EF4-FFF2-40B4-BE49-F238E27FC236}">
                <a16:creationId xmlns:a16="http://schemas.microsoft.com/office/drawing/2014/main" id="{2F35F8F7-EE53-BB4C-97FC-0883295D6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05" y="1505440"/>
            <a:ext cx="6017795" cy="800100"/>
          </a:xfrm>
          <a:prstGeom prst="rect">
            <a:avLst/>
          </a:prstGeom>
        </p:spPr>
      </p:pic>
      <p:pic>
        <p:nvPicPr>
          <p:cNvPr id="14" name="Image 6" descr="preencoded.png">
            <a:extLst>
              <a:ext uri="{FF2B5EF4-FFF2-40B4-BE49-F238E27FC236}">
                <a16:creationId xmlns:a16="http://schemas.microsoft.com/office/drawing/2014/main" id="{24C1F6DB-3DED-B798-3556-52E1C9245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06" y="1676890"/>
            <a:ext cx="457200" cy="457200"/>
          </a:xfrm>
          <a:prstGeom prst="rect">
            <a:avLst/>
          </a:prstGeom>
        </p:spPr>
      </p:pic>
      <p:pic>
        <p:nvPicPr>
          <p:cNvPr id="16" name="Image 7" descr="preencoded.png">
            <a:extLst>
              <a:ext uri="{FF2B5EF4-FFF2-40B4-BE49-F238E27FC236}">
                <a16:creationId xmlns:a16="http://schemas.microsoft.com/office/drawing/2014/main" id="{36739DEF-6784-8C1D-B173-39A42F753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06" y="1753090"/>
            <a:ext cx="228600" cy="304800"/>
          </a:xfrm>
          <a:prstGeom prst="rect">
            <a:avLst/>
          </a:prstGeom>
        </p:spPr>
      </p:pic>
      <p:pic>
        <p:nvPicPr>
          <p:cNvPr id="17" name="Image 8" descr="preencoded.png">
            <a:extLst>
              <a:ext uri="{FF2B5EF4-FFF2-40B4-BE49-F238E27FC236}">
                <a16:creationId xmlns:a16="http://schemas.microsoft.com/office/drawing/2014/main" id="{7E1BB106-967B-32AD-1F0A-AF0BCD1C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1" y="2296991"/>
            <a:ext cx="4841412" cy="727842"/>
          </a:xfrm>
          <a:prstGeom prst="rect">
            <a:avLst/>
          </a:prstGeom>
        </p:spPr>
      </p:pic>
      <p:pic>
        <p:nvPicPr>
          <p:cNvPr id="24" name="Image 14" descr="preencoded.png">
            <a:extLst>
              <a:ext uri="{FF2B5EF4-FFF2-40B4-BE49-F238E27FC236}">
                <a16:creationId xmlns:a16="http://schemas.microsoft.com/office/drawing/2014/main" id="{C14800B2-241C-75AA-97F5-04FA97BA5F4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206" y="3897755"/>
            <a:ext cx="6017794" cy="800100"/>
          </a:xfrm>
          <a:prstGeom prst="rect">
            <a:avLst/>
          </a:prstGeom>
        </p:spPr>
      </p:pic>
      <p:pic>
        <p:nvPicPr>
          <p:cNvPr id="25" name="Image 15" descr="preencoded.png">
            <a:extLst>
              <a:ext uri="{FF2B5EF4-FFF2-40B4-BE49-F238E27FC236}">
                <a16:creationId xmlns:a16="http://schemas.microsoft.com/office/drawing/2014/main" id="{03B367DB-8CF8-CC38-C1BF-D648EEB94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606" y="4117813"/>
            <a:ext cx="381000" cy="381000"/>
          </a:xfrm>
          <a:prstGeom prst="rect">
            <a:avLst/>
          </a:prstGeom>
        </p:spPr>
      </p:pic>
      <p:pic>
        <p:nvPicPr>
          <p:cNvPr id="26" name="Image 16" descr="preencoded.png">
            <a:extLst>
              <a:ext uri="{FF2B5EF4-FFF2-40B4-BE49-F238E27FC236}">
                <a16:creationId xmlns:a16="http://schemas.microsoft.com/office/drawing/2014/main" id="{AC9CDCA4-107B-BB5F-AB7A-4BB160459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856" y="4164455"/>
            <a:ext cx="190500" cy="266700"/>
          </a:xfrm>
          <a:prstGeom prst="rect">
            <a:avLst/>
          </a:prstGeom>
        </p:spPr>
      </p:pic>
      <p:sp>
        <p:nvSpPr>
          <p:cNvPr id="28" name="Text 5">
            <a:extLst>
              <a:ext uri="{FF2B5EF4-FFF2-40B4-BE49-F238E27FC236}">
                <a16:creationId xmlns:a16="http://schemas.microsoft.com/office/drawing/2014/main" id="{10D38AED-D8FF-C745-D096-874506B0A286}"/>
              </a:ext>
            </a:extLst>
          </p:cNvPr>
          <p:cNvSpPr/>
          <p:nvPr/>
        </p:nvSpPr>
        <p:spPr>
          <a:xfrm>
            <a:off x="840206" y="1605290"/>
            <a:ext cx="294429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Amostras Satisfatórias</a:t>
            </a:r>
            <a:endParaRPr lang="en-US" sz="2000" dirty="0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00F0A17C-8E96-EAC7-56D3-93F926C0E9AD}"/>
              </a:ext>
            </a:extLst>
          </p:cNvPr>
          <p:cNvSpPr/>
          <p:nvPr/>
        </p:nvSpPr>
        <p:spPr>
          <a:xfrm>
            <a:off x="840206" y="1861480"/>
            <a:ext cx="3151633" cy="2183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2.448 </a:t>
            </a:r>
            <a:r>
              <a:rPr lang="en-US" sz="1600" dirty="0" err="1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amostras</a:t>
            </a: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 das 3.084 </a:t>
            </a:r>
            <a:r>
              <a:rPr lang="en-US" sz="1600" dirty="0" err="1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analisadas</a:t>
            </a:r>
            <a:endParaRPr lang="en-US" sz="1600" dirty="0"/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BDFC1B3F-B6CB-E1BB-6493-2BAB97B4BDAF}"/>
              </a:ext>
            </a:extLst>
          </p:cNvPr>
          <p:cNvSpPr/>
          <p:nvPr/>
        </p:nvSpPr>
        <p:spPr>
          <a:xfrm>
            <a:off x="4959549" y="1734040"/>
            <a:ext cx="1084778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79,4%</a:t>
            </a:r>
            <a:endParaRPr lang="en-US" sz="2400" dirty="0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919BDCB3-3F06-AE47-8C4F-F138E752032F}"/>
              </a:ext>
            </a:extLst>
          </p:cNvPr>
          <p:cNvSpPr/>
          <p:nvPr/>
        </p:nvSpPr>
        <p:spPr>
          <a:xfrm>
            <a:off x="1437991" y="2449391"/>
            <a:ext cx="255384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Sem Resíduos Detectados</a:t>
            </a:r>
            <a:endParaRPr lang="en-US" sz="1600" dirty="0"/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3234E35F-E70E-D19B-9551-0F8A975B526D}"/>
              </a:ext>
            </a:extLst>
          </p:cNvPr>
          <p:cNvSpPr/>
          <p:nvPr/>
        </p:nvSpPr>
        <p:spPr>
          <a:xfrm>
            <a:off x="1437991" y="2716091"/>
            <a:ext cx="2338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791 amostras</a:t>
            </a:r>
            <a:endParaRPr lang="en-US" sz="1600" dirty="0"/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19AC382E-3F02-040A-B256-3DCBE3110F86}"/>
              </a:ext>
            </a:extLst>
          </p:cNvPr>
          <p:cNvSpPr/>
          <p:nvPr/>
        </p:nvSpPr>
        <p:spPr>
          <a:xfrm>
            <a:off x="4981805" y="2544641"/>
            <a:ext cx="100318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25,6</a:t>
            </a:r>
            <a:r>
              <a:rPr lang="en-US" sz="24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%</a:t>
            </a:r>
            <a:endParaRPr lang="en-US" sz="2400" dirty="0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7F8C9AF1-21B3-1EB7-41ED-B6863FC151F5}"/>
              </a:ext>
            </a:extLst>
          </p:cNvPr>
          <p:cNvSpPr/>
          <p:nvPr/>
        </p:nvSpPr>
        <p:spPr>
          <a:xfrm>
            <a:off x="764006" y="4029130"/>
            <a:ext cx="39533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ea typeface="ui-sans-serif" pitchFamily="34" charset="-122"/>
                <a:cs typeface="ui-sans-serif" pitchFamily="34" charset="-120"/>
              </a:rPr>
              <a:t>Amostras </a:t>
            </a:r>
            <a:r>
              <a:rPr lang="en-US" sz="2000" b="1" dirty="0" err="1">
                <a:ea typeface="ui-sans-serif" pitchFamily="34" charset="-122"/>
                <a:cs typeface="ui-sans-serif" pitchFamily="34" charset="-120"/>
              </a:rPr>
              <a:t>Insatisfatórias</a:t>
            </a:r>
            <a:endParaRPr lang="en-US" sz="2000" dirty="0"/>
          </a:p>
        </p:txBody>
      </p:sp>
      <p:sp>
        <p:nvSpPr>
          <p:cNvPr id="39" name="Text 15">
            <a:extLst>
              <a:ext uri="{FF2B5EF4-FFF2-40B4-BE49-F238E27FC236}">
                <a16:creationId xmlns:a16="http://schemas.microsoft.com/office/drawing/2014/main" id="{EAC10725-DB70-7A43-59B5-162DDA113BC7}"/>
              </a:ext>
            </a:extLst>
          </p:cNvPr>
          <p:cNvSpPr/>
          <p:nvPr/>
        </p:nvSpPr>
        <p:spPr>
          <a:xfrm>
            <a:off x="764006" y="4327365"/>
            <a:ext cx="395335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636 amostras com resíduos não conformes</a:t>
            </a:r>
            <a:endParaRPr lang="en-US" sz="1600" dirty="0"/>
          </a:p>
        </p:txBody>
      </p:sp>
      <p:sp>
        <p:nvSpPr>
          <p:cNvPr id="41" name="Text 16">
            <a:extLst>
              <a:ext uri="{FF2B5EF4-FFF2-40B4-BE49-F238E27FC236}">
                <a16:creationId xmlns:a16="http://schemas.microsoft.com/office/drawing/2014/main" id="{02FD40CC-D961-8AFB-2473-A4E649249624}"/>
              </a:ext>
            </a:extLst>
          </p:cNvPr>
          <p:cNvSpPr/>
          <p:nvPr/>
        </p:nvSpPr>
        <p:spPr>
          <a:xfrm>
            <a:off x="4990593" y="4250505"/>
            <a:ext cx="95172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ea typeface="ui-sans-serif" pitchFamily="34" charset="-122"/>
                <a:cs typeface="ui-sans-serif" pitchFamily="34" charset="-120"/>
              </a:rPr>
              <a:t>20,6%</a:t>
            </a:r>
            <a:endParaRPr lang="en-US" sz="2400" dirty="0"/>
          </a:p>
        </p:txBody>
      </p:sp>
      <p:pic>
        <p:nvPicPr>
          <p:cNvPr id="23" name="Image 8" descr="preencoded.png">
            <a:extLst>
              <a:ext uri="{FF2B5EF4-FFF2-40B4-BE49-F238E27FC236}">
                <a16:creationId xmlns:a16="http://schemas.microsoft.com/office/drawing/2014/main" id="{13B9582C-780D-9FB2-63EB-AA46490B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89" y="3094704"/>
            <a:ext cx="4841412" cy="727842"/>
          </a:xfrm>
          <a:prstGeom prst="rect">
            <a:avLst/>
          </a:prstGeom>
        </p:spPr>
      </p:pic>
      <p:sp>
        <p:nvSpPr>
          <p:cNvPr id="36" name="Text 13">
            <a:extLst>
              <a:ext uri="{FF2B5EF4-FFF2-40B4-BE49-F238E27FC236}">
                <a16:creationId xmlns:a16="http://schemas.microsoft.com/office/drawing/2014/main" id="{D048CBE0-9015-1E03-64B4-45CF22C3C43E}"/>
              </a:ext>
            </a:extLst>
          </p:cNvPr>
          <p:cNvSpPr/>
          <p:nvPr/>
        </p:nvSpPr>
        <p:spPr>
          <a:xfrm>
            <a:off x="4981805" y="3297447"/>
            <a:ext cx="100318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15803D"/>
                </a:solidFill>
                <a:ea typeface="ui-sans-serif" pitchFamily="34" charset="-122"/>
              </a:rPr>
              <a:t>53,8%</a:t>
            </a: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E384881-50D1-E7BF-8AAF-105DCE6B9AB8}"/>
              </a:ext>
            </a:extLst>
          </p:cNvPr>
          <p:cNvSpPr/>
          <p:nvPr/>
        </p:nvSpPr>
        <p:spPr>
          <a:xfrm>
            <a:off x="1455994" y="3202197"/>
            <a:ext cx="3147445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5803D"/>
                </a:solidFill>
                <a:ea typeface="ui-sans-serif" pitchFamily="34" charset="-122"/>
              </a:rPr>
              <a:t>Dentro dos </a:t>
            </a:r>
            <a:r>
              <a:rPr lang="en-US" sz="1600" b="1" dirty="0" err="1">
                <a:solidFill>
                  <a:srgbClr val="15803D"/>
                </a:solidFill>
                <a:ea typeface="ui-sans-serif" pitchFamily="34" charset="-122"/>
              </a:rPr>
              <a:t>Limites</a:t>
            </a:r>
            <a:r>
              <a:rPr lang="en-US" sz="1600" b="1" dirty="0">
                <a:solidFill>
                  <a:srgbClr val="15803D"/>
                </a:solidFill>
                <a:ea typeface="ui-sans-serif" pitchFamily="34" charset="-122"/>
              </a:rPr>
              <a:t> </a:t>
            </a:r>
            <a:r>
              <a:rPr lang="en-US" sz="1600" b="1" dirty="0" err="1">
                <a:solidFill>
                  <a:srgbClr val="15803D"/>
                </a:solidFill>
                <a:ea typeface="ui-sans-serif" pitchFamily="34" charset="-122"/>
              </a:rPr>
              <a:t>Permitidos</a:t>
            </a:r>
            <a:endParaRPr lang="en-US" sz="1600" b="1" dirty="0">
              <a:solidFill>
                <a:srgbClr val="15803D"/>
              </a:solidFill>
              <a:ea typeface="ui-sans-serif" pitchFamily="34" charset="-122"/>
            </a:endParaRPr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56030DF1-E960-EE13-4061-502B7A23A3B6}"/>
              </a:ext>
            </a:extLst>
          </p:cNvPr>
          <p:cNvSpPr/>
          <p:nvPr/>
        </p:nvSpPr>
        <p:spPr>
          <a:xfrm>
            <a:off x="1446267" y="3468897"/>
            <a:ext cx="273831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1.657 amostras</a:t>
            </a:r>
            <a:endParaRPr lang="en-US" sz="1600" dirty="0"/>
          </a:p>
        </p:txBody>
      </p:sp>
      <p:pic>
        <p:nvPicPr>
          <p:cNvPr id="42" name="Image 14" descr="preencoded.png">
            <a:extLst>
              <a:ext uri="{FF2B5EF4-FFF2-40B4-BE49-F238E27FC236}">
                <a16:creationId xmlns:a16="http://schemas.microsoft.com/office/drawing/2014/main" id="{3A0937F7-4314-FC79-1A93-EF4F17543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589" y="4697438"/>
            <a:ext cx="4841414" cy="649365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21105A5C-8B86-F6DA-8DF5-814AA50EAC81}"/>
              </a:ext>
            </a:extLst>
          </p:cNvPr>
          <p:cNvSpPr/>
          <p:nvPr/>
        </p:nvSpPr>
        <p:spPr>
          <a:xfrm>
            <a:off x="1437991" y="4765430"/>
            <a:ext cx="37586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Resíduos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não</a:t>
            </a: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permitidos</a:t>
            </a: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 para a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cultura</a:t>
            </a:r>
            <a:endParaRPr lang="en-US" sz="1600" dirty="0"/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F2EE5C5F-3E2A-CCC1-81A5-C3A53355ADA5}"/>
              </a:ext>
            </a:extLst>
          </p:cNvPr>
          <p:cNvSpPr/>
          <p:nvPr/>
        </p:nvSpPr>
        <p:spPr>
          <a:xfrm>
            <a:off x="1437991" y="5095190"/>
            <a:ext cx="2338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375 </a:t>
            </a:r>
            <a:r>
              <a:rPr lang="en-US" sz="1600" dirty="0" err="1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amostras</a:t>
            </a:r>
            <a:endParaRPr lang="en-US" sz="1600" dirty="0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4D0D451E-7FAB-FC38-2ED1-E0F7A9D5574D}"/>
              </a:ext>
            </a:extLst>
          </p:cNvPr>
          <p:cNvSpPr/>
          <p:nvPr/>
        </p:nvSpPr>
        <p:spPr>
          <a:xfrm>
            <a:off x="5142284" y="4968685"/>
            <a:ext cx="100318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dirty="0">
                <a:ea typeface="ui-sans-serif" pitchFamily="34" charset="-122"/>
                <a:cs typeface="ui-sans-serif" pitchFamily="34" charset="-120"/>
              </a:rPr>
              <a:t>12,2%</a:t>
            </a:r>
            <a:endParaRPr lang="en-US" sz="2400" dirty="0"/>
          </a:p>
        </p:txBody>
      </p:sp>
      <p:pic>
        <p:nvPicPr>
          <p:cNvPr id="43" name="Image 14" descr="preencoded.png">
            <a:extLst>
              <a:ext uri="{FF2B5EF4-FFF2-40B4-BE49-F238E27FC236}">
                <a16:creationId xmlns:a16="http://schemas.microsoft.com/office/drawing/2014/main" id="{95DB09BE-3FBE-2DF5-574A-7CEB84E33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589" y="5392201"/>
            <a:ext cx="4841414" cy="611704"/>
          </a:xfrm>
          <a:prstGeom prst="rect">
            <a:avLst/>
          </a:prstGeom>
        </p:spPr>
      </p:pic>
      <p:sp>
        <p:nvSpPr>
          <p:cNvPr id="44" name="Text 8">
            <a:extLst>
              <a:ext uri="{FF2B5EF4-FFF2-40B4-BE49-F238E27FC236}">
                <a16:creationId xmlns:a16="http://schemas.microsoft.com/office/drawing/2014/main" id="{11046955-9BD7-EAF9-DE68-9BD9188F20F7}"/>
              </a:ext>
            </a:extLst>
          </p:cNvPr>
          <p:cNvSpPr/>
          <p:nvPr/>
        </p:nvSpPr>
        <p:spPr>
          <a:xfrm>
            <a:off x="1437991" y="5439166"/>
            <a:ext cx="255384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Resíduos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acima</a:t>
            </a: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 do LMR</a:t>
            </a:r>
            <a:endParaRPr lang="en-US" sz="1600" dirty="0"/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72F06AE9-0971-6D53-50FD-BB7D3871D5F2}"/>
              </a:ext>
            </a:extLst>
          </p:cNvPr>
          <p:cNvSpPr/>
          <p:nvPr/>
        </p:nvSpPr>
        <p:spPr>
          <a:xfrm>
            <a:off x="1437991" y="5705866"/>
            <a:ext cx="2338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174 </a:t>
            </a:r>
            <a:r>
              <a:rPr lang="en-US" sz="1600" dirty="0" err="1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amostras</a:t>
            </a:r>
            <a:endParaRPr lang="en-US" sz="1600" dirty="0"/>
          </a:p>
        </p:txBody>
      </p:sp>
      <p:sp>
        <p:nvSpPr>
          <p:cNvPr id="46" name="Text 10">
            <a:extLst>
              <a:ext uri="{FF2B5EF4-FFF2-40B4-BE49-F238E27FC236}">
                <a16:creationId xmlns:a16="http://schemas.microsoft.com/office/drawing/2014/main" id="{3772D153-F82C-8E17-A6AF-11CBA7B8D1B2}"/>
              </a:ext>
            </a:extLst>
          </p:cNvPr>
          <p:cNvSpPr/>
          <p:nvPr/>
        </p:nvSpPr>
        <p:spPr>
          <a:xfrm>
            <a:off x="5218934" y="5578760"/>
            <a:ext cx="100318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dirty="0">
                <a:ea typeface="ui-sans-serif" pitchFamily="34" charset="-122"/>
                <a:cs typeface="ui-sans-serif" pitchFamily="34" charset="-120"/>
              </a:rPr>
              <a:t>5,6%</a:t>
            </a:r>
            <a:endParaRPr lang="en-US" sz="2400" dirty="0"/>
          </a:p>
        </p:txBody>
      </p:sp>
      <p:pic>
        <p:nvPicPr>
          <p:cNvPr id="47" name="Image 14" descr="preencoded.png">
            <a:extLst>
              <a:ext uri="{FF2B5EF4-FFF2-40B4-BE49-F238E27FC236}">
                <a16:creationId xmlns:a16="http://schemas.microsoft.com/office/drawing/2014/main" id="{2314F878-FD01-1D2E-9D86-970A4ED55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7491" y="6092122"/>
            <a:ext cx="4841414" cy="649365"/>
          </a:xfrm>
          <a:prstGeom prst="rect">
            <a:avLst/>
          </a:prstGeom>
        </p:spPr>
      </p:pic>
      <p:sp>
        <p:nvSpPr>
          <p:cNvPr id="48" name="Text 8">
            <a:extLst>
              <a:ext uri="{FF2B5EF4-FFF2-40B4-BE49-F238E27FC236}">
                <a16:creationId xmlns:a16="http://schemas.microsoft.com/office/drawing/2014/main" id="{8CE9BC9F-04AF-0643-B086-46483EA36473}"/>
              </a:ext>
            </a:extLst>
          </p:cNvPr>
          <p:cNvSpPr/>
          <p:nvPr/>
        </p:nvSpPr>
        <p:spPr>
          <a:xfrm>
            <a:off x="1409873" y="6053291"/>
            <a:ext cx="35807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Resíduos de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agrotóxicos</a:t>
            </a:r>
            <a:r>
              <a:rPr lang="en-US" sz="1600" b="1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b="1" dirty="0" err="1">
                <a:ea typeface="ui-sans-serif" pitchFamily="34" charset="-122"/>
                <a:cs typeface="ui-sans-serif" pitchFamily="34" charset="-120"/>
              </a:rPr>
              <a:t>proibidos</a:t>
            </a:r>
            <a:endParaRPr lang="en-US" sz="1600" dirty="0"/>
          </a:p>
        </p:txBody>
      </p:sp>
      <p:sp>
        <p:nvSpPr>
          <p:cNvPr id="49" name="Text 9">
            <a:extLst>
              <a:ext uri="{FF2B5EF4-FFF2-40B4-BE49-F238E27FC236}">
                <a16:creationId xmlns:a16="http://schemas.microsoft.com/office/drawing/2014/main" id="{7220135B-6939-0D37-B092-BFC8790EA4E5}"/>
              </a:ext>
            </a:extLst>
          </p:cNvPr>
          <p:cNvSpPr/>
          <p:nvPr/>
        </p:nvSpPr>
        <p:spPr>
          <a:xfrm>
            <a:off x="1409873" y="6398892"/>
            <a:ext cx="2338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3 </a:t>
            </a:r>
            <a:r>
              <a:rPr lang="en-US" sz="1600" dirty="0" err="1">
                <a:solidFill>
                  <a:srgbClr val="4B5563"/>
                </a:solidFill>
                <a:ea typeface="ui-sans-serif" pitchFamily="34" charset="-122"/>
                <a:cs typeface="ui-sans-serif" pitchFamily="34" charset="-120"/>
              </a:rPr>
              <a:t>amostras</a:t>
            </a:r>
            <a:endParaRPr lang="en-US" sz="1600" dirty="0"/>
          </a:p>
        </p:txBody>
      </p:sp>
      <p:sp>
        <p:nvSpPr>
          <p:cNvPr id="50" name="Text 10">
            <a:extLst>
              <a:ext uri="{FF2B5EF4-FFF2-40B4-BE49-F238E27FC236}">
                <a16:creationId xmlns:a16="http://schemas.microsoft.com/office/drawing/2014/main" id="{69F222E0-AE4F-7CF8-6BC9-211682961C8D}"/>
              </a:ext>
            </a:extLst>
          </p:cNvPr>
          <p:cNvSpPr/>
          <p:nvPr/>
        </p:nvSpPr>
        <p:spPr>
          <a:xfrm>
            <a:off x="5211836" y="6268172"/>
            <a:ext cx="100318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dirty="0">
                <a:ea typeface="ui-sans-serif" pitchFamily="34" charset="-122"/>
                <a:cs typeface="ui-sans-serif" pitchFamily="34" charset="-120"/>
              </a:rPr>
              <a:t>0,1%</a:t>
            </a:r>
            <a:endParaRPr lang="en-US" sz="2400" dirty="0"/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E233B920-415A-B73E-CBFF-EDDEBAA5AAD0}"/>
              </a:ext>
            </a:extLst>
          </p:cNvPr>
          <p:cNvSpPr/>
          <p:nvPr/>
        </p:nvSpPr>
        <p:spPr>
          <a:xfrm>
            <a:off x="6412780" y="6285771"/>
            <a:ext cx="5863094" cy="43842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buNone/>
            </a:pP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Obs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: O restante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refere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-se a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amostras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com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mais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uma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não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conformidade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(68)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ou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com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resíduos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agrotóxicos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sem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uso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agrícola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ea typeface="ui-sans-serif" pitchFamily="34" charset="-122"/>
                <a:cs typeface="ui-sans-serif" pitchFamily="34" charset="-120"/>
              </a:rPr>
              <a:t>autorizado</a:t>
            </a:r>
            <a:r>
              <a:rPr lang="en-US" sz="1400" dirty="0">
                <a:ea typeface="ui-sans-serif" pitchFamily="34" charset="-122"/>
                <a:cs typeface="ui-sans-serif" pitchFamily="34" charset="-120"/>
              </a:rPr>
              <a:t> (16)</a:t>
            </a:r>
            <a:endParaRPr lang="en-US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29FBC6-F25E-CCA9-0D05-98548E6C2B4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7038" t="3843" r="14025" b="574"/>
          <a:stretch>
            <a:fillRect/>
          </a:stretch>
        </p:blipFill>
        <p:spPr>
          <a:xfrm>
            <a:off x="7272383" y="2082482"/>
            <a:ext cx="4143889" cy="36421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86A0950-1C0D-F777-E566-25BD26DDB68B}"/>
              </a:ext>
            </a:extLst>
          </p:cNvPr>
          <p:cNvSpPr txBox="1"/>
          <p:nvPr/>
        </p:nvSpPr>
        <p:spPr>
          <a:xfrm>
            <a:off x="7997720" y="3152351"/>
            <a:ext cx="1969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79,4</a:t>
            </a:r>
            <a:r>
              <a:rPr lang="pt-BR" sz="2400" dirty="0"/>
              <a:t>% de conformidade</a:t>
            </a:r>
          </a:p>
        </p:txBody>
      </p:sp>
    </p:spTree>
    <p:extLst>
      <p:ext uri="{BB962C8B-B14F-4D97-AF65-F5344CB8AC3E}">
        <p14:creationId xmlns:p14="http://schemas.microsoft.com/office/powerpoint/2010/main" val="308892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3D2D-6C9A-3C8A-413A-388A79F0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D0F92DEC-0B30-B318-1378-79948A68BFB3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B17E1A1-0F09-9BF0-E47F-B7B39B9D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0" y="-1632"/>
            <a:ext cx="12192000" cy="13416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1ED4B6BB-DDF4-7CB2-981C-FE05FAE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ED5E2010-7112-55BC-C19F-189ECADAA9D6}"/>
              </a:ext>
            </a:extLst>
          </p:cNvPr>
          <p:cNvSpPr txBox="1"/>
          <p:nvPr/>
        </p:nvSpPr>
        <p:spPr>
          <a:xfrm rot="16200000">
            <a:off x="-1054017" y="3548008"/>
            <a:ext cx="2437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noProof="0" dirty="0">
                <a:solidFill>
                  <a:srgbClr val="333333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% amostras insatisfatórias</a:t>
            </a:r>
            <a:endParaRPr lang="pt-BR" sz="1600" noProof="0" dirty="0">
              <a:latin typeface="Calibri "/>
            </a:endParaRPr>
          </a:p>
        </p:txBody>
      </p:sp>
      <p:pic>
        <p:nvPicPr>
          <p:cNvPr id="47" name="Image 3" descr="preencoded.png">
            <a:extLst>
              <a:ext uri="{FF2B5EF4-FFF2-40B4-BE49-F238E27FC236}">
                <a16:creationId xmlns:a16="http://schemas.microsoft.com/office/drawing/2014/main" id="{3D806472-22EF-DC20-1AB7-35D85F55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53" t="7315" r="3624" b="43704"/>
          <a:stretch>
            <a:fillRect/>
          </a:stretch>
        </p:blipFill>
        <p:spPr>
          <a:xfrm>
            <a:off x="448270" y="2184076"/>
            <a:ext cx="5192152" cy="1971360"/>
          </a:xfrm>
          <a:prstGeom prst="rect">
            <a:avLst/>
          </a:prstGeom>
        </p:spPr>
      </p:pic>
      <p:pic>
        <p:nvPicPr>
          <p:cNvPr id="48" name="Image 1" descr="preencoded.png">
            <a:extLst>
              <a:ext uri="{FF2B5EF4-FFF2-40B4-BE49-F238E27FC236}">
                <a16:creationId xmlns:a16="http://schemas.microsoft.com/office/drawing/2014/main" id="{31745620-480E-C615-C9B6-58354A6EE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769" y="2631435"/>
            <a:ext cx="5943599" cy="1524000"/>
          </a:xfrm>
          <a:prstGeom prst="rect">
            <a:avLst/>
          </a:prstGeom>
        </p:spPr>
      </p:pic>
      <p:pic>
        <p:nvPicPr>
          <p:cNvPr id="49" name="Image 2" descr="preencoded.png">
            <a:extLst>
              <a:ext uri="{FF2B5EF4-FFF2-40B4-BE49-F238E27FC236}">
                <a16:creationId xmlns:a16="http://schemas.microsoft.com/office/drawing/2014/main" id="{E0C85732-2089-C369-9EA3-65828582F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8045" y="2783834"/>
            <a:ext cx="2577521" cy="334809"/>
          </a:xfrm>
          <a:prstGeom prst="rect">
            <a:avLst/>
          </a:prstGeom>
        </p:spPr>
      </p:pic>
      <p:pic>
        <p:nvPicPr>
          <p:cNvPr id="50" name="Image 3" descr="preencoded.png">
            <a:extLst>
              <a:ext uri="{FF2B5EF4-FFF2-40B4-BE49-F238E27FC236}">
                <a16:creationId xmlns:a16="http://schemas.microsoft.com/office/drawing/2014/main" id="{4D1F8E2F-21A1-6CCE-007B-6C3DCF2F8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2346" y="2870169"/>
            <a:ext cx="152400" cy="152400"/>
          </a:xfrm>
          <a:prstGeom prst="rect">
            <a:avLst/>
          </a:prstGeom>
        </p:spPr>
      </p:pic>
      <p:pic>
        <p:nvPicPr>
          <p:cNvPr id="51" name="Image 4" descr="preencoded.png">
            <a:extLst>
              <a:ext uri="{FF2B5EF4-FFF2-40B4-BE49-F238E27FC236}">
                <a16:creationId xmlns:a16="http://schemas.microsoft.com/office/drawing/2014/main" id="{9D4199FA-F9E5-3137-8A39-745865A1C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170" y="3717285"/>
            <a:ext cx="114300" cy="114300"/>
          </a:xfrm>
          <a:prstGeom prst="rect">
            <a:avLst/>
          </a:prstGeom>
        </p:spPr>
      </p:pic>
      <p:pic>
        <p:nvPicPr>
          <p:cNvPr id="52" name="Image 5" descr="preencoded.png">
            <a:extLst>
              <a:ext uri="{FF2B5EF4-FFF2-40B4-BE49-F238E27FC236}">
                <a16:creationId xmlns:a16="http://schemas.microsoft.com/office/drawing/2014/main" id="{3AA72798-2CE1-C3A2-1BED-BA8CA1F36A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3769" y="4460235"/>
            <a:ext cx="5943599" cy="1371600"/>
          </a:xfrm>
          <a:prstGeom prst="rect">
            <a:avLst/>
          </a:prstGeom>
        </p:spPr>
      </p:pic>
      <p:pic>
        <p:nvPicPr>
          <p:cNvPr id="53" name="Image 6" descr="preencoded.png">
            <a:extLst>
              <a:ext uri="{FF2B5EF4-FFF2-40B4-BE49-F238E27FC236}">
                <a16:creationId xmlns:a16="http://schemas.microsoft.com/office/drawing/2014/main" id="{98E02313-5297-248C-7FE8-94F2A6C69B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8045" y="4612634"/>
            <a:ext cx="2577521" cy="334809"/>
          </a:xfrm>
          <a:prstGeom prst="rect">
            <a:avLst/>
          </a:prstGeom>
        </p:spPr>
      </p:pic>
      <p:pic>
        <p:nvPicPr>
          <p:cNvPr id="54" name="Image 7" descr="preencoded.png">
            <a:extLst>
              <a:ext uri="{FF2B5EF4-FFF2-40B4-BE49-F238E27FC236}">
                <a16:creationId xmlns:a16="http://schemas.microsoft.com/office/drawing/2014/main" id="{C0969CD0-EA62-36D7-2645-E2B9008C5C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2346" y="4698969"/>
            <a:ext cx="152400" cy="152400"/>
          </a:xfrm>
          <a:prstGeom prst="rect">
            <a:avLst/>
          </a:prstGeom>
        </p:spPr>
      </p:pic>
      <p:pic>
        <p:nvPicPr>
          <p:cNvPr id="55" name="Image 8" descr="preencoded.png">
            <a:extLst>
              <a:ext uri="{FF2B5EF4-FFF2-40B4-BE49-F238E27FC236}">
                <a16:creationId xmlns:a16="http://schemas.microsoft.com/office/drawing/2014/main" id="{D3AB757D-C942-4253-C5EF-09865F618C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095" y="5522849"/>
            <a:ext cx="114300" cy="114300"/>
          </a:xfrm>
          <a:prstGeom prst="rect">
            <a:avLst/>
          </a:prstGeom>
        </p:spPr>
      </p:pic>
      <p:sp>
        <p:nvSpPr>
          <p:cNvPr id="56" name="Text 0">
            <a:extLst>
              <a:ext uri="{FF2B5EF4-FFF2-40B4-BE49-F238E27FC236}">
                <a16:creationId xmlns:a16="http://schemas.microsoft.com/office/drawing/2014/main" id="{2195F41B-6D34-52EF-B024-455E28639D66}"/>
              </a:ext>
            </a:extLst>
          </p:cNvPr>
          <p:cNvSpPr/>
          <p:nvPr/>
        </p:nvSpPr>
        <p:spPr>
          <a:xfrm>
            <a:off x="6113769" y="1508532"/>
            <a:ext cx="5849523" cy="11104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pt-BR" sz="2000" b="1" noProof="0" dirty="0">
                <a:solidFill>
                  <a:srgbClr val="15803D"/>
                </a:solidFill>
                <a:latin typeface="Calibri "/>
                <a:ea typeface="Arial" pitchFamily="34" charset="-122"/>
                <a:cs typeface="Arial" pitchFamily="34" charset="-120"/>
              </a:rPr>
              <a:t>      Comparação com ciclo 2018-2019 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t-BR" noProof="0" dirty="0">
                <a:solidFill>
                  <a:schemeClr val="bg2">
                    <a:lumMod val="50000"/>
                  </a:schemeClr>
                </a:solidFill>
                <a:latin typeface="Calibri "/>
                <a:ea typeface="Arial" pitchFamily="34" charset="-122"/>
                <a:cs typeface="Arial" pitchFamily="34" charset="-120"/>
              </a:rPr>
              <a:t>Mesmos alimentos monitorados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 "/>
              <a:ea typeface="Arial" pitchFamily="34" charset="-122"/>
              <a:cs typeface="Arial" pitchFamily="34" charset="-12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 "/>
                <a:cs typeface="Arial" pitchFamily="34" charset="-120"/>
              </a:rPr>
              <a:t>Nº maior de agrotóxicos pesquisados em 2024</a:t>
            </a:r>
            <a:endParaRPr lang="pt-BR" noProof="0" dirty="0">
              <a:solidFill>
                <a:schemeClr val="bg2">
                  <a:lumMod val="50000"/>
                </a:schemeClr>
              </a:solidFill>
              <a:latin typeface="Calibri "/>
            </a:endParaRPr>
          </a:p>
        </p:txBody>
      </p:sp>
      <p:sp>
        <p:nvSpPr>
          <p:cNvPr id="57" name="Text 2">
            <a:extLst>
              <a:ext uri="{FF2B5EF4-FFF2-40B4-BE49-F238E27FC236}">
                <a16:creationId xmlns:a16="http://schemas.microsoft.com/office/drawing/2014/main" id="{9EFEC588-FCA3-B7C4-E2D6-5628C97C5A16}"/>
              </a:ext>
            </a:extLst>
          </p:cNvPr>
          <p:cNvSpPr/>
          <p:nvPr/>
        </p:nvSpPr>
        <p:spPr>
          <a:xfrm>
            <a:off x="6266170" y="2802885"/>
            <a:ext cx="10933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374151"/>
                </a:solidFill>
                <a:latin typeface="Calibri "/>
                <a:ea typeface="Arial" pitchFamily="34" charset="-122"/>
                <a:cs typeface="Arial" pitchFamily="34" charset="-120"/>
              </a:rPr>
              <a:t>2018-2019</a:t>
            </a:r>
            <a:endParaRPr lang="pt-BR" sz="1500" noProof="0" dirty="0">
              <a:latin typeface="Calibri "/>
            </a:endParaRPr>
          </a:p>
        </p:txBody>
      </p:sp>
      <p:sp>
        <p:nvSpPr>
          <p:cNvPr id="58" name="Text 4">
            <a:extLst>
              <a:ext uri="{FF2B5EF4-FFF2-40B4-BE49-F238E27FC236}">
                <a16:creationId xmlns:a16="http://schemas.microsoft.com/office/drawing/2014/main" id="{7CFE0069-A1D3-A782-47C9-81B03DB70C13}"/>
              </a:ext>
            </a:extLst>
          </p:cNvPr>
          <p:cNvSpPr/>
          <p:nvPr/>
        </p:nvSpPr>
        <p:spPr>
          <a:xfrm>
            <a:off x="6096000" y="3164835"/>
            <a:ext cx="20420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Total Amostras</a:t>
            </a:r>
            <a:endParaRPr lang="pt-BR" sz="1050" noProof="0" dirty="0">
              <a:latin typeface="Calibri "/>
            </a:endParaRPr>
          </a:p>
        </p:txBody>
      </p:sp>
      <p:sp>
        <p:nvSpPr>
          <p:cNvPr id="59" name="Text 5">
            <a:extLst>
              <a:ext uri="{FF2B5EF4-FFF2-40B4-BE49-F238E27FC236}">
                <a16:creationId xmlns:a16="http://schemas.microsoft.com/office/drawing/2014/main" id="{B1821E0E-5B08-78BB-DA45-40ACF25BD0BB}"/>
              </a:ext>
            </a:extLst>
          </p:cNvPr>
          <p:cNvSpPr/>
          <p:nvPr/>
        </p:nvSpPr>
        <p:spPr>
          <a:xfrm>
            <a:off x="6096000" y="3355335"/>
            <a:ext cx="204204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374151"/>
                </a:solidFill>
                <a:latin typeface="Calibri "/>
                <a:ea typeface="Arial" pitchFamily="34" charset="-122"/>
                <a:cs typeface="Arial" pitchFamily="34" charset="-120"/>
              </a:rPr>
              <a:t>3.296</a:t>
            </a:r>
            <a:endParaRPr lang="pt-BR" sz="1500" noProof="0" dirty="0">
              <a:latin typeface="Calibri "/>
            </a:endParaRPr>
          </a:p>
        </p:txBody>
      </p:sp>
      <p:sp>
        <p:nvSpPr>
          <p:cNvPr id="60" name="Text 6">
            <a:extLst>
              <a:ext uri="{FF2B5EF4-FFF2-40B4-BE49-F238E27FC236}">
                <a16:creationId xmlns:a16="http://schemas.microsoft.com/office/drawing/2014/main" id="{235428AA-B6ED-5277-A5E4-68C1D73A126D}"/>
              </a:ext>
            </a:extLst>
          </p:cNvPr>
          <p:cNvSpPr/>
          <p:nvPr/>
        </p:nvSpPr>
        <p:spPr>
          <a:xfrm>
            <a:off x="7911986" y="3164835"/>
            <a:ext cx="20422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Amostras Insatisfatórias</a:t>
            </a:r>
            <a:endParaRPr lang="pt-BR" sz="1050" noProof="0" dirty="0">
              <a:latin typeface="Calibri "/>
            </a:endParaRPr>
          </a:p>
        </p:txBody>
      </p:sp>
      <p:sp>
        <p:nvSpPr>
          <p:cNvPr id="61" name="Text 7">
            <a:extLst>
              <a:ext uri="{FF2B5EF4-FFF2-40B4-BE49-F238E27FC236}">
                <a16:creationId xmlns:a16="http://schemas.microsoft.com/office/drawing/2014/main" id="{C1EA753E-DE7D-A246-47EF-808FCF1428E7}"/>
              </a:ext>
            </a:extLst>
          </p:cNvPr>
          <p:cNvSpPr/>
          <p:nvPr/>
        </p:nvSpPr>
        <p:spPr>
          <a:xfrm>
            <a:off x="8082171" y="3355335"/>
            <a:ext cx="17018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DC2626"/>
                </a:solidFill>
                <a:latin typeface="Calibri "/>
                <a:ea typeface="Arial" pitchFamily="34" charset="-122"/>
                <a:cs typeface="Arial" pitchFamily="34" charset="-120"/>
              </a:rPr>
              <a:t>844</a:t>
            </a:r>
            <a:endParaRPr lang="pt-BR" sz="1500" noProof="0" dirty="0">
              <a:latin typeface="Calibri "/>
            </a:endParaRPr>
          </a:p>
        </p:txBody>
      </p:sp>
      <p:sp>
        <p:nvSpPr>
          <p:cNvPr id="62" name="Text 8">
            <a:extLst>
              <a:ext uri="{FF2B5EF4-FFF2-40B4-BE49-F238E27FC236}">
                <a16:creationId xmlns:a16="http://schemas.microsoft.com/office/drawing/2014/main" id="{F5FF457C-2240-7818-6B3D-29E182101D15}"/>
              </a:ext>
            </a:extLst>
          </p:cNvPr>
          <p:cNvSpPr/>
          <p:nvPr/>
        </p:nvSpPr>
        <p:spPr>
          <a:xfrm>
            <a:off x="9728135" y="3164835"/>
            <a:ext cx="20422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Amostras Satisfatórias</a:t>
            </a:r>
            <a:endParaRPr lang="pt-BR" sz="1050" noProof="0" dirty="0">
              <a:latin typeface="Calibri "/>
            </a:endParaRPr>
          </a:p>
        </p:txBody>
      </p:sp>
      <p:sp>
        <p:nvSpPr>
          <p:cNvPr id="63" name="Text 9">
            <a:extLst>
              <a:ext uri="{FF2B5EF4-FFF2-40B4-BE49-F238E27FC236}">
                <a16:creationId xmlns:a16="http://schemas.microsoft.com/office/drawing/2014/main" id="{78AEBA85-D9CD-DC27-CC33-EE142F55BF4B}"/>
              </a:ext>
            </a:extLst>
          </p:cNvPr>
          <p:cNvSpPr/>
          <p:nvPr/>
        </p:nvSpPr>
        <p:spPr>
          <a:xfrm>
            <a:off x="9673515" y="3355335"/>
            <a:ext cx="2042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16A34A"/>
                </a:solidFill>
                <a:latin typeface="Calibri "/>
                <a:ea typeface="Arial" pitchFamily="34" charset="-122"/>
                <a:cs typeface="Arial" pitchFamily="34" charset="-120"/>
              </a:rPr>
              <a:t>2.452</a:t>
            </a:r>
            <a:endParaRPr lang="pt-BR" sz="1500" noProof="0" dirty="0">
              <a:latin typeface="Calibri "/>
            </a:endParaRPr>
          </a:p>
        </p:txBody>
      </p:sp>
      <p:sp>
        <p:nvSpPr>
          <p:cNvPr id="64" name="Text 10">
            <a:extLst>
              <a:ext uri="{FF2B5EF4-FFF2-40B4-BE49-F238E27FC236}">
                <a16:creationId xmlns:a16="http://schemas.microsoft.com/office/drawing/2014/main" id="{92B7D608-4473-82FE-A4E3-E310835A1286}"/>
              </a:ext>
            </a:extLst>
          </p:cNvPr>
          <p:cNvSpPr/>
          <p:nvPr/>
        </p:nvSpPr>
        <p:spPr>
          <a:xfrm>
            <a:off x="6418570" y="3698235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 Alimentos: abobrinha, aveia, banana, cebola, couve, laranja, maçã, mamão, milho, pepino, pera, soja e trigo; 272 agrotóxicos pesquisados</a:t>
            </a:r>
            <a:endParaRPr lang="pt-BR" sz="1050" noProof="0" dirty="0">
              <a:latin typeface="Calibri "/>
            </a:endParaRPr>
          </a:p>
        </p:txBody>
      </p:sp>
      <p:sp>
        <p:nvSpPr>
          <p:cNvPr id="65" name="Text 11">
            <a:extLst>
              <a:ext uri="{FF2B5EF4-FFF2-40B4-BE49-F238E27FC236}">
                <a16:creationId xmlns:a16="http://schemas.microsoft.com/office/drawing/2014/main" id="{FD21160A-AC2B-2DAF-7758-A2B25F0040B3}"/>
              </a:ext>
            </a:extLst>
          </p:cNvPr>
          <p:cNvSpPr/>
          <p:nvPr/>
        </p:nvSpPr>
        <p:spPr>
          <a:xfrm>
            <a:off x="6266170" y="4631685"/>
            <a:ext cx="50863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15803D"/>
                </a:solidFill>
                <a:latin typeface="Calibri "/>
                <a:ea typeface="Arial" pitchFamily="34" charset="-122"/>
                <a:cs typeface="Arial" pitchFamily="34" charset="-120"/>
              </a:rPr>
              <a:t>2024</a:t>
            </a:r>
            <a:endParaRPr lang="pt-BR" sz="1500" noProof="0" dirty="0">
              <a:latin typeface="Calibri "/>
            </a:endParaRPr>
          </a:p>
        </p:txBody>
      </p:sp>
      <p:sp>
        <p:nvSpPr>
          <p:cNvPr id="66" name="Text 13">
            <a:extLst>
              <a:ext uri="{FF2B5EF4-FFF2-40B4-BE49-F238E27FC236}">
                <a16:creationId xmlns:a16="http://schemas.microsoft.com/office/drawing/2014/main" id="{459D2E49-66C6-C5D5-0DA0-2C984D03B906}"/>
              </a:ext>
            </a:extLst>
          </p:cNvPr>
          <p:cNvSpPr/>
          <p:nvPr/>
        </p:nvSpPr>
        <p:spPr>
          <a:xfrm>
            <a:off x="6096000" y="4993635"/>
            <a:ext cx="20420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Total Amostras</a:t>
            </a:r>
            <a:endParaRPr lang="pt-BR" sz="1050" noProof="0" dirty="0">
              <a:latin typeface="Calibri "/>
            </a:endParaRPr>
          </a:p>
        </p:txBody>
      </p:sp>
      <p:sp>
        <p:nvSpPr>
          <p:cNvPr id="67" name="Text 14">
            <a:extLst>
              <a:ext uri="{FF2B5EF4-FFF2-40B4-BE49-F238E27FC236}">
                <a16:creationId xmlns:a16="http://schemas.microsoft.com/office/drawing/2014/main" id="{E386265B-50CF-8FF1-6B67-70AD3E49CA06}"/>
              </a:ext>
            </a:extLst>
          </p:cNvPr>
          <p:cNvSpPr/>
          <p:nvPr/>
        </p:nvSpPr>
        <p:spPr>
          <a:xfrm>
            <a:off x="6096000" y="5184135"/>
            <a:ext cx="204204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374151"/>
                </a:solidFill>
                <a:latin typeface="Calibri "/>
                <a:ea typeface="Arial" pitchFamily="34" charset="-122"/>
                <a:cs typeface="Arial" pitchFamily="34" charset="-120"/>
              </a:rPr>
              <a:t>3.084</a:t>
            </a:r>
            <a:endParaRPr lang="pt-BR" sz="1500" noProof="0" dirty="0">
              <a:latin typeface="Calibri "/>
            </a:endParaRPr>
          </a:p>
        </p:txBody>
      </p:sp>
      <p:sp>
        <p:nvSpPr>
          <p:cNvPr id="68" name="Text 15">
            <a:extLst>
              <a:ext uri="{FF2B5EF4-FFF2-40B4-BE49-F238E27FC236}">
                <a16:creationId xmlns:a16="http://schemas.microsoft.com/office/drawing/2014/main" id="{35FF0BB0-A88F-BAD4-6FAE-45B51ED153C8}"/>
              </a:ext>
            </a:extLst>
          </p:cNvPr>
          <p:cNvSpPr/>
          <p:nvPr/>
        </p:nvSpPr>
        <p:spPr>
          <a:xfrm>
            <a:off x="7911986" y="4993635"/>
            <a:ext cx="20422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Amostras Insatisfatórias</a:t>
            </a:r>
            <a:endParaRPr lang="pt-BR" sz="1050" noProof="0" dirty="0">
              <a:latin typeface="Calibri "/>
            </a:endParaRPr>
          </a:p>
        </p:txBody>
      </p:sp>
      <p:sp>
        <p:nvSpPr>
          <p:cNvPr id="69" name="Text 16">
            <a:extLst>
              <a:ext uri="{FF2B5EF4-FFF2-40B4-BE49-F238E27FC236}">
                <a16:creationId xmlns:a16="http://schemas.microsoft.com/office/drawing/2014/main" id="{741ED384-FC14-B166-15B2-EC81C8858DC2}"/>
              </a:ext>
            </a:extLst>
          </p:cNvPr>
          <p:cNvSpPr/>
          <p:nvPr/>
        </p:nvSpPr>
        <p:spPr>
          <a:xfrm>
            <a:off x="8082171" y="5184135"/>
            <a:ext cx="17018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DC2626"/>
                </a:solidFill>
                <a:latin typeface="Calibri "/>
                <a:ea typeface="Arial" pitchFamily="34" charset="-122"/>
                <a:cs typeface="Arial" pitchFamily="34" charset="-120"/>
              </a:rPr>
              <a:t>636</a:t>
            </a:r>
            <a:endParaRPr lang="pt-BR" sz="1500" noProof="0" dirty="0">
              <a:latin typeface="Calibri "/>
            </a:endParaRPr>
          </a:p>
        </p:txBody>
      </p:sp>
      <p:sp>
        <p:nvSpPr>
          <p:cNvPr id="70" name="Text 17">
            <a:extLst>
              <a:ext uri="{FF2B5EF4-FFF2-40B4-BE49-F238E27FC236}">
                <a16:creationId xmlns:a16="http://schemas.microsoft.com/office/drawing/2014/main" id="{557BD1A9-5FD2-CCAE-D938-ADE4217AD913}"/>
              </a:ext>
            </a:extLst>
          </p:cNvPr>
          <p:cNvSpPr/>
          <p:nvPr/>
        </p:nvSpPr>
        <p:spPr>
          <a:xfrm>
            <a:off x="9728135" y="4993635"/>
            <a:ext cx="20422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Amostras Satisfatórias</a:t>
            </a:r>
            <a:endParaRPr lang="pt-BR" sz="1050" noProof="0" dirty="0">
              <a:latin typeface="Calibri "/>
            </a:endParaRPr>
          </a:p>
        </p:txBody>
      </p:sp>
      <p:sp>
        <p:nvSpPr>
          <p:cNvPr id="71" name="Text 18">
            <a:extLst>
              <a:ext uri="{FF2B5EF4-FFF2-40B4-BE49-F238E27FC236}">
                <a16:creationId xmlns:a16="http://schemas.microsoft.com/office/drawing/2014/main" id="{5A77AF6F-C8C7-3640-26CC-722D0EED19EE}"/>
              </a:ext>
            </a:extLst>
          </p:cNvPr>
          <p:cNvSpPr/>
          <p:nvPr/>
        </p:nvSpPr>
        <p:spPr>
          <a:xfrm>
            <a:off x="9728135" y="5184135"/>
            <a:ext cx="2042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16A34A"/>
                </a:solidFill>
                <a:latin typeface="Calibri "/>
                <a:ea typeface="Arial" pitchFamily="34" charset="-122"/>
                <a:cs typeface="Arial" pitchFamily="34" charset="-120"/>
              </a:rPr>
              <a:t>2.448</a:t>
            </a:r>
            <a:endParaRPr lang="pt-BR" sz="1500" noProof="0" dirty="0">
              <a:latin typeface="Calibri "/>
            </a:endParaRPr>
          </a:p>
        </p:txBody>
      </p:sp>
      <p:sp>
        <p:nvSpPr>
          <p:cNvPr id="72" name="Text 19">
            <a:extLst>
              <a:ext uri="{FF2B5EF4-FFF2-40B4-BE49-F238E27FC236}">
                <a16:creationId xmlns:a16="http://schemas.microsoft.com/office/drawing/2014/main" id="{446C9172-600C-7625-9872-4D827A19647E}"/>
              </a:ext>
            </a:extLst>
          </p:cNvPr>
          <p:cNvSpPr/>
          <p:nvPr/>
        </p:nvSpPr>
        <p:spPr>
          <a:xfrm>
            <a:off x="6418569" y="5527034"/>
            <a:ext cx="5248433" cy="34009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pt-BR" sz="1050" noProof="0" dirty="0">
                <a:solidFill>
                  <a:srgbClr val="6B7280"/>
                </a:solidFill>
                <a:latin typeface="Calibri "/>
                <a:ea typeface="Arial" pitchFamily="34" charset="-122"/>
                <a:cs typeface="Arial" pitchFamily="34" charset="-120"/>
              </a:rPr>
              <a:t> Mesma cesta de alimentos que em 2018-2019; 338 agrotóxicos pesquisados</a:t>
            </a:r>
            <a:endParaRPr lang="pt-BR" sz="1050" noProof="0" dirty="0">
              <a:latin typeface="Calibri "/>
            </a:endParaRPr>
          </a:p>
        </p:txBody>
      </p:sp>
      <p:sp>
        <p:nvSpPr>
          <p:cNvPr id="73" name="Text 3">
            <a:extLst>
              <a:ext uri="{FF2B5EF4-FFF2-40B4-BE49-F238E27FC236}">
                <a16:creationId xmlns:a16="http://schemas.microsoft.com/office/drawing/2014/main" id="{1ECA9129-509B-B1F8-71A7-4A38E4D4608B}"/>
              </a:ext>
            </a:extLst>
          </p:cNvPr>
          <p:cNvSpPr/>
          <p:nvPr/>
        </p:nvSpPr>
        <p:spPr>
          <a:xfrm>
            <a:off x="9615291" y="2834873"/>
            <a:ext cx="2204640" cy="3299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pt-BR" sz="1600" noProof="0" dirty="0">
                <a:solidFill>
                  <a:srgbClr val="374151"/>
                </a:solidFill>
                <a:latin typeface="Calibri "/>
                <a:ea typeface="Arial" pitchFamily="34" charset="-122"/>
                <a:cs typeface="Arial" pitchFamily="34" charset="-120"/>
              </a:rPr>
              <a:t> 25,6% não conformidades</a:t>
            </a:r>
            <a:endParaRPr lang="pt-BR" sz="1600" noProof="0" dirty="0">
              <a:latin typeface="Calibri "/>
            </a:endParaRPr>
          </a:p>
        </p:txBody>
      </p:sp>
      <p:sp>
        <p:nvSpPr>
          <p:cNvPr id="74" name="Text 12">
            <a:extLst>
              <a:ext uri="{FF2B5EF4-FFF2-40B4-BE49-F238E27FC236}">
                <a16:creationId xmlns:a16="http://schemas.microsoft.com/office/drawing/2014/main" id="{7CA2FD33-C127-79D7-84B4-43A0D679CE97}"/>
              </a:ext>
            </a:extLst>
          </p:cNvPr>
          <p:cNvSpPr/>
          <p:nvPr/>
        </p:nvSpPr>
        <p:spPr>
          <a:xfrm>
            <a:off x="9615290" y="4663674"/>
            <a:ext cx="2330276" cy="2347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pt-BR" sz="1600" noProof="0" dirty="0">
                <a:solidFill>
                  <a:srgbClr val="15803D"/>
                </a:solidFill>
                <a:latin typeface="Calibri "/>
                <a:ea typeface="Arial" pitchFamily="34" charset="-122"/>
                <a:cs typeface="Arial" pitchFamily="34" charset="-120"/>
              </a:rPr>
              <a:t> 20,6% não conformidades</a:t>
            </a:r>
            <a:endParaRPr lang="pt-BR" sz="1600" noProof="0" dirty="0">
              <a:latin typeface="Calibri "/>
            </a:endParaRPr>
          </a:p>
        </p:txBody>
      </p:sp>
      <p:pic>
        <p:nvPicPr>
          <p:cNvPr id="75" name="Image 10" descr="preencoded.png">
            <a:extLst>
              <a:ext uri="{FF2B5EF4-FFF2-40B4-BE49-F238E27FC236}">
                <a16:creationId xmlns:a16="http://schemas.microsoft.com/office/drawing/2014/main" id="{DD852B80-796D-2D4A-F7D4-9F407B3EE2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969692"/>
            <a:ext cx="5961367" cy="791086"/>
          </a:xfrm>
          <a:prstGeom prst="rect">
            <a:avLst/>
          </a:prstGeom>
        </p:spPr>
      </p:pic>
      <p:pic>
        <p:nvPicPr>
          <p:cNvPr id="76" name="Image 11" descr="preencoded.png">
            <a:extLst>
              <a:ext uri="{FF2B5EF4-FFF2-40B4-BE49-F238E27FC236}">
                <a16:creationId xmlns:a16="http://schemas.microsoft.com/office/drawing/2014/main" id="{46208A85-CBE8-3EA0-35E4-30442BFF29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5967" y="6037784"/>
            <a:ext cx="190500" cy="190500"/>
          </a:xfrm>
          <a:prstGeom prst="rect">
            <a:avLst/>
          </a:prstGeom>
        </p:spPr>
      </p:pic>
      <p:pic>
        <p:nvPicPr>
          <p:cNvPr id="77" name="Image 12" descr="preencoded.png">
            <a:extLst>
              <a:ext uri="{FF2B5EF4-FFF2-40B4-BE49-F238E27FC236}">
                <a16:creationId xmlns:a16="http://schemas.microsoft.com/office/drawing/2014/main" id="{7152EB2A-A249-58AA-DBA3-F6430D6337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1469" y="6350692"/>
            <a:ext cx="276225" cy="381000"/>
          </a:xfrm>
          <a:prstGeom prst="rect">
            <a:avLst/>
          </a:prstGeom>
        </p:spPr>
      </p:pic>
      <p:pic>
        <p:nvPicPr>
          <p:cNvPr id="78" name="Image 13" descr="preencoded.png">
            <a:extLst>
              <a:ext uri="{FF2B5EF4-FFF2-40B4-BE49-F238E27FC236}">
                <a16:creationId xmlns:a16="http://schemas.microsoft.com/office/drawing/2014/main" id="{D4277026-3034-5E46-0F21-4384C8D558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7669" y="6445942"/>
            <a:ext cx="123825" cy="152400"/>
          </a:xfrm>
          <a:prstGeom prst="rect">
            <a:avLst/>
          </a:prstGeom>
        </p:spPr>
      </p:pic>
      <p:sp>
        <p:nvSpPr>
          <p:cNvPr id="83" name="Text 20">
            <a:extLst>
              <a:ext uri="{FF2B5EF4-FFF2-40B4-BE49-F238E27FC236}">
                <a16:creationId xmlns:a16="http://schemas.microsoft.com/office/drawing/2014/main" id="{344F0A21-076E-9134-ECD1-96064E792437}"/>
              </a:ext>
            </a:extLst>
          </p:cNvPr>
          <p:cNvSpPr/>
          <p:nvPr/>
        </p:nvSpPr>
        <p:spPr>
          <a:xfrm>
            <a:off x="7359521" y="6018734"/>
            <a:ext cx="23452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pt-BR" sz="1500" b="1" noProof="0" dirty="0">
                <a:solidFill>
                  <a:srgbClr val="374151"/>
                </a:solidFill>
                <a:latin typeface="Calibri "/>
                <a:ea typeface="Arial" pitchFamily="34" charset="-122"/>
                <a:cs typeface="Arial" pitchFamily="34" charset="-120"/>
              </a:rPr>
              <a:t>Redução Percentual</a:t>
            </a:r>
            <a:endParaRPr lang="pt-BR" sz="1500" noProof="0" dirty="0">
              <a:latin typeface="Calibri "/>
            </a:endParaRPr>
          </a:p>
        </p:txBody>
      </p:sp>
      <p:sp>
        <p:nvSpPr>
          <p:cNvPr id="85" name="Text 22">
            <a:extLst>
              <a:ext uri="{FF2B5EF4-FFF2-40B4-BE49-F238E27FC236}">
                <a16:creationId xmlns:a16="http://schemas.microsoft.com/office/drawing/2014/main" id="{C3753161-1388-1207-1C8A-B0CD42DCE66F}"/>
              </a:ext>
            </a:extLst>
          </p:cNvPr>
          <p:cNvSpPr/>
          <p:nvPr/>
        </p:nvSpPr>
        <p:spPr>
          <a:xfrm>
            <a:off x="7005967" y="6415832"/>
            <a:ext cx="4486365" cy="33900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pt-BR" noProof="0" dirty="0">
                <a:solidFill>
                  <a:srgbClr val="4B5563"/>
                </a:solidFill>
                <a:latin typeface="Calibri "/>
                <a:ea typeface="Arial" pitchFamily="34" charset="-122"/>
                <a:cs typeface="Arial" pitchFamily="34" charset="-120"/>
              </a:rPr>
              <a:t>Redução de 5,0 pontos (2</a:t>
            </a:r>
            <a:r>
              <a:rPr lang="pt-BR" dirty="0">
                <a:solidFill>
                  <a:srgbClr val="4B5563"/>
                </a:solidFill>
                <a:latin typeface="Calibri "/>
                <a:ea typeface="Arial" pitchFamily="34" charset="-122"/>
                <a:cs typeface="Arial" pitchFamily="34" charset="-120"/>
              </a:rPr>
              <a:t>5</a:t>
            </a:r>
            <a:r>
              <a:rPr lang="pt-BR" noProof="0" dirty="0">
                <a:solidFill>
                  <a:srgbClr val="4B5563"/>
                </a:solidFill>
                <a:latin typeface="Calibri "/>
                <a:ea typeface="Arial" pitchFamily="34" charset="-122"/>
                <a:cs typeface="Arial" pitchFamily="34" charset="-120"/>
              </a:rPr>
              <a:t>,</a:t>
            </a:r>
            <a:r>
              <a:rPr lang="pt-BR" dirty="0">
                <a:solidFill>
                  <a:srgbClr val="4B5563"/>
                </a:solidFill>
                <a:latin typeface="Calibri "/>
                <a:ea typeface="Arial" pitchFamily="34" charset="-122"/>
                <a:cs typeface="Arial" pitchFamily="34" charset="-120"/>
              </a:rPr>
              <a:t>6</a:t>
            </a:r>
            <a:r>
              <a:rPr lang="pt-BR" noProof="0" dirty="0">
                <a:solidFill>
                  <a:srgbClr val="4B5563"/>
                </a:solidFill>
                <a:latin typeface="Calibri "/>
                <a:ea typeface="Arial" pitchFamily="34" charset="-122"/>
                <a:cs typeface="Arial" pitchFamily="34" charset="-120"/>
              </a:rPr>
              <a:t>% para 20,6%)</a:t>
            </a:r>
            <a:endParaRPr lang="pt-BR" noProof="0" dirty="0">
              <a:latin typeface="Calibri "/>
            </a:endParaRPr>
          </a:p>
        </p:txBody>
      </p:sp>
      <p:sp>
        <p:nvSpPr>
          <p:cNvPr id="90" name="Text 26">
            <a:extLst>
              <a:ext uri="{FF2B5EF4-FFF2-40B4-BE49-F238E27FC236}">
                <a16:creationId xmlns:a16="http://schemas.microsoft.com/office/drawing/2014/main" id="{FD447723-0CC1-9325-3332-91B69DC9E37A}"/>
              </a:ext>
            </a:extLst>
          </p:cNvPr>
          <p:cNvSpPr/>
          <p:nvPr/>
        </p:nvSpPr>
        <p:spPr>
          <a:xfrm>
            <a:off x="553341" y="4229094"/>
            <a:ext cx="47477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pt-BR" sz="1400" dirty="0">
                <a:solidFill>
                  <a:srgbClr val="4B5563"/>
                </a:solidFill>
                <a:latin typeface="Calibri "/>
                <a:cs typeface="Arial" pitchFamily="34" charset="-120"/>
              </a:rPr>
              <a:t>2017-2018      2018-2019           2022                 2023                2024</a:t>
            </a:r>
            <a:endParaRPr lang="pt-BR" sz="1400" noProof="0" dirty="0">
              <a:latin typeface="Calibri "/>
            </a:endParaRPr>
          </a:p>
        </p:txBody>
      </p:sp>
      <p:pic>
        <p:nvPicPr>
          <p:cNvPr id="91" name="Image 8" descr="preencoded.png">
            <a:extLst>
              <a:ext uri="{FF2B5EF4-FFF2-40B4-BE49-F238E27FC236}">
                <a16:creationId xmlns:a16="http://schemas.microsoft.com/office/drawing/2014/main" id="{3B8BE4C3-878C-4F2B-9ABE-1544243C27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02" y="5637149"/>
            <a:ext cx="5638227" cy="873494"/>
          </a:xfrm>
          <a:prstGeom prst="rect">
            <a:avLst/>
          </a:prstGeom>
          <a:ln>
            <a:noFill/>
          </a:ln>
        </p:spPr>
      </p:pic>
      <p:pic>
        <p:nvPicPr>
          <p:cNvPr id="92" name="Image 9" descr="preencoded.png">
            <a:extLst>
              <a:ext uri="{FF2B5EF4-FFF2-40B4-BE49-F238E27FC236}">
                <a16:creationId xmlns:a16="http://schemas.microsoft.com/office/drawing/2014/main" id="{797D6EAB-1A83-6986-142E-968339906F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9385" y="5139244"/>
            <a:ext cx="275666" cy="367555"/>
          </a:xfrm>
          <a:prstGeom prst="rect">
            <a:avLst/>
          </a:prstGeom>
        </p:spPr>
      </p:pic>
      <p:sp>
        <p:nvSpPr>
          <p:cNvPr id="93" name="Text 13">
            <a:extLst>
              <a:ext uri="{FF2B5EF4-FFF2-40B4-BE49-F238E27FC236}">
                <a16:creationId xmlns:a16="http://schemas.microsoft.com/office/drawing/2014/main" id="{AB855292-41F3-B68D-790E-3F5BA23CCE27}"/>
              </a:ext>
            </a:extLst>
          </p:cNvPr>
          <p:cNvSpPr/>
          <p:nvPr/>
        </p:nvSpPr>
        <p:spPr>
          <a:xfrm>
            <a:off x="1709351" y="5221049"/>
            <a:ext cx="35216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 dirty="0" err="1">
                <a:solidFill>
                  <a:srgbClr val="166534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Melhoria</a:t>
            </a:r>
            <a:r>
              <a:rPr lang="en-US" sz="2400" b="1" dirty="0">
                <a:solidFill>
                  <a:srgbClr val="166534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400" b="1" dirty="0" err="1">
                <a:solidFill>
                  <a:srgbClr val="166534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observada</a:t>
            </a:r>
            <a:endParaRPr lang="en-US" sz="2400" dirty="0">
              <a:latin typeface="Calibri "/>
            </a:endParaRPr>
          </a:p>
        </p:txBody>
      </p:sp>
      <p:sp>
        <p:nvSpPr>
          <p:cNvPr id="95" name="Text 6">
            <a:extLst>
              <a:ext uri="{FF2B5EF4-FFF2-40B4-BE49-F238E27FC236}">
                <a16:creationId xmlns:a16="http://schemas.microsoft.com/office/drawing/2014/main" id="{D6DA4526-0CFF-78CB-2054-11D3F96F3B7E}"/>
              </a:ext>
            </a:extLst>
          </p:cNvPr>
          <p:cNvSpPr/>
          <p:nvPr/>
        </p:nvSpPr>
        <p:spPr>
          <a:xfrm>
            <a:off x="448270" y="5782474"/>
            <a:ext cx="543645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O </a:t>
            </a:r>
            <a:r>
              <a:rPr lang="en-US" sz="2000" b="1" dirty="0" err="1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ciclo</a:t>
            </a:r>
            <a:r>
              <a:rPr lang="en-US" sz="2000" b="1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 2024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apresentou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 o </a:t>
            </a:r>
            <a:r>
              <a:rPr lang="en-US" sz="2000" b="1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menor percentual 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de amostras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insatisfatórias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desde</a:t>
            </a:r>
            <a:r>
              <a:rPr lang="en-US" sz="2000" dirty="0">
                <a:solidFill>
                  <a:srgbClr val="374151"/>
                </a:solidFill>
                <a:latin typeface="Calibri "/>
                <a:ea typeface="ui-sans-serif" pitchFamily="34" charset="-122"/>
                <a:cs typeface="ui-sans-serif" pitchFamily="34" charset="-120"/>
              </a:rPr>
              <a:t> 2017.</a:t>
            </a:r>
            <a:endParaRPr lang="en-US" sz="2000" dirty="0">
              <a:latin typeface="Calibri 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16F253-B6C0-318F-F1DB-B13FF6A3FCA9}"/>
              </a:ext>
            </a:extLst>
          </p:cNvPr>
          <p:cNvSpPr txBox="1"/>
          <p:nvPr/>
        </p:nvSpPr>
        <p:spPr>
          <a:xfrm>
            <a:off x="1060477" y="133806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Resultados do Ciclo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3EBEB6-9C01-4D0C-8260-6D22A2FAEF84}"/>
              </a:ext>
            </a:extLst>
          </p:cNvPr>
          <p:cNvSpPr txBox="1"/>
          <p:nvPr/>
        </p:nvSpPr>
        <p:spPr>
          <a:xfrm>
            <a:off x="2075111" y="683951"/>
            <a:ext cx="89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90000"/>
                  </a:schemeClr>
                </a:solidFill>
              </a:rPr>
              <a:t>Conformidade com o Limite Máximo de Resíduos (LMR)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B1BBA-1B6C-FF1F-955D-B3183E385C3F}"/>
              </a:ext>
            </a:extLst>
          </p:cNvPr>
          <p:cNvSpPr txBox="1"/>
          <p:nvPr/>
        </p:nvSpPr>
        <p:spPr>
          <a:xfrm>
            <a:off x="496080" y="1395536"/>
            <a:ext cx="4862258" cy="7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pt-BR" sz="2000" b="1" noProof="0" dirty="0">
                <a:latin typeface="Calibri "/>
                <a:ea typeface="Arial" pitchFamily="34" charset="-122"/>
                <a:cs typeface="Arial" pitchFamily="34" charset="-120"/>
              </a:rPr>
              <a:t>Evolução do % de amostras insatisfatórias</a:t>
            </a:r>
          </a:p>
          <a:p>
            <a:pPr marL="0" indent="0" algn="ctr">
              <a:lnSpc>
                <a:spcPts val="2700"/>
              </a:lnSpc>
              <a:buNone/>
            </a:pPr>
            <a:r>
              <a:rPr lang="pt-BR" sz="2000" b="1" noProof="0" dirty="0">
                <a:latin typeface="Calibri "/>
                <a:ea typeface="Arial" pitchFamily="34" charset="-122"/>
                <a:cs typeface="Arial" pitchFamily="34" charset="-120"/>
              </a:rPr>
              <a:t> 2017 a 2024</a:t>
            </a:r>
          </a:p>
        </p:txBody>
      </p:sp>
      <p:pic>
        <p:nvPicPr>
          <p:cNvPr id="8" name="Gráfico 7" descr="Gráfico de barras com tendência descendente com preenchimento sólido">
            <a:extLst>
              <a:ext uri="{FF2B5EF4-FFF2-40B4-BE49-F238E27FC236}">
                <a16:creationId xmlns:a16="http://schemas.microsoft.com/office/drawing/2014/main" id="{AD036CD9-0083-1351-8941-1CE3F7EC5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43096" y="1478052"/>
            <a:ext cx="367854" cy="3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6E823-4869-DB52-16EC-826D53F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4" descr="preencoded.png">
            <a:extLst>
              <a:ext uri="{FF2B5EF4-FFF2-40B4-BE49-F238E27FC236}">
                <a16:creationId xmlns:a16="http://schemas.microsoft.com/office/drawing/2014/main" id="{3765DF6B-8F80-335A-1897-C4EAAB90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0160" y="4200543"/>
            <a:ext cx="5610140" cy="1341667"/>
          </a:xfrm>
          <a:prstGeom prst="rect">
            <a:avLst/>
          </a:prstGeom>
        </p:spPr>
      </p:pic>
      <p:pic>
        <p:nvPicPr>
          <p:cNvPr id="3" name="Image 5" descr="preencoded.png">
            <a:extLst>
              <a:ext uri="{FF2B5EF4-FFF2-40B4-BE49-F238E27FC236}">
                <a16:creationId xmlns:a16="http://schemas.microsoft.com/office/drawing/2014/main" id="{0571582A-E444-22EF-0BAA-51AE60D4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60" y="5652583"/>
            <a:ext cx="5610140" cy="110074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40F2EE9-9ACE-461F-695D-0C6720DE0BDE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2D1AC04-E910-7BDF-FE45-F8B06BCE8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55086" y="-60434"/>
            <a:ext cx="12192000" cy="13416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5F508D9-C630-7295-B20A-A9103B8A70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4445" y="19359"/>
            <a:ext cx="1271398" cy="1188611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FC5C0756-826B-0DA7-716F-AAD64D238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432" y="1522173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>
            <a:extLst>
              <a:ext uri="{FF2B5EF4-FFF2-40B4-BE49-F238E27FC236}">
                <a16:creationId xmlns:a16="http://schemas.microsoft.com/office/drawing/2014/main" id="{39E1D286-52C7-D65D-C726-0C4789B44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376" y="2022335"/>
            <a:ext cx="171450" cy="1714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F4D2682E-BA2C-C9F1-AD0E-035718039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9376" y="2708135"/>
            <a:ext cx="171450" cy="171450"/>
          </a:xfrm>
          <a:prstGeom prst="rect">
            <a:avLst/>
          </a:prstGeom>
        </p:spPr>
      </p:pic>
      <p:pic>
        <p:nvPicPr>
          <p:cNvPr id="9" name="Image 7" descr="preencoded.png">
            <a:extLst>
              <a:ext uri="{FF2B5EF4-FFF2-40B4-BE49-F238E27FC236}">
                <a16:creationId xmlns:a16="http://schemas.microsoft.com/office/drawing/2014/main" id="{7E6AD9FA-8FCB-8306-C700-3013F1E71E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263" y="4371216"/>
            <a:ext cx="114300" cy="114300"/>
          </a:xfrm>
          <a:prstGeom prst="rect">
            <a:avLst/>
          </a:prstGeom>
        </p:spPr>
      </p:pic>
      <p:pic>
        <p:nvPicPr>
          <p:cNvPr id="10" name="Image 8" descr="preencoded.png">
            <a:extLst>
              <a:ext uri="{FF2B5EF4-FFF2-40B4-BE49-F238E27FC236}">
                <a16:creationId xmlns:a16="http://schemas.microsoft.com/office/drawing/2014/main" id="{ECF176F7-5DA0-4B61-80B5-62B25C7C6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546" y="5869133"/>
            <a:ext cx="97631" cy="114300"/>
          </a:xfrm>
          <a:prstGeom prst="rect">
            <a:avLst/>
          </a:prstGeom>
        </p:spPr>
      </p:pic>
      <p:sp>
        <p:nvSpPr>
          <p:cNvPr id="48" name="Text 2">
            <a:extLst>
              <a:ext uri="{FF2B5EF4-FFF2-40B4-BE49-F238E27FC236}">
                <a16:creationId xmlns:a16="http://schemas.microsoft.com/office/drawing/2014/main" id="{3125BA3D-FAE3-9BD6-17C7-8FFFF3F22758}"/>
              </a:ext>
            </a:extLst>
          </p:cNvPr>
          <p:cNvSpPr/>
          <p:nvPr/>
        </p:nvSpPr>
        <p:spPr>
          <a:xfrm>
            <a:off x="7182330" y="1479950"/>
            <a:ext cx="443299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1F2937"/>
                </a:solidFill>
                <a:ea typeface="ui-sans-serif" pitchFamily="34" charset="-122"/>
              </a:rPr>
              <a:t>Aspectos</a:t>
            </a:r>
            <a:r>
              <a:rPr lang="en-US" sz="2000" b="1" dirty="0">
                <a:solidFill>
                  <a:srgbClr val="1F2937"/>
                </a:solidFill>
                <a:ea typeface="ui-sans-serif" pitchFamily="34" charset="-122"/>
              </a:rPr>
              <a:t> </a:t>
            </a:r>
            <a:r>
              <a:rPr lang="en-US" sz="2000" b="1" dirty="0" err="1">
                <a:solidFill>
                  <a:srgbClr val="1F2937"/>
                </a:solidFill>
                <a:ea typeface="ui-sans-serif" pitchFamily="34" charset="-122"/>
              </a:rPr>
              <a:t>gerais</a:t>
            </a:r>
            <a:r>
              <a:rPr lang="en-US" sz="2000" b="1" dirty="0">
                <a:solidFill>
                  <a:srgbClr val="1F2937"/>
                </a:solidFill>
                <a:ea typeface="ui-sans-serif" pitchFamily="34" charset="-122"/>
              </a:rPr>
              <a:t> da Avaliação do Risco</a:t>
            </a:r>
            <a:endParaRPr lang="en-US" sz="2000" dirty="0"/>
          </a:p>
        </p:txBody>
      </p:sp>
      <p:sp>
        <p:nvSpPr>
          <p:cNvPr id="49" name="Text 3">
            <a:extLst>
              <a:ext uri="{FF2B5EF4-FFF2-40B4-BE49-F238E27FC236}">
                <a16:creationId xmlns:a16="http://schemas.microsoft.com/office/drawing/2014/main" id="{906A7009-D57E-B225-CA58-4361DF6E021B}"/>
              </a:ext>
            </a:extLst>
          </p:cNvPr>
          <p:cNvSpPr/>
          <p:nvPr/>
        </p:nvSpPr>
        <p:spPr>
          <a:xfrm>
            <a:off x="7141386" y="1939168"/>
            <a:ext cx="4609364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Avaliação de risco baseada em metodologia da OMS/FAO</a:t>
            </a:r>
            <a:endParaRPr lang="en-US" dirty="0"/>
          </a:p>
        </p:txBody>
      </p:sp>
      <p:sp>
        <p:nvSpPr>
          <p:cNvPr id="50" name="Text 4">
            <a:extLst>
              <a:ext uri="{FF2B5EF4-FFF2-40B4-BE49-F238E27FC236}">
                <a16:creationId xmlns:a16="http://schemas.microsoft.com/office/drawing/2014/main" id="{443ED84A-D682-5F2A-06D4-85B39DD0EA38}"/>
              </a:ext>
            </a:extLst>
          </p:cNvPr>
          <p:cNvSpPr/>
          <p:nvPr/>
        </p:nvSpPr>
        <p:spPr>
          <a:xfrm>
            <a:off x="7141386" y="2624968"/>
            <a:ext cx="4609364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Dados de consumo extraídos da POF/IBGE 2008-2009</a:t>
            </a:r>
            <a:endParaRPr lang="en-US" dirty="0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5454BD7F-87BB-0E5C-0ABC-29DBC8EEC36E}"/>
              </a:ext>
            </a:extLst>
          </p:cNvPr>
          <p:cNvSpPr/>
          <p:nvPr/>
        </p:nvSpPr>
        <p:spPr>
          <a:xfrm>
            <a:off x="398563" y="3844779"/>
            <a:ext cx="35426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1F2937"/>
                </a:solidFill>
                <a:ea typeface="ui-sans-serif" pitchFamily="34" charset="-122"/>
              </a:rPr>
              <a:t>Tipos </a:t>
            </a:r>
            <a:r>
              <a:rPr lang="en-US" sz="2000" b="1">
                <a:solidFill>
                  <a:srgbClr val="1F2937"/>
                </a:solidFill>
                <a:ea typeface="ui-sans-serif" pitchFamily="34" charset="-122"/>
              </a:rPr>
              <a:t>de Risco</a:t>
            </a:r>
            <a:endParaRPr lang="en-US" sz="2000" b="1" dirty="0">
              <a:solidFill>
                <a:srgbClr val="1F2937"/>
              </a:solidFill>
              <a:ea typeface="ui-sans-serif" pitchFamily="34" charset="-122"/>
            </a:endParaRPr>
          </a:p>
        </p:txBody>
      </p:sp>
      <p:sp>
        <p:nvSpPr>
          <p:cNvPr id="53" name="Text 7">
            <a:extLst>
              <a:ext uri="{FF2B5EF4-FFF2-40B4-BE49-F238E27FC236}">
                <a16:creationId xmlns:a16="http://schemas.microsoft.com/office/drawing/2014/main" id="{943DB4BC-E81F-8592-830D-5586EA8C6D2F}"/>
              </a:ext>
            </a:extLst>
          </p:cNvPr>
          <p:cNvSpPr/>
          <p:nvPr/>
        </p:nvSpPr>
        <p:spPr>
          <a:xfrm>
            <a:off x="457513" y="4271345"/>
            <a:ext cx="5171237" cy="10567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b="1" dirty="0">
                <a:ea typeface="ui-sans-serif" pitchFamily="34" charset="-122"/>
                <a:cs typeface="ui-sans-serif" pitchFamily="34" charset="-120"/>
              </a:rPr>
              <a:t>Risco Agudo: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Consumo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uma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grande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porção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de um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alimento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em um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único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dia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ou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refeição</a:t>
            </a:r>
            <a:endParaRPr lang="en-US" dirty="0">
              <a:ea typeface="ui-sans-serif" pitchFamily="34" charset="-122"/>
              <a:cs typeface="ui-sans-serif" pitchFamily="34" charset="-12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Potencial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risco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agudo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: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Exposição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&gt; 100% da Dose de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Referência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Aguda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DRfA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dirty="0">
              <a:solidFill>
                <a:srgbClr val="374151"/>
              </a:solidFill>
              <a:ea typeface="ui-sans-serif" pitchFamily="34" charset="-122"/>
              <a:cs typeface="ui-sans-serif" pitchFamily="34" charset="-12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DE7665C-C633-A73D-85F9-06B6C39B6D8B}"/>
              </a:ext>
            </a:extLst>
          </p:cNvPr>
          <p:cNvSpPr/>
          <p:nvPr/>
        </p:nvSpPr>
        <p:spPr>
          <a:xfrm>
            <a:off x="439754" y="5778032"/>
            <a:ext cx="518899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b="1" dirty="0">
                <a:ea typeface="ui-sans-serif" pitchFamily="34" charset="-122"/>
                <a:cs typeface="ui-sans-serif" pitchFamily="34" charset="-120"/>
              </a:rPr>
              <a:t>Risco Crônico: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Consumo diário por toda a </a:t>
            </a:r>
            <a:r>
              <a:rPr lang="en-US" dirty="0" err="1">
                <a:ea typeface="ui-sans-serif" pitchFamily="34" charset="-122"/>
                <a:cs typeface="ui-sans-serif" pitchFamily="34" charset="-120"/>
              </a:rPr>
              <a:t>vida</a:t>
            </a:r>
            <a:r>
              <a:rPr lang="en-US" dirty="0">
                <a:ea typeface="ui-sans-serif" pitchFamily="34" charset="-122"/>
                <a:cs typeface="ui-sans-serif" pitchFamily="34" charset="-120"/>
              </a:rPr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Potencial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risco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crônico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: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Exposição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&gt; 100% da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Ingestão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Diária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Aceitável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(IDA</a:t>
            </a:r>
            <a:r>
              <a:rPr lang="en-US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)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A76BBB-37FC-91B7-1608-EC820C0E2767}"/>
              </a:ext>
            </a:extLst>
          </p:cNvPr>
          <p:cNvSpPr txBox="1"/>
          <p:nvPr/>
        </p:nvSpPr>
        <p:spPr>
          <a:xfrm>
            <a:off x="875669" y="104677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Resultados do Ciclo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63E389-61EB-6A5C-D149-C7C87928E63B}"/>
              </a:ext>
            </a:extLst>
          </p:cNvPr>
          <p:cNvSpPr txBox="1"/>
          <p:nvPr/>
        </p:nvSpPr>
        <p:spPr>
          <a:xfrm>
            <a:off x="1777844" y="647641"/>
            <a:ext cx="89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ctr"/>
            <a:r>
              <a:rPr lang="pt-BR" dirty="0"/>
              <a:t>Avaliação do Risco ao Consumidor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BAF0470-BFA0-5FC5-03C7-421A4727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91" y="1660752"/>
            <a:ext cx="5042660" cy="1004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rgbClr val="000000"/>
                </a:solidFill>
                <a:latin typeface="+mn-lt"/>
                <a:ea typeface="ui-sans-serif" pitchFamily="34" charset="-122"/>
              </a:rPr>
              <a:t>Amostras</a:t>
            </a:r>
            <a:r>
              <a:rPr lang="pt-BR" dirty="0">
                <a:solidFill>
                  <a:srgbClr val="000000"/>
                </a:solidFill>
                <a:latin typeface="+mn-lt"/>
                <a:ea typeface="ui-sans-serif" pitchFamily="34" charset="-122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n-lt"/>
                <a:ea typeface="ui-sans-serif" pitchFamily="34" charset="-122"/>
              </a:rPr>
              <a:t>insatisfatórias</a:t>
            </a:r>
            <a:r>
              <a:rPr lang="pt-BR" dirty="0">
                <a:solidFill>
                  <a:srgbClr val="000000"/>
                </a:solidFill>
                <a:latin typeface="+mn-lt"/>
                <a:ea typeface="ui-sans-serif" pitchFamily="34" charset="-122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n-lt"/>
                <a:ea typeface="ui-sans-serif" pitchFamily="34" charset="-122"/>
              </a:rPr>
              <a:t>não necessariamente significam potenciais riscos ao consumidor</a:t>
            </a: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65FB6376-A63F-E3E9-91F5-4E1B520D8C3F}"/>
              </a:ext>
            </a:extLst>
          </p:cNvPr>
          <p:cNvSpPr/>
          <p:nvPr/>
        </p:nvSpPr>
        <p:spPr>
          <a:xfrm>
            <a:off x="1174022" y="2830376"/>
            <a:ext cx="4050071" cy="7651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 anchor="t"/>
          <a:lstStyle/>
          <a:p>
            <a:pPr algn="ctr">
              <a:buSzPct val="100000"/>
            </a:pPr>
            <a:r>
              <a:rPr lang="en-US" sz="2000" dirty="0">
                <a:ea typeface="ui-sans-serif" pitchFamily="34" charset="-122"/>
                <a:cs typeface="ui-sans-serif" pitchFamily="34" charset="-120"/>
              </a:rPr>
              <a:t>      É </a:t>
            </a:r>
            <a:r>
              <a:rPr lang="en-US" sz="2000" dirty="0" err="1">
                <a:ea typeface="ui-sans-serif" pitchFamily="34" charset="-122"/>
                <a:cs typeface="ui-sans-serif" pitchFamily="34" charset="-120"/>
              </a:rPr>
              <a:t>necessário</a:t>
            </a:r>
            <a:r>
              <a:rPr lang="en-US" sz="2000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000" dirty="0" err="1">
                <a:ea typeface="ui-sans-serif" pitchFamily="34" charset="-122"/>
                <a:cs typeface="ui-sans-serif" pitchFamily="34" charset="-120"/>
              </a:rPr>
              <a:t>conduzir</a:t>
            </a:r>
            <a:r>
              <a:rPr lang="en-US" sz="2000" dirty="0">
                <a:ea typeface="ui-sans-serif" pitchFamily="34" charset="-122"/>
                <a:cs typeface="ui-sans-serif" pitchFamily="34" charset="-120"/>
              </a:rPr>
              <a:t> a </a:t>
            </a:r>
            <a:r>
              <a:rPr lang="en-US" sz="2000" b="1" dirty="0" err="1">
                <a:ea typeface="ui-sans-serif" pitchFamily="34" charset="-122"/>
                <a:cs typeface="ui-sans-serif" pitchFamily="34" charset="-120"/>
              </a:rPr>
              <a:t>avaliação</a:t>
            </a:r>
            <a:r>
              <a:rPr lang="en-US" sz="2000" b="1" dirty="0">
                <a:ea typeface="ui-sans-serif" pitchFamily="34" charset="-122"/>
                <a:cs typeface="ui-sans-serif" pitchFamily="34" charset="-120"/>
              </a:rPr>
              <a:t> do </a:t>
            </a:r>
            <a:r>
              <a:rPr lang="en-US" sz="2000" b="1" dirty="0" err="1">
                <a:ea typeface="ui-sans-serif" pitchFamily="34" charset="-122"/>
                <a:cs typeface="ui-sans-serif" pitchFamily="34" charset="-120"/>
              </a:rPr>
              <a:t>risco</a:t>
            </a:r>
            <a:r>
              <a:rPr lang="en-US" sz="2000" b="1" dirty="0"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000" dirty="0" err="1">
                <a:ea typeface="ui-sans-serif" pitchFamily="34" charset="-122"/>
                <a:cs typeface="ui-sans-serif" pitchFamily="34" charset="-120"/>
              </a:rPr>
              <a:t>dietético</a:t>
            </a:r>
            <a:endParaRPr lang="en-US" sz="2000" dirty="0"/>
          </a:p>
        </p:txBody>
      </p:sp>
      <p:pic>
        <p:nvPicPr>
          <p:cNvPr id="22" name="Gráfico 21" descr="Megafone1 com preenchimento sólido">
            <a:extLst>
              <a:ext uri="{FF2B5EF4-FFF2-40B4-BE49-F238E27FC236}">
                <a16:creationId xmlns:a16="http://schemas.microsoft.com/office/drawing/2014/main" id="{11124E47-C950-7DE9-B9C1-AFC173E89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1254" y="2824359"/>
            <a:ext cx="914400" cy="9144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3B006FD-5370-5DE2-4E77-9BCA366A8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0380" y="3356436"/>
            <a:ext cx="5387357" cy="33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A9F8-BD5A-9335-98E0-39CBE2A80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2A205A97-E1CB-F28D-DA41-E25AD4A6DC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572" y="1360769"/>
            <a:ext cx="4331754" cy="440158"/>
          </a:xfrm>
          <a:prstGeom prst="rect">
            <a:avLst/>
          </a:prstGeom>
        </p:spPr>
      </p:pic>
      <p:pic>
        <p:nvPicPr>
          <p:cNvPr id="6" name="Image 5" descr="preencoded.png">
            <a:extLst>
              <a:ext uri="{FF2B5EF4-FFF2-40B4-BE49-F238E27FC236}">
                <a16:creationId xmlns:a16="http://schemas.microsoft.com/office/drawing/2014/main" id="{74185D0A-A2B0-2171-896F-960E8A99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3013" y="1342031"/>
            <a:ext cx="4331754" cy="440158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DB0EB30D-0EB1-1B6B-5464-BE32F7B81B94}"/>
              </a:ext>
            </a:extLst>
          </p:cNvPr>
          <p:cNvSpPr/>
          <p:nvPr/>
        </p:nvSpPr>
        <p:spPr>
          <a:xfrm>
            <a:off x="8497998" y="2336428"/>
            <a:ext cx="1781909" cy="16422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4F8F11B-6DF7-BBBC-475D-4F57A2DBE671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0B19F5BC-62C5-0B41-84A2-C8B39A9E1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C12991E-AACF-8066-A638-56E05CE3C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4445" y="19359"/>
            <a:ext cx="1271398" cy="1188611"/>
          </a:xfrm>
          <a:prstGeom prst="rect">
            <a:avLst/>
          </a:prstGeom>
        </p:spPr>
      </p:pic>
      <p:pic>
        <p:nvPicPr>
          <p:cNvPr id="19" name="Image 10" descr="preencoded.png">
            <a:extLst>
              <a:ext uri="{FF2B5EF4-FFF2-40B4-BE49-F238E27FC236}">
                <a16:creationId xmlns:a16="http://schemas.microsoft.com/office/drawing/2014/main" id="{8CA6F4EF-AE9F-81E0-A501-CDD7CC43F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466" y="1423452"/>
            <a:ext cx="228600" cy="228600"/>
          </a:xfrm>
          <a:prstGeom prst="rect">
            <a:avLst/>
          </a:prstGeom>
        </p:spPr>
      </p:pic>
      <p:pic>
        <p:nvPicPr>
          <p:cNvPr id="42" name="Image 13" descr="preencoded.png">
            <a:extLst>
              <a:ext uri="{FF2B5EF4-FFF2-40B4-BE49-F238E27FC236}">
                <a16:creationId xmlns:a16="http://schemas.microsoft.com/office/drawing/2014/main" id="{947BE9D6-5FF9-BD41-53B8-49B788144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528" y="1413163"/>
            <a:ext cx="228600" cy="228600"/>
          </a:xfrm>
          <a:prstGeom prst="rect">
            <a:avLst/>
          </a:prstGeom>
        </p:spPr>
      </p:pic>
      <p:pic>
        <p:nvPicPr>
          <p:cNvPr id="44" name="Image 15" descr="preencoded.png">
            <a:extLst>
              <a:ext uri="{FF2B5EF4-FFF2-40B4-BE49-F238E27FC236}">
                <a16:creationId xmlns:a16="http://schemas.microsoft.com/office/drawing/2014/main" id="{B09F84D6-B80C-FFDE-C278-89CEB9245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673" y="4580139"/>
            <a:ext cx="1911400" cy="533400"/>
          </a:xfrm>
          <a:prstGeom prst="rect">
            <a:avLst/>
          </a:prstGeom>
        </p:spPr>
      </p:pic>
      <p:pic>
        <p:nvPicPr>
          <p:cNvPr id="45" name="Image 16" descr="preencoded.png">
            <a:extLst>
              <a:ext uri="{FF2B5EF4-FFF2-40B4-BE49-F238E27FC236}">
                <a16:creationId xmlns:a16="http://schemas.microsoft.com/office/drawing/2014/main" id="{F9A3964F-B8D1-BDEC-8F30-4F60AD29EA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074" y="4593787"/>
            <a:ext cx="2120522" cy="533400"/>
          </a:xfrm>
          <a:prstGeom prst="rect">
            <a:avLst/>
          </a:prstGeom>
        </p:spPr>
      </p:pic>
      <p:pic>
        <p:nvPicPr>
          <p:cNvPr id="46" name="Image 17" descr="preencoded.png">
            <a:extLst>
              <a:ext uri="{FF2B5EF4-FFF2-40B4-BE49-F238E27FC236}">
                <a16:creationId xmlns:a16="http://schemas.microsoft.com/office/drawing/2014/main" id="{BC6E9F91-0DD1-FD5F-A767-782A08B5C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673" y="5189739"/>
            <a:ext cx="1911400" cy="533400"/>
          </a:xfrm>
          <a:prstGeom prst="rect">
            <a:avLst/>
          </a:prstGeom>
        </p:spPr>
      </p:pic>
      <p:pic>
        <p:nvPicPr>
          <p:cNvPr id="47" name="Image 18" descr="preencoded.png">
            <a:extLst>
              <a:ext uri="{FF2B5EF4-FFF2-40B4-BE49-F238E27FC236}">
                <a16:creationId xmlns:a16="http://schemas.microsoft.com/office/drawing/2014/main" id="{0BF29776-F5E9-1761-3CA5-B30880B64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073" y="5189739"/>
            <a:ext cx="2120523" cy="533400"/>
          </a:xfrm>
          <a:prstGeom prst="rect">
            <a:avLst/>
          </a:prstGeom>
        </p:spPr>
      </p:pic>
      <p:sp>
        <p:nvSpPr>
          <p:cNvPr id="51" name="Text 5">
            <a:extLst>
              <a:ext uri="{FF2B5EF4-FFF2-40B4-BE49-F238E27FC236}">
                <a16:creationId xmlns:a16="http://schemas.microsoft.com/office/drawing/2014/main" id="{EDB1E812-FF67-21D0-3BF6-8697079B43D0}"/>
              </a:ext>
            </a:extLst>
          </p:cNvPr>
          <p:cNvSpPr/>
          <p:nvPr/>
        </p:nvSpPr>
        <p:spPr>
          <a:xfrm>
            <a:off x="7557096" y="5928445"/>
            <a:ext cx="4199584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00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600" b="1" dirty="0">
                <a:solidFill>
                  <a:srgbClr val="374151"/>
                </a:solidFill>
                <a:ea typeface="ui-sans-serif" pitchFamily="34" charset="-122"/>
              </a:rPr>
              <a:t>Agrotóxicos com </a:t>
            </a:r>
            <a:r>
              <a:rPr lang="en-US" sz="1600" b="1" dirty="0" err="1">
                <a:solidFill>
                  <a:srgbClr val="374151"/>
                </a:solidFill>
                <a:ea typeface="ui-sans-serif" pitchFamily="34" charset="-122"/>
              </a:rPr>
              <a:t>maiores</a:t>
            </a:r>
            <a:r>
              <a:rPr lang="en-US" sz="1600" b="1" dirty="0">
                <a:solidFill>
                  <a:srgbClr val="374151"/>
                </a:solidFill>
                <a:ea typeface="ui-sans-serif" pitchFamily="34" charset="-122"/>
              </a:rPr>
              <a:t> % de </a:t>
            </a:r>
            <a:r>
              <a:rPr lang="en-US" sz="1600" b="1" dirty="0" err="1">
                <a:solidFill>
                  <a:srgbClr val="374151"/>
                </a:solidFill>
                <a:ea typeface="ui-sans-serif" pitchFamily="34" charset="-122"/>
              </a:rPr>
              <a:t>impacto</a:t>
            </a:r>
            <a:r>
              <a:rPr lang="en-US" sz="1600" b="1" dirty="0">
                <a:solidFill>
                  <a:srgbClr val="374151"/>
                </a:solidFill>
                <a:ea typeface="ui-sans-serif" pitchFamily="34" charset="-122"/>
              </a:rPr>
              <a:t> </a:t>
            </a:r>
            <a:r>
              <a:rPr lang="en-US" sz="1600" b="1" dirty="0" err="1">
                <a:solidFill>
                  <a:srgbClr val="374151"/>
                </a:solidFill>
                <a:ea typeface="ui-sans-serif" pitchFamily="34" charset="-122"/>
              </a:rPr>
              <a:t>na</a:t>
            </a:r>
            <a:r>
              <a:rPr lang="en-US" sz="1600" b="1" dirty="0">
                <a:solidFill>
                  <a:srgbClr val="374151"/>
                </a:solidFill>
                <a:ea typeface="ui-sans-serif" pitchFamily="34" charset="-122"/>
              </a:rPr>
              <a:t> IDA: 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pt-BR" sz="1600" dirty="0" err="1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Tolfenpirade</a:t>
            </a:r>
            <a:r>
              <a:rPr lang="pt-BR" sz="1600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(26,25%), </a:t>
            </a:r>
            <a:r>
              <a:rPr lang="pt-BR" sz="1600" dirty="0" err="1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bixafem</a:t>
            </a:r>
            <a:r>
              <a:rPr lang="pt-BR" sz="1600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(18,21%) e </a:t>
            </a:r>
            <a:r>
              <a:rPr lang="pt-BR" sz="1600" dirty="0" err="1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carbossulfano</a:t>
            </a:r>
            <a:r>
              <a:rPr lang="pt-BR" sz="1600" dirty="0">
                <a:solidFill>
                  <a:srgbClr val="000000"/>
                </a:solidFill>
                <a:ea typeface="ui-sans-serif" pitchFamily="34" charset="-122"/>
                <a:cs typeface="ui-sans-serif" pitchFamily="34" charset="-120"/>
              </a:rPr>
              <a:t> (17,68%)</a:t>
            </a:r>
            <a:endParaRPr lang="en-US" sz="1600" dirty="0">
              <a:solidFill>
                <a:srgbClr val="000000"/>
              </a:solidFill>
              <a:ea typeface="ui-sans-serif" pitchFamily="34" charset="-122"/>
              <a:cs typeface="ui-sans-serif" pitchFamily="34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endParaRPr lang="en-US" sz="1600" dirty="0"/>
          </a:p>
        </p:txBody>
      </p:sp>
      <p:sp>
        <p:nvSpPr>
          <p:cNvPr id="55" name="Text 9">
            <a:extLst>
              <a:ext uri="{FF2B5EF4-FFF2-40B4-BE49-F238E27FC236}">
                <a16:creationId xmlns:a16="http://schemas.microsoft.com/office/drawing/2014/main" id="{1DD2205D-1640-2FDA-C03C-127BB1A79533}"/>
              </a:ext>
            </a:extLst>
          </p:cNvPr>
          <p:cNvSpPr/>
          <p:nvPr/>
        </p:nvSpPr>
        <p:spPr>
          <a:xfrm>
            <a:off x="1464935" y="1394877"/>
            <a:ext cx="33019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B91C1C"/>
                </a:solidFill>
                <a:ea typeface="ui-sans-serif" pitchFamily="34" charset="-122"/>
                <a:cs typeface="ui-sans-serif" pitchFamily="34" charset="-120"/>
              </a:rPr>
              <a:t>Risco Agudo</a:t>
            </a:r>
            <a:endParaRPr lang="en-US" sz="2000" dirty="0"/>
          </a:p>
        </p:txBody>
      </p:sp>
      <p:sp>
        <p:nvSpPr>
          <p:cNvPr id="56" name="Text 10">
            <a:extLst>
              <a:ext uri="{FF2B5EF4-FFF2-40B4-BE49-F238E27FC236}">
                <a16:creationId xmlns:a16="http://schemas.microsoft.com/office/drawing/2014/main" id="{511803AF-DD5F-1814-C43D-C41C73FE208A}"/>
              </a:ext>
            </a:extLst>
          </p:cNvPr>
          <p:cNvSpPr/>
          <p:nvPr/>
        </p:nvSpPr>
        <p:spPr>
          <a:xfrm>
            <a:off x="3026606" y="1408577"/>
            <a:ext cx="21080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dirty="0">
                <a:solidFill>
                  <a:srgbClr val="DC2626"/>
                </a:solidFill>
                <a:ea typeface="ui-sans-serif" pitchFamily="34" charset="-122"/>
                <a:cs typeface="ui-sans-serif" pitchFamily="34" charset="-120"/>
              </a:rPr>
              <a:t>12 Amostras (0,39%)</a:t>
            </a:r>
            <a:endParaRPr lang="en-US" dirty="0"/>
          </a:p>
        </p:txBody>
      </p:sp>
      <p:sp>
        <p:nvSpPr>
          <p:cNvPr id="60" name="Text 14">
            <a:extLst>
              <a:ext uri="{FF2B5EF4-FFF2-40B4-BE49-F238E27FC236}">
                <a16:creationId xmlns:a16="http://schemas.microsoft.com/office/drawing/2014/main" id="{2FE47AF4-CD8E-405D-69C7-57D198AD7461}"/>
              </a:ext>
            </a:extLst>
          </p:cNvPr>
          <p:cNvSpPr/>
          <p:nvPr/>
        </p:nvSpPr>
        <p:spPr>
          <a:xfrm>
            <a:off x="8043782" y="1375063"/>
            <a:ext cx="340331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Risco </a:t>
            </a:r>
            <a:r>
              <a:rPr lang="en-US" sz="2000" b="1" dirty="0" err="1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Crônico</a:t>
            </a:r>
            <a:r>
              <a:rPr lang="en-US" sz="2000" b="1" dirty="0">
                <a:solidFill>
                  <a:srgbClr val="15803D"/>
                </a:solidFill>
                <a:ea typeface="ui-sans-serif" pitchFamily="34" charset="-122"/>
                <a:cs typeface="ui-sans-serif" pitchFamily="34" charset="-120"/>
              </a:rPr>
              <a:t> (2013 a 2024)</a:t>
            </a:r>
            <a:endParaRPr lang="en-US" sz="2000" dirty="0"/>
          </a:p>
        </p:txBody>
      </p:sp>
      <p:sp>
        <p:nvSpPr>
          <p:cNvPr id="61" name="Text 15">
            <a:extLst>
              <a:ext uri="{FF2B5EF4-FFF2-40B4-BE49-F238E27FC236}">
                <a16:creationId xmlns:a16="http://schemas.microsoft.com/office/drawing/2014/main" id="{321CF5CA-844B-F45C-B75F-6EF1AB385183}"/>
              </a:ext>
            </a:extLst>
          </p:cNvPr>
          <p:cNvSpPr/>
          <p:nvPr/>
        </p:nvSpPr>
        <p:spPr>
          <a:xfrm>
            <a:off x="7668362" y="1960570"/>
            <a:ext cx="4256005" cy="2374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ui-sans-serif" pitchFamily="34" charset="-122"/>
              </a:rPr>
              <a:t>Sem </a:t>
            </a:r>
            <a:r>
              <a:rPr lang="en-US" dirty="0" err="1">
                <a:solidFill>
                  <a:srgbClr val="000000"/>
                </a:solidFill>
                <a:ea typeface="ui-sans-serif" pitchFamily="34" charset="-122"/>
              </a:rPr>
              <a:t>situações</a:t>
            </a:r>
            <a:r>
              <a:rPr lang="en-US" dirty="0">
                <a:solidFill>
                  <a:srgbClr val="000000"/>
                </a:solidFill>
                <a:ea typeface="ui-sans-serif" pitchFamily="34" charset="-122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ui-sans-serif" pitchFamily="34" charset="-122"/>
              </a:rPr>
              <a:t>potencial</a:t>
            </a:r>
            <a:r>
              <a:rPr lang="en-US" dirty="0">
                <a:solidFill>
                  <a:srgbClr val="000000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ui-sans-serif" pitchFamily="34" charset="-122"/>
              </a:rPr>
              <a:t>risco</a:t>
            </a:r>
            <a:r>
              <a:rPr lang="en-US" dirty="0">
                <a:solidFill>
                  <a:srgbClr val="000000"/>
                </a:solidFill>
                <a:ea typeface="ui-sans-serif" pitchFamily="34" charset="-122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ui-sans-serif" pitchFamily="34" charset="-122"/>
              </a:rPr>
              <a:t>crônico</a:t>
            </a:r>
            <a:endParaRPr lang="en-US" dirty="0">
              <a:solidFill>
                <a:srgbClr val="000000"/>
              </a:solidFill>
              <a:ea typeface="ui-sans-serif" pitchFamily="34" charset="-122"/>
            </a:endParaRPr>
          </a:p>
        </p:txBody>
      </p:sp>
      <p:sp>
        <p:nvSpPr>
          <p:cNvPr id="62" name="Text 16">
            <a:extLst>
              <a:ext uri="{FF2B5EF4-FFF2-40B4-BE49-F238E27FC236}">
                <a16:creationId xmlns:a16="http://schemas.microsoft.com/office/drawing/2014/main" id="{364C92B0-E340-3E36-28AC-92E51B7369A0}"/>
              </a:ext>
            </a:extLst>
          </p:cNvPr>
          <p:cNvSpPr/>
          <p:nvPr/>
        </p:nvSpPr>
        <p:spPr>
          <a:xfrm>
            <a:off x="7353194" y="4229030"/>
            <a:ext cx="4331757" cy="48704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b="1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Distribuição</a:t>
            </a:r>
            <a:r>
              <a:rPr lang="en-US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por</a:t>
            </a:r>
            <a:r>
              <a:rPr lang="en-US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% de </a:t>
            </a:r>
            <a:r>
              <a:rPr lang="en-US" b="1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impacto</a:t>
            </a:r>
            <a:r>
              <a:rPr lang="en-US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na</a:t>
            </a:r>
            <a:r>
              <a:rPr lang="en-US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IDA</a:t>
            </a:r>
            <a:endParaRPr lang="en-US" dirty="0"/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2BA7882B-C8D5-F819-A2D9-8BD9361705A6}"/>
              </a:ext>
            </a:extLst>
          </p:cNvPr>
          <p:cNvSpPr/>
          <p:nvPr/>
        </p:nvSpPr>
        <p:spPr>
          <a:xfrm>
            <a:off x="7632074" y="4738227"/>
            <a:ext cx="185529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Até 1%: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202 agrotóxicos</a:t>
            </a:r>
            <a:endParaRPr lang="en-US" sz="1400" dirty="0"/>
          </a:p>
        </p:txBody>
      </p:sp>
      <p:sp>
        <p:nvSpPr>
          <p:cNvPr id="64" name="Text 18">
            <a:extLst>
              <a:ext uri="{FF2B5EF4-FFF2-40B4-BE49-F238E27FC236}">
                <a16:creationId xmlns:a16="http://schemas.microsoft.com/office/drawing/2014/main" id="{5BB3EC63-363A-5582-2CEB-4A141F043184}"/>
              </a:ext>
            </a:extLst>
          </p:cNvPr>
          <p:cNvSpPr/>
          <p:nvPr/>
        </p:nvSpPr>
        <p:spPr>
          <a:xfrm>
            <a:off x="9718106" y="4751875"/>
            <a:ext cx="1730966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1-10%: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50 agrotóxicos</a:t>
            </a:r>
            <a:endParaRPr lang="en-US" sz="1400" dirty="0"/>
          </a:p>
        </p:txBody>
      </p:sp>
      <p:sp>
        <p:nvSpPr>
          <p:cNvPr id="65" name="Text 19">
            <a:extLst>
              <a:ext uri="{FF2B5EF4-FFF2-40B4-BE49-F238E27FC236}">
                <a16:creationId xmlns:a16="http://schemas.microsoft.com/office/drawing/2014/main" id="{95490EDB-E5E0-1EBE-ED24-BAC8A113FB73}"/>
              </a:ext>
            </a:extLst>
          </p:cNvPr>
          <p:cNvSpPr/>
          <p:nvPr/>
        </p:nvSpPr>
        <p:spPr>
          <a:xfrm>
            <a:off x="7659370" y="5361475"/>
            <a:ext cx="173078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10-50%: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5 agrotóxicos</a:t>
            </a:r>
            <a:endParaRPr lang="en-US" sz="1400" dirty="0"/>
          </a:p>
        </p:txBody>
      </p:sp>
      <p:sp>
        <p:nvSpPr>
          <p:cNvPr id="66" name="Text 20">
            <a:extLst>
              <a:ext uri="{FF2B5EF4-FFF2-40B4-BE49-F238E27FC236}">
                <a16:creationId xmlns:a16="http://schemas.microsoft.com/office/drawing/2014/main" id="{8A9FD5D7-A014-7EC3-A378-E1361E76676D}"/>
              </a:ext>
            </a:extLst>
          </p:cNvPr>
          <p:cNvSpPr/>
          <p:nvPr/>
        </p:nvSpPr>
        <p:spPr>
          <a:xfrm>
            <a:off x="9677160" y="5375123"/>
            <a:ext cx="193218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Acima de 50%: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nenhum</a:t>
            </a:r>
            <a:endParaRPr lang="en-US"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C40EAE-1F4C-262F-305C-6E57B3488E44}"/>
              </a:ext>
            </a:extLst>
          </p:cNvPr>
          <p:cNvSpPr txBox="1"/>
          <p:nvPr/>
        </p:nvSpPr>
        <p:spPr>
          <a:xfrm>
            <a:off x="875669" y="104677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Resultados do Ciclo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921555-37E3-C85E-68C2-5523D97D0693}"/>
              </a:ext>
            </a:extLst>
          </p:cNvPr>
          <p:cNvSpPr txBox="1"/>
          <p:nvPr/>
        </p:nvSpPr>
        <p:spPr>
          <a:xfrm>
            <a:off x="1777844" y="647641"/>
            <a:ext cx="89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pt-BR" dirty="0"/>
              <a:t>Potenciais Riscos ao Consumidor</a:t>
            </a:r>
          </a:p>
        </p:txBody>
      </p:sp>
      <p:pic>
        <p:nvPicPr>
          <p:cNvPr id="13" name="Image 11" descr="preencoded.png">
            <a:extLst>
              <a:ext uri="{FF2B5EF4-FFF2-40B4-BE49-F238E27FC236}">
                <a16:creationId xmlns:a16="http://schemas.microsoft.com/office/drawing/2014/main" id="{84555FA8-AFEB-18CE-92D6-787764DC4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796" r="11861"/>
          <a:stretch>
            <a:fillRect/>
          </a:stretch>
        </p:blipFill>
        <p:spPr>
          <a:xfrm>
            <a:off x="168222" y="2288581"/>
            <a:ext cx="2914632" cy="1225605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671DCC6-E97C-C8E9-8E6A-D49005500B9E}"/>
              </a:ext>
            </a:extLst>
          </p:cNvPr>
          <p:cNvGrpSpPr/>
          <p:nvPr/>
        </p:nvGrpSpPr>
        <p:grpSpPr>
          <a:xfrm>
            <a:off x="168222" y="4758240"/>
            <a:ext cx="4577813" cy="2018702"/>
            <a:chOff x="650860" y="4804183"/>
            <a:chExt cx="4170824" cy="1891848"/>
          </a:xfrm>
        </p:grpSpPr>
        <p:pic>
          <p:nvPicPr>
            <p:cNvPr id="14" name="Image 3" descr="preencoded.png">
              <a:extLst>
                <a:ext uri="{FF2B5EF4-FFF2-40B4-BE49-F238E27FC236}">
                  <a16:creationId xmlns:a16="http://schemas.microsoft.com/office/drawing/2014/main" id="{FFDEC0E4-9D1D-5ABB-B7B0-EC797D50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8984" t="9941" r="6884" b="22229"/>
            <a:stretch>
              <a:fillRect/>
            </a:stretch>
          </p:blipFill>
          <p:spPr>
            <a:xfrm>
              <a:off x="650860" y="4804183"/>
              <a:ext cx="3756070" cy="1349872"/>
            </a:xfrm>
            <a:prstGeom prst="rect">
              <a:avLst/>
            </a:prstGeom>
          </p:spPr>
        </p:pic>
        <p:sp>
          <p:nvSpPr>
            <p:cNvPr id="15" name="Text 26">
              <a:extLst>
                <a:ext uri="{FF2B5EF4-FFF2-40B4-BE49-F238E27FC236}">
                  <a16:creationId xmlns:a16="http://schemas.microsoft.com/office/drawing/2014/main" id="{ACED1CED-E0AE-F7BA-335C-902CE7F1B63E}"/>
                </a:ext>
              </a:extLst>
            </p:cNvPr>
            <p:cNvSpPr/>
            <p:nvPr/>
          </p:nvSpPr>
          <p:spPr>
            <a:xfrm>
              <a:off x="796041" y="6248416"/>
              <a:ext cx="4025643" cy="447615"/>
            </a:xfrm>
            <a:prstGeom prst="rect">
              <a:avLst/>
            </a:prstGeom>
            <a:noFill/>
            <a:ln/>
          </p:spPr>
          <p:txBody>
            <a:bodyPr vert="horz" wrap="square" lIns="0" tIns="0" rIns="0" bIns="0" rtlCol="0" anchor="t"/>
            <a:lstStyle/>
            <a:p>
              <a:pPr marL="0" indent="0">
                <a:lnSpc>
                  <a:spcPts val="1800"/>
                </a:lnSpc>
                <a:buNone/>
              </a:pPr>
              <a:r>
                <a:rPr lang="pt-BR" sz="1400" dirty="0">
                  <a:solidFill>
                    <a:srgbClr val="4B5563"/>
                  </a:solidFill>
                  <a:cs typeface="Arial" pitchFamily="34" charset="-120"/>
                </a:rPr>
                <a:t>13-15      17-18        18-19       2022         2023       2024                               </a:t>
              </a:r>
            </a:p>
            <a:p>
              <a:pPr marL="0" indent="0">
                <a:lnSpc>
                  <a:spcPts val="1800"/>
                </a:lnSpc>
                <a:buNone/>
              </a:pPr>
              <a:r>
                <a:rPr lang="pt-BR" sz="1400" dirty="0">
                  <a:solidFill>
                    <a:srgbClr val="4B5563"/>
                  </a:solidFill>
                  <a:cs typeface="Arial" pitchFamily="34" charset="-120"/>
                </a:rPr>
                <a:t>                       </a:t>
              </a:r>
              <a:endParaRPr lang="pt-BR" sz="1400" noProof="0" dirty="0"/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id="{1734D697-F837-A25D-2ACB-425F7304DB79}"/>
              </a:ext>
            </a:extLst>
          </p:cNvPr>
          <p:cNvSpPr/>
          <p:nvPr/>
        </p:nvSpPr>
        <p:spPr>
          <a:xfrm>
            <a:off x="8706102" y="2500882"/>
            <a:ext cx="1354765" cy="12938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8E1EFBB-D278-CEA7-0B97-F53BA6C98325}"/>
              </a:ext>
            </a:extLst>
          </p:cNvPr>
          <p:cNvSpPr txBox="1"/>
          <p:nvPr/>
        </p:nvSpPr>
        <p:spPr>
          <a:xfrm>
            <a:off x="8743422" y="2640686"/>
            <a:ext cx="1317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Nenhum</a:t>
            </a:r>
            <a:r>
              <a:rPr lang="en-US" sz="1400" dirty="0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agrotóxico</a:t>
            </a:r>
            <a:r>
              <a:rPr lang="en-US" sz="1400" dirty="0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 com </a:t>
            </a:r>
            <a:r>
              <a:rPr lang="en-US" sz="1400" dirty="0" err="1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exposição</a:t>
            </a:r>
            <a:r>
              <a:rPr lang="en-US" sz="1400" dirty="0">
                <a:solidFill>
                  <a:schemeClr val="bg1"/>
                </a:solidFill>
                <a:ea typeface="ui-sans-serif" pitchFamily="34" charset="-122"/>
                <a:cs typeface="ui-sans-serif" pitchFamily="34" charset="-120"/>
              </a:rPr>
              <a:t> &gt; 100% da IDA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8CF9FA1-0DD7-B2DD-104B-14E8587428D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23318"/>
          <a:stretch>
            <a:fillRect/>
          </a:stretch>
        </p:blipFill>
        <p:spPr>
          <a:xfrm>
            <a:off x="3366856" y="2100524"/>
            <a:ext cx="3559869" cy="2018412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A9C8870C-D6BF-3F8B-B6D0-316250E44D36}"/>
              </a:ext>
            </a:extLst>
          </p:cNvPr>
          <p:cNvSpPr txBox="1"/>
          <p:nvPr/>
        </p:nvSpPr>
        <p:spPr>
          <a:xfrm>
            <a:off x="4460620" y="5133141"/>
            <a:ext cx="2312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T</a:t>
            </a:r>
            <a:r>
              <a:rPr lang="pt-BR" sz="1600" noProof="0" dirty="0" err="1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endência</a:t>
            </a:r>
            <a:r>
              <a:rPr lang="pt-BR" sz="1600" noProof="0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geral de </a:t>
            </a:r>
            <a:r>
              <a:rPr lang="pt-BR" sz="1600" b="1" noProof="0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diminuição</a:t>
            </a:r>
            <a:r>
              <a:rPr lang="pt-BR" sz="1600" noProof="0" dirty="0">
                <a:solidFill>
                  <a:schemeClr val="bg2">
                    <a:lumMod val="50000"/>
                  </a:schemeClr>
                </a:solidFill>
                <a:ea typeface="ui-sans-serif" pitchFamily="34" charset="-122"/>
                <a:cs typeface="ui-sans-serif" pitchFamily="34" charset="-120"/>
              </a:rPr>
              <a:t> no % de amostras com potencial de risco agudo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2593607-09DB-5B2C-21B6-6781679F5888}"/>
              </a:ext>
            </a:extLst>
          </p:cNvPr>
          <p:cNvCxnSpPr/>
          <p:nvPr/>
        </p:nvCxnSpPr>
        <p:spPr>
          <a:xfrm>
            <a:off x="7060755" y="1309579"/>
            <a:ext cx="0" cy="539283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570EF5D-39FE-7F8B-8FCA-E0A1496D01D8}"/>
              </a:ext>
            </a:extLst>
          </p:cNvPr>
          <p:cNvSpPr txBox="1"/>
          <p:nvPr/>
        </p:nvSpPr>
        <p:spPr>
          <a:xfrm>
            <a:off x="1777844" y="4346747"/>
            <a:ext cx="3301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noProof="0" dirty="0">
                <a:cs typeface="Arial" pitchFamily="34" charset="-120"/>
              </a:rPr>
              <a:t>Comparativo 2013 </a:t>
            </a:r>
            <a:r>
              <a:rPr lang="pt-BR" sz="1800" b="1" dirty="0">
                <a:cs typeface="Arial" pitchFamily="34" charset="-120"/>
              </a:rPr>
              <a:t>– 2024 </a:t>
            </a:r>
            <a:endParaRPr lang="pt-BR" b="1" dirty="0"/>
          </a:p>
        </p:txBody>
      </p:sp>
      <p:sp>
        <p:nvSpPr>
          <p:cNvPr id="35" name="Chave Esquerda 34">
            <a:extLst>
              <a:ext uri="{FF2B5EF4-FFF2-40B4-BE49-F238E27FC236}">
                <a16:creationId xmlns:a16="http://schemas.microsoft.com/office/drawing/2014/main" id="{81291892-4F0C-33B7-F434-B8B95ECA5370}"/>
              </a:ext>
            </a:extLst>
          </p:cNvPr>
          <p:cNvSpPr/>
          <p:nvPr/>
        </p:nvSpPr>
        <p:spPr>
          <a:xfrm>
            <a:off x="3207936" y="2052552"/>
            <a:ext cx="134891" cy="2018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3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20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7EB8A-3B61-9CCD-6207-90C90D1E3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5" descr="preencoded.png">
            <a:extLst>
              <a:ext uri="{FF2B5EF4-FFF2-40B4-BE49-F238E27FC236}">
                <a16:creationId xmlns:a16="http://schemas.microsoft.com/office/drawing/2014/main" id="{30E88E24-CB5F-A80F-7001-3BBA1E45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48" y="1190085"/>
            <a:ext cx="4089929" cy="5318307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7960BEE-5AB6-C0C7-5BC7-9B382BF33D5C}"/>
              </a:ext>
            </a:extLst>
          </p:cNvPr>
          <p:cNvSpPr/>
          <p:nvPr/>
        </p:nvSpPr>
        <p:spPr>
          <a:xfrm>
            <a:off x="0" y="-1"/>
            <a:ext cx="12214034" cy="990601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FC5DEB8-4F1F-8AA2-2C5E-22C231C10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2"/>
            <a:ext cx="12192000" cy="67637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8AA8397-1E20-5F7E-A4A3-D4FF3563B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68037" y="12950"/>
            <a:ext cx="1074571" cy="10046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5F29258-5258-B325-9413-AE7E0D5E9C69}"/>
              </a:ext>
            </a:extLst>
          </p:cNvPr>
          <p:cNvSpPr txBox="1"/>
          <p:nvPr/>
        </p:nvSpPr>
        <p:spPr>
          <a:xfrm>
            <a:off x="875669" y="54437"/>
            <a:ext cx="108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Uso dos Resultados do PARA</a:t>
            </a:r>
          </a:p>
        </p:txBody>
      </p:sp>
      <p:sp>
        <p:nvSpPr>
          <p:cNvPr id="8" name="Text 0"/>
          <p:cNvSpPr/>
          <p:nvPr/>
        </p:nvSpPr>
        <p:spPr>
          <a:xfrm>
            <a:off x="2298645" y="441230"/>
            <a:ext cx="832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Ações Regulatórias e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Melhorias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90000"/>
                  </a:schemeClr>
                </a:solidFill>
              </a:rPr>
              <a:t>Implementadas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2C6E1611-833A-CC10-DDE3-C26061583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81100"/>
            <a:ext cx="3759101" cy="3009900"/>
          </a:xfrm>
          <a:prstGeom prst="rect">
            <a:avLst/>
          </a:prstGeom>
        </p:spPr>
      </p:pic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055C54CD-A997-A8C1-0074-89EA62D75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33500"/>
            <a:ext cx="476250" cy="476250"/>
          </a:xfrm>
          <a:prstGeom prst="rect">
            <a:avLst/>
          </a:prstGeom>
        </p:spPr>
      </p:pic>
      <p:pic>
        <p:nvPicPr>
          <p:cNvPr id="17" name="Image 4" descr="preencoded.png">
            <a:extLst>
              <a:ext uri="{FF2B5EF4-FFF2-40B4-BE49-F238E27FC236}">
                <a16:creationId xmlns:a16="http://schemas.microsoft.com/office/drawing/2014/main" id="{043C5B51-3B5B-E4B8-E52A-0FF715265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438275"/>
            <a:ext cx="171450" cy="266700"/>
          </a:xfrm>
          <a:prstGeom prst="rect">
            <a:avLst/>
          </a:prstGeom>
        </p:spPr>
      </p:pic>
      <p:pic>
        <p:nvPicPr>
          <p:cNvPr id="22" name="Image 5" descr="preencoded.png">
            <a:extLst>
              <a:ext uri="{FF2B5EF4-FFF2-40B4-BE49-F238E27FC236}">
                <a16:creationId xmlns:a16="http://schemas.microsoft.com/office/drawing/2014/main" id="{2138CC20-AEAE-2260-C28B-345EF7E0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01" y="1181100"/>
            <a:ext cx="3759250" cy="3009900"/>
          </a:xfrm>
          <a:prstGeom prst="rect">
            <a:avLst/>
          </a:prstGeom>
        </p:spPr>
      </p:pic>
      <p:pic>
        <p:nvPicPr>
          <p:cNvPr id="23" name="Image 6" descr="preencoded.png">
            <a:extLst>
              <a:ext uri="{FF2B5EF4-FFF2-40B4-BE49-F238E27FC236}">
                <a16:creationId xmlns:a16="http://schemas.microsoft.com/office/drawing/2014/main" id="{E168984D-0B08-1C39-8883-021D385B7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501" y="1333500"/>
            <a:ext cx="476250" cy="476250"/>
          </a:xfrm>
          <a:prstGeom prst="rect">
            <a:avLst/>
          </a:prstGeom>
        </p:spPr>
      </p:pic>
      <p:pic>
        <p:nvPicPr>
          <p:cNvPr id="25" name="Image 7" descr="preencoded.png">
            <a:extLst>
              <a:ext uri="{FF2B5EF4-FFF2-40B4-BE49-F238E27FC236}">
                <a16:creationId xmlns:a16="http://schemas.microsoft.com/office/drawing/2014/main" id="{732C1BE4-5A52-8F06-137B-282698B48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376" y="1438275"/>
            <a:ext cx="190500" cy="266700"/>
          </a:xfrm>
          <a:prstGeom prst="rect">
            <a:avLst/>
          </a:prstGeom>
        </p:spPr>
      </p:pic>
      <p:pic>
        <p:nvPicPr>
          <p:cNvPr id="27" name="Image 8" descr="preencoded.png">
            <a:extLst>
              <a:ext uri="{FF2B5EF4-FFF2-40B4-BE49-F238E27FC236}">
                <a16:creationId xmlns:a16="http://schemas.microsoft.com/office/drawing/2014/main" id="{4C63807F-3283-7175-2B80-834E98DA9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4343400"/>
            <a:ext cx="3759101" cy="2400300"/>
          </a:xfrm>
          <a:prstGeom prst="rect">
            <a:avLst/>
          </a:prstGeom>
        </p:spPr>
      </p:pic>
      <p:pic>
        <p:nvPicPr>
          <p:cNvPr id="28" name="Image 9" descr="preencoded.png">
            <a:extLst>
              <a:ext uri="{FF2B5EF4-FFF2-40B4-BE49-F238E27FC236}">
                <a16:creationId xmlns:a16="http://schemas.microsoft.com/office/drawing/2014/main" id="{843CF009-0582-7213-B8B8-8772069562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4495800"/>
            <a:ext cx="476250" cy="476250"/>
          </a:xfrm>
          <a:prstGeom prst="rect">
            <a:avLst/>
          </a:prstGeom>
        </p:spPr>
      </p:pic>
      <p:pic>
        <p:nvPicPr>
          <p:cNvPr id="29" name="Image 10" descr="preencoded.png">
            <a:extLst>
              <a:ext uri="{FF2B5EF4-FFF2-40B4-BE49-F238E27FC236}">
                <a16:creationId xmlns:a16="http://schemas.microsoft.com/office/drawing/2014/main" id="{9451910C-C2A0-B8AA-4C66-1AB97BA9D1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875" y="4600575"/>
            <a:ext cx="190500" cy="266700"/>
          </a:xfrm>
          <a:prstGeom prst="rect">
            <a:avLst/>
          </a:prstGeom>
        </p:spPr>
      </p:pic>
      <p:pic>
        <p:nvPicPr>
          <p:cNvPr id="30" name="Image 11" descr="preencoded.png">
            <a:extLst>
              <a:ext uri="{FF2B5EF4-FFF2-40B4-BE49-F238E27FC236}">
                <a16:creationId xmlns:a16="http://schemas.microsoft.com/office/drawing/2014/main" id="{ACB3851E-4267-3DF1-0735-C5E3C46309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7397" y="4343400"/>
            <a:ext cx="3759250" cy="2400300"/>
          </a:xfrm>
          <a:prstGeom prst="rect">
            <a:avLst/>
          </a:prstGeom>
        </p:spPr>
      </p:pic>
      <p:pic>
        <p:nvPicPr>
          <p:cNvPr id="31" name="Image 12" descr="preencoded.png">
            <a:extLst>
              <a:ext uri="{FF2B5EF4-FFF2-40B4-BE49-F238E27FC236}">
                <a16:creationId xmlns:a16="http://schemas.microsoft.com/office/drawing/2014/main" id="{D091BDE7-0EA5-C586-7671-6E639CF558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0741" y="4536744"/>
            <a:ext cx="476250" cy="476250"/>
          </a:xfrm>
          <a:prstGeom prst="rect">
            <a:avLst/>
          </a:prstGeom>
        </p:spPr>
      </p:pic>
      <p:pic>
        <p:nvPicPr>
          <p:cNvPr id="32" name="Image 13" descr="preencoded.png">
            <a:extLst>
              <a:ext uri="{FF2B5EF4-FFF2-40B4-BE49-F238E27FC236}">
                <a16:creationId xmlns:a16="http://schemas.microsoft.com/office/drawing/2014/main" id="{9BE2B717-6DE5-C560-9E5C-345DF48B06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9803" y="4641519"/>
            <a:ext cx="238125" cy="266700"/>
          </a:xfrm>
          <a:prstGeom prst="rect">
            <a:avLst/>
          </a:prstGeom>
        </p:spPr>
      </p:pic>
      <p:pic>
        <p:nvPicPr>
          <p:cNvPr id="34" name="Image 15" descr="preencoded.png">
            <a:extLst>
              <a:ext uri="{FF2B5EF4-FFF2-40B4-BE49-F238E27FC236}">
                <a16:creationId xmlns:a16="http://schemas.microsoft.com/office/drawing/2014/main" id="{F9ED480E-058C-41E2-F37A-DAF85A024B0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8422" t="6603" r="15863" b="5253"/>
          <a:stretch>
            <a:fillRect/>
          </a:stretch>
        </p:blipFill>
        <p:spPr>
          <a:xfrm>
            <a:off x="2087545" y="2159317"/>
            <a:ext cx="1562421" cy="1496938"/>
          </a:xfrm>
          <a:prstGeom prst="rect">
            <a:avLst/>
          </a:prstGeom>
        </p:spPr>
      </p:pic>
      <p:sp>
        <p:nvSpPr>
          <p:cNvPr id="39" name="Text 2">
            <a:extLst>
              <a:ext uri="{FF2B5EF4-FFF2-40B4-BE49-F238E27FC236}">
                <a16:creationId xmlns:a16="http://schemas.microsoft.com/office/drawing/2014/main" id="{B7B41A22-9CFF-845E-CC4B-580CD0D80D19}"/>
              </a:ext>
            </a:extLst>
          </p:cNvPr>
          <p:cNvSpPr/>
          <p:nvPr/>
        </p:nvSpPr>
        <p:spPr>
          <a:xfrm>
            <a:off x="971550" y="1333500"/>
            <a:ext cx="2863751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Reavaliação de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Ingredientes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Ativos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(IAs)</a:t>
            </a:r>
            <a:endParaRPr lang="en-US" dirty="0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9CBF6E32-4B22-0571-4611-516EC874C824}"/>
              </a:ext>
            </a:extLst>
          </p:cNvPr>
          <p:cNvSpPr/>
          <p:nvPr/>
        </p:nvSpPr>
        <p:spPr>
          <a:xfrm>
            <a:off x="357590" y="1951338"/>
            <a:ext cx="3292376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17 IAs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reavaliados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nos últimos 15 anos</a:t>
            </a:r>
            <a:endParaRPr lang="en-US" sz="1400" dirty="0"/>
          </a:p>
        </p:txBody>
      </p:sp>
      <p:sp>
        <p:nvSpPr>
          <p:cNvPr id="58" name="Text 6">
            <a:extLst>
              <a:ext uri="{FF2B5EF4-FFF2-40B4-BE49-F238E27FC236}">
                <a16:creationId xmlns:a16="http://schemas.microsoft.com/office/drawing/2014/main" id="{36112007-E141-2C44-B0DE-4DB612D17E34}"/>
              </a:ext>
            </a:extLst>
          </p:cNvPr>
          <p:cNvSpPr/>
          <p:nvPr/>
        </p:nvSpPr>
        <p:spPr>
          <a:xfrm>
            <a:off x="519514" y="3602191"/>
            <a:ext cx="3477712" cy="8339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just">
              <a:lnSpc>
                <a:spcPts val="1800"/>
              </a:lnSpc>
              <a:buSzPct val="100000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+100 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produtos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retirados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do mercado -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destaque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para a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proibição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do </a:t>
            </a:r>
            <a:r>
              <a:rPr lang="en-US" sz="1400" b="1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carbofurano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e </a:t>
            </a: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carbendazim</a:t>
            </a:r>
            <a:endParaRPr lang="en-US" sz="1400" b="1" dirty="0"/>
          </a:p>
        </p:txBody>
      </p:sp>
      <p:sp>
        <p:nvSpPr>
          <p:cNvPr id="67" name="Text 8">
            <a:extLst>
              <a:ext uri="{FF2B5EF4-FFF2-40B4-BE49-F238E27FC236}">
                <a16:creationId xmlns:a16="http://schemas.microsoft.com/office/drawing/2014/main" id="{0E4B9D24-24E2-92CA-7C45-3562A961EE15}"/>
              </a:ext>
            </a:extLst>
          </p:cNvPr>
          <p:cNvSpPr/>
          <p:nvPr/>
        </p:nvSpPr>
        <p:spPr>
          <a:xfrm>
            <a:off x="4883051" y="1333500"/>
            <a:ext cx="28639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Restrições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uso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para Produtos Registrados</a:t>
            </a:r>
            <a:endParaRPr lang="en-US" dirty="0"/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258A6560-E9AB-2E6C-5713-B1D27EC9DA67}"/>
              </a:ext>
            </a:extLst>
          </p:cNvPr>
          <p:cNvSpPr/>
          <p:nvPr/>
        </p:nvSpPr>
        <p:spPr>
          <a:xfrm>
            <a:off x="4477313" y="1981200"/>
            <a:ext cx="31877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Carbossulfano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: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Exclusão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sz="1400" dirty="0" err="1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uso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 para arroz, citros, batata, coco, feijão, mamão, manga, tomate, trigo e uva</a:t>
            </a:r>
            <a:endParaRPr lang="en-US" sz="1400" dirty="0"/>
          </a:p>
        </p:txBody>
      </p:sp>
      <p:sp>
        <p:nvSpPr>
          <p:cNvPr id="69" name="Text 10">
            <a:extLst>
              <a:ext uri="{FF2B5EF4-FFF2-40B4-BE49-F238E27FC236}">
                <a16:creationId xmlns:a16="http://schemas.microsoft.com/office/drawing/2014/main" id="{4BBFC893-4252-10A6-4C92-267205EFF8E4}"/>
              </a:ext>
            </a:extLst>
          </p:cNvPr>
          <p:cNvSpPr/>
          <p:nvPr/>
        </p:nvSpPr>
        <p:spPr>
          <a:xfrm>
            <a:off x="4477313" y="2667000"/>
            <a:ext cx="31877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Metidationa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: Exclusão do uso para citros</a:t>
            </a:r>
            <a:endParaRPr lang="en-US" sz="1400" dirty="0"/>
          </a:p>
        </p:txBody>
      </p:sp>
      <p:sp>
        <p:nvSpPr>
          <p:cNvPr id="70" name="Text 11">
            <a:extLst>
              <a:ext uri="{FF2B5EF4-FFF2-40B4-BE49-F238E27FC236}">
                <a16:creationId xmlns:a16="http://schemas.microsoft.com/office/drawing/2014/main" id="{23EABBF6-2C9E-D7BD-01F3-6EA23A4975E7}"/>
              </a:ext>
            </a:extLst>
          </p:cNvPr>
          <p:cNvSpPr/>
          <p:nvPr/>
        </p:nvSpPr>
        <p:spPr>
          <a:xfrm>
            <a:off x="4477313" y="3124200"/>
            <a:ext cx="31877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Formetanato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: Exclusão do uso para uva e morango</a:t>
            </a:r>
            <a:endParaRPr lang="en-US" sz="1400" dirty="0"/>
          </a:p>
        </p:txBody>
      </p:sp>
      <p:sp>
        <p:nvSpPr>
          <p:cNvPr id="71" name="Text 12">
            <a:extLst>
              <a:ext uri="{FF2B5EF4-FFF2-40B4-BE49-F238E27FC236}">
                <a16:creationId xmlns:a16="http://schemas.microsoft.com/office/drawing/2014/main" id="{5E0B841F-C2CC-D015-D2ED-C7855A57C0E1}"/>
              </a:ext>
            </a:extLst>
          </p:cNvPr>
          <p:cNvSpPr/>
          <p:nvPr/>
        </p:nvSpPr>
        <p:spPr>
          <a:xfrm>
            <a:off x="4477313" y="3581400"/>
            <a:ext cx="31877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b="1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Imazalil</a:t>
            </a: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: Revisão do LMR para citros em andamento</a:t>
            </a:r>
            <a:endParaRPr lang="en-US" sz="1400" dirty="0"/>
          </a:p>
        </p:txBody>
      </p:sp>
      <p:sp>
        <p:nvSpPr>
          <p:cNvPr id="72" name="Text 13">
            <a:extLst>
              <a:ext uri="{FF2B5EF4-FFF2-40B4-BE49-F238E27FC236}">
                <a16:creationId xmlns:a16="http://schemas.microsoft.com/office/drawing/2014/main" id="{6294564F-185E-1E13-29FF-32EBF943FCB6}"/>
              </a:ext>
            </a:extLst>
          </p:cNvPr>
          <p:cNvSpPr/>
          <p:nvPr/>
        </p:nvSpPr>
        <p:spPr>
          <a:xfrm>
            <a:off x="971550" y="4495800"/>
            <a:ext cx="3159026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CSFI (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Culturas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de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Suporte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Fitossanitário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Insuficiente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)</a:t>
            </a:r>
            <a:endParaRPr lang="en-US" dirty="0"/>
          </a:p>
        </p:txBody>
      </p:sp>
      <p:sp>
        <p:nvSpPr>
          <p:cNvPr id="73" name="Text 14">
            <a:extLst>
              <a:ext uri="{FF2B5EF4-FFF2-40B4-BE49-F238E27FC236}">
                <a16:creationId xmlns:a16="http://schemas.microsoft.com/office/drawing/2014/main" id="{CA24682F-0E39-51AD-F610-F28391EABCE8}"/>
              </a:ext>
            </a:extLst>
          </p:cNvPr>
          <p:cNvSpPr/>
          <p:nvPr/>
        </p:nvSpPr>
        <p:spPr>
          <a:xfrm>
            <a:off x="483925" y="5143500"/>
            <a:ext cx="3351376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Atualização do anexo da INC nº 01/2014</a:t>
            </a:r>
            <a:endParaRPr lang="en-US" sz="1400" dirty="0"/>
          </a:p>
        </p:txBody>
      </p:sp>
      <p:sp>
        <p:nvSpPr>
          <p:cNvPr id="74" name="Text 15">
            <a:extLst>
              <a:ext uri="{FF2B5EF4-FFF2-40B4-BE49-F238E27FC236}">
                <a16:creationId xmlns:a16="http://schemas.microsoft.com/office/drawing/2014/main" id="{598E3219-F4F1-052B-F06A-A21F941B3EDA}"/>
              </a:ext>
            </a:extLst>
          </p:cNvPr>
          <p:cNvSpPr/>
          <p:nvPr/>
        </p:nvSpPr>
        <p:spPr>
          <a:xfrm>
            <a:off x="483925" y="5505814"/>
            <a:ext cx="3351376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Melhorias para registro de agrotóxicos p/ CFSI</a:t>
            </a:r>
            <a:endParaRPr lang="en-US" sz="1400" dirty="0"/>
          </a:p>
        </p:txBody>
      </p:sp>
      <p:sp>
        <p:nvSpPr>
          <p:cNvPr id="75" name="Text 16">
            <a:extLst>
              <a:ext uri="{FF2B5EF4-FFF2-40B4-BE49-F238E27FC236}">
                <a16:creationId xmlns:a16="http://schemas.microsoft.com/office/drawing/2014/main" id="{16E0DA90-AF24-89BD-95E3-AB7D0D2DCA01}"/>
              </a:ext>
            </a:extLst>
          </p:cNvPr>
          <p:cNvSpPr/>
          <p:nvPr/>
        </p:nvSpPr>
        <p:spPr>
          <a:xfrm>
            <a:off x="483925" y="6096722"/>
            <a:ext cx="3351376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+3.500 LMRs estabelecidos desde a implementação da INC nº 01/2014</a:t>
            </a:r>
            <a:endParaRPr lang="en-US" sz="1400" dirty="0"/>
          </a:p>
        </p:txBody>
      </p:sp>
      <p:sp>
        <p:nvSpPr>
          <p:cNvPr id="76" name="Text 17">
            <a:extLst>
              <a:ext uri="{FF2B5EF4-FFF2-40B4-BE49-F238E27FC236}">
                <a16:creationId xmlns:a16="http://schemas.microsoft.com/office/drawing/2014/main" id="{C8834CC9-C2E8-A115-C960-16405F9AC15E}"/>
              </a:ext>
            </a:extLst>
          </p:cNvPr>
          <p:cNvSpPr/>
          <p:nvPr/>
        </p:nvSpPr>
        <p:spPr>
          <a:xfrm>
            <a:off x="4951291" y="4536744"/>
            <a:ext cx="274159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Capacitação do SNVS</a:t>
            </a:r>
            <a:endParaRPr lang="en-US" dirty="0"/>
          </a:p>
        </p:txBody>
      </p:sp>
      <p:sp>
        <p:nvSpPr>
          <p:cNvPr id="77" name="Text 18">
            <a:extLst>
              <a:ext uri="{FF2B5EF4-FFF2-40B4-BE49-F238E27FC236}">
                <a16:creationId xmlns:a16="http://schemas.microsoft.com/office/drawing/2014/main" id="{9DD01999-B08C-3644-74A1-B0186FA08585}"/>
              </a:ext>
            </a:extLst>
          </p:cNvPr>
          <p:cNvSpPr/>
          <p:nvPr/>
        </p:nvSpPr>
        <p:spPr>
          <a:xfrm>
            <a:off x="4477313" y="5277419"/>
            <a:ext cx="3187750" cy="11335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Realização de Webinars de Treinamento da Amostragem e de operação do Sistema SISGAP</a:t>
            </a:r>
            <a:endParaRPr lang="en-US" sz="1400" dirty="0"/>
          </a:p>
        </p:txBody>
      </p:sp>
      <p:sp>
        <p:nvSpPr>
          <p:cNvPr id="78" name="Text 19">
            <a:extLst>
              <a:ext uri="{FF2B5EF4-FFF2-40B4-BE49-F238E27FC236}">
                <a16:creationId xmlns:a16="http://schemas.microsoft.com/office/drawing/2014/main" id="{F8527E02-1082-8A19-95E6-2B5AE6133E38}"/>
              </a:ext>
            </a:extLst>
          </p:cNvPr>
          <p:cNvSpPr/>
          <p:nvPr/>
        </p:nvSpPr>
        <p:spPr>
          <a:xfrm>
            <a:off x="4477313" y="5963220"/>
            <a:ext cx="2884934" cy="1965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just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74151"/>
                </a:solidFill>
                <a:ea typeface="ui-sans-serif" pitchFamily="34" charset="-122"/>
                <a:cs typeface="ui-sans-serif" pitchFamily="34" charset="-120"/>
              </a:rPr>
              <a:t>Realização de treinamentos in loco</a:t>
            </a:r>
            <a:endParaRPr lang="en-US" sz="1400" dirty="0"/>
          </a:p>
        </p:txBody>
      </p:sp>
      <p:sp>
        <p:nvSpPr>
          <p:cNvPr id="79" name="Text 20">
            <a:extLst>
              <a:ext uri="{FF2B5EF4-FFF2-40B4-BE49-F238E27FC236}">
                <a16:creationId xmlns:a16="http://schemas.microsoft.com/office/drawing/2014/main" id="{DB487A59-B91E-5827-4204-24513AA99D08}"/>
              </a:ext>
            </a:extLst>
          </p:cNvPr>
          <p:cNvSpPr/>
          <p:nvPr/>
        </p:nvSpPr>
        <p:spPr>
          <a:xfrm>
            <a:off x="8766169" y="1280147"/>
            <a:ext cx="3301901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Controle da </a:t>
            </a:r>
            <a:r>
              <a:rPr lang="en-US" b="1" dirty="0" err="1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Rastreabilidade</a:t>
            </a:r>
            <a:r>
              <a:rPr lang="en-US" b="1" dirty="0">
                <a:solidFill>
                  <a:srgbClr val="1F2937"/>
                </a:solidFill>
                <a:ea typeface="ui-sans-serif" pitchFamily="34" charset="-122"/>
                <a:cs typeface="ui-sans-serif" pitchFamily="34" charset="-120"/>
              </a:rPr>
              <a:t> dos Alimentos</a:t>
            </a:r>
            <a:endParaRPr lang="en-US" dirty="0"/>
          </a:p>
        </p:txBody>
      </p:sp>
      <p:sp>
        <p:nvSpPr>
          <p:cNvPr id="80" name="Text 21">
            <a:extLst>
              <a:ext uri="{FF2B5EF4-FFF2-40B4-BE49-F238E27FC236}">
                <a16:creationId xmlns:a16="http://schemas.microsoft.com/office/drawing/2014/main" id="{CDB131D0-E855-A5CD-FFA2-1FE84D0A0341}"/>
              </a:ext>
            </a:extLst>
          </p:cNvPr>
          <p:cNvSpPr/>
          <p:nvPr/>
        </p:nvSpPr>
        <p:spPr>
          <a:xfrm>
            <a:off x="8318452" y="2049439"/>
            <a:ext cx="3515958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285750" lvl="0" indent="-285750" algn="just" defTabSz="7112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374151"/>
                </a:solidFill>
                <a:ea typeface="ui-sans-serif" pitchFamily="34" charset="-122"/>
              </a:rPr>
              <a:t>Aplicação da norma conjunta com o Mapa sobre rastreabilidade (INC nº 2/2018) e direcionamento das ações de fiscalização</a:t>
            </a:r>
          </a:p>
          <a:p>
            <a:pPr marL="285750" lvl="0" indent="-285750" algn="just" defTabSz="7112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374151"/>
                </a:solidFill>
                <a:ea typeface="ui-sans-serif" pitchFamily="34" charset="-122"/>
              </a:rPr>
              <a:t>Aumento do nº de amostras rastreáveis até o produtor rural</a:t>
            </a: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183C4C34-93DD-6D6F-33DF-E9B41FBCDC6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21960"/>
          <a:stretch>
            <a:fillRect/>
          </a:stretch>
        </p:blipFill>
        <p:spPr>
          <a:xfrm>
            <a:off x="457349" y="2494793"/>
            <a:ext cx="1401596" cy="838553"/>
          </a:xfrm>
          <a:prstGeom prst="rect">
            <a:avLst/>
          </a:prstGeom>
        </p:spPr>
      </p:pic>
      <p:pic>
        <p:nvPicPr>
          <p:cNvPr id="92" name="Imagem 91">
            <a:extLst>
              <a:ext uri="{FF2B5EF4-FFF2-40B4-BE49-F238E27FC236}">
                <a16:creationId xmlns:a16="http://schemas.microsoft.com/office/drawing/2014/main" id="{553F0646-7850-0C14-720F-4B6CF3865C1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283"/>
          <a:stretch>
            <a:fillRect/>
          </a:stretch>
        </p:blipFill>
        <p:spPr>
          <a:xfrm>
            <a:off x="8069424" y="3459506"/>
            <a:ext cx="4090141" cy="2175696"/>
          </a:xfrm>
          <a:prstGeom prst="rect">
            <a:avLst/>
          </a:prstGeom>
        </p:spPr>
      </p:pic>
      <p:pic>
        <p:nvPicPr>
          <p:cNvPr id="93" name="Image 6" descr="preencoded.png">
            <a:extLst>
              <a:ext uri="{FF2B5EF4-FFF2-40B4-BE49-F238E27FC236}">
                <a16:creationId xmlns:a16="http://schemas.microsoft.com/office/drawing/2014/main" id="{C3B4BF57-0BEF-A32C-4553-A45B6A1B2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334" y="1333500"/>
            <a:ext cx="476250" cy="476250"/>
          </a:xfrm>
          <a:prstGeom prst="rect">
            <a:avLst/>
          </a:prstGeom>
        </p:spPr>
      </p:pic>
      <p:sp>
        <p:nvSpPr>
          <p:cNvPr id="94" name="Retângulo 93" descr="Marcador">
            <a:extLst>
              <a:ext uri="{FF2B5EF4-FFF2-40B4-BE49-F238E27FC236}">
                <a16:creationId xmlns:a16="http://schemas.microsoft.com/office/drawing/2014/main" id="{4A880A31-7226-780B-50A1-358856235F56}"/>
              </a:ext>
            </a:extLst>
          </p:cNvPr>
          <p:cNvSpPr/>
          <p:nvPr/>
        </p:nvSpPr>
        <p:spPr>
          <a:xfrm>
            <a:off x="8215107" y="1384757"/>
            <a:ext cx="390333" cy="373735"/>
          </a:xfrm>
          <a:prstGeom prst="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noProof="0" dirty="0"/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ED681C99-CAB7-D96E-E793-2BF66597A2B1}"/>
              </a:ext>
            </a:extLst>
          </p:cNvPr>
          <p:cNvSpPr txBox="1"/>
          <p:nvPr/>
        </p:nvSpPr>
        <p:spPr>
          <a:xfrm>
            <a:off x="8023676" y="5871495"/>
            <a:ext cx="4090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0" i="0" u="none" strike="noStrike" baseline="0" dirty="0">
                <a:solidFill>
                  <a:srgbClr val="000000"/>
                </a:solidFill>
              </a:rPr>
              <a:t>Situação da rastreabilidade das amostras dos produtos vegetais </a:t>
            </a:r>
            <a:r>
              <a:rPr lang="pt-BR" sz="1200" b="0" i="1" u="none" strike="noStrike" baseline="0" dirty="0">
                <a:solidFill>
                  <a:srgbClr val="000000"/>
                </a:solidFill>
              </a:rPr>
              <a:t>in natura </a:t>
            </a:r>
            <a:r>
              <a:rPr lang="pt-BR" sz="1200" b="0" i="0" u="none" strike="noStrike" baseline="0" dirty="0">
                <a:solidFill>
                  <a:srgbClr val="000000"/>
                </a:solidFill>
              </a:rPr>
              <a:t>coletadas nos supermercados do ciclo 2024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811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4" grpId="0" animBg="1"/>
      <p:bldP spid="9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61665-d7df-4cc7-b2da-e7c0e5934629">
      <Terms xmlns="http://schemas.microsoft.com/office/infopath/2007/PartnerControls"/>
    </lcf76f155ced4ddcb4097134ff3c332f>
    <TaxCatchAll xmlns="10dc090c-2aa5-4b4b-950f-d899476ba3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BC38A4C6175448AA2392983FA8FBE" ma:contentTypeVersion="15" ma:contentTypeDescription="Create a new document." ma:contentTypeScope="" ma:versionID="4ac694d2476bce981254bf43f3271a55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e3a79d19d58e4985289b118c89780f10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8f3ff7-8f33-4da2-afe7-55152e472568}" ma:internalName="TaxCatchAll" ma:showField="CatchAllData" ma:web="10dc090c-2aa5-4b4b-950f-d899476b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A3B9C-288E-4EEE-AE11-FEA71DAC2740}">
  <ds:schemaRefs>
    <ds:schemaRef ds:uri="http://schemas.microsoft.com/office/2006/documentManagement/types"/>
    <ds:schemaRef ds:uri="7a861665-d7df-4cc7-b2da-e7c0e5934629"/>
    <ds:schemaRef ds:uri="10dc090c-2aa5-4b4b-950f-d899476ba32d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0B6577-23B0-4404-A91B-098DAE292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50176-24B5-41D1-BB63-991B32B8D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61665-d7df-4cc7-b2da-e7c0e5934629"/>
    <ds:schemaRef ds:uri="10dc090c-2aa5-4b4b-950f-d899476b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7af23f-c3f3-4d35-80c7-b7085f5edd81}" enabled="0" method="" siteId="{b67af23f-c3f3-4d35-80c7-b7085f5edd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1163</Words>
  <Application>Microsoft Office PowerPoint</Application>
  <PresentationFormat>Widescreen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</vt:lpstr>
      <vt:lpstr>Calibri Light</vt:lpstr>
      <vt:lpstr>Mangal</vt:lpstr>
      <vt:lpstr>ui-sans-serif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</dc:creator>
  <cp:lastModifiedBy>Adriana Torres de Sousa</cp:lastModifiedBy>
  <cp:revision>784</cp:revision>
  <cp:lastPrinted>2025-12-16T19:05:33Z</cp:lastPrinted>
  <dcterms:created xsi:type="dcterms:W3CDTF">2024-11-13T16:21:45Z</dcterms:created>
  <dcterms:modified xsi:type="dcterms:W3CDTF">2025-12-16T19:14:35Z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0x0101008A3BC38A4C6175448AA2392983FA8FBE</vt:lpwstr>
  </property>
  <property fmtid="{D5CDD505-2E9C-101B-9397-08002B2CF9AE}" pid="3" name="MediaServiceImageTags">
    <vt:lpwstr/>
  </property>
</Properties>
</file>