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11"/>
  </p:notesMasterIdLst>
  <p:handoutMasterIdLst>
    <p:handoutMasterId r:id="rId12"/>
  </p:handoutMasterIdLst>
  <p:sldIdLst>
    <p:sldId id="749" r:id="rId5"/>
    <p:sldId id="743" r:id="rId6"/>
    <p:sldId id="746" r:id="rId7"/>
    <p:sldId id="748" r:id="rId8"/>
    <p:sldId id="747" r:id="rId9"/>
    <p:sldId id="750" r:id="rId10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ago Veloso" initials="TV" lastIdx="1" clrIdx="0">
    <p:extLst>
      <p:ext uri="{19B8F6BF-5375-455C-9EA6-DF929625EA0E}">
        <p15:presenceInfo xmlns:p15="http://schemas.microsoft.com/office/powerpoint/2012/main" userId="03211a52506729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5050"/>
    <a:srgbClr val="E35041"/>
    <a:srgbClr val="0099CC"/>
    <a:srgbClr val="00CC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47F74-98FA-43EA-A49C-C1EDA90B10B5}" type="datetimeFigureOut">
              <a:rPr lang="pt-BR" smtClean="0"/>
              <a:t>12/11/2020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164"/>
            <a:ext cx="289066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D5BDC-679A-4BE6-8096-8991D8641D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657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5AD7-8C10-4475-BD2A-9327C5C00DF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F8375-D3A8-48D0-A82D-0790321D6EA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7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58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6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472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1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25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EF8375-D3A8-48D0-A82D-0790321D6EA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8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2172" t="20951" r="39422" b="10563"/>
          <a:stretch>
            <a:fillRect/>
          </a:stretch>
        </p:blipFill>
        <p:spPr bwMode="auto">
          <a:xfrm>
            <a:off x="0" y="0"/>
            <a:ext cx="51773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63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39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30">
            <a:extLst>
              <a:ext uri="{FF2B5EF4-FFF2-40B4-BE49-F238E27FC236}">
                <a16:creationId xmlns:a16="http://schemas.microsoft.com/office/drawing/2014/main" id="{546869B6-04BC-4D30-9327-E5CE41F386C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2381" y="0"/>
            <a:ext cx="7839904" cy="6858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connsiteX0" fmla="*/ 0 w 22820"/>
              <a:gd name="connsiteY0" fmla="*/ 45 h 21600"/>
              <a:gd name="connsiteX1" fmla="*/ 18102 w 22820"/>
              <a:gd name="connsiteY1" fmla="*/ 21600 h 21600"/>
              <a:gd name="connsiteX2" fmla="*/ 22820 w 22820"/>
              <a:gd name="connsiteY2" fmla="*/ 21599 h 21600"/>
              <a:gd name="connsiteX3" fmla="*/ 22820 w 22820"/>
              <a:gd name="connsiteY3" fmla="*/ 0 h 21600"/>
              <a:gd name="connsiteX4" fmla="*/ 0 w 22820"/>
              <a:gd name="connsiteY4" fmla="*/ 45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20" h="21600" extrusionOk="0">
                <a:moveTo>
                  <a:pt x="0" y="45"/>
                </a:moveTo>
                <a:lnTo>
                  <a:pt x="18102" y="21600"/>
                </a:lnTo>
                <a:lnTo>
                  <a:pt x="22820" y="21599"/>
                </a:lnTo>
                <a:lnTo>
                  <a:pt x="22820" y="0"/>
                </a:lnTo>
                <a:lnTo>
                  <a:pt x="0" y="45"/>
                </a:lnTo>
                <a:close/>
              </a:path>
            </a:pathLst>
          </a:custGeom>
          <a:solidFill>
            <a:srgbClr val="DCDEE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en-US" sz="525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21F4AC-2266-4A0A-837A-A87D0A08C2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8491" y="1329297"/>
            <a:ext cx="9675019" cy="4386263"/>
          </a:xfrm>
        </p:spPr>
        <p:txBody>
          <a:bodyPr anchor="t">
            <a:normAutofit/>
          </a:bodyPr>
          <a:lstStyle>
            <a:lvl1pPr marL="630936" indent="-630936">
              <a:spcBef>
                <a:spcPts val="5200"/>
              </a:spcBef>
              <a:buFont typeface="Arial" panose="020B0604020202020204" pitchFamily="34" charset="0"/>
              <a:buChar char="•"/>
              <a:defRPr lang="en-US" sz="2800" kern="0" cap="none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 noProof="0" err="1"/>
              <a:t>Edit</a:t>
            </a:r>
            <a:r>
              <a:rPr lang="pt-BR" noProof="0"/>
              <a:t> Master </a:t>
            </a:r>
            <a:r>
              <a:rPr lang="pt-BR" noProof="0" err="1"/>
              <a:t>text</a:t>
            </a:r>
            <a:r>
              <a:rPr lang="pt-BR" noProof="0"/>
              <a:t> </a:t>
            </a:r>
            <a:r>
              <a:rPr lang="pt-BR" noProof="0" err="1"/>
              <a:t>styles</a:t>
            </a:r>
            <a:endParaRPr lang="pt-BR" noProof="0"/>
          </a:p>
          <a:p>
            <a:pPr lvl="1"/>
            <a:r>
              <a:rPr lang="pt-BR" noProof="0" err="1"/>
              <a:t>Second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2"/>
            <a:r>
              <a:rPr lang="pt-BR" noProof="0" err="1"/>
              <a:t>Third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3"/>
            <a:r>
              <a:rPr lang="pt-BR" noProof="0" err="1"/>
              <a:t>Fourth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  <a:p>
            <a:pPr lvl="4"/>
            <a:r>
              <a:rPr lang="pt-BR" noProof="0" err="1"/>
              <a:t>Fifth</a:t>
            </a:r>
            <a:r>
              <a:rPr lang="pt-BR" noProof="0"/>
              <a:t> </a:t>
            </a:r>
            <a:r>
              <a:rPr lang="pt-BR" noProof="0" err="1"/>
              <a:t>level</a:t>
            </a:r>
            <a:endParaRPr lang="pt-BR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D3470C-7BF8-43C1-8A78-4632BF7830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8491" y="360556"/>
            <a:ext cx="9675019" cy="610394"/>
          </a:xfrm>
        </p:spPr>
        <p:txBody>
          <a:bodyPr/>
          <a:lstStyle>
            <a:lvl1pPr marL="0" indent="0" algn="ctr" defTabSz="309563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  <a:lvl2pPr algn="ctr" defTabSz="309563" rtl="0" eaLnBrk="0" fontAlgn="base" hangingPunct="0">
              <a:spcBef>
                <a:spcPct val="0"/>
              </a:spcBef>
              <a:spcAft>
                <a:spcPct val="0"/>
              </a:spcAft>
              <a:defRPr lang="en-US" sz="2250" kern="0" cap="all" spc="113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defRPr>
            </a:lvl2pPr>
          </a:lstStyle>
          <a:p>
            <a:pPr lvl="0"/>
            <a:r>
              <a:rPr lang="pt-BR" noProof="0"/>
              <a:t>TITULO</a:t>
            </a:r>
          </a:p>
        </p:txBody>
      </p:sp>
      <p:pic>
        <p:nvPicPr>
          <p:cNvPr id="5" name="Imagen 6">
            <a:extLst>
              <a:ext uri="{FF2B5EF4-FFF2-40B4-BE49-F238E27FC236}">
                <a16:creationId xmlns:a16="http://schemas.microsoft.com/office/drawing/2014/main" id="{6C44F1F8-D0E5-493C-84DB-F919A41B5B7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701141" y="6053613"/>
            <a:ext cx="890480" cy="388677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10003508-0EF0-4C18-8511-D0219CEC024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595" y="6081330"/>
            <a:ext cx="1975954" cy="333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wb425627\WinRAR-HOLD\Rar$DR61.856\new GIF logo\color\jpeg\GIF_logo_RGB_high.jpg">
            <a:extLst>
              <a:ext uri="{FF2B5EF4-FFF2-40B4-BE49-F238E27FC236}">
                <a16:creationId xmlns:a16="http://schemas.microsoft.com/office/drawing/2014/main" id="{149E2755-A168-45BC-9173-7ACCE57177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8448" y="259036"/>
            <a:ext cx="1725760" cy="71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469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Deloitte Consulting, S.L.U.</a:t>
            </a:r>
          </a:p>
        </p:txBody>
      </p:sp>
    </p:spTree>
    <p:extLst>
      <p:ext uri="{BB962C8B-B14F-4D97-AF65-F5344CB8AC3E}">
        <p14:creationId xmlns:p14="http://schemas.microsoft.com/office/powerpoint/2010/main" val="31690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53C399-78BC-43FC-8F92-770A8CF1B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522A38-97C0-4F63-871B-76FEB1842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684D21-9DE7-4CE3-944F-F5179A645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ED562-0CB9-4C25-A464-BB1FCA7A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387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FE69-7FAE-4DBF-9CA2-1F8A3D794A6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16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E76D374B-DB34-41B0-B004-379B679BE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430FFA18-E18B-4888-A0AA-E0BDE9010E63}"/>
              </a:ext>
            </a:extLst>
          </p:cNvPr>
          <p:cNvSpPr txBox="1"/>
          <p:nvPr/>
        </p:nvSpPr>
        <p:spPr>
          <a:xfrm>
            <a:off x="0" y="2617804"/>
            <a:ext cx="12192000" cy="981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FIOL 1</a:t>
            </a: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Modelagem</a:t>
            </a: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 </a:t>
            </a:r>
            <a:r>
              <a:rPr lang="en-US" sz="18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Econômico-financeira</a:t>
            </a: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868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92C0F-C02A-41A1-BF74-75A2514BE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1189703"/>
          </a:xfrm>
          <a:prstGeom prst="rect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CDE10A02-6B84-4BCE-965E-CCEA98A4C1B4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3808" r="3248" b="4483"/>
          <a:stretch/>
        </p:blipFill>
        <p:spPr bwMode="auto">
          <a:xfrm>
            <a:off x="428624" y="1099324"/>
            <a:ext cx="5143501" cy="25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C35EDE25-0658-4C0C-8CB5-DF52B251E8D8}"/>
              </a:ext>
            </a:extLst>
          </p:cNvPr>
          <p:cNvSpPr txBox="1">
            <a:spLocks/>
          </p:cNvSpPr>
          <p:nvPr/>
        </p:nvSpPr>
        <p:spPr>
          <a:xfrm>
            <a:off x="316423" y="366656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Ferrovia de Integração Oeste-Leste</a:t>
            </a:r>
          </a:p>
        </p:txBody>
      </p:sp>
      <p:sp>
        <p:nvSpPr>
          <p:cNvPr id="32" name="Retângulo: Cantos Arredondados 5">
            <a:extLst>
              <a:ext uri="{FF2B5EF4-FFF2-40B4-BE49-F238E27FC236}">
                <a16:creationId xmlns:a16="http://schemas.microsoft.com/office/drawing/2014/main" id="{22FEC14A-5C38-4906-962D-6AAC5CFBF22B}"/>
              </a:ext>
            </a:extLst>
          </p:cNvPr>
          <p:cNvSpPr/>
          <p:nvPr/>
        </p:nvSpPr>
        <p:spPr>
          <a:xfrm>
            <a:off x="5837230" y="3906235"/>
            <a:ext cx="5907672" cy="2838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pt-BR" b="1" dirty="0"/>
              <a:t>FIOL I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/>
              <a:t>Extensão:  537 km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/>
              <a:t>Previsão para entrada em operação = 2025 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dirty="0"/>
              <a:t>Demanda projetada = 19 mi TU/2025 e 45 mi TU/2040</a:t>
            </a:r>
            <a:endParaRPr lang="pt-BR" dirty="0">
              <a:cs typeface="Calibri"/>
            </a:endParaRPr>
          </a:p>
          <a:p>
            <a:pPr marL="742950" lvl="1" indent="-285750">
              <a:lnSpc>
                <a:spcPct val="150000"/>
              </a:lnSpc>
              <a:spcAft>
                <a:spcPts val="300"/>
              </a:spcAft>
              <a:buFont typeface="Calibri" panose="020F0502020204030204" pitchFamily="34" charset="0"/>
              <a:buChar char="−"/>
            </a:pPr>
            <a:r>
              <a:rPr lang="pt-BR" sz="1600" dirty="0"/>
              <a:t>Minérios, e grãos do Oeste da Bahia </a:t>
            </a:r>
            <a:endParaRPr lang="pt-BR" sz="1600" dirty="0">
              <a:cs typeface="Calibri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Prazo de </a:t>
            </a:r>
            <a:r>
              <a:rPr lang="pt-BR" dirty="0" err="1"/>
              <a:t>subconcessão</a:t>
            </a:r>
            <a:r>
              <a:rPr lang="pt-BR" dirty="0"/>
              <a:t>: 35 anos</a:t>
            </a:r>
            <a:endParaRPr lang="pt-BR" dirty="0">
              <a:cs typeface="Calibri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B6727BD-A134-4DAA-A2FA-4480BA089530}"/>
              </a:ext>
            </a:extLst>
          </p:cNvPr>
          <p:cNvCxnSpPr>
            <a:cxnSpLocks/>
            <a:stCxn id="26" idx="7"/>
            <a:endCxn id="47" idx="3"/>
          </p:cNvCxnSpPr>
          <p:nvPr/>
        </p:nvCxnSpPr>
        <p:spPr>
          <a:xfrm flipV="1">
            <a:off x="2936317" y="3526041"/>
            <a:ext cx="1080049" cy="8032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C857C7AE-1B97-473C-A635-AA55BE51F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66" y="3928576"/>
            <a:ext cx="2685071" cy="2736055"/>
          </a:xfrm>
          <a:prstGeom prst="ellipse">
            <a:avLst/>
          </a:prstGeom>
          <a:ln w="63500" cap="rnd">
            <a:solidFill>
              <a:srgbClr val="F8F8F8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7" name="Elipse 46">
            <a:extLst>
              <a:ext uri="{FF2B5EF4-FFF2-40B4-BE49-F238E27FC236}">
                <a16:creationId xmlns:a16="http://schemas.microsoft.com/office/drawing/2014/main" id="{1BCE2CD5-2F56-401A-B668-ADE579A12554}"/>
              </a:ext>
            </a:extLst>
          </p:cNvPr>
          <p:cNvSpPr/>
          <p:nvPr/>
        </p:nvSpPr>
        <p:spPr>
          <a:xfrm>
            <a:off x="3766672" y="2124036"/>
            <a:ext cx="1705020" cy="164255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92C0F-C02A-41A1-BF74-75A2514BE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118970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C35EDE25-0658-4C0C-8CB5-DF52B251E8D8}"/>
              </a:ext>
            </a:extLst>
          </p:cNvPr>
          <p:cNvSpPr txBox="1">
            <a:spLocks/>
          </p:cNvSpPr>
          <p:nvPr/>
        </p:nvSpPr>
        <p:spPr>
          <a:xfrm>
            <a:off x="316423" y="366656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Desafio Fiol 1 : demanda</a:t>
            </a:r>
          </a:p>
        </p:txBody>
      </p:sp>
      <p:sp>
        <p:nvSpPr>
          <p:cNvPr id="32" name="Retângulo: Cantos Arredondados 5">
            <a:extLst>
              <a:ext uri="{FF2B5EF4-FFF2-40B4-BE49-F238E27FC236}">
                <a16:creationId xmlns:a16="http://schemas.microsoft.com/office/drawing/2014/main" id="{22FEC14A-5C38-4906-962D-6AAC5CFBF22B}"/>
              </a:ext>
            </a:extLst>
          </p:cNvPr>
          <p:cNvSpPr/>
          <p:nvPr/>
        </p:nvSpPr>
        <p:spPr>
          <a:xfrm>
            <a:off x="249310" y="1111712"/>
            <a:ext cx="3689277" cy="4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pt-BR" b="1" u="sng" dirty="0"/>
              <a:t>Minério de Ferro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≈ 60% da demanda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0013942-D3CF-43AD-AF46-609646D78637}"/>
              </a:ext>
            </a:extLst>
          </p:cNvPr>
          <p:cNvSpPr/>
          <p:nvPr/>
        </p:nvSpPr>
        <p:spPr>
          <a:xfrm>
            <a:off x="2533475" y="1999892"/>
            <a:ext cx="1365865" cy="79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Contexto geológico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D6D01262-7DE3-46D0-A54C-427EBE511C3E}"/>
              </a:ext>
            </a:extLst>
          </p:cNvPr>
          <p:cNvSpPr/>
          <p:nvPr/>
        </p:nvSpPr>
        <p:spPr>
          <a:xfrm>
            <a:off x="4848694" y="1999891"/>
            <a:ext cx="1940922" cy="79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Teor de ferro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51ED8378-8CC6-4FA2-8FC7-FD9BAA891287}"/>
              </a:ext>
            </a:extLst>
          </p:cNvPr>
          <p:cNvCxnSpPr>
            <a:cxnSpLocks/>
            <a:stCxn id="2" idx="3"/>
            <a:endCxn id="12" idx="1"/>
          </p:cNvCxnSpPr>
          <p:nvPr/>
        </p:nvCxnSpPr>
        <p:spPr>
          <a:xfrm flipV="1">
            <a:off x="3899340" y="2396336"/>
            <a:ext cx="949354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257CDA57-17AF-4068-A44B-44101BC2BCB1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 flipV="1">
            <a:off x="6789616" y="2396335"/>
            <a:ext cx="1192653" cy="1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8D50041-FF67-4ECB-B0A6-C167F8788A6D}"/>
              </a:ext>
            </a:extLst>
          </p:cNvPr>
          <p:cNvGrpSpPr/>
          <p:nvPr/>
        </p:nvGrpSpPr>
        <p:grpSpPr>
          <a:xfrm>
            <a:off x="7982269" y="1999890"/>
            <a:ext cx="2252299" cy="792889"/>
            <a:chOff x="3858237" y="2683721"/>
            <a:chExt cx="1571679" cy="792889"/>
          </a:xfrm>
        </p:grpSpPr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3A3B9417-0A3D-46A7-8C1A-1072EB442F25}"/>
                </a:ext>
              </a:extLst>
            </p:cNvPr>
            <p:cNvSpPr/>
            <p:nvPr/>
          </p:nvSpPr>
          <p:spPr>
            <a:xfrm>
              <a:off x="3858237" y="2683721"/>
              <a:ext cx="1571679" cy="79288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/>
                <a:t>    Volatilidade</a:t>
              </a:r>
            </a:p>
            <a:p>
              <a:pPr algn="ctr"/>
              <a:r>
                <a:rPr lang="pt-BR" sz="1600" dirty="0"/>
                <a:t>Demanda</a:t>
              </a:r>
            </a:p>
          </p:txBody>
        </p:sp>
        <p:sp>
          <p:nvSpPr>
            <p:cNvPr id="9" name="Seta: para Baixo 8">
              <a:extLst>
                <a:ext uri="{FF2B5EF4-FFF2-40B4-BE49-F238E27FC236}">
                  <a16:creationId xmlns:a16="http://schemas.microsoft.com/office/drawing/2014/main" id="{D7C6BAC0-5A9C-4D84-83A9-A59CA28A78BE}"/>
                </a:ext>
              </a:extLst>
            </p:cNvPr>
            <p:cNvSpPr/>
            <p:nvPr/>
          </p:nvSpPr>
          <p:spPr>
            <a:xfrm rot="10800000">
              <a:off x="3987092" y="2725666"/>
              <a:ext cx="285226" cy="652374"/>
            </a:xfrm>
            <a:prstGeom prst="downArrow">
              <a:avLst>
                <a:gd name="adj1" fmla="val 50000"/>
                <a:gd name="adj2" fmla="val 73529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978C6E5B-148F-4E23-A5FF-DD76230C4A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547" y="3337816"/>
            <a:ext cx="8448021" cy="3209521"/>
          </a:xfrm>
          <a:prstGeom prst="rect">
            <a:avLst/>
          </a:prstGeom>
        </p:spPr>
      </p:pic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14A1F7DB-D537-4625-8749-5F59CF6DF3B9}"/>
              </a:ext>
            </a:extLst>
          </p:cNvPr>
          <p:cNvSpPr/>
          <p:nvPr/>
        </p:nvSpPr>
        <p:spPr>
          <a:xfrm>
            <a:off x="2843868" y="3462557"/>
            <a:ext cx="3252132" cy="2241958"/>
          </a:xfrm>
          <a:prstGeom prst="round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rgbClr val="002060"/>
                </a:solidFill>
              </a:rPr>
              <a:t>viável</a:t>
            </a: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47790732-3AA2-4804-9F33-796200EFD523}"/>
              </a:ext>
            </a:extLst>
          </p:cNvPr>
          <p:cNvSpPr/>
          <p:nvPr/>
        </p:nvSpPr>
        <p:spPr>
          <a:xfrm>
            <a:off x="6256207" y="3462557"/>
            <a:ext cx="2527066" cy="224195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 dirty="0">
                <a:solidFill>
                  <a:srgbClr val="C00000"/>
                </a:solidFill>
              </a:rPr>
              <a:t>inviável</a:t>
            </a:r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A2E9EECF-75D9-4EB4-BDC0-4B489209D9F9}"/>
              </a:ext>
            </a:extLst>
          </p:cNvPr>
          <p:cNvSpPr/>
          <p:nvPr/>
        </p:nvSpPr>
        <p:spPr>
          <a:xfrm>
            <a:off x="9094583" y="3428999"/>
            <a:ext cx="1064485" cy="2275515"/>
          </a:xfrm>
          <a:prstGeom prst="roundRect">
            <a:avLst/>
          </a:prstGeom>
          <a:solidFill>
            <a:srgbClr val="00B0F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1200" b="1">
                <a:solidFill>
                  <a:srgbClr val="002060"/>
                </a:solidFill>
              </a:rPr>
              <a:t>viável</a:t>
            </a:r>
            <a:endParaRPr lang="pt-BR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8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12" grpId="0" animBg="1"/>
      <p:bldP spid="23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92C0F-C02A-41A1-BF74-75A2514BE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118970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C35EDE25-0658-4C0C-8CB5-DF52B251E8D8}"/>
              </a:ext>
            </a:extLst>
          </p:cNvPr>
          <p:cNvSpPr txBox="1">
            <a:spLocks/>
          </p:cNvSpPr>
          <p:nvPr/>
        </p:nvSpPr>
        <p:spPr>
          <a:xfrm>
            <a:off x="316423" y="366656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Desafio Fiol 1 : demanda</a:t>
            </a:r>
          </a:p>
        </p:txBody>
      </p:sp>
      <p:sp>
        <p:nvSpPr>
          <p:cNvPr id="32" name="Retângulo: Cantos Arredondados 5">
            <a:extLst>
              <a:ext uri="{FF2B5EF4-FFF2-40B4-BE49-F238E27FC236}">
                <a16:creationId xmlns:a16="http://schemas.microsoft.com/office/drawing/2014/main" id="{22FEC14A-5C38-4906-962D-6AAC5CFBF22B}"/>
              </a:ext>
            </a:extLst>
          </p:cNvPr>
          <p:cNvSpPr/>
          <p:nvPr/>
        </p:nvSpPr>
        <p:spPr>
          <a:xfrm>
            <a:off x="249310" y="1111712"/>
            <a:ext cx="3689277" cy="444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pt-BR" b="1" u="sng" dirty="0"/>
              <a:t>Minério de Ferro </a:t>
            </a:r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≈ 60% da demanda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183E26A3-5D2D-4AC9-8EDB-091FDCB480A8}"/>
              </a:ext>
            </a:extLst>
          </p:cNvPr>
          <p:cNvSpPr/>
          <p:nvPr/>
        </p:nvSpPr>
        <p:spPr>
          <a:xfrm>
            <a:off x="1543574" y="1936913"/>
            <a:ext cx="1845142" cy="79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Característica dos processos mineiros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8EE4FF9C-8171-4749-8F40-04026C6E8BE3}"/>
              </a:ext>
            </a:extLst>
          </p:cNvPr>
          <p:cNvSpPr/>
          <p:nvPr/>
        </p:nvSpPr>
        <p:spPr>
          <a:xfrm>
            <a:off x="4513277" y="2079526"/>
            <a:ext cx="2333646" cy="521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u="sng" dirty="0">
                <a:solidFill>
                  <a:srgbClr val="F8F8F8"/>
                </a:solidFill>
              </a:rPr>
              <a:t>Baixa</a:t>
            </a:r>
            <a:r>
              <a:rPr lang="pt-BR" sz="1600" dirty="0"/>
              <a:t> taxa de sucesso dos empreendimentos</a:t>
            </a: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52F65BDE-D0D0-480F-B3DC-7ED1414DE35B}"/>
              </a:ext>
            </a:extLst>
          </p:cNvPr>
          <p:cNvSpPr/>
          <p:nvPr/>
        </p:nvSpPr>
        <p:spPr>
          <a:xfrm>
            <a:off x="7918074" y="1936912"/>
            <a:ext cx="1571679" cy="792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    Risco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F91A3D1F-7F5C-4617-A72C-95D6BC1F3587}"/>
              </a:ext>
            </a:extLst>
          </p:cNvPr>
          <p:cNvCxnSpPr>
            <a:cxnSpLocks/>
            <a:stCxn id="30" idx="3"/>
            <a:endCxn id="31" idx="1"/>
          </p:cNvCxnSpPr>
          <p:nvPr/>
        </p:nvCxnSpPr>
        <p:spPr>
          <a:xfrm>
            <a:off x="3388716" y="2333358"/>
            <a:ext cx="1124561" cy="6699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>
            <a:extLst>
              <a:ext uri="{FF2B5EF4-FFF2-40B4-BE49-F238E27FC236}">
                <a16:creationId xmlns:a16="http://schemas.microsoft.com/office/drawing/2014/main" id="{093070B0-3E23-4080-B3DF-7618C8982D66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6846923" y="2333357"/>
            <a:ext cx="1071151" cy="67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eta: para Baixo 35">
            <a:extLst>
              <a:ext uri="{FF2B5EF4-FFF2-40B4-BE49-F238E27FC236}">
                <a16:creationId xmlns:a16="http://schemas.microsoft.com/office/drawing/2014/main" id="{0F9D1735-3D21-486C-9E64-7F4190BA17F4}"/>
              </a:ext>
            </a:extLst>
          </p:cNvPr>
          <p:cNvSpPr/>
          <p:nvPr/>
        </p:nvSpPr>
        <p:spPr>
          <a:xfrm rot="10800000">
            <a:off x="8191369" y="1975889"/>
            <a:ext cx="285226" cy="652374"/>
          </a:xfrm>
          <a:prstGeom prst="downArrow">
            <a:avLst>
              <a:gd name="adj1" fmla="val 50000"/>
              <a:gd name="adj2" fmla="val 7352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C7F72B51-A6CA-421A-8B2F-DE9093117E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50479" y="3126246"/>
            <a:ext cx="5091042" cy="3365081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C90EE5EF-6FEA-4E10-87CC-C4A460E9E85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942" y="775347"/>
            <a:ext cx="5655557" cy="57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B13D6C7F-280A-432E-9A98-0B7F4AEAE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392C0F-C02A-41A1-BF74-75A2514BE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1189703"/>
          </a:xfrm>
          <a:prstGeom prst="rect">
            <a:avLst/>
          </a:prstGeom>
        </p:spPr>
      </p:pic>
      <p:sp>
        <p:nvSpPr>
          <p:cNvPr id="27" name="Título 1">
            <a:extLst>
              <a:ext uri="{FF2B5EF4-FFF2-40B4-BE49-F238E27FC236}">
                <a16:creationId xmlns:a16="http://schemas.microsoft.com/office/drawing/2014/main" id="{C35EDE25-0658-4C0C-8CB5-DF52B251E8D8}"/>
              </a:ext>
            </a:extLst>
          </p:cNvPr>
          <p:cNvSpPr txBox="1">
            <a:spLocks/>
          </p:cNvSpPr>
          <p:nvPr/>
        </p:nvSpPr>
        <p:spPr>
          <a:xfrm>
            <a:off x="316423" y="366656"/>
            <a:ext cx="9047934" cy="408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pt-PT" sz="3200" b="1" cap="all" spc="100" dirty="0">
                <a:solidFill>
                  <a:schemeClr val="bg1"/>
                </a:solidFill>
                <a:latin typeface="Agency FB" panose="020B0503020202020204" pitchFamily="34" charset="0"/>
              </a:rPr>
              <a:t>Solução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0013942-D3CF-43AD-AF46-609646D78637}"/>
              </a:ext>
            </a:extLst>
          </p:cNvPr>
          <p:cNvSpPr/>
          <p:nvPr/>
        </p:nvSpPr>
        <p:spPr>
          <a:xfrm>
            <a:off x="2350896" y="2020664"/>
            <a:ext cx="1464622" cy="68350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Teor de ferro &gt; </a:t>
            </a:r>
            <a:r>
              <a:rPr lang="pt-BR" b="1" dirty="0"/>
              <a:t>35%</a:t>
            </a: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183E26A3-5D2D-4AC9-8EDB-091FDCB480A8}"/>
              </a:ext>
            </a:extLst>
          </p:cNvPr>
          <p:cNvSpPr/>
          <p:nvPr/>
        </p:nvSpPr>
        <p:spPr>
          <a:xfrm>
            <a:off x="4517525" y="5415065"/>
            <a:ext cx="1981087" cy="74525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Outorga fixa + Ágio </a:t>
            </a:r>
            <a:r>
              <a:rPr lang="pt-BR" b="1" dirty="0" err="1"/>
              <a:t>upfront</a:t>
            </a:r>
            <a:endParaRPr lang="pt-BR" sz="1600" b="1" dirty="0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C049D35C-6698-4E04-BF04-849F79252A82}"/>
              </a:ext>
            </a:extLst>
          </p:cNvPr>
          <p:cNvSpPr/>
          <p:nvPr/>
        </p:nvSpPr>
        <p:spPr>
          <a:xfrm>
            <a:off x="4762620" y="2013293"/>
            <a:ext cx="3436940" cy="683509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Processos mineiros em fase de </a:t>
            </a:r>
            <a:r>
              <a:rPr lang="pt-BR" sz="1600" b="1" dirty="0"/>
              <a:t>Requerimento</a:t>
            </a:r>
            <a:r>
              <a:rPr lang="pt-BR" sz="1600" dirty="0"/>
              <a:t> ou </a:t>
            </a:r>
            <a:r>
              <a:rPr lang="pt-BR" sz="1600" b="1" dirty="0"/>
              <a:t>Concessão de Lavra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BE9D2C-949E-42A8-8319-36FCF9C895DD}"/>
              </a:ext>
            </a:extLst>
          </p:cNvPr>
          <p:cNvSpPr txBox="1"/>
          <p:nvPr/>
        </p:nvSpPr>
        <p:spPr>
          <a:xfrm>
            <a:off x="423844" y="2155146"/>
            <a:ext cx="121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chemeClr val="bg1"/>
                </a:solidFill>
              </a:rPr>
              <a:t>DEMANDA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CFAD5D0-96B9-4A76-915E-E71CA10646E4}"/>
              </a:ext>
            </a:extLst>
          </p:cNvPr>
          <p:cNvSpPr txBox="1"/>
          <p:nvPr/>
        </p:nvSpPr>
        <p:spPr>
          <a:xfrm>
            <a:off x="485372" y="4668428"/>
            <a:ext cx="104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>
                <a:solidFill>
                  <a:schemeClr val="bg1"/>
                </a:solidFill>
              </a:rPr>
              <a:t>MODELO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8132A0E3-DF1C-479A-8B10-DDBE112EFF34}"/>
              </a:ext>
            </a:extLst>
          </p:cNvPr>
          <p:cNvSpPr/>
          <p:nvPr/>
        </p:nvSpPr>
        <p:spPr>
          <a:xfrm>
            <a:off x="6771189" y="5442388"/>
            <a:ext cx="1807232" cy="68350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Outorga variável (%ROB)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47B8007D-14B0-4561-BB25-A0B5F7B7C89C}"/>
              </a:ext>
            </a:extLst>
          </p:cNvPr>
          <p:cNvSpPr txBox="1"/>
          <p:nvPr/>
        </p:nvSpPr>
        <p:spPr>
          <a:xfrm>
            <a:off x="2197791" y="4091057"/>
            <a:ext cx="1614681" cy="7452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ANTES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A01E039-C236-4FC5-AAA8-30497864FF04}"/>
              </a:ext>
            </a:extLst>
          </p:cNvPr>
          <p:cNvSpPr txBox="1"/>
          <p:nvPr/>
        </p:nvSpPr>
        <p:spPr>
          <a:xfrm>
            <a:off x="2197791" y="5415065"/>
            <a:ext cx="1614681" cy="7452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AJUSTES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3C732ED9-FA7C-4E2C-869E-706992FD3836}"/>
              </a:ext>
            </a:extLst>
          </p:cNvPr>
          <p:cNvSpPr/>
          <p:nvPr/>
        </p:nvSpPr>
        <p:spPr>
          <a:xfrm>
            <a:off x="4383488" y="4107835"/>
            <a:ext cx="3087037" cy="7452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Outorga fixa + Ágio do leilão</a:t>
            </a:r>
          </a:p>
          <a:p>
            <a:pPr algn="ctr"/>
            <a:r>
              <a:rPr lang="pt-BR" sz="1600" dirty="0"/>
              <a:t>parcelados ao longo da concessão</a:t>
            </a:r>
          </a:p>
          <a:p>
            <a:pPr algn="ctr"/>
            <a:r>
              <a:rPr lang="pt-BR" sz="1600" dirty="0"/>
              <a:t>(parcelas fixas)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91FEF56-2537-4F31-8AE9-C4CFA10108D3}"/>
              </a:ext>
            </a:extLst>
          </p:cNvPr>
          <p:cNvSpPr txBox="1"/>
          <p:nvPr/>
        </p:nvSpPr>
        <p:spPr>
          <a:xfrm>
            <a:off x="8167450" y="4152792"/>
            <a:ext cx="1423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Alavancagem</a:t>
            </a:r>
          </a:p>
          <a:p>
            <a:pPr algn="ctr"/>
            <a:r>
              <a:rPr lang="pt-BR" dirty="0">
                <a:solidFill>
                  <a:schemeClr val="bg1"/>
                </a:solidFill>
              </a:rPr>
              <a:t>de partida 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F4A7B72-5FAE-48A5-81E6-937D8A50F14C}"/>
              </a:ext>
            </a:extLst>
          </p:cNvPr>
          <p:cNvSpPr txBox="1"/>
          <p:nvPr/>
        </p:nvSpPr>
        <p:spPr>
          <a:xfrm>
            <a:off x="10272774" y="4140520"/>
            <a:ext cx="132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Volatilidade do FCFF </a:t>
            </a:r>
          </a:p>
        </p:txBody>
      </p:sp>
      <p:sp>
        <p:nvSpPr>
          <p:cNvPr id="46" name="Seta: para Baixo 45">
            <a:extLst>
              <a:ext uri="{FF2B5EF4-FFF2-40B4-BE49-F238E27FC236}">
                <a16:creationId xmlns:a16="http://schemas.microsoft.com/office/drawing/2014/main" id="{88E2CD6C-91A0-487F-B161-2AEC085778FC}"/>
              </a:ext>
            </a:extLst>
          </p:cNvPr>
          <p:cNvSpPr/>
          <p:nvPr/>
        </p:nvSpPr>
        <p:spPr>
          <a:xfrm rot="10800000">
            <a:off x="7931185" y="4225688"/>
            <a:ext cx="280789" cy="395626"/>
          </a:xfrm>
          <a:prstGeom prst="downArrow">
            <a:avLst>
              <a:gd name="adj1" fmla="val 50000"/>
              <a:gd name="adj2" fmla="val 7352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47" name="Seta: para Baixo 46">
            <a:extLst>
              <a:ext uri="{FF2B5EF4-FFF2-40B4-BE49-F238E27FC236}">
                <a16:creationId xmlns:a16="http://schemas.microsoft.com/office/drawing/2014/main" id="{A1A5D331-DEE3-45A8-8B77-7B3E9ADD50D6}"/>
              </a:ext>
            </a:extLst>
          </p:cNvPr>
          <p:cNvSpPr/>
          <p:nvPr/>
        </p:nvSpPr>
        <p:spPr>
          <a:xfrm rot="10800000">
            <a:off x="10067361" y="4240705"/>
            <a:ext cx="280789" cy="395626"/>
          </a:xfrm>
          <a:prstGeom prst="downArrow">
            <a:avLst>
              <a:gd name="adj1" fmla="val 50000"/>
              <a:gd name="adj2" fmla="val 7352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79B45041-56AF-41AC-903A-AFB121C2ACDE}"/>
              </a:ext>
            </a:extLst>
          </p:cNvPr>
          <p:cNvSpPr txBox="1"/>
          <p:nvPr/>
        </p:nvSpPr>
        <p:spPr>
          <a:xfrm>
            <a:off x="8850998" y="5543083"/>
            <a:ext cx="3273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Proteção ao fluxo de caixa do projeto</a:t>
            </a:r>
          </a:p>
        </p:txBody>
      </p:sp>
    </p:spTree>
    <p:extLst>
      <p:ext uri="{BB962C8B-B14F-4D97-AF65-F5344CB8AC3E}">
        <p14:creationId xmlns:p14="http://schemas.microsoft.com/office/powerpoint/2010/main" val="35780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  <p:bldP spid="28" grpId="0" animBg="1"/>
      <p:bldP spid="37" grpId="0" animBg="1"/>
      <p:bldP spid="39" grpId="0" animBg="1"/>
      <p:bldP spid="42" grpId="0" animBg="1"/>
      <p:bldP spid="43" grpId="0" animBg="1"/>
      <p:bldP spid="10" grpId="0"/>
      <p:bldP spid="44" grpId="0"/>
      <p:bldP spid="46" grpId="0" animBg="1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, engineering drawing&#10;&#10;Description automatically generated">
            <a:extLst>
              <a:ext uri="{FF2B5EF4-FFF2-40B4-BE49-F238E27FC236}">
                <a16:creationId xmlns:a16="http://schemas.microsoft.com/office/drawing/2014/main" id="{DCF99B82-F04E-474D-902B-CEDF60972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DE265F-BE5F-44BF-9CCD-42229B0E9663}"/>
              </a:ext>
            </a:extLst>
          </p:cNvPr>
          <p:cNvSpPr txBox="1"/>
          <p:nvPr/>
        </p:nvSpPr>
        <p:spPr>
          <a:xfrm>
            <a:off x="0" y="2532516"/>
            <a:ext cx="12192000" cy="3310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spc="100" dirty="0" err="1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Sucon</a:t>
            </a: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lang="en-US" sz="1800" b="1" cap="all" spc="100" dirty="0">
                <a:solidFill>
                  <a:srgbClr val="FFFF00"/>
                </a:solidFill>
                <a:latin typeface="Agency FB" panose="020B0503020202020204" pitchFamily="34" charset="0"/>
                <a:ea typeface="+mj-ea"/>
                <a:cs typeface="+mj-cs"/>
              </a:rPr>
              <a:t>Superintendência de</a:t>
            </a:r>
            <a:r>
              <a:rPr kumimoji="0" lang="en-US" sz="18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 CONCESSÃO DA INFRAESTRUTURA</a:t>
            </a:r>
          </a:p>
          <a:p>
            <a:pPr algn="ctr">
              <a:lnSpc>
                <a:spcPct val="85000"/>
              </a:lnSpc>
            </a:pPr>
            <a:endParaRPr lang="en-US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kumimoji="0" lang="en-US" sz="3200" b="1" i="0" u="none" strike="noStrike" kern="1200" cap="all" spc="1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endParaRPr lang="en-US" sz="3200" b="1" cap="all" spc="100" dirty="0">
              <a:solidFill>
                <a:srgbClr val="FFFF00"/>
              </a:solidFill>
              <a:latin typeface="Agency FB" panose="020B0503020202020204" pitchFamily="34" charset="0"/>
              <a:ea typeface="+mj-ea"/>
              <a:cs typeface="+mj-cs"/>
            </a:endParaRPr>
          </a:p>
          <a:p>
            <a:pPr algn="ctr">
              <a:lnSpc>
                <a:spcPct val="85000"/>
              </a:lnSpc>
            </a:pPr>
            <a:r>
              <a:rPr kumimoji="0" lang="en-US" sz="3200" b="1" i="0" u="none" strike="noStrike" kern="1200" cap="all" spc="1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  <a:ea typeface="+mj-ea"/>
                <a:cs typeface="+mj-cs"/>
              </a:rPr>
              <a:t>Nov/2020</a:t>
            </a:r>
          </a:p>
        </p:txBody>
      </p:sp>
    </p:spTree>
    <p:extLst>
      <p:ext uri="{BB962C8B-B14F-4D97-AF65-F5344CB8AC3E}">
        <p14:creationId xmlns:p14="http://schemas.microsoft.com/office/powerpoint/2010/main" val="42712939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D68B2CCFCF2348B7CD1314D5621238" ma:contentTypeVersion="11" ma:contentTypeDescription="Crie um novo documento." ma:contentTypeScope="" ma:versionID="8c2bb37c8881e46c8de89c28c3356630">
  <xsd:schema xmlns:xsd="http://www.w3.org/2001/XMLSchema" xmlns:xs="http://www.w3.org/2001/XMLSchema" xmlns:p="http://schemas.microsoft.com/office/2006/metadata/properties" xmlns:ns2="e141afcc-80ec-4b5e-9222-7263a7dc15be" xmlns:ns3="71454c51-4a3b-4d47-983c-4338cc0f8b19" targetNamespace="http://schemas.microsoft.com/office/2006/metadata/properties" ma:root="true" ma:fieldsID="753bb2d184433e4001744a87f8fd0ae2" ns2:_="" ns3:_="">
    <xsd:import namespace="e141afcc-80ec-4b5e-9222-7263a7dc15be"/>
    <xsd:import namespace="71454c51-4a3b-4d47-983c-4338cc0f8b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41afcc-80ec-4b5e-9222-7263a7dc15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454c51-4a3b-4d47-983c-4338cc0f8b1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A4D00-1F13-4067-A349-B5370828ECC5}">
  <ds:schemaRefs>
    <ds:schemaRef ds:uri="71454c51-4a3b-4d47-983c-4338cc0f8b19"/>
    <ds:schemaRef ds:uri="e141afcc-80ec-4b5e-9222-7263a7dc15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7B1B7FF-56DA-4212-92E3-2C23490A3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CC88E-8CB1-4773-9573-1E43233E01C4}">
  <ds:schemaRefs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71454c51-4a3b-4d47-983c-4338cc0f8b1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e141afcc-80ec-4b5e-9222-7263a7dc15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2040</TotalTime>
  <Words>135</Words>
  <Application>Microsoft Office PowerPoint</Application>
  <PresentationFormat>Widescreen</PresentationFormat>
  <Paragraphs>55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Lato Bold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Rodrigues Loiola</dc:creator>
  <cp:lastModifiedBy>Paulo Roberto de Oliveira Junior</cp:lastModifiedBy>
  <cp:revision>169</cp:revision>
  <cp:lastPrinted>2020-04-27T22:30:54Z</cp:lastPrinted>
  <dcterms:created xsi:type="dcterms:W3CDTF">2018-10-22T14:36:24Z</dcterms:created>
  <dcterms:modified xsi:type="dcterms:W3CDTF">2020-11-12T13:27:38Z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0x01010037D68B2CCFCF2348B7CD1314D5621238</vt:lpwstr>
  </property>
</Properties>
</file>