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52" r:id="rId4"/>
  </p:sldMasterIdLst>
  <p:notesMasterIdLst>
    <p:notesMasterId r:id="rId11"/>
  </p:notesMasterIdLst>
  <p:handoutMasterIdLst>
    <p:handoutMasterId r:id="rId12"/>
  </p:handoutMasterIdLst>
  <p:sldIdLst>
    <p:sldId id="749" r:id="rId5"/>
    <p:sldId id="743" r:id="rId6"/>
    <p:sldId id="746" r:id="rId7"/>
    <p:sldId id="748" r:id="rId8"/>
    <p:sldId id="747" r:id="rId9"/>
    <p:sldId id="750" r:id="rId10"/>
  </p:sldIdLst>
  <p:sldSz cx="12192000" cy="6858000"/>
  <p:notesSz cx="6669088" cy="9926638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Thiago Veloso" initials="TV" lastIdx="1" clrIdx="0">
    <p:extLst>
      <p:ext uri="{19B8F6BF-5375-455C-9EA6-DF929625EA0E}">
        <p15:presenceInfo xmlns:p15="http://schemas.microsoft.com/office/powerpoint/2012/main" userId="03211a52506729e8" providerId="Windows Liv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8F8F8"/>
    <a:srgbClr val="FF5050"/>
    <a:srgbClr val="E35041"/>
    <a:srgbClr val="0099CC"/>
    <a:srgbClr val="00CCFF"/>
    <a:srgbClr val="0066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édio 2 - Ênfas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0A15C55-8517-42AA-B614-E9B94910E393}" styleName="Medium Style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8027" autoAdjust="0"/>
    <p:restoredTop sz="94660"/>
  </p:normalViewPr>
  <p:slideViewPr>
    <p:cSldViewPr snapToGrid="0">
      <p:cViewPr varScale="1">
        <p:scale>
          <a:sx n="114" d="100"/>
          <a:sy n="114" d="100"/>
        </p:scale>
        <p:origin x="300" y="102"/>
      </p:cViewPr>
      <p:guideLst>
        <p:guide orient="horz" pos="2160"/>
        <p:guide pos="3840"/>
      </p:guideLst>
    </p:cSldViewPr>
  </p:slideViewPr>
  <p:notesTextViewPr>
    <p:cViewPr>
      <p:scale>
        <a:sx n="3" d="2"/>
        <a:sy n="3" d="2"/>
      </p:scale>
      <p:origin x="0" y="0"/>
    </p:cViewPr>
  </p:notesTextViewPr>
  <p:notesViewPr>
    <p:cSldViewPr snapToGrid="0">
      <p:cViewPr varScale="1">
        <p:scale>
          <a:sx n="66" d="100"/>
          <a:sy n="66" d="100"/>
        </p:scale>
        <p:origin x="0" y="0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commentAuthors" Target="commentAuthors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handoutMaster" Target="handoutMasters/handoutMaster1.xml"/><Relationship Id="rId17" Type="http://schemas.openxmlformats.org/officeDocument/2006/relationships/tableStyles" Target="tableStyles.xml"/><Relationship Id="rId2" Type="http://schemas.openxmlformats.org/officeDocument/2006/relationships/customXml" Target="../customXml/item2.xml"/><Relationship Id="rId16" Type="http://schemas.openxmlformats.org/officeDocument/2006/relationships/theme" Target="theme/theme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1.xml"/><Relationship Id="rId15" Type="http://schemas.openxmlformats.org/officeDocument/2006/relationships/viewProps" Target="viewProps.xml"/><Relationship Id="rId10" Type="http://schemas.openxmlformats.org/officeDocument/2006/relationships/slide" Target="slides/slide6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abeçalh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890665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sz="quarter" idx="1"/>
          </p:nvPr>
        </p:nvSpPr>
        <p:spPr>
          <a:xfrm>
            <a:off x="3776866" y="0"/>
            <a:ext cx="2890665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7947F74-98FA-43EA-A49C-C1EDA90B10B5}" type="datetimeFigureOut">
              <a:rPr lang="pt-BR" smtClean="0"/>
              <a:t>12/11/2020</a:t>
            </a:fld>
            <a:endParaRPr lang="pt-BR"/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2"/>
          </p:nvPr>
        </p:nvSpPr>
        <p:spPr>
          <a:xfrm>
            <a:off x="0" y="9428164"/>
            <a:ext cx="2890665" cy="4968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3"/>
          </p:nvPr>
        </p:nvSpPr>
        <p:spPr>
          <a:xfrm>
            <a:off x="3776866" y="9428164"/>
            <a:ext cx="2890665" cy="4968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E1D5BDC-679A-4BE6-8096-8991D8641D55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34965736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abeçalh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889938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idx="1"/>
          </p:nvPr>
        </p:nvSpPr>
        <p:spPr>
          <a:xfrm>
            <a:off x="3777607" y="0"/>
            <a:ext cx="2889938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67A5AD7-8C10-4475-BD2A-9327C5C00DFC}" type="datetimeFigureOut">
              <a:rPr lang="pt-BR" smtClean="0"/>
              <a:pPr/>
              <a:t>12/11/2020</a:t>
            </a:fld>
            <a:endParaRPr lang="pt-BR"/>
          </a:p>
        </p:txBody>
      </p:sp>
      <p:sp>
        <p:nvSpPr>
          <p:cNvPr id="4" name="Espaço Reservado para Imagem de Slide 3"/>
          <p:cNvSpPr>
            <a:spLocks noGrp="1" noRot="1" noChangeAspect="1"/>
          </p:cNvSpPr>
          <p:nvPr>
            <p:ph type="sldImg" idx="2"/>
          </p:nvPr>
        </p:nvSpPr>
        <p:spPr>
          <a:xfrm>
            <a:off x="26988" y="744538"/>
            <a:ext cx="6615112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t-BR"/>
          </a:p>
        </p:txBody>
      </p:sp>
      <p:sp>
        <p:nvSpPr>
          <p:cNvPr id="5" name="Espaço Reservado para Anotações 4"/>
          <p:cNvSpPr>
            <a:spLocks noGrp="1"/>
          </p:cNvSpPr>
          <p:nvPr>
            <p:ph type="body" sz="quarter" idx="3"/>
          </p:nvPr>
        </p:nvSpPr>
        <p:spPr>
          <a:xfrm>
            <a:off x="666909" y="4715154"/>
            <a:ext cx="5335270" cy="4466987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4"/>
          </p:nvPr>
        </p:nvSpPr>
        <p:spPr>
          <a:xfrm>
            <a:off x="0" y="9428583"/>
            <a:ext cx="2889938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5"/>
          </p:nvPr>
        </p:nvSpPr>
        <p:spPr>
          <a:xfrm>
            <a:off x="3777607" y="9428583"/>
            <a:ext cx="2889938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EEF8375-D3A8-48D0-A82D-0790321D6EAA}" type="slidenum">
              <a:rPr lang="pt-BR" smtClean="0"/>
              <a:pPr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43237760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pt-BR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EEF8375-D3A8-48D0-A82D-0790321D6EAA}" type="slidenum">
              <a:rPr kumimoji="0" lang="pt-B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pt-BR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0975852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pt-BR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EEF8375-D3A8-48D0-A82D-0790321D6EAA}" type="slidenum">
              <a:rPr kumimoji="0" lang="pt-B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</a:t>
            </a:fld>
            <a:endParaRPr kumimoji="0" lang="pt-BR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7956866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pt-BR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EEF8375-D3A8-48D0-A82D-0790321D6EAA}" type="slidenum">
              <a:rPr kumimoji="0" lang="pt-B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pt-BR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53147232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pt-BR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EEF8375-D3A8-48D0-A82D-0790321D6EAA}" type="slidenum">
              <a:rPr kumimoji="0" lang="pt-B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</a:t>
            </a:fld>
            <a:endParaRPr kumimoji="0" lang="pt-BR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68411283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pt-BR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EEF8375-D3A8-48D0-A82D-0790321D6EAA}" type="slidenum">
              <a:rPr kumimoji="0" lang="pt-B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</a:t>
            </a:fld>
            <a:endParaRPr kumimoji="0" lang="pt-BR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16225963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pt-BR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EEF8375-D3A8-48D0-A82D-0790321D6EAA}" type="slidenum">
              <a:rPr kumimoji="0" lang="pt-B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</a:t>
            </a:fld>
            <a:endParaRPr kumimoji="0" lang="pt-BR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84728536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5.jpeg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/>
          <p:cNvPicPr>
            <a:picLocks noChangeAspect="1" noChangeArrowheads="1"/>
          </p:cNvPicPr>
          <p:nvPr userDrawn="1"/>
        </p:nvPicPr>
        <p:blipFill>
          <a:blip r:embed="rId2" cstate="print"/>
          <a:srcRect l="22172" t="20951" r="39422" b="10563"/>
          <a:stretch>
            <a:fillRect/>
          </a:stretch>
        </p:blipFill>
        <p:spPr bwMode="auto">
          <a:xfrm>
            <a:off x="0" y="0"/>
            <a:ext cx="5177307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130631212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ide de Título"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95639360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P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hape 530">
            <a:extLst>
              <a:ext uri="{FF2B5EF4-FFF2-40B4-BE49-F238E27FC236}">
                <a16:creationId xmlns:a16="http://schemas.microsoft.com/office/drawing/2014/main" id="{546869B6-04BC-4D30-9327-E5CE41F386CD}"/>
              </a:ext>
            </a:extLst>
          </p:cNvPr>
          <p:cNvSpPr>
            <a:spLocks/>
          </p:cNvSpPr>
          <p:nvPr userDrawn="1"/>
        </p:nvSpPr>
        <p:spPr bwMode="auto">
          <a:xfrm rot="10800000">
            <a:off x="-2381" y="0"/>
            <a:ext cx="7839904" cy="6858000"/>
          </a:xfrm>
          <a:custGeom>
            <a:avLst/>
            <a:gdLst>
              <a:gd name="T0" fmla="*/ 2147483646 w 21600"/>
              <a:gd name="T1" fmla="*/ 2147483646 h 21600"/>
              <a:gd name="T2" fmla="*/ 2147483646 w 21600"/>
              <a:gd name="T3" fmla="*/ 2147483646 h 21600"/>
              <a:gd name="T4" fmla="*/ 2147483646 w 21600"/>
              <a:gd name="T5" fmla="*/ 2147483646 h 21600"/>
              <a:gd name="T6" fmla="*/ 2147483646 w 21600"/>
              <a:gd name="T7" fmla="*/ 2147483646 h 21600"/>
              <a:gd name="T8" fmla="*/ 0 60000 65536"/>
              <a:gd name="T9" fmla="*/ 5898240 60000 65536"/>
              <a:gd name="T10" fmla="*/ 11796480 60000 65536"/>
              <a:gd name="T11" fmla="*/ 17694720 60000 65536"/>
              <a:gd name="connsiteX0" fmla="*/ 0 w 22820"/>
              <a:gd name="connsiteY0" fmla="*/ 45 h 21600"/>
              <a:gd name="connsiteX1" fmla="*/ 18102 w 22820"/>
              <a:gd name="connsiteY1" fmla="*/ 21600 h 21600"/>
              <a:gd name="connsiteX2" fmla="*/ 22820 w 22820"/>
              <a:gd name="connsiteY2" fmla="*/ 21599 h 21600"/>
              <a:gd name="connsiteX3" fmla="*/ 22820 w 22820"/>
              <a:gd name="connsiteY3" fmla="*/ 0 h 21600"/>
              <a:gd name="connsiteX4" fmla="*/ 0 w 22820"/>
              <a:gd name="connsiteY4" fmla="*/ 45 h 216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2820" h="21600" extrusionOk="0">
                <a:moveTo>
                  <a:pt x="0" y="45"/>
                </a:moveTo>
                <a:lnTo>
                  <a:pt x="18102" y="21600"/>
                </a:lnTo>
                <a:lnTo>
                  <a:pt x="22820" y="21599"/>
                </a:lnTo>
                <a:lnTo>
                  <a:pt x="22820" y="0"/>
                </a:lnTo>
                <a:lnTo>
                  <a:pt x="0" y="45"/>
                </a:lnTo>
                <a:close/>
              </a:path>
            </a:pathLst>
          </a:custGeom>
          <a:solidFill>
            <a:srgbClr val="DCDEE0">
              <a:alpha val="65097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19050" tIns="19050" rIns="19050" bIns="19050" anchor="ctr"/>
          <a:lstStyle/>
          <a:p>
            <a:endParaRPr lang="en-US" sz="525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3821F4AC-2266-4A0A-837A-A87D0A08C20C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1258491" y="1329297"/>
            <a:ext cx="9675019" cy="4386263"/>
          </a:xfrm>
        </p:spPr>
        <p:txBody>
          <a:bodyPr anchor="t">
            <a:normAutofit/>
          </a:bodyPr>
          <a:lstStyle>
            <a:lvl1pPr marL="630936" indent="-630936">
              <a:spcBef>
                <a:spcPts val="5200"/>
              </a:spcBef>
              <a:buFont typeface="Arial" panose="020B0604020202020204" pitchFamily="34" charset="0"/>
              <a:buChar char="•"/>
              <a:defRPr lang="en-US" sz="2800" kern="0" cap="none" spc="113" dirty="0" smtClean="0">
                <a:solidFill>
                  <a:srgbClr val="000000"/>
                </a:solidFill>
                <a:latin typeface="Lato Bold"/>
                <a:ea typeface="Lato Bold"/>
                <a:cs typeface="Lato Bold"/>
                <a:sym typeface="Lato Bold"/>
              </a:defRPr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pt-BR" noProof="0" err="1"/>
              <a:t>Edit</a:t>
            </a:r>
            <a:r>
              <a:rPr lang="pt-BR" noProof="0"/>
              <a:t> Master </a:t>
            </a:r>
            <a:r>
              <a:rPr lang="pt-BR" noProof="0" err="1"/>
              <a:t>text</a:t>
            </a:r>
            <a:r>
              <a:rPr lang="pt-BR" noProof="0"/>
              <a:t> </a:t>
            </a:r>
            <a:r>
              <a:rPr lang="pt-BR" noProof="0" err="1"/>
              <a:t>styles</a:t>
            </a:r>
            <a:endParaRPr lang="pt-BR" noProof="0"/>
          </a:p>
          <a:p>
            <a:pPr lvl="1"/>
            <a:r>
              <a:rPr lang="pt-BR" noProof="0" err="1"/>
              <a:t>Second</a:t>
            </a:r>
            <a:r>
              <a:rPr lang="pt-BR" noProof="0"/>
              <a:t> </a:t>
            </a:r>
            <a:r>
              <a:rPr lang="pt-BR" noProof="0" err="1"/>
              <a:t>level</a:t>
            </a:r>
            <a:endParaRPr lang="pt-BR" noProof="0"/>
          </a:p>
          <a:p>
            <a:pPr lvl="2"/>
            <a:r>
              <a:rPr lang="pt-BR" noProof="0" err="1"/>
              <a:t>Third</a:t>
            </a:r>
            <a:r>
              <a:rPr lang="pt-BR" noProof="0"/>
              <a:t> </a:t>
            </a:r>
            <a:r>
              <a:rPr lang="pt-BR" noProof="0" err="1"/>
              <a:t>level</a:t>
            </a:r>
            <a:endParaRPr lang="pt-BR" noProof="0"/>
          </a:p>
          <a:p>
            <a:pPr lvl="3"/>
            <a:r>
              <a:rPr lang="pt-BR" noProof="0" err="1"/>
              <a:t>Fourth</a:t>
            </a:r>
            <a:r>
              <a:rPr lang="pt-BR" noProof="0"/>
              <a:t> </a:t>
            </a:r>
            <a:r>
              <a:rPr lang="pt-BR" noProof="0" err="1"/>
              <a:t>level</a:t>
            </a:r>
            <a:endParaRPr lang="pt-BR" noProof="0"/>
          </a:p>
          <a:p>
            <a:pPr lvl="4"/>
            <a:r>
              <a:rPr lang="pt-BR" noProof="0" err="1"/>
              <a:t>Fifth</a:t>
            </a:r>
            <a:r>
              <a:rPr lang="pt-BR" noProof="0"/>
              <a:t> </a:t>
            </a:r>
            <a:r>
              <a:rPr lang="pt-BR" noProof="0" err="1"/>
              <a:t>level</a:t>
            </a:r>
            <a:endParaRPr lang="pt-BR" noProof="0"/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ECD3470C-7BF8-43C1-8A78-4632BF7830C7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1258491" y="360556"/>
            <a:ext cx="9675019" cy="610394"/>
          </a:xfrm>
        </p:spPr>
        <p:txBody>
          <a:bodyPr/>
          <a:lstStyle>
            <a:lvl1pPr marL="0" indent="0" algn="ctr" defTabSz="309563" rtl="0" eaLnBrk="0" fontAlgn="base" hangingPunct="0">
              <a:spcBef>
                <a:spcPct val="0"/>
              </a:spcBef>
              <a:spcAft>
                <a:spcPct val="0"/>
              </a:spcAft>
              <a:buNone/>
              <a:defRPr lang="en-US" sz="2250" kern="0" cap="all" spc="113" dirty="0" smtClean="0">
                <a:solidFill>
                  <a:srgbClr val="000000"/>
                </a:solidFill>
                <a:latin typeface="Lato Bold"/>
                <a:ea typeface="Lato Bold"/>
                <a:cs typeface="Lato Bold"/>
                <a:sym typeface="Lato Bold"/>
              </a:defRPr>
            </a:lvl1pPr>
            <a:lvl2pPr algn="ctr" defTabSz="309563" rtl="0" eaLnBrk="0" fontAlgn="base" hangingPunct="0">
              <a:spcBef>
                <a:spcPct val="0"/>
              </a:spcBef>
              <a:spcAft>
                <a:spcPct val="0"/>
              </a:spcAft>
              <a:defRPr lang="en-US" sz="2250" kern="0" cap="all" spc="113" dirty="0" smtClean="0">
                <a:solidFill>
                  <a:srgbClr val="000000"/>
                </a:solidFill>
                <a:latin typeface="Lato Bold"/>
                <a:ea typeface="Lato Bold"/>
                <a:cs typeface="Lato Bold"/>
                <a:sym typeface="Lato Bold"/>
              </a:defRPr>
            </a:lvl2pPr>
          </a:lstStyle>
          <a:p>
            <a:pPr lvl="0"/>
            <a:r>
              <a:rPr lang="pt-BR" noProof="0"/>
              <a:t>TITULO</a:t>
            </a:r>
          </a:p>
        </p:txBody>
      </p:sp>
      <p:pic>
        <p:nvPicPr>
          <p:cNvPr id="5" name="Imagen 6">
            <a:extLst>
              <a:ext uri="{FF2B5EF4-FFF2-40B4-BE49-F238E27FC236}">
                <a16:creationId xmlns:a16="http://schemas.microsoft.com/office/drawing/2014/main" id="{6C44F1F8-D0E5-493C-84DB-F919A41B5B7C}"/>
              </a:ext>
            </a:extLst>
          </p:cNvPr>
          <p:cNvPicPr/>
          <p:nvPr userDrawn="1"/>
        </p:nvPicPr>
        <p:blipFill>
          <a:blip r:embed="rId2" cstate="print"/>
          <a:stretch>
            <a:fillRect/>
          </a:stretch>
        </p:blipFill>
        <p:spPr>
          <a:xfrm>
            <a:off x="8701141" y="6053613"/>
            <a:ext cx="890480" cy="388677"/>
          </a:xfrm>
          <a:prstGeom prst="rect">
            <a:avLst/>
          </a:prstGeom>
        </p:spPr>
      </p:pic>
      <p:pic>
        <p:nvPicPr>
          <p:cNvPr id="7" name="Picture 5">
            <a:extLst>
              <a:ext uri="{FF2B5EF4-FFF2-40B4-BE49-F238E27FC236}">
                <a16:creationId xmlns:a16="http://schemas.microsoft.com/office/drawing/2014/main" id="{10003508-0EF0-4C18-8511-D0219CEC0246}"/>
              </a:ext>
            </a:extLst>
          </p:cNvPr>
          <p:cNvPicPr/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46595" y="6081330"/>
            <a:ext cx="1975954" cy="333244"/>
          </a:xfrm>
          <a:prstGeom prst="rect">
            <a:avLst/>
          </a:prstGeom>
          <a:noFill/>
          <a:ln>
            <a:noFill/>
          </a:ln>
        </p:spPr>
      </p:pic>
      <p:pic>
        <p:nvPicPr>
          <p:cNvPr id="10" name="Picture 2" descr="C:\Users\wb425627\WinRAR-HOLD\Rar$DR61.856\new GIF logo\color\jpeg\GIF_logo_RGB_high.jpg">
            <a:extLst>
              <a:ext uri="{FF2B5EF4-FFF2-40B4-BE49-F238E27FC236}">
                <a16:creationId xmlns:a16="http://schemas.microsoft.com/office/drawing/2014/main" id="{149E2755-A168-45BC-9173-7ACCE5717748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0128448" y="259036"/>
            <a:ext cx="1725760" cy="71191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109846988"/>
      </p:ext>
    </p:extLst>
  </p:cSld>
  <p:clrMapOvr>
    <a:masterClrMapping/>
  </p:clrMapOvr>
  <p:transition spd="med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s-E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"/>
              <a:t>Deloitte Consulting, S.L.U.</a:t>
            </a:r>
          </a:p>
        </p:txBody>
      </p:sp>
    </p:spTree>
    <p:extLst>
      <p:ext uri="{BB962C8B-B14F-4D97-AF65-F5344CB8AC3E}">
        <p14:creationId xmlns:p14="http://schemas.microsoft.com/office/powerpoint/2010/main" val="316901989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>
            <a:extLst>
              <a:ext uri="{FF2B5EF4-FFF2-40B4-BE49-F238E27FC236}">
                <a16:creationId xmlns:a16="http://schemas.microsoft.com/office/drawing/2014/main" id="{0A53C399-78BC-43FC-8F92-770A8CF1BEF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AF522A38-97C0-4F63-871B-76FEB1842B7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10684D21-9DE7-4CE3-944F-F5179A64535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E5EED562-0CB9-4C25-A464-BB1FCA7A8E5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53877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91AFE69-7FAE-4DBF-9CA2-1F8A3D794A61}" type="slidenum">
              <a:rPr lang="pt-BR" smtClean="0"/>
              <a:pPr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54516916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3" r:id="rId1"/>
    <p:sldLayoutId id="2147483654" r:id="rId2"/>
    <p:sldLayoutId id="2147483655" r:id="rId3"/>
    <p:sldLayoutId id="2147483656" r:id="rId4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emf"/><Relationship Id="rId3" Type="http://schemas.openxmlformats.org/officeDocument/2006/relationships/image" Target="../media/image7.png"/><Relationship Id="rId7" Type="http://schemas.openxmlformats.org/officeDocument/2006/relationships/image" Target="../media/image10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microsoft.com/office/2007/relationships/hdphoto" Target="../media/hdphoto1.wdp"/><Relationship Id="rId5" Type="http://schemas.openxmlformats.org/officeDocument/2006/relationships/image" Target="../media/image9.png"/><Relationship Id="rId4" Type="http://schemas.openxmlformats.org/officeDocument/2006/relationships/image" Target="../media/image8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.png"/><Relationship Id="rId5" Type="http://schemas.microsoft.com/office/2007/relationships/hdphoto" Target="../media/hdphoto1.wdp"/><Relationship Id="rId4" Type="http://schemas.openxmlformats.org/officeDocument/2006/relationships/image" Target="../media/image9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3" Type="http://schemas.openxmlformats.org/officeDocument/2006/relationships/image" Target="../media/image13.png"/><Relationship Id="rId7" Type="http://schemas.openxmlformats.org/officeDocument/2006/relationships/image" Target="../media/image14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microsoft.com/office/2007/relationships/hdphoto" Target="../media/hdphoto1.wdp"/><Relationship Id="rId5" Type="http://schemas.openxmlformats.org/officeDocument/2006/relationships/image" Target="../media/image9.png"/><Relationship Id="rId4" Type="http://schemas.microsoft.com/office/2007/relationships/hdphoto" Target="../media/hdphoto2.wdp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6" Type="http://schemas.microsoft.com/office/2007/relationships/hdphoto" Target="../media/hdphoto1.wdp"/><Relationship Id="rId5" Type="http://schemas.openxmlformats.org/officeDocument/2006/relationships/image" Target="../media/image9.png"/><Relationship Id="rId4" Type="http://schemas.microsoft.com/office/2007/relationships/hdphoto" Target="../media/hdphoto2.wdp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Diagram, engineering drawing&#10;&#10;Description automatically generated">
            <a:extLst>
              <a:ext uri="{FF2B5EF4-FFF2-40B4-BE49-F238E27FC236}">
                <a16:creationId xmlns:a16="http://schemas.microsoft.com/office/drawing/2014/main" id="{E76D374B-DB34-41B0-B004-379B679BE56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TextBox 7">
            <a:extLst>
              <a:ext uri="{FF2B5EF4-FFF2-40B4-BE49-F238E27FC236}">
                <a16:creationId xmlns:a16="http://schemas.microsoft.com/office/drawing/2014/main" id="{430FFA18-E18B-4888-A0AA-E0BDE9010E63}"/>
              </a:ext>
            </a:extLst>
          </p:cNvPr>
          <p:cNvSpPr txBox="1"/>
          <p:nvPr/>
        </p:nvSpPr>
        <p:spPr>
          <a:xfrm>
            <a:off x="0" y="2617804"/>
            <a:ext cx="12192000" cy="9818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85000"/>
              </a:lnSpc>
            </a:pPr>
            <a:r>
              <a:rPr lang="en-US" sz="3200" b="1" cap="all" spc="100" dirty="0">
                <a:solidFill>
                  <a:srgbClr val="FFFF00"/>
                </a:solidFill>
                <a:latin typeface="Agency FB" panose="020B0503020202020204" pitchFamily="34" charset="0"/>
                <a:ea typeface="+mj-ea"/>
                <a:cs typeface="+mj-cs"/>
              </a:rPr>
              <a:t>FIOL 1</a:t>
            </a:r>
          </a:p>
          <a:p>
            <a:pPr algn="ctr">
              <a:lnSpc>
                <a:spcPct val="85000"/>
              </a:lnSpc>
            </a:pPr>
            <a:endParaRPr lang="en-US" b="1" cap="all" spc="100" dirty="0">
              <a:solidFill>
                <a:srgbClr val="FFFF00"/>
              </a:solidFill>
              <a:latin typeface="Agency FB" panose="020B0503020202020204" pitchFamily="34" charset="0"/>
              <a:ea typeface="+mj-ea"/>
              <a:cs typeface="+mj-cs"/>
            </a:endParaRPr>
          </a:p>
          <a:p>
            <a:pPr algn="ctr">
              <a:lnSpc>
                <a:spcPct val="85000"/>
              </a:lnSpc>
            </a:pPr>
            <a:r>
              <a:rPr lang="en-US" sz="1800" b="1" cap="all" spc="100" dirty="0" err="1">
                <a:solidFill>
                  <a:srgbClr val="FFFF00"/>
                </a:solidFill>
                <a:latin typeface="Agency FB" panose="020B0503020202020204" pitchFamily="34" charset="0"/>
                <a:ea typeface="+mj-ea"/>
                <a:cs typeface="+mj-cs"/>
              </a:rPr>
              <a:t>Modelagem</a:t>
            </a:r>
            <a:r>
              <a:rPr lang="en-US" sz="1800" b="1" cap="all" spc="100" dirty="0">
                <a:solidFill>
                  <a:srgbClr val="FFFF00"/>
                </a:solidFill>
                <a:latin typeface="Agency FB" panose="020B0503020202020204" pitchFamily="34" charset="0"/>
                <a:ea typeface="+mj-ea"/>
                <a:cs typeface="+mj-cs"/>
              </a:rPr>
              <a:t> </a:t>
            </a:r>
            <a:r>
              <a:rPr lang="en-US" sz="1800" b="1" cap="all" spc="100" dirty="0" err="1">
                <a:solidFill>
                  <a:srgbClr val="FFFF00"/>
                </a:solidFill>
                <a:latin typeface="Agency FB" panose="020B0503020202020204" pitchFamily="34" charset="0"/>
                <a:ea typeface="+mj-ea"/>
                <a:cs typeface="+mj-cs"/>
              </a:rPr>
              <a:t>Econômico-financeira</a:t>
            </a:r>
            <a:endParaRPr kumimoji="0" lang="en-US" sz="3200" b="1" i="0" u="none" strike="noStrike" kern="1200" cap="all" spc="100" normalizeH="0" baseline="0" noProof="0" dirty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Agency FB" panose="020B0503020202020204" pitchFamily="34" charset="0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327868226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Diagram, engineering drawing&#10;&#10;Description automatically generated">
            <a:extLst>
              <a:ext uri="{FF2B5EF4-FFF2-40B4-BE49-F238E27FC236}">
                <a16:creationId xmlns:a16="http://schemas.microsoft.com/office/drawing/2014/main" id="{B13D6C7F-280A-432E-9A98-0B7F4AEAE86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25" name="Picture 24">
            <a:extLst>
              <a:ext uri="{FF2B5EF4-FFF2-40B4-BE49-F238E27FC236}">
                <a16:creationId xmlns:a16="http://schemas.microsoft.com/office/drawing/2014/main" id="{A4392C0F-C02A-41A1-BF74-75A2514BEE1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harpenSoften amount="-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0" y="0"/>
            <a:ext cx="12192000" cy="1189703"/>
          </a:xfrm>
          <a:prstGeom prst="rect">
            <a:avLst/>
          </a:prstGeom>
        </p:spPr>
      </p:pic>
      <p:pic>
        <p:nvPicPr>
          <p:cNvPr id="50" name="Imagem 49">
            <a:extLst>
              <a:ext uri="{FF2B5EF4-FFF2-40B4-BE49-F238E27FC236}">
                <a16:creationId xmlns:a16="http://schemas.microsoft.com/office/drawing/2014/main" id="{CDE10A02-6B84-4BCE-965E-CCEA98A4C1B4}"/>
              </a:ext>
            </a:extLst>
          </p:cNvPr>
          <p:cNvPicPr/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48" t="3808" r="3248" b="4483"/>
          <a:stretch/>
        </p:blipFill>
        <p:spPr bwMode="auto">
          <a:xfrm>
            <a:off x="428624" y="1099324"/>
            <a:ext cx="5143501" cy="2505275"/>
          </a:xfrm>
          <a:prstGeom prst="rect">
            <a:avLst/>
          </a:prstGeom>
          <a:noFill/>
          <a:ln>
            <a:noFill/>
          </a:ln>
        </p:spPr>
      </p:pic>
      <p:sp>
        <p:nvSpPr>
          <p:cNvPr id="27" name="Título 1">
            <a:extLst>
              <a:ext uri="{FF2B5EF4-FFF2-40B4-BE49-F238E27FC236}">
                <a16:creationId xmlns:a16="http://schemas.microsoft.com/office/drawing/2014/main" id="{C35EDE25-0658-4C0C-8CB5-DF52B251E8D8}"/>
              </a:ext>
            </a:extLst>
          </p:cNvPr>
          <p:cNvSpPr txBox="1">
            <a:spLocks/>
          </p:cNvSpPr>
          <p:nvPr/>
        </p:nvSpPr>
        <p:spPr>
          <a:xfrm>
            <a:off x="316423" y="366656"/>
            <a:ext cx="9047934" cy="408691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pt-PT" sz="3200" b="1" cap="all" spc="100" dirty="0">
                <a:solidFill>
                  <a:schemeClr val="bg1"/>
                </a:solidFill>
                <a:latin typeface="Agency FB" panose="020B0503020202020204" pitchFamily="34" charset="0"/>
              </a:rPr>
              <a:t>Ferrovia de Integração Oeste-Leste</a:t>
            </a:r>
          </a:p>
        </p:txBody>
      </p:sp>
      <p:sp>
        <p:nvSpPr>
          <p:cNvPr id="32" name="Retângulo: Cantos Arredondados 5">
            <a:extLst>
              <a:ext uri="{FF2B5EF4-FFF2-40B4-BE49-F238E27FC236}">
                <a16:creationId xmlns:a16="http://schemas.microsoft.com/office/drawing/2014/main" id="{22FEC14A-5C38-4906-962D-6AAC5CFBF22B}"/>
              </a:ext>
            </a:extLst>
          </p:cNvPr>
          <p:cNvSpPr/>
          <p:nvPr/>
        </p:nvSpPr>
        <p:spPr>
          <a:xfrm>
            <a:off x="5837230" y="3906235"/>
            <a:ext cx="5907672" cy="2838514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lnSpc>
                <a:spcPct val="150000"/>
              </a:lnSpc>
              <a:spcAft>
                <a:spcPts val="300"/>
              </a:spcAft>
            </a:pPr>
            <a:r>
              <a:rPr lang="pt-BR" b="1" dirty="0"/>
              <a:t>FIOL I</a:t>
            </a:r>
          </a:p>
          <a:p>
            <a:pPr marL="285750" indent="-285750">
              <a:lnSpc>
                <a:spcPct val="150000"/>
              </a:lnSpc>
              <a:spcAft>
                <a:spcPts val="300"/>
              </a:spcAft>
              <a:buFont typeface="Arial" panose="020B0604020202020204" pitchFamily="34" charset="0"/>
              <a:buChar char="•"/>
            </a:pPr>
            <a:r>
              <a:rPr lang="pt-BR" dirty="0"/>
              <a:t>Extensão:  537 km</a:t>
            </a:r>
          </a:p>
          <a:p>
            <a:pPr marL="285750" indent="-285750">
              <a:lnSpc>
                <a:spcPct val="150000"/>
              </a:lnSpc>
              <a:spcAft>
                <a:spcPts val="300"/>
              </a:spcAft>
              <a:buFont typeface="Arial" panose="020B0604020202020204" pitchFamily="34" charset="0"/>
              <a:buChar char="•"/>
            </a:pPr>
            <a:r>
              <a:rPr lang="pt-BR" dirty="0"/>
              <a:t>Previsão para entrada em operação = 2025 </a:t>
            </a:r>
          </a:p>
          <a:p>
            <a:pPr marL="285750" indent="-285750">
              <a:lnSpc>
                <a:spcPct val="150000"/>
              </a:lnSpc>
              <a:spcAft>
                <a:spcPts val="300"/>
              </a:spcAft>
              <a:buFont typeface="Arial" panose="020B0604020202020204" pitchFamily="34" charset="0"/>
              <a:buChar char="•"/>
            </a:pPr>
            <a:r>
              <a:rPr lang="pt-BR" dirty="0"/>
              <a:t>Demanda projetada = 19 mi TU/2025 e 45 mi TU/2040</a:t>
            </a:r>
            <a:endParaRPr lang="pt-BR" dirty="0">
              <a:cs typeface="Calibri"/>
            </a:endParaRPr>
          </a:p>
          <a:p>
            <a:pPr marL="742950" lvl="1" indent="-285750">
              <a:lnSpc>
                <a:spcPct val="150000"/>
              </a:lnSpc>
              <a:spcAft>
                <a:spcPts val="300"/>
              </a:spcAft>
              <a:buFont typeface="Calibri" panose="020F0502020204030204" pitchFamily="34" charset="0"/>
              <a:buChar char="−"/>
            </a:pPr>
            <a:r>
              <a:rPr lang="pt-BR" sz="1600" dirty="0"/>
              <a:t>Minérios, e grãos do Oeste da Bahia </a:t>
            </a:r>
            <a:endParaRPr lang="pt-BR" sz="1600" dirty="0">
              <a:cs typeface="Calibri"/>
            </a:endParaRPr>
          </a:p>
          <a:p>
            <a:pPr marL="285750" indent="-285750">
              <a:lnSpc>
                <a:spcPct val="15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pt-BR" dirty="0"/>
              <a:t>Prazo de </a:t>
            </a:r>
            <a:r>
              <a:rPr lang="pt-BR" dirty="0" err="1"/>
              <a:t>subconcessão</a:t>
            </a:r>
            <a:r>
              <a:rPr lang="pt-BR" dirty="0"/>
              <a:t>: 35 anos</a:t>
            </a:r>
            <a:endParaRPr lang="pt-BR" dirty="0">
              <a:cs typeface="Calibri"/>
            </a:endParaRPr>
          </a:p>
        </p:txBody>
      </p:sp>
      <p:cxnSp>
        <p:nvCxnSpPr>
          <p:cNvPr id="46" name="Straight Connector 45">
            <a:extLst>
              <a:ext uri="{FF2B5EF4-FFF2-40B4-BE49-F238E27FC236}">
                <a16:creationId xmlns:a16="http://schemas.microsoft.com/office/drawing/2014/main" id="{CB6727BD-A134-4DAA-A2FA-4480BA089530}"/>
              </a:ext>
            </a:extLst>
          </p:cNvPr>
          <p:cNvCxnSpPr>
            <a:cxnSpLocks/>
            <a:stCxn id="26" idx="7"/>
            <a:endCxn id="47" idx="3"/>
          </p:cNvCxnSpPr>
          <p:nvPr/>
        </p:nvCxnSpPr>
        <p:spPr>
          <a:xfrm flipV="1">
            <a:off x="2936317" y="3526041"/>
            <a:ext cx="1080049" cy="803221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6" name="Picture 2">
            <a:extLst>
              <a:ext uri="{FF2B5EF4-FFF2-40B4-BE49-F238E27FC236}">
                <a16:creationId xmlns:a16="http://schemas.microsoft.com/office/drawing/2014/main" id="{C857C7AE-1B97-473C-A635-AA55BE51F8BC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44466" y="3928576"/>
            <a:ext cx="2685071" cy="2736055"/>
          </a:xfrm>
          <a:prstGeom prst="ellipse">
            <a:avLst/>
          </a:prstGeom>
          <a:ln w="63500" cap="rnd">
            <a:solidFill>
              <a:srgbClr val="F8F8F8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sp>
        <p:nvSpPr>
          <p:cNvPr id="47" name="Elipse 46">
            <a:extLst>
              <a:ext uri="{FF2B5EF4-FFF2-40B4-BE49-F238E27FC236}">
                <a16:creationId xmlns:a16="http://schemas.microsoft.com/office/drawing/2014/main" id="{1BCE2CD5-2F56-401A-B668-ADE579A12554}"/>
              </a:ext>
            </a:extLst>
          </p:cNvPr>
          <p:cNvSpPr/>
          <p:nvPr/>
        </p:nvSpPr>
        <p:spPr>
          <a:xfrm>
            <a:off x="3766672" y="2124036"/>
            <a:ext cx="1705020" cy="1642551"/>
          </a:xfrm>
          <a:prstGeom prst="ellipse">
            <a:avLst/>
          </a:prstGeom>
          <a:noFill/>
          <a:ln w="28575">
            <a:solidFill>
              <a:schemeClr val="tx1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987719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2" grpId="0" animBg="1"/>
      <p:bldP spid="47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Diagram, engineering drawing&#10;&#10;Description automatically generated">
            <a:extLst>
              <a:ext uri="{FF2B5EF4-FFF2-40B4-BE49-F238E27FC236}">
                <a16:creationId xmlns:a16="http://schemas.microsoft.com/office/drawing/2014/main" id="{B13D6C7F-280A-432E-9A98-0B7F4AEAE86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25" name="Picture 24">
            <a:extLst>
              <a:ext uri="{FF2B5EF4-FFF2-40B4-BE49-F238E27FC236}">
                <a16:creationId xmlns:a16="http://schemas.microsoft.com/office/drawing/2014/main" id="{A4392C0F-C02A-41A1-BF74-75A2514BEE1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harpenSoften amount="-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0" y="0"/>
            <a:ext cx="12192000" cy="1189703"/>
          </a:xfrm>
          <a:prstGeom prst="rect">
            <a:avLst/>
          </a:prstGeom>
        </p:spPr>
      </p:pic>
      <p:sp>
        <p:nvSpPr>
          <p:cNvPr id="27" name="Título 1">
            <a:extLst>
              <a:ext uri="{FF2B5EF4-FFF2-40B4-BE49-F238E27FC236}">
                <a16:creationId xmlns:a16="http://schemas.microsoft.com/office/drawing/2014/main" id="{C35EDE25-0658-4C0C-8CB5-DF52B251E8D8}"/>
              </a:ext>
            </a:extLst>
          </p:cNvPr>
          <p:cNvSpPr txBox="1">
            <a:spLocks/>
          </p:cNvSpPr>
          <p:nvPr/>
        </p:nvSpPr>
        <p:spPr>
          <a:xfrm>
            <a:off x="316423" y="366656"/>
            <a:ext cx="9047934" cy="408691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pt-PT" sz="3200" b="1" cap="all" spc="100" dirty="0">
                <a:solidFill>
                  <a:schemeClr val="bg1"/>
                </a:solidFill>
                <a:latin typeface="Agency FB" panose="020B0503020202020204" pitchFamily="34" charset="0"/>
              </a:rPr>
              <a:t>Desafio Fiol 1 : demanda</a:t>
            </a:r>
          </a:p>
        </p:txBody>
      </p:sp>
      <p:sp>
        <p:nvSpPr>
          <p:cNvPr id="32" name="Retângulo: Cantos Arredondados 5">
            <a:extLst>
              <a:ext uri="{FF2B5EF4-FFF2-40B4-BE49-F238E27FC236}">
                <a16:creationId xmlns:a16="http://schemas.microsoft.com/office/drawing/2014/main" id="{22FEC14A-5C38-4906-962D-6AAC5CFBF22B}"/>
              </a:ext>
            </a:extLst>
          </p:cNvPr>
          <p:cNvSpPr/>
          <p:nvPr/>
        </p:nvSpPr>
        <p:spPr>
          <a:xfrm>
            <a:off x="249310" y="1111712"/>
            <a:ext cx="3689277" cy="444648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lnSpc>
                <a:spcPct val="150000"/>
              </a:lnSpc>
              <a:spcAft>
                <a:spcPts val="300"/>
              </a:spcAft>
            </a:pPr>
            <a:r>
              <a:rPr lang="pt-BR" b="1" u="sng" dirty="0"/>
              <a:t>Minério de Ferro </a:t>
            </a:r>
            <a:r>
              <a:rPr lang="pt-BR" b="1" dirty="0">
                <a:latin typeface="Calibri" panose="020F0502020204030204" pitchFamily="34" charset="0"/>
                <a:cs typeface="Calibri" panose="020F0502020204030204" pitchFamily="34" charset="0"/>
              </a:rPr>
              <a:t>≈ 60% da demanda</a:t>
            </a:r>
          </a:p>
        </p:txBody>
      </p:sp>
      <p:sp>
        <p:nvSpPr>
          <p:cNvPr id="2" name="Retângulo: Cantos Arredondados 1">
            <a:extLst>
              <a:ext uri="{FF2B5EF4-FFF2-40B4-BE49-F238E27FC236}">
                <a16:creationId xmlns:a16="http://schemas.microsoft.com/office/drawing/2014/main" id="{E0013942-D3CF-43AD-AF46-609646D78637}"/>
              </a:ext>
            </a:extLst>
          </p:cNvPr>
          <p:cNvSpPr/>
          <p:nvPr/>
        </p:nvSpPr>
        <p:spPr>
          <a:xfrm>
            <a:off x="2533475" y="1999892"/>
            <a:ext cx="1365865" cy="792889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1600" dirty="0"/>
              <a:t>Contexto geológico</a:t>
            </a:r>
          </a:p>
        </p:txBody>
      </p:sp>
      <p:sp>
        <p:nvSpPr>
          <p:cNvPr id="12" name="Retângulo: Cantos Arredondados 11">
            <a:extLst>
              <a:ext uri="{FF2B5EF4-FFF2-40B4-BE49-F238E27FC236}">
                <a16:creationId xmlns:a16="http://schemas.microsoft.com/office/drawing/2014/main" id="{D6D01262-7DE3-46D0-A54C-427EBE511C3E}"/>
              </a:ext>
            </a:extLst>
          </p:cNvPr>
          <p:cNvSpPr/>
          <p:nvPr/>
        </p:nvSpPr>
        <p:spPr>
          <a:xfrm>
            <a:off x="4848694" y="1999891"/>
            <a:ext cx="1940922" cy="792889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1600" dirty="0"/>
              <a:t>Teor de ferro</a:t>
            </a:r>
          </a:p>
        </p:txBody>
      </p:sp>
      <p:cxnSp>
        <p:nvCxnSpPr>
          <p:cNvPr id="5" name="Conector de Seta Reta 4">
            <a:extLst>
              <a:ext uri="{FF2B5EF4-FFF2-40B4-BE49-F238E27FC236}">
                <a16:creationId xmlns:a16="http://schemas.microsoft.com/office/drawing/2014/main" id="{51ED8378-8CC6-4FA2-8FC7-FD9BAA891287}"/>
              </a:ext>
            </a:extLst>
          </p:cNvPr>
          <p:cNvCxnSpPr>
            <a:cxnSpLocks/>
            <a:stCxn id="2" idx="3"/>
            <a:endCxn id="12" idx="1"/>
          </p:cNvCxnSpPr>
          <p:nvPr/>
        </p:nvCxnSpPr>
        <p:spPr>
          <a:xfrm flipV="1">
            <a:off x="3899340" y="2396336"/>
            <a:ext cx="949354" cy="1"/>
          </a:xfrm>
          <a:prstGeom prst="straightConnector1">
            <a:avLst/>
          </a:prstGeom>
          <a:ln w="28575">
            <a:solidFill>
              <a:srgbClr val="FFFF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Conector de Seta Reta 10">
            <a:extLst>
              <a:ext uri="{FF2B5EF4-FFF2-40B4-BE49-F238E27FC236}">
                <a16:creationId xmlns:a16="http://schemas.microsoft.com/office/drawing/2014/main" id="{257CDA57-17AF-4068-A44B-44101BC2BCB1}"/>
              </a:ext>
            </a:extLst>
          </p:cNvPr>
          <p:cNvCxnSpPr>
            <a:cxnSpLocks/>
            <a:stCxn id="12" idx="3"/>
            <a:endCxn id="8" idx="1"/>
          </p:cNvCxnSpPr>
          <p:nvPr/>
        </p:nvCxnSpPr>
        <p:spPr>
          <a:xfrm flipV="1">
            <a:off x="6789616" y="2396335"/>
            <a:ext cx="1192653" cy="1"/>
          </a:xfrm>
          <a:prstGeom prst="straightConnector1">
            <a:avLst/>
          </a:prstGeom>
          <a:ln w="28575">
            <a:solidFill>
              <a:srgbClr val="FFFF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38" name="Agrupar 37">
            <a:extLst>
              <a:ext uri="{FF2B5EF4-FFF2-40B4-BE49-F238E27FC236}">
                <a16:creationId xmlns:a16="http://schemas.microsoft.com/office/drawing/2014/main" id="{98D50041-FF67-4ECB-B0A6-C167F8788A6D}"/>
              </a:ext>
            </a:extLst>
          </p:cNvPr>
          <p:cNvGrpSpPr/>
          <p:nvPr/>
        </p:nvGrpSpPr>
        <p:grpSpPr>
          <a:xfrm>
            <a:off x="7982269" y="1999890"/>
            <a:ext cx="2252299" cy="792889"/>
            <a:chOff x="3858237" y="2683721"/>
            <a:chExt cx="1571679" cy="792889"/>
          </a:xfrm>
        </p:grpSpPr>
        <p:sp>
          <p:nvSpPr>
            <p:cNvPr id="8" name="Retângulo: Cantos Arredondados 7">
              <a:extLst>
                <a:ext uri="{FF2B5EF4-FFF2-40B4-BE49-F238E27FC236}">
                  <a16:creationId xmlns:a16="http://schemas.microsoft.com/office/drawing/2014/main" id="{3A3B9417-0A3D-46A7-8C1A-1072EB442F25}"/>
                </a:ext>
              </a:extLst>
            </p:cNvPr>
            <p:cNvSpPr/>
            <p:nvPr/>
          </p:nvSpPr>
          <p:spPr>
            <a:xfrm>
              <a:off x="3858237" y="2683721"/>
              <a:ext cx="1571679" cy="792889"/>
            </a:xfrm>
            <a:prstGeom prst="round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pt-BR" sz="1600" dirty="0"/>
                <a:t>    Volatilidade</a:t>
              </a:r>
            </a:p>
            <a:p>
              <a:pPr algn="ctr"/>
              <a:r>
                <a:rPr lang="pt-BR" sz="1600" dirty="0"/>
                <a:t>Demanda</a:t>
              </a:r>
            </a:p>
          </p:txBody>
        </p:sp>
        <p:sp>
          <p:nvSpPr>
            <p:cNvPr id="9" name="Seta: para Baixo 8">
              <a:extLst>
                <a:ext uri="{FF2B5EF4-FFF2-40B4-BE49-F238E27FC236}">
                  <a16:creationId xmlns:a16="http://schemas.microsoft.com/office/drawing/2014/main" id="{D7C6BAC0-5A9C-4D84-83A9-A59CA28A78BE}"/>
                </a:ext>
              </a:extLst>
            </p:cNvPr>
            <p:cNvSpPr/>
            <p:nvPr/>
          </p:nvSpPr>
          <p:spPr>
            <a:xfrm rot="10800000">
              <a:off x="3987092" y="2725666"/>
              <a:ext cx="285226" cy="652374"/>
            </a:xfrm>
            <a:prstGeom prst="downArrow">
              <a:avLst>
                <a:gd name="adj1" fmla="val 50000"/>
                <a:gd name="adj2" fmla="val 73529"/>
              </a:avLst>
            </a:prstGeom>
            <a:solidFill>
              <a:srgbClr val="FFFF00"/>
            </a:solidFill>
            <a:ln>
              <a:solidFill>
                <a:srgbClr val="FFFF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 sz="1600"/>
            </a:p>
          </p:txBody>
        </p:sp>
      </p:grpSp>
      <p:pic>
        <p:nvPicPr>
          <p:cNvPr id="22" name="Imagem 21">
            <a:extLst>
              <a:ext uri="{FF2B5EF4-FFF2-40B4-BE49-F238E27FC236}">
                <a16:creationId xmlns:a16="http://schemas.microsoft.com/office/drawing/2014/main" id="{978C6E5B-148F-4E23-A5FF-DD76230C4A1C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786547" y="3337816"/>
            <a:ext cx="8448021" cy="3209521"/>
          </a:xfrm>
          <a:prstGeom prst="rect">
            <a:avLst/>
          </a:prstGeom>
        </p:spPr>
      </p:pic>
      <p:sp>
        <p:nvSpPr>
          <p:cNvPr id="23" name="Retângulo: Cantos Arredondados 22">
            <a:extLst>
              <a:ext uri="{FF2B5EF4-FFF2-40B4-BE49-F238E27FC236}">
                <a16:creationId xmlns:a16="http://schemas.microsoft.com/office/drawing/2014/main" id="{14A1F7DB-D537-4625-8749-5F59CF6DF3B9}"/>
              </a:ext>
            </a:extLst>
          </p:cNvPr>
          <p:cNvSpPr/>
          <p:nvPr/>
        </p:nvSpPr>
        <p:spPr>
          <a:xfrm>
            <a:off x="2843868" y="3462557"/>
            <a:ext cx="3252132" cy="2241958"/>
          </a:xfrm>
          <a:prstGeom prst="roundRect">
            <a:avLst/>
          </a:prstGeom>
          <a:solidFill>
            <a:srgbClr val="00B0F0">
              <a:alpha val="16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pPr algn="ctr"/>
            <a:r>
              <a:rPr lang="pt-BR" sz="1200" b="1" dirty="0">
                <a:solidFill>
                  <a:srgbClr val="002060"/>
                </a:solidFill>
              </a:rPr>
              <a:t>viável</a:t>
            </a:r>
          </a:p>
        </p:txBody>
      </p:sp>
      <p:sp>
        <p:nvSpPr>
          <p:cNvPr id="24" name="Retângulo: Cantos Arredondados 23">
            <a:extLst>
              <a:ext uri="{FF2B5EF4-FFF2-40B4-BE49-F238E27FC236}">
                <a16:creationId xmlns:a16="http://schemas.microsoft.com/office/drawing/2014/main" id="{47790732-3AA2-4804-9F33-796200EFD523}"/>
              </a:ext>
            </a:extLst>
          </p:cNvPr>
          <p:cNvSpPr/>
          <p:nvPr/>
        </p:nvSpPr>
        <p:spPr>
          <a:xfrm>
            <a:off x="6256207" y="3462557"/>
            <a:ext cx="2527066" cy="2241958"/>
          </a:xfrm>
          <a:prstGeom prst="roundRect">
            <a:avLst/>
          </a:prstGeom>
          <a:solidFill>
            <a:srgbClr val="FF0000">
              <a:alpha val="16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pPr algn="ctr"/>
            <a:r>
              <a:rPr lang="pt-BR" sz="1200" b="1" dirty="0">
                <a:solidFill>
                  <a:srgbClr val="C00000"/>
                </a:solidFill>
              </a:rPr>
              <a:t>inviável</a:t>
            </a:r>
          </a:p>
        </p:txBody>
      </p:sp>
      <p:sp>
        <p:nvSpPr>
          <p:cNvPr id="26" name="Retângulo: Cantos Arredondados 25">
            <a:extLst>
              <a:ext uri="{FF2B5EF4-FFF2-40B4-BE49-F238E27FC236}">
                <a16:creationId xmlns:a16="http://schemas.microsoft.com/office/drawing/2014/main" id="{A2E9EECF-75D9-4EB4-BDC0-4B489209D9F9}"/>
              </a:ext>
            </a:extLst>
          </p:cNvPr>
          <p:cNvSpPr/>
          <p:nvPr/>
        </p:nvSpPr>
        <p:spPr>
          <a:xfrm>
            <a:off x="9094583" y="3428999"/>
            <a:ext cx="1064485" cy="2275515"/>
          </a:xfrm>
          <a:prstGeom prst="roundRect">
            <a:avLst/>
          </a:prstGeom>
          <a:solidFill>
            <a:srgbClr val="00B0F0">
              <a:alpha val="16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pPr algn="ctr"/>
            <a:r>
              <a:rPr lang="pt-BR" sz="1200" b="1">
                <a:solidFill>
                  <a:srgbClr val="002060"/>
                </a:solidFill>
              </a:rPr>
              <a:t>viável</a:t>
            </a:r>
            <a:endParaRPr lang="pt-BR" sz="1200" b="1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418804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2" grpId="0" animBg="1"/>
      <p:bldP spid="2" grpId="0" animBg="1"/>
      <p:bldP spid="12" grpId="0" animBg="1"/>
      <p:bldP spid="23" grpId="0" animBg="1"/>
      <p:bldP spid="24" grpId="0" animBg="1"/>
      <p:bldP spid="26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Diagram, engineering drawing&#10;&#10;Description automatically generated">
            <a:extLst>
              <a:ext uri="{FF2B5EF4-FFF2-40B4-BE49-F238E27FC236}">
                <a16:creationId xmlns:a16="http://schemas.microsoft.com/office/drawing/2014/main" id="{B13D6C7F-280A-432E-9A98-0B7F4AEAE86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-2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25" name="Picture 24">
            <a:extLst>
              <a:ext uri="{FF2B5EF4-FFF2-40B4-BE49-F238E27FC236}">
                <a16:creationId xmlns:a16="http://schemas.microsoft.com/office/drawing/2014/main" id="{A4392C0F-C02A-41A1-BF74-75A2514BEE1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harpenSoften amount="-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0" y="0"/>
            <a:ext cx="12192000" cy="1189703"/>
          </a:xfrm>
          <a:prstGeom prst="rect">
            <a:avLst/>
          </a:prstGeom>
        </p:spPr>
      </p:pic>
      <p:sp>
        <p:nvSpPr>
          <p:cNvPr id="27" name="Título 1">
            <a:extLst>
              <a:ext uri="{FF2B5EF4-FFF2-40B4-BE49-F238E27FC236}">
                <a16:creationId xmlns:a16="http://schemas.microsoft.com/office/drawing/2014/main" id="{C35EDE25-0658-4C0C-8CB5-DF52B251E8D8}"/>
              </a:ext>
            </a:extLst>
          </p:cNvPr>
          <p:cNvSpPr txBox="1">
            <a:spLocks/>
          </p:cNvSpPr>
          <p:nvPr/>
        </p:nvSpPr>
        <p:spPr>
          <a:xfrm>
            <a:off x="316423" y="366656"/>
            <a:ext cx="9047934" cy="408691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pt-PT" sz="3200" b="1" cap="all" spc="100" dirty="0">
                <a:solidFill>
                  <a:schemeClr val="bg1"/>
                </a:solidFill>
                <a:latin typeface="Agency FB" panose="020B0503020202020204" pitchFamily="34" charset="0"/>
              </a:rPr>
              <a:t>Desafio Fiol 1 : demanda</a:t>
            </a:r>
          </a:p>
        </p:txBody>
      </p:sp>
      <p:sp>
        <p:nvSpPr>
          <p:cNvPr id="32" name="Retângulo: Cantos Arredondados 5">
            <a:extLst>
              <a:ext uri="{FF2B5EF4-FFF2-40B4-BE49-F238E27FC236}">
                <a16:creationId xmlns:a16="http://schemas.microsoft.com/office/drawing/2014/main" id="{22FEC14A-5C38-4906-962D-6AAC5CFBF22B}"/>
              </a:ext>
            </a:extLst>
          </p:cNvPr>
          <p:cNvSpPr/>
          <p:nvPr/>
        </p:nvSpPr>
        <p:spPr>
          <a:xfrm>
            <a:off x="249310" y="1111712"/>
            <a:ext cx="3689277" cy="444648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lnSpc>
                <a:spcPct val="150000"/>
              </a:lnSpc>
              <a:spcAft>
                <a:spcPts val="300"/>
              </a:spcAft>
            </a:pPr>
            <a:r>
              <a:rPr lang="pt-BR" b="1" u="sng" dirty="0"/>
              <a:t>Minério de Ferro </a:t>
            </a:r>
            <a:r>
              <a:rPr lang="pt-BR" b="1" dirty="0">
                <a:latin typeface="Calibri" panose="020F0502020204030204" pitchFamily="34" charset="0"/>
                <a:cs typeface="Calibri" panose="020F0502020204030204" pitchFamily="34" charset="0"/>
              </a:rPr>
              <a:t>≈ 60% da demanda</a:t>
            </a:r>
          </a:p>
        </p:txBody>
      </p:sp>
      <p:sp>
        <p:nvSpPr>
          <p:cNvPr id="30" name="Retângulo: Cantos Arredondados 29">
            <a:extLst>
              <a:ext uri="{FF2B5EF4-FFF2-40B4-BE49-F238E27FC236}">
                <a16:creationId xmlns:a16="http://schemas.microsoft.com/office/drawing/2014/main" id="{183E26A3-5D2D-4AC9-8EDB-091FDCB480A8}"/>
              </a:ext>
            </a:extLst>
          </p:cNvPr>
          <p:cNvSpPr/>
          <p:nvPr/>
        </p:nvSpPr>
        <p:spPr>
          <a:xfrm>
            <a:off x="1543574" y="1936913"/>
            <a:ext cx="1845142" cy="792889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1600" dirty="0"/>
              <a:t>Característica dos processos mineiros</a:t>
            </a:r>
          </a:p>
        </p:txBody>
      </p:sp>
      <p:sp>
        <p:nvSpPr>
          <p:cNvPr id="31" name="Retângulo: Cantos Arredondados 30">
            <a:extLst>
              <a:ext uri="{FF2B5EF4-FFF2-40B4-BE49-F238E27FC236}">
                <a16:creationId xmlns:a16="http://schemas.microsoft.com/office/drawing/2014/main" id="{8EE4FF9C-8171-4749-8F40-04026C6E8BE3}"/>
              </a:ext>
            </a:extLst>
          </p:cNvPr>
          <p:cNvSpPr/>
          <p:nvPr/>
        </p:nvSpPr>
        <p:spPr>
          <a:xfrm>
            <a:off x="4513277" y="2079526"/>
            <a:ext cx="2333646" cy="521062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1600" u="sng" dirty="0">
                <a:solidFill>
                  <a:srgbClr val="F8F8F8"/>
                </a:solidFill>
              </a:rPr>
              <a:t>Baixa</a:t>
            </a:r>
            <a:r>
              <a:rPr lang="pt-BR" sz="1600" dirty="0"/>
              <a:t> taxa de sucesso dos empreendimentos</a:t>
            </a:r>
          </a:p>
        </p:txBody>
      </p:sp>
      <p:sp>
        <p:nvSpPr>
          <p:cNvPr id="33" name="Retângulo: Cantos Arredondados 32">
            <a:extLst>
              <a:ext uri="{FF2B5EF4-FFF2-40B4-BE49-F238E27FC236}">
                <a16:creationId xmlns:a16="http://schemas.microsoft.com/office/drawing/2014/main" id="{52F65BDE-D0D0-480F-B3DC-7ED1414DE35B}"/>
              </a:ext>
            </a:extLst>
          </p:cNvPr>
          <p:cNvSpPr/>
          <p:nvPr/>
        </p:nvSpPr>
        <p:spPr>
          <a:xfrm>
            <a:off x="7918074" y="1936912"/>
            <a:ext cx="1571679" cy="792889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1600" dirty="0"/>
              <a:t>    Risco</a:t>
            </a:r>
          </a:p>
        </p:txBody>
      </p:sp>
      <p:cxnSp>
        <p:nvCxnSpPr>
          <p:cNvPr id="34" name="Conector de Seta Reta 33">
            <a:extLst>
              <a:ext uri="{FF2B5EF4-FFF2-40B4-BE49-F238E27FC236}">
                <a16:creationId xmlns:a16="http://schemas.microsoft.com/office/drawing/2014/main" id="{F91A3D1F-7F5C-4617-A72C-95D6BC1F3587}"/>
              </a:ext>
            </a:extLst>
          </p:cNvPr>
          <p:cNvCxnSpPr>
            <a:cxnSpLocks/>
            <a:stCxn id="30" idx="3"/>
            <a:endCxn id="31" idx="1"/>
          </p:cNvCxnSpPr>
          <p:nvPr/>
        </p:nvCxnSpPr>
        <p:spPr>
          <a:xfrm>
            <a:off x="3388716" y="2333358"/>
            <a:ext cx="1124561" cy="6699"/>
          </a:xfrm>
          <a:prstGeom prst="straightConnector1">
            <a:avLst/>
          </a:prstGeom>
          <a:ln w="28575">
            <a:solidFill>
              <a:srgbClr val="FFFF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Conector de Seta Reta 34">
            <a:extLst>
              <a:ext uri="{FF2B5EF4-FFF2-40B4-BE49-F238E27FC236}">
                <a16:creationId xmlns:a16="http://schemas.microsoft.com/office/drawing/2014/main" id="{093070B0-3E23-4080-B3DF-7618C8982D66}"/>
              </a:ext>
            </a:extLst>
          </p:cNvPr>
          <p:cNvCxnSpPr>
            <a:cxnSpLocks/>
            <a:stCxn id="31" idx="3"/>
            <a:endCxn id="33" idx="1"/>
          </p:cNvCxnSpPr>
          <p:nvPr/>
        </p:nvCxnSpPr>
        <p:spPr>
          <a:xfrm flipV="1">
            <a:off x="6846923" y="2333357"/>
            <a:ext cx="1071151" cy="6700"/>
          </a:xfrm>
          <a:prstGeom prst="straightConnector1">
            <a:avLst/>
          </a:prstGeom>
          <a:ln w="28575">
            <a:solidFill>
              <a:srgbClr val="FFFF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6" name="Seta: para Baixo 35">
            <a:extLst>
              <a:ext uri="{FF2B5EF4-FFF2-40B4-BE49-F238E27FC236}">
                <a16:creationId xmlns:a16="http://schemas.microsoft.com/office/drawing/2014/main" id="{0F9D1735-3D21-486C-9E64-7F4190BA17F4}"/>
              </a:ext>
            </a:extLst>
          </p:cNvPr>
          <p:cNvSpPr/>
          <p:nvPr/>
        </p:nvSpPr>
        <p:spPr>
          <a:xfrm rot="10800000">
            <a:off x="8191369" y="1975889"/>
            <a:ext cx="285226" cy="652374"/>
          </a:xfrm>
          <a:prstGeom prst="downArrow">
            <a:avLst>
              <a:gd name="adj1" fmla="val 50000"/>
              <a:gd name="adj2" fmla="val 73529"/>
            </a:avLst>
          </a:prstGeom>
          <a:solidFill>
            <a:srgbClr val="FFFF00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sz="1600"/>
          </a:p>
        </p:txBody>
      </p:sp>
      <p:pic>
        <p:nvPicPr>
          <p:cNvPr id="39" name="Imagem 38">
            <a:extLst>
              <a:ext uri="{FF2B5EF4-FFF2-40B4-BE49-F238E27FC236}">
                <a16:creationId xmlns:a16="http://schemas.microsoft.com/office/drawing/2014/main" id="{C7F72B51-A6CA-421A-8B2F-DE9093117E7F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550479" y="3126246"/>
            <a:ext cx="5091042" cy="3365081"/>
          </a:xfrm>
          <a:prstGeom prst="rect">
            <a:avLst/>
          </a:prstGeom>
        </p:spPr>
      </p:pic>
      <p:pic>
        <p:nvPicPr>
          <p:cNvPr id="37" name="Imagem 36">
            <a:extLst>
              <a:ext uri="{FF2B5EF4-FFF2-40B4-BE49-F238E27FC236}">
                <a16:creationId xmlns:a16="http://schemas.microsoft.com/office/drawing/2014/main" id="{C90EE5EF-6FEA-4E10-87CC-C4A460E9E850}"/>
              </a:ext>
            </a:extLst>
          </p:cNvPr>
          <p:cNvPicPr/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53942" y="775347"/>
            <a:ext cx="5655557" cy="57572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7331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1" grpId="0" animBg="1"/>
      <p:bldP spid="33" grpId="0" animBg="1"/>
      <p:bldP spid="36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Diagram, engineering drawing&#10;&#10;Description automatically generated">
            <a:extLst>
              <a:ext uri="{FF2B5EF4-FFF2-40B4-BE49-F238E27FC236}">
                <a16:creationId xmlns:a16="http://schemas.microsoft.com/office/drawing/2014/main" id="{B13D6C7F-280A-432E-9A98-0B7F4AEAE86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-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25" name="Picture 24">
            <a:extLst>
              <a:ext uri="{FF2B5EF4-FFF2-40B4-BE49-F238E27FC236}">
                <a16:creationId xmlns:a16="http://schemas.microsoft.com/office/drawing/2014/main" id="{A4392C0F-C02A-41A1-BF74-75A2514BEE1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harpenSoften amount="-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0" y="0"/>
            <a:ext cx="12192000" cy="1189703"/>
          </a:xfrm>
          <a:prstGeom prst="rect">
            <a:avLst/>
          </a:prstGeom>
        </p:spPr>
      </p:pic>
      <p:sp>
        <p:nvSpPr>
          <p:cNvPr id="27" name="Título 1">
            <a:extLst>
              <a:ext uri="{FF2B5EF4-FFF2-40B4-BE49-F238E27FC236}">
                <a16:creationId xmlns:a16="http://schemas.microsoft.com/office/drawing/2014/main" id="{C35EDE25-0658-4C0C-8CB5-DF52B251E8D8}"/>
              </a:ext>
            </a:extLst>
          </p:cNvPr>
          <p:cNvSpPr txBox="1">
            <a:spLocks/>
          </p:cNvSpPr>
          <p:nvPr/>
        </p:nvSpPr>
        <p:spPr>
          <a:xfrm>
            <a:off x="316423" y="366656"/>
            <a:ext cx="9047934" cy="408691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pt-PT" sz="3200" b="1" cap="all" spc="100" dirty="0">
                <a:solidFill>
                  <a:schemeClr val="bg1"/>
                </a:solidFill>
                <a:latin typeface="Agency FB" panose="020B0503020202020204" pitchFamily="34" charset="0"/>
              </a:rPr>
              <a:t>Solução</a:t>
            </a:r>
          </a:p>
        </p:txBody>
      </p:sp>
      <p:sp>
        <p:nvSpPr>
          <p:cNvPr id="2" name="Retângulo: Cantos Arredondados 1">
            <a:extLst>
              <a:ext uri="{FF2B5EF4-FFF2-40B4-BE49-F238E27FC236}">
                <a16:creationId xmlns:a16="http://schemas.microsoft.com/office/drawing/2014/main" id="{E0013942-D3CF-43AD-AF46-609646D78637}"/>
              </a:ext>
            </a:extLst>
          </p:cNvPr>
          <p:cNvSpPr/>
          <p:nvPr/>
        </p:nvSpPr>
        <p:spPr>
          <a:xfrm>
            <a:off x="2350896" y="2020664"/>
            <a:ext cx="1464622" cy="683508"/>
          </a:xfrm>
          <a:prstGeom prst="roundRect">
            <a:avLst/>
          </a:prstGeom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dirty="0"/>
              <a:t>Teor de ferro &gt; </a:t>
            </a:r>
            <a:r>
              <a:rPr lang="pt-BR" b="1" dirty="0"/>
              <a:t>35%</a:t>
            </a:r>
          </a:p>
        </p:txBody>
      </p:sp>
      <p:sp>
        <p:nvSpPr>
          <p:cNvPr id="30" name="Retângulo: Cantos Arredondados 29">
            <a:extLst>
              <a:ext uri="{FF2B5EF4-FFF2-40B4-BE49-F238E27FC236}">
                <a16:creationId xmlns:a16="http://schemas.microsoft.com/office/drawing/2014/main" id="{183E26A3-5D2D-4AC9-8EDB-091FDCB480A8}"/>
              </a:ext>
            </a:extLst>
          </p:cNvPr>
          <p:cNvSpPr/>
          <p:nvPr/>
        </p:nvSpPr>
        <p:spPr>
          <a:xfrm>
            <a:off x="4517525" y="5415065"/>
            <a:ext cx="1981087" cy="745258"/>
          </a:xfrm>
          <a:prstGeom prst="roundRect">
            <a:avLst/>
          </a:prstGeom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1600" dirty="0"/>
              <a:t>Outorga fixa + Ágio </a:t>
            </a:r>
            <a:r>
              <a:rPr lang="pt-BR" b="1" dirty="0" err="1"/>
              <a:t>upfront</a:t>
            </a:r>
            <a:endParaRPr lang="pt-BR" sz="1600" b="1" dirty="0"/>
          </a:p>
        </p:txBody>
      </p:sp>
      <p:sp>
        <p:nvSpPr>
          <p:cNvPr id="28" name="Retângulo: Cantos Arredondados 27">
            <a:extLst>
              <a:ext uri="{FF2B5EF4-FFF2-40B4-BE49-F238E27FC236}">
                <a16:creationId xmlns:a16="http://schemas.microsoft.com/office/drawing/2014/main" id="{C049D35C-6698-4E04-BF04-849F79252A82}"/>
              </a:ext>
            </a:extLst>
          </p:cNvPr>
          <p:cNvSpPr/>
          <p:nvPr/>
        </p:nvSpPr>
        <p:spPr>
          <a:xfrm>
            <a:off x="4762620" y="2013293"/>
            <a:ext cx="3436940" cy="683509"/>
          </a:xfrm>
          <a:prstGeom prst="roundRect">
            <a:avLst/>
          </a:prstGeom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1600" dirty="0"/>
              <a:t>Processos mineiros em fase de </a:t>
            </a:r>
            <a:r>
              <a:rPr lang="pt-BR" sz="1600" b="1" dirty="0"/>
              <a:t>Requerimento</a:t>
            </a:r>
            <a:r>
              <a:rPr lang="pt-BR" sz="1600" dirty="0"/>
              <a:t> ou </a:t>
            </a:r>
            <a:r>
              <a:rPr lang="pt-BR" sz="1600" b="1" dirty="0"/>
              <a:t>Concessão de Lavra</a:t>
            </a:r>
          </a:p>
        </p:txBody>
      </p:sp>
      <p:sp>
        <p:nvSpPr>
          <p:cNvPr id="6" name="CaixaDeTexto 5">
            <a:extLst>
              <a:ext uri="{FF2B5EF4-FFF2-40B4-BE49-F238E27FC236}">
                <a16:creationId xmlns:a16="http://schemas.microsoft.com/office/drawing/2014/main" id="{7ABE9D2C-949E-42A8-8319-36FCF9C895DD}"/>
              </a:ext>
            </a:extLst>
          </p:cNvPr>
          <p:cNvSpPr txBox="1"/>
          <p:nvPr/>
        </p:nvSpPr>
        <p:spPr>
          <a:xfrm>
            <a:off x="423844" y="2155146"/>
            <a:ext cx="121642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b="1" u="sng" dirty="0">
                <a:solidFill>
                  <a:schemeClr val="bg1"/>
                </a:solidFill>
              </a:rPr>
              <a:t>DEMANDA</a:t>
            </a:r>
          </a:p>
        </p:txBody>
      </p:sp>
      <p:sp>
        <p:nvSpPr>
          <p:cNvPr id="29" name="CaixaDeTexto 28">
            <a:extLst>
              <a:ext uri="{FF2B5EF4-FFF2-40B4-BE49-F238E27FC236}">
                <a16:creationId xmlns:a16="http://schemas.microsoft.com/office/drawing/2014/main" id="{0CFAD5D0-96B9-4A76-915E-E71CA10646E4}"/>
              </a:ext>
            </a:extLst>
          </p:cNvPr>
          <p:cNvSpPr txBox="1"/>
          <p:nvPr/>
        </p:nvSpPr>
        <p:spPr>
          <a:xfrm>
            <a:off x="485372" y="4668428"/>
            <a:ext cx="104945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b="1" u="sng" dirty="0">
                <a:solidFill>
                  <a:schemeClr val="bg1"/>
                </a:solidFill>
              </a:rPr>
              <a:t>MODELO</a:t>
            </a:r>
          </a:p>
        </p:txBody>
      </p:sp>
      <p:sp>
        <p:nvSpPr>
          <p:cNvPr id="37" name="Retângulo: Cantos Arredondados 36">
            <a:extLst>
              <a:ext uri="{FF2B5EF4-FFF2-40B4-BE49-F238E27FC236}">
                <a16:creationId xmlns:a16="http://schemas.microsoft.com/office/drawing/2014/main" id="{8132A0E3-DF1C-479A-8B10-DDBE112EFF34}"/>
              </a:ext>
            </a:extLst>
          </p:cNvPr>
          <p:cNvSpPr/>
          <p:nvPr/>
        </p:nvSpPr>
        <p:spPr>
          <a:xfrm>
            <a:off x="6771189" y="5442388"/>
            <a:ext cx="1807232" cy="683508"/>
          </a:xfrm>
          <a:prstGeom prst="roundRect">
            <a:avLst/>
          </a:prstGeom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dirty="0"/>
              <a:t>Outorga variável (%ROB)</a:t>
            </a:r>
          </a:p>
        </p:txBody>
      </p:sp>
      <p:sp>
        <p:nvSpPr>
          <p:cNvPr id="39" name="CaixaDeTexto 38">
            <a:extLst>
              <a:ext uri="{FF2B5EF4-FFF2-40B4-BE49-F238E27FC236}">
                <a16:creationId xmlns:a16="http://schemas.microsoft.com/office/drawing/2014/main" id="{47B8007D-14B0-4561-BB25-A0B5F7B7C89C}"/>
              </a:ext>
            </a:extLst>
          </p:cNvPr>
          <p:cNvSpPr txBox="1"/>
          <p:nvPr/>
        </p:nvSpPr>
        <p:spPr>
          <a:xfrm>
            <a:off x="2197791" y="4091057"/>
            <a:ext cx="1614681" cy="745259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pt-BR"/>
            </a:defPPr>
            <a:lvl1pPr algn="ctr">
              <a:defRPr>
                <a:solidFill>
                  <a:schemeClr val="lt1"/>
                </a:solidFill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r>
              <a:rPr lang="pt-BR" dirty="0">
                <a:solidFill>
                  <a:schemeClr val="tx1"/>
                </a:solidFill>
              </a:rPr>
              <a:t>ANTES</a:t>
            </a:r>
          </a:p>
        </p:txBody>
      </p:sp>
      <p:sp>
        <p:nvSpPr>
          <p:cNvPr id="42" name="CaixaDeTexto 41">
            <a:extLst>
              <a:ext uri="{FF2B5EF4-FFF2-40B4-BE49-F238E27FC236}">
                <a16:creationId xmlns:a16="http://schemas.microsoft.com/office/drawing/2014/main" id="{6A01E039-C236-4FC5-AAA8-30497864FF04}"/>
              </a:ext>
            </a:extLst>
          </p:cNvPr>
          <p:cNvSpPr txBox="1"/>
          <p:nvPr/>
        </p:nvSpPr>
        <p:spPr>
          <a:xfrm>
            <a:off x="2197791" y="5415065"/>
            <a:ext cx="1614681" cy="745259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pt-BR"/>
            </a:defPPr>
            <a:lvl1pPr algn="ctr">
              <a:defRPr>
                <a:solidFill>
                  <a:schemeClr val="lt1"/>
                </a:solidFill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r>
              <a:rPr lang="pt-BR" dirty="0">
                <a:solidFill>
                  <a:schemeClr val="tx1"/>
                </a:solidFill>
              </a:rPr>
              <a:t>AJUSTES</a:t>
            </a:r>
          </a:p>
        </p:txBody>
      </p:sp>
      <p:sp>
        <p:nvSpPr>
          <p:cNvPr id="43" name="Retângulo: Cantos Arredondados 42">
            <a:extLst>
              <a:ext uri="{FF2B5EF4-FFF2-40B4-BE49-F238E27FC236}">
                <a16:creationId xmlns:a16="http://schemas.microsoft.com/office/drawing/2014/main" id="{3C732ED9-FA7C-4E2C-869E-706992FD3836}"/>
              </a:ext>
            </a:extLst>
          </p:cNvPr>
          <p:cNvSpPr/>
          <p:nvPr/>
        </p:nvSpPr>
        <p:spPr>
          <a:xfrm>
            <a:off x="4383488" y="4107835"/>
            <a:ext cx="3087037" cy="745259"/>
          </a:xfrm>
          <a:prstGeom prst="round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1600" dirty="0"/>
              <a:t>Outorga fixa + Ágio do leilão</a:t>
            </a:r>
          </a:p>
          <a:p>
            <a:pPr algn="ctr"/>
            <a:r>
              <a:rPr lang="pt-BR" sz="1600" dirty="0"/>
              <a:t>parcelados ao longo da concessão</a:t>
            </a:r>
          </a:p>
          <a:p>
            <a:pPr algn="ctr"/>
            <a:r>
              <a:rPr lang="pt-BR" sz="1600" dirty="0"/>
              <a:t>(parcelas fixas)</a:t>
            </a:r>
          </a:p>
        </p:txBody>
      </p:sp>
      <p:sp>
        <p:nvSpPr>
          <p:cNvPr id="10" name="CaixaDeTexto 9">
            <a:extLst>
              <a:ext uri="{FF2B5EF4-FFF2-40B4-BE49-F238E27FC236}">
                <a16:creationId xmlns:a16="http://schemas.microsoft.com/office/drawing/2014/main" id="{B91FEF56-2537-4F31-8AE9-C4CFA10108D3}"/>
              </a:ext>
            </a:extLst>
          </p:cNvPr>
          <p:cNvSpPr txBox="1"/>
          <p:nvPr/>
        </p:nvSpPr>
        <p:spPr>
          <a:xfrm>
            <a:off x="8167450" y="4152792"/>
            <a:ext cx="142391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pt-BR" dirty="0">
                <a:solidFill>
                  <a:schemeClr val="bg1"/>
                </a:solidFill>
              </a:rPr>
              <a:t>Alavancagem</a:t>
            </a:r>
          </a:p>
          <a:p>
            <a:pPr algn="ctr"/>
            <a:r>
              <a:rPr lang="pt-BR" dirty="0">
                <a:solidFill>
                  <a:schemeClr val="bg1"/>
                </a:solidFill>
              </a:rPr>
              <a:t>de partida </a:t>
            </a:r>
          </a:p>
        </p:txBody>
      </p:sp>
      <p:sp>
        <p:nvSpPr>
          <p:cNvPr id="44" name="CaixaDeTexto 43">
            <a:extLst>
              <a:ext uri="{FF2B5EF4-FFF2-40B4-BE49-F238E27FC236}">
                <a16:creationId xmlns:a16="http://schemas.microsoft.com/office/drawing/2014/main" id="{2F4A7B72-5FAE-48A5-81E6-937D8A50F14C}"/>
              </a:ext>
            </a:extLst>
          </p:cNvPr>
          <p:cNvSpPr txBox="1"/>
          <p:nvPr/>
        </p:nvSpPr>
        <p:spPr>
          <a:xfrm>
            <a:off x="10272774" y="4140520"/>
            <a:ext cx="132807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dirty="0">
                <a:solidFill>
                  <a:schemeClr val="bg1"/>
                </a:solidFill>
              </a:rPr>
              <a:t>Volatilidade do FCFF </a:t>
            </a:r>
          </a:p>
        </p:txBody>
      </p:sp>
      <p:sp>
        <p:nvSpPr>
          <p:cNvPr id="46" name="Seta: para Baixo 45">
            <a:extLst>
              <a:ext uri="{FF2B5EF4-FFF2-40B4-BE49-F238E27FC236}">
                <a16:creationId xmlns:a16="http://schemas.microsoft.com/office/drawing/2014/main" id="{88E2CD6C-91A0-487F-B161-2AEC085778FC}"/>
              </a:ext>
            </a:extLst>
          </p:cNvPr>
          <p:cNvSpPr/>
          <p:nvPr/>
        </p:nvSpPr>
        <p:spPr>
          <a:xfrm rot="10800000">
            <a:off x="7931185" y="4225688"/>
            <a:ext cx="280789" cy="395626"/>
          </a:xfrm>
          <a:prstGeom prst="downArrow">
            <a:avLst>
              <a:gd name="adj1" fmla="val 50000"/>
              <a:gd name="adj2" fmla="val 73529"/>
            </a:avLst>
          </a:prstGeom>
          <a:solidFill>
            <a:srgbClr val="FFFF00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sz="1600"/>
          </a:p>
        </p:txBody>
      </p:sp>
      <p:sp>
        <p:nvSpPr>
          <p:cNvPr id="47" name="Seta: para Baixo 46">
            <a:extLst>
              <a:ext uri="{FF2B5EF4-FFF2-40B4-BE49-F238E27FC236}">
                <a16:creationId xmlns:a16="http://schemas.microsoft.com/office/drawing/2014/main" id="{A1A5D331-DEE3-45A8-8B77-7B3E9ADD50D6}"/>
              </a:ext>
            </a:extLst>
          </p:cNvPr>
          <p:cNvSpPr/>
          <p:nvPr/>
        </p:nvSpPr>
        <p:spPr>
          <a:xfrm rot="10800000">
            <a:off x="10067361" y="4240705"/>
            <a:ext cx="280789" cy="395626"/>
          </a:xfrm>
          <a:prstGeom prst="downArrow">
            <a:avLst>
              <a:gd name="adj1" fmla="val 50000"/>
              <a:gd name="adj2" fmla="val 73529"/>
            </a:avLst>
          </a:prstGeom>
          <a:solidFill>
            <a:srgbClr val="FFFF00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sz="1600"/>
          </a:p>
        </p:txBody>
      </p:sp>
      <p:sp>
        <p:nvSpPr>
          <p:cNvPr id="48" name="CaixaDeTexto 47">
            <a:extLst>
              <a:ext uri="{FF2B5EF4-FFF2-40B4-BE49-F238E27FC236}">
                <a16:creationId xmlns:a16="http://schemas.microsoft.com/office/drawing/2014/main" id="{79B45041-56AF-41AC-903A-AFB121C2ACDE}"/>
              </a:ext>
            </a:extLst>
          </p:cNvPr>
          <p:cNvSpPr txBox="1"/>
          <p:nvPr/>
        </p:nvSpPr>
        <p:spPr>
          <a:xfrm>
            <a:off x="8850998" y="5543083"/>
            <a:ext cx="327307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1600" dirty="0">
                <a:solidFill>
                  <a:schemeClr val="bg1"/>
                </a:solidFill>
              </a:rPr>
              <a:t>Proteção ao fluxo de caixa do projeto</a:t>
            </a:r>
          </a:p>
        </p:txBody>
      </p:sp>
    </p:spTree>
    <p:extLst>
      <p:ext uri="{BB962C8B-B14F-4D97-AF65-F5344CB8AC3E}">
        <p14:creationId xmlns:p14="http://schemas.microsoft.com/office/powerpoint/2010/main" val="35780474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0" grpId="0" animBg="1"/>
      <p:bldP spid="28" grpId="0" animBg="1"/>
      <p:bldP spid="37" grpId="0" animBg="1"/>
      <p:bldP spid="39" grpId="0" animBg="1"/>
      <p:bldP spid="42" grpId="0" animBg="1"/>
      <p:bldP spid="43" grpId="0" animBg="1"/>
      <p:bldP spid="10" grpId="0"/>
      <p:bldP spid="44" grpId="0"/>
      <p:bldP spid="46" grpId="0" animBg="1"/>
      <p:bldP spid="47" grpId="0" animBg="1"/>
      <p:bldP spid="48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Diagram, engineering drawing&#10;&#10;Description automatically generated">
            <a:extLst>
              <a:ext uri="{FF2B5EF4-FFF2-40B4-BE49-F238E27FC236}">
                <a16:creationId xmlns:a16="http://schemas.microsoft.com/office/drawing/2014/main" id="{DCF99B82-F04E-474D-902B-CEDF609721B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F7DE265F-BE5F-44BF-9CCD-42229B0E9663}"/>
              </a:ext>
            </a:extLst>
          </p:cNvPr>
          <p:cNvSpPr txBox="1"/>
          <p:nvPr/>
        </p:nvSpPr>
        <p:spPr>
          <a:xfrm>
            <a:off x="0" y="2532516"/>
            <a:ext cx="12192000" cy="331013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85000"/>
              </a:lnSpc>
            </a:pPr>
            <a:r>
              <a:rPr lang="en-US" sz="3200" b="1" cap="all" spc="100" dirty="0" err="1">
                <a:solidFill>
                  <a:srgbClr val="FFFF00"/>
                </a:solidFill>
                <a:latin typeface="Agency FB" panose="020B0503020202020204" pitchFamily="34" charset="0"/>
                <a:ea typeface="+mj-ea"/>
                <a:cs typeface="+mj-cs"/>
              </a:rPr>
              <a:t>Sucon</a:t>
            </a:r>
            <a:endParaRPr lang="en-US" sz="3200" b="1" cap="all" spc="100" dirty="0">
              <a:solidFill>
                <a:srgbClr val="FFFF00"/>
              </a:solidFill>
              <a:latin typeface="Agency FB" panose="020B0503020202020204" pitchFamily="34" charset="0"/>
              <a:ea typeface="+mj-ea"/>
              <a:cs typeface="+mj-cs"/>
            </a:endParaRPr>
          </a:p>
          <a:p>
            <a:pPr algn="ctr">
              <a:lnSpc>
                <a:spcPct val="85000"/>
              </a:lnSpc>
            </a:pPr>
            <a:endParaRPr lang="en-US" b="1" cap="all" spc="100" dirty="0">
              <a:solidFill>
                <a:srgbClr val="FFFF00"/>
              </a:solidFill>
              <a:latin typeface="Agency FB" panose="020B0503020202020204" pitchFamily="34" charset="0"/>
              <a:ea typeface="+mj-ea"/>
              <a:cs typeface="+mj-cs"/>
            </a:endParaRPr>
          </a:p>
          <a:p>
            <a:pPr algn="ctr">
              <a:lnSpc>
                <a:spcPct val="85000"/>
              </a:lnSpc>
            </a:pPr>
            <a:r>
              <a:rPr lang="en-US" sz="1800" b="1" cap="all" spc="100" dirty="0">
                <a:solidFill>
                  <a:srgbClr val="FFFF00"/>
                </a:solidFill>
                <a:latin typeface="Agency FB" panose="020B0503020202020204" pitchFamily="34" charset="0"/>
                <a:ea typeface="+mj-ea"/>
                <a:cs typeface="+mj-cs"/>
              </a:rPr>
              <a:t>Superintendência de</a:t>
            </a:r>
            <a:r>
              <a:rPr kumimoji="0" lang="en-US" sz="1800" b="1" i="0" u="none" strike="noStrike" kern="1200" cap="all" spc="10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Agency FB" panose="020B0503020202020204" pitchFamily="34" charset="0"/>
                <a:ea typeface="+mj-ea"/>
                <a:cs typeface="+mj-cs"/>
              </a:rPr>
              <a:t> CONCESSÃO DA INFRAESTRUTURA</a:t>
            </a:r>
          </a:p>
          <a:p>
            <a:pPr algn="ctr">
              <a:lnSpc>
                <a:spcPct val="85000"/>
              </a:lnSpc>
            </a:pPr>
            <a:endParaRPr lang="en-US" b="1" cap="all" spc="100" dirty="0">
              <a:solidFill>
                <a:srgbClr val="FFFF00"/>
              </a:solidFill>
              <a:latin typeface="Agency FB" panose="020B0503020202020204" pitchFamily="34" charset="0"/>
              <a:ea typeface="+mj-ea"/>
              <a:cs typeface="+mj-cs"/>
            </a:endParaRPr>
          </a:p>
          <a:p>
            <a:pPr algn="ctr">
              <a:lnSpc>
                <a:spcPct val="85000"/>
              </a:lnSpc>
            </a:pPr>
            <a:endParaRPr kumimoji="0" lang="en-US" sz="3200" b="1" i="0" u="none" strike="noStrike" kern="1200" cap="all" spc="100" normalizeH="0" baseline="0" noProof="0" dirty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Agency FB" panose="020B0503020202020204" pitchFamily="34" charset="0"/>
              <a:ea typeface="+mj-ea"/>
              <a:cs typeface="+mj-cs"/>
            </a:endParaRPr>
          </a:p>
          <a:p>
            <a:pPr algn="ctr">
              <a:lnSpc>
                <a:spcPct val="85000"/>
              </a:lnSpc>
            </a:pPr>
            <a:endParaRPr lang="en-US" sz="3200" b="1" cap="all" spc="100" dirty="0">
              <a:solidFill>
                <a:srgbClr val="FFFF00"/>
              </a:solidFill>
              <a:latin typeface="Agency FB" panose="020B0503020202020204" pitchFamily="34" charset="0"/>
              <a:ea typeface="+mj-ea"/>
              <a:cs typeface="+mj-cs"/>
            </a:endParaRPr>
          </a:p>
          <a:p>
            <a:pPr algn="ctr">
              <a:lnSpc>
                <a:spcPct val="85000"/>
              </a:lnSpc>
            </a:pPr>
            <a:endParaRPr kumimoji="0" lang="en-US" sz="3200" b="1" i="0" u="none" strike="noStrike" kern="1200" cap="all" spc="100" normalizeH="0" baseline="0" noProof="0" dirty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Agency FB" panose="020B0503020202020204" pitchFamily="34" charset="0"/>
              <a:ea typeface="+mj-ea"/>
              <a:cs typeface="+mj-cs"/>
            </a:endParaRPr>
          </a:p>
          <a:p>
            <a:pPr algn="ctr">
              <a:lnSpc>
                <a:spcPct val="85000"/>
              </a:lnSpc>
            </a:pPr>
            <a:endParaRPr lang="en-US" sz="3200" b="1" cap="all" spc="100" dirty="0">
              <a:solidFill>
                <a:srgbClr val="FFFF00"/>
              </a:solidFill>
              <a:latin typeface="Agency FB" panose="020B0503020202020204" pitchFamily="34" charset="0"/>
              <a:ea typeface="+mj-ea"/>
              <a:cs typeface="+mj-cs"/>
            </a:endParaRPr>
          </a:p>
          <a:p>
            <a:pPr algn="ctr">
              <a:lnSpc>
                <a:spcPct val="85000"/>
              </a:lnSpc>
            </a:pPr>
            <a:r>
              <a:rPr kumimoji="0" lang="en-US" sz="3200" b="1" i="0" u="none" strike="noStrike" kern="1200" cap="all" spc="10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Agency FB" panose="020B0503020202020204" pitchFamily="34" charset="0"/>
                <a:ea typeface="+mj-ea"/>
                <a:cs typeface="+mj-cs"/>
              </a:rPr>
              <a:t>Nov/2020</a:t>
            </a:r>
          </a:p>
        </p:txBody>
      </p:sp>
    </p:spTree>
    <p:extLst>
      <p:ext uri="{BB962C8B-B14F-4D97-AF65-F5344CB8AC3E}">
        <p14:creationId xmlns:p14="http://schemas.microsoft.com/office/powerpoint/2010/main" val="4271293914"/>
      </p:ext>
    </p:extLst>
  </p:cSld>
  <p:clrMapOvr>
    <a:masterClrMapping/>
  </p:clrMapOvr>
</p:sld>
</file>

<file path=ppt/theme/theme1.xml><?xml version="1.0" encoding="utf-8"?>
<a:theme xmlns:a="http://schemas.openxmlformats.org/drawingml/2006/main" name="1_Tema do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o Office">
  <a:themeElements>
    <a:clrScheme name="Escritório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Escritório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Tema do Office">
  <a:themeElements>
    <a:clrScheme name="Escritório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Escritório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o" ma:contentTypeID="0x01010037D68B2CCFCF2348B7CD1314D5621238" ma:contentTypeVersion="11" ma:contentTypeDescription="Crie um novo documento." ma:contentTypeScope="" ma:versionID="8c2bb37c8881e46c8de89c28c3356630">
  <xsd:schema xmlns:xsd="http://www.w3.org/2001/XMLSchema" xmlns:xs="http://www.w3.org/2001/XMLSchema" xmlns:p="http://schemas.microsoft.com/office/2006/metadata/properties" xmlns:ns2="e141afcc-80ec-4b5e-9222-7263a7dc15be" xmlns:ns3="71454c51-4a3b-4d47-983c-4338cc0f8b19" targetNamespace="http://schemas.microsoft.com/office/2006/metadata/properties" ma:root="true" ma:fieldsID="753bb2d184433e4001744a87f8fd0ae2" ns2:_="" ns3:_="">
    <xsd:import namespace="e141afcc-80ec-4b5e-9222-7263a7dc15be"/>
    <xsd:import namespace="71454c51-4a3b-4d47-983c-4338cc0f8b19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3:SharedWithUsers" minOccurs="0"/>
                <xsd:element ref="ns3:SharedWithDetails" minOccurs="0"/>
                <xsd:element ref="ns2:MediaServiceAutoKeyPoints" minOccurs="0"/>
                <xsd:element ref="ns2:MediaServiceKeyPoints" minOccurs="0"/>
                <xsd:element ref="ns2:MediaServiceAutoTags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DateTake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e141afcc-80ec-4b5e-9222-7263a7dc15be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2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3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AutoTags" ma:index="14" nillable="true" ma:displayName="Tags" ma:internalName="MediaServiceAutoTags" ma:readOnly="true">
      <xsd:simpleType>
        <xsd:restriction base="dms:Text"/>
      </xsd:simpleType>
    </xsd:element>
    <xsd:element name="MediaServiceOCR" ma:index="15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6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7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8" nillable="true" ma:displayName="MediaServiceDateTaken" ma:hidden="true" ma:internalName="MediaServiceDateTaken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1454c51-4a3b-4d47-983c-4338cc0f8b19" elementFormDefault="qualified">
    <xsd:import namespace="http://schemas.microsoft.com/office/2006/documentManagement/types"/>
    <xsd:import namespace="http://schemas.microsoft.com/office/infopath/2007/PartnerControls"/>
    <xsd:element name="SharedWithUsers" ma:index="10" nillable="true" ma:displayName="Compartilhado com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1" nillable="true" ma:displayName="Detalhes de Compartilhado Com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ipo de Conteúdo"/>
        <xsd:element ref="dc:title" minOccurs="0" maxOccurs="1" ma:index="4" ma:displayName="Título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F22A4D00-1F13-4067-A349-B5370828ECC5}">
  <ds:schemaRefs>
    <ds:schemaRef ds:uri="71454c51-4a3b-4d47-983c-4338cc0f8b19"/>
    <ds:schemaRef ds:uri="e141afcc-80ec-4b5e-9222-7263a7dc15be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customXml/itemProps2.xml><?xml version="1.0" encoding="utf-8"?>
<ds:datastoreItem xmlns:ds="http://schemas.openxmlformats.org/officeDocument/2006/customXml" ds:itemID="{C7B1B7FF-56DA-4212-92E3-2C23490A3060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489CC88E-8CB1-4773-9573-1E43233E01C4}">
  <ds:schemaRefs>
    <ds:schemaRef ds:uri="http://purl.org/dc/terms/"/>
    <ds:schemaRef ds:uri="http://purl.org/dc/dcmitype/"/>
    <ds:schemaRef ds:uri="http://schemas.microsoft.com/office/2006/metadata/properties"/>
    <ds:schemaRef ds:uri="http://www.w3.org/XML/1998/namespace"/>
    <ds:schemaRef ds:uri="http://schemas.microsoft.com/office/2006/documentManagement/types"/>
    <ds:schemaRef ds:uri="71454c51-4a3b-4d47-983c-4338cc0f8b19"/>
    <ds:schemaRef ds:uri="http://schemas.openxmlformats.org/package/2006/metadata/core-properties"/>
    <ds:schemaRef ds:uri="http://purl.org/dc/elements/1.1/"/>
    <ds:schemaRef ds:uri="http://schemas.microsoft.com/office/infopath/2007/PartnerControls"/>
    <ds:schemaRef ds:uri="e141afcc-80ec-4b5e-9222-7263a7dc15be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2040</TotalTime>
  <Words>135</Words>
  <Application>Microsoft Office PowerPoint</Application>
  <PresentationFormat>Widescreen</PresentationFormat>
  <Paragraphs>55</Paragraphs>
  <Slides>6</Slides>
  <Notes>6</Notes>
  <HiddenSlides>0</HiddenSlides>
  <MMClips>0</MMClips>
  <ScaleCrop>false</ScaleCrop>
  <HeadingPairs>
    <vt:vector size="6" baseType="variant">
      <vt:variant>
        <vt:lpstr>Fontes usadas</vt:lpstr>
      </vt:variant>
      <vt:variant>
        <vt:i4>5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6</vt:i4>
      </vt:variant>
    </vt:vector>
  </HeadingPairs>
  <TitlesOfParts>
    <vt:vector size="12" baseType="lpstr">
      <vt:lpstr>Agency FB</vt:lpstr>
      <vt:lpstr>Arial</vt:lpstr>
      <vt:lpstr>Calibri</vt:lpstr>
      <vt:lpstr>Calibri Light</vt:lpstr>
      <vt:lpstr>Lato Bold</vt:lpstr>
      <vt:lpstr>1_Tema do Office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dc:creator>Roberto Rodrigues Loiola</dc:creator>
  <cp:lastModifiedBy>Paulo Roberto de Oliveira Junior</cp:lastModifiedBy>
  <cp:revision>169</cp:revision>
  <cp:lastPrinted>2020-04-27T22:30:54Z</cp:lastPrinted>
  <dcterms:created xsi:type="dcterms:W3CDTF">2018-10-22T14:36:24Z</dcterms:created>
  <dcterms:modified xsi:type="dcterms:W3CDTF">2020-11-12T13:27:38Z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0x01010037D68B2CCFCF2348B7CD1314D5621238</vt:lpwstr>
  </property>
</Properties>
</file>