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7" r:id="rId2"/>
    <p:sldId id="384" r:id="rId3"/>
    <p:sldId id="390" r:id="rId4"/>
    <p:sldId id="387" r:id="rId5"/>
    <p:sldId id="386" r:id="rId6"/>
    <p:sldId id="388" r:id="rId7"/>
    <p:sldId id="389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uro Rodrigues Sanjad" initials="MRS" lastIdx="8" clrIdx="0">
    <p:extLst>
      <p:ext uri="{19B8F6BF-5375-455C-9EA6-DF929625EA0E}">
        <p15:presenceInfo xmlns:p15="http://schemas.microsoft.com/office/powerpoint/2012/main" userId="S-1-5-21-2027580828-1517640976-3473557-21510" providerId="AD"/>
      </p:ext>
    </p:extLst>
  </p:cmAuthor>
  <p:cmAuthor id="2" name="Hugo Alves Silva Ribeiro" initials="HASR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8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32" autoAdjust="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BAE06-8E9A-4C3F-BDAD-52DBEF37DD7D}" type="datetimeFigureOut">
              <a:rPr lang="pt-BR" smtClean="0"/>
              <a:t>14/09/2016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43AB0-211F-45F8-A3C9-BF3194C9C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1709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09AEB-F7BD-41C1-A4BC-2580575799F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7545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5465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2769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13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674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27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0997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0900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101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78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4159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007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9CB16-3C09-4736-B9E4-6A1C4CB504E7}" type="datetimeFigureOut">
              <a:rPr lang="pt-BR" smtClean="0"/>
              <a:pPr/>
              <a:t>14/09/2016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E25B6-4A3F-4584-B568-FF2675921B5E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Espaço Reservado para Conteúdo 3" descr="bases_apresentação_power_point4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08520" y="-99392"/>
            <a:ext cx="9361040" cy="702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04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bases_apresentação_power_point2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-108521" y="-81040"/>
            <a:ext cx="9381267" cy="7038432"/>
          </a:xfrm>
        </p:spPr>
      </p:pic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611560" y="521244"/>
            <a:ext cx="8064896" cy="1752600"/>
          </a:xfrm>
        </p:spPr>
        <p:txBody>
          <a:bodyPr>
            <a:noAutofit/>
          </a:bodyPr>
          <a:lstStyle/>
          <a:p>
            <a:r>
              <a:rPr lang="pt-BR" sz="44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DÚVIDAS FREQUENTES REFERENTE A </a:t>
            </a:r>
          </a:p>
          <a:p>
            <a:r>
              <a:rPr lang="pt-BR" sz="44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SOLICITAÇÃO DE MERCADOS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107504" y="6381328"/>
            <a:ext cx="2133600" cy="365125"/>
          </a:xfrm>
        </p:spPr>
        <p:txBody>
          <a:bodyPr/>
          <a:lstStyle/>
          <a:p>
            <a:pPr algn="l"/>
            <a:fld id="{4338324F-2ABE-43A5-80A0-BD94A1439288}" type="slidenum">
              <a:rPr lang="pt-BR" smtClean="0">
                <a:solidFill>
                  <a:schemeClr val="bg1"/>
                </a:solidFill>
              </a:rPr>
              <a:pPr algn="l"/>
              <a:t>1</a:t>
            </a:fld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7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4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Conceito de mercado</a:t>
            </a:r>
          </a:p>
        </p:txBody>
      </p:sp>
      <p:sp>
        <p:nvSpPr>
          <p:cNvPr id="27" name="Espaço Reservado para Conteúdo 3"/>
          <p:cNvSpPr>
            <a:spLocks noGrp="1"/>
          </p:cNvSpPr>
          <p:nvPr>
            <p:ph idx="1"/>
          </p:nvPr>
        </p:nvSpPr>
        <p:spPr>
          <a:xfrm>
            <a:off x="-36512" y="836712"/>
            <a:ext cx="9180512" cy="504056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 smtClean="0"/>
              <a:t>A ANTT disponibilizou, para solicitação de qualquer </a:t>
            </a:r>
            <a:r>
              <a:rPr lang="pt-BR" dirty="0"/>
              <a:t>empresa  que possua Termo de Autorização </a:t>
            </a:r>
            <a:r>
              <a:rPr lang="pt-BR" dirty="0" smtClean="0"/>
              <a:t>vigente, relação de mercados interestaduais. </a:t>
            </a:r>
            <a:r>
              <a:rPr lang="pt-BR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Esclarece-se</a:t>
            </a:r>
            <a:r>
              <a:rPr lang="pt-BR" dirty="0" smtClean="0"/>
              <a:t>:</a:t>
            </a:r>
          </a:p>
          <a:p>
            <a:endParaRPr lang="pt-BR" dirty="0" smtClean="0"/>
          </a:p>
          <a:p>
            <a:r>
              <a:rPr lang="pt-BR" dirty="0" smtClean="0"/>
              <a:t>Mercado é um </a:t>
            </a:r>
            <a:r>
              <a:rPr lang="pt-BR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 de localidades que caracteriza uma origem e um destino</a:t>
            </a:r>
          </a:p>
          <a:p>
            <a:endParaRPr lang="pt-BR" dirty="0"/>
          </a:p>
          <a:p>
            <a:r>
              <a:rPr lang="pt-BR" dirty="0" smtClean="0"/>
              <a:t>Mercado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diferente </a:t>
            </a:r>
            <a:r>
              <a:rPr lang="pt-BR" dirty="0" smtClean="0"/>
              <a:t>de linha.</a:t>
            </a:r>
          </a:p>
          <a:p>
            <a:endParaRPr lang="pt-BR" dirty="0" smtClean="0"/>
          </a:p>
          <a:p>
            <a:r>
              <a:rPr lang="pt-BR" dirty="0" smtClean="0"/>
              <a:t>O mercado é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única e exclusivamente </a:t>
            </a:r>
            <a:r>
              <a:rPr lang="pt-BR" sz="3300" dirty="0"/>
              <a:t>a ligação entre </a:t>
            </a:r>
            <a:r>
              <a:rPr lang="pt-BR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dois</a:t>
            </a:r>
            <a:r>
              <a:rPr lang="pt-BR" sz="3300" dirty="0"/>
              <a:t> pontos </a:t>
            </a:r>
            <a:r>
              <a:rPr lang="pt-BR" sz="3300" dirty="0" smtClean="0"/>
              <a:t>distintos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dirty="0" smtClean="0"/>
              <a:t>Portanto, a descrição do mercado </a:t>
            </a:r>
            <a:r>
              <a:rPr lang="pt-BR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restringe ao par informado</a:t>
            </a:r>
            <a:r>
              <a:rPr lang="pt-BR" dirty="0" smtClean="0"/>
              <a:t>, não havendo nenhum outro par origem/destino associado.</a:t>
            </a:r>
          </a:p>
          <a:p>
            <a:endParaRPr lang="pt-BR" dirty="0" smtClean="0"/>
          </a:p>
          <a:p>
            <a:r>
              <a:rPr lang="pt-BR" dirty="0" smtClean="0"/>
              <a:t>Lembre-se que o sistema é para </a:t>
            </a:r>
            <a:r>
              <a:rPr lang="pt-BR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solicitação de mercados </a:t>
            </a:r>
            <a:r>
              <a:rPr lang="pt-BR" dirty="0" smtClean="0"/>
              <a:t>e não de linhas/seções.</a:t>
            </a:r>
          </a:p>
          <a:p>
            <a:endParaRPr lang="pt-BR" dirty="0" smtClean="0"/>
          </a:p>
          <a:p>
            <a:r>
              <a:rPr lang="pt-BR" dirty="0" smtClean="0"/>
              <a:t>A </a:t>
            </a:r>
            <a:r>
              <a:rPr lang="pt-BR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de operação </a:t>
            </a:r>
            <a:r>
              <a:rPr lang="pt-BR" dirty="0" smtClean="0"/>
              <a:t>(linha com seções etc.) dos mercados solicitados caberá à empresa avaliar, considerando a criação de novas linhas e/ou como seção secundária de linhas da empresa já constantes de </a:t>
            </a:r>
            <a:r>
              <a:rPr lang="pt-BR" dirty="0" err="1" smtClean="0"/>
              <a:t>Lop</a:t>
            </a:r>
            <a:r>
              <a:rPr lang="pt-BR" dirty="0" smtClean="0"/>
              <a:t>.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9806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4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Procedimento para solicitação de mercados</a:t>
            </a:r>
            <a:endParaRPr lang="pt-BR" b="1" dirty="0"/>
          </a:p>
        </p:txBody>
      </p:sp>
      <p:sp>
        <p:nvSpPr>
          <p:cNvPr id="27" name="Espaço Reservado para Conteúdo 3"/>
          <p:cNvSpPr>
            <a:spLocks noGrp="1"/>
          </p:cNvSpPr>
          <p:nvPr>
            <p:ph idx="1"/>
          </p:nvPr>
        </p:nvSpPr>
        <p:spPr>
          <a:xfrm>
            <a:off x="-36512" y="764704"/>
            <a:ext cx="9180512" cy="504056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800" dirty="0" smtClean="0"/>
              <a:t>A empresa deve preencher o formulário disponibilizado no site </a:t>
            </a:r>
            <a:r>
              <a:rPr lang="pt-BR" sz="1800" dirty="0"/>
              <a:t>da </a:t>
            </a:r>
            <a:r>
              <a:rPr lang="pt-BR" sz="1800" dirty="0" smtClean="0"/>
              <a:t>ANTT com </a:t>
            </a:r>
            <a:r>
              <a:rPr lang="pt-BR" sz="1800" dirty="0"/>
              <a:t>o(s) mercado(s) que pretende </a:t>
            </a:r>
            <a:r>
              <a:rPr lang="pt-BR" sz="1800" dirty="0" smtClean="0"/>
              <a:t>operar.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necessário </a:t>
            </a:r>
            <a:r>
              <a:rPr lang="pt-BR" sz="1800" dirty="0" smtClean="0"/>
              <a:t>informar para a ANTT, neste momento, a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de operação</a:t>
            </a:r>
            <a:r>
              <a:rPr lang="pt-BR" sz="1800" dirty="0" smtClean="0"/>
              <a:t>, ou seja, a linha com itinerários, seções, pontos de parada etc.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800" dirty="0" smtClean="0"/>
              <a:t>Após o preenchimento do formulário, a empresa deve clicar no botão ‘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enviar’</a:t>
            </a:r>
            <a:r>
              <a:rPr lang="pt-BR" sz="1800" dirty="0" smtClean="0"/>
              <a:t>,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imprimir</a:t>
            </a:r>
            <a:r>
              <a:rPr lang="pt-BR" sz="1800" dirty="0" smtClean="0"/>
              <a:t> o documento e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protocolar</a:t>
            </a:r>
            <a:r>
              <a:rPr lang="pt-BR" sz="1800" dirty="0" smtClean="0"/>
              <a:t> na ANTT.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800" dirty="0" smtClean="0"/>
              <a:t>Decorrido o prazo de manifestação, </a:t>
            </a:r>
            <a:r>
              <a:rPr lang="pt-BR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ANTT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irá avaliar </a:t>
            </a:r>
            <a:r>
              <a:rPr lang="pt-BR" sz="1800" dirty="0" smtClean="0"/>
              <a:t>a quantidade de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pedidos por mercado</a:t>
            </a:r>
            <a:r>
              <a:rPr lang="pt-BR" sz="18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dirty="0" smtClean="0"/>
              <a:t>Caso o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pedidos for </a:t>
            </a:r>
            <a:r>
              <a:rPr lang="pt-BR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igual ou menor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 número de vagas disponíveis</a:t>
            </a:r>
            <a:r>
              <a:rPr lang="pt-BR" sz="1800" dirty="0" smtClean="0"/>
              <a:t>, as empresas solicitantes dos mercados enquadrados nessa situação, serão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comunicadas para apresentação de </a:t>
            </a:r>
            <a:r>
              <a:rPr lang="pt-BR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Lop</a:t>
            </a:r>
            <a:r>
              <a:rPr lang="pt-BR" sz="1800" dirty="0" smtClean="0"/>
              <a:t> (nesse momento devem dizer a forma de operação – linha, seção etc.)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dirty="0" smtClean="0"/>
              <a:t>Caso o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pedidos for </a:t>
            </a:r>
            <a:r>
              <a:rPr lang="pt-BR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maior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que o número de vagas</a:t>
            </a:r>
            <a:r>
              <a:rPr lang="pt-BR" sz="1800" dirty="0" smtClean="0"/>
              <a:t>, o mercados enquadrado nessa situação, irá para </a:t>
            </a: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seletivo</a:t>
            </a:r>
            <a:r>
              <a:rPr lang="pt-BR" sz="1800" dirty="0" smtClean="0"/>
              <a:t>, onde será sorteado entre as empresas que o solicitaram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800" dirty="0" smtClean="0"/>
              <a:t>Após o resultado do processo seletivo, as empresas sorteadas deverão apresentar a </a:t>
            </a:r>
            <a:r>
              <a:rPr lang="pt-BR" sz="1800" dirty="0" err="1" smtClean="0"/>
              <a:t>Lop</a:t>
            </a:r>
            <a:r>
              <a:rPr lang="pt-BR" sz="1800" dirty="0" smtClean="0"/>
              <a:t> desses mercados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800" dirty="0" smtClean="0"/>
              <a:t>Nos slides a seguir serão demonstradas algumas situações hipotéticas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7918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4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Procedimento de Solicitação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r="23961"/>
          <a:stretch/>
        </p:blipFill>
        <p:spPr>
          <a:xfrm>
            <a:off x="-3654" y="980728"/>
            <a:ext cx="3279510" cy="4953000"/>
          </a:xfrm>
          <a:prstGeom prst="rect">
            <a:avLst/>
          </a:prstGeom>
        </p:spPr>
      </p:pic>
      <p:sp>
        <p:nvSpPr>
          <p:cNvPr id="4" name="Espaço Reservado para Conteúdo 3"/>
          <p:cNvSpPr txBox="1">
            <a:spLocks/>
          </p:cNvSpPr>
          <p:nvPr/>
        </p:nvSpPr>
        <p:spPr>
          <a:xfrm>
            <a:off x="3347864" y="845026"/>
            <a:ext cx="5796136" cy="49602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1800" b="1" dirty="0" smtClean="0"/>
              <a:t>Situação Hipotética I:</a:t>
            </a:r>
            <a:r>
              <a:rPr lang="pt-BR" sz="1800" dirty="0" smtClean="0"/>
              <a:t> estão </a:t>
            </a:r>
            <a:r>
              <a:rPr lang="pt-BR" sz="1800" b="1" dirty="0" smtClean="0"/>
              <a:t>disponíveis os </a:t>
            </a:r>
            <a:r>
              <a:rPr lang="pt-BR" sz="1800" b="1" dirty="0"/>
              <a:t>mercados </a:t>
            </a:r>
            <a:r>
              <a:rPr lang="pt-BR" sz="1800" dirty="0"/>
              <a:t>Goiânia/GO – São </a:t>
            </a:r>
            <a:r>
              <a:rPr lang="pt-BR" sz="1800" dirty="0" smtClean="0"/>
              <a:t>Paulo/SP; Goiânia/GO – Taubaté/SP; Caldas </a:t>
            </a:r>
            <a:r>
              <a:rPr lang="pt-BR" sz="1800" dirty="0"/>
              <a:t>Novas/GO – </a:t>
            </a:r>
            <a:r>
              <a:rPr lang="pt-BR" sz="1800" dirty="0" smtClean="0"/>
              <a:t>Taubaté/SP e Caldas Novas/GO – São Paulo/SP.</a:t>
            </a:r>
          </a:p>
          <a:p>
            <a:pPr marL="361950" lvl="1" indent="-271463" algn="just">
              <a:buFont typeface="Arial" panose="020B0604020202020204" pitchFamily="34" charset="0"/>
              <a:buChar char="•"/>
            </a:pPr>
            <a:r>
              <a:rPr lang="pt-BR" sz="1800" dirty="0" smtClean="0"/>
              <a:t>A empresa SUPAS </a:t>
            </a:r>
            <a:r>
              <a:rPr lang="pt-BR" sz="1800" b="1" dirty="0" smtClean="0"/>
              <a:t>solicitou os mercados </a:t>
            </a:r>
            <a:r>
              <a:rPr lang="pt-BR" sz="1800" dirty="0" smtClean="0"/>
              <a:t>Goiânia/GO </a:t>
            </a:r>
            <a:r>
              <a:rPr lang="pt-BR" sz="1800" dirty="0"/>
              <a:t>– São </a:t>
            </a:r>
            <a:r>
              <a:rPr lang="pt-BR" sz="1800" dirty="0" smtClean="0"/>
              <a:t>Paulo/SP e Caldas Novas/GO – Taubaté/SP.</a:t>
            </a:r>
          </a:p>
          <a:p>
            <a:pPr marL="361950" lvl="1" indent="-271463" algn="just">
              <a:buFont typeface="Arial" panose="020B0604020202020204" pitchFamily="34" charset="0"/>
              <a:buChar char="•"/>
            </a:pPr>
            <a:r>
              <a:rPr lang="pt-BR" sz="1800" dirty="0" smtClean="0"/>
              <a:t>Nesse caso, ao ter o pedido deferido, a empresa poderá, </a:t>
            </a:r>
            <a:r>
              <a:rPr lang="pt-BR" sz="1800" u="sng" dirty="0" smtClean="0"/>
              <a:t>por exemplo</a:t>
            </a:r>
            <a:r>
              <a:rPr lang="pt-BR" sz="1800" dirty="0" smtClean="0"/>
              <a:t>:</a:t>
            </a:r>
          </a:p>
          <a:p>
            <a:pPr marL="819150" lvl="2" indent="-271463" algn="just">
              <a:buFont typeface="Arial" panose="020B0604020202020204" pitchFamily="34" charset="0"/>
              <a:buChar char="•"/>
            </a:pPr>
            <a:r>
              <a:rPr lang="pt-BR" dirty="0" smtClean="0"/>
              <a:t>criar uma linha nova que atenda os dois mercados (</a:t>
            </a:r>
            <a:r>
              <a:rPr lang="pt-BR" dirty="0" err="1" smtClean="0"/>
              <a:t>p.exemplo</a:t>
            </a:r>
            <a:r>
              <a:rPr lang="pt-BR" dirty="0"/>
              <a:t>: Goiânia/GO – São </a:t>
            </a:r>
            <a:r>
              <a:rPr lang="pt-BR" dirty="0" smtClean="0"/>
              <a:t>Paulo/SP, como seção principal e </a:t>
            </a:r>
            <a:r>
              <a:rPr lang="pt-BR" dirty="0"/>
              <a:t>Caldas Novas/GO – </a:t>
            </a:r>
            <a:r>
              <a:rPr lang="pt-BR" dirty="0" smtClean="0"/>
              <a:t>Taubaté/SP como seção secundária)</a:t>
            </a:r>
            <a:endParaRPr lang="pt-BR" dirty="0"/>
          </a:p>
          <a:p>
            <a:pPr marL="819150" lvl="2" indent="-271463" algn="just">
              <a:buFont typeface="Arial" panose="020B0604020202020204" pitchFamily="34" charset="0"/>
              <a:buChar char="•"/>
            </a:pPr>
            <a:r>
              <a:rPr lang="pt-BR" dirty="0" smtClean="0"/>
              <a:t>Incluir tais mercados como seção </a:t>
            </a:r>
            <a:r>
              <a:rPr lang="pt-BR" dirty="0"/>
              <a:t>secundária </a:t>
            </a:r>
            <a:r>
              <a:rPr lang="pt-BR" dirty="0" smtClean="0"/>
              <a:t>de linhas que a empresa já possua </a:t>
            </a:r>
            <a:r>
              <a:rPr lang="pt-BR" dirty="0" err="1" smtClean="0"/>
              <a:t>Lop</a:t>
            </a:r>
            <a:r>
              <a:rPr lang="pt-BR" dirty="0" smtClean="0"/>
              <a:t> </a:t>
            </a:r>
          </a:p>
          <a:p>
            <a:pPr marL="361950" lvl="2" algn="just"/>
            <a:endParaRPr lang="pt-BR" sz="1000" b="1" dirty="0" smtClean="0">
              <a:solidFill>
                <a:srgbClr val="FF0000"/>
              </a:solidFill>
            </a:endParaRPr>
          </a:p>
          <a:p>
            <a:pPr marL="0" lvl="2" algn="just"/>
            <a:r>
              <a:rPr lang="pt-BR" sz="2000" b="1" dirty="0" smtClean="0">
                <a:solidFill>
                  <a:srgbClr val="FF0000"/>
                </a:solidFill>
              </a:rPr>
              <a:t>Importante</a:t>
            </a:r>
            <a:r>
              <a:rPr lang="pt-BR" sz="2000" b="1" dirty="0">
                <a:solidFill>
                  <a:srgbClr val="FF0000"/>
                </a:solidFill>
              </a:rPr>
              <a:t>: </a:t>
            </a:r>
            <a:r>
              <a:rPr lang="pt-BR" sz="2000" dirty="0" smtClean="0">
                <a:solidFill>
                  <a:srgbClr val="FF0000"/>
                </a:solidFill>
              </a:rPr>
              <a:t>como a empresa </a:t>
            </a:r>
            <a:r>
              <a:rPr lang="pt-BR" sz="2000" b="1" dirty="0" smtClean="0">
                <a:solidFill>
                  <a:srgbClr val="FF0000"/>
                </a:solidFill>
              </a:rPr>
              <a:t>não solicitou </a:t>
            </a:r>
            <a:r>
              <a:rPr lang="pt-BR" sz="2000" dirty="0" smtClean="0">
                <a:solidFill>
                  <a:srgbClr val="FF0000"/>
                </a:solidFill>
              </a:rPr>
              <a:t>os mercados </a:t>
            </a:r>
            <a:r>
              <a:rPr lang="pt-BR" sz="2000" dirty="0">
                <a:solidFill>
                  <a:srgbClr val="FF0000"/>
                </a:solidFill>
              </a:rPr>
              <a:t>Goiânia/GO – </a:t>
            </a:r>
            <a:r>
              <a:rPr lang="pt-BR" sz="2000" dirty="0" smtClean="0">
                <a:solidFill>
                  <a:srgbClr val="FF0000"/>
                </a:solidFill>
              </a:rPr>
              <a:t>Taubaté/SP e </a:t>
            </a:r>
            <a:r>
              <a:rPr lang="pt-BR" sz="2000" dirty="0">
                <a:solidFill>
                  <a:srgbClr val="FF0000"/>
                </a:solidFill>
              </a:rPr>
              <a:t>Caldas Novas/GO – São </a:t>
            </a:r>
            <a:r>
              <a:rPr lang="pt-BR" sz="2000" dirty="0" smtClean="0">
                <a:solidFill>
                  <a:srgbClr val="FF0000"/>
                </a:solidFill>
              </a:rPr>
              <a:t>Paulo/SP, </a:t>
            </a:r>
            <a:r>
              <a:rPr lang="pt-BR" sz="2000" b="1" dirty="0" smtClean="0">
                <a:solidFill>
                  <a:srgbClr val="FF0000"/>
                </a:solidFill>
              </a:rPr>
              <a:t>não poderá criar linha/seções </a:t>
            </a:r>
            <a:r>
              <a:rPr lang="pt-BR" sz="2000" dirty="0" smtClean="0">
                <a:solidFill>
                  <a:srgbClr val="FF0000"/>
                </a:solidFill>
              </a:rPr>
              <a:t>para atende-los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endParaRPr lang="pt-B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71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4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Procedimento de Solicitação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r="21036"/>
          <a:stretch/>
        </p:blipFill>
        <p:spPr>
          <a:xfrm>
            <a:off x="-108520" y="980728"/>
            <a:ext cx="3513976" cy="5082540"/>
          </a:xfrm>
          <a:prstGeom prst="rect">
            <a:avLst/>
          </a:prstGeom>
        </p:spPr>
      </p:pic>
      <p:sp>
        <p:nvSpPr>
          <p:cNvPr id="6" name="Espaço Reservado para Conteúdo 3"/>
          <p:cNvSpPr txBox="1">
            <a:spLocks/>
          </p:cNvSpPr>
          <p:nvPr/>
        </p:nvSpPr>
        <p:spPr>
          <a:xfrm>
            <a:off x="3491880" y="1268760"/>
            <a:ext cx="56521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b="1" dirty="0" smtClean="0"/>
              <a:t>Situação Hipotética II: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/>
              <a:t>A empresa SUPAS solicitou apenas o mercado Caldas Novas/GO – Taubaté/SP e  não tem atualmente nenhum outro mercado com LOP autorizada.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/>
              <a:t>Nesse caso, ao ter o pedido do mercado deferido, a empresa terá apenas a opção de operar a ligação direta </a:t>
            </a:r>
            <a:r>
              <a:rPr lang="pt-BR" dirty="0"/>
              <a:t>Caldas Novas/GO – </a:t>
            </a:r>
            <a:r>
              <a:rPr lang="pt-BR" dirty="0" smtClean="0"/>
              <a:t>Taubaté/SP, por meio da implantação de uma linha.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/>
              <a:t>Ou seja, somente será possível embarque e desembarque de passageiros em Caldas Novas e Taubaté</a:t>
            </a:r>
            <a:endParaRPr lang="pt-BR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1181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4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Procedimento de Solicitação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l="12599"/>
          <a:stretch/>
        </p:blipFill>
        <p:spPr>
          <a:xfrm>
            <a:off x="-39548" y="836712"/>
            <a:ext cx="3171388" cy="5184576"/>
          </a:xfrm>
          <a:prstGeom prst="rect">
            <a:avLst/>
          </a:prstGeom>
        </p:spPr>
      </p:pic>
      <p:sp>
        <p:nvSpPr>
          <p:cNvPr id="6" name="Espaço Reservado para Conteúdo 3"/>
          <p:cNvSpPr txBox="1">
            <a:spLocks/>
          </p:cNvSpPr>
          <p:nvPr/>
        </p:nvSpPr>
        <p:spPr>
          <a:xfrm>
            <a:off x="3131840" y="911337"/>
            <a:ext cx="61561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 smtClean="0"/>
              <a:t>Situação Hipotética III: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dirty="0" smtClean="0"/>
              <a:t>A empresa SUPAS solicita o mercado Caldas Novas/GO – </a:t>
            </a:r>
            <a:r>
              <a:rPr lang="pt-BR" dirty="0" smtClean="0"/>
              <a:t>São José dos Campos</a:t>
            </a:r>
            <a:r>
              <a:rPr lang="pt-BR" dirty="0" smtClean="0"/>
              <a:t>/SP</a:t>
            </a:r>
            <a:r>
              <a:rPr lang="pt-BR" dirty="0" smtClean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dirty="0" smtClean="0"/>
              <a:t>A empresa já possui LOP do mercado Goiânia/GO – São Paulo/SP.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dirty="0" smtClean="0"/>
              <a:t>A ligação Goiânia/GO – São Paulo é operado atualmente como linha prefixo 01-0001-00.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dirty="0"/>
              <a:t>Nesse caso, ao ter o pedido do mercado deferido, a empresa poderá:</a:t>
            </a:r>
          </a:p>
          <a:p>
            <a:pPr marL="533400" lvl="1" algn="l"/>
            <a:r>
              <a:rPr lang="pt-BR" dirty="0" smtClean="0"/>
              <a:t>	Solicitar a inclusão do mercado Caldas Novas/GO 	– </a:t>
            </a:r>
            <a:r>
              <a:rPr lang="pt-BR" dirty="0" smtClean="0"/>
              <a:t>São Jos</a:t>
            </a:r>
            <a:r>
              <a:rPr lang="pt-BR" dirty="0" smtClean="0"/>
              <a:t>é dos Campos</a:t>
            </a:r>
            <a:r>
              <a:rPr lang="pt-BR" dirty="0" smtClean="0"/>
              <a:t>/SP </a:t>
            </a:r>
            <a:r>
              <a:rPr lang="pt-BR" dirty="0" smtClean="0"/>
              <a:t>na linha prefixo 01-0001-00 ou criar uma linha nova com esse mercado.</a:t>
            </a:r>
          </a:p>
          <a:p>
            <a:pPr lvl="1" algn="l"/>
            <a:endParaRPr lang="pt-BR" dirty="0"/>
          </a:p>
          <a:p>
            <a:pPr lvl="1" algn="l"/>
            <a:endParaRPr lang="pt-BR" dirty="0" smtClean="0"/>
          </a:p>
          <a:p>
            <a:pPr lvl="1" algn="l"/>
            <a:endParaRPr lang="pt-BR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dirty="0" smtClean="0"/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>
          <a:xfrm>
            <a:off x="3419872" y="4743246"/>
            <a:ext cx="5868144" cy="11881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pt-BR" dirty="0" smtClean="0"/>
              <a:t>Obs.: Mesmo que a </a:t>
            </a:r>
            <a:r>
              <a:rPr lang="pt-BR" dirty="0"/>
              <a:t>ligação Goiânia/GO – São </a:t>
            </a:r>
            <a:r>
              <a:rPr lang="pt-BR" dirty="0" smtClean="0"/>
              <a:t>Paulo/SP fosse operada como seccionamento de outra linha, a empresa poderia solicitar a criação de uma linha nova contemplando estes dois mercados.</a:t>
            </a:r>
            <a:endParaRPr lang="pt-BR" dirty="0"/>
          </a:p>
          <a:p>
            <a:pPr algn="l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719473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4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Procedimento de Solicitação</a:t>
            </a:r>
            <a:endParaRPr lang="pt-BR" b="1" dirty="0"/>
          </a:p>
        </p:txBody>
      </p:sp>
      <p:sp>
        <p:nvSpPr>
          <p:cNvPr id="5" name="Espaço Reservado para Conteúdo 3"/>
          <p:cNvSpPr txBox="1">
            <a:spLocks/>
          </p:cNvSpPr>
          <p:nvPr/>
        </p:nvSpPr>
        <p:spPr>
          <a:xfrm>
            <a:off x="-31787" y="1268760"/>
            <a:ext cx="9175787" cy="42771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pt-BR" sz="2400" dirty="0" smtClean="0"/>
              <a:t>Portanto, reiteramos que esta Agência disponibizou mercados para solicitação, ou seja, apenas pares de origem/destino.</a:t>
            </a:r>
          </a:p>
          <a:p>
            <a:pPr marL="0" lvl="1" algn="l">
              <a:spcBef>
                <a:spcPts val="1000"/>
              </a:spcBef>
            </a:pPr>
            <a:endParaRPr lang="pt-BR" sz="2400" dirty="0"/>
          </a:p>
          <a:p>
            <a:pPr marL="0" lvl="1" algn="just">
              <a:spcBef>
                <a:spcPts val="1000"/>
              </a:spcBef>
            </a:pPr>
            <a:r>
              <a:rPr lang="pt-BR" sz="2400" dirty="0" smtClean="0"/>
              <a:t>A definição da forma de operação destes mercados, isto é, a </a:t>
            </a:r>
            <a:r>
              <a:rPr lang="pt-B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definição da linha para atender </a:t>
            </a:r>
            <a:r>
              <a:rPr lang="pt-BR" sz="2400" dirty="0"/>
              <a:t>ao(s) mercado(s) solicitado(s) caberá </a:t>
            </a:r>
            <a:r>
              <a:rPr lang="pt-BR" sz="2400" dirty="0" smtClean="0"/>
              <a:t>a empresa </a:t>
            </a:r>
            <a:r>
              <a:rPr lang="pt-BR" sz="2400" dirty="0" err="1" smtClean="0"/>
              <a:t>autorizatária</a:t>
            </a:r>
            <a:r>
              <a:rPr lang="pt-BR" sz="2400" dirty="0" smtClean="0"/>
              <a:t>, após a o resultado da análise da ANTT do número de pedidos por mercado e do processo seletivo, se for o caso.</a:t>
            </a:r>
          </a:p>
          <a:p>
            <a:pPr marL="0" lvl="1" algn="l">
              <a:spcBef>
                <a:spcPts val="1000"/>
              </a:spcBef>
            </a:pPr>
            <a:endParaRPr lang="pt-BR" sz="2400" dirty="0"/>
          </a:p>
          <a:p>
            <a:pPr marL="0" lvl="1" algn="l">
              <a:spcBef>
                <a:spcPts val="1000"/>
              </a:spcBef>
            </a:pPr>
            <a:r>
              <a:rPr lang="pt-BR" sz="2400" dirty="0" smtClean="0"/>
              <a:t>A empresa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somente</a:t>
            </a:r>
            <a:r>
              <a:rPr lang="pt-BR" sz="2400" dirty="0" smtClean="0"/>
              <a:t> poderá criar linha utilizando os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mercados</a:t>
            </a:r>
            <a:r>
              <a:rPr lang="pt-BR" sz="2400" dirty="0" smtClean="0"/>
              <a:t> que lhe foram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outorgados</a:t>
            </a:r>
            <a:r>
              <a:rPr lang="pt-BR" sz="2400" dirty="0" smtClean="0"/>
              <a:t> por esta Agência.</a:t>
            </a:r>
          </a:p>
          <a:p>
            <a:pPr marL="0" lvl="1" algn="l">
              <a:spcBef>
                <a:spcPts val="1000"/>
              </a:spcBef>
            </a:pPr>
            <a:endParaRPr lang="pt-BR" sz="2400" dirty="0"/>
          </a:p>
          <a:p>
            <a:pPr marL="0" lvl="1" algn="l">
              <a:spcBef>
                <a:spcPts val="1000"/>
              </a:spcBef>
            </a:pPr>
            <a:r>
              <a:rPr lang="pt-BR" sz="2400" dirty="0" smtClean="0"/>
              <a:t>Somente é possível a comercialização de bilhetes de passagem para as seções (principal e secundárias) criadas a partir dos mercados outorgados à empresa.</a:t>
            </a:r>
            <a:endParaRPr lang="pt-BR" sz="2400" dirty="0"/>
          </a:p>
          <a:p>
            <a:pPr algn="l"/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200626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TTcinza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ANTTcinza</Template>
  <TotalTime>3667</TotalTime>
  <Words>761</Words>
  <Application>Microsoft Office PowerPoint</Application>
  <PresentationFormat>Apresentação na tela (4:3)</PresentationFormat>
  <Paragraphs>58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ANTTcinza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Hugo Alves Silva Ribeiro</dc:creator>
  <cp:lastModifiedBy>Hugo Guedes Toledo Florencio</cp:lastModifiedBy>
  <cp:revision>268</cp:revision>
  <dcterms:created xsi:type="dcterms:W3CDTF">2014-09-16T11:09:51Z</dcterms:created>
  <dcterms:modified xsi:type="dcterms:W3CDTF">2016-09-14T20:11:26Z</dcterms:modified>
</cp:coreProperties>
</file>