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321" r:id="rId3"/>
    <p:sldId id="259" r:id="rId4"/>
    <p:sldId id="320" r:id="rId5"/>
    <p:sldId id="299" r:id="rId6"/>
    <p:sldId id="297" r:id="rId7"/>
    <p:sldId id="304" r:id="rId8"/>
    <p:sldId id="309" r:id="rId9"/>
    <p:sldId id="298" r:id="rId10"/>
    <p:sldId id="300" r:id="rId11"/>
    <p:sldId id="311" r:id="rId12"/>
    <p:sldId id="303" r:id="rId13"/>
    <p:sldId id="312" r:id="rId14"/>
    <p:sldId id="315" r:id="rId15"/>
    <p:sldId id="313" r:id="rId16"/>
    <p:sldId id="314" r:id="rId17"/>
    <p:sldId id="316" r:id="rId18"/>
    <p:sldId id="318" r:id="rId19"/>
    <p:sldId id="319" r:id="rId20"/>
    <p:sldId id="291" r:id="rId21"/>
    <p:sldId id="26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ED"/>
    <a:srgbClr val="008080"/>
    <a:srgbClr val="31485D"/>
    <a:srgbClr val="2F4559"/>
    <a:srgbClr val="9B9FA3"/>
    <a:srgbClr val="C7BFE6"/>
    <a:srgbClr val="FEB98D"/>
    <a:srgbClr val="88CE9A"/>
    <a:srgbClr val="C0DEE2"/>
    <a:srgbClr val="96E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4C9ED-B252-4E0B-A509-10EAD9F8AA78}" v="40" dt="2023-02-07T13:10:18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940" autoAdjust="0"/>
  </p:normalViewPr>
  <p:slideViewPr>
    <p:cSldViewPr snapToGrid="0">
      <p:cViewPr varScale="1">
        <p:scale>
          <a:sx n="99" d="100"/>
          <a:sy n="99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eus.ribeiro\Documents\Mateus\PSU\Dados%20consolidado%20PSU-travessia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eus.ribeiro\Documents\Mateus\PSU\Dados%20consolidado%20PSU-travessia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\SDS_GDE$\1%20-%20GDE%20-%20Atividades,%20Trabalhos,%20Estudos%20e%20A&#231;&#245;es%20Correntes\38.%20PSU%20travessias\Elabora&#231;&#227;o%20do%20Relat&#243;rio\Gr&#225;ficos%20usados%20no%20relat&#243;rio\Dados%20consolidado%20PSU-travessia%20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6-4F6A-9E3E-027DFEAECAA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96-4F6A-9E3E-027DFEAECAA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96-4F6A-9E3E-027DFEAECAA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96-4F6A-9E3E-027DFEAECAAB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96-4F6A-9E3E-027DFEAECAAB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96-4F6A-9E3E-027DFEAECAAB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96-4F6A-9E3E-027DFEAEC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'Motivo da Viagem e Frequência'!$B$34:$B$40</c:f>
              <c:strCache>
                <c:ptCount val="7"/>
                <c:pt idx="0">
                  <c:v>1ª Vez</c:v>
                </c:pt>
                <c:pt idx="1">
                  <c:v>1 vez/sem</c:v>
                </c:pt>
                <c:pt idx="2">
                  <c:v>2 ou 3 vez/sem</c:v>
                </c:pt>
                <c:pt idx="3">
                  <c:v>3 a 5 vez/sem</c:v>
                </c:pt>
                <c:pt idx="4">
                  <c:v>5 a 7 vez/sem</c:v>
                </c:pt>
                <c:pt idx="5">
                  <c:v>1 vez/mês</c:v>
                </c:pt>
                <c:pt idx="6">
                  <c:v>2 vez/mês</c:v>
                </c:pt>
              </c:strCache>
            </c:strRef>
          </c:cat>
          <c:val>
            <c:numRef>
              <c:f>'Motivo da Viagem e Frequência'!$J$34:$J$40</c:f>
              <c:numCache>
                <c:formatCode>General</c:formatCode>
                <c:ptCount val="7"/>
                <c:pt idx="0">
                  <c:v>47</c:v>
                </c:pt>
                <c:pt idx="1">
                  <c:v>147</c:v>
                </c:pt>
                <c:pt idx="2">
                  <c:v>120</c:v>
                </c:pt>
                <c:pt idx="3">
                  <c:v>133</c:v>
                </c:pt>
                <c:pt idx="4">
                  <c:v>210</c:v>
                </c:pt>
                <c:pt idx="5">
                  <c:v>152</c:v>
                </c:pt>
                <c:pt idx="6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96-4F6A-9E3E-027DFEAECAA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'Motivo da Viagem e Frequência'!$AL$32:$AL$38</c:f>
              <c:strCache>
                <c:ptCount val="7"/>
                <c:pt idx="0">
                  <c:v>Trabalho</c:v>
                </c:pt>
                <c:pt idx="1">
                  <c:v>Lazer</c:v>
                </c:pt>
                <c:pt idx="2">
                  <c:v>Estudo</c:v>
                </c:pt>
                <c:pt idx="3">
                  <c:v>Visita</c:v>
                </c:pt>
                <c:pt idx="4">
                  <c:v>Compras</c:v>
                </c:pt>
                <c:pt idx="5">
                  <c:v>Saúde</c:v>
                </c:pt>
                <c:pt idx="6">
                  <c:v>Outros</c:v>
                </c:pt>
              </c:strCache>
            </c:strRef>
          </c:cat>
          <c:val>
            <c:numRef>
              <c:f>'Motivo da Viagem e Frequência'!$AM$32:$AM$38</c:f>
              <c:numCache>
                <c:formatCode>0%</c:formatCode>
                <c:ptCount val="7"/>
                <c:pt idx="0">
                  <c:v>0.70684371807967317</c:v>
                </c:pt>
                <c:pt idx="1">
                  <c:v>0.11848825331971399</c:v>
                </c:pt>
                <c:pt idx="2">
                  <c:v>6.945863125638406E-2</c:v>
                </c:pt>
                <c:pt idx="3">
                  <c:v>4.290091930541369E-2</c:v>
                </c:pt>
                <c:pt idx="4">
                  <c:v>2.6557711950970377E-2</c:v>
                </c:pt>
                <c:pt idx="5">
                  <c:v>1.8386108273748723E-2</c:v>
                </c:pt>
                <c:pt idx="6">
                  <c:v>1.7364657814096015E-2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0-43D3-87C2-168AFEE4C6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5932800"/>
        <c:axId val="135936128"/>
      </c:barChart>
      <c:catAx>
        <c:axId val="13593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936128"/>
        <c:crosses val="autoZero"/>
        <c:auto val="1"/>
        <c:lblAlgn val="ctr"/>
        <c:lblOffset val="100"/>
        <c:noMultiLvlLbl val="0"/>
      </c:catAx>
      <c:valAx>
        <c:axId val="135936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59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8-4854-9298-A76AC03801B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8-4854-9298-A76AC03801B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8-4854-9298-A76AC03801B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38-4854-9298-A76AC03801BB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38-4854-9298-A76AC03801BB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38-4854-9298-A76AC03801BB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38-4854-9298-A76AC03801BB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38-4854-9298-A76AC03801BB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538-4854-9298-A76AC03801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'Motivo da Viagem e Frequência'!$B$19:$B$27</c:f>
              <c:strCache>
                <c:ptCount val="9"/>
                <c:pt idx="0">
                  <c:v>1ª Vez</c:v>
                </c:pt>
                <c:pt idx="1">
                  <c:v>1 vez/sem</c:v>
                </c:pt>
                <c:pt idx="2">
                  <c:v>2 ou 3 vez/sem</c:v>
                </c:pt>
                <c:pt idx="3">
                  <c:v>3 a 5 vez/sem</c:v>
                </c:pt>
                <c:pt idx="4">
                  <c:v>5 a 7 vez/sem</c:v>
                </c:pt>
                <c:pt idx="5">
                  <c:v>1 vez/mês</c:v>
                </c:pt>
                <c:pt idx="6">
                  <c:v>2 vez/mês</c:v>
                </c:pt>
                <c:pt idx="7">
                  <c:v>Eventual</c:v>
                </c:pt>
                <c:pt idx="8">
                  <c:v>NR</c:v>
                </c:pt>
              </c:strCache>
            </c:strRef>
          </c:cat>
          <c:val>
            <c:numRef>
              <c:f>'Motivo da Viagem e Frequência'!$K$19:$K$27</c:f>
              <c:numCache>
                <c:formatCode>#,##0</c:formatCode>
                <c:ptCount val="9"/>
                <c:pt idx="0">
                  <c:v>165</c:v>
                </c:pt>
                <c:pt idx="1">
                  <c:v>324</c:v>
                </c:pt>
                <c:pt idx="2">
                  <c:v>519</c:v>
                </c:pt>
                <c:pt idx="3">
                  <c:v>352</c:v>
                </c:pt>
                <c:pt idx="4">
                  <c:v>224</c:v>
                </c:pt>
                <c:pt idx="5">
                  <c:v>351</c:v>
                </c:pt>
                <c:pt idx="6">
                  <c:v>198</c:v>
                </c:pt>
                <c:pt idx="7">
                  <c:v>526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38-4854-9298-A76AC03801B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141748240970584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5-41C1-A855-D48A59D19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'Motivo da Viagem e Frequência'!$AL$17:$AL$23</c:f>
              <c:strCache>
                <c:ptCount val="7"/>
                <c:pt idx="0">
                  <c:v>Trabalho</c:v>
                </c:pt>
                <c:pt idx="1">
                  <c:v>Lazer</c:v>
                </c:pt>
                <c:pt idx="2">
                  <c:v>Compras</c:v>
                </c:pt>
                <c:pt idx="3">
                  <c:v>Visita</c:v>
                </c:pt>
                <c:pt idx="4">
                  <c:v>Saúde</c:v>
                </c:pt>
                <c:pt idx="5">
                  <c:v>Estudo</c:v>
                </c:pt>
                <c:pt idx="6">
                  <c:v>Outros</c:v>
                </c:pt>
              </c:strCache>
            </c:strRef>
          </c:cat>
          <c:val>
            <c:numRef>
              <c:f>'Motivo da Viagem e Frequência'!$AM$17:$AM$23</c:f>
              <c:numCache>
                <c:formatCode>0%</c:formatCode>
                <c:ptCount val="7"/>
                <c:pt idx="0">
                  <c:v>0.51139335076578263</c:v>
                </c:pt>
                <c:pt idx="1">
                  <c:v>0.11878968995143818</c:v>
                </c:pt>
                <c:pt idx="2">
                  <c:v>0.1038475905864774</c:v>
                </c:pt>
                <c:pt idx="3">
                  <c:v>0.10085917071348524</c:v>
                </c:pt>
                <c:pt idx="4">
                  <c:v>6.1262607396339187E-2</c:v>
                </c:pt>
                <c:pt idx="5">
                  <c:v>1.979828165857303E-2</c:v>
                </c:pt>
                <c:pt idx="6">
                  <c:v>8.2928651475532314E-2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5-41C1-A855-D48A59D19A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5032128"/>
        <c:axId val="125035872"/>
      </c:barChart>
      <c:catAx>
        <c:axId val="12503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035872"/>
        <c:crosses val="autoZero"/>
        <c:auto val="1"/>
        <c:lblAlgn val="ctr"/>
        <c:lblOffset val="100"/>
        <c:noMultiLvlLbl val="0"/>
      </c:catAx>
      <c:valAx>
        <c:axId val="1250358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503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0-4959-8952-9D65133FE01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0-4959-8952-9D65133FE01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70-4959-8952-9D65133FE01C}"/>
              </c:ext>
            </c:extLst>
          </c:dPt>
          <c:dLbls>
            <c:dLbl>
              <c:idx val="0"/>
              <c:layout>
                <c:manualLayout>
                  <c:x val="-0.15917111011988799"/>
                  <c:y val="-5.1422172666302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70-4959-8952-9D65133FE0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70-4959-8952-9D65133FE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('Uso Noturno e FDS'!$J$56,'Uso Noturno e FDS'!$J$57,'Uso Noturno e FDS'!$J$58)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Sem Resposta</c:v>
                </c:pt>
              </c:strCache>
            </c:strRef>
          </c:cat>
          <c:val>
            <c:numRef>
              <c:f>('Uso Noturno e FDS'!$O$56,'Uso Noturno e FDS'!$O$57,'Uso Noturno e FDS'!$O$58)</c:f>
              <c:numCache>
                <c:formatCode>0%</c:formatCode>
                <c:ptCount val="3"/>
                <c:pt idx="0">
                  <c:v>0.55828889966068829</c:v>
                </c:pt>
                <c:pt idx="1">
                  <c:v>0.43904507998061076</c:v>
                </c:pt>
                <c:pt idx="2">
                  <c:v>1.5753756665050896E-3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70-4959-8952-9D65133FE01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63629057518027E-2"/>
          <c:y val="0.13963094959712927"/>
          <c:w val="0.90056497175141248"/>
          <c:h val="0.58642474038571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'Uso Noturno e FDS'!$K$70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'Uso Noturno e FDS'!$J$71:$J$73</c:f>
              <c:strCache>
                <c:ptCount val="3"/>
                <c:pt idx="0">
                  <c:v>Amazônica</c:v>
                </c:pt>
                <c:pt idx="1">
                  <c:v>Centro-Sul</c:v>
                </c:pt>
                <c:pt idx="2">
                  <c:v>Nordeste</c:v>
                </c:pt>
              </c:strCache>
            </c:strRef>
          </c:cat>
          <c:val>
            <c:numRef>
              <c:f>'Uso Noturno e FDS'!$K$71:$K$73</c:f>
              <c:numCache>
                <c:formatCode>0%</c:formatCode>
                <c:ptCount val="3"/>
                <c:pt idx="0">
                  <c:v>0.42</c:v>
                </c:pt>
                <c:pt idx="1">
                  <c:v>0.39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3-421B-848A-B40E0A7E2F8A}"/>
            </c:ext>
          </c:extLst>
        </c:ser>
        <c:ser>
          <c:idx val="1"/>
          <c:order val="1"/>
          <c:tx>
            <c:strRef>
              <c:f>'Uso Noturno e FDS'!$L$70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'Uso Noturno e FDS'!$J$71:$J$73</c:f>
              <c:strCache>
                <c:ptCount val="3"/>
                <c:pt idx="0">
                  <c:v>Amazônica</c:v>
                </c:pt>
                <c:pt idx="1">
                  <c:v>Centro-Sul</c:v>
                </c:pt>
                <c:pt idx="2">
                  <c:v>Nordeste</c:v>
                </c:pt>
              </c:strCache>
            </c:strRef>
          </c:cat>
          <c:val>
            <c:numRef>
              <c:f>'Uso Noturno e FDS'!$L$71:$L$73</c:f>
              <c:numCache>
                <c:formatCode>0%</c:formatCode>
                <c:ptCount val="3"/>
                <c:pt idx="0">
                  <c:v>0.57999999999999996</c:v>
                </c:pt>
                <c:pt idx="1">
                  <c:v>0.59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3-421B-848A-B40E0A7E2F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4880159"/>
        <c:axId val="404880575"/>
      </c:barChart>
      <c:catAx>
        <c:axId val="404880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4880575"/>
        <c:crosses val="autoZero"/>
        <c:auto val="1"/>
        <c:lblAlgn val="ctr"/>
        <c:lblOffset val="100"/>
        <c:noMultiLvlLbl val="0"/>
      </c:catAx>
      <c:valAx>
        <c:axId val="4048805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488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0-4F0E-B02F-1A27F70681F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10-4F0E-B02F-1A27F70681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Planilha1!$F$5:$G$5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Planilha1!$F$6:$G$6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10-4F0E-B02F-1A27F70681F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'Uso Noturno e FDS'!$N$76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D-4AAF-AA75-728282AD8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'Uso Noturno e FDS'!$M$77:$M$79</c:f>
              <c:strCache>
                <c:ptCount val="3"/>
                <c:pt idx="0">
                  <c:v>Amazônica</c:v>
                </c:pt>
                <c:pt idx="1">
                  <c:v>Centro-Sul</c:v>
                </c:pt>
                <c:pt idx="2">
                  <c:v>Nordeste</c:v>
                </c:pt>
              </c:strCache>
            </c:strRef>
          </c:cat>
          <c:val>
            <c:numRef>
              <c:f>'Uso Noturno e FDS'!$N$77:$N$79</c:f>
              <c:numCache>
                <c:formatCode>0%</c:formatCode>
                <c:ptCount val="3"/>
                <c:pt idx="0">
                  <c:v>0.78</c:v>
                </c:pt>
                <c:pt idx="1">
                  <c:v>0.67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D-4AAF-AA75-728282AD81C0}"/>
            </c:ext>
          </c:extLst>
        </c:ser>
        <c:ser>
          <c:idx val="1"/>
          <c:order val="1"/>
          <c:tx>
            <c:strRef>
              <c:f>'Uso Noturno e FDS'!$O$76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'Uso Noturno e FDS'!$M$77:$M$79</c:f>
              <c:strCache>
                <c:ptCount val="3"/>
                <c:pt idx="0">
                  <c:v>Amazônica</c:v>
                </c:pt>
                <c:pt idx="1">
                  <c:v>Centro-Sul</c:v>
                </c:pt>
                <c:pt idx="2">
                  <c:v>Nordeste</c:v>
                </c:pt>
              </c:strCache>
            </c:strRef>
          </c:cat>
          <c:val>
            <c:numRef>
              <c:f>'Uso Noturno e FDS'!$O$77:$O$79</c:f>
              <c:numCache>
                <c:formatCode>0%</c:formatCode>
                <c:ptCount val="3"/>
                <c:pt idx="0">
                  <c:v>0.22</c:v>
                </c:pt>
                <c:pt idx="1">
                  <c:v>0.32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D-4AAF-AA75-728282AD81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76296431"/>
        <c:axId val="776301839"/>
      </c:barChart>
      <c:catAx>
        <c:axId val="776296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6301839"/>
        <c:crosses val="autoZero"/>
        <c:auto val="1"/>
        <c:lblAlgn val="ctr"/>
        <c:lblOffset val="100"/>
        <c:noMultiLvlLbl val="0"/>
      </c:catAx>
      <c:valAx>
        <c:axId val="7763018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6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25-4CC9-A3D7-6CACA8E5BB7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25-4CC9-A3D7-6CACA8E5BB7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25-4CC9-A3D7-6CACA8E5BB7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25-4CC9-A3D7-6CACA8E5BB7B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25-4CC9-A3D7-6CACA8E5BB7B}"/>
              </c:ext>
            </c:extLst>
          </c:dPt>
          <c:dLbls>
            <c:dLbl>
              <c:idx val="0"/>
              <c:layout>
                <c:manualLayout>
                  <c:x val="1.1589043008500744E-2"/>
                  <c:y val="0.13516415504019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25-4CC9-A3D7-6CACA8E5BB7B}"/>
                </c:ext>
              </c:extLst>
            </c:dLbl>
            <c:dLbl>
              <c:idx val="4"/>
              <c:layout>
                <c:manualLayout>
                  <c:x val="5.4162214023989595E-2"/>
                  <c:y val="0.135772174496817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25-4CC9-A3D7-6CACA8E5B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'Escolaridade e Renda'!$P$25:$T$25</c:f>
              <c:strCache>
                <c:ptCount val="5"/>
                <c:pt idx="0">
                  <c:v>NR</c:v>
                </c:pt>
                <c:pt idx="1">
                  <c:v>Até 1 SM</c:v>
                </c:pt>
                <c:pt idx="2">
                  <c:v>De 1 até 3 SM</c:v>
                </c:pt>
                <c:pt idx="3">
                  <c:v>De 3 até 5 SM</c:v>
                </c:pt>
                <c:pt idx="4">
                  <c:v>Acima de 5 SM</c:v>
                </c:pt>
              </c:strCache>
            </c:strRef>
          </c:cat>
          <c:val>
            <c:numRef>
              <c:f>'Escolaridade e Renda'!$P$34:$T$34</c:f>
              <c:numCache>
                <c:formatCode>#,##0</c:formatCode>
                <c:ptCount val="5"/>
                <c:pt idx="0">
                  <c:v>187</c:v>
                </c:pt>
                <c:pt idx="1">
                  <c:v>1621</c:v>
                </c:pt>
                <c:pt idx="2">
                  <c:v>1851</c:v>
                </c:pt>
                <c:pt idx="3">
                  <c:v>578</c:v>
                </c:pt>
                <c:pt idx="4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25-4CC9-A3D7-6CACA8E5BB7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628446477341"/>
          <c:y val="9.2432172218431058E-2"/>
          <c:w val="0.39626643026148523"/>
          <c:h val="0.903166295771167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3-4B72-A1C2-9FDF0DFD76D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3-4B72-A1C2-9FDF0DFD76D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E3-4B72-A1C2-9FDF0DFD76D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E3-4B72-A1C2-9FDF0DFD76D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E3-4B72-A1C2-9FDF0DFD76D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E3-4B72-A1C2-9FDF0DFD76D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CE3-4B72-A1C2-9FDF0DFD76D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CE3-4B72-A1C2-9FDF0DFD76DA}"/>
              </c:ext>
            </c:extLst>
          </c:dPt>
          <c:dLbls>
            <c:dLbl>
              <c:idx val="0"/>
              <c:layout>
                <c:manualLayout>
                  <c:x val="4.6641712559353848E-3"/>
                  <c:y val="0.128201995348680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3-4B72-A1C2-9FDF0DFD76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3-4B72-A1C2-9FDF0DFD7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'Escolaridade e Renda'!$O$47:$O$54</c:f>
              <c:strCache>
                <c:ptCount val="8"/>
                <c:pt idx="0">
                  <c:v>Não Respondeu/Não sabe</c:v>
                </c:pt>
                <c:pt idx="1">
                  <c:v>Sem instrução</c:v>
                </c:pt>
                <c:pt idx="2">
                  <c:v>Fundamental Incompleto</c:v>
                </c:pt>
                <c:pt idx="3">
                  <c:v>Fundamental Completo</c:v>
                </c:pt>
                <c:pt idx="4">
                  <c:v>Médio Incompleto</c:v>
                </c:pt>
                <c:pt idx="5">
                  <c:v>Médio Completo</c:v>
                </c:pt>
                <c:pt idx="6">
                  <c:v>Superior Incompleto</c:v>
                </c:pt>
                <c:pt idx="7">
                  <c:v>Superior Completo</c:v>
                </c:pt>
              </c:strCache>
            </c:strRef>
          </c:cat>
          <c:val>
            <c:numRef>
              <c:f>'Escolaridade e Renda'!$U$47:$U$54</c:f>
              <c:numCache>
                <c:formatCode>#,##0</c:formatCode>
                <c:ptCount val="8"/>
                <c:pt idx="0">
                  <c:v>6</c:v>
                </c:pt>
                <c:pt idx="1">
                  <c:v>4</c:v>
                </c:pt>
                <c:pt idx="2">
                  <c:v>133</c:v>
                </c:pt>
                <c:pt idx="3">
                  <c:v>114</c:v>
                </c:pt>
                <c:pt idx="4">
                  <c:v>71</c:v>
                </c:pt>
                <c:pt idx="5">
                  <c:v>389</c:v>
                </c:pt>
                <c:pt idx="6">
                  <c:v>110</c:v>
                </c:pt>
                <c:pt idx="7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E3-4B72-A1C2-9FDF0DFD76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explosion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B3-485C-8838-EE9B87DF3FB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B3-485C-8838-EE9B87DF3FB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B3-485C-8838-EE9B87DF3FB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B3-485C-8838-EE9B87DF3FB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B3-485C-8838-EE9B87DF3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'Escolaridade e Renda'!$P$46:$T$46</c:f>
              <c:strCache>
                <c:ptCount val="5"/>
                <c:pt idx="0">
                  <c:v>NR</c:v>
                </c:pt>
                <c:pt idx="1">
                  <c:v>Até 1 SM</c:v>
                </c:pt>
                <c:pt idx="2">
                  <c:v>De 1 até 3 SM</c:v>
                </c:pt>
                <c:pt idx="3">
                  <c:v>De 3 até 5 SM</c:v>
                </c:pt>
                <c:pt idx="4">
                  <c:v>Acima de 5 SM</c:v>
                </c:pt>
              </c:strCache>
            </c:strRef>
          </c:cat>
          <c:val>
            <c:numRef>
              <c:f>'Escolaridade e Renda'!$P$55:$T$55</c:f>
              <c:numCache>
                <c:formatCode>#,##0</c:formatCode>
                <c:ptCount val="5"/>
                <c:pt idx="0">
                  <c:v>57</c:v>
                </c:pt>
                <c:pt idx="1">
                  <c:v>147</c:v>
                </c:pt>
                <c:pt idx="2">
                  <c:v>421</c:v>
                </c:pt>
                <c:pt idx="3">
                  <c:v>203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B3-485C-8838-EE9B87DF3F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5A-41DC-9C9B-4370B6F11E8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5A-41DC-9C9B-4370B6F11E8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5A-41DC-9C9B-4370B6F11E8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5A-41DC-9C9B-4370B6F11E8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5A-41DC-9C9B-4370B6F11E8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5A-41DC-9C9B-4370B6F11E8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5A-41DC-9C9B-4370B6F11E8C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5A-41DC-9C9B-4370B6F11E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5A-41DC-9C9B-4370B6F11E8C}"/>
                </c:ext>
              </c:extLst>
            </c:dLbl>
            <c:dLbl>
              <c:idx val="1"/>
              <c:layout>
                <c:manualLayout>
                  <c:x val="2.339935914430856E-2"/>
                  <c:y val="0.121551577948777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5A-41DC-9C9B-4370B6F11E8C}"/>
                </c:ext>
              </c:extLst>
            </c:dLbl>
            <c:dLbl>
              <c:idx val="7"/>
              <c:layout>
                <c:manualLayout>
                  <c:x val="1.2132661351299773E-2"/>
                  <c:y val="0.11837415820320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5A-41DC-9C9B-4370B6F11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'Escolaridade e Renda'!$O$70:$O$77</c:f>
              <c:strCache>
                <c:ptCount val="8"/>
                <c:pt idx="0">
                  <c:v>Não Respondeu/Não sabe</c:v>
                </c:pt>
                <c:pt idx="1">
                  <c:v>Sem instrução</c:v>
                </c:pt>
                <c:pt idx="2">
                  <c:v>Fundamental Incompleto</c:v>
                </c:pt>
                <c:pt idx="3">
                  <c:v>Fundamental Completo</c:v>
                </c:pt>
                <c:pt idx="4">
                  <c:v>Médio Incompleto</c:v>
                </c:pt>
                <c:pt idx="5">
                  <c:v>Médio Completo</c:v>
                </c:pt>
                <c:pt idx="6">
                  <c:v>Superior Incompleto</c:v>
                </c:pt>
                <c:pt idx="7">
                  <c:v>Superior Completo</c:v>
                </c:pt>
              </c:strCache>
            </c:strRef>
          </c:cat>
          <c:val>
            <c:numRef>
              <c:f>'Escolaridade e Renda'!$U$70:$U$77</c:f>
              <c:numCache>
                <c:formatCode>#,##0</c:formatCode>
                <c:ptCount val="8"/>
                <c:pt idx="0">
                  <c:v>0</c:v>
                </c:pt>
                <c:pt idx="1">
                  <c:v>72</c:v>
                </c:pt>
                <c:pt idx="2">
                  <c:v>464</c:v>
                </c:pt>
                <c:pt idx="3">
                  <c:v>349</c:v>
                </c:pt>
                <c:pt idx="4">
                  <c:v>860</c:v>
                </c:pt>
                <c:pt idx="5">
                  <c:v>350</c:v>
                </c:pt>
                <c:pt idx="6">
                  <c:v>466</c:v>
                </c:pt>
                <c:pt idx="7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B5A-41DC-9C9B-4370B6F11E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04-406A-8924-78906230727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04-406A-8924-78906230727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04-406A-8924-78906230727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04-406A-8924-78906230727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04-406A-8924-7890623072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4-406A-8924-78906230727A}"/>
                </c:ext>
              </c:extLst>
            </c:dLbl>
            <c:dLbl>
              <c:idx val="4"/>
              <c:layout>
                <c:manualLayout>
                  <c:x val="6.3603743607386631E-2"/>
                  <c:y val="0.133669011011086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04-406A-8924-7890623072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'Escolaridade e Renda'!$P$69:$T$69</c:f>
              <c:strCache>
                <c:ptCount val="5"/>
                <c:pt idx="0">
                  <c:v>NR</c:v>
                </c:pt>
                <c:pt idx="1">
                  <c:v>Até 1 SM</c:v>
                </c:pt>
                <c:pt idx="2">
                  <c:v>De 1 até 3 SM</c:v>
                </c:pt>
                <c:pt idx="3">
                  <c:v>De 3 até 5 SM</c:v>
                </c:pt>
                <c:pt idx="4">
                  <c:v>Acima de 5 SM</c:v>
                </c:pt>
              </c:strCache>
            </c:strRef>
          </c:cat>
          <c:val>
            <c:numRef>
              <c:f>'Escolaridade e Renda'!$P$78:$T$78</c:f>
              <c:numCache>
                <c:formatCode>#,##0</c:formatCode>
                <c:ptCount val="5"/>
                <c:pt idx="0">
                  <c:v>0</c:v>
                </c:pt>
                <c:pt idx="1">
                  <c:v>1588</c:v>
                </c:pt>
                <c:pt idx="2">
                  <c:v>510</c:v>
                </c:pt>
                <c:pt idx="3">
                  <c:v>384</c:v>
                </c:pt>
                <c:pt idx="4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04-406A-8924-7890623072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2A-4CC2-9CE8-AB9017A920F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2A-4CC2-9CE8-AB9017A920F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2A-4CC2-9CE8-AB9017A920F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2A-4CC2-9CE8-AB9017A920F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2A-4CC2-9CE8-AB9017A920F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2A-4CC2-9CE8-AB9017A920F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2A-4CC2-9CE8-AB9017A920F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2A-4CC2-9CE8-AB9017A920F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A-4CC2-9CE8-AB9017A920F3}"/>
                </c:ext>
              </c:extLst>
            </c:dLbl>
            <c:dLbl>
              <c:idx val="1"/>
              <c:layout>
                <c:manualLayout>
                  <c:x val="-9.1241094863142979E-3"/>
                  <c:y val="0.143752916302128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A-4CC2-9CE8-AB9017A92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'Escolaridade e Renda'!$O$26:$O$33</c:f>
              <c:strCache>
                <c:ptCount val="8"/>
                <c:pt idx="0">
                  <c:v>Não Respondeu/Não sabe</c:v>
                </c:pt>
                <c:pt idx="1">
                  <c:v>Sem instrução</c:v>
                </c:pt>
                <c:pt idx="2">
                  <c:v>Fundamental Incompleto</c:v>
                </c:pt>
                <c:pt idx="3">
                  <c:v>Fundamental Completo</c:v>
                </c:pt>
                <c:pt idx="4">
                  <c:v>Médio Incompleto</c:v>
                </c:pt>
                <c:pt idx="5">
                  <c:v>Médio Completo</c:v>
                </c:pt>
                <c:pt idx="6">
                  <c:v>Superior Incompleto</c:v>
                </c:pt>
                <c:pt idx="7">
                  <c:v>Superior Completo</c:v>
                </c:pt>
              </c:strCache>
            </c:strRef>
          </c:cat>
          <c:val>
            <c:numRef>
              <c:f>'Escolaridade e Renda'!$U$26:$U$33</c:f>
              <c:numCache>
                <c:formatCode>General</c:formatCode>
                <c:ptCount val="8"/>
                <c:pt idx="0">
                  <c:v>3</c:v>
                </c:pt>
                <c:pt idx="1">
                  <c:v>52</c:v>
                </c:pt>
                <c:pt idx="2">
                  <c:v>745</c:v>
                </c:pt>
                <c:pt idx="3">
                  <c:v>424</c:v>
                </c:pt>
                <c:pt idx="4">
                  <c:v>485</c:v>
                </c:pt>
                <c:pt idx="5">
                  <c:v>1855</c:v>
                </c:pt>
                <c:pt idx="6">
                  <c:v>299</c:v>
                </c:pt>
                <c:pt idx="7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C2A-4CC2-9CE8-AB9017A920F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F-4AB7-BD52-6FD999765E5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F-4AB7-BD52-6FD999765E5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BF-4AB7-BD52-6FD999765E5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BF-4AB7-BD52-6FD999765E5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BF-4AB7-BD52-6FD999765E5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BF-4AB7-BD52-6FD999765E54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BF-4AB7-BD52-6FD999765E54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2BF-4AB7-BD52-6FD999765E54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2BF-4AB7-BD52-6FD999765E54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BF-4AB7-BD52-6FD999765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'Motivo da Viagem e Frequência'!$B$4:$B$12</c:f>
              <c:strCache>
                <c:ptCount val="9"/>
                <c:pt idx="0">
                  <c:v>1ª Vez</c:v>
                </c:pt>
                <c:pt idx="1">
                  <c:v>1 vez/sem</c:v>
                </c:pt>
                <c:pt idx="2">
                  <c:v>2 ou 3 vez/sem</c:v>
                </c:pt>
                <c:pt idx="3">
                  <c:v>3 a 5 vez/sem</c:v>
                </c:pt>
                <c:pt idx="4">
                  <c:v>5 a 7 vez/sem</c:v>
                </c:pt>
                <c:pt idx="5">
                  <c:v>1 vez/mês</c:v>
                </c:pt>
                <c:pt idx="6">
                  <c:v>2 vez/mês</c:v>
                </c:pt>
                <c:pt idx="7">
                  <c:v>Eventual</c:v>
                </c:pt>
                <c:pt idx="8">
                  <c:v>NR</c:v>
                </c:pt>
              </c:strCache>
            </c:strRef>
          </c:cat>
          <c:val>
            <c:numRef>
              <c:f>'Motivo da Viagem e Frequência'!$K$4:$K$12</c:f>
              <c:numCache>
                <c:formatCode>#,##0</c:formatCode>
                <c:ptCount val="9"/>
                <c:pt idx="0">
                  <c:v>117</c:v>
                </c:pt>
                <c:pt idx="1">
                  <c:v>619</c:v>
                </c:pt>
                <c:pt idx="2">
                  <c:v>730</c:v>
                </c:pt>
                <c:pt idx="3">
                  <c:v>491</c:v>
                </c:pt>
                <c:pt idx="4">
                  <c:v>377</c:v>
                </c:pt>
                <c:pt idx="5">
                  <c:v>917</c:v>
                </c:pt>
                <c:pt idx="6">
                  <c:v>558</c:v>
                </c:pt>
                <c:pt idx="7">
                  <c:v>780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BF-4AB7-BD52-6FD999765E5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32531843654955E-2"/>
          <c:y val="6.2200213448692393E-2"/>
          <c:w val="0.8691954420786997"/>
          <c:h val="0.806623677132360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1401383637766899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87-40F2-9D90-23EA636AA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'Motivo da Viagem e Frequência'!$AL$2:$AL$8</c:f>
              <c:strCache>
                <c:ptCount val="7"/>
                <c:pt idx="0">
                  <c:v>Trabalho</c:v>
                </c:pt>
                <c:pt idx="1">
                  <c:v>Visita</c:v>
                </c:pt>
                <c:pt idx="2">
                  <c:v>Lazer</c:v>
                </c:pt>
                <c:pt idx="3">
                  <c:v>Compras</c:v>
                </c:pt>
                <c:pt idx="4">
                  <c:v>Saúde</c:v>
                </c:pt>
                <c:pt idx="5">
                  <c:v>Estudo</c:v>
                </c:pt>
                <c:pt idx="6">
                  <c:v>Outros</c:v>
                </c:pt>
              </c:strCache>
            </c:strRef>
          </c:cat>
          <c:val>
            <c:numRef>
              <c:f>'Motivo da Viagem e Frequência'!$AM$2:$AM$8</c:f>
              <c:numCache>
                <c:formatCode>0%</c:formatCode>
                <c:ptCount val="7"/>
                <c:pt idx="0">
                  <c:v>0.48389904264577893</c:v>
                </c:pt>
                <c:pt idx="1">
                  <c:v>0.17036553524804177</c:v>
                </c:pt>
                <c:pt idx="2">
                  <c:v>0.11792863359442994</c:v>
                </c:pt>
                <c:pt idx="3">
                  <c:v>8.8990426457789387E-2</c:v>
                </c:pt>
                <c:pt idx="4">
                  <c:v>6.5926892950391641E-2</c:v>
                </c:pt>
                <c:pt idx="5">
                  <c:v>3.1549173194081813E-2</c:v>
                </c:pt>
                <c:pt idx="6">
                  <c:v>4.0905134899912966E-2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7-40F2-9D90-23EA636AA7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6762160"/>
        <c:axId val="236760912"/>
      </c:barChart>
      <c:catAx>
        <c:axId val="23676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6760912"/>
        <c:crosses val="autoZero"/>
        <c:auto val="1"/>
        <c:lblAlgn val="ctr"/>
        <c:lblOffset val="100"/>
        <c:noMultiLvlLbl val="0"/>
      </c:catAx>
      <c:valAx>
        <c:axId val="2367609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3676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3A380-5B63-46AB-BEFA-31819FB058F4}" type="doc">
      <dgm:prSet loTypeId="urn:microsoft.com/office/officeart/2005/8/layout/hierarchy2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3475AA92-FD44-4759-AC6B-B85055F81CB2}">
      <dgm:prSet phldrT="[Texto]" custT="1"/>
      <dgm:spPr>
        <a:solidFill>
          <a:srgbClr val="008080"/>
        </a:solidFill>
      </dgm:spPr>
      <dgm:t>
        <a:bodyPr/>
        <a:lstStyle/>
        <a:p>
          <a:r>
            <a: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Satisfação do Usuário</a:t>
          </a:r>
        </a:p>
      </dgm:t>
    </dgm:pt>
    <dgm:pt modelId="{9AA29628-D412-4D6B-926A-AD49743755B6}" type="parTrans" cxnId="{FF1843CE-9104-4DBD-AA36-EECFD52DD811}">
      <dgm:prSet/>
      <dgm:spPr/>
      <dgm:t>
        <a:bodyPr/>
        <a:lstStyle/>
        <a:p>
          <a:endParaRPr lang="pt-BR"/>
        </a:p>
      </dgm:t>
    </dgm:pt>
    <dgm:pt modelId="{ACB5CCD0-7223-430F-AC0D-5407F5D60A47}" type="sibTrans" cxnId="{FF1843CE-9104-4DBD-AA36-EECFD52DD811}">
      <dgm:prSet/>
      <dgm:spPr/>
      <dgm:t>
        <a:bodyPr/>
        <a:lstStyle/>
        <a:p>
          <a:endParaRPr lang="pt-BR"/>
        </a:p>
      </dgm:t>
    </dgm:pt>
    <dgm:pt modelId="{7237CF97-35B1-41D7-A241-3352D31009B5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dirty="0"/>
            <a:t>Eficiência</a:t>
          </a:r>
        </a:p>
      </dgm:t>
    </dgm:pt>
    <dgm:pt modelId="{7E2FA401-6E1F-42C4-983E-473E7AFBEF7E}" type="parTrans" cxnId="{E57F5B1C-CA71-4FA2-AB78-BDE6E4515A7E}">
      <dgm:prSet/>
      <dgm:spPr/>
      <dgm:t>
        <a:bodyPr/>
        <a:lstStyle/>
        <a:p>
          <a:endParaRPr lang="pt-BR"/>
        </a:p>
      </dgm:t>
    </dgm:pt>
    <dgm:pt modelId="{03AFC7E8-D459-40C8-BFF4-F7465070D7F8}" type="sibTrans" cxnId="{E57F5B1C-CA71-4FA2-AB78-BDE6E4515A7E}">
      <dgm:prSet/>
      <dgm:spPr/>
      <dgm:t>
        <a:bodyPr/>
        <a:lstStyle/>
        <a:p>
          <a:endParaRPr lang="pt-BR"/>
        </a:p>
      </dgm:t>
    </dgm:pt>
    <dgm:pt modelId="{1A8D2F54-EA1D-4767-AE50-08263498E817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Conforto</a:t>
          </a:r>
        </a:p>
      </dgm:t>
    </dgm:pt>
    <dgm:pt modelId="{49410968-3836-4021-8397-B6A3EC0B8BEA}" type="parTrans" cxnId="{8B2CB1FD-6763-4844-8106-0362C2A4BED1}">
      <dgm:prSet/>
      <dgm:spPr/>
      <dgm:t>
        <a:bodyPr/>
        <a:lstStyle/>
        <a:p>
          <a:endParaRPr lang="pt-BR"/>
        </a:p>
      </dgm:t>
    </dgm:pt>
    <dgm:pt modelId="{AE73812E-DFFD-428C-8AD9-AC27DAF65EE5}" type="sibTrans" cxnId="{8B2CB1FD-6763-4844-8106-0362C2A4BED1}">
      <dgm:prSet/>
      <dgm:spPr/>
      <dgm:t>
        <a:bodyPr/>
        <a:lstStyle/>
        <a:p>
          <a:endParaRPr lang="pt-BR"/>
        </a:p>
      </dgm:t>
    </dgm:pt>
    <dgm:pt modelId="{AF6E62F4-1227-4CAA-AD3C-C3F52992EFD2}" type="asst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dirty="0"/>
            <a:t>Pergunta 1</a:t>
          </a:r>
        </a:p>
      </dgm:t>
    </dgm:pt>
    <dgm:pt modelId="{776FEF2C-3916-47AF-822B-D01984FDB723}" type="parTrans" cxnId="{010D6847-14DC-457B-B6B0-C47EC90A6358}">
      <dgm:prSet/>
      <dgm:spPr/>
      <dgm:t>
        <a:bodyPr/>
        <a:lstStyle/>
        <a:p>
          <a:endParaRPr lang="pt-BR"/>
        </a:p>
      </dgm:t>
    </dgm:pt>
    <dgm:pt modelId="{05E1B56A-FCC5-43BE-952B-68CAA06B74F9}" type="sibTrans" cxnId="{010D6847-14DC-457B-B6B0-C47EC90A6358}">
      <dgm:prSet/>
      <dgm:spPr/>
      <dgm:t>
        <a:bodyPr/>
        <a:lstStyle/>
        <a:p>
          <a:endParaRPr lang="pt-BR"/>
        </a:p>
      </dgm:t>
    </dgm:pt>
    <dgm:pt modelId="{B81FC9D9-9B0F-404C-A6F8-D88635EAC305}" type="asst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dirty="0"/>
            <a:t>Pergunta 2</a:t>
          </a:r>
        </a:p>
      </dgm:t>
    </dgm:pt>
    <dgm:pt modelId="{9B538C8C-3AB9-4319-8B05-1DB8D332729D}" type="parTrans" cxnId="{46A1DEAF-6A69-432B-9DF4-0F3067CB8D18}">
      <dgm:prSet/>
      <dgm:spPr/>
      <dgm:t>
        <a:bodyPr/>
        <a:lstStyle/>
        <a:p>
          <a:endParaRPr lang="pt-BR"/>
        </a:p>
      </dgm:t>
    </dgm:pt>
    <dgm:pt modelId="{A2A7314A-CA76-4DC8-B839-27E51754781C}" type="sibTrans" cxnId="{46A1DEAF-6A69-432B-9DF4-0F3067CB8D18}">
      <dgm:prSet/>
      <dgm:spPr/>
      <dgm:t>
        <a:bodyPr/>
        <a:lstStyle/>
        <a:p>
          <a:endParaRPr lang="pt-BR"/>
        </a:p>
      </dgm:t>
    </dgm:pt>
    <dgm:pt modelId="{5DC5BAF8-A502-44DB-8984-D9698A3782FA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Regularidade</a:t>
          </a:r>
        </a:p>
      </dgm:t>
    </dgm:pt>
    <dgm:pt modelId="{BFC056FF-0113-4A99-8217-72CBA01D14F9}" type="sibTrans" cxnId="{BDBF9306-35A3-4542-85ED-3C95D8269BEB}">
      <dgm:prSet/>
      <dgm:spPr/>
      <dgm:t>
        <a:bodyPr/>
        <a:lstStyle/>
        <a:p>
          <a:endParaRPr lang="pt-BR"/>
        </a:p>
      </dgm:t>
    </dgm:pt>
    <dgm:pt modelId="{D2476DB9-C04B-4E07-9D27-971FB2A7A914}" type="parTrans" cxnId="{BDBF9306-35A3-4542-85ED-3C95D8269BEB}">
      <dgm:prSet/>
      <dgm:spPr/>
      <dgm:t>
        <a:bodyPr/>
        <a:lstStyle/>
        <a:p>
          <a:endParaRPr lang="pt-BR"/>
        </a:p>
      </dgm:t>
    </dgm:pt>
    <dgm:pt modelId="{AADDC1A9-B89D-4770-A2A5-A534AA46FE05}" type="asst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dirty="0"/>
            <a:t>...</a:t>
          </a:r>
        </a:p>
      </dgm:t>
    </dgm:pt>
    <dgm:pt modelId="{18E83F79-FDFB-4E8E-98B6-7F50D6E26800}" type="parTrans" cxnId="{0BEC7273-FAB4-463A-9EDF-C8A18596D75F}">
      <dgm:prSet/>
      <dgm:spPr/>
      <dgm:t>
        <a:bodyPr/>
        <a:lstStyle/>
        <a:p>
          <a:endParaRPr lang="pt-BR"/>
        </a:p>
      </dgm:t>
    </dgm:pt>
    <dgm:pt modelId="{AC5A8243-0EF0-44E8-8A91-4708BDAB582A}" type="sibTrans" cxnId="{0BEC7273-FAB4-463A-9EDF-C8A18596D75F}">
      <dgm:prSet/>
      <dgm:spPr/>
      <dgm:t>
        <a:bodyPr/>
        <a:lstStyle/>
        <a:p>
          <a:endParaRPr lang="pt-BR"/>
        </a:p>
      </dgm:t>
    </dgm:pt>
    <dgm:pt modelId="{D7F19319-4B92-4FED-9BE6-9EA120EC2870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Pontualidade</a:t>
          </a:r>
        </a:p>
      </dgm:t>
    </dgm:pt>
    <dgm:pt modelId="{8E52EAE7-6A51-4750-8CF1-CCF5F4BE07F8}" type="parTrans" cxnId="{0AEF7853-0CC4-4B31-9C95-3608F5F239B4}">
      <dgm:prSet/>
      <dgm:spPr/>
      <dgm:t>
        <a:bodyPr/>
        <a:lstStyle/>
        <a:p>
          <a:endParaRPr lang="pt-BR"/>
        </a:p>
      </dgm:t>
    </dgm:pt>
    <dgm:pt modelId="{94D24B21-AEE8-4A44-B7C9-8E995831E739}" type="sibTrans" cxnId="{0AEF7853-0CC4-4B31-9C95-3608F5F239B4}">
      <dgm:prSet/>
      <dgm:spPr/>
      <dgm:t>
        <a:bodyPr/>
        <a:lstStyle/>
        <a:p>
          <a:endParaRPr lang="pt-BR"/>
        </a:p>
      </dgm:t>
    </dgm:pt>
    <dgm:pt modelId="{EFBBEC2E-D4D5-46D6-976F-D3FB30F82B58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dirty="0"/>
            <a:t>Segurança</a:t>
          </a:r>
        </a:p>
      </dgm:t>
    </dgm:pt>
    <dgm:pt modelId="{83290B95-BED5-420E-A2BE-B10661D86C97}" type="parTrans" cxnId="{C9CF7FA7-7F26-4B74-9914-00901202141B}">
      <dgm:prSet/>
      <dgm:spPr/>
      <dgm:t>
        <a:bodyPr/>
        <a:lstStyle/>
        <a:p>
          <a:endParaRPr lang="pt-BR"/>
        </a:p>
      </dgm:t>
    </dgm:pt>
    <dgm:pt modelId="{110723DB-BCA3-44DC-B0A2-20F83C5F356B}" type="sibTrans" cxnId="{C9CF7FA7-7F26-4B74-9914-00901202141B}">
      <dgm:prSet/>
      <dgm:spPr/>
      <dgm:t>
        <a:bodyPr/>
        <a:lstStyle/>
        <a:p>
          <a:endParaRPr lang="pt-BR"/>
        </a:p>
      </dgm:t>
    </dgm:pt>
    <dgm:pt modelId="{1C19CBA7-4CEF-4558-99D4-BA282EC4AAE6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/>
            <a:t>Modicidade</a:t>
          </a:r>
        </a:p>
      </dgm:t>
    </dgm:pt>
    <dgm:pt modelId="{EE1E0389-4710-482B-9367-BCE326B7CBBE}" type="parTrans" cxnId="{56C1C691-1670-42E0-9132-FC595E22DF6C}">
      <dgm:prSet/>
      <dgm:spPr/>
      <dgm:t>
        <a:bodyPr/>
        <a:lstStyle/>
        <a:p>
          <a:endParaRPr lang="pt-BR"/>
        </a:p>
      </dgm:t>
    </dgm:pt>
    <dgm:pt modelId="{28038C87-5083-4D18-A942-322223878CD8}" type="sibTrans" cxnId="{56C1C691-1670-42E0-9132-FC595E22DF6C}">
      <dgm:prSet/>
      <dgm:spPr/>
      <dgm:t>
        <a:bodyPr/>
        <a:lstStyle/>
        <a:p>
          <a:endParaRPr lang="pt-BR"/>
        </a:p>
      </dgm:t>
    </dgm:pt>
    <dgm:pt modelId="{F0C624D0-D5B1-44A2-A828-DD501D777C26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Atualidade</a:t>
          </a:r>
        </a:p>
      </dgm:t>
    </dgm:pt>
    <dgm:pt modelId="{CB7E81C9-A59D-4B79-B84D-5ADDE0205B6D}" type="parTrans" cxnId="{ADD8B12E-FAC5-439F-BC92-203BEF121AF9}">
      <dgm:prSet/>
      <dgm:spPr/>
      <dgm:t>
        <a:bodyPr/>
        <a:lstStyle/>
        <a:p>
          <a:endParaRPr lang="pt-BR"/>
        </a:p>
      </dgm:t>
    </dgm:pt>
    <dgm:pt modelId="{897BE404-B235-42B7-A44D-30F0904D52FC}" type="sibTrans" cxnId="{ADD8B12E-FAC5-439F-BC92-203BEF121AF9}">
      <dgm:prSet/>
      <dgm:spPr/>
      <dgm:t>
        <a:bodyPr/>
        <a:lstStyle/>
        <a:p>
          <a:endParaRPr lang="pt-BR"/>
        </a:p>
      </dgm:t>
    </dgm:pt>
    <dgm:pt modelId="{8800DEDE-C5D2-4067-940E-E0B7359166D4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Generalidade</a:t>
          </a:r>
        </a:p>
      </dgm:t>
    </dgm:pt>
    <dgm:pt modelId="{4E3CF139-860E-430E-8A7B-A347BDEDE0DD}" type="parTrans" cxnId="{AE220CDE-AF42-45DE-BB66-248AE2EDFC53}">
      <dgm:prSet/>
      <dgm:spPr/>
      <dgm:t>
        <a:bodyPr/>
        <a:lstStyle/>
        <a:p>
          <a:endParaRPr lang="pt-BR"/>
        </a:p>
      </dgm:t>
    </dgm:pt>
    <dgm:pt modelId="{D71ECE96-B275-4B58-8445-F7113736E71B}" type="sibTrans" cxnId="{AE220CDE-AF42-45DE-BB66-248AE2EDFC53}">
      <dgm:prSet/>
      <dgm:spPr/>
      <dgm:t>
        <a:bodyPr/>
        <a:lstStyle/>
        <a:p>
          <a:endParaRPr lang="pt-BR"/>
        </a:p>
      </dgm:t>
    </dgm:pt>
    <dgm:pt modelId="{24263883-0ECC-41BC-9682-20AAEEF42AD0}" type="asst">
      <dgm:prSet phldrT="[Texto]" custT="1"/>
      <dgm:spPr>
        <a:solidFill>
          <a:srgbClr val="C0DEE2"/>
        </a:solidFill>
      </dgm:spPr>
      <dgm:t>
        <a:bodyPr/>
        <a:lstStyle/>
        <a:p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Cortesia</a:t>
          </a:r>
        </a:p>
      </dgm:t>
    </dgm:pt>
    <dgm:pt modelId="{2024C42F-E374-4C1C-8880-BC37801834CB}" type="parTrans" cxnId="{7C4ED20B-5154-4780-97AD-7C5444D3F8E9}">
      <dgm:prSet/>
      <dgm:spPr/>
      <dgm:t>
        <a:bodyPr/>
        <a:lstStyle/>
        <a:p>
          <a:endParaRPr lang="pt-BR"/>
        </a:p>
      </dgm:t>
    </dgm:pt>
    <dgm:pt modelId="{DB86E3E4-9635-4452-A0D3-16DEDC81E1CF}" type="sibTrans" cxnId="{7C4ED20B-5154-4780-97AD-7C5444D3F8E9}">
      <dgm:prSet/>
      <dgm:spPr/>
      <dgm:t>
        <a:bodyPr/>
        <a:lstStyle/>
        <a:p>
          <a:endParaRPr lang="pt-BR"/>
        </a:p>
      </dgm:t>
    </dgm:pt>
    <dgm:pt modelId="{3D323E19-20F4-4F28-A771-AE692DBDDD71}" type="asst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dirty="0"/>
            <a:t>Pergunta 1</a:t>
          </a:r>
        </a:p>
      </dgm:t>
    </dgm:pt>
    <dgm:pt modelId="{5AB93EFF-76A1-4D52-876F-FF6FCDFB8B44}" type="parTrans" cxnId="{88EB6633-7720-4248-83A8-92A5F6D9584A}">
      <dgm:prSet/>
      <dgm:spPr/>
      <dgm:t>
        <a:bodyPr/>
        <a:lstStyle/>
        <a:p>
          <a:endParaRPr lang="pt-BR"/>
        </a:p>
      </dgm:t>
    </dgm:pt>
    <dgm:pt modelId="{6C0FF0F5-FCCF-4285-A7A1-51E3204A95BD}" type="sibTrans" cxnId="{88EB6633-7720-4248-83A8-92A5F6D9584A}">
      <dgm:prSet/>
      <dgm:spPr/>
      <dgm:t>
        <a:bodyPr/>
        <a:lstStyle/>
        <a:p>
          <a:endParaRPr lang="pt-BR"/>
        </a:p>
      </dgm:t>
    </dgm:pt>
    <dgm:pt modelId="{6FD2B0E9-A348-4ACF-95AE-F8A6EC5569DA}" type="asst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dirty="0"/>
            <a:t>Pergunta 2</a:t>
          </a:r>
        </a:p>
      </dgm:t>
    </dgm:pt>
    <dgm:pt modelId="{47546D57-AB51-496B-AFBC-3296FA0EFE33}" type="parTrans" cxnId="{E5324430-7AE6-46A3-9398-380C4589377D}">
      <dgm:prSet/>
      <dgm:spPr/>
      <dgm:t>
        <a:bodyPr/>
        <a:lstStyle/>
        <a:p>
          <a:endParaRPr lang="pt-BR"/>
        </a:p>
      </dgm:t>
    </dgm:pt>
    <dgm:pt modelId="{F99638FF-A58C-4B12-A795-5062E24D285C}" type="sibTrans" cxnId="{E5324430-7AE6-46A3-9398-380C4589377D}">
      <dgm:prSet/>
      <dgm:spPr/>
      <dgm:t>
        <a:bodyPr/>
        <a:lstStyle/>
        <a:p>
          <a:endParaRPr lang="pt-BR"/>
        </a:p>
      </dgm:t>
    </dgm:pt>
    <dgm:pt modelId="{9F4462F8-8CF1-4268-B60A-57E12D837C7D}" type="asst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dirty="0"/>
            <a:t>...</a:t>
          </a:r>
        </a:p>
      </dgm:t>
    </dgm:pt>
    <dgm:pt modelId="{B3161D71-12CA-4BF6-A0D0-022C1EE05E88}" type="parTrans" cxnId="{14A889BF-316C-49B6-89D6-D942CFF99112}">
      <dgm:prSet/>
      <dgm:spPr/>
      <dgm:t>
        <a:bodyPr/>
        <a:lstStyle/>
        <a:p>
          <a:endParaRPr lang="pt-BR"/>
        </a:p>
      </dgm:t>
    </dgm:pt>
    <dgm:pt modelId="{3BEC659B-79C6-47CC-882A-2A55EAD89AF8}" type="sibTrans" cxnId="{14A889BF-316C-49B6-89D6-D942CFF99112}">
      <dgm:prSet/>
      <dgm:spPr/>
      <dgm:t>
        <a:bodyPr/>
        <a:lstStyle/>
        <a:p>
          <a:endParaRPr lang="pt-BR"/>
        </a:p>
      </dgm:t>
    </dgm:pt>
    <dgm:pt modelId="{DD7E603E-F7CD-4109-BECC-A5EE3F19026C}">
      <dgm:prSet phldrT="[Texto]"/>
      <dgm:spPr>
        <a:solidFill>
          <a:srgbClr val="00808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Art. 28,  inciso I Lei 10.233/2001</a:t>
          </a:r>
        </a:p>
      </dgm:t>
    </dgm:pt>
    <dgm:pt modelId="{F5DCF21B-B0E1-4123-8DD8-FEBC0C152484}" type="parTrans" cxnId="{F7236B2B-122B-4E4B-A9BA-AE191BF1A5E4}">
      <dgm:prSet/>
      <dgm:spPr/>
      <dgm:t>
        <a:bodyPr/>
        <a:lstStyle/>
        <a:p>
          <a:endParaRPr lang="pt-BR"/>
        </a:p>
      </dgm:t>
    </dgm:pt>
    <dgm:pt modelId="{B14B1421-0187-49D9-877B-3456124C30A2}" type="sibTrans" cxnId="{F7236B2B-122B-4E4B-A9BA-AE191BF1A5E4}">
      <dgm:prSet/>
      <dgm:spPr/>
      <dgm:t>
        <a:bodyPr/>
        <a:lstStyle/>
        <a:p>
          <a:endParaRPr lang="pt-BR"/>
        </a:p>
      </dgm:t>
    </dgm:pt>
    <dgm:pt modelId="{F82CE14B-C8D0-4A72-A425-7E653701749F}" type="pres">
      <dgm:prSet presAssocID="{8DD3A380-5B63-46AB-BEFA-31819FB058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1D5852-41DC-4454-A44D-5DE341D49320}" type="pres">
      <dgm:prSet presAssocID="{3475AA92-FD44-4759-AC6B-B85055F81CB2}" presName="root1" presStyleCnt="0"/>
      <dgm:spPr/>
    </dgm:pt>
    <dgm:pt modelId="{ACA2251C-AD18-45AE-8810-1874AC248D46}" type="pres">
      <dgm:prSet presAssocID="{3475AA92-FD44-4759-AC6B-B85055F81CB2}" presName="LevelOneTextNode" presStyleLbl="node0" presStyleIdx="0" presStyleCnt="2" custScaleX="147198" custScaleY="106076">
        <dgm:presLayoutVars>
          <dgm:chPref val="3"/>
        </dgm:presLayoutVars>
      </dgm:prSet>
      <dgm:spPr/>
    </dgm:pt>
    <dgm:pt modelId="{C3FC207F-9390-459F-AB76-E7A0BD337724}" type="pres">
      <dgm:prSet presAssocID="{3475AA92-FD44-4759-AC6B-B85055F81CB2}" presName="level2hierChild" presStyleCnt="0"/>
      <dgm:spPr/>
    </dgm:pt>
    <dgm:pt modelId="{EE574F57-31E9-49B6-83B0-19B618947DBA}" type="pres">
      <dgm:prSet presAssocID="{7E2FA401-6E1F-42C4-983E-473E7AFBEF7E}" presName="conn2-1" presStyleLbl="parChTrans1D2" presStyleIdx="0" presStyleCnt="9"/>
      <dgm:spPr/>
    </dgm:pt>
    <dgm:pt modelId="{13417C4A-FFF4-4B60-B3E5-BAB3BA93E529}" type="pres">
      <dgm:prSet presAssocID="{7E2FA401-6E1F-42C4-983E-473E7AFBEF7E}" presName="connTx" presStyleLbl="parChTrans1D2" presStyleIdx="0" presStyleCnt="9"/>
      <dgm:spPr/>
    </dgm:pt>
    <dgm:pt modelId="{6268F3BC-FA6B-4024-94B2-AD753EA13E19}" type="pres">
      <dgm:prSet presAssocID="{7237CF97-35B1-41D7-A241-3352D31009B5}" presName="root2" presStyleCnt="0"/>
      <dgm:spPr/>
    </dgm:pt>
    <dgm:pt modelId="{E28C0281-1381-4D35-9A69-6A6B425F973B}" type="pres">
      <dgm:prSet presAssocID="{7237CF97-35B1-41D7-A241-3352D31009B5}" presName="LevelTwoTextNode" presStyleLbl="asst1" presStyleIdx="0" presStyleCnt="15" custScaleY="38353" custLinFactNeighborX="6028" custLinFactNeighborY="1507">
        <dgm:presLayoutVars>
          <dgm:chPref val="3"/>
        </dgm:presLayoutVars>
      </dgm:prSet>
      <dgm:spPr/>
    </dgm:pt>
    <dgm:pt modelId="{15231360-84AE-4C1F-B6E2-3B884EF67AB1}" type="pres">
      <dgm:prSet presAssocID="{7237CF97-35B1-41D7-A241-3352D31009B5}" presName="level3hierChild" presStyleCnt="0"/>
      <dgm:spPr/>
    </dgm:pt>
    <dgm:pt modelId="{D458AFEF-B07F-4232-BD26-6FAA4BE409A9}" type="pres">
      <dgm:prSet presAssocID="{776FEF2C-3916-47AF-822B-D01984FDB723}" presName="conn2-1" presStyleLbl="parChTrans1D3" presStyleIdx="0" presStyleCnt="6"/>
      <dgm:spPr/>
    </dgm:pt>
    <dgm:pt modelId="{47575A8E-1E4C-427C-B981-7D7181305E7C}" type="pres">
      <dgm:prSet presAssocID="{776FEF2C-3916-47AF-822B-D01984FDB723}" presName="connTx" presStyleLbl="parChTrans1D3" presStyleIdx="0" presStyleCnt="6"/>
      <dgm:spPr/>
    </dgm:pt>
    <dgm:pt modelId="{A079CF73-6F21-4D41-854C-5BD1F26A7AD8}" type="pres">
      <dgm:prSet presAssocID="{AF6E62F4-1227-4CAA-AD3C-C3F52992EFD2}" presName="root2" presStyleCnt="0"/>
      <dgm:spPr/>
    </dgm:pt>
    <dgm:pt modelId="{9E02F78A-EEBC-41AE-AD97-514A96A3DCAE}" type="pres">
      <dgm:prSet presAssocID="{AF6E62F4-1227-4CAA-AD3C-C3F52992EFD2}" presName="LevelTwoTextNode" presStyleLbl="asst1" presStyleIdx="1" presStyleCnt="15" custScaleY="25282">
        <dgm:presLayoutVars>
          <dgm:chPref val="3"/>
        </dgm:presLayoutVars>
      </dgm:prSet>
      <dgm:spPr/>
    </dgm:pt>
    <dgm:pt modelId="{268197BF-AFC8-4FEA-A4CB-87BE3DC557AE}" type="pres">
      <dgm:prSet presAssocID="{AF6E62F4-1227-4CAA-AD3C-C3F52992EFD2}" presName="level3hierChild" presStyleCnt="0"/>
      <dgm:spPr/>
    </dgm:pt>
    <dgm:pt modelId="{309E1C68-C3CB-4849-BEB8-73AB92CC8D2A}" type="pres">
      <dgm:prSet presAssocID="{9B538C8C-3AB9-4319-8B05-1DB8D332729D}" presName="conn2-1" presStyleLbl="parChTrans1D3" presStyleIdx="1" presStyleCnt="6"/>
      <dgm:spPr/>
    </dgm:pt>
    <dgm:pt modelId="{8F1484CC-435E-4856-AB7C-413DAA63C2EB}" type="pres">
      <dgm:prSet presAssocID="{9B538C8C-3AB9-4319-8B05-1DB8D332729D}" presName="connTx" presStyleLbl="parChTrans1D3" presStyleIdx="1" presStyleCnt="6"/>
      <dgm:spPr/>
    </dgm:pt>
    <dgm:pt modelId="{190430CA-9E67-4579-A38E-61CFD5176833}" type="pres">
      <dgm:prSet presAssocID="{B81FC9D9-9B0F-404C-A6F8-D88635EAC305}" presName="root2" presStyleCnt="0"/>
      <dgm:spPr/>
    </dgm:pt>
    <dgm:pt modelId="{C66B8673-4408-4C43-8975-4D288AE727CB}" type="pres">
      <dgm:prSet presAssocID="{B81FC9D9-9B0F-404C-A6F8-D88635EAC305}" presName="LevelTwoTextNode" presStyleLbl="asst1" presStyleIdx="2" presStyleCnt="15" custScaleY="25282">
        <dgm:presLayoutVars>
          <dgm:chPref val="3"/>
        </dgm:presLayoutVars>
      </dgm:prSet>
      <dgm:spPr/>
    </dgm:pt>
    <dgm:pt modelId="{C1EE2C01-FD31-4FE8-8748-06FC31199197}" type="pres">
      <dgm:prSet presAssocID="{B81FC9D9-9B0F-404C-A6F8-D88635EAC305}" presName="level3hierChild" presStyleCnt="0"/>
      <dgm:spPr/>
    </dgm:pt>
    <dgm:pt modelId="{AD73E333-3128-4548-ABE5-92CF71E26544}" type="pres">
      <dgm:prSet presAssocID="{18E83F79-FDFB-4E8E-98B6-7F50D6E26800}" presName="conn2-1" presStyleLbl="parChTrans1D3" presStyleIdx="2" presStyleCnt="6"/>
      <dgm:spPr/>
    </dgm:pt>
    <dgm:pt modelId="{E04C842A-57C1-4FEF-A3CC-501B464D4A2B}" type="pres">
      <dgm:prSet presAssocID="{18E83F79-FDFB-4E8E-98B6-7F50D6E26800}" presName="connTx" presStyleLbl="parChTrans1D3" presStyleIdx="2" presStyleCnt="6"/>
      <dgm:spPr/>
    </dgm:pt>
    <dgm:pt modelId="{735FAC53-A7F3-48A8-91EE-3C2662E44F42}" type="pres">
      <dgm:prSet presAssocID="{AADDC1A9-B89D-4770-A2A5-A534AA46FE05}" presName="root2" presStyleCnt="0"/>
      <dgm:spPr/>
    </dgm:pt>
    <dgm:pt modelId="{AD492851-9620-412D-B816-CEB1495E3115}" type="pres">
      <dgm:prSet presAssocID="{AADDC1A9-B89D-4770-A2A5-A534AA46FE05}" presName="LevelTwoTextNode" presStyleLbl="asst1" presStyleIdx="3" presStyleCnt="15" custScaleY="25282">
        <dgm:presLayoutVars>
          <dgm:chPref val="3"/>
        </dgm:presLayoutVars>
      </dgm:prSet>
      <dgm:spPr/>
    </dgm:pt>
    <dgm:pt modelId="{DE8D0E4B-997F-4E71-A7AA-654749193C5C}" type="pres">
      <dgm:prSet presAssocID="{AADDC1A9-B89D-4770-A2A5-A534AA46FE05}" presName="level3hierChild" presStyleCnt="0"/>
      <dgm:spPr/>
    </dgm:pt>
    <dgm:pt modelId="{EF47BC73-BB00-48CF-8413-09812938F79C}" type="pres">
      <dgm:prSet presAssocID="{83290B95-BED5-420E-A2BE-B10661D86C97}" presName="conn2-1" presStyleLbl="parChTrans1D2" presStyleIdx="1" presStyleCnt="9"/>
      <dgm:spPr/>
    </dgm:pt>
    <dgm:pt modelId="{E5980B3F-0F9A-41C9-B043-18BBC88845D4}" type="pres">
      <dgm:prSet presAssocID="{83290B95-BED5-420E-A2BE-B10661D86C97}" presName="connTx" presStyleLbl="parChTrans1D2" presStyleIdx="1" presStyleCnt="9"/>
      <dgm:spPr/>
    </dgm:pt>
    <dgm:pt modelId="{2F2703EC-2F19-4AA2-A053-28292A84E65F}" type="pres">
      <dgm:prSet presAssocID="{EFBBEC2E-D4D5-46D6-976F-D3FB30F82B58}" presName="root2" presStyleCnt="0"/>
      <dgm:spPr/>
    </dgm:pt>
    <dgm:pt modelId="{688BC058-6E43-4AF0-A714-3D2850DD49E9}" type="pres">
      <dgm:prSet presAssocID="{EFBBEC2E-D4D5-46D6-976F-D3FB30F82B58}" presName="LevelTwoTextNode" presStyleLbl="asst1" presStyleIdx="4" presStyleCnt="15" custScaleY="38353" custLinFactNeighborX="6028" custLinFactNeighborY="1507">
        <dgm:presLayoutVars>
          <dgm:chPref val="3"/>
        </dgm:presLayoutVars>
      </dgm:prSet>
      <dgm:spPr/>
    </dgm:pt>
    <dgm:pt modelId="{95712D8A-77FD-493B-B783-65AFB019404F}" type="pres">
      <dgm:prSet presAssocID="{EFBBEC2E-D4D5-46D6-976F-D3FB30F82B58}" presName="level3hierChild" presStyleCnt="0"/>
      <dgm:spPr/>
    </dgm:pt>
    <dgm:pt modelId="{1DB06AD3-95BD-4EB2-818A-5FA7752E7B18}" type="pres">
      <dgm:prSet presAssocID="{D2476DB9-C04B-4E07-9D27-971FB2A7A914}" presName="conn2-1" presStyleLbl="parChTrans1D2" presStyleIdx="2" presStyleCnt="9"/>
      <dgm:spPr/>
    </dgm:pt>
    <dgm:pt modelId="{8AFCD217-13A1-4D69-8558-12AABAD5465C}" type="pres">
      <dgm:prSet presAssocID="{D2476DB9-C04B-4E07-9D27-971FB2A7A914}" presName="connTx" presStyleLbl="parChTrans1D2" presStyleIdx="2" presStyleCnt="9"/>
      <dgm:spPr/>
    </dgm:pt>
    <dgm:pt modelId="{BE990C68-3007-4CA2-BC35-A8992C0A5C45}" type="pres">
      <dgm:prSet presAssocID="{5DC5BAF8-A502-44DB-8984-D9698A3782FA}" presName="root2" presStyleCnt="0"/>
      <dgm:spPr/>
    </dgm:pt>
    <dgm:pt modelId="{97BEC428-DED3-47B9-B8D9-61C9677D2EF7}" type="pres">
      <dgm:prSet presAssocID="{5DC5BAF8-A502-44DB-8984-D9698A3782FA}" presName="LevelTwoTextNode" presStyleLbl="asst1" presStyleIdx="5" presStyleCnt="15" custScaleY="38353" custLinFactNeighborX="6028" custLinFactNeighborY="1507">
        <dgm:presLayoutVars>
          <dgm:chPref val="3"/>
        </dgm:presLayoutVars>
      </dgm:prSet>
      <dgm:spPr/>
    </dgm:pt>
    <dgm:pt modelId="{868F0119-4577-4AF8-BFC1-912D22D7BEFE}" type="pres">
      <dgm:prSet presAssocID="{5DC5BAF8-A502-44DB-8984-D9698A3782FA}" presName="level3hierChild" presStyleCnt="0"/>
      <dgm:spPr/>
    </dgm:pt>
    <dgm:pt modelId="{C61B3302-00EC-4932-9D9C-2EF9C0B08A5E}" type="pres">
      <dgm:prSet presAssocID="{EE1E0389-4710-482B-9367-BCE326B7CBBE}" presName="conn2-1" presStyleLbl="parChTrans1D2" presStyleIdx="3" presStyleCnt="9"/>
      <dgm:spPr/>
    </dgm:pt>
    <dgm:pt modelId="{F36CE8D0-34DB-46DE-A661-BBAF6FC1F623}" type="pres">
      <dgm:prSet presAssocID="{EE1E0389-4710-482B-9367-BCE326B7CBBE}" presName="connTx" presStyleLbl="parChTrans1D2" presStyleIdx="3" presStyleCnt="9"/>
      <dgm:spPr/>
    </dgm:pt>
    <dgm:pt modelId="{A2DD6894-D4AA-4273-A0FD-3B03B560BF19}" type="pres">
      <dgm:prSet presAssocID="{1C19CBA7-4CEF-4558-99D4-BA282EC4AAE6}" presName="root2" presStyleCnt="0"/>
      <dgm:spPr/>
    </dgm:pt>
    <dgm:pt modelId="{2D7F4D94-D44A-49B6-8903-7584CB30874B}" type="pres">
      <dgm:prSet presAssocID="{1C19CBA7-4CEF-4558-99D4-BA282EC4AAE6}" presName="LevelTwoTextNode" presStyleLbl="asst1" presStyleIdx="6" presStyleCnt="15" custScaleY="38353" custLinFactNeighborX="6028" custLinFactNeighborY="1507">
        <dgm:presLayoutVars>
          <dgm:chPref val="3"/>
        </dgm:presLayoutVars>
      </dgm:prSet>
      <dgm:spPr/>
    </dgm:pt>
    <dgm:pt modelId="{32A985CC-D1B7-47F3-8E20-880F776078B5}" type="pres">
      <dgm:prSet presAssocID="{1C19CBA7-4CEF-4558-99D4-BA282EC4AAE6}" presName="level3hierChild" presStyleCnt="0"/>
      <dgm:spPr/>
    </dgm:pt>
    <dgm:pt modelId="{F71958F6-8506-4F04-BD52-423AF093D828}" type="pres">
      <dgm:prSet presAssocID="{CB7E81C9-A59D-4B79-B84D-5ADDE0205B6D}" presName="conn2-1" presStyleLbl="parChTrans1D2" presStyleIdx="4" presStyleCnt="9"/>
      <dgm:spPr/>
    </dgm:pt>
    <dgm:pt modelId="{3B306DEE-0AD5-4089-96F3-5591F02AA4AE}" type="pres">
      <dgm:prSet presAssocID="{CB7E81C9-A59D-4B79-B84D-5ADDE0205B6D}" presName="connTx" presStyleLbl="parChTrans1D2" presStyleIdx="4" presStyleCnt="9"/>
      <dgm:spPr/>
    </dgm:pt>
    <dgm:pt modelId="{8BCC8701-D95B-42F1-A41D-8ECFD13F9C2E}" type="pres">
      <dgm:prSet presAssocID="{F0C624D0-D5B1-44A2-A828-DD501D777C26}" presName="root2" presStyleCnt="0"/>
      <dgm:spPr/>
    </dgm:pt>
    <dgm:pt modelId="{5C3E0501-2A53-4744-87CC-65420EB94A0A}" type="pres">
      <dgm:prSet presAssocID="{F0C624D0-D5B1-44A2-A828-DD501D777C26}" presName="LevelTwoTextNode" presStyleLbl="asst1" presStyleIdx="7" presStyleCnt="15" custScaleY="38353" custLinFactNeighborX="6028" custLinFactNeighborY="1507">
        <dgm:presLayoutVars>
          <dgm:chPref val="3"/>
        </dgm:presLayoutVars>
      </dgm:prSet>
      <dgm:spPr/>
    </dgm:pt>
    <dgm:pt modelId="{CD0062D0-F3EC-4F78-AC3C-E6F48EF91797}" type="pres">
      <dgm:prSet presAssocID="{F0C624D0-D5B1-44A2-A828-DD501D777C26}" presName="level3hierChild" presStyleCnt="0"/>
      <dgm:spPr/>
    </dgm:pt>
    <dgm:pt modelId="{0FE18073-D418-4C67-9D88-E7774589E1B1}" type="pres">
      <dgm:prSet presAssocID="{4E3CF139-860E-430E-8A7B-A347BDEDE0DD}" presName="conn2-1" presStyleLbl="parChTrans1D2" presStyleIdx="5" presStyleCnt="9"/>
      <dgm:spPr/>
    </dgm:pt>
    <dgm:pt modelId="{989678CA-491D-4E34-A6B2-665934506989}" type="pres">
      <dgm:prSet presAssocID="{4E3CF139-860E-430E-8A7B-A347BDEDE0DD}" presName="connTx" presStyleLbl="parChTrans1D2" presStyleIdx="5" presStyleCnt="9"/>
      <dgm:spPr/>
    </dgm:pt>
    <dgm:pt modelId="{5D001E93-C18A-4AE1-BCD9-F6B59AB7C722}" type="pres">
      <dgm:prSet presAssocID="{8800DEDE-C5D2-4067-940E-E0B7359166D4}" presName="root2" presStyleCnt="0"/>
      <dgm:spPr/>
    </dgm:pt>
    <dgm:pt modelId="{DE649BC4-1C2B-4A79-859B-5E9795D6BCD5}" type="pres">
      <dgm:prSet presAssocID="{8800DEDE-C5D2-4067-940E-E0B7359166D4}" presName="LevelTwoTextNode" presStyleLbl="asst1" presStyleIdx="8" presStyleCnt="15" custScaleY="38353" custLinFactNeighborX="6028" custLinFactNeighborY="1507">
        <dgm:presLayoutVars>
          <dgm:chPref val="3"/>
        </dgm:presLayoutVars>
      </dgm:prSet>
      <dgm:spPr/>
    </dgm:pt>
    <dgm:pt modelId="{EB52C805-BC5B-4C50-AD29-234F3C2FFAEE}" type="pres">
      <dgm:prSet presAssocID="{8800DEDE-C5D2-4067-940E-E0B7359166D4}" presName="level3hierChild" presStyleCnt="0"/>
      <dgm:spPr/>
    </dgm:pt>
    <dgm:pt modelId="{72D7821F-3973-481A-8275-C5A41E75049D}" type="pres">
      <dgm:prSet presAssocID="{2024C42F-E374-4C1C-8880-BC37801834CB}" presName="conn2-1" presStyleLbl="parChTrans1D2" presStyleIdx="6" presStyleCnt="9"/>
      <dgm:spPr/>
    </dgm:pt>
    <dgm:pt modelId="{6373566D-B232-4E45-8C02-8AA9BC050E95}" type="pres">
      <dgm:prSet presAssocID="{2024C42F-E374-4C1C-8880-BC37801834CB}" presName="connTx" presStyleLbl="parChTrans1D2" presStyleIdx="6" presStyleCnt="9"/>
      <dgm:spPr/>
    </dgm:pt>
    <dgm:pt modelId="{FFCD2248-D3E0-48CD-8914-C7503B44418A}" type="pres">
      <dgm:prSet presAssocID="{24263883-0ECC-41BC-9682-20AAEEF42AD0}" presName="root2" presStyleCnt="0"/>
      <dgm:spPr/>
    </dgm:pt>
    <dgm:pt modelId="{16EA0F3D-455A-4A7F-9638-9BCA28599143}" type="pres">
      <dgm:prSet presAssocID="{24263883-0ECC-41BC-9682-20AAEEF42AD0}" presName="LevelTwoTextNode" presStyleLbl="asst1" presStyleIdx="9" presStyleCnt="15" custScaleY="38353" custLinFactNeighborX="6028" custLinFactNeighborY="1507">
        <dgm:presLayoutVars>
          <dgm:chPref val="3"/>
        </dgm:presLayoutVars>
      </dgm:prSet>
      <dgm:spPr/>
    </dgm:pt>
    <dgm:pt modelId="{E81E19FD-D0E3-442B-8FAF-B45C09D080EC}" type="pres">
      <dgm:prSet presAssocID="{24263883-0ECC-41BC-9682-20AAEEF42AD0}" presName="level3hierChild" presStyleCnt="0"/>
      <dgm:spPr/>
    </dgm:pt>
    <dgm:pt modelId="{A2EB8B25-E9B6-4432-B95C-67E6CA6F0C21}" type="pres">
      <dgm:prSet presAssocID="{49410968-3836-4021-8397-B6A3EC0B8BEA}" presName="conn2-1" presStyleLbl="parChTrans1D2" presStyleIdx="7" presStyleCnt="9"/>
      <dgm:spPr/>
    </dgm:pt>
    <dgm:pt modelId="{52D967F1-9C1E-4C17-A325-5FC454D92FB3}" type="pres">
      <dgm:prSet presAssocID="{49410968-3836-4021-8397-B6A3EC0B8BEA}" presName="connTx" presStyleLbl="parChTrans1D2" presStyleIdx="7" presStyleCnt="9"/>
      <dgm:spPr/>
    </dgm:pt>
    <dgm:pt modelId="{5C4E3EBD-5A47-4609-B194-FF3EE6947D69}" type="pres">
      <dgm:prSet presAssocID="{1A8D2F54-EA1D-4767-AE50-08263498E817}" presName="root2" presStyleCnt="0"/>
      <dgm:spPr/>
    </dgm:pt>
    <dgm:pt modelId="{C679845B-7ABD-4082-84D8-4FB5B5A27C8A}" type="pres">
      <dgm:prSet presAssocID="{1A8D2F54-EA1D-4767-AE50-08263498E817}" presName="LevelTwoTextNode" presStyleLbl="asst1" presStyleIdx="10" presStyleCnt="15" custScaleY="38353" custLinFactNeighborX="6028" custLinFactNeighborY="1507">
        <dgm:presLayoutVars>
          <dgm:chPref val="3"/>
        </dgm:presLayoutVars>
      </dgm:prSet>
      <dgm:spPr/>
    </dgm:pt>
    <dgm:pt modelId="{F8D6A633-C488-4847-8C60-AEC9D52EACB5}" type="pres">
      <dgm:prSet presAssocID="{1A8D2F54-EA1D-4767-AE50-08263498E817}" presName="level3hierChild" presStyleCnt="0"/>
      <dgm:spPr/>
    </dgm:pt>
    <dgm:pt modelId="{2B73933D-0BFF-4AEE-AA68-5069984060EE}" type="pres">
      <dgm:prSet presAssocID="{8E52EAE7-6A51-4750-8CF1-CCF5F4BE07F8}" presName="conn2-1" presStyleLbl="parChTrans1D2" presStyleIdx="8" presStyleCnt="9"/>
      <dgm:spPr/>
    </dgm:pt>
    <dgm:pt modelId="{234B1515-DF53-4786-B0D1-9348DA05A834}" type="pres">
      <dgm:prSet presAssocID="{8E52EAE7-6A51-4750-8CF1-CCF5F4BE07F8}" presName="connTx" presStyleLbl="parChTrans1D2" presStyleIdx="8" presStyleCnt="9"/>
      <dgm:spPr/>
    </dgm:pt>
    <dgm:pt modelId="{A2325361-070E-4D9E-B907-C3D832C2C0C3}" type="pres">
      <dgm:prSet presAssocID="{D7F19319-4B92-4FED-9BE6-9EA120EC2870}" presName="root2" presStyleCnt="0"/>
      <dgm:spPr/>
    </dgm:pt>
    <dgm:pt modelId="{797418C1-B98C-43B0-9275-DD00771BE5F8}" type="pres">
      <dgm:prSet presAssocID="{D7F19319-4B92-4FED-9BE6-9EA120EC2870}" presName="LevelTwoTextNode" presStyleLbl="asst1" presStyleIdx="11" presStyleCnt="15" custScaleY="38353" custLinFactNeighborX="6028" custLinFactNeighborY="1507">
        <dgm:presLayoutVars>
          <dgm:chPref val="3"/>
        </dgm:presLayoutVars>
      </dgm:prSet>
      <dgm:spPr/>
    </dgm:pt>
    <dgm:pt modelId="{E6299C10-9DB0-45B9-BC95-327D9C1281F8}" type="pres">
      <dgm:prSet presAssocID="{D7F19319-4B92-4FED-9BE6-9EA120EC2870}" presName="level3hierChild" presStyleCnt="0"/>
      <dgm:spPr/>
    </dgm:pt>
    <dgm:pt modelId="{F48D841D-AF09-4E52-B223-43E441AC4CFB}" type="pres">
      <dgm:prSet presAssocID="{5AB93EFF-76A1-4D52-876F-FF6FCDFB8B44}" presName="conn2-1" presStyleLbl="parChTrans1D3" presStyleIdx="3" presStyleCnt="6"/>
      <dgm:spPr/>
    </dgm:pt>
    <dgm:pt modelId="{0B3C1B61-F8FC-4742-A1BA-AE103DC3AE97}" type="pres">
      <dgm:prSet presAssocID="{5AB93EFF-76A1-4D52-876F-FF6FCDFB8B44}" presName="connTx" presStyleLbl="parChTrans1D3" presStyleIdx="3" presStyleCnt="6"/>
      <dgm:spPr/>
    </dgm:pt>
    <dgm:pt modelId="{CE1A4774-A21A-46DE-9816-D198314780A6}" type="pres">
      <dgm:prSet presAssocID="{3D323E19-20F4-4F28-A771-AE692DBDDD71}" presName="root2" presStyleCnt="0"/>
      <dgm:spPr/>
    </dgm:pt>
    <dgm:pt modelId="{B989757A-CCE3-4476-8FEF-F376CB944468}" type="pres">
      <dgm:prSet presAssocID="{3D323E19-20F4-4F28-A771-AE692DBDDD71}" presName="LevelTwoTextNode" presStyleLbl="asst1" presStyleIdx="12" presStyleCnt="15" custScaleY="25838">
        <dgm:presLayoutVars>
          <dgm:chPref val="3"/>
        </dgm:presLayoutVars>
      </dgm:prSet>
      <dgm:spPr/>
    </dgm:pt>
    <dgm:pt modelId="{98DA3976-E8F6-495E-A730-885C6BA7E7E9}" type="pres">
      <dgm:prSet presAssocID="{3D323E19-20F4-4F28-A771-AE692DBDDD71}" presName="level3hierChild" presStyleCnt="0"/>
      <dgm:spPr/>
    </dgm:pt>
    <dgm:pt modelId="{FD4733C1-5231-4832-923B-4B0E2A3FB88F}" type="pres">
      <dgm:prSet presAssocID="{47546D57-AB51-496B-AFBC-3296FA0EFE33}" presName="conn2-1" presStyleLbl="parChTrans1D3" presStyleIdx="4" presStyleCnt="6"/>
      <dgm:spPr/>
    </dgm:pt>
    <dgm:pt modelId="{B2ECE814-A6C7-45C6-ADB3-04029D266C2A}" type="pres">
      <dgm:prSet presAssocID="{47546D57-AB51-496B-AFBC-3296FA0EFE33}" presName="connTx" presStyleLbl="parChTrans1D3" presStyleIdx="4" presStyleCnt="6"/>
      <dgm:spPr/>
    </dgm:pt>
    <dgm:pt modelId="{0A088F74-E2B4-4732-A389-188D8F849BC1}" type="pres">
      <dgm:prSet presAssocID="{6FD2B0E9-A348-4ACF-95AE-F8A6EC5569DA}" presName="root2" presStyleCnt="0"/>
      <dgm:spPr/>
    </dgm:pt>
    <dgm:pt modelId="{5FC3D061-0060-4DEA-AF1A-19E67CD4791E}" type="pres">
      <dgm:prSet presAssocID="{6FD2B0E9-A348-4ACF-95AE-F8A6EC5569DA}" presName="LevelTwoTextNode" presStyleLbl="asst1" presStyleIdx="13" presStyleCnt="15" custScaleY="25838">
        <dgm:presLayoutVars>
          <dgm:chPref val="3"/>
        </dgm:presLayoutVars>
      </dgm:prSet>
      <dgm:spPr/>
    </dgm:pt>
    <dgm:pt modelId="{74061765-B792-43D8-AB01-66121673846A}" type="pres">
      <dgm:prSet presAssocID="{6FD2B0E9-A348-4ACF-95AE-F8A6EC5569DA}" presName="level3hierChild" presStyleCnt="0"/>
      <dgm:spPr/>
    </dgm:pt>
    <dgm:pt modelId="{3F6236CB-503F-4D6C-89CE-3F14E5AEBBFB}" type="pres">
      <dgm:prSet presAssocID="{B3161D71-12CA-4BF6-A0D0-022C1EE05E88}" presName="conn2-1" presStyleLbl="parChTrans1D3" presStyleIdx="5" presStyleCnt="6"/>
      <dgm:spPr/>
    </dgm:pt>
    <dgm:pt modelId="{524EE492-6A92-4B96-A7DE-803FA11A7915}" type="pres">
      <dgm:prSet presAssocID="{B3161D71-12CA-4BF6-A0D0-022C1EE05E88}" presName="connTx" presStyleLbl="parChTrans1D3" presStyleIdx="5" presStyleCnt="6"/>
      <dgm:spPr/>
    </dgm:pt>
    <dgm:pt modelId="{D1285493-5F59-471E-96E8-FCDFBFE65D4D}" type="pres">
      <dgm:prSet presAssocID="{9F4462F8-8CF1-4268-B60A-57E12D837C7D}" presName="root2" presStyleCnt="0"/>
      <dgm:spPr/>
    </dgm:pt>
    <dgm:pt modelId="{B9A115F4-7132-4530-93CE-AEDA44C1A885}" type="pres">
      <dgm:prSet presAssocID="{9F4462F8-8CF1-4268-B60A-57E12D837C7D}" presName="LevelTwoTextNode" presStyleLbl="asst1" presStyleIdx="14" presStyleCnt="15" custScaleY="25838">
        <dgm:presLayoutVars>
          <dgm:chPref val="3"/>
        </dgm:presLayoutVars>
      </dgm:prSet>
      <dgm:spPr/>
    </dgm:pt>
    <dgm:pt modelId="{777A3859-68E8-4534-9B63-5BD183C264DE}" type="pres">
      <dgm:prSet presAssocID="{9F4462F8-8CF1-4268-B60A-57E12D837C7D}" presName="level3hierChild" presStyleCnt="0"/>
      <dgm:spPr/>
    </dgm:pt>
    <dgm:pt modelId="{BC4B4170-696D-49CD-BA8A-D349ABC86241}" type="pres">
      <dgm:prSet presAssocID="{DD7E603E-F7CD-4109-BECC-A5EE3F19026C}" presName="root1" presStyleCnt="0"/>
      <dgm:spPr/>
    </dgm:pt>
    <dgm:pt modelId="{0EC2510D-1B9B-46F1-A1C9-E82353FC1328}" type="pres">
      <dgm:prSet presAssocID="{DD7E603E-F7CD-4109-BECC-A5EE3F19026C}" presName="LevelOneTextNode" presStyleLbl="node0" presStyleIdx="1" presStyleCnt="2" custScaleX="147198" custScaleY="106076" custLinFactY="-119405" custLinFactNeighborX="-27465" custLinFactNeighborY="-200000">
        <dgm:presLayoutVars>
          <dgm:chPref val="3"/>
        </dgm:presLayoutVars>
      </dgm:prSet>
      <dgm:spPr/>
    </dgm:pt>
    <dgm:pt modelId="{E0DB05C6-087D-4C23-BAE1-5F914065E436}" type="pres">
      <dgm:prSet presAssocID="{DD7E603E-F7CD-4109-BECC-A5EE3F19026C}" presName="level2hierChild" presStyleCnt="0"/>
      <dgm:spPr/>
    </dgm:pt>
  </dgm:ptLst>
  <dgm:cxnLst>
    <dgm:cxn modelId="{BDBF9306-35A3-4542-85ED-3C95D8269BEB}" srcId="{3475AA92-FD44-4759-AC6B-B85055F81CB2}" destId="{5DC5BAF8-A502-44DB-8984-D9698A3782FA}" srcOrd="2" destOrd="0" parTransId="{D2476DB9-C04B-4E07-9D27-971FB2A7A914}" sibTransId="{BFC056FF-0113-4A99-8217-72CBA01D14F9}"/>
    <dgm:cxn modelId="{83CEB109-C5D2-4238-8DF8-515F31DF192A}" type="presOf" srcId="{B81FC9D9-9B0F-404C-A6F8-D88635EAC305}" destId="{C66B8673-4408-4C43-8975-4D288AE727CB}" srcOrd="0" destOrd="0" presId="urn:microsoft.com/office/officeart/2005/8/layout/hierarchy2"/>
    <dgm:cxn modelId="{7C4ED20B-5154-4780-97AD-7C5444D3F8E9}" srcId="{3475AA92-FD44-4759-AC6B-B85055F81CB2}" destId="{24263883-0ECC-41BC-9682-20AAEEF42AD0}" srcOrd="6" destOrd="0" parTransId="{2024C42F-E374-4C1C-8880-BC37801834CB}" sibTransId="{DB86E3E4-9635-4452-A0D3-16DEDC81E1CF}"/>
    <dgm:cxn modelId="{045E370F-24F0-49A3-9487-37591058AAAE}" type="presOf" srcId="{5AB93EFF-76A1-4D52-876F-FF6FCDFB8B44}" destId="{0B3C1B61-F8FC-4742-A1BA-AE103DC3AE97}" srcOrd="1" destOrd="0" presId="urn:microsoft.com/office/officeart/2005/8/layout/hierarchy2"/>
    <dgm:cxn modelId="{10ABE412-9A06-4481-8ABD-0D666A44D1ED}" type="presOf" srcId="{47546D57-AB51-496B-AFBC-3296FA0EFE33}" destId="{FD4733C1-5231-4832-923B-4B0E2A3FB88F}" srcOrd="0" destOrd="0" presId="urn:microsoft.com/office/officeart/2005/8/layout/hierarchy2"/>
    <dgm:cxn modelId="{F503381A-D766-40E4-9B31-DEC2CC2EADDD}" type="presOf" srcId="{AF6E62F4-1227-4CAA-AD3C-C3F52992EFD2}" destId="{9E02F78A-EEBC-41AE-AD97-514A96A3DCAE}" srcOrd="0" destOrd="0" presId="urn:microsoft.com/office/officeart/2005/8/layout/hierarchy2"/>
    <dgm:cxn modelId="{E57F5B1C-CA71-4FA2-AB78-BDE6E4515A7E}" srcId="{3475AA92-FD44-4759-AC6B-B85055F81CB2}" destId="{7237CF97-35B1-41D7-A241-3352D31009B5}" srcOrd="0" destOrd="0" parTransId="{7E2FA401-6E1F-42C4-983E-473E7AFBEF7E}" sibTransId="{03AFC7E8-D459-40C8-BFF4-F7465070D7F8}"/>
    <dgm:cxn modelId="{BB9A6E20-7448-4862-BA69-5EAB034C01A8}" type="presOf" srcId="{7E2FA401-6E1F-42C4-983E-473E7AFBEF7E}" destId="{EE574F57-31E9-49B6-83B0-19B618947DBA}" srcOrd="0" destOrd="0" presId="urn:microsoft.com/office/officeart/2005/8/layout/hierarchy2"/>
    <dgm:cxn modelId="{DD19E420-5649-4090-B2C0-8461FD272CDD}" type="presOf" srcId="{EE1E0389-4710-482B-9367-BCE326B7CBBE}" destId="{C61B3302-00EC-4932-9D9C-2EF9C0B08A5E}" srcOrd="0" destOrd="0" presId="urn:microsoft.com/office/officeart/2005/8/layout/hierarchy2"/>
    <dgm:cxn modelId="{8E142A22-F184-4C86-85D9-5106EACE6B6A}" type="presOf" srcId="{DD7E603E-F7CD-4109-BECC-A5EE3F19026C}" destId="{0EC2510D-1B9B-46F1-A1C9-E82353FC1328}" srcOrd="0" destOrd="0" presId="urn:microsoft.com/office/officeart/2005/8/layout/hierarchy2"/>
    <dgm:cxn modelId="{9BDCF024-7E72-4DB9-B219-66BFA96DEF6A}" type="presOf" srcId="{F0C624D0-D5B1-44A2-A828-DD501D777C26}" destId="{5C3E0501-2A53-4744-87CC-65420EB94A0A}" srcOrd="0" destOrd="0" presId="urn:microsoft.com/office/officeart/2005/8/layout/hierarchy2"/>
    <dgm:cxn modelId="{4C63A229-2B5B-4041-8DA6-C4707D78157C}" type="presOf" srcId="{8800DEDE-C5D2-4067-940E-E0B7359166D4}" destId="{DE649BC4-1C2B-4A79-859B-5E9795D6BCD5}" srcOrd="0" destOrd="0" presId="urn:microsoft.com/office/officeart/2005/8/layout/hierarchy2"/>
    <dgm:cxn modelId="{F7236B2B-122B-4E4B-A9BA-AE191BF1A5E4}" srcId="{8DD3A380-5B63-46AB-BEFA-31819FB058F4}" destId="{DD7E603E-F7CD-4109-BECC-A5EE3F19026C}" srcOrd="1" destOrd="0" parTransId="{F5DCF21B-B0E1-4123-8DD8-FEBC0C152484}" sibTransId="{B14B1421-0187-49D9-877B-3456124C30A2}"/>
    <dgm:cxn modelId="{C859D32D-9F48-47E5-9256-025BA30CF78A}" type="presOf" srcId="{8E52EAE7-6A51-4750-8CF1-CCF5F4BE07F8}" destId="{2B73933D-0BFF-4AEE-AA68-5069984060EE}" srcOrd="0" destOrd="0" presId="urn:microsoft.com/office/officeart/2005/8/layout/hierarchy2"/>
    <dgm:cxn modelId="{ADD8B12E-FAC5-439F-BC92-203BEF121AF9}" srcId="{3475AA92-FD44-4759-AC6B-B85055F81CB2}" destId="{F0C624D0-D5B1-44A2-A828-DD501D777C26}" srcOrd="4" destOrd="0" parTransId="{CB7E81C9-A59D-4B79-B84D-5ADDE0205B6D}" sibTransId="{897BE404-B235-42B7-A44D-30F0904D52FC}"/>
    <dgm:cxn modelId="{5BA47C2F-F24E-4539-9B51-7BD4184EA118}" type="presOf" srcId="{18E83F79-FDFB-4E8E-98B6-7F50D6E26800}" destId="{E04C842A-57C1-4FEF-A3CC-501B464D4A2B}" srcOrd="1" destOrd="0" presId="urn:microsoft.com/office/officeart/2005/8/layout/hierarchy2"/>
    <dgm:cxn modelId="{E5324430-7AE6-46A3-9398-380C4589377D}" srcId="{D7F19319-4B92-4FED-9BE6-9EA120EC2870}" destId="{6FD2B0E9-A348-4ACF-95AE-F8A6EC5569DA}" srcOrd="1" destOrd="0" parTransId="{47546D57-AB51-496B-AFBC-3296FA0EFE33}" sibTransId="{F99638FF-A58C-4B12-A795-5062E24D285C}"/>
    <dgm:cxn modelId="{88EB6633-7720-4248-83A8-92A5F6D9584A}" srcId="{D7F19319-4B92-4FED-9BE6-9EA120EC2870}" destId="{3D323E19-20F4-4F28-A771-AE692DBDDD71}" srcOrd="0" destOrd="0" parTransId="{5AB93EFF-76A1-4D52-876F-FF6FCDFB8B44}" sibTransId="{6C0FF0F5-FCCF-4285-A7A1-51E3204A95BD}"/>
    <dgm:cxn modelId="{6D60F53B-B8BD-41A8-900E-8C10DF26CB85}" type="presOf" srcId="{83290B95-BED5-420E-A2BE-B10661D86C97}" destId="{E5980B3F-0F9A-41C9-B043-18BBC88845D4}" srcOrd="1" destOrd="0" presId="urn:microsoft.com/office/officeart/2005/8/layout/hierarchy2"/>
    <dgm:cxn modelId="{8E5B9540-C174-4D86-AF4C-2ADA8B2D7A40}" type="presOf" srcId="{2024C42F-E374-4C1C-8880-BC37801834CB}" destId="{6373566D-B232-4E45-8C02-8AA9BC050E95}" srcOrd="1" destOrd="0" presId="urn:microsoft.com/office/officeart/2005/8/layout/hierarchy2"/>
    <dgm:cxn modelId="{CACFC242-F0A6-4F07-8AEC-9700EDAE2BB7}" type="presOf" srcId="{1C19CBA7-4CEF-4558-99D4-BA282EC4AAE6}" destId="{2D7F4D94-D44A-49B6-8903-7584CB30874B}" srcOrd="0" destOrd="0" presId="urn:microsoft.com/office/officeart/2005/8/layout/hierarchy2"/>
    <dgm:cxn modelId="{5F954F63-1AAB-40B9-ACA6-F0809F2BBEE8}" type="presOf" srcId="{18E83F79-FDFB-4E8E-98B6-7F50D6E26800}" destId="{AD73E333-3128-4548-ABE5-92CF71E26544}" srcOrd="0" destOrd="0" presId="urn:microsoft.com/office/officeart/2005/8/layout/hierarchy2"/>
    <dgm:cxn modelId="{FEE54264-542F-453E-9A0E-A0005A9D422B}" type="presOf" srcId="{CB7E81C9-A59D-4B79-B84D-5ADDE0205B6D}" destId="{F71958F6-8506-4F04-BD52-423AF093D828}" srcOrd="0" destOrd="0" presId="urn:microsoft.com/office/officeart/2005/8/layout/hierarchy2"/>
    <dgm:cxn modelId="{E5599544-D929-4241-A268-69CA8D795F58}" type="presOf" srcId="{776FEF2C-3916-47AF-822B-D01984FDB723}" destId="{47575A8E-1E4C-427C-B981-7D7181305E7C}" srcOrd="1" destOrd="0" presId="urn:microsoft.com/office/officeart/2005/8/layout/hierarchy2"/>
    <dgm:cxn modelId="{75A9DD44-677E-49F3-81DB-4F0937F369D9}" type="presOf" srcId="{47546D57-AB51-496B-AFBC-3296FA0EFE33}" destId="{B2ECE814-A6C7-45C6-ADB3-04029D266C2A}" srcOrd="1" destOrd="0" presId="urn:microsoft.com/office/officeart/2005/8/layout/hierarchy2"/>
    <dgm:cxn modelId="{010D6847-14DC-457B-B6B0-C47EC90A6358}" srcId="{7237CF97-35B1-41D7-A241-3352D31009B5}" destId="{AF6E62F4-1227-4CAA-AD3C-C3F52992EFD2}" srcOrd="0" destOrd="0" parTransId="{776FEF2C-3916-47AF-822B-D01984FDB723}" sibTransId="{05E1B56A-FCC5-43BE-952B-68CAA06B74F9}"/>
    <dgm:cxn modelId="{EE683A68-36DB-495A-BC08-DB45BB594038}" type="presOf" srcId="{6FD2B0E9-A348-4ACF-95AE-F8A6EC5569DA}" destId="{5FC3D061-0060-4DEA-AF1A-19E67CD4791E}" srcOrd="0" destOrd="0" presId="urn:microsoft.com/office/officeart/2005/8/layout/hierarchy2"/>
    <dgm:cxn modelId="{4F6A5548-7CCF-4839-8284-DAB1B816F054}" type="presOf" srcId="{49410968-3836-4021-8397-B6A3EC0B8BEA}" destId="{52D967F1-9C1E-4C17-A325-5FC454D92FB3}" srcOrd="1" destOrd="0" presId="urn:microsoft.com/office/officeart/2005/8/layout/hierarchy2"/>
    <dgm:cxn modelId="{5350B26A-D7DE-448E-AD4B-31C51B223DE3}" type="presOf" srcId="{B3161D71-12CA-4BF6-A0D0-022C1EE05E88}" destId="{524EE492-6A92-4B96-A7DE-803FA11A7915}" srcOrd="1" destOrd="0" presId="urn:microsoft.com/office/officeart/2005/8/layout/hierarchy2"/>
    <dgm:cxn modelId="{C3BC596C-4664-4E25-85C0-F704DE2EF568}" type="presOf" srcId="{5AB93EFF-76A1-4D52-876F-FF6FCDFB8B44}" destId="{F48D841D-AF09-4E52-B223-43E441AC4CFB}" srcOrd="0" destOrd="0" presId="urn:microsoft.com/office/officeart/2005/8/layout/hierarchy2"/>
    <dgm:cxn modelId="{FB86A26F-59AA-45ED-BAF7-82B737758D15}" type="presOf" srcId="{3475AA92-FD44-4759-AC6B-B85055F81CB2}" destId="{ACA2251C-AD18-45AE-8810-1874AC248D46}" srcOrd="0" destOrd="0" presId="urn:microsoft.com/office/officeart/2005/8/layout/hierarchy2"/>
    <dgm:cxn modelId="{0BEC7273-FAB4-463A-9EDF-C8A18596D75F}" srcId="{7237CF97-35B1-41D7-A241-3352D31009B5}" destId="{AADDC1A9-B89D-4770-A2A5-A534AA46FE05}" srcOrd="2" destOrd="0" parTransId="{18E83F79-FDFB-4E8E-98B6-7F50D6E26800}" sibTransId="{AC5A8243-0EF0-44E8-8A91-4708BDAB582A}"/>
    <dgm:cxn modelId="{0AEF7853-0CC4-4B31-9C95-3608F5F239B4}" srcId="{3475AA92-FD44-4759-AC6B-B85055F81CB2}" destId="{D7F19319-4B92-4FED-9BE6-9EA120EC2870}" srcOrd="8" destOrd="0" parTransId="{8E52EAE7-6A51-4750-8CF1-CCF5F4BE07F8}" sibTransId="{94D24B21-AEE8-4A44-B7C9-8E995831E739}"/>
    <dgm:cxn modelId="{10372776-C01D-45A2-83B6-756E0D9984C5}" type="presOf" srcId="{5DC5BAF8-A502-44DB-8984-D9698A3782FA}" destId="{97BEC428-DED3-47B9-B8D9-61C9677D2EF7}" srcOrd="0" destOrd="0" presId="urn:microsoft.com/office/officeart/2005/8/layout/hierarchy2"/>
    <dgm:cxn modelId="{C7AB627A-FDAA-44BF-ACBB-3F5286384864}" type="presOf" srcId="{EE1E0389-4710-482B-9367-BCE326B7CBBE}" destId="{F36CE8D0-34DB-46DE-A661-BBAF6FC1F623}" srcOrd="1" destOrd="0" presId="urn:microsoft.com/office/officeart/2005/8/layout/hierarchy2"/>
    <dgm:cxn modelId="{5006C882-85B7-4F06-BE5F-5EC959FAE4A0}" type="presOf" srcId="{776FEF2C-3916-47AF-822B-D01984FDB723}" destId="{D458AFEF-B07F-4232-BD26-6FAA4BE409A9}" srcOrd="0" destOrd="0" presId="urn:microsoft.com/office/officeart/2005/8/layout/hierarchy2"/>
    <dgm:cxn modelId="{DD6E8484-4184-4818-BD7F-920EE00479A8}" type="presOf" srcId="{AADDC1A9-B89D-4770-A2A5-A534AA46FE05}" destId="{AD492851-9620-412D-B816-CEB1495E3115}" srcOrd="0" destOrd="0" presId="urn:microsoft.com/office/officeart/2005/8/layout/hierarchy2"/>
    <dgm:cxn modelId="{56C1C691-1670-42E0-9132-FC595E22DF6C}" srcId="{3475AA92-FD44-4759-AC6B-B85055F81CB2}" destId="{1C19CBA7-4CEF-4558-99D4-BA282EC4AAE6}" srcOrd="3" destOrd="0" parTransId="{EE1E0389-4710-482B-9367-BCE326B7CBBE}" sibTransId="{28038C87-5083-4D18-A942-322223878CD8}"/>
    <dgm:cxn modelId="{14012D98-6FA9-4F84-8D98-FE508F1D7E26}" type="presOf" srcId="{49410968-3836-4021-8397-B6A3EC0B8BEA}" destId="{A2EB8B25-E9B6-4432-B95C-67E6CA6F0C21}" srcOrd="0" destOrd="0" presId="urn:microsoft.com/office/officeart/2005/8/layout/hierarchy2"/>
    <dgm:cxn modelId="{E9A29B9A-50EA-48F9-9AB1-A2F9FA12935F}" type="presOf" srcId="{B3161D71-12CA-4BF6-A0D0-022C1EE05E88}" destId="{3F6236CB-503F-4D6C-89CE-3F14E5AEBBFB}" srcOrd="0" destOrd="0" presId="urn:microsoft.com/office/officeart/2005/8/layout/hierarchy2"/>
    <dgm:cxn modelId="{212CD89A-8888-44DD-BD77-4BDD2DD178EF}" type="presOf" srcId="{83290B95-BED5-420E-A2BE-B10661D86C97}" destId="{EF47BC73-BB00-48CF-8413-09812938F79C}" srcOrd="0" destOrd="0" presId="urn:microsoft.com/office/officeart/2005/8/layout/hierarchy2"/>
    <dgm:cxn modelId="{BF5E5CA7-F62B-4238-8265-D5E941BD87B8}" type="presOf" srcId="{2024C42F-E374-4C1C-8880-BC37801834CB}" destId="{72D7821F-3973-481A-8275-C5A41E75049D}" srcOrd="0" destOrd="0" presId="urn:microsoft.com/office/officeart/2005/8/layout/hierarchy2"/>
    <dgm:cxn modelId="{C9CF7FA7-7F26-4B74-9914-00901202141B}" srcId="{3475AA92-FD44-4759-AC6B-B85055F81CB2}" destId="{EFBBEC2E-D4D5-46D6-976F-D3FB30F82B58}" srcOrd="1" destOrd="0" parTransId="{83290B95-BED5-420E-A2BE-B10661D86C97}" sibTransId="{110723DB-BCA3-44DC-B0A2-20F83C5F356B}"/>
    <dgm:cxn modelId="{B8347FAB-19A8-4225-98B1-A0D5698F866C}" type="presOf" srcId="{24263883-0ECC-41BC-9682-20AAEEF42AD0}" destId="{16EA0F3D-455A-4A7F-9638-9BCA28599143}" srcOrd="0" destOrd="0" presId="urn:microsoft.com/office/officeart/2005/8/layout/hierarchy2"/>
    <dgm:cxn modelId="{46A1DEAF-6A69-432B-9DF4-0F3067CB8D18}" srcId="{7237CF97-35B1-41D7-A241-3352D31009B5}" destId="{B81FC9D9-9B0F-404C-A6F8-D88635EAC305}" srcOrd="1" destOrd="0" parTransId="{9B538C8C-3AB9-4319-8B05-1DB8D332729D}" sibTransId="{A2A7314A-CA76-4DC8-B839-27E51754781C}"/>
    <dgm:cxn modelId="{C2DA64B6-A1B1-4242-9C24-4BAEB050E168}" type="presOf" srcId="{4E3CF139-860E-430E-8A7B-A347BDEDE0DD}" destId="{0FE18073-D418-4C67-9D88-E7774589E1B1}" srcOrd="0" destOrd="0" presId="urn:microsoft.com/office/officeart/2005/8/layout/hierarchy2"/>
    <dgm:cxn modelId="{EA39A6BC-B5B8-4329-885F-8FAECBA4E03C}" type="presOf" srcId="{8E52EAE7-6A51-4750-8CF1-CCF5F4BE07F8}" destId="{234B1515-DF53-4786-B0D1-9348DA05A834}" srcOrd="1" destOrd="0" presId="urn:microsoft.com/office/officeart/2005/8/layout/hierarchy2"/>
    <dgm:cxn modelId="{14A889BF-316C-49B6-89D6-D942CFF99112}" srcId="{D7F19319-4B92-4FED-9BE6-9EA120EC2870}" destId="{9F4462F8-8CF1-4268-B60A-57E12D837C7D}" srcOrd="2" destOrd="0" parTransId="{B3161D71-12CA-4BF6-A0D0-022C1EE05E88}" sibTransId="{3BEC659B-79C6-47CC-882A-2A55EAD89AF8}"/>
    <dgm:cxn modelId="{8E82E3BF-9F6E-4CD2-BB0E-8EE37BBE5350}" type="presOf" srcId="{9B538C8C-3AB9-4319-8B05-1DB8D332729D}" destId="{8F1484CC-435E-4856-AB7C-413DAA63C2EB}" srcOrd="1" destOrd="0" presId="urn:microsoft.com/office/officeart/2005/8/layout/hierarchy2"/>
    <dgm:cxn modelId="{7AACB7C3-C14D-4AD4-AE3C-2EE9534D3909}" type="presOf" srcId="{7E2FA401-6E1F-42C4-983E-473E7AFBEF7E}" destId="{13417C4A-FFF4-4B60-B3E5-BAB3BA93E529}" srcOrd="1" destOrd="0" presId="urn:microsoft.com/office/officeart/2005/8/layout/hierarchy2"/>
    <dgm:cxn modelId="{9BE958C4-E015-48E0-9C2A-89BEA7CBA25A}" type="presOf" srcId="{D7F19319-4B92-4FED-9BE6-9EA120EC2870}" destId="{797418C1-B98C-43B0-9275-DD00771BE5F8}" srcOrd="0" destOrd="0" presId="urn:microsoft.com/office/officeart/2005/8/layout/hierarchy2"/>
    <dgm:cxn modelId="{FF1843CE-9104-4DBD-AA36-EECFD52DD811}" srcId="{8DD3A380-5B63-46AB-BEFA-31819FB058F4}" destId="{3475AA92-FD44-4759-AC6B-B85055F81CB2}" srcOrd="0" destOrd="0" parTransId="{9AA29628-D412-4D6B-926A-AD49743755B6}" sibTransId="{ACB5CCD0-7223-430F-AC0D-5407F5D60A47}"/>
    <dgm:cxn modelId="{9643A0D9-CDAB-4EA0-8EB8-9F8537E6F572}" type="presOf" srcId="{4E3CF139-860E-430E-8A7B-A347BDEDE0DD}" destId="{989678CA-491D-4E34-A6B2-665934506989}" srcOrd="1" destOrd="0" presId="urn:microsoft.com/office/officeart/2005/8/layout/hierarchy2"/>
    <dgm:cxn modelId="{AE220CDE-AF42-45DE-BB66-248AE2EDFC53}" srcId="{3475AA92-FD44-4759-AC6B-B85055F81CB2}" destId="{8800DEDE-C5D2-4067-940E-E0B7359166D4}" srcOrd="5" destOrd="0" parTransId="{4E3CF139-860E-430E-8A7B-A347BDEDE0DD}" sibTransId="{D71ECE96-B275-4B58-8445-F7113736E71B}"/>
    <dgm:cxn modelId="{90110EDF-A8FC-4BE1-ADA7-D16EC0473216}" type="presOf" srcId="{EFBBEC2E-D4D5-46D6-976F-D3FB30F82B58}" destId="{688BC058-6E43-4AF0-A714-3D2850DD49E9}" srcOrd="0" destOrd="0" presId="urn:microsoft.com/office/officeart/2005/8/layout/hierarchy2"/>
    <dgm:cxn modelId="{107390E3-98C9-4930-A096-EE8F2D18C0BF}" type="presOf" srcId="{9B538C8C-3AB9-4319-8B05-1DB8D332729D}" destId="{309E1C68-C3CB-4849-BEB8-73AB92CC8D2A}" srcOrd="0" destOrd="0" presId="urn:microsoft.com/office/officeart/2005/8/layout/hierarchy2"/>
    <dgm:cxn modelId="{F2E5FEE3-8884-47A7-B9D9-8C4611BBC46A}" type="presOf" srcId="{D2476DB9-C04B-4E07-9D27-971FB2A7A914}" destId="{1DB06AD3-95BD-4EB2-818A-5FA7752E7B18}" srcOrd="0" destOrd="0" presId="urn:microsoft.com/office/officeart/2005/8/layout/hierarchy2"/>
    <dgm:cxn modelId="{7F9C0CE7-CA4C-4AE9-92F7-73DDA5A668CE}" type="presOf" srcId="{7237CF97-35B1-41D7-A241-3352D31009B5}" destId="{E28C0281-1381-4D35-9A69-6A6B425F973B}" srcOrd="0" destOrd="0" presId="urn:microsoft.com/office/officeart/2005/8/layout/hierarchy2"/>
    <dgm:cxn modelId="{9DC2CAE9-E55D-4800-AC43-2FEB45E010D7}" type="presOf" srcId="{9F4462F8-8CF1-4268-B60A-57E12D837C7D}" destId="{B9A115F4-7132-4530-93CE-AEDA44C1A885}" srcOrd="0" destOrd="0" presId="urn:microsoft.com/office/officeart/2005/8/layout/hierarchy2"/>
    <dgm:cxn modelId="{A389DBF2-78C3-43E4-ACFD-0D2E96A060F8}" type="presOf" srcId="{3D323E19-20F4-4F28-A771-AE692DBDDD71}" destId="{B989757A-CCE3-4476-8FEF-F376CB944468}" srcOrd="0" destOrd="0" presId="urn:microsoft.com/office/officeart/2005/8/layout/hierarchy2"/>
    <dgm:cxn modelId="{F72652F3-8801-4D9A-966A-D94376D3FE74}" type="presOf" srcId="{CB7E81C9-A59D-4B79-B84D-5ADDE0205B6D}" destId="{3B306DEE-0AD5-4089-96F3-5591F02AA4AE}" srcOrd="1" destOrd="0" presId="urn:microsoft.com/office/officeart/2005/8/layout/hierarchy2"/>
    <dgm:cxn modelId="{908E27F8-5074-4D72-B3F7-AD02F987F31E}" type="presOf" srcId="{1A8D2F54-EA1D-4767-AE50-08263498E817}" destId="{C679845B-7ABD-4082-84D8-4FB5B5A27C8A}" srcOrd="0" destOrd="0" presId="urn:microsoft.com/office/officeart/2005/8/layout/hierarchy2"/>
    <dgm:cxn modelId="{713256F9-D300-4891-A0BE-CA7192403A2B}" type="presOf" srcId="{D2476DB9-C04B-4E07-9D27-971FB2A7A914}" destId="{8AFCD217-13A1-4D69-8558-12AABAD5465C}" srcOrd="1" destOrd="0" presId="urn:microsoft.com/office/officeart/2005/8/layout/hierarchy2"/>
    <dgm:cxn modelId="{615DC9F9-1673-4580-9417-AD00A28DBB6D}" type="presOf" srcId="{8DD3A380-5B63-46AB-BEFA-31819FB058F4}" destId="{F82CE14B-C8D0-4A72-A425-7E653701749F}" srcOrd="0" destOrd="0" presId="urn:microsoft.com/office/officeart/2005/8/layout/hierarchy2"/>
    <dgm:cxn modelId="{8B2CB1FD-6763-4844-8106-0362C2A4BED1}" srcId="{3475AA92-FD44-4759-AC6B-B85055F81CB2}" destId="{1A8D2F54-EA1D-4767-AE50-08263498E817}" srcOrd="7" destOrd="0" parTransId="{49410968-3836-4021-8397-B6A3EC0B8BEA}" sibTransId="{AE73812E-DFFD-428C-8AD9-AC27DAF65EE5}"/>
    <dgm:cxn modelId="{1612FB1A-1AFA-478B-8A0B-0FC86D36D4B0}" type="presParOf" srcId="{F82CE14B-C8D0-4A72-A425-7E653701749F}" destId="{861D5852-41DC-4454-A44D-5DE341D49320}" srcOrd="0" destOrd="0" presId="urn:microsoft.com/office/officeart/2005/8/layout/hierarchy2"/>
    <dgm:cxn modelId="{B0244B3A-0788-4865-8875-A110D1F06060}" type="presParOf" srcId="{861D5852-41DC-4454-A44D-5DE341D49320}" destId="{ACA2251C-AD18-45AE-8810-1874AC248D46}" srcOrd="0" destOrd="0" presId="urn:microsoft.com/office/officeart/2005/8/layout/hierarchy2"/>
    <dgm:cxn modelId="{D135B17A-A699-49FD-9783-26D0258A2F68}" type="presParOf" srcId="{861D5852-41DC-4454-A44D-5DE341D49320}" destId="{C3FC207F-9390-459F-AB76-E7A0BD337724}" srcOrd="1" destOrd="0" presId="urn:microsoft.com/office/officeart/2005/8/layout/hierarchy2"/>
    <dgm:cxn modelId="{290FA8C9-245A-4547-8CA9-3AA3A3318585}" type="presParOf" srcId="{C3FC207F-9390-459F-AB76-E7A0BD337724}" destId="{EE574F57-31E9-49B6-83B0-19B618947DBA}" srcOrd="0" destOrd="0" presId="urn:microsoft.com/office/officeart/2005/8/layout/hierarchy2"/>
    <dgm:cxn modelId="{1576C3BD-6B1C-4802-8FCF-8D457C9765BE}" type="presParOf" srcId="{EE574F57-31E9-49B6-83B0-19B618947DBA}" destId="{13417C4A-FFF4-4B60-B3E5-BAB3BA93E529}" srcOrd="0" destOrd="0" presId="urn:microsoft.com/office/officeart/2005/8/layout/hierarchy2"/>
    <dgm:cxn modelId="{1ED033C9-91F7-4A47-8708-A836B64F1897}" type="presParOf" srcId="{C3FC207F-9390-459F-AB76-E7A0BD337724}" destId="{6268F3BC-FA6B-4024-94B2-AD753EA13E19}" srcOrd="1" destOrd="0" presId="urn:microsoft.com/office/officeart/2005/8/layout/hierarchy2"/>
    <dgm:cxn modelId="{62E9E5AB-D029-4079-A0E1-6F413A72A7CD}" type="presParOf" srcId="{6268F3BC-FA6B-4024-94B2-AD753EA13E19}" destId="{E28C0281-1381-4D35-9A69-6A6B425F973B}" srcOrd="0" destOrd="0" presId="urn:microsoft.com/office/officeart/2005/8/layout/hierarchy2"/>
    <dgm:cxn modelId="{5AC3EB46-328C-45D8-9220-C44C934BC7E4}" type="presParOf" srcId="{6268F3BC-FA6B-4024-94B2-AD753EA13E19}" destId="{15231360-84AE-4C1F-B6E2-3B884EF67AB1}" srcOrd="1" destOrd="0" presId="urn:microsoft.com/office/officeart/2005/8/layout/hierarchy2"/>
    <dgm:cxn modelId="{5A181E52-168D-49F5-AB1A-C7857C41592B}" type="presParOf" srcId="{15231360-84AE-4C1F-B6E2-3B884EF67AB1}" destId="{D458AFEF-B07F-4232-BD26-6FAA4BE409A9}" srcOrd="0" destOrd="0" presId="urn:microsoft.com/office/officeart/2005/8/layout/hierarchy2"/>
    <dgm:cxn modelId="{F7968ADC-F052-4FD2-AB66-ED82B2244A80}" type="presParOf" srcId="{D458AFEF-B07F-4232-BD26-6FAA4BE409A9}" destId="{47575A8E-1E4C-427C-B981-7D7181305E7C}" srcOrd="0" destOrd="0" presId="urn:microsoft.com/office/officeart/2005/8/layout/hierarchy2"/>
    <dgm:cxn modelId="{00A3BA06-2653-4B3B-B50F-822B9D39ACBF}" type="presParOf" srcId="{15231360-84AE-4C1F-B6E2-3B884EF67AB1}" destId="{A079CF73-6F21-4D41-854C-5BD1F26A7AD8}" srcOrd="1" destOrd="0" presId="urn:microsoft.com/office/officeart/2005/8/layout/hierarchy2"/>
    <dgm:cxn modelId="{A2578EB5-68C1-4014-9EAF-E7A24D1921EA}" type="presParOf" srcId="{A079CF73-6F21-4D41-854C-5BD1F26A7AD8}" destId="{9E02F78A-EEBC-41AE-AD97-514A96A3DCAE}" srcOrd="0" destOrd="0" presId="urn:microsoft.com/office/officeart/2005/8/layout/hierarchy2"/>
    <dgm:cxn modelId="{6D23B30E-E107-4B0A-B699-565EB05A3B73}" type="presParOf" srcId="{A079CF73-6F21-4D41-854C-5BD1F26A7AD8}" destId="{268197BF-AFC8-4FEA-A4CB-87BE3DC557AE}" srcOrd="1" destOrd="0" presId="urn:microsoft.com/office/officeart/2005/8/layout/hierarchy2"/>
    <dgm:cxn modelId="{618197EF-3FCE-4C2C-A252-18C878080256}" type="presParOf" srcId="{15231360-84AE-4C1F-B6E2-3B884EF67AB1}" destId="{309E1C68-C3CB-4849-BEB8-73AB92CC8D2A}" srcOrd="2" destOrd="0" presId="urn:microsoft.com/office/officeart/2005/8/layout/hierarchy2"/>
    <dgm:cxn modelId="{80891B1B-4FB2-4F95-8531-2594F59E9745}" type="presParOf" srcId="{309E1C68-C3CB-4849-BEB8-73AB92CC8D2A}" destId="{8F1484CC-435E-4856-AB7C-413DAA63C2EB}" srcOrd="0" destOrd="0" presId="urn:microsoft.com/office/officeart/2005/8/layout/hierarchy2"/>
    <dgm:cxn modelId="{906DB505-6852-4993-BD3B-449504C0A267}" type="presParOf" srcId="{15231360-84AE-4C1F-B6E2-3B884EF67AB1}" destId="{190430CA-9E67-4579-A38E-61CFD5176833}" srcOrd="3" destOrd="0" presId="urn:microsoft.com/office/officeart/2005/8/layout/hierarchy2"/>
    <dgm:cxn modelId="{29AC4F4D-F93A-4039-8940-751EF1E02055}" type="presParOf" srcId="{190430CA-9E67-4579-A38E-61CFD5176833}" destId="{C66B8673-4408-4C43-8975-4D288AE727CB}" srcOrd="0" destOrd="0" presId="urn:microsoft.com/office/officeart/2005/8/layout/hierarchy2"/>
    <dgm:cxn modelId="{48111002-4097-4ED8-A49D-7323991F505B}" type="presParOf" srcId="{190430CA-9E67-4579-A38E-61CFD5176833}" destId="{C1EE2C01-FD31-4FE8-8748-06FC31199197}" srcOrd="1" destOrd="0" presId="urn:microsoft.com/office/officeart/2005/8/layout/hierarchy2"/>
    <dgm:cxn modelId="{E1B88713-05C4-413C-85C4-1FC797006F65}" type="presParOf" srcId="{15231360-84AE-4C1F-B6E2-3B884EF67AB1}" destId="{AD73E333-3128-4548-ABE5-92CF71E26544}" srcOrd="4" destOrd="0" presId="urn:microsoft.com/office/officeart/2005/8/layout/hierarchy2"/>
    <dgm:cxn modelId="{BA6954A7-94BE-478C-8C2C-56579B0CE952}" type="presParOf" srcId="{AD73E333-3128-4548-ABE5-92CF71E26544}" destId="{E04C842A-57C1-4FEF-A3CC-501B464D4A2B}" srcOrd="0" destOrd="0" presId="urn:microsoft.com/office/officeart/2005/8/layout/hierarchy2"/>
    <dgm:cxn modelId="{FA747512-3BE5-4C57-A545-4F15E05C9B06}" type="presParOf" srcId="{15231360-84AE-4C1F-B6E2-3B884EF67AB1}" destId="{735FAC53-A7F3-48A8-91EE-3C2662E44F42}" srcOrd="5" destOrd="0" presId="urn:microsoft.com/office/officeart/2005/8/layout/hierarchy2"/>
    <dgm:cxn modelId="{12BE02A7-2105-4EF5-94D6-04A00420BFB8}" type="presParOf" srcId="{735FAC53-A7F3-48A8-91EE-3C2662E44F42}" destId="{AD492851-9620-412D-B816-CEB1495E3115}" srcOrd="0" destOrd="0" presId="urn:microsoft.com/office/officeart/2005/8/layout/hierarchy2"/>
    <dgm:cxn modelId="{C5F938D4-B85C-4898-8C29-24FDA9699322}" type="presParOf" srcId="{735FAC53-A7F3-48A8-91EE-3C2662E44F42}" destId="{DE8D0E4B-997F-4E71-A7AA-654749193C5C}" srcOrd="1" destOrd="0" presId="urn:microsoft.com/office/officeart/2005/8/layout/hierarchy2"/>
    <dgm:cxn modelId="{CFD6C341-6D57-4FFE-BB1F-C66F3EF82F82}" type="presParOf" srcId="{C3FC207F-9390-459F-AB76-E7A0BD337724}" destId="{EF47BC73-BB00-48CF-8413-09812938F79C}" srcOrd="2" destOrd="0" presId="urn:microsoft.com/office/officeart/2005/8/layout/hierarchy2"/>
    <dgm:cxn modelId="{769B4EFA-9316-49F3-9303-7C85283DE175}" type="presParOf" srcId="{EF47BC73-BB00-48CF-8413-09812938F79C}" destId="{E5980B3F-0F9A-41C9-B043-18BBC88845D4}" srcOrd="0" destOrd="0" presId="urn:microsoft.com/office/officeart/2005/8/layout/hierarchy2"/>
    <dgm:cxn modelId="{27DA8338-39F7-4935-8949-F92FE0BB9164}" type="presParOf" srcId="{C3FC207F-9390-459F-AB76-E7A0BD337724}" destId="{2F2703EC-2F19-4AA2-A053-28292A84E65F}" srcOrd="3" destOrd="0" presId="urn:microsoft.com/office/officeart/2005/8/layout/hierarchy2"/>
    <dgm:cxn modelId="{254FC3FF-9DE1-4EAF-AFDE-EDC26C561682}" type="presParOf" srcId="{2F2703EC-2F19-4AA2-A053-28292A84E65F}" destId="{688BC058-6E43-4AF0-A714-3D2850DD49E9}" srcOrd="0" destOrd="0" presId="urn:microsoft.com/office/officeart/2005/8/layout/hierarchy2"/>
    <dgm:cxn modelId="{5A22104F-72CE-4074-BC5A-98B005A55E0B}" type="presParOf" srcId="{2F2703EC-2F19-4AA2-A053-28292A84E65F}" destId="{95712D8A-77FD-493B-B783-65AFB019404F}" srcOrd="1" destOrd="0" presId="urn:microsoft.com/office/officeart/2005/8/layout/hierarchy2"/>
    <dgm:cxn modelId="{C63B84A0-348B-4590-869D-2180F167871C}" type="presParOf" srcId="{C3FC207F-9390-459F-AB76-E7A0BD337724}" destId="{1DB06AD3-95BD-4EB2-818A-5FA7752E7B18}" srcOrd="4" destOrd="0" presId="urn:microsoft.com/office/officeart/2005/8/layout/hierarchy2"/>
    <dgm:cxn modelId="{0F58163F-C95F-4C03-A147-9D288DEE5F34}" type="presParOf" srcId="{1DB06AD3-95BD-4EB2-818A-5FA7752E7B18}" destId="{8AFCD217-13A1-4D69-8558-12AABAD5465C}" srcOrd="0" destOrd="0" presId="urn:microsoft.com/office/officeart/2005/8/layout/hierarchy2"/>
    <dgm:cxn modelId="{D7CF202C-2A93-4F78-B497-3F83AC2AEC1C}" type="presParOf" srcId="{C3FC207F-9390-459F-AB76-E7A0BD337724}" destId="{BE990C68-3007-4CA2-BC35-A8992C0A5C45}" srcOrd="5" destOrd="0" presId="urn:microsoft.com/office/officeart/2005/8/layout/hierarchy2"/>
    <dgm:cxn modelId="{8C10A062-32DC-4D3F-A35E-0371F26C56CE}" type="presParOf" srcId="{BE990C68-3007-4CA2-BC35-A8992C0A5C45}" destId="{97BEC428-DED3-47B9-B8D9-61C9677D2EF7}" srcOrd="0" destOrd="0" presId="urn:microsoft.com/office/officeart/2005/8/layout/hierarchy2"/>
    <dgm:cxn modelId="{6802B55B-0EEC-4D5A-8304-56C1F90686DF}" type="presParOf" srcId="{BE990C68-3007-4CA2-BC35-A8992C0A5C45}" destId="{868F0119-4577-4AF8-BFC1-912D22D7BEFE}" srcOrd="1" destOrd="0" presId="urn:microsoft.com/office/officeart/2005/8/layout/hierarchy2"/>
    <dgm:cxn modelId="{09C04CAD-95C8-4B6A-A22F-38344A746BAC}" type="presParOf" srcId="{C3FC207F-9390-459F-AB76-E7A0BD337724}" destId="{C61B3302-00EC-4932-9D9C-2EF9C0B08A5E}" srcOrd="6" destOrd="0" presId="urn:microsoft.com/office/officeart/2005/8/layout/hierarchy2"/>
    <dgm:cxn modelId="{AB5F007A-3A3C-4FF8-8B3D-E288309D30E7}" type="presParOf" srcId="{C61B3302-00EC-4932-9D9C-2EF9C0B08A5E}" destId="{F36CE8D0-34DB-46DE-A661-BBAF6FC1F623}" srcOrd="0" destOrd="0" presId="urn:microsoft.com/office/officeart/2005/8/layout/hierarchy2"/>
    <dgm:cxn modelId="{3D8D6341-9E44-43D3-94F6-2A27C2CCEB34}" type="presParOf" srcId="{C3FC207F-9390-459F-AB76-E7A0BD337724}" destId="{A2DD6894-D4AA-4273-A0FD-3B03B560BF19}" srcOrd="7" destOrd="0" presId="urn:microsoft.com/office/officeart/2005/8/layout/hierarchy2"/>
    <dgm:cxn modelId="{D85AD517-47E2-4E6D-BF76-A817C70567F9}" type="presParOf" srcId="{A2DD6894-D4AA-4273-A0FD-3B03B560BF19}" destId="{2D7F4D94-D44A-49B6-8903-7584CB30874B}" srcOrd="0" destOrd="0" presId="urn:microsoft.com/office/officeart/2005/8/layout/hierarchy2"/>
    <dgm:cxn modelId="{04C720B7-5C14-4F0F-9393-F8379E9A4395}" type="presParOf" srcId="{A2DD6894-D4AA-4273-A0FD-3B03B560BF19}" destId="{32A985CC-D1B7-47F3-8E20-880F776078B5}" srcOrd="1" destOrd="0" presId="urn:microsoft.com/office/officeart/2005/8/layout/hierarchy2"/>
    <dgm:cxn modelId="{CD4E3279-1F9B-48D5-8432-D3F1D7CE53F6}" type="presParOf" srcId="{C3FC207F-9390-459F-AB76-E7A0BD337724}" destId="{F71958F6-8506-4F04-BD52-423AF093D828}" srcOrd="8" destOrd="0" presId="urn:microsoft.com/office/officeart/2005/8/layout/hierarchy2"/>
    <dgm:cxn modelId="{CC5AAFA4-E9ED-46E7-8FB1-9D2671FADA00}" type="presParOf" srcId="{F71958F6-8506-4F04-BD52-423AF093D828}" destId="{3B306DEE-0AD5-4089-96F3-5591F02AA4AE}" srcOrd="0" destOrd="0" presId="urn:microsoft.com/office/officeart/2005/8/layout/hierarchy2"/>
    <dgm:cxn modelId="{9348A748-A266-4C16-A45C-766A394F2C46}" type="presParOf" srcId="{C3FC207F-9390-459F-AB76-E7A0BD337724}" destId="{8BCC8701-D95B-42F1-A41D-8ECFD13F9C2E}" srcOrd="9" destOrd="0" presId="urn:microsoft.com/office/officeart/2005/8/layout/hierarchy2"/>
    <dgm:cxn modelId="{3BCA7B8D-7A91-4B81-BD1E-E198CAC84713}" type="presParOf" srcId="{8BCC8701-D95B-42F1-A41D-8ECFD13F9C2E}" destId="{5C3E0501-2A53-4744-87CC-65420EB94A0A}" srcOrd="0" destOrd="0" presId="urn:microsoft.com/office/officeart/2005/8/layout/hierarchy2"/>
    <dgm:cxn modelId="{A3BE55AA-FBBE-456E-90D1-CEF626E57822}" type="presParOf" srcId="{8BCC8701-D95B-42F1-A41D-8ECFD13F9C2E}" destId="{CD0062D0-F3EC-4F78-AC3C-E6F48EF91797}" srcOrd="1" destOrd="0" presId="urn:microsoft.com/office/officeart/2005/8/layout/hierarchy2"/>
    <dgm:cxn modelId="{967817B0-805C-47C9-B297-B4D8430219C4}" type="presParOf" srcId="{C3FC207F-9390-459F-AB76-E7A0BD337724}" destId="{0FE18073-D418-4C67-9D88-E7774589E1B1}" srcOrd="10" destOrd="0" presId="urn:microsoft.com/office/officeart/2005/8/layout/hierarchy2"/>
    <dgm:cxn modelId="{AAEED07B-C938-4465-9A74-C57AA261745F}" type="presParOf" srcId="{0FE18073-D418-4C67-9D88-E7774589E1B1}" destId="{989678CA-491D-4E34-A6B2-665934506989}" srcOrd="0" destOrd="0" presId="urn:microsoft.com/office/officeart/2005/8/layout/hierarchy2"/>
    <dgm:cxn modelId="{7EFD1BC6-810D-4F44-A953-E2BCC4AB2109}" type="presParOf" srcId="{C3FC207F-9390-459F-AB76-E7A0BD337724}" destId="{5D001E93-C18A-4AE1-BCD9-F6B59AB7C722}" srcOrd="11" destOrd="0" presId="urn:microsoft.com/office/officeart/2005/8/layout/hierarchy2"/>
    <dgm:cxn modelId="{6ACD82AD-3D74-4A88-9ACB-B4D82B02A25F}" type="presParOf" srcId="{5D001E93-C18A-4AE1-BCD9-F6B59AB7C722}" destId="{DE649BC4-1C2B-4A79-859B-5E9795D6BCD5}" srcOrd="0" destOrd="0" presId="urn:microsoft.com/office/officeart/2005/8/layout/hierarchy2"/>
    <dgm:cxn modelId="{D1DD6252-4832-4E2A-8670-1DB33A1A12AE}" type="presParOf" srcId="{5D001E93-C18A-4AE1-BCD9-F6B59AB7C722}" destId="{EB52C805-BC5B-4C50-AD29-234F3C2FFAEE}" srcOrd="1" destOrd="0" presId="urn:microsoft.com/office/officeart/2005/8/layout/hierarchy2"/>
    <dgm:cxn modelId="{5701D234-1CE6-4930-8CDC-26ABFAF53F47}" type="presParOf" srcId="{C3FC207F-9390-459F-AB76-E7A0BD337724}" destId="{72D7821F-3973-481A-8275-C5A41E75049D}" srcOrd="12" destOrd="0" presId="urn:microsoft.com/office/officeart/2005/8/layout/hierarchy2"/>
    <dgm:cxn modelId="{A14EDAEF-6084-49CB-A4C6-90A823521A21}" type="presParOf" srcId="{72D7821F-3973-481A-8275-C5A41E75049D}" destId="{6373566D-B232-4E45-8C02-8AA9BC050E95}" srcOrd="0" destOrd="0" presId="urn:microsoft.com/office/officeart/2005/8/layout/hierarchy2"/>
    <dgm:cxn modelId="{E51071DC-740E-4A48-A03F-171B4E79DBF0}" type="presParOf" srcId="{C3FC207F-9390-459F-AB76-E7A0BD337724}" destId="{FFCD2248-D3E0-48CD-8914-C7503B44418A}" srcOrd="13" destOrd="0" presId="urn:microsoft.com/office/officeart/2005/8/layout/hierarchy2"/>
    <dgm:cxn modelId="{8C64B761-0499-4449-BCB2-7DF7A831E673}" type="presParOf" srcId="{FFCD2248-D3E0-48CD-8914-C7503B44418A}" destId="{16EA0F3D-455A-4A7F-9638-9BCA28599143}" srcOrd="0" destOrd="0" presId="urn:microsoft.com/office/officeart/2005/8/layout/hierarchy2"/>
    <dgm:cxn modelId="{C4631107-4C2F-49EA-9365-50A1C054D31B}" type="presParOf" srcId="{FFCD2248-D3E0-48CD-8914-C7503B44418A}" destId="{E81E19FD-D0E3-442B-8FAF-B45C09D080EC}" srcOrd="1" destOrd="0" presId="urn:microsoft.com/office/officeart/2005/8/layout/hierarchy2"/>
    <dgm:cxn modelId="{C73E1397-CAFF-45EC-980A-CB6A469F7AA1}" type="presParOf" srcId="{C3FC207F-9390-459F-AB76-E7A0BD337724}" destId="{A2EB8B25-E9B6-4432-B95C-67E6CA6F0C21}" srcOrd="14" destOrd="0" presId="urn:microsoft.com/office/officeart/2005/8/layout/hierarchy2"/>
    <dgm:cxn modelId="{2945C206-E137-4FDE-A70F-FF4AB17C7689}" type="presParOf" srcId="{A2EB8B25-E9B6-4432-B95C-67E6CA6F0C21}" destId="{52D967F1-9C1E-4C17-A325-5FC454D92FB3}" srcOrd="0" destOrd="0" presId="urn:microsoft.com/office/officeart/2005/8/layout/hierarchy2"/>
    <dgm:cxn modelId="{C14FB08F-FC8B-4148-B120-E081E6695CFE}" type="presParOf" srcId="{C3FC207F-9390-459F-AB76-E7A0BD337724}" destId="{5C4E3EBD-5A47-4609-B194-FF3EE6947D69}" srcOrd="15" destOrd="0" presId="urn:microsoft.com/office/officeart/2005/8/layout/hierarchy2"/>
    <dgm:cxn modelId="{DBB7473B-9EBB-44DA-B9C5-DB2FB803D5EC}" type="presParOf" srcId="{5C4E3EBD-5A47-4609-B194-FF3EE6947D69}" destId="{C679845B-7ABD-4082-84D8-4FB5B5A27C8A}" srcOrd="0" destOrd="0" presId="urn:microsoft.com/office/officeart/2005/8/layout/hierarchy2"/>
    <dgm:cxn modelId="{7C3AD940-273D-4783-A5A9-F085F7C49DE3}" type="presParOf" srcId="{5C4E3EBD-5A47-4609-B194-FF3EE6947D69}" destId="{F8D6A633-C488-4847-8C60-AEC9D52EACB5}" srcOrd="1" destOrd="0" presId="urn:microsoft.com/office/officeart/2005/8/layout/hierarchy2"/>
    <dgm:cxn modelId="{2D561474-6FEB-48B9-A7A6-AF40F42F9F02}" type="presParOf" srcId="{C3FC207F-9390-459F-AB76-E7A0BD337724}" destId="{2B73933D-0BFF-4AEE-AA68-5069984060EE}" srcOrd="16" destOrd="0" presId="urn:microsoft.com/office/officeart/2005/8/layout/hierarchy2"/>
    <dgm:cxn modelId="{E1146AAC-A888-46F0-9CE2-E51A9721703F}" type="presParOf" srcId="{2B73933D-0BFF-4AEE-AA68-5069984060EE}" destId="{234B1515-DF53-4786-B0D1-9348DA05A834}" srcOrd="0" destOrd="0" presId="urn:microsoft.com/office/officeart/2005/8/layout/hierarchy2"/>
    <dgm:cxn modelId="{785A63B2-624C-46A7-B6A6-AC38A85AA9BE}" type="presParOf" srcId="{C3FC207F-9390-459F-AB76-E7A0BD337724}" destId="{A2325361-070E-4D9E-B907-C3D832C2C0C3}" srcOrd="17" destOrd="0" presId="urn:microsoft.com/office/officeart/2005/8/layout/hierarchy2"/>
    <dgm:cxn modelId="{A3C371B0-14AA-4D86-8393-C1868A3F6E83}" type="presParOf" srcId="{A2325361-070E-4D9E-B907-C3D832C2C0C3}" destId="{797418C1-B98C-43B0-9275-DD00771BE5F8}" srcOrd="0" destOrd="0" presId="urn:microsoft.com/office/officeart/2005/8/layout/hierarchy2"/>
    <dgm:cxn modelId="{3CE938AB-7337-4D0B-A165-89B5F0C5A6C0}" type="presParOf" srcId="{A2325361-070E-4D9E-B907-C3D832C2C0C3}" destId="{E6299C10-9DB0-45B9-BC95-327D9C1281F8}" srcOrd="1" destOrd="0" presId="urn:microsoft.com/office/officeart/2005/8/layout/hierarchy2"/>
    <dgm:cxn modelId="{175AAF17-7080-4AE6-8CB6-FFA707617D36}" type="presParOf" srcId="{E6299C10-9DB0-45B9-BC95-327D9C1281F8}" destId="{F48D841D-AF09-4E52-B223-43E441AC4CFB}" srcOrd="0" destOrd="0" presId="urn:microsoft.com/office/officeart/2005/8/layout/hierarchy2"/>
    <dgm:cxn modelId="{AC269AE5-8F98-4BB5-9D29-EE205D1DE892}" type="presParOf" srcId="{F48D841D-AF09-4E52-B223-43E441AC4CFB}" destId="{0B3C1B61-F8FC-4742-A1BA-AE103DC3AE97}" srcOrd="0" destOrd="0" presId="urn:microsoft.com/office/officeart/2005/8/layout/hierarchy2"/>
    <dgm:cxn modelId="{A87E2F9A-BEF1-4D49-941E-D0A1C035F855}" type="presParOf" srcId="{E6299C10-9DB0-45B9-BC95-327D9C1281F8}" destId="{CE1A4774-A21A-46DE-9816-D198314780A6}" srcOrd="1" destOrd="0" presId="urn:microsoft.com/office/officeart/2005/8/layout/hierarchy2"/>
    <dgm:cxn modelId="{CB5A6B0E-210A-42C6-8DEC-13B2344483F2}" type="presParOf" srcId="{CE1A4774-A21A-46DE-9816-D198314780A6}" destId="{B989757A-CCE3-4476-8FEF-F376CB944468}" srcOrd="0" destOrd="0" presId="urn:microsoft.com/office/officeart/2005/8/layout/hierarchy2"/>
    <dgm:cxn modelId="{46BFC03F-CDA2-489E-88FE-DAB89A7F1D80}" type="presParOf" srcId="{CE1A4774-A21A-46DE-9816-D198314780A6}" destId="{98DA3976-E8F6-495E-A730-885C6BA7E7E9}" srcOrd="1" destOrd="0" presId="urn:microsoft.com/office/officeart/2005/8/layout/hierarchy2"/>
    <dgm:cxn modelId="{919D0756-0D19-4DFE-829F-D4AD68AD39C0}" type="presParOf" srcId="{E6299C10-9DB0-45B9-BC95-327D9C1281F8}" destId="{FD4733C1-5231-4832-923B-4B0E2A3FB88F}" srcOrd="2" destOrd="0" presId="urn:microsoft.com/office/officeart/2005/8/layout/hierarchy2"/>
    <dgm:cxn modelId="{14C45839-D9F0-4390-A481-CA696D3B611C}" type="presParOf" srcId="{FD4733C1-5231-4832-923B-4B0E2A3FB88F}" destId="{B2ECE814-A6C7-45C6-ADB3-04029D266C2A}" srcOrd="0" destOrd="0" presId="urn:microsoft.com/office/officeart/2005/8/layout/hierarchy2"/>
    <dgm:cxn modelId="{43B538FE-2DB5-45A1-8E39-BACA1D185852}" type="presParOf" srcId="{E6299C10-9DB0-45B9-BC95-327D9C1281F8}" destId="{0A088F74-E2B4-4732-A389-188D8F849BC1}" srcOrd="3" destOrd="0" presId="urn:microsoft.com/office/officeart/2005/8/layout/hierarchy2"/>
    <dgm:cxn modelId="{85F965A6-A3E0-45B8-8322-A2D7C9D4CBAA}" type="presParOf" srcId="{0A088F74-E2B4-4732-A389-188D8F849BC1}" destId="{5FC3D061-0060-4DEA-AF1A-19E67CD4791E}" srcOrd="0" destOrd="0" presId="urn:microsoft.com/office/officeart/2005/8/layout/hierarchy2"/>
    <dgm:cxn modelId="{BB100BDD-552F-4D90-A044-13658DA7AD56}" type="presParOf" srcId="{0A088F74-E2B4-4732-A389-188D8F849BC1}" destId="{74061765-B792-43D8-AB01-66121673846A}" srcOrd="1" destOrd="0" presId="urn:microsoft.com/office/officeart/2005/8/layout/hierarchy2"/>
    <dgm:cxn modelId="{154A2A1D-F897-4BB0-ADD3-307F9E568D63}" type="presParOf" srcId="{E6299C10-9DB0-45B9-BC95-327D9C1281F8}" destId="{3F6236CB-503F-4D6C-89CE-3F14E5AEBBFB}" srcOrd="4" destOrd="0" presId="urn:microsoft.com/office/officeart/2005/8/layout/hierarchy2"/>
    <dgm:cxn modelId="{6BDAF95C-F063-4300-82A8-D6A466825068}" type="presParOf" srcId="{3F6236CB-503F-4D6C-89CE-3F14E5AEBBFB}" destId="{524EE492-6A92-4B96-A7DE-803FA11A7915}" srcOrd="0" destOrd="0" presId="urn:microsoft.com/office/officeart/2005/8/layout/hierarchy2"/>
    <dgm:cxn modelId="{9435F602-C5FD-4199-B163-46235E6682D1}" type="presParOf" srcId="{E6299C10-9DB0-45B9-BC95-327D9C1281F8}" destId="{D1285493-5F59-471E-96E8-FCDFBFE65D4D}" srcOrd="5" destOrd="0" presId="urn:microsoft.com/office/officeart/2005/8/layout/hierarchy2"/>
    <dgm:cxn modelId="{EF5FE997-FD1A-4C10-8412-888659EBC843}" type="presParOf" srcId="{D1285493-5F59-471E-96E8-FCDFBFE65D4D}" destId="{B9A115F4-7132-4530-93CE-AEDA44C1A885}" srcOrd="0" destOrd="0" presId="urn:microsoft.com/office/officeart/2005/8/layout/hierarchy2"/>
    <dgm:cxn modelId="{D56A8B9E-E08F-4814-89FF-20A85AD80655}" type="presParOf" srcId="{D1285493-5F59-471E-96E8-FCDFBFE65D4D}" destId="{777A3859-68E8-4534-9B63-5BD183C264DE}" srcOrd="1" destOrd="0" presId="urn:microsoft.com/office/officeart/2005/8/layout/hierarchy2"/>
    <dgm:cxn modelId="{A2F003C8-93B5-4091-96BB-52E3E6A34303}" type="presParOf" srcId="{F82CE14B-C8D0-4A72-A425-7E653701749F}" destId="{BC4B4170-696D-49CD-BA8A-D349ABC86241}" srcOrd="1" destOrd="0" presId="urn:microsoft.com/office/officeart/2005/8/layout/hierarchy2"/>
    <dgm:cxn modelId="{064C64BF-40C4-453E-BC2B-7C991BFAA061}" type="presParOf" srcId="{BC4B4170-696D-49CD-BA8A-D349ABC86241}" destId="{0EC2510D-1B9B-46F1-A1C9-E82353FC1328}" srcOrd="0" destOrd="0" presId="urn:microsoft.com/office/officeart/2005/8/layout/hierarchy2"/>
    <dgm:cxn modelId="{86FD659A-9F8A-4CF6-A87B-98550283FF49}" type="presParOf" srcId="{BC4B4170-696D-49CD-BA8A-D349ABC86241}" destId="{E0DB05C6-087D-4C23-BAE1-5F914065E4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251C-AD18-45AE-8810-1874AC248D46}">
      <dsp:nvSpPr>
        <dsp:cNvPr id="0" name=""/>
        <dsp:cNvSpPr/>
      </dsp:nvSpPr>
      <dsp:spPr>
        <a:xfrm>
          <a:off x="1366410" y="2090734"/>
          <a:ext cx="2878602" cy="1037210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Satisfação do Usuário</a:t>
          </a:r>
        </a:p>
      </dsp:txBody>
      <dsp:txXfrm>
        <a:off x="1396789" y="2121113"/>
        <a:ext cx="2817844" cy="976452"/>
      </dsp:txXfrm>
    </dsp:sp>
    <dsp:sp modelId="{EE574F57-31E9-49B6-83B0-19B618947DBA}">
      <dsp:nvSpPr>
        <dsp:cNvPr id="0" name=""/>
        <dsp:cNvSpPr/>
      </dsp:nvSpPr>
      <dsp:spPr>
        <a:xfrm rot="17608869">
          <a:off x="3565536" y="1556500"/>
          <a:ext cx="2259077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2259077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4638597" y="1516859"/>
        <a:ext cx="112953" cy="112953"/>
      </dsp:txXfrm>
    </dsp:sp>
    <dsp:sp modelId="{E28C0281-1381-4D35-9A69-6A6B425F973B}">
      <dsp:nvSpPr>
        <dsp:cNvPr id="0" name=""/>
        <dsp:cNvSpPr/>
      </dsp:nvSpPr>
      <dsp:spPr>
        <a:xfrm>
          <a:off x="5145136" y="349825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Eficiência</a:t>
          </a:r>
        </a:p>
      </dsp:txBody>
      <dsp:txXfrm>
        <a:off x="5156120" y="360809"/>
        <a:ext cx="1933630" cy="353047"/>
      </dsp:txXfrm>
    </dsp:sp>
    <dsp:sp modelId="{D458AFEF-B07F-4232-BD26-6FAA4BE409A9}">
      <dsp:nvSpPr>
        <dsp:cNvPr id="0" name=""/>
        <dsp:cNvSpPr/>
      </dsp:nvSpPr>
      <dsp:spPr>
        <a:xfrm rot="19704383">
          <a:off x="7042934" y="316190"/>
          <a:ext cx="779957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779957" y="168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413414" y="313528"/>
        <a:ext cx="38997" cy="38997"/>
      </dsp:txXfrm>
    </dsp:sp>
    <dsp:sp modelId="{9E02F78A-EEBC-41AE-AD97-514A96A3DCAE}">
      <dsp:nvSpPr>
        <dsp:cNvPr id="0" name=""/>
        <dsp:cNvSpPr/>
      </dsp:nvSpPr>
      <dsp:spPr>
        <a:xfrm>
          <a:off x="7765091" y="5117"/>
          <a:ext cx="1955598" cy="24720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Pergunta 1</a:t>
          </a:r>
        </a:p>
      </dsp:txBody>
      <dsp:txXfrm>
        <a:off x="7772331" y="12357"/>
        <a:ext cx="1941118" cy="232727"/>
      </dsp:txXfrm>
    </dsp:sp>
    <dsp:sp modelId="{309E1C68-C3CB-4849-BEB8-73AB92CC8D2A}">
      <dsp:nvSpPr>
        <dsp:cNvPr id="0" name=""/>
        <dsp:cNvSpPr/>
      </dsp:nvSpPr>
      <dsp:spPr>
        <a:xfrm rot="21523763">
          <a:off x="7100653" y="513129"/>
          <a:ext cx="664519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664519" y="168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416300" y="513352"/>
        <a:ext cx="33225" cy="33225"/>
      </dsp:txXfrm>
    </dsp:sp>
    <dsp:sp modelId="{C66B8673-4408-4C43-8975-4D288AE727CB}">
      <dsp:nvSpPr>
        <dsp:cNvPr id="0" name=""/>
        <dsp:cNvSpPr/>
      </dsp:nvSpPr>
      <dsp:spPr>
        <a:xfrm>
          <a:off x="7765091" y="398994"/>
          <a:ext cx="1955598" cy="24720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Pergunta 2</a:t>
          </a:r>
        </a:p>
      </dsp:txBody>
      <dsp:txXfrm>
        <a:off x="7772331" y="406234"/>
        <a:ext cx="1941118" cy="232727"/>
      </dsp:txXfrm>
    </dsp:sp>
    <dsp:sp modelId="{AD73E333-3128-4548-ABE5-92CF71E26544}">
      <dsp:nvSpPr>
        <dsp:cNvPr id="0" name=""/>
        <dsp:cNvSpPr/>
      </dsp:nvSpPr>
      <dsp:spPr>
        <a:xfrm rot="1782780">
          <a:off x="7050448" y="710067"/>
          <a:ext cx="764929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764929" y="168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413790" y="707781"/>
        <a:ext cx="38246" cy="38246"/>
      </dsp:txXfrm>
    </dsp:sp>
    <dsp:sp modelId="{AD492851-9620-412D-B816-CEB1495E3115}">
      <dsp:nvSpPr>
        <dsp:cNvPr id="0" name=""/>
        <dsp:cNvSpPr/>
      </dsp:nvSpPr>
      <dsp:spPr>
        <a:xfrm>
          <a:off x="7765091" y="792871"/>
          <a:ext cx="1955598" cy="24720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...</a:t>
          </a:r>
        </a:p>
      </dsp:txBody>
      <dsp:txXfrm>
        <a:off x="7772331" y="800111"/>
        <a:ext cx="1941118" cy="232727"/>
      </dsp:txXfrm>
    </dsp:sp>
    <dsp:sp modelId="{EF47BC73-BB00-48CF-8413-09812938F79C}">
      <dsp:nvSpPr>
        <dsp:cNvPr id="0" name=""/>
        <dsp:cNvSpPr/>
      </dsp:nvSpPr>
      <dsp:spPr>
        <a:xfrm rot="18008379">
          <a:off x="3798732" y="1817342"/>
          <a:ext cx="1792683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1792683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650257" y="1789362"/>
        <a:ext cx="89634" cy="89634"/>
      </dsp:txXfrm>
    </dsp:sp>
    <dsp:sp modelId="{688BC058-6E43-4AF0-A714-3D2850DD49E9}">
      <dsp:nvSpPr>
        <dsp:cNvPr id="0" name=""/>
        <dsp:cNvSpPr/>
      </dsp:nvSpPr>
      <dsp:spPr>
        <a:xfrm>
          <a:off x="5145136" y="871511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Segurança</a:t>
          </a:r>
        </a:p>
      </dsp:txBody>
      <dsp:txXfrm>
        <a:off x="5156120" y="882495"/>
        <a:ext cx="1933630" cy="353047"/>
      </dsp:txXfrm>
    </dsp:sp>
    <dsp:sp modelId="{1DB06AD3-95BD-4EB2-818A-5FA7752E7B18}">
      <dsp:nvSpPr>
        <dsp:cNvPr id="0" name=""/>
        <dsp:cNvSpPr/>
      </dsp:nvSpPr>
      <dsp:spPr>
        <a:xfrm rot="18671283">
          <a:off x="4011643" y="2078185"/>
          <a:ext cx="1366862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1366862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60903" y="2060850"/>
        <a:ext cx="68343" cy="68343"/>
      </dsp:txXfrm>
    </dsp:sp>
    <dsp:sp modelId="{97BEC428-DED3-47B9-B8D9-61C9677D2EF7}">
      <dsp:nvSpPr>
        <dsp:cNvPr id="0" name=""/>
        <dsp:cNvSpPr/>
      </dsp:nvSpPr>
      <dsp:spPr>
        <a:xfrm>
          <a:off x="5145136" y="1393196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Regularidade</a:t>
          </a:r>
        </a:p>
      </dsp:txBody>
      <dsp:txXfrm>
        <a:off x="5156120" y="1404180"/>
        <a:ext cx="1933630" cy="353047"/>
      </dsp:txXfrm>
    </dsp:sp>
    <dsp:sp modelId="{C61B3302-00EC-4932-9D9C-2EF9C0B08A5E}">
      <dsp:nvSpPr>
        <dsp:cNvPr id="0" name=""/>
        <dsp:cNvSpPr/>
      </dsp:nvSpPr>
      <dsp:spPr>
        <a:xfrm rot="19836706">
          <a:off x="4178543" y="2339028"/>
          <a:ext cx="1033063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1033063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69248" y="2330038"/>
        <a:ext cx="51653" cy="51653"/>
      </dsp:txXfrm>
    </dsp:sp>
    <dsp:sp modelId="{2D7F4D94-D44A-49B6-8903-7584CB30874B}">
      <dsp:nvSpPr>
        <dsp:cNvPr id="0" name=""/>
        <dsp:cNvSpPr/>
      </dsp:nvSpPr>
      <dsp:spPr>
        <a:xfrm>
          <a:off x="5145136" y="1914881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Modicidade</a:t>
          </a:r>
        </a:p>
      </dsp:txBody>
      <dsp:txXfrm>
        <a:off x="5156120" y="1925865"/>
        <a:ext cx="1933630" cy="353047"/>
      </dsp:txXfrm>
    </dsp:sp>
    <dsp:sp modelId="{F71958F6-8506-4F04-BD52-423AF093D828}">
      <dsp:nvSpPr>
        <dsp:cNvPr id="0" name=""/>
        <dsp:cNvSpPr/>
      </dsp:nvSpPr>
      <dsp:spPr>
        <a:xfrm rot="56273">
          <a:off x="4244952" y="2599870"/>
          <a:ext cx="900243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900243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72568" y="2594201"/>
        <a:ext cx="45012" cy="45012"/>
      </dsp:txXfrm>
    </dsp:sp>
    <dsp:sp modelId="{5C3E0501-2A53-4744-87CC-65420EB94A0A}">
      <dsp:nvSpPr>
        <dsp:cNvPr id="0" name=""/>
        <dsp:cNvSpPr/>
      </dsp:nvSpPr>
      <dsp:spPr>
        <a:xfrm>
          <a:off x="5145136" y="2436567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Atualidade</a:t>
          </a:r>
        </a:p>
      </dsp:txBody>
      <dsp:txXfrm>
        <a:off x="5156120" y="2447551"/>
        <a:ext cx="1933630" cy="353047"/>
      </dsp:txXfrm>
    </dsp:sp>
    <dsp:sp modelId="{0FE18073-D418-4C67-9D88-E7774589E1B1}">
      <dsp:nvSpPr>
        <dsp:cNvPr id="0" name=""/>
        <dsp:cNvSpPr/>
      </dsp:nvSpPr>
      <dsp:spPr>
        <a:xfrm rot="1847548">
          <a:off x="4171154" y="2860713"/>
          <a:ext cx="1047840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1047840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68878" y="2851353"/>
        <a:ext cx="52392" cy="52392"/>
      </dsp:txXfrm>
    </dsp:sp>
    <dsp:sp modelId="{DE649BC4-1C2B-4A79-859B-5E9795D6BCD5}">
      <dsp:nvSpPr>
        <dsp:cNvPr id="0" name=""/>
        <dsp:cNvSpPr/>
      </dsp:nvSpPr>
      <dsp:spPr>
        <a:xfrm>
          <a:off x="5145136" y="2958252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Generalidade</a:t>
          </a:r>
        </a:p>
      </dsp:txBody>
      <dsp:txXfrm>
        <a:off x="5156120" y="2969236"/>
        <a:ext cx="1933630" cy="353047"/>
      </dsp:txXfrm>
    </dsp:sp>
    <dsp:sp modelId="{72D7821F-3973-481A-8275-C5A41E75049D}">
      <dsp:nvSpPr>
        <dsp:cNvPr id="0" name=""/>
        <dsp:cNvSpPr/>
      </dsp:nvSpPr>
      <dsp:spPr>
        <a:xfrm rot="2976746">
          <a:off x="4000486" y="3121556"/>
          <a:ext cx="1389176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1389176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60345" y="3103663"/>
        <a:ext cx="69458" cy="69458"/>
      </dsp:txXfrm>
    </dsp:sp>
    <dsp:sp modelId="{16EA0F3D-455A-4A7F-9638-9BCA28599143}">
      <dsp:nvSpPr>
        <dsp:cNvPr id="0" name=""/>
        <dsp:cNvSpPr/>
      </dsp:nvSpPr>
      <dsp:spPr>
        <a:xfrm>
          <a:off x="5145136" y="3479938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Cortesia</a:t>
          </a:r>
        </a:p>
      </dsp:txBody>
      <dsp:txXfrm>
        <a:off x="5156120" y="3490922"/>
        <a:ext cx="1933630" cy="353047"/>
      </dsp:txXfrm>
    </dsp:sp>
    <dsp:sp modelId="{A2EB8B25-E9B6-4432-B95C-67E6CA6F0C21}">
      <dsp:nvSpPr>
        <dsp:cNvPr id="0" name=""/>
        <dsp:cNvSpPr/>
      </dsp:nvSpPr>
      <dsp:spPr>
        <a:xfrm rot="3619600">
          <a:off x="3785959" y="3382398"/>
          <a:ext cx="1818230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1818230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4649619" y="3353779"/>
        <a:ext cx="90911" cy="90911"/>
      </dsp:txXfrm>
    </dsp:sp>
    <dsp:sp modelId="{C679845B-7ABD-4082-84D8-4FB5B5A27C8A}">
      <dsp:nvSpPr>
        <dsp:cNvPr id="0" name=""/>
        <dsp:cNvSpPr/>
      </dsp:nvSpPr>
      <dsp:spPr>
        <a:xfrm>
          <a:off x="5145136" y="4001623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Conforto</a:t>
          </a:r>
        </a:p>
      </dsp:txBody>
      <dsp:txXfrm>
        <a:off x="5156120" y="4012607"/>
        <a:ext cx="1933630" cy="353047"/>
      </dsp:txXfrm>
    </dsp:sp>
    <dsp:sp modelId="{2B73933D-0BFF-4AEE-AA68-5069984060EE}">
      <dsp:nvSpPr>
        <dsp:cNvPr id="0" name=""/>
        <dsp:cNvSpPr/>
      </dsp:nvSpPr>
      <dsp:spPr>
        <a:xfrm rot="4008789">
          <a:off x="3552005" y="3643241"/>
          <a:ext cx="2286137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2286137" y="168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4637921" y="3602924"/>
        <a:ext cx="114306" cy="114306"/>
      </dsp:txXfrm>
    </dsp:sp>
    <dsp:sp modelId="{797418C1-B98C-43B0-9275-DD00771BE5F8}">
      <dsp:nvSpPr>
        <dsp:cNvPr id="0" name=""/>
        <dsp:cNvSpPr/>
      </dsp:nvSpPr>
      <dsp:spPr>
        <a:xfrm>
          <a:off x="5145136" y="4523308"/>
          <a:ext cx="1955598" cy="375015"/>
        </a:xfrm>
        <a:prstGeom prst="roundRect">
          <a:avLst>
            <a:gd name="adj" fmla="val 10000"/>
          </a:avLst>
        </a:prstGeom>
        <a:solidFill>
          <a:srgbClr val="C0DEE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Pontualidade</a:t>
          </a:r>
        </a:p>
      </dsp:txBody>
      <dsp:txXfrm>
        <a:off x="5156120" y="4534292"/>
        <a:ext cx="1933630" cy="353047"/>
      </dsp:txXfrm>
    </dsp:sp>
    <dsp:sp modelId="{F48D841D-AF09-4E52-B223-43E441AC4CFB}">
      <dsp:nvSpPr>
        <dsp:cNvPr id="0" name=""/>
        <dsp:cNvSpPr/>
      </dsp:nvSpPr>
      <dsp:spPr>
        <a:xfrm rot="19684047">
          <a:off x="7041503" y="4486955"/>
          <a:ext cx="782819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782819" y="168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413342" y="4484221"/>
        <a:ext cx="39140" cy="39140"/>
      </dsp:txXfrm>
    </dsp:sp>
    <dsp:sp modelId="{B989757A-CCE3-4476-8FEF-F376CB944468}">
      <dsp:nvSpPr>
        <dsp:cNvPr id="0" name=""/>
        <dsp:cNvSpPr/>
      </dsp:nvSpPr>
      <dsp:spPr>
        <a:xfrm>
          <a:off x="7765091" y="4170445"/>
          <a:ext cx="1955598" cy="2526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Pergunta 1</a:t>
          </a:r>
        </a:p>
      </dsp:txBody>
      <dsp:txXfrm>
        <a:off x="7772491" y="4177845"/>
        <a:ext cx="1940798" cy="237843"/>
      </dsp:txXfrm>
    </dsp:sp>
    <dsp:sp modelId="{FD4733C1-5231-4832-923B-4B0E2A3FB88F}">
      <dsp:nvSpPr>
        <dsp:cNvPr id="0" name=""/>
        <dsp:cNvSpPr/>
      </dsp:nvSpPr>
      <dsp:spPr>
        <a:xfrm rot="21523763">
          <a:off x="7100653" y="4686612"/>
          <a:ext cx="664519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664519" y="168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416300" y="4686835"/>
        <a:ext cx="33225" cy="33225"/>
      </dsp:txXfrm>
    </dsp:sp>
    <dsp:sp modelId="{5FC3D061-0060-4DEA-AF1A-19E67CD4791E}">
      <dsp:nvSpPr>
        <dsp:cNvPr id="0" name=""/>
        <dsp:cNvSpPr/>
      </dsp:nvSpPr>
      <dsp:spPr>
        <a:xfrm>
          <a:off x="7765091" y="4569759"/>
          <a:ext cx="1955598" cy="2526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Pergunta 2</a:t>
          </a:r>
        </a:p>
      </dsp:txBody>
      <dsp:txXfrm>
        <a:off x="7772491" y="4577159"/>
        <a:ext cx="1940798" cy="237843"/>
      </dsp:txXfrm>
    </dsp:sp>
    <dsp:sp modelId="{3F6236CB-503F-4D6C-89CE-3F14E5AEBBFB}">
      <dsp:nvSpPr>
        <dsp:cNvPr id="0" name=""/>
        <dsp:cNvSpPr/>
      </dsp:nvSpPr>
      <dsp:spPr>
        <a:xfrm rot="1803925">
          <a:off x="7049093" y="4886269"/>
          <a:ext cx="767638" cy="33673"/>
        </a:xfrm>
        <a:custGeom>
          <a:avLst/>
          <a:gdLst/>
          <a:ahLst/>
          <a:cxnLst/>
          <a:rect l="0" t="0" r="0" b="0"/>
          <a:pathLst>
            <a:path>
              <a:moveTo>
                <a:pt x="0" y="16836"/>
              </a:moveTo>
              <a:lnTo>
                <a:pt x="767638" y="1683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413722" y="4883914"/>
        <a:ext cx="38381" cy="38381"/>
      </dsp:txXfrm>
    </dsp:sp>
    <dsp:sp modelId="{B9A115F4-7132-4530-93CE-AEDA44C1A885}">
      <dsp:nvSpPr>
        <dsp:cNvPr id="0" name=""/>
        <dsp:cNvSpPr/>
      </dsp:nvSpPr>
      <dsp:spPr>
        <a:xfrm>
          <a:off x="7765091" y="4969072"/>
          <a:ext cx="1955598" cy="25264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...</a:t>
          </a:r>
        </a:p>
      </dsp:txBody>
      <dsp:txXfrm>
        <a:off x="7772491" y="4976472"/>
        <a:ext cx="1940798" cy="237843"/>
      </dsp:txXfrm>
    </dsp:sp>
    <dsp:sp modelId="{0EC2510D-1B9B-46F1-A1C9-E82353FC1328}">
      <dsp:nvSpPr>
        <dsp:cNvPr id="0" name=""/>
        <dsp:cNvSpPr/>
      </dsp:nvSpPr>
      <dsp:spPr>
        <a:xfrm>
          <a:off x="829305" y="151474"/>
          <a:ext cx="2878602" cy="1037210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Art. 28,  inciso I Lei 10.233/2001</a:t>
          </a:r>
        </a:p>
      </dsp:txBody>
      <dsp:txXfrm>
        <a:off x="859684" y="181853"/>
        <a:ext cx="2817844" cy="976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A7DC-17DC-4D1F-901B-F14F206423FA}" type="datetimeFigureOut">
              <a:rPr lang="pt-BR" smtClean="0"/>
              <a:t>19/04/2023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7818-0D10-46AD-A85C-DCFB5F146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1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75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sua concretização, o DSA demanda determinadas ações do depositário das mercadorias. Nesse contexto, algumas instalações portuárias criaram em suas tabelas de preços rubricas específicas para a cobrança dos serviços prestados às cargas com desembaraço antecipado.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853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Brasil: Até ensino médio 77%. Até 3 salários mínimos (R$ 3.201,00) 75%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24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Brasil: 52% utilizam pelo menos 1 vez por semana. Trabalho é a maior motivação.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08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16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557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Média geral; 3,7 – passageiros (3,8) veículos (3,6). Segurança, generalidade e atualidade são problemas à primeira vista.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738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Generalidade, modicidade e atualidade são problemas à primeira vista. Segurança, diferente de passageiros, não é um problema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528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sua concretização, o DSA demanda determinadas ações do depositário das mercadorias. Nesse contexto, algumas instalações portuárias criaram em suas tabelas de preços rubricas específicas para a cobrança dos serviços prestados às cargas com desembaraço antecipado.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46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Amazônia: 24% A e B. 27% E </a:t>
            </a:r>
            <a:r>
              <a:rPr lang="pt-BR" dirty="0" err="1"/>
              <a:t>e</a:t>
            </a:r>
            <a:r>
              <a:rPr lang="pt-BR" dirty="0"/>
              <a:t> F</a:t>
            </a:r>
          </a:p>
          <a:p>
            <a:r>
              <a:rPr lang="pt-BR" dirty="0"/>
              <a:t>Centro-Sul: 19% A e B. 15% E </a:t>
            </a:r>
            <a:r>
              <a:rPr lang="pt-BR" dirty="0" err="1"/>
              <a:t>e</a:t>
            </a:r>
            <a:r>
              <a:rPr lang="pt-BR" dirty="0"/>
              <a:t> F</a:t>
            </a:r>
          </a:p>
          <a:p>
            <a:r>
              <a:rPr lang="pt-BR" dirty="0"/>
              <a:t>Nordeste: 36% A e B. 23% E </a:t>
            </a:r>
            <a:r>
              <a:rPr lang="pt-BR" dirty="0" err="1"/>
              <a:t>e</a:t>
            </a:r>
            <a:r>
              <a:rPr lang="pt-BR" dirty="0"/>
              <a:t> 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133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Amazônica: 0% A e B. 38% E </a:t>
            </a:r>
            <a:r>
              <a:rPr lang="pt-BR" dirty="0" err="1"/>
              <a:t>e</a:t>
            </a:r>
            <a:r>
              <a:rPr lang="pt-BR" dirty="0"/>
              <a:t> F</a:t>
            </a:r>
          </a:p>
          <a:p>
            <a:r>
              <a:rPr lang="pt-BR" dirty="0"/>
              <a:t>Centro-Sul: 55% A e B. 11% E </a:t>
            </a:r>
            <a:r>
              <a:rPr lang="pt-BR" dirty="0" err="1"/>
              <a:t>e</a:t>
            </a:r>
            <a:r>
              <a:rPr lang="pt-BR" dirty="0"/>
              <a:t> F.</a:t>
            </a:r>
          </a:p>
          <a:p>
            <a:r>
              <a:rPr lang="pt-BR" dirty="0"/>
              <a:t>Nordeste: 16% A e B. 21% E </a:t>
            </a:r>
            <a:r>
              <a:rPr lang="pt-BR" dirty="0" err="1"/>
              <a:t>e</a:t>
            </a:r>
            <a:r>
              <a:rPr lang="pt-BR" dirty="0"/>
              <a:t> F.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829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2020 pouco mais de 10% das linhas concentravam mais da metade das autorizações (56%), enquanto cerca de 65% delas possuíam apenas uma empresa de navegação autorizada. Isso se deve, principalmente, à característica técnica e operacional do serviço, que por vezes não permite um maior número de empresas operando nos mesmos terminais. </a:t>
            </a:r>
          </a:p>
          <a:p>
            <a:endParaRPr lang="pt-BR" dirty="0"/>
          </a:p>
          <a:p>
            <a:r>
              <a:rPr lang="pt-BR" dirty="0"/>
              <a:t>Uma outra característica do mercado de navegação de travessia que o diferencia dos demais mercados da navegação interior é a grande presença de microempreendedores individuais (cerca de 50% dos operadores são enquadrados como MEI). Por não haver barreiras à entrada ou saída do mercado, o número desses operadores oscila bastante tornando a oferta de transporte bastante volátil.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7818-0D10-46AD-A85C-DCFB5F1463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73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Agradecer equipe GDE (Herbert, Rodrigo e Marcos), representantes das empresas (Alan – </a:t>
            </a:r>
            <a:r>
              <a:rPr lang="pt-BR" dirty="0" err="1"/>
              <a:t>Qualitest</a:t>
            </a:r>
            <a:r>
              <a:rPr lang="pt-BR" dirty="0"/>
              <a:t>, Victor Hugo – VR e Gibran – </a:t>
            </a:r>
            <a:r>
              <a:rPr lang="pt-BR" dirty="0" err="1"/>
              <a:t>Furg</a:t>
            </a:r>
            <a:r>
              <a:rPr lang="pt-BR" dirty="0"/>
              <a:t>) e equipe da Fiscalização.</a:t>
            </a:r>
          </a:p>
          <a:p>
            <a:r>
              <a:rPr lang="pt-BR" dirty="0"/>
              <a:t>Painel e estudo </a:t>
            </a:r>
            <a:r>
              <a:rPr lang="pt-BR"/>
              <a:t>no site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8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2020 pouco mais de 10% das linhas concentravam mais da metade das autorizações (56%), enquanto cerca de 65% delas possuíam apenas uma empresa de navegação autorizada. Isso se deve, principalmente, à característica técnica e operacional do serviço, que por vezes não permite um maior número de empresas operando nos mesmos terminais. </a:t>
            </a:r>
          </a:p>
          <a:p>
            <a:endParaRPr lang="pt-BR" dirty="0"/>
          </a:p>
          <a:p>
            <a:r>
              <a:rPr lang="pt-BR" dirty="0"/>
              <a:t>Uma outra característica do mercado de navegação de travessia que o diferencia dos demais mercados da navegação interior é a grande presença de microempreendedores individuais (cerca de 50% dos operadores são enquadrados como MEI). Por não haver barreiras à entrada ou saída do mercado, o número desses operadores oscila bastante tornando a oferta de transporte bastante volátil.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897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Transporte importante pela função social de interligação de localidades que viabiliza trabalho, estudo, lazer, etc. Geração de emprego e renda para os microempreendedores individuais (MEI).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19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56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Medir a satisfação de usuários é uma tarefa desafiadora, pois a satisfação não é diretamente mensurável, uma vez que se trata de uma percepção subjetiva dos respondentes. Entretanto, por meio de pesquisas é possível medir os reflexos dessa satisfação e então construir índices que afiram uma percepção “média” dos consumidores ou usuários dos serviços.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Alguns dos fatores que influenciam a construção da expectativa são: </a:t>
            </a:r>
            <a:r>
              <a:rPr lang="pt-BR" b="1" dirty="0"/>
              <a:t>O usuário ou cliente </a:t>
            </a:r>
            <a:r>
              <a:rPr lang="pt-BR" b="1" u="none" dirty="0"/>
              <a:t>espera um serviço proporcional</a:t>
            </a:r>
            <a:r>
              <a:rPr lang="pt-BR" dirty="0"/>
              <a:t>. Por exemplo: quanto mais caro for o serviço de um hotel, maior será a expectativa do hóspede. • </a:t>
            </a:r>
            <a:r>
              <a:rPr lang="pt-BR" b="1" dirty="0"/>
              <a:t>Espera que a empresa entregue o que foi prometido</a:t>
            </a:r>
            <a:r>
              <a:rPr lang="pt-BR" dirty="0"/>
              <a:t>. Por isso, se a empresa comunica que seu produto é prático de usar, então ele tem que ser realmente prático. Caso contrário, o cliente se sentirá enganado. • </a:t>
            </a:r>
            <a:r>
              <a:rPr lang="pt-BR" b="1" dirty="0"/>
              <a:t>Os clientes querem ter um relacionamento humanizado e contínuo com as empresas.</a:t>
            </a:r>
            <a:r>
              <a:rPr lang="pt-BR" dirty="0"/>
              <a:t> Eles preferem o atendimento personalizado, com um representante fixo e de confiança.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365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relacionar as características socioeconômicas do usuário com sua percepção de satisfação, foi realizado um modelo de regressão linear para condutores de veículos e outro para passageiros.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modelo elaborado para os passageiros, verificou-se correlação da escolaridade, renda e frequência na satisfação do usuário. Maiores renda e escolaridade fizeram com que os usuários relatassem uma menor satisfação (sinal negativo na coluna </a:t>
            </a:r>
            <a:r>
              <a:rPr lang="pt-BR" sz="18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pt-BR" sz="1800" i="1" dirty="0" err="1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pt-BR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Já a frequência, com sinal positivo, mostra que o usuário eventual tende a estar mais satisfeito em relação ao usuário frequente (pelo menos 1 vez por semana).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relação aos condutores de veículos, a única variável com nível de significância de 95% é a de escolaridade. Considerando que ela possui sinal negativo, há uma tendência de satisfação inferior para aqueles usuários com escolaridade de nível superior diante dos que possuem até o ensino médio</a:t>
            </a:r>
          </a:p>
          <a:p>
            <a:endParaRPr lang="pt-BR" sz="1800" dirty="0">
              <a:effectLst/>
              <a:latin typeface="Arial Nova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169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Eficiência</a:t>
            </a:r>
            <a:r>
              <a:rPr lang="pt-BR" dirty="0"/>
              <a:t>: Buscar a otimização da relação custo-benefício, visando a melhoria contínua da prestação dos serviços. • </a:t>
            </a:r>
            <a:r>
              <a:rPr lang="pt-BR" b="1" dirty="0"/>
              <a:t>Segurança</a:t>
            </a:r>
            <a:r>
              <a:rPr lang="pt-BR" dirty="0"/>
              <a:t>: Prestação de serviço de forma segura, garantindo-se a integridade física e patrimonial dos usuários e dos bens afetos ao serviço. • </a:t>
            </a:r>
            <a:r>
              <a:rPr lang="pt-BR" b="1" dirty="0"/>
              <a:t>Regularidade</a:t>
            </a:r>
            <a:r>
              <a:rPr lang="pt-BR" dirty="0"/>
              <a:t>: Cumprir padrões de qualidade e quantidade definidos pela ANTAQ. • </a:t>
            </a:r>
            <a:r>
              <a:rPr lang="pt-BR" b="1" dirty="0"/>
              <a:t>Modicidade</a:t>
            </a:r>
            <a:r>
              <a:rPr lang="pt-BR" dirty="0"/>
              <a:t>: Prestação de serviços mediante preços e tarifas justas, que observem o equilíbrio entre os custos da prestação do serviço e os benefícios oferecidos aos usuários e permitam o seu melhoramento e expansão. • </a:t>
            </a:r>
            <a:r>
              <a:rPr lang="pt-BR" b="1" dirty="0"/>
              <a:t>Atualidade</a:t>
            </a:r>
            <a:r>
              <a:rPr lang="pt-BR" dirty="0"/>
              <a:t>: Compreende a modernidade das técnicas, dos equipamentos e das instalações e a sua conservação, bem como a melhoria e expansão do serviço. • </a:t>
            </a:r>
            <a:r>
              <a:rPr lang="pt-BR" b="1" dirty="0"/>
              <a:t>Generalidade</a:t>
            </a:r>
            <a:r>
              <a:rPr lang="pt-BR" dirty="0"/>
              <a:t>: Serviço prestado sem qualquer discriminação a quem o solicita, com a maior amplitude possível, beneficiando o maior número de usuários. • </a:t>
            </a:r>
            <a:r>
              <a:rPr lang="pt-BR" b="1" dirty="0"/>
              <a:t>Cortesia</a:t>
            </a:r>
            <a:r>
              <a:rPr lang="pt-BR" dirty="0"/>
              <a:t>: Prestação de serviço com cortesia e urbanidade aos usuários do serviço, em atendimento às regras de boa educação e de respeito no relacionamento entre os cidadãos, além do fácil acesso do usuário na obtenção de meios de informação e ao serviço de críticas e sugestões. • </a:t>
            </a:r>
            <a:r>
              <a:rPr lang="pt-BR" b="1" dirty="0"/>
              <a:t>Conforto</a:t>
            </a:r>
            <a:r>
              <a:rPr lang="pt-BR" dirty="0"/>
              <a:t>: Refere-se ao bem-estar do usuário na prestação do serviço, englobando condições fisiológicas e psicológicas. • </a:t>
            </a:r>
            <a:r>
              <a:rPr lang="pt-BR" b="1" dirty="0"/>
              <a:t>Pontualidade</a:t>
            </a:r>
            <a:r>
              <a:rPr lang="pt-BR" dirty="0"/>
              <a:t>: Os serviços devem ser prestados mediante o cumprimento dos horários previsíveis, estabelecidos em contrato ou formalmente agendados entre os agentes envolvidos, salvo nas hipóteses previstas na legislação.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72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Instruções: As seguintes declarações referem-se às suas percepções acerca da empresa que oferece o serviço de navegação de travessia. Para cada declaração, indique até que ponto a empresa apresentou a característica descrita, na escala de 1 a 5, sendo que o valor 1 indica que você está totalmente insatisfeito com o aspecto abordado e o valor 5 indica que você está totalmente satisfeito. Não há respostas corretas ou incorretas.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07818-0D10-46AD-A85C-DCFB5F146371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4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21E4B-44C2-B056-9C0D-8FC8B28C4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BC94C0-50AC-BA22-8434-8E4D00B9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4EE7B6-95C5-E5D6-F58B-032B8603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0D6F-C229-480C-8716-5411F4E3E51B}" type="datetime1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CA56DA-75E2-55C2-0FC7-86A4B04D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2AA88-63B7-AFA0-E160-C7FF8829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773F0-33EE-2034-1686-F51E16BC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85D9C9-77B2-03F5-CF20-A61394737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32002-9B79-669C-79A6-47B3E2D8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CA73-9C43-4D5D-BB9B-EFBA4EB38EBF}" type="datetime1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6D5591-640C-A95F-E9D8-26FFBAD1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72250E-05DE-3225-6739-F4CCFB66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84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82A05C-4113-B043-9E0B-E052B2278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F47684-12E6-230C-E479-F2BB2673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F83A69-7196-AAAA-6DEF-34711981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A1B8-492C-47DE-AB37-660D421F3D29}" type="datetime1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CE5D72-A6F2-539C-F54C-64FF706B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ED9EAE-871F-12A5-F366-DCCAD7AE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A5629-A987-1AC0-75C3-9E350F1E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342CD-6FC8-4082-1404-C5B25230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3495E7-36E9-3D7B-E858-01A49BB9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214E-AACD-4901-9E6A-82FA8758940D}" type="datetime1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01C49E-0AF1-48DE-C363-2C5E5AB7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9CEB1C-C7B5-A298-4ADC-A29FE1FB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5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D867D-00F7-6755-1B7A-471E2AAF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A6E4B1-5069-0824-B77D-CF5F3155A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F5A83E-25D4-59C0-5159-AA97A0E0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1BAF-4F9E-41E5-A70A-907DA59E0EF9}" type="datetime1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E291D8-4160-C0D4-78B8-91AF935E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734B8A-B81A-95B0-A328-DE8D01C2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6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96BE4-C827-DE63-6427-43B54BBC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0BD485-FEFC-E1C6-C4D9-9B4288F02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366F97-0246-827F-C6C8-51ECA9F3C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1C0604-9487-F4F7-1A06-BD5F445E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2F42-24FC-4AF4-B903-DCA8C8A3C1AF}" type="datetime1">
              <a:rPr lang="pt-BR" smtClean="0"/>
              <a:t>19/04/2023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FE3765-9189-3145-1ACB-9BD7AD8B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27EDDC-F777-B5A0-32E6-CAE72EDA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26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48FE0-1F3E-D976-FC44-A2FE3B57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8237E4-8450-9BBA-549C-DABBD0CA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EDFFA4-8000-AFC9-6E11-4824FD760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9BE383-C06F-F653-1CB4-F7289B2ED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0FC2EC-AB35-90DC-41A0-DB39AB9FF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E3BBC5-859A-547D-5A71-83B0D942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E445-6CCC-46DE-8F63-58F6FAB6B5D7}" type="datetime1">
              <a:rPr lang="pt-BR" smtClean="0"/>
              <a:t>19/04/2023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19A8A7-24CB-7128-E04F-C8542182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5C8334-B367-EC2F-5C36-F25DB85D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87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2881B-4A5A-030F-B98B-A1B46B28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504F13-BB3B-6C4C-B3C2-23F0D3E0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8AB-EBD5-4550-B341-EAAA3110413A}" type="datetime1">
              <a:rPr lang="pt-BR" smtClean="0"/>
              <a:t>19/04/2023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CC444B-569E-8F0C-941C-D6B4CEF7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96648D-AC86-6E95-0895-210C2E4B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E29D80-5298-ED8F-2568-96D87CCF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91E4-89DE-4697-AA2C-1B06FEB9C728}" type="datetime1">
              <a:rPr lang="pt-BR" smtClean="0"/>
              <a:t>19/04/2023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A58679-31A2-88B1-28A2-249245A0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D28222-0944-8C83-4166-1388F366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72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D31F5-99BB-5BD3-182F-B9783735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2D8494-ACC7-0AFC-6640-FE7518C8A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4BEA38-EB7F-6F47-D7A7-F939AC8D9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930E04-4991-FC54-6AD9-35AB44AA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9E44-529A-448D-874F-BA4E72BF3096}" type="datetime1">
              <a:rPr lang="pt-BR" smtClean="0"/>
              <a:t>19/04/2023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90CAFB-2838-5BED-F933-DF4A30B2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6392DD-2F56-6D85-A079-92B5B79E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3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120B3-E016-1864-2765-BBB7B14C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85289A-317E-7BFC-B32F-438478412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7B5A50-675F-5A02-1434-E117F2B77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DA458E-5E59-3E03-4960-465622B3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FCEC-104A-4EBF-AAC7-41A8F176AC5B}" type="datetime1">
              <a:rPr lang="pt-BR" smtClean="0"/>
              <a:t>19/04/2023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30F242-A912-4A96-C2A8-4A8639E7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F73BF0-D9B4-4976-B8B8-A7E0C2EE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9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A31818-980B-F2B6-92C2-B34C2E70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DF3BCD-125A-F9DA-0063-33ABE8E5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0CE170-E595-676F-AE02-24C5279C9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4895-3595-4839-BCF8-7E2C10222494}" type="datetime1">
              <a:rPr lang="pt-BR" smtClean="0"/>
              <a:t>19/04/2023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12457C-9D26-C891-E78A-65305303E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C58733-9658-1557-8E39-51B00801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40CB-5D74-47DA-BBFA-9586DA51BF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8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hart" Target="../charts/chart6.xml"/><Relationship Id="rId5" Type="http://schemas.openxmlformats.org/officeDocument/2006/relationships/chart" Target="../charts/chart1.xml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5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0.png"/><Relationship Id="rId10" Type="http://schemas.openxmlformats.org/officeDocument/2006/relationships/chart" Target="../charts/chart13.xml"/><Relationship Id="rId4" Type="http://schemas.openxmlformats.org/officeDocument/2006/relationships/chart" Target="../charts/chart8.xml"/><Relationship Id="rId9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3">
                <a:lumMod val="0"/>
                <a:lumOff val="100000"/>
                <a:alpha val="0"/>
              </a:schemeClr>
            </a:gs>
            <a:gs pos="83000">
              <a:schemeClr val="accent3">
                <a:lumMod val="45000"/>
                <a:lumOff val="55000"/>
                <a:alpha val="36000"/>
              </a:schemeClr>
            </a:gs>
            <a:gs pos="100000">
              <a:schemeClr val="accent3">
                <a:lumMod val="30000"/>
                <a:lumOff val="70000"/>
                <a:alpha val="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C87F02-70E9-4C5E-71FD-F159FF31C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 l="-7326" r="3752" b="10536"/>
          <a:stretch/>
        </p:blipFill>
        <p:spPr>
          <a:xfrm>
            <a:off x="3489515" y="3902198"/>
            <a:ext cx="8702485" cy="29725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196BF1F-2998-F94A-F2FC-78583FD9AB81}"/>
              </a:ext>
            </a:extLst>
          </p:cNvPr>
          <p:cNvSpPr txBox="1"/>
          <p:nvPr/>
        </p:nvSpPr>
        <p:spPr>
          <a:xfrm>
            <a:off x="3678587" y="1617786"/>
            <a:ext cx="8513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83B4C"/>
                </a:solidFill>
              </a:rPr>
              <a:t>Pesquisa de Satisfação dos Usuários da Navegação de Travessia - 2022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907C27-669A-F609-8769-D5BEDD42BB91}"/>
              </a:ext>
            </a:extLst>
          </p:cNvPr>
          <p:cNvSpPr txBox="1"/>
          <p:nvPr/>
        </p:nvSpPr>
        <p:spPr>
          <a:xfrm>
            <a:off x="5340727" y="3107390"/>
            <a:ext cx="518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AGENDA PLURIANUAL DE ESTUDOS 2021/2024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09B6BABD-FE31-F4F0-69AA-2CE0E368B1DD}"/>
              </a:ext>
            </a:extLst>
          </p:cNvPr>
          <p:cNvSpPr/>
          <p:nvPr/>
        </p:nvSpPr>
        <p:spPr>
          <a:xfrm rot="10800000" flipH="1">
            <a:off x="-28250" y="-8389"/>
            <a:ext cx="5539017" cy="6874778"/>
          </a:xfrm>
          <a:custGeom>
            <a:avLst/>
            <a:gdLst>
              <a:gd name="connsiteX0" fmla="*/ 0 w 4750604"/>
              <a:gd name="connsiteY0" fmla="*/ 0 h 6858000"/>
              <a:gd name="connsiteX1" fmla="*/ 4750604 w 4750604"/>
              <a:gd name="connsiteY1" fmla="*/ 0 h 6858000"/>
              <a:gd name="connsiteX2" fmla="*/ 3101407 w 4750604"/>
              <a:gd name="connsiteY2" fmla="*/ 6858000 h 6858000"/>
              <a:gd name="connsiteX3" fmla="*/ 0 w 4750604"/>
              <a:gd name="connsiteY3" fmla="*/ 6858000 h 6858000"/>
              <a:gd name="connsiteX0" fmla="*/ 0 w 4750604"/>
              <a:gd name="connsiteY0" fmla="*/ 0 h 6866389"/>
              <a:gd name="connsiteX1" fmla="*/ 4750604 w 4750604"/>
              <a:gd name="connsiteY1" fmla="*/ 0 h 6866389"/>
              <a:gd name="connsiteX2" fmla="*/ 3101407 w 4750604"/>
              <a:gd name="connsiteY2" fmla="*/ 6858000 h 6866389"/>
              <a:gd name="connsiteX3" fmla="*/ 613974 w 4750604"/>
              <a:gd name="connsiteY3" fmla="*/ 6866389 h 6866389"/>
              <a:gd name="connsiteX4" fmla="*/ 0 w 4750604"/>
              <a:gd name="connsiteY4" fmla="*/ 0 h 6866389"/>
              <a:gd name="connsiteX0" fmla="*/ 0 w 4136630"/>
              <a:gd name="connsiteY0" fmla="*/ 0 h 6874778"/>
              <a:gd name="connsiteX1" fmla="*/ 4136630 w 4136630"/>
              <a:gd name="connsiteY1" fmla="*/ 8389 h 6874778"/>
              <a:gd name="connsiteX2" fmla="*/ 2487433 w 4136630"/>
              <a:gd name="connsiteY2" fmla="*/ 6866389 h 6874778"/>
              <a:gd name="connsiteX3" fmla="*/ 0 w 4136630"/>
              <a:gd name="connsiteY3" fmla="*/ 6874778 h 6874778"/>
              <a:gd name="connsiteX4" fmla="*/ 0 w 4136630"/>
              <a:gd name="connsiteY4" fmla="*/ 0 h 68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630" h="6874778">
                <a:moveTo>
                  <a:pt x="0" y="0"/>
                </a:moveTo>
                <a:lnTo>
                  <a:pt x="4136630" y="8389"/>
                </a:lnTo>
                <a:lnTo>
                  <a:pt x="2487433" y="6866389"/>
                </a:lnTo>
                <a:lnTo>
                  <a:pt x="0" y="6874778"/>
                </a:lnTo>
                <a:lnTo>
                  <a:pt x="0" y="0"/>
                </a:lnTo>
                <a:close/>
              </a:path>
            </a:pathLst>
          </a:custGeom>
          <a:solidFill>
            <a:srgbClr val="72BA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4" name="Forma livre: Forma 17">
            <a:extLst>
              <a:ext uri="{FF2B5EF4-FFF2-40B4-BE49-F238E27FC236}">
                <a16:creationId xmlns:a16="http://schemas.microsoft.com/office/drawing/2014/main" id="{3872E014-3E9E-296E-9B65-03D179DC5B47}"/>
              </a:ext>
            </a:extLst>
          </p:cNvPr>
          <p:cNvSpPr/>
          <p:nvPr/>
        </p:nvSpPr>
        <p:spPr>
          <a:xfrm rot="10800000" flipH="1">
            <a:off x="-27451" y="0"/>
            <a:ext cx="5284830" cy="6858000"/>
          </a:xfrm>
          <a:custGeom>
            <a:avLst/>
            <a:gdLst>
              <a:gd name="connsiteX0" fmla="*/ 0 w 3946799"/>
              <a:gd name="connsiteY0" fmla="*/ 0 h 6858000"/>
              <a:gd name="connsiteX1" fmla="*/ 3946799 w 3946799"/>
              <a:gd name="connsiteY1" fmla="*/ 0 h 6858000"/>
              <a:gd name="connsiteX2" fmla="*/ 2297602 w 3946799"/>
              <a:gd name="connsiteY2" fmla="*/ 6858000 h 6858000"/>
              <a:gd name="connsiteX3" fmla="*/ 0 w 3946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799" h="6858000">
                <a:moveTo>
                  <a:pt x="0" y="0"/>
                </a:moveTo>
                <a:lnTo>
                  <a:pt x="3946799" y="0"/>
                </a:lnTo>
                <a:lnTo>
                  <a:pt x="22976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15">
            <a:extLst>
              <a:ext uri="{FF2B5EF4-FFF2-40B4-BE49-F238E27FC236}">
                <a16:creationId xmlns:a16="http://schemas.microsoft.com/office/drawing/2014/main" id="{DF6427A0-9A78-4716-F51E-DEEE3AFB9840}"/>
              </a:ext>
            </a:extLst>
          </p:cNvPr>
          <p:cNvSpPr/>
          <p:nvPr/>
        </p:nvSpPr>
        <p:spPr>
          <a:xfrm rot="10800000" flipH="1">
            <a:off x="-27452" y="0"/>
            <a:ext cx="4986260" cy="6858000"/>
          </a:xfrm>
          <a:custGeom>
            <a:avLst/>
            <a:gdLst>
              <a:gd name="connsiteX0" fmla="*/ 0 w 3723822"/>
              <a:gd name="connsiteY0" fmla="*/ 0 h 6858000"/>
              <a:gd name="connsiteX1" fmla="*/ 3723822 w 3723822"/>
              <a:gd name="connsiteY1" fmla="*/ 0 h 6858000"/>
              <a:gd name="connsiteX2" fmla="*/ 2074625 w 3723822"/>
              <a:gd name="connsiteY2" fmla="*/ 6858000 h 6858000"/>
              <a:gd name="connsiteX3" fmla="*/ 0 w 37238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3822" h="6858000">
                <a:moveTo>
                  <a:pt x="0" y="0"/>
                </a:moveTo>
                <a:lnTo>
                  <a:pt x="3723822" y="0"/>
                </a:lnTo>
                <a:lnTo>
                  <a:pt x="2074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1485D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Forma livre: Forma 13">
            <a:extLst>
              <a:ext uri="{FF2B5EF4-FFF2-40B4-BE49-F238E27FC236}">
                <a16:creationId xmlns:a16="http://schemas.microsoft.com/office/drawing/2014/main" id="{0958D462-3C3C-47A1-C195-F5B49B69D18E}"/>
              </a:ext>
            </a:extLst>
          </p:cNvPr>
          <p:cNvSpPr/>
          <p:nvPr/>
        </p:nvSpPr>
        <p:spPr>
          <a:xfrm rot="10800000" flipH="1">
            <a:off x="-27452" y="0"/>
            <a:ext cx="4517852" cy="6858000"/>
          </a:xfrm>
          <a:custGeom>
            <a:avLst/>
            <a:gdLst>
              <a:gd name="connsiteX0" fmla="*/ 0 w 3374007"/>
              <a:gd name="connsiteY0" fmla="*/ 0 h 6858000"/>
              <a:gd name="connsiteX1" fmla="*/ 3374007 w 3374007"/>
              <a:gd name="connsiteY1" fmla="*/ 0 h 6858000"/>
              <a:gd name="connsiteX2" fmla="*/ 1659507 w 3374007"/>
              <a:gd name="connsiteY2" fmla="*/ 6858000 h 6858000"/>
              <a:gd name="connsiteX3" fmla="*/ 0 w 33740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007" h="6858000">
                <a:moveTo>
                  <a:pt x="0" y="0"/>
                </a:moveTo>
                <a:lnTo>
                  <a:pt x="3374007" y="0"/>
                </a:lnTo>
                <a:lnTo>
                  <a:pt x="165950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009999"/>
              </a:gs>
              <a:gs pos="37000">
                <a:srgbClr val="009999"/>
              </a:gs>
              <a:gs pos="71000">
                <a:srgbClr val="ABE8B5"/>
              </a:gs>
              <a:gs pos="100000">
                <a:srgbClr val="D9ECC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50" name="Imagem 49" descr="Logotipo&#10;&#10;Descrição gerada automaticamente">
            <a:extLst>
              <a:ext uri="{FF2B5EF4-FFF2-40B4-BE49-F238E27FC236}">
                <a16:creationId xmlns:a16="http://schemas.microsoft.com/office/drawing/2014/main" id="{2369A597-80CA-85FE-0B7C-6E5C3FCF0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7" y="393747"/>
            <a:ext cx="2889483" cy="108746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EC9C995-004E-5972-F391-181C61358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213" y="5269162"/>
            <a:ext cx="1428750" cy="942975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B3258627-DA6F-3FF9-B61B-938050609DEA}"/>
              </a:ext>
            </a:extLst>
          </p:cNvPr>
          <p:cNvSpPr/>
          <p:nvPr/>
        </p:nvSpPr>
        <p:spPr>
          <a:xfrm rot="20314571">
            <a:off x="912882" y="4862367"/>
            <a:ext cx="1911701" cy="1668895"/>
          </a:xfrm>
          <a:prstGeom prst="ellipse">
            <a:avLst/>
          </a:prstGeom>
          <a:noFill/>
          <a:ln w="76200">
            <a:gradFill>
              <a:gsLst>
                <a:gs pos="0">
                  <a:srgbClr val="31485D"/>
                </a:gs>
                <a:gs pos="66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7494"/>
                      <a:gd name="connsiteY0" fmla="*/ 689212 h 1378424"/>
                      <a:gd name="connsiteX1" fmla="*/ 1008747 w 2017494"/>
                      <a:gd name="connsiteY1" fmla="*/ 0 h 1378424"/>
                      <a:gd name="connsiteX2" fmla="*/ 2017494 w 2017494"/>
                      <a:gd name="connsiteY2" fmla="*/ 689212 h 1378424"/>
                      <a:gd name="connsiteX3" fmla="*/ 1008747 w 2017494"/>
                      <a:gd name="connsiteY3" fmla="*/ 1378424 h 1378424"/>
                      <a:gd name="connsiteX4" fmla="*/ 0 w 2017494"/>
                      <a:gd name="connsiteY4" fmla="*/ 689212 h 137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7494" h="1378424" extrusionOk="0">
                        <a:moveTo>
                          <a:pt x="0" y="689212"/>
                        </a:moveTo>
                        <a:cubicBezTo>
                          <a:pt x="-90929" y="252484"/>
                          <a:pt x="420716" y="11603"/>
                          <a:pt x="1008747" y="0"/>
                        </a:cubicBezTo>
                        <a:cubicBezTo>
                          <a:pt x="1633533" y="14246"/>
                          <a:pt x="1949864" y="310721"/>
                          <a:pt x="2017494" y="689212"/>
                        </a:cubicBezTo>
                        <a:cubicBezTo>
                          <a:pt x="1999085" y="1087831"/>
                          <a:pt x="1559595" y="1413068"/>
                          <a:pt x="1008747" y="1378424"/>
                        </a:cubicBezTo>
                        <a:cubicBezTo>
                          <a:pt x="432507" y="1367961"/>
                          <a:pt x="30165" y="1084266"/>
                          <a:pt x="0" y="68921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FC28E98-946C-461D-A6F8-764F16134B85}"/>
              </a:ext>
            </a:extLst>
          </p:cNvPr>
          <p:cNvSpPr/>
          <p:nvPr/>
        </p:nvSpPr>
        <p:spPr>
          <a:xfrm rot="8010644">
            <a:off x="951874" y="4797428"/>
            <a:ext cx="1920124" cy="1781578"/>
          </a:xfrm>
          <a:prstGeom prst="ellipse">
            <a:avLst/>
          </a:prstGeom>
          <a:noFill/>
          <a:ln w="76200">
            <a:gradFill>
              <a:gsLst>
                <a:gs pos="23000">
                  <a:srgbClr val="31485D"/>
                </a:gs>
                <a:gs pos="82000">
                  <a:schemeClr val="accent1">
                    <a:lumMod val="45000"/>
                    <a:lumOff val="55000"/>
                  </a:schemeClr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17494"/>
                      <a:gd name="connsiteY0" fmla="*/ 689212 h 1378424"/>
                      <a:gd name="connsiteX1" fmla="*/ 1008747 w 2017494"/>
                      <a:gd name="connsiteY1" fmla="*/ 0 h 1378424"/>
                      <a:gd name="connsiteX2" fmla="*/ 2017494 w 2017494"/>
                      <a:gd name="connsiteY2" fmla="*/ 689212 h 1378424"/>
                      <a:gd name="connsiteX3" fmla="*/ 1008747 w 2017494"/>
                      <a:gd name="connsiteY3" fmla="*/ 1378424 h 1378424"/>
                      <a:gd name="connsiteX4" fmla="*/ 0 w 2017494"/>
                      <a:gd name="connsiteY4" fmla="*/ 689212 h 1378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7494" h="1378424" extrusionOk="0">
                        <a:moveTo>
                          <a:pt x="0" y="689212"/>
                        </a:moveTo>
                        <a:cubicBezTo>
                          <a:pt x="-90929" y="252484"/>
                          <a:pt x="420716" y="11603"/>
                          <a:pt x="1008747" y="0"/>
                        </a:cubicBezTo>
                        <a:cubicBezTo>
                          <a:pt x="1633533" y="14246"/>
                          <a:pt x="1949864" y="310721"/>
                          <a:pt x="2017494" y="689212"/>
                        </a:cubicBezTo>
                        <a:cubicBezTo>
                          <a:pt x="1999085" y="1087831"/>
                          <a:pt x="1559595" y="1413068"/>
                          <a:pt x="1008747" y="1378424"/>
                        </a:cubicBezTo>
                        <a:cubicBezTo>
                          <a:pt x="432507" y="1367961"/>
                          <a:pt x="30165" y="1084266"/>
                          <a:pt x="0" y="68921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DC5CD6B2-FF7B-88AC-6208-C3EC36FAD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32" y="4694917"/>
            <a:ext cx="2389199" cy="19865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96FFF8-ECCF-5157-6972-7DA87CF43460}"/>
              </a:ext>
            </a:extLst>
          </p:cNvPr>
          <p:cNvSpPr txBox="1"/>
          <p:nvPr/>
        </p:nvSpPr>
        <p:spPr>
          <a:xfrm>
            <a:off x="9983246" y="6613169"/>
            <a:ext cx="247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>
                    <a:lumMod val="75000"/>
                  </a:schemeClr>
                </a:solidFill>
              </a:rPr>
              <a:t>Foto: Itaituba (PA) / Miritituba (PA)</a:t>
            </a:r>
          </a:p>
        </p:txBody>
      </p:sp>
    </p:spTree>
    <p:extLst>
      <p:ext uri="{BB962C8B-B14F-4D97-AF65-F5344CB8AC3E}">
        <p14:creationId xmlns:p14="http://schemas.microsoft.com/office/powerpoint/2010/main" val="44400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10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933950" y="130671"/>
            <a:ext cx="725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83B4C"/>
                </a:solidFill>
              </a:rPr>
              <a:t>PERFIL DOS USUÁRIOS (GÊNERO E IDADE)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681C58-806A-B694-9D0C-FFC895059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2" y="1132727"/>
            <a:ext cx="5660180" cy="2564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0896DE0-1B90-E008-C5F0-9D297D16FEAB}"/>
              </a:ext>
            </a:extLst>
          </p:cNvPr>
          <p:cNvSpPr/>
          <p:nvPr/>
        </p:nvSpPr>
        <p:spPr>
          <a:xfrm>
            <a:off x="3434527" y="819010"/>
            <a:ext cx="10743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rgbClr val="2F4559"/>
                </a:solidFill>
              </a:rPr>
              <a:t>BRASIL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A1C83F4-B484-B3E7-E360-2D5A13AF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06" y="1530635"/>
            <a:ext cx="4910064" cy="21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241723B-DBE8-20AE-418C-E9571BF828E1}"/>
              </a:ext>
            </a:extLst>
          </p:cNvPr>
          <p:cNvSpPr/>
          <p:nvPr/>
        </p:nvSpPr>
        <p:spPr>
          <a:xfrm>
            <a:off x="9249005" y="1100381"/>
            <a:ext cx="16469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rgbClr val="2F4559"/>
                </a:solidFill>
              </a:rPr>
              <a:t>AMAZÔNIA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36C7137-23A7-ADAA-9C2A-04AE4A3EF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5" y="4148160"/>
            <a:ext cx="4910064" cy="20515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903C004-547C-F73F-293F-69C6D1BBFBD0}"/>
              </a:ext>
            </a:extLst>
          </p:cNvPr>
          <p:cNvSpPr/>
          <p:nvPr/>
        </p:nvSpPr>
        <p:spPr>
          <a:xfrm>
            <a:off x="3131662" y="3844452"/>
            <a:ext cx="18022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rgbClr val="2F4559"/>
                </a:solidFill>
              </a:rPr>
              <a:t>CENTRO-SUL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6882A1B-962E-8341-EBEC-B0B6BC97C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06" y="4171190"/>
            <a:ext cx="4910064" cy="20285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59D2D2A-46F7-E82D-425E-71D4D5111865}"/>
              </a:ext>
            </a:extLst>
          </p:cNvPr>
          <p:cNvSpPr/>
          <p:nvPr/>
        </p:nvSpPr>
        <p:spPr>
          <a:xfrm>
            <a:off x="9134101" y="3799116"/>
            <a:ext cx="1555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rgbClr val="2F4559"/>
                </a:solidFill>
              </a:rPr>
              <a:t>NORDESTE</a:t>
            </a:r>
          </a:p>
        </p:txBody>
      </p:sp>
    </p:spTree>
    <p:extLst>
      <p:ext uri="{BB962C8B-B14F-4D97-AF65-F5344CB8AC3E}">
        <p14:creationId xmlns:p14="http://schemas.microsoft.com/office/powerpoint/2010/main" val="262625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098AB8C2-9E0D-E553-6EF1-F4A68D5D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3" y="3992318"/>
            <a:ext cx="1989354" cy="234230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11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211505" y="226457"/>
            <a:ext cx="806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83B4C"/>
                </a:solidFill>
              </a:rPr>
              <a:t>PERFIL DOS USUÁRIOS (ESCOLARIDADE E RENDA)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C0D027-84C9-4401-AC1B-22BA6AF93DFD}"/>
              </a:ext>
            </a:extLst>
          </p:cNvPr>
          <p:cNvSpPr/>
          <p:nvPr/>
        </p:nvSpPr>
        <p:spPr>
          <a:xfrm>
            <a:off x="3455655" y="738943"/>
            <a:ext cx="14039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AMAZÔNIA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8B7460D-1C20-4E5B-74F7-AABD54A94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929108"/>
              </p:ext>
            </p:extLst>
          </p:nvPr>
        </p:nvGraphicFramePr>
        <p:xfrm>
          <a:off x="1222927" y="982317"/>
          <a:ext cx="5801897" cy="277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FC2DF058-24A1-A3AF-CD29-505A3F234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89" y="1078401"/>
            <a:ext cx="1988308" cy="2510949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ED6637B-BF41-4145-B8A7-6F59B442C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280856"/>
              </p:ext>
            </p:extLst>
          </p:nvPr>
        </p:nvGraphicFramePr>
        <p:xfrm>
          <a:off x="1518490" y="3669952"/>
          <a:ext cx="5426247" cy="281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D1603792-A066-AAF8-62E0-130E03929B53}"/>
              </a:ext>
            </a:extLst>
          </p:cNvPr>
          <p:cNvSpPr/>
          <p:nvPr/>
        </p:nvSpPr>
        <p:spPr>
          <a:xfrm>
            <a:off x="350462" y="769144"/>
            <a:ext cx="18125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ESCOLARIDADE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6160A28-43CD-2962-6CD1-1A74595E0839}"/>
              </a:ext>
            </a:extLst>
          </p:cNvPr>
          <p:cNvSpPr/>
          <p:nvPr/>
        </p:nvSpPr>
        <p:spPr>
          <a:xfrm>
            <a:off x="6643170" y="759013"/>
            <a:ext cx="1599252" cy="405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CENTRO-SUL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60B1A61-A4F4-1978-A237-E608FAD245D0}"/>
              </a:ext>
            </a:extLst>
          </p:cNvPr>
          <p:cNvSpPr/>
          <p:nvPr/>
        </p:nvSpPr>
        <p:spPr>
          <a:xfrm>
            <a:off x="10135190" y="734746"/>
            <a:ext cx="13258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NORDESTE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5902592-9594-3F75-DCAA-148776853534}"/>
              </a:ext>
            </a:extLst>
          </p:cNvPr>
          <p:cNvSpPr/>
          <p:nvPr/>
        </p:nvSpPr>
        <p:spPr>
          <a:xfrm>
            <a:off x="812819" y="3604362"/>
            <a:ext cx="9336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RENDA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20037E3-5704-FFE2-4128-A903DF1ED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468068"/>
              </p:ext>
            </p:extLst>
          </p:nvPr>
        </p:nvGraphicFramePr>
        <p:xfrm>
          <a:off x="5213998" y="865926"/>
          <a:ext cx="6576280" cy="286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80F6BB55-72A3-A921-784E-B04C3212B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411923"/>
              </p:ext>
            </p:extLst>
          </p:nvPr>
        </p:nvGraphicFramePr>
        <p:xfrm>
          <a:off x="4309898" y="3631670"/>
          <a:ext cx="6250068" cy="290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504C0429-BAAD-8854-831E-1CF90B503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649636"/>
              </p:ext>
            </p:extLst>
          </p:nvPr>
        </p:nvGraphicFramePr>
        <p:xfrm>
          <a:off x="8417633" y="984445"/>
          <a:ext cx="4688419" cy="284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70F9BFB2-295C-FBF1-5EF8-3017C5772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446046"/>
              </p:ext>
            </p:extLst>
          </p:nvPr>
        </p:nvGraphicFramePr>
        <p:xfrm>
          <a:off x="8318745" y="3682256"/>
          <a:ext cx="4896603" cy="283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8B7460D-1C20-4E5B-74F7-AABD54A94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060747"/>
              </p:ext>
            </p:extLst>
          </p:nvPr>
        </p:nvGraphicFramePr>
        <p:xfrm>
          <a:off x="1382742" y="968855"/>
          <a:ext cx="5370254" cy="287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05049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  <a:solidFill>
              <a:srgbClr val="DBF1ED"/>
            </a:solidFill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12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362434" y="188953"/>
            <a:ext cx="782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PERFIL DOS USUÁRIOS (FREQUÊNCIA E MOTIVO)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711045C-D0B1-9503-E97A-46ABF098A9BB}"/>
              </a:ext>
            </a:extLst>
          </p:cNvPr>
          <p:cNvSpPr/>
          <p:nvPr/>
        </p:nvSpPr>
        <p:spPr>
          <a:xfrm>
            <a:off x="2594869" y="739598"/>
            <a:ext cx="14039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AMAZÔNIA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B146E4-8861-FC7C-880D-117D73B6C4A6}"/>
              </a:ext>
            </a:extLst>
          </p:cNvPr>
          <p:cNvSpPr/>
          <p:nvPr/>
        </p:nvSpPr>
        <p:spPr>
          <a:xfrm>
            <a:off x="6179870" y="758472"/>
            <a:ext cx="1599252" cy="405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CENTRO-SUL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F374F6-07A8-1CEF-E715-D61937089C66}"/>
              </a:ext>
            </a:extLst>
          </p:cNvPr>
          <p:cNvSpPr/>
          <p:nvPr/>
        </p:nvSpPr>
        <p:spPr>
          <a:xfrm>
            <a:off x="10135190" y="734746"/>
            <a:ext cx="13258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NORDESTE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BBA7ACD-6DEF-8E6A-6452-9993D171E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447579"/>
              </p:ext>
            </p:extLst>
          </p:nvPr>
        </p:nvGraphicFramePr>
        <p:xfrm>
          <a:off x="519276" y="970486"/>
          <a:ext cx="5436691" cy="299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252573C7-5D7D-A2A1-6BE2-3D5893BEB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95" y="1091513"/>
            <a:ext cx="1310793" cy="266571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503B3C5-546B-CEF7-DBA8-54054C5F17B2}"/>
              </a:ext>
            </a:extLst>
          </p:cNvPr>
          <p:cNvSpPr/>
          <p:nvPr/>
        </p:nvSpPr>
        <p:spPr>
          <a:xfrm>
            <a:off x="292343" y="742109"/>
            <a:ext cx="1563698" cy="400110"/>
          </a:xfrm>
          <a:prstGeom prst="rect">
            <a:avLst/>
          </a:prstGeom>
          <a:solidFill>
            <a:srgbClr val="DBF1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FREQUÊNCIA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C8B107E-4E2A-9A10-8034-35B906D25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174958"/>
              </p:ext>
            </p:extLst>
          </p:nvPr>
        </p:nvGraphicFramePr>
        <p:xfrm>
          <a:off x="1537084" y="3969068"/>
          <a:ext cx="3147211" cy="243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Retângulo 25">
            <a:extLst>
              <a:ext uri="{FF2B5EF4-FFF2-40B4-BE49-F238E27FC236}">
                <a16:creationId xmlns:a16="http://schemas.microsoft.com/office/drawing/2014/main" id="{BC9D80CE-6232-BB4E-070F-B839E9BE5EFA}"/>
              </a:ext>
            </a:extLst>
          </p:cNvPr>
          <p:cNvSpPr/>
          <p:nvPr/>
        </p:nvSpPr>
        <p:spPr>
          <a:xfrm>
            <a:off x="1935887" y="4060543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OUTROS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E5B1999-36FC-F131-876B-97E02DA4C6F0}"/>
              </a:ext>
            </a:extLst>
          </p:cNvPr>
          <p:cNvSpPr/>
          <p:nvPr/>
        </p:nvSpPr>
        <p:spPr>
          <a:xfrm>
            <a:off x="1885167" y="4354583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ESTUDO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4B1F668-74F4-6521-C4A6-4D669DF6D962}"/>
              </a:ext>
            </a:extLst>
          </p:cNvPr>
          <p:cNvSpPr/>
          <p:nvPr/>
        </p:nvSpPr>
        <p:spPr>
          <a:xfrm>
            <a:off x="2060567" y="4636118"/>
            <a:ext cx="139361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SAÚDE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320DB74-32A0-EA8D-BF2E-186B68C0D9DE}"/>
              </a:ext>
            </a:extLst>
          </p:cNvPr>
          <p:cNvSpPr/>
          <p:nvPr/>
        </p:nvSpPr>
        <p:spPr>
          <a:xfrm>
            <a:off x="2169339" y="4919987"/>
            <a:ext cx="16829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COMPRAS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DBE49E6-25D8-5652-3820-6A45D2B17801}"/>
              </a:ext>
            </a:extLst>
          </p:cNvPr>
          <p:cNvSpPr/>
          <p:nvPr/>
        </p:nvSpPr>
        <p:spPr>
          <a:xfrm>
            <a:off x="2289996" y="5203856"/>
            <a:ext cx="1389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LAZER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32D1049-AEEA-789F-C6A1-05FFD7966351}"/>
              </a:ext>
            </a:extLst>
          </p:cNvPr>
          <p:cNvSpPr/>
          <p:nvPr/>
        </p:nvSpPr>
        <p:spPr>
          <a:xfrm>
            <a:off x="2553128" y="5478211"/>
            <a:ext cx="1389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VISITA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F696129-3331-52D5-C79C-77A29CC23050}"/>
              </a:ext>
            </a:extLst>
          </p:cNvPr>
          <p:cNvSpPr/>
          <p:nvPr/>
        </p:nvSpPr>
        <p:spPr>
          <a:xfrm>
            <a:off x="2253638" y="5774964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</a:rPr>
              <a:t>TRABALHO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B0B53CB-BF22-9B4D-889A-97ABA3E2FB4C}"/>
              </a:ext>
            </a:extLst>
          </p:cNvPr>
          <p:cNvSpPr/>
          <p:nvPr/>
        </p:nvSpPr>
        <p:spPr>
          <a:xfrm>
            <a:off x="361789" y="4540366"/>
            <a:ext cx="1310793" cy="1015663"/>
          </a:xfrm>
          <a:prstGeom prst="rect">
            <a:avLst/>
          </a:prstGeom>
          <a:solidFill>
            <a:srgbClr val="DBF1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MOTIVO</a:t>
            </a:r>
          </a:p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DA</a:t>
            </a:r>
          </a:p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VIAGEM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C95B9666-6A2F-91C8-7449-DB8DC29C3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632708"/>
              </p:ext>
            </p:extLst>
          </p:nvPr>
        </p:nvGraphicFramePr>
        <p:xfrm>
          <a:off x="3995539" y="954249"/>
          <a:ext cx="5826423" cy="30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5AC89056-81DC-F17D-64AF-967224768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284088"/>
              </p:ext>
            </p:extLst>
          </p:nvPr>
        </p:nvGraphicFramePr>
        <p:xfrm>
          <a:off x="5066615" y="3931568"/>
          <a:ext cx="3400815" cy="231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Retângulo 37">
            <a:extLst>
              <a:ext uri="{FF2B5EF4-FFF2-40B4-BE49-F238E27FC236}">
                <a16:creationId xmlns:a16="http://schemas.microsoft.com/office/drawing/2014/main" id="{54AB0FA3-C65F-9674-F00C-3E05E5E55D95}"/>
              </a:ext>
            </a:extLst>
          </p:cNvPr>
          <p:cNvSpPr/>
          <p:nvPr/>
        </p:nvSpPr>
        <p:spPr>
          <a:xfrm>
            <a:off x="5282641" y="4039437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OUTROS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3CB2F8F-0604-293D-23EB-993D2649701A}"/>
              </a:ext>
            </a:extLst>
          </p:cNvPr>
          <p:cNvSpPr/>
          <p:nvPr/>
        </p:nvSpPr>
        <p:spPr>
          <a:xfrm>
            <a:off x="5301709" y="5212594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ESTUDO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349E5DA-B26C-5F18-D50D-48738C89934E}"/>
              </a:ext>
            </a:extLst>
          </p:cNvPr>
          <p:cNvSpPr/>
          <p:nvPr/>
        </p:nvSpPr>
        <p:spPr>
          <a:xfrm>
            <a:off x="5275452" y="4323306"/>
            <a:ext cx="139361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SAÚDE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840A3899-ED6B-AA27-FF4B-1703855F765F}"/>
              </a:ext>
            </a:extLst>
          </p:cNvPr>
          <p:cNvSpPr/>
          <p:nvPr/>
        </p:nvSpPr>
        <p:spPr>
          <a:xfrm>
            <a:off x="5262554" y="4609304"/>
            <a:ext cx="16829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COMPRAS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486F2362-DBB5-5A09-7BF4-6DAAB9C1FB8C}"/>
              </a:ext>
            </a:extLst>
          </p:cNvPr>
          <p:cNvSpPr/>
          <p:nvPr/>
        </p:nvSpPr>
        <p:spPr>
          <a:xfrm>
            <a:off x="5465179" y="5490136"/>
            <a:ext cx="1389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LAZER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65FE1F44-92F7-B220-3A9E-DDCD222C301D}"/>
              </a:ext>
            </a:extLst>
          </p:cNvPr>
          <p:cNvSpPr/>
          <p:nvPr/>
        </p:nvSpPr>
        <p:spPr>
          <a:xfrm>
            <a:off x="5305849" y="4893173"/>
            <a:ext cx="1389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VISITA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8F8F21C-E877-2C6C-0050-75527C3739A0}"/>
              </a:ext>
            </a:extLst>
          </p:cNvPr>
          <p:cNvSpPr/>
          <p:nvPr/>
        </p:nvSpPr>
        <p:spPr>
          <a:xfrm>
            <a:off x="6160039" y="5798872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</a:rPr>
              <a:t>TRABALHO</a:t>
            </a:r>
          </a:p>
        </p:txBody>
      </p:sp>
      <p:graphicFrame>
        <p:nvGraphicFramePr>
          <p:cNvPr id="45" name="Gráfico 44">
            <a:extLst>
              <a:ext uri="{FF2B5EF4-FFF2-40B4-BE49-F238E27FC236}">
                <a16:creationId xmlns:a16="http://schemas.microsoft.com/office/drawing/2014/main" id="{66D50B06-BF92-C817-A10C-18949718D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938260"/>
              </p:ext>
            </p:extLst>
          </p:nvPr>
        </p:nvGraphicFramePr>
        <p:xfrm>
          <a:off x="7804689" y="946450"/>
          <a:ext cx="5752805" cy="30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CF6C641E-C875-5598-7ABB-0CB47D9FF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99986"/>
              </p:ext>
            </p:extLst>
          </p:nvPr>
        </p:nvGraphicFramePr>
        <p:xfrm>
          <a:off x="8644763" y="4006365"/>
          <a:ext cx="4028500" cy="224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7" name="Retângulo 46">
            <a:extLst>
              <a:ext uri="{FF2B5EF4-FFF2-40B4-BE49-F238E27FC236}">
                <a16:creationId xmlns:a16="http://schemas.microsoft.com/office/drawing/2014/main" id="{D2452D31-9C53-8730-0ABA-C2F36579FA94}"/>
              </a:ext>
            </a:extLst>
          </p:cNvPr>
          <p:cNvSpPr/>
          <p:nvPr/>
        </p:nvSpPr>
        <p:spPr>
          <a:xfrm>
            <a:off x="9383818" y="4089432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OUTROS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3118B37-F7F3-1CCF-0E67-F0F5AAB9E654}"/>
              </a:ext>
            </a:extLst>
          </p:cNvPr>
          <p:cNvSpPr/>
          <p:nvPr/>
        </p:nvSpPr>
        <p:spPr>
          <a:xfrm>
            <a:off x="8978528" y="4399097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ESTUDO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C3C324A-8F0B-45E1-779D-5F50EDB110F0}"/>
              </a:ext>
            </a:extLst>
          </p:cNvPr>
          <p:cNvSpPr/>
          <p:nvPr/>
        </p:nvSpPr>
        <p:spPr>
          <a:xfrm>
            <a:off x="9280539" y="4670282"/>
            <a:ext cx="139361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SAÚDE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6963D266-1998-7009-4903-F6B23394FC1E}"/>
              </a:ext>
            </a:extLst>
          </p:cNvPr>
          <p:cNvSpPr/>
          <p:nvPr/>
        </p:nvSpPr>
        <p:spPr>
          <a:xfrm>
            <a:off x="9591049" y="5251132"/>
            <a:ext cx="16829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COMPRAS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37EB37B5-81DD-0A08-5CC7-2252723DBE7D}"/>
              </a:ext>
            </a:extLst>
          </p:cNvPr>
          <p:cNvSpPr/>
          <p:nvPr/>
        </p:nvSpPr>
        <p:spPr>
          <a:xfrm>
            <a:off x="9737675" y="5514895"/>
            <a:ext cx="1389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LAZER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C65CB1F-39C3-74EA-E57C-02B048149671}"/>
              </a:ext>
            </a:extLst>
          </p:cNvPr>
          <p:cNvSpPr/>
          <p:nvPr/>
        </p:nvSpPr>
        <p:spPr>
          <a:xfrm>
            <a:off x="9584062" y="4975298"/>
            <a:ext cx="13897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  <a:solidFill>
                  <a:srgbClr val="2F4559"/>
                </a:solidFill>
              </a:rPr>
              <a:t>VISITA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C6E6B10F-0947-522B-CEFC-D3C8FBC99FB4}"/>
              </a:ext>
            </a:extLst>
          </p:cNvPr>
          <p:cNvSpPr/>
          <p:nvPr/>
        </p:nvSpPr>
        <p:spPr>
          <a:xfrm>
            <a:off x="10225836" y="5811003"/>
            <a:ext cx="15182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00" b="1" dirty="0">
                <a:ln w="0"/>
              </a:rPr>
              <a:t>TRABALHO</a:t>
            </a:r>
          </a:p>
        </p:txBody>
      </p:sp>
    </p:spTree>
    <p:extLst>
      <p:ext uri="{BB962C8B-B14F-4D97-AF65-F5344CB8AC3E}">
        <p14:creationId xmlns:p14="http://schemas.microsoft.com/office/powerpoint/2010/main" val="350431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13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362434" y="188953"/>
            <a:ext cx="782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USO NOTURNO E NOS FINAIS DE SEMANA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503B3C5-546B-CEF7-DBA8-54054C5F17B2}"/>
              </a:ext>
            </a:extLst>
          </p:cNvPr>
          <p:cNvSpPr/>
          <p:nvPr/>
        </p:nvSpPr>
        <p:spPr>
          <a:xfrm>
            <a:off x="83820" y="2138695"/>
            <a:ext cx="2238113" cy="461665"/>
          </a:xfrm>
          <a:prstGeom prst="rect">
            <a:avLst/>
          </a:prstGeom>
          <a:solidFill>
            <a:srgbClr val="DBF1E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rgbClr val="2F4559"/>
                </a:solidFill>
              </a:rPr>
              <a:t>USO NOTURNO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8F8F21C-E877-2C6C-0050-75527C3739A0}"/>
              </a:ext>
            </a:extLst>
          </p:cNvPr>
          <p:cNvSpPr/>
          <p:nvPr/>
        </p:nvSpPr>
        <p:spPr>
          <a:xfrm>
            <a:off x="2731434" y="752847"/>
            <a:ext cx="28570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MÉDIA NACIONAL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5B380E0-24D9-458B-D8B1-61CFDEE2D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830634"/>
              </p:ext>
            </p:extLst>
          </p:nvPr>
        </p:nvGraphicFramePr>
        <p:xfrm>
          <a:off x="1968789" y="991489"/>
          <a:ext cx="5164194" cy="269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0175D3E-FF8A-1A03-7070-666B78564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116673"/>
              </p:ext>
            </p:extLst>
          </p:nvPr>
        </p:nvGraphicFramePr>
        <p:xfrm>
          <a:off x="6747791" y="877071"/>
          <a:ext cx="5360389" cy="277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049E07FD-BF1D-4D61-C8B3-35F1EA338A4A}"/>
              </a:ext>
            </a:extLst>
          </p:cNvPr>
          <p:cNvSpPr/>
          <p:nvPr/>
        </p:nvSpPr>
        <p:spPr>
          <a:xfrm>
            <a:off x="83820" y="4445737"/>
            <a:ext cx="2238113" cy="707886"/>
          </a:xfrm>
          <a:prstGeom prst="rect">
            <a:avLst/>
          </a:prstGeom>
          <a:solidFill>
            <a:srgbClr val="DBF1ED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USO NOS</a:t>
            </a:r>
          </a:p>
          <a:p>
            <a:pPr algn="ctr"/>
            <a:r>
              <a:rPr lang="pt-BR" sz="2000" b="1" dirty="0">
                <a:ln w="0"/>
                <a:solidFill>
                  <a:srgbClr val="2F4559"/>
                </a:solidFill>
              </a:rPr>
              <a:t>FINAIS DE SEMANA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892EBEE-1B7D-3A2B-E65D-10D0DE326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858508"/>
              </p:ext>
            </p:extLst>
          </p:nvPr>
        </p:nvGraphicFramePr>
        <p:xfrm>
          <a:off x="2596853" y="3606290"/>
          <a:ext cx="3771863" cy="27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DCFEE35D-B6F0-235D-6A6F-6703723ED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524635"/>
              </p:ext>
            </p:extLst>
          </p:nvPr>
        </p:nvGraphicFramePr>
        <p:xfrm>
          <a:off x="6943986" y="3860769"/>
          <a:ext cx="5164194" cy="247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28D2F608-8BF5-A3A6-2879-B0310D67C8A7}"/>
              </a:ext>
            </a:extLst>
          </p:cNvPr>
          <p:cNvCxnSpPr>
            <a:cxnSpLocks/>
          </p:cNvCxnSpPr>
          <p:nvPr/>
        </p:nvCxnSpPr>
        <p:spPr>
          <a:xfrm>
            <a:off x="83820" y="3648183"/>
            <a:ext cx="12024360" cy="23780"/>
          </a:xfrm>
          <a:prstGeom prst="line">
            <a:avLst/>
          </a:prstGeom>
          <a:ln w="3175">
            <a:solidFill>
              <a:srgbClr val="9B9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645E25E6-C22A-C8E2-008F-DDFCE2D08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788" y="2744679"/>
            <a:ext cx="779780" cy="7693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68E2344-8386-CDD2-8F2E-E3A16C670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86" y="5282427"/>
            <a:ext cx="779780" cy="7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14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933950" y="130671"/>
            <a:ext cx="7258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SATISFAÇÃO DOS USUÁRIOS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F39D52-6B98-8DBF-BB82-EF3C566255FC}"/>
              </a:ext>
            </a:extLst>
          </p:cNvPr>
          <p:cNvSpPr txBox="1"/>
          <p:nvPr/>
        </p:nvSpPr>
        <p:spPr>
          <a:xfrm>
            <a:off x="241268" y="817917"/>
            <a:ext cx="1170942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rgbClr val="283B4C"/>
                </a:solidFill>
              </a:rPr>
              <a:t>ATRIBUTOS MAIS IMPORTANTES (PASSAGEIROS – BRASIL)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4CA22A5-8C43-EE10-9E1D-B2FDF7455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49" y="1174429"/>
            <a:ext cx="10367102" cy="50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500750B6-6F4C-E2AE-0538-072141A4F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7" y="1204616"/>
            <a:ext cx="8845611" cy="509876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15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933950" y="130671"/>
            <a:ext cx="7258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SATISFAÇÃO DOS USUÁRIOS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F39D52-6B98-8DBF-BB82-EF3C566255FC}"/>
              </a:ext>
            </a:extLst>
          </p:cNvPr>
          <p:cNvSpPr txBox="1"/>
          <p:nvPr/>
        </p:nvSpPr>
        <p:spPr>
          <a:xfrm>
            <a:off x="511144" y="734611"/>
            <a:ext cx="8845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2F4559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SATISFAÇÃO POR ATRIBUTOS – PASSAGEIROS (BRASIL)</a:t>
            </a:r>
            <a:endParaRPr lang="pt-BR" sz="2400" b="1" dirty="0">
              <a:solidFill>
                <a:srgbClr val="2F455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343B6A-9848-255D-F117-50D710F22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805" y="3030217"/>
            <a:ext cx="2396490" cy="18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6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51B75E0F-E250-A384-4548-1A35D55C2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5" y="1202953"/>
            <a:ext cx="8845611" cy="520566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16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933950" y="130671"/>
            <a:ext cx="7258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SATISFAÇÃO DOS USUÁRIOS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F39D52-6B98-8DBF-BB82-EF3C566255FC}"/>
              </a:ext>
            </a:extLst>
          </p:cNvPr>
          <p:cNvSpPr txBox="1"/>
          <p:nvPr/>
        </p:nvSpPr>
        <p:spPr>
          <a:xfrm>
            <a:off x="511144" y="734611"/>
            <a:ext cx="8845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2F4559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SATISFAÇÃO POR ATRIBUTOS – </a:t>
            </a:r>
            <a:r>
              <a:rPr lang="pt-BR" sz="2400" b="1" dirty="0">
                <a:solidFill>
                  <a:srgbClr val="2F4559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VEÍCULOS</a:t>
            </a:r>
            <a:r>
              <a:rPr lang="pt-BR" sz="2400" b="1" dirty="0">
                <a:solidFill>
                  <a:srgbClr val="2F4559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(BRASIL)</a:t>
            </a:r>
            <a:endParaRPr lang="pt-BR" sz="2400" b="1" dirty="0">
              <a:solidFill>
                <a:srgbClr val="2F4559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343B6A-9848-255D-F117-50D710F22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805" y="3030217"/>
            <a:ext cx="2396490" cy="18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5081741-1088-BA52-963E-96A403AA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09" y="1182429"/>
            <a:ext cx="9657346" cy="519559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17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933950" y="130671"/>
            <a:ext cx="7258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SATISFAÇÃO DOS USUÁRIOS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F39D52-6B98-8DBF-BB82-EF3C566255FC}"/>
              </a:ext>
            </a:extLst>
          </p:cNvPr>
          <p:cNvSpPr txBox="1"/>
          <p:nvPr/>
        </p:nvSpPr>
        <p:spPr>
          <a:xfrm>
            <a:off x="241268" y="817917"/>
            <a:ext cx="1170942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rgbClr val="283B4C"/>
                </a:solidFill>
              </a:rPr>
              <a:t>MAPA DE PERCEPÇÃO – IMPORTÂNCIA X AVALIAÇÃO DOS ATRIBUTOS (PASSAGEIROS BRASIL)</a:t>
            </a:r>
          </a:p>
        </p:txBody>
      </p:sp>
    </p:spTree>
    <p:extLst>
      <p:ext uri="{BB962C8B-B14F-4D97-AF65-F5344CB8AC3E}">
        <p14:creationId xmlns:p14="http://schemas.microsoft.com/office/powerpoint/2010/main" val="352660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18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6E7E14-77A8-2087-A866-0C6F5CC0C609}"/>
              </a:ext>
            </a:extLst>
          </p:cNvPr>
          <p:cNvSpPr/>
          <p:nvPr/>
        </p:nvSpPr>
        <p:spPr>
          <a:xfrm>
            <a:off x="5039580" y="166310"/>
            <a:ext cx="6979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solidFill>
                  <a:srgbClr val="2F4559"/>
                </a:solidFill>
              </a:rPr>
              <a:t>ÍNDICE DE SATISFAÇÃO AGREGADO - ISA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DE8FB72-B7DE-1CD1-3E39-41E4851F0947}"/>
              </a:ext>
            </a:extLst>
          </p:cNvPr>
          <p:cNvSpPr/>
          <p:nvPr/>
        </p:nvSpPr>
        <p:spPr>
          <a:xfrm>
            <a:off x="764962" y="837970"/>
            <a:ext cx="3613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/>
              <a:t>Porcentagem e valores do ISA </a:t>
            </a:r>
          </a:p>
          <a:p>
            <a:pPr algn="ctr"/>
            <a:r>
              <a:rPr lang="pt-BR" sz="2000" dirty="0"/>
              <a:t>(Passageiros) </a:t>
            </a:r>
            <a:endParaRPr lang="pt-BR" sz="2000" dirty="0">
              <a:ln w="0"/>
              <a:solidFill>
                <a:srgbClr val="2F4559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241D76-A1DF-425E-E307-A0E370FE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26" y="1569303"/>
            <a:ext cx="3565523" cy="252329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6BF027D-E2C0-FAB3-4CFC-C77C12B10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260" y="879216"/>
            <a:ext cx="6742027" cy="53765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2C016F-DB82-4819-2FCF-67C8C4B35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70775"/>
            <a:ext cx="5226440" cy="124427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34B02EE-B901-FD23-C703-710C57764EBB}"/>
              </a:ext>
            </a:extLst>
          </p:cNvPr>
          <p:cNvSpPr/>
          <p:nvPr/>
        </p:nvSpPr>
        <p:spPr>
          <a:xfrm>
            <a:off x="324989" y="4224023"/>
            <a:ext cx="4723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/>
              <a:t>Empresas por classe em cada região</a:t>
            </a:r>
          </a:p>
          <a:p>
            <a:pPr algn="ctr"/>
            <a:r>
              <a:rPr lang="pt-BR" sz="2000" dirty="0"/>
              <a:t>(Passageiros) </a:t>
            </a:r>
            <a:endParaRPr lang="pt-BR" sz="2000" dirty="0">
              <a:ln w="0"/>
              <a:solidFill>
                <a:srgbClr val="2F45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9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AC2C401-A3A7-635D-2251-E376081E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9" y="5608613"/>
            <a:ext cx="6543080" cy="124938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19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6E7E14-77A8-2087-A866-0C6F5CC0C609}"/>
              </a:ext>
            </a:extLst>
          </p:cNvPr>
          <p:cNvSpPr/>
          <p:nvPr/>
        </p:nvSpPr>
        <p:spPr>
          <a:xfrm>
            <a:off x="5039580" y="166310"/>
            <a:ext cx="69795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solidFill>
                  <a:srgbClr val="2F4559"/>
                </a:solidFill>
              </a:rPr>
              <a:t>ÍNDICE DE SATISFAÇÃO AGREGADO - ISA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DE8FB72-B7DE-1CD1-3E39-41E4851F0947}"/>
              </a:ext>
            </a:extLst>
          </p:cNvPr>
          <p:cNvSpPr/>
          <p:nvPr/>
        </p:nvSpPr>
        <p:spPr>
          <a:xfrm>
            <a:off x="764962" y="837970"/>
            <a:ext cx="3613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/>
              <a:t>Porcentagem e valores do ISA </a:t>
            </a:r>
          </a:p>
          <a:p>
            <a:pPr algn="ctr"/>
            <a:r>
              <a:rPr lang="pt-BR" sz="2000" dirty="0"/>
              <a:t>(Veículos) </a:t>
            </a:r>
            <a:endParaRPr lang="pt-BR" sz="2000" dirty="0">
              <a:ln w="0"/>
              <a:solidFill>
                <a:srgbClr val="2F455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34B02EE-B901-FD23-C703-710C57764EBB}"/>
              </a:ext>
            </a:extLst>
          </p:cNvPr>
          <p:cNvSpPr/>
          <p:nvPr/>
        </p:nvSpPr>
        <p:spPr>
          <a:xfrm>
            <a:off x="324989" y="4224023"/>
            <a:ext cx="4723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/>
              <a:t>Empresas por classe em cada região</a:t>
            </a:r>
          </a:p>
          <a:p>
            <a:pPr algn="ctr"/>
            <a:r>
              <a:rPr lang="pt-BR" sz="2000" dirty="0"/>
              <a:t>(Veículos) </a:t>
            </a:r>
            <a:endParaRPr lang="pt-BR" sz="2000" dirty="0">
              <a:ln w="0"/>
              <a:solidFill>
                <a:srgbClr val="2F4559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905886-7131-4DC0-DB9B-370754D1A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78" y="1596095"/>
            <a:ext cx="3613449" cy="244606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2B76754-C08D-B692-DC53-0A583D5E9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168" y="742951"/>
            <a:ext cx="6573551" cy="482917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D458928-E5AD-296E-2D12-058A6B5B6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0" y="4980553"/>
            <a:ext cx="5468802" cy="11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72BA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CD44CF-6654-BC84-B826-3D6348ECF31C}"/>
              </a:ext>
            </a:extLst>
          </p:cNvPr>
          <p:cNvSpPr txBox="1"/>
          <p:nvPr/>
        </p:nvSpPr>
        <p:spPr>
          <a:xfrm>
            <a:off x="94411" y="961095"/>
            <a:ext cx="5206637" cy="5001369"/>
          </a:xfrm>
          <a:prstGeom prst="rect">
            <a:avLst/>
          </a:prstGeom>
          <a:solidFill>
            <a:srgbClr val="C0DEE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aquela realizada: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transversalmente aos cursos dos rios e canais;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2 (dois) pontos das margens em lagos, lagoas, baías, angras e enseadas;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ilhas e margens de rios, de lagos, de lagoas, de baías, de angras e de enseadas, numa extensão inferior a 11 (onze) milhas náuticas;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2 (dois) pontos de uma mesma rodovia ou ferrovia interceptada por corpo de água.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AGENDA PLURIANUAL DE ESTUDOS 2021/2024</a:t>
              </a: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40CB-5D74-47DA-BBFA-9586DA51BF8B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01B2A4-9AEC-DC45-1287-FEC232F9F8C2}"/>
              </a:ext>
            </a:extLst>
          </p:cNvPr>
          <p:cNvSpPr txBox="1"/>
          <p:nvPr/>
        </p:nvSpPr>
        <p:spPr>
          <a:xfrm>
            <a:off x="5395474" y="5174482"/>
            <a:ext cx="6796526" cy="1154162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TRAVESSIAS REGULADAS PELA ANTAQ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As linhas localizadas ao longo da fronteira nacional, na fronteira de dois estados ou em diretriz de rodovia federal.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4D9396-F6EE-7699-830E-211A2B280491}"/>
              </a:ext>
            </a:extLst>
          </p:cNvPr>
          <p:cNvSpPr txBox="1"/>
          <p:nvPr/>
        </p:nvSpPr>
        <p:spPr>
          <a:xfrm>
            <a:off x="5592114" y="612946"/>
            <a:ext cx="660768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</a:t>
            </a:r>
            <a:r>
              <a:rPr lang="pt-BR" sz="2800" dirty="0">
                <a:solidFill>
                  <a:srgbClr val="283B4C"/>
                </a:solidFill>
                <a:latin typeface="Calibri" panose="020F0502020204030204"/>
              </a:rPr>
              <a:t>CTERÍSTICAS DO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MERCADO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Assume característica de essencialidade para o transporte da população no seu entorno (passageiros e veículos). Trajetos curtos em sua maioria.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Coexistência de empresas de maior porte (veículos) com microempreendedores individuais (MEI)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Aproximadamente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 operadores na navegação de travessia são microempreendedores individuais (MEI)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827968-2B43-C00E-2814-D36BEF09AFE6}"/>
              </a:ext>
            </a:extLst>
          </p:cNvPr>
          <p:cNvSpPr txBox="1"/>
          <p:nvPr/>
        </p:nvSpPr>
        <p:spPr>
          <a:xfrm>
            <a:off x="3832953" y="81709"/>
            <a:ext cx="803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283B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NAVEGAÇÃO DE TRAVESSIA</a:t>
            </a:r>
          </a:p>
        </p:txBody>
      </p:sp>
    </p:spTree>
    <p:extLst>
      <p:ext uri="{BB962C8B-B14F-4D97-AF65-F5344CB8AC3E}">
        <p14:creationId xmlns:p14="http://schemas.microsoft.com/office/powerpoint/2010/main" val="46437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2711040-9159-5097-41EC-CE025F70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" y="-65674"/>
            <a:ext cx="12191986" cy="645581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20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B179DE-1598-EE46-3E18-85F127233031}"/>
              </a:ext>
            </a:extLst>
          </p:cNvPr>
          <p:cNvSpPr txBox="1"/>
          <p:nvPr/>
        </p:nvSpPr>
        <p:spPr>
          <a:xfrm>
            <a:off x="4684258" y="115001"/>
            <a:ext cx="796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283B4C"/>
                </a:solidFill>
              </a:rPr>
              <a:t>CONCLUSÕES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815A24E-0EC7-FDDC-4736-1D65C2444D45}"/>
              </a:ext>
            </a:extLst>
          </p:cNvPr>
          <p:cNvSpPr/>
          <p:nvPr/>
        </p:nvSpPr>
        <p:spPr>
          <a:xfrm>
            <a:off x="1682306" y="1087683"/>
            <a:ext cx="10233264" cy="11710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283B4C"/>
                </a:solidFill>
              </a:rPr>
              <a:t>A PSU viabilizará a construção de indicadores sobre o serviço adequado, tendo como componentes os indicadores de satisfação e os indicadores de desempenho operacional.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98ECAA2-04DD-45DD-ACA0-1EE6D6ADA092}"/>
              </a:ext>
            </a:extLst>
          </p:cNvPr>
          <p:cNvSpPr/>
          <p:nvPr/>
        </p:nvSpPr>
        <p:spPr>
          <a:xfrm>
            <a:off x="1682306" y="2398635"/>
            <a:ext cx="10233264" cy="11426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283B4C"/>
                </a:solidFill>
              </a:rPr>
              <a:t>Será possível fazer uma regulação por incentivo, divulgando as empresas com melhores ISA. Por outro lado a fiscalização poderá ser mais assertiva, focando nas empresas pior avaliadas.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C2385A5-2276-068A-7FFC-363A61B520B8}"/>
              </a:ext>
            </a:extLst>
          </p:cNvPr>
          <p:cNvSpPr/>
          <p:nvPr/>
        </p:nvSpPr>
        <p:spPr>
          <a:xfrm>
            <a:off x="1672100" y="3656471"/>
            <a:ext cx="10233264" cy="10097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283B4C"/>
                </a:solidFill>
              </a:rPr>
              <a:t>A PSU travessias, em conjunto com a de transporte longitudinal (prevista para 1º semestre de 2023) permitirá traçar o perfil dos usuários da navegação interior (P-19 da Agenda plurianual de estudos (2021 – 2024).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5C24DDB-DD6A-E274-6758-1A6472BEAC20}"/>
              </a:ext>
            </a:extLst>
          </p:cNvPr>
          <p:cNvSpPr/>
          <p:nvPr/>
        </p:nvSpPr>
        <p:spPr>
          <a:xfrm>
            <a:off x="1682306" y="4781449"/>
            <a:ext cx="10233264" cy="80606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283B4C"/>
                </a:solidFill>
              </a:rPr>
              <a:t>As informações coletadas poderão subsidiar a SRG em análises de revisão tarifária.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96FD1E8-4AA3-DE93-7A2C-0B0E9417F71D}"/>
              </a:ext>
            </a:extLst>
          </p:cNvPr>
          <p:cNvSpPr/>
          <p:nvPr/>
        </p:nvSpPr>
        <p:spPr>
          <a:xfrm>
            <a:off x="1672100" y="5716342"/>
            <a:ext cx="10233264" cy="5045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283B4C"/>
                </a:solidFill>
              </a:rPr>
              <a:t>Para acompanhar a evolução, a realização da PSU deverá ser periódica.</a:t>
            </a:r>
          </a:p>
        </p:txBody>
      </p:sp>
    </p:spTree>
    <p:extLst>
      <p:ext uri="{BB962C8B-B14F-4D97-AF65-F5344CB8AC3E}">
        <p14:creationId xmlns:p14="http://schemas.microsoft.com/office/powerpoint/2010/main" val="268394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3">
                <a:lumMod val="0"/>
                <a:lumOff val="100000"/>
                <a:alpha val="0"/>
              </a:schemeClr>
            </a:gs>
            <a:gs pos="97000">
              <a:schemeClr val="accent3">
                <a:lumMod val="45000"/>
                <a:lumOff val="55000"/>
                <a:alpha val="36000"/>
              </a:schemeClr>
            </a:gs>
            <a:gs pos="0">
              <a:srgbClr val="F0F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09B6BABD-FE31-F4F0-69AA-2CE0E368B1DD}"/>
              </a:ext>
            </a:extLst>
          </p:cNvPr>
          <p:cNvSpPr/>
          <p:nvPr/>
        </p:nvSpPr>
        <p:spPr>
          <a:xfrm rot="10800000">
            <a:off x="85499" y="-8390"/>
            <a:ext cx="5731651" cy="6874778"/>
          </a:xfrm>
          <a:custGeom>
            <a:avLst/>
            <a:gdLst>
              <a:gd name="connsiteX0" fmla="*/ 0 w 4750604"/>
              <a:gd name="connsiteY0" fmla="*/ 0 h 6858000"/>
              <a:gd name="connsiteX1" fmla="*/ 4750604 w 4750604"/>
              <a:gd name="connsiteY1" fmla="*/ 0 h 6858000"/>
              <a:gd name="connsiteX2" fmla="*/ 3101407 w 4750604"/>
              <a:gd name="connsiteY2" fmla="*/ 6858000 h 6858000"/>
              <a:gd name="connsiteX3" fmla="*/ 0 w 4750604"/>
              <a:gd name="connsiteY3" fmla="*/ 6858000 h 6858000"/>
              <a:gd name="connsiteX0" fmla="*/ 0 w 4750604"/>
              <a:gd name="connsiteY0" fmla="*/ 0 h 6866389"/>
              <a:gd name="connsiteX1" fmla="*/ 4750604 w 4750604"/>
              <a:gd name="connsiteY1" fmla="*/ 0 h 6866389"/>
              <a:gd name="connsiteX2" fmla="*/ 3101407 w 4750604"/>
              <a:gd name="connsiteY2" fmla="*/ 6858000 h 6866389"/>
              <a:gd name="connsiteX3" fmla="*/ 613974 w 4750604"/>
              <a:gd name="connsiteY3" fmla="*/ 6866389 h 6866389"/>
              <a:gd name="connsiteX4" fmla="*/ 0 w 4750604"/>
              <a:gd name="connsiteY4" fmla="*/ 0 h 6866389"/>
              <a:gd name="connsiteX0" fmla="*/ 0 w 4136630"/>
              <a:gd name="connsiteY0" fmla="*/ 0 h 6874778"/>
              <a:gd name="connsiteX1" fmla="*/ 4136630 w 4136630"/>
              <a:gd name="connsiteY1" fmla="*/ 8389 h 6874778"/>
              <a:gd name="connsiteX2" fmla="*/ 2487433 w 4136630"/>
              <a:gd name="connsiteY2" fmla="*/ 6866389 h 6874778"/>
              <a:gd name="connsiteX3" fmla="*/ 0 w 4136630"/>
              <a:gd name="connsiteY3" fmla="*/ 6874778 h 6874778"/>
              <a:gd name="connsiteX4" fmla="*/ 0 w 4136630"/>
              <a:gd name="connsiteY4" fmla="*/ 0 h 68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630" h="6874778">
                <a:moveTo>
                  <a:pt x="0" y="0"/>
                </a:moveTo>
                <a:lnTo>
                  <a:pt x="4136630" y="8389"/>
                </a:lnTo>
                <a:lnTo>
                  <a:pt x="2487433" y="6866389"/>
                </a:lnTo>
                <a:lnTo>
                  <a:pt x="0" y="6874778"/>
                </a:lnTo>
                <a:lnTo>
                  <a:pt x="0" y="0"/>
                </a:lnTo>
                <a:close/>
              </a:path>
            </a:pathLst>
          </a:custGeom>
          <a:solidFill>
            <a:srgbClr val="72BA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4" name="Forma livre: Forma 17">
            <a:extLst>
              <a:ext uri="{FF2B5EF4-FFF2-40B4-BE49-F238E27FC236}">
                <a16:creationId xmlns:a16="http://schemas.microsoft.com/office/drawing/2014/main" id="{3872E014-3E9E-296E-9B65-03D179DC5B47}"/>
              </a:ext>
            </a:extLst>
          </p:cNvPr>
          <p:cNvSpPr/>
          <p:nvPr/>
        </p:nvSpPr>
        <p:spPr>
          <a:xfrm rot="10800000">
            <a:off x="347699" y="-1"/>
            <a:ext cx="5468624" cy="6858000"/>
          </a:xfrm>
          <a:custGeom>
            <a:avLst/>
            <a:gdLst>
              <a:gd name="connsiteX0" fmla="*/ 0 w 3946799"/>
              <a:gd name="connsiteY0" fmla="*/ 0 h 6858000"/>
              <a:gd name="connsiteX1" fmla="*/ 3946799 w 3946799"/>
              <a:gd name="connsiteY1" fmla="*/ 0 h 6858000"/>
              <a:gd name="connsiteX2" fmla="*/ 2297602 w 3946799"/>
              <a:gd name="connsiteY2" fmla="*/ 6858000 h 6858000"/>
              <a:gd name="connsiteX3" fmla="*/ 0 w 3946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799" h="6858000">
                <a:moveTo>
                  <a:pt x="0" y="0"/>
                </a:moveTo>
                <a:lnTo>
                  <a:pt x="3946799" y="0"/>
                </a:lnTo>
                <a:lnTo>
                  <a:pt x="22976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B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6" name="Forma livre: Forma 15">
            <a:extLst>
              <a:ext uri="{FF2B5EF4-FFF2-40B4-BE49-F238E27FC236}">
                <a16:creationId xmlns:a16="http://schemas.microsoft.com/office/drawing/2014/main" id="{DF6427A0-9A78-4716-F51E-DEEE3AFB9840}"/>
              </a:ext>
            </a:extLst>
          </p:cNvPr>
          <p:cNvSpPr/>
          <p:nvPr/>
        </p:nvSpPr>
        <p:spPr>
          <a:xfrm rot="10800000">
            <a:off x="656654" y="-1"/>
            <a:ext cx="5159671" cy="6858000"/>
          </a:xfrm>
          <a:custGeom>
            <a:avLst/>
            <a:gdLst>
              <a:gd name="connsiteX0" fmla="*/ 0 w 3723822"/>
              <a:gd name="connsiteY0" fmla="*/ 0 h 6858000"/>
              <a:gd name="connsiteX1" fmla="*/ 3723822 w 3723822"/>
              <a:gd name="connsiteY1" fmla="*/ 0 h 6858000"/>
              <a:gd name="connsiteX2" fmla="*/ 2074625 w 3723822"/>
              <a:gd name="connsiteY2" fmla="*/ 6858000 h 6858000"/>
              <a:gd name="connsiteX3" fmla="*/ 0 w 37238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3822" h="6858000">
                <a:moveTo>
                  <a:pt x="0" y="0"/>
                </a:moveTo>
                <a:lnTo>
                  <a:pt x="3723822" y="0"/>
                </a:lnTo>
                <a:lnTo>
                  <a:pt x="2074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1485D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Forma livre: Forma 13">
            <a:extLst>
              <a:ext uri="{FF2B5EF4-FFF2-40B4-BE49-F238E27FC236}">
                <a16:creationId xmlns:a16="http://schemas.microsoft.com/office/drawing/2014/main" id="{0958D462-3C3C-47A1-C195-F5B49B69D18E}"/>
              </a:ext>
            </a:extLst>
          </p:cNvPr>
          <p:cNvSpPr/>
          <p:nvPr/>
        </p:nvSpPr>
        <p:spPr>
          <a:xfrm rot="10800000">
            <a:off x="1141352" y="-15877"/>
            <a:ext cx="11050648" cy="6873875"/>
          </a:xfrm>
          <a:custGeom>
            <a:avLst/>
            <a:gdLst>
              <a:gd name="connsiteX0" fmla="*/ 0 w 3374007"/>
              <a:gd name="connsiteY0" fmla="*/ 0 h 6858000"/>
              <a:gd name="connsiteX1" fmla="*/ 3374007 w 3374007"/>
              <a:gd name="connsiteY1" fmla="*/ 0 h 6858000"/>
              <a:gd name="connsiteX2" fmla="*/ 1659507 w 3374007"/>
              <a:gd name="connsiteY2" fmla="*/ 6858000 h 6858000"/>
              <a:gd name="connsiteX3" fmla="*/ 0 w 3374007"/>
              <a:gd name="connsiteY3" fmla="*/ 6858000 h 6858000"/>
              <a:gd name="connsiteX0" fmla="*/ 4602388 w 7976395"/>
              <a:gd name="connsiteY0" fmla="*/ 0 h 6867525"/>
              <a:gd name="connsiteX1" fmla="*/ 7976395 w 7976395"/>
              <a:gd name="connsiteY1" fmla="*/ 0 h 6867525"/>
              <a:gd name="connsiteX2" fmla="*/ 6261895 w 7976395"/>
              <a:gd name="connsiteY2" fmla="*/ 6858000 h 6867525"/>
              <a:gd name="connsiteX3" fmla="*/ 0 w 7976395"/>
              <a:gd name="connsiteY3" fmla="*/ 6867525 h 6867525"/>
              <a:gd name="connsiteX4" fmla="*/ 4602388 w 7976395"/>
              <a:gd name="connsiteY4" fmla="*/ 0 h 6867525"/>
              <a:gd name="connsiteX0" fmla="*/ 21340 w 7976395"/>
              <a:gd name="connsiteY0" fmla="*/ 0 h 6886575"/>
              <a:gd name="connsiteX1" fmla="*/ 7976395 w 7976395"/>
              <a:gd name="connsiteY1" fmla="*/ 19050 h 6886575"/>
              <a:gd name="connsiteX2" fmla="*/ 6261895 w 7976395"/>
              <a:gd name="connsiteY2" fmla="*/ 6877050 h 6886575"/>
              <a:gd name="connsiteX3" fmla="*/ 0 w 7976395"/>
              <a:gd name="connsiteY3" fmla="*/ 6886575 h 6886575"/>
              <a:gd name="connsiteX4" fmla="*/ 21340 w 7976395"/>
              <a:gd name="connsiteY4" fmla="*/ 0 h 6886575"/>
              <a:gd name="connsiteX0" fmla="*/ 14227 w 7969282"/>
              <a:gd name="connsiteY0" fmla="*/ 0 h 6886575"/>
              <a:gd name="connsiteX1" fmla="*/ 7969282 w 7969282"/>
              <a:gd name="connsiteY1" fmla="*/ 19050 h 6886575"/>
              <a:gd name="connsiteX2" fmla="*/ 6254782 w 7969282"/>
              <a:gd name="connsiteY2" fmla="*/ 6877050 h 6886575"/>
              <a:gd name="connsiteX3" fmla="*/ 0 w 7969282"/>
              <a:gd name="connsiteY3" fmla="*/ 6886575 h 6886575"/>
              <a:gd name="connsiteX4" fmla="*/ 14227 w 7969282"/>
              <a:gd name="connsiteY4" fmla="*/ 0 h 6886575"/>
              <a:gd name="connsiteX0" fmla="*/ 0 w 7955055"/>
              <a:gd name="connsiteY0" fmla="*/ 0 h 6886575"/>
              <a:gd name="connsiteX1" fmla="*/ 7955055 w 7955055"/>
              <a:gd name="connsiteY1" fmla="*/ 19050 h 6886575"/>
              <a:gd name="connsiteX2" fmla="*/ 6240555 w 7955055"/>
              <a:gd name="connsiteY2" fmla="*/ 6877050 h 6886575"/>
              <a:gd name="connsiteX3" fmla="*/ 7113 w 7955055"/>
              <a:gd name="connsiteY3" fmla="*/ 6886575 h 6886575"/>
              <a:gd name="connsiteX4" fmla="*/ 0 w 7955055"/>
              <a:gd name="connsiteY4" fmla="*/ 0 h 6886575"/>
              <a:gd name="connsiteX0" fmla="*/ 6635 w 7961690"/>
              <a:gd name="connsiteY0" fmla="*/ 0 h 6886575"/>
              <a:gd name="connsiteX1" fmla="*/ 7961690 w 7961690"/>
              <a:gd name="connsiteY1" fmla="*/ 19050 h 6886575"/>
              <a:gd name="connsiteX2" fmla="*/ 6247190 w 7961690"/>
              <a:gd name="connsiteY2" fmla="*/ 6877050 h 6886575"/>
              <a:gd name="connsiteX3" fmla="*/ 0 w 7961690"/>
              <a:gd name="connsiteY3" fmla="*/ 6886575 h 6886575"/>
              <a:gd name="connsiteX4" fmla="*/ 6635 w 7961690"/>
              <a:gd name="connsiteY4" fmla="*/ 0 h 6886575"/>
              <a:gd name="connsiteX0" fmla="*/ 20384 w 7975439"/>
              <a:gd name="connsiteY0" fmla="*/ 0 h 6892925"/>
              <a:gd name="connsiteX1" fmla="*/ 7975439 w 7975439"/>
              <a:gd name="connsiteY1" fmla="*/ 19050 h 6892925"/>
              <a:gd name="connsiteX2" fmla="*/ 6260939 w 7975439"/>
              <a:gd name="connsiteY2" fmla="*/ 6877050 h 6892925"/>
              <a:gd name="connsiteX3" fmla="*/ 0 w 7975439"/>
              <a:gd name="connsiteY3" fmla="*/ 6892925 h 6892925"/>
              <a:gd name="connsiteX4" fmla="*/ 20384 w 7975439"/>
              <a:gd name="connsiteY4" fmla="*/ 0 h 6892925"/>
              <a:gd name="connsiteX0" fmla="*/ 6635 w 7975439"/>
              <a:gd name="connsiteY0" fmla="*/ 0 h 6886575"/>
              <a:gd name="connsiteX1" fmla="*/ 7975439 w 7975439"/>
              <a:gd name="connsiteY1" fmla="*/ 12700 h 6886575"/>
              <a:gd name="connsiteX2" fmla="*/ 6260939 w 7975439"/>
              <a:gd name="connsiteY2" fmla="*/ 6870700 h 6886575"/>
              <a:gd name="connsiteX3" fmla="*/ 0 w 7975439"/>
              <a:gd name="connsiteY3" fmla="*/ 6886575 h 6886575"/>
              <a:gd name="connsiteX4" fmla="*/ 6635 w 7975439"/>
              <a:gd name="connsiteY4" fmla="*/ 0 h 6886575"/>
              <a:gd name="connsiteX0" fmla="*/ 2052 w 7975439"/>
              <a:gd name="connsiteY0" fmla="*/ 0 h 6873875"/>
              <a:gd name="connsiteX1" fmla="*/ 7975439 w 7975439"/>
              <a:gd name="connsiteY1" fmla="*/ 0 h 6873875"/>
              <a:gd name="connsiteX2" fmla="*/ 6260939 w 7975439"/>
              <a:gd name="connsiteY2" fmla="*/ 6858000 h 6873875"/>
              <a:gd name="connsiteX3" fmla="*/ 0 w 7975439"/>
              <a:gd name="connsiteY3" fmla="*/ 6873875 h 6873875"/>
              <a:gd name="connsiteX4" fmla="*/ 2052 w 7975439"/>
              <a:gd name="connsiteY4" fmla="*/ 0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5439" h="6873875">
                <a:moveTo>
                  <a:pt x="2052" y="0"/>
                </a:moveTo>
                <a:lnTo>
                  <a:pt x="7975439" y="0"/>
                </a:lnTo>
                <a:lnTo>
                  <a:pt x="6260939" y="6858000"/>
                </a:lnTo>
                <a:lnTo>
                  <a:pt x="0" y="6873875"/>
                </a:lnTo>
                <a:cubicBezTo>
                  <a:pt x="0" y="4587875"/>
                  <a:pt x="2052" y="2286000"/>
                  <a:pt x="2052" y="0"/>
                </a:cubicBezTo>
                <a:close/>
              </a:path>
            </a:pathLst>
          </a:custGeom>
          <a:solidFill>
            <a:srgbClr val="0D3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907C27-669A-F609-8769-D5BEDD42BB91}"/>
              </a:ext>
            </a:extLst>
          </p:cNvPr>
          <p:cNvSpPr txBox="1"/>
          <p:nvPr/>
        </p:nvSpPr>
        <p:spPr>
          <a:xfrm>
            <a:off x="4930277" y="1543951"/>
            <a:ext cx="448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</a:t>
            </a: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043D82F-18E8-5F93-7064-E897352B338E}"/>
              </a:ext>
            </a:extLst>
          </p:cNvPr>
          <p:cNvGrpSpPr/>
          <p:nvPr/>
        </p:nvGrpSpPr>
        <p:grpSpPr>
          <a:xfrm>
            <a:off x="4356516" y="6357154"/>
            <a:ext cx="6694132" cy="257413"/>
            <a:chOff x="5537989" y="6368934"/>
            <a:chExt cx="6694132" cy="283155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9EE923C1-CA87-315A-8770-B333F4C33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53136" y="6427739"/>
              <a:ext cx="174858" cy="144000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9560C96-199F-00CE-6754-B991247956F1}"/>
                </a:ext>
              </a:extLst>
            </p:cNvPr>
            <p:cNvSpPr txBox="1"/>
            <p:nvPr/>
          </p:nvSpPr>
          <p:spPr>
            <a:xfrm>
              <a:off x="10986049" y="6368934"/>
              <a:ext cx="1246072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</a:rPr>
                <a:t>@ANTAQ_oficial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7CEEC49-B4E9-E78B-FE6A-E5534AC5731E}"/>
                </a:ext>
              </a:extLst>
            </p:cNvPr>
            <p:cNvSpPr txBox="1"/>
            <p:nvPr/>
          </p:nvSpPr>
          <p:spPr>
            <a:xfrm>
              <a:off x="8964905" y="6368934"/>
              <a:ext cx="1830279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</a:rPr>
                <a:t>Linkedin.com/</a:t>
              </a:r>
              <a:r>
                <a:rPr lang="pt-BR" sz="1050" dirty="0" err="1">
                  <a:solidFill>
                    <a:schemeClr val="bg1"/>
                  </a:solidFill>
                </a:rPr>
                <a:t>company</a:t>
              </a:r>
              <a:r>
                <a:rPr lang="pt-BR" sz="1050" dirty="0">
                  <a:solidFill>
                    <a:schemeClr val="bg1"/>
                  </a:solidFill>
                </a:rPr>
                <a:t>/</a:t>
              </a:r>
              <a:r>
                <a:rPr lang="pt-BR" sz="1050" dirty="0" err="1">
                  <a:solidFill>
                    <a:schemeClr val="bg1"/>
                  </a:solidFill>
                </a:rPr>
                <a:t>antaq</a:t>
              </a:r>
              <a:endParaRPr lang="pt-BR" sz="1050" dirty="0">
                <a:solidFill>
                  <a:schemeClr val="bg1"/>
                </a:solidFill>
              </a:endParaRPr>
            </a:p>
          </p:txBody>
        </p:sp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5C34F7E3-A382-F873-14BE-1564483FB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58538" y="6409740"/>
              <a:ext cx="146482" cy="144000"/>
            </a:xfrm>
            <a:prstGeom prst="rect">
              <a:avLst/>
            </a:prstGeom>
          </p:spPr>
        </p:pic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3096FC67-224C-ADBE-9BAE-8771CD84B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37989" y="6427739"/>
              <a:ext cx="77218" cy="144000"/>
            </a:xfrm>
            <a:prstGeom prst="rect">
              <a:avLst/>
            </a:prstGeom>
          </p:spPr>
        </p:pic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E3DD3F50-F3D4-36CA-746F-492A0F0C8EE1}"/>
                </a:ext>
              </a:extLst>
            </p:cNvPr>
            <p:cNvSpPr txBox="1"/>
            <p:nvPr/>
          </p:nvSpPr>
          <p:spPr>
            <a:xfrm>
              <a:off x="5591955" y="6372781"/>
              <a:ext cx="964356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err="1">
                  <a:solidFill>
                    <a:schemeClr val="bg1"/>
                  </a:solidFill>
                </a:rPr>
                <a:t>ANTAQ.oficial</a:t>
              </a:r>
              <a:endParaRPr lang="pt-BR" sz="1050" dirty="0">
                <a:solidFill>
                  <a:schemeClr val="bg1"/>
                </a:solidFill>
              </a:endParaRPr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A2B0147D-4900-60EE-DBEC-F50E1673A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05403" y="6427739"/>
              <a:ext cx="144000" cy="144000"/>
            </a:xfrm>
            <a:prstGeom prst="rect">
              <a:avLst/>
            </a:prstGeom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E0CF3AEE-AB18-7229-5167-91894870DF0E}"/>
                </a:ext>
              </a:extLst>
            </p:cNvPr>
            <p:cNvSpPr txBox="1"/>
            <p:nvPr/>
          </p:nvSpPr>
          <p:spPr>
            <a:xfrm>
              <a:off x="6709304" y="6372781"/>
              <a:ext cx="1050597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chemeClr val="bg1"/>
                  </a:solidFill>
                </a:rPr>
                <a:t>@antaq_oficial</a:t>
              </a:r>
            </a:p>
          </p:txBody>
        </p:sp>
        <p:pic>
          <p:nvPicPr>
            <p:cNvPr id="41" name="Gráfico 40">
              <a:extLst>
                <a:ext uri="{FF2B5EF4-FFF2-40B4-BE49-F238E27FC236}">
                  <a16:creationId xmlns:a16="http://schemas.microsoft.com/office/drawing/2014/main" id="{43DF9F3D-4FC3-A732-DB4E-105FDF436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83991" y="6445739"/>
              <a:ext cx="155250" cy="108000"/>
            </a:xfrm>
            <a:prstGeom prst="rect">
              <a:avLst/>
            </a:prstGeom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95C66070-AAA5-433A-215F-42163FDFC599}"/>
                </a:ext>
              </a:extLst>
            </p:cNvPr>
            <p:cNvSpPr txBox="1"/>
            <p:nvPr/>
          </p:nvSpPr>
          <p:spPr>
            <a:xfrm>
              <a:off x="7909191" y="6372781"/>
              <a:ext cx="891395" cy="27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err="1">
                  <a:solidFill>
                    <a:schemeClr val="bg1"/>
                  </a:solidFill>
                </a:rPr>
                <a:t>CanalANTAQ</a:t>
              </a:r>
              <a:endParaRPr lang="pt-BR" sz="10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m 3" descr="Uma imagem contendo desenho, texto&#10;&#10;Descrição gerada automaticamente">
            <a:extLst>
              <a:ext uri="{FF2B5EF4-FFF2-40B4-BE49-F238E27FC236}">
                <a16:creationId xmlns:a16="http://schemas.microsoft.com/office/drawing/2014/main" id="{08008052-DD2A-33D6-941B-DB4612B0B4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06" y="4672820"/>
            <a:ext cx="3017124" cy="97944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7673EE-2B3D-4B6C-2CD4-662965F8F4DC}"/>
              </a:ext>
            </a:extLst>
          </p:cNvPr>
          <p:cNvSpPr txBox="1"/>
          <p:nvPr/>
        </p:nvSpPr>
        <p:spPr>
          <a:xfrm>
            <a:off x="2506388" y="3087962"/>
            <a:ext cx="9337914" cy="1015663"/>
          </a:xfrm>
          <a:prstGeom prst="rect">
            <a:avLst/>
          </a:prstGeom>
          <a:noFill/>
          <a:effectLst>
            <a:outerShdw blurRad="254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50800" dist="1397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Superintendência de Desempenho, Desenvolvimento e Sustentabilidade - SDS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50800" dist="1397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Gerência de Desenvolvimento e Estudos - GDE</a:t>
            </a:r>
          </a:p>
          <a:p>
            <a:pPr algn="ctr"/>
            <a:r>
              <a:rPr lang="pt-BR" sz="2000" u="sng" dirty="0">
                <a:solidFill>
                  <a:schemeClr val="bg1"/>
                </a:solidFill>
                <a:latin typeface="Calibri" panose="020F0502020204030204" pitchFamily="34" charset="0"/>
              </a:rPr>
              <a:t>gde@antaq.gov.br</a:t>
            </a:r>
            <a:endParaRPr lang="pt-BR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1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3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4D9396-F6EE-7699-830E-211A2B280491}"/>
              </a:ext>
            </a:extLst>
          </p:cNvPr>
          <p:cNvSpPr txBox="1"/>
          <p:nvPr/>
        </p:nvSpPr>
        <p:spPr>
          <a:xfrm>
            <a:off x="5868527" y="1399028"/>
            <a:ext cx="66076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283B4C"/>
                </a:solidFill>
              </a:rPr>
              <a:t>MERCADO PESQUISADO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83B4C"/>
                </a:solidFill>
              </a:rPr>
              <a:t>Em 2020 havia </a:t>
            </a:r>
            <a:r>
              <a:rPr lang="pt-BR" sz="2400" b="1" dirty="0">
                <a:solidFill>
                  <a:srgbClr val="283B4C"/>
                </a:solidFill>
              </a:rPr>
              <a:t>93</a:t>
            </a:r>
            <a:r>
              <a:rPr lang="pt-BR" sz="2400" dirty="0">
                <a:solidFill>
                  <a:srgbClr val="283B4C"/>
                </a:solidFill>
              </a:rPr>
              <a:t> linhas e </a:t>
            </a:r>
            <a:r>
              <a:rPr lang="pt-BR" sz="2400" b="1" dirty="0">
                <a:solidFill>
                  <a:srgbClr val="283B4C"/>
                </a:solidFill>
              </a:rPr>
              <a:t>283</a:t>
            </a:r>
            <a:r>
              <a:rPr lang="pt-BR" sz="2400" dirty="0">
                <a:solidFill>
                  <a:srgbClr val="283B4C"/>
                </a:solidFill>
              </a:rPr>
              <a:t> empresas de navegação.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83B4C"/>
                </a:solidFill>
              </a:rPr>
              <a:t>Foram selecionadas </a:t>
            </a:r>
            <a:r>
              <a:rPr lang="pt-BR" sz="2400" b="1" dirty="0">
                <a:solidFill>
                  <a:srgbClr val="283B4C"/>
                </a:solidFill>
              </a:rPr>
              <a:t>36</a:t>
            </a:r>
            <a:r>
              <a:rPr lang="pt-BR" sz="2400" dirty="0">
                <a:solidFill>
                  <a:srgbClr val="283B4C"/>
                </a:solidFill>
              </a:rPr>
              <a:t> linhas, com características mais próximas a transporte intraurbano, onde operavam </a:t>
            </a:r>
            <a:r>
              <a:rPr lang="pt-BR" sz="2400" b="1" dirty="0">
                <a:solidFill>
                  <a:srgbClr val="283B4C"/>
                </a:solidFill>
              </a:rPr>
              <a:t>172</a:t>
            </a:r>
            <a:r>
              <a:rPr lang="pt-BR" sz="2400" dirty="0">
                <a:solidFill>
                  <a:srgbClr val="283B4C"/>
                </a:solidFill>
              </a:rPr>
              <a:t> empresas de navegação</a:t>
            </a:r>
            <a:r>
              <a:rPr lang="pt-BR" sz="2400" dirty="0"/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827968-2B43-C00E-2814-D36BEF09AFE6}"/>
              </a:ext>
            </a:extLst>
          </p:cNvPr>
          <p:cNvSpPr txBox="1"/>
          <p:nvPr/>
        </p:nvSpPr>
        <p:spPr>
          <a:xfrm>
            <a:off x="3832953" y="81709"/>
            <a:ext cx="803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283B4C"/>
                </a:solidFill>
              </a:rPr>
              <a:t>ESCOPO DA PESQUISA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8FE29D5-75EB-7BDE-D21F-BB3C62CAF554}"/>
              </a:ext>
            </a:extLst>
          </p:cNvPr>
          <p:cNvSpPr txBox="1"/>
          <p:nvPr/>
        </p:nvSpPr>
        <p:spPr>
          <a:xfrm>
            <a:off x="249574" y="2241968"/>
            <a:ext cx="483595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283B4C"/>
                </a:solidFill>
              </a:rPr>
              <a:t>Macrorregião Amazônia – 12 de outubro de 2021 a 26 de janeiro de 2022.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283B4C"/>
                </a:solidFill>
              </a:rPr>
              <a:t>Macrorregião Centro-Sul – 01 de setembro de 2021 a 31 de janeiro de 2022.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283B4C"/>
                </a:solidFill>
              </a:rPr>
              <a:t>Macrorregião Nordeste - 03 de janeiro de 2022 a 02 de abril de 2022.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E1A50B0-9739-E488-953E-25084AAEC016}"/>
              </a:ext>
            </a:extLst>
          </p:cNvPr>
          <p:cNvSpPr/>
          <p:nvPr/>
        </p:nvSpPr>
        <p:spPr>
          <a:xfrm>
            <a:off x="162257" y="1131216"/>
            <a:ext cx="5010583" cy="961896"/>
          </a:xfrm>
          <a:prstGeom prst="roundRect">
            <a:avLst/>
          </a:prstGeom>
          <a:solidFill>
            <a:srgbClr val="DBF1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283B4C"/>
                </a:solidFill>
              </a:rPr>
              <a:t>A realização da pesquisa foi de </a:t>
            </a:r>
          </a:p>
          <a:p>
            <a:pPr algn="ctr"/>
            <a:r>
              <a:rPr lang="pt-BR" sz="2000" b="1" dirty="0">
                <a:solidFill>
                  <a:srgbClr val="283B4C"/>
                </a:solidFill>
              </a:rPr>
              <a:t>12 de outubro de 2021 a 2 de abril de 2022</a:t>
            </a:r>
          </a:p>
          <a:p>
            <a:pPr algn="ctr"/>
            <a:r>
              <a:rPr lang="pt-BR" sz="2000" b="1" dirty="0">
                <a:solidFill>
                  <a:srgbClr val="283B4C"/>
                </a:solidFill>
              </a:rPr>
              <a:t>1ª PSU nesse segmento de mercado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0906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4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827968-2B43-C00E-2814-D36BEF09AFE6}"/>
              </a:ext>
            </a:extLst>
          </p:cNvPr>
          <p:cNvSpPr txBox="1"/>
          <p:nvPr/>
        </p:nvSpPr>
        <p:spPr>
          <a:xfrm>
            <a:off x="3832953" y="81709"/>
            <a:ext cx="803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283B4C"/>
                </a:solidFill>
              </a:rPr>
              <a:t>ESCOPO DA PESQUISA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30E7A8-D800-940B-6D77-B154A9636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1" y="2262328"/>
            <a:ext cx="2845609" cy="27653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121D8C-9C86-4F3A-6C3D-6C86F7C7C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410" y="2336821"/>
            <a:ext cx="2845609" cy="29912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564C8CE-9528-0962-5E4B-416FFDB6E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968" y="1253853"/>
            <a:ext cx="4157761" cy="2493432"/>
          </a:xfrm>
          <a:prstGeom prst="rect">
            <a:avLst/>
          </a:prstGeom>
        </p:spPr>
      </p:pic>
      <p:pic>
        <p:nvPicPr>
          <p:cNvPr id="9" name="Imagem 8" descr="Barco em um corpo de água&#10;&#10;Descrição gerada automaticamente com confiança média">
            <a:extLst>
              <a:ext uri="{FF2B5EF4-FFF2-40B4-BE49-F238E27FC236}">
                <a16:creationId xmlns:a16="http://schemas.microsoft.com/office/drawing/2014/main" id="{8E112360-EC0F-FBC8-F909-7D2485D0D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68" y="3809016"/>
            <a:ext cx="4146014" cy="23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0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E4F3C8AD-EF5C-CEAF-D5E6-57C5E68F1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83" y="685108"/>
            <a:ext cx="6750498" cy="567682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5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6691504" y="130671"/>
            <a:ext cx="5500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PLANO AMOSTRAL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50D4489-CBE1-1E28-4691-7D258D2D8CEC}"/>
              </a:ext>
            </a:extLst>
          </p:cNvPr>
          <p:cNvSpPr/>
          <p:nvPr/>
        </p:nvSpPr>
        <p:spPr>
          <a:xfrm>
            <a:off x="5438632" y="3429001"/>
            <a:ext cx="2233534" cy="2880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64C6F2-7AD0-E001-A80C-AAD4B0E47FEC}"/>
              </a:ext>
            </a:extLst>
          </p:cNvPr>
          <p:cNvSpPr txBox="1"/>
          <p:nvPr/>
        </p:nvSpPr>
        <p:spPr>
          <a:xfrm>
            <a:off x="10376788" y="4894214"/>
            <a:ext cx="17313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F0C8479-BD5A-9C9F-8946-1635BE95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6789" y="5266970"/>
            <a:ext cx="1278861" cy="98046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D9FFC2-6F1E-B466-8BC5-D92EDAA907CF}"/>
              </a:ext>
            </a:extLst>
          </p:cNvPr>
          <p:cNvSpPr txBox="1"/>
          <p:nvPr/>
        </p:nvSpPr>
        <p:spPr>
          <a:xfrm>
            <a:off x="305204" y="1428058"/>
            <a:ext cx="55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83B4C"/>
                </a:solidFill>
              </a:rPr>
              <a:t>MACRORREGIÕES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6AB0C5E-F6F6-4026-751B-395FBBC51A45}"/>
              </a:ext>
            </a:extLst>
          </p:cNvPr>
          <p:cNvSpPr/>
          <p:nvPr/>
        </p:nvSpPr>
        <p:spPr>
          <a:xfrm>
            <a:off x="1741246" y="2065358"/>
            <a:ext cx="457912" cy="314793"/>
          </a:xfrm>
          <a:prstGeom prst="rect">
            <a:avLst/>
          </a:prstGeom>
          <a:solidFill>
            <a:srgbClr val="88C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A5CD3B3-1B9E-BF2E-1C11-B7C67EEB818B}"/>
              </a:ext>
            </a:extLst>
          </p:cNvPr>
          <p:cNvSpPr txBox="1"/>
          <p:nvPr/>
        </p:nvSpPr>
        <p:spPr>
          <a:xfrm>
            <a:off x="2322939" y="2011924"/>
            <a:ext cx="3768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83B4C"/>
                </a:solidFill>
              </a:rPr>
              <a:t>AMAZÔNIA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7041CA2-843B-25D9-7FD0-1D4FF3BFA512}"/>
              </a:ext>
            </a:extLst>
          </p:cNvPr>
          <p:cNvSpPr/>
          <p:nvPr/>
        </p:nvSpPr>
        <p:spPr>
          <a:xfrm>
            <a:off x="1741246" y="2534727"/>
            <a:ext cx="457912" cy="314793"/>
          </a:xfrm>
          <a:prstGeom prst="rect">
            <a:avLst/>
          </a:prstGeom>
          <a:solidFill>
            <a:srgbClr val="FEB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05AFAC-E42B-4725-99C4-D3CEC355F802}"/>
              </a:ext>
            </a:extLst>
          </p:cNvPr>
          <p:cNvSpPr txBox="1"/>
          <p:nvPr/>
        </p:nvSpPr>
        <p:spPr>
          <a:xfrm>
            <a:off x="2322940" y="2471295"/>
            <a:ext cx="3768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83B4C"/>
                </a:solidFill>
              </a:rPr>
              <a:t>NORDESTE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A09DF66-46BE-97A1-ECC5-F6EDBDCD149E}"/>
              </a:ext>
            </a:extLst>
          </p:cNvPr>
          <p:cNvSpPr/>
          <p:nvPr/>
        </p:nvSpPr>
        <p:spPr>
          <a:xfrm>
            <a:off x="1741246" y="3004096"/>
            <a:ext cx="457912" cy="314793"/>
          </a:xfrm>
          <a:prstGeom prst="rect">
            <a:avLst/>
          </a:prstGeom>
          <a:solidFill>
            <a:srgbClr val="C7B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F665321-CC1D-2E37-39C4-C14AB0C29332}"/>
              </a:ext>
            </a:extLst>
          </p:cNvPr>
          <p:cNvSpPr txBox="1"/>
          <p:nvPr/>
        </p:nvSpPr>
        <p:spPr>
          <a:xfrm>
            <a:off x="2322940" y="2981332"/>
            <a:ext cx="3585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83B4C"/>
                </a:solidFill>
              </a:rPr>
              <a:t>CENTRO-SUL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14605C2-932C-7C91-F949-5479B14F0D47}"/>
              </a:ext>
            </a:extLst>
          </p:cNvPr>
          <p:cNvSpPr/>
          <p:nvPr/>
        </p:nvSpPr>
        <p:spPr>
          <a:xfrm>
            <a:off x="6205628" y="5540393"/>
            <a:ext cx="2233534" cy="70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FC038E-3CF2-1C74-2654-872CD5677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16" y="3762054"/>
            <a:ext cx="7474691" cy="19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2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4A3CAD14-CCF7-11DF-0898-5F32B642A275}"/>
              </a:ext>
            </a:extLst>
          </p:cNvPr>
          <p:cNvSpPr txBox="1"/>
          <p:nvPr/>
        </p:nvSpPr>
        <p:spPr>
          <a:xfrm>
            <a:off x="83820" y="4850805"/>
            <a:ext cx="5272345" cy="1338828"/>
          </a:xfrm>
          <a:prstGeom prst="rect">
            <a:avLst/>
          </a:prstGeom>
          <a:solidFill>
            <a:srgbClr val="C0DEE2"/>
          </a:solidFill>
        </p:spPr>
        <p:txBody>
          <a:bodyPr wrap="square">
            <a:spAutoFit/>
          </a:bodyPr>
          <a:lstStyle/>
          <a:p>
            <a:r>
              <a:rPr lang="pt-BR" sz="2700" dirty="0">
                <a:solidFill>
                  <a:srgbClr val="283B4C"/>
                </a:solidFill>
              </a:rPr>
              <a:t>O usuário demonstra satisfação quando recebe aquilo que esperava do serviço ou mais do que esperava.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6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4708669" y="130671"/>
            <a:ext cx="7483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REFERENCIAL TEÓRICO PARA ANÁLISE DA PSU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50B7C4-0C2E-B287-7925-104E33B38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31" y="439327"/>
            <a:ext cx="4754851" cy="346081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8B73874-8041-ABD4-8631-F479D91417FE}"/>
              </a:ext>
            </a:extLst>
          </p:cNvPr>
          <p:cNvSpPr/>
          <p:nvPr/>
        </p:nvSpPr>
        <p:spPr>
          <a:xfrm>
            <a:off x="83820" y="3834967"/>
            <a:ext cx="5272345" cy="954107"/>
          </a:xfrm>
          <a:prstGeom prst="rect">
            <a:avLst/>
          </a:prstGeom>
          <a:solidFill>
            <a:srgbClr val="00808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/ CONFIRMAÇÃO </a:t>
            </a:r>
            <a:r>
              <a:rPr lang="pt-BR" sz="28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EXPECTATIVA </a:t>
            </a:r>
            <a:endParaRPr lang="pt-BR" sz="2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F91C92-2527-1755-034A-26C7AB44D419}"/>
              </a:ext>
            </a:extLst>
          </p:cNvPr>
          <p:cNvSpPr txBox="1"/>
          <p:nvPr/>
        </p:nvSpPr>
        <p:spPr>
          <a:xfrm>
            <a:off x="5487522" y="1084819"/>
            <a:ext cx="6566349" cy="2169825"/>
          </a:xfrm>
          <a:prstGeom prst="rect">
            <a:avLst/>
          </a:prstGeom>
          <a:solidFill>
            <a:srgbClr val="C0DEE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700">
                <a:solidFill>
                  <a:srgbClr val="283B4C"/>
                </a:solidFill>
              </a:defRPr>
            </a:lvl1pPr>
          </a:lstStyle>
          <a:p>
            <a:r>
              <a:rPr lang="pt-BR" dirty="0"/>
              <a:t>Além dos fatores situacionais e particulares, a avaliação do serviço prestado a cada usuário é influenciada também por </a:t>
            </a:r>
            <a:r>
              <a:rPr lang="pt-BR" b="1" u="sng" dirty="0"/>
              <a:t>condicionantes demográficas, culturais e sociais</a:t>
            </a:r>
            <a:r>
              <a:rPr lang="pt-BR" dirty="0"/>
              <a:t>, nas quais o indivíduo está inserido.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2F9CDF4-A800-4A55-3D55-EE48C336B38A}"/>
              </a:ext>
            </a:extLst>
          </p:cNvPr>
          <p:cNvSpPr txBox="1"/>
          <p:nvPr/>
        </p:nvSpPr>
        <p:spPr>
          <a:xfrm>
            <a:off x="5575633" y="3522045"/>
            <a:ext cx="6210300" cy="252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700" dirty="0">
                <a:solidFill>
                  <a:srgbClr val="283B4C"/>
                </a:solidFill>
              </a:rPr>
              <a:t>Outros fatores de influência na satisfação: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283B4C"/>
                </a:solidFill>
              </a:rPr>
              <a:t>Serviço proporcional ao valor;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283B4C"/>
                </a:solidFill>
              </a:rPr>
              <a:t>Entrega do que foi prometido;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rgbClr val="283B4C"/>
                </a:solidFill>
              </a:rPr>
              <a:t>Relacionamento humanizado.</a:t>
            </a:r>
          </a:p>
        </p:txBody>
      </p:sp>
    </p:spTree>
    <p:extLst>
      <p:ext uri="{BB962C8B-B14F-4D97-AF65-F5344CB8AC3E}">
        <p14:creationId xmlns:p14="http://schemas.microsoft.com/office/powerpoint/2010/main" val="138876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7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3950956" y="299974"/>
            <a:ext cx="815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700" b="1" dirty="0">
                <a:solidFill>
                  <a:srgbClr val="283B4C"/>
                </a:solidFill>
              </a:rPr>
              <a:t>IMPACTO DOS ASPECTOS SOCIOECONÔMICOS NA PSU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CC93152-07DE-7117-2707-27F4E8A1448E}"/>
              </a:ext>
            </a:extLst>
          </p:cNvPr>
          <p:cNvSpPr txBox="1"/>
          <p:nvPr/>
        </p:nvSpPr>
        <p:spPr>
          <a:xfrm>
            <a:off x="149465" y="921004"/>
            <a:ext cx="3706599" cy="5304016"/>
          </a:xfrm>
          <a:prstGeom prst="rect">
            <a:avLst/>
          </a:prstGeom>
          <a:solidFill>
            <a:srgbClr val="DBF1ED"/>
          </a:solidFill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283B4C"/>
                </a:solidFill>
              </a:rPr>
              <a:t>Faixa etária:</a:t>
            </a:r>
            <a:r>
              <a:rPr lang="pt-BR" sz="2400" dirty="0">
                <a:solidFill>
                  <a:srgbClr val="283B4C"/>
                </a:solidFill>
              </a:rPr>
              <a:t> 0 - jovens (de 16 a 24), 1 caso contrário;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283B4C"/>
                </a:solidFill>
              </a:rPr>
              <a:t>Escolaridade:</a:t>
            </a:r>
            <a:r>
              <a:rPr lang="pt-BR" sz="2400" dirty="0">
                <a:solidFill>
                  <a:srgbClr val="283B4C"/>
                </a:solidFill>
              </a:rPr>
              <a:t> 0 - pouca instrução (até médio completo), 1 caso contrário;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283B4C"/>
                </a:solidFill>
              </a:rPr>
              <a:t>Renda</a:t>
            </a:r>
            <a:r>
              <a:rPr lang="pt-BR" sz="2400" dirty="0">
                <a:solidFill>
                  <a:srgbClr val="283B4C"/>
                </a:solidFill>
              </a:rPr>
              <a:t> – até 1 SM – 0, 1 caso contrário;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283B4C"/>
                </a:solidFill>
              </a:rPr>
              <a:t>Motivo da viagem: </a:t>
            </a:r>
            <a:r>
              <a:rPr lang="pt-BR" sz="2400" dirty="0">
                <a:solidFill>
                  <a:srgbClr val="283B4C"/>
                </a:solidFill>
              </a:rPr>
              <a:t>0 - trabalho, 1- outros</a:t>
            </a: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2400" b="1" dirty="0">
                <a:solidFill>
                  <a:srgbClr val="283B4C"/>
                </a:solidFill>
              </a:rPr>
              <a:t>Frequência: </a:t>
            </a:r>
            <a:r>
              <a:rPr lang="pt-BR" sz="2400" dirty="0">
                <a:solidFill>
                  <a:srgbClr val="283B4C"/>
                </a:solidFill>
              </a:rPr>
              <a:t>0 - passageiro frequente (de 1 a 7 vezes na semana); 1- passageiro eventual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45D89B5-DB07-7C80-FBAA-F0B06488C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30816"/>
              </p:ext>
            </p:extLst>
          </p:nvPr>
        </p:nvGraphicFramePr>
        <p:xfrm>
          <a:off x="4135414" y="918478"/>
          <a:ext cx="7907121" cy="2241488"/>
        </p:xfrm>
        <a:graphic>
          <a:graphicData uri="http://schemas.openxmlformats.org/drawingml/2006/table">
            <a:tbl>
              <a:tblPr firstRow="1" firstCol="1" bandRow="1"/>
              <a:tblGrid>
                <a:gridCol w="1699107">
                  <a:extLst>
                    <a:ext uri="{9D8B030D-6E8A-4147-A177-3AD203B41FA5}">
                      <a16:colId xmlns:a16="http://schemas.microsoft.com/office/drawing/2014/main" val="115129734"/>
                    </a:ext>
                  </a:extLst>
                </a:gridCol>
                <a:gridCol w="1224682">
                  <a:extLst>
                    <a:ext uri="{9D8B030D-6E8A-4147-A177-3AD203B41FA5}">
                      <a16:colId xmlns:a16="http://schemas.microsoft.com/office/drawing/2014/main" val="2341720735"/>
                    </a:ext>
                  </a:extLst>
                </a:gridCol>
                <a:gridCol w="1103317">
                  <a:extLst>
                    <a:ext uri="{9D8B030D-6E8A-4147-A177-3AD203B41FA5}">
                      <a16:colId xmlns:a16="http://schemas.microsoft.com/office/drawing/2014/main" val="2157946297"/>
                    </a:ext>
                  </a:extLst>
                </a:gridCol>
                <a:gridCol w="1081251">
                  <a:extLst>
                    <a:ext uri="{9D8B030D-6E8A-4147-A177-3AD203B41FA5}">
                      <a16:colId xmlns:a16="http://schemas.microsoft.com/office/drawing/2014/main" val="240261740"/>
                    </a:ext>
                  </a:extLst>
                </a:gridCol>
                <a:gridCol w="1011664">
                  <a:extLst>
                    <a:ext uri="{9D8B030D-6E8A-4147-A177-3AD203B41FA5}">
                      <a16:colId xmlns:a16="http://schemas.microsoft.com/office/drawing/2014/main" val="1948416331"/>
                    </a:ext>
                  </a:extLst>
                </a:gridCol>
                <a:gridCol w="1787100">
                  <a:extLst>
                    <a:ext uri="{9D8B030D-6E8A-4147-A177-3AD203B41FA5}">
                      <a16:colId xmlns:a16="http://schemas.microsoft.com/office/drawing/2014/main" val="3421784559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 Light" panose="020B03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PASSAGEIROS</a:t>
                      </a:r>
                      <a:endParaRPr lang="pt-BR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28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Coefficients: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Pr(&gt;|t|)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Significância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779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488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GÊNERO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-0.03146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0.03155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-0.997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0.31866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472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-0.05167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0.03578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-1.444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0.14882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309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ESCOLARIDADE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-0.22767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0.03268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-6.966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3.62e-12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422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-0.08897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0.03293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-2.702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0.00692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36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FREQUÊNCIA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0.15049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0.03083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4.882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1.08e-06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75795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5DAE5FAF-9D4B-2A40-B6B7-E1A43551C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31502"/>
              </p:ext>
            </p:extLst>
          </p:nvPr>
        </p:nvGraphicFramePr>
        <p:xfrm>
          <a:off x="4135413" y="3429000"/>
          <a:ext cx="7907121" cy="2722503"/>
        </p:xfrm>
        <a:graphic>
          <a:graphicData uri="http://schemas.openxmlformats.org/drawingml/2006/table">
            <a:tbl>
              <a:tblPr firstRow="1" firstCol="1" bandRow="1"/>
              <a:tblGrid>
                <a:gridCol w="1699107">
                  <a:extLst>
                    <a:ext uri="{9D8B030D-6E8A-4147-A177-3AD203B41FA5}">
                      <a16:colId xmlns:a16="http://schemas.microsoft.com/office/drawing/2014/main" val="115129734"/>
                    </a:ext>
                  </a:extLst>
                </a:gridCol>
                <a:gridCol w="1224682">
                  <a:extLst>
                    <a:ext uri="{9D8B030D-6E8A-4147-A177-3AD203B41FA5}">
                      <a16:colId xmlns:a16="http://schemas.microsoft.com/office/drawing/2014/main" val="2341720735"/>
                    </a:ext>
                  </a:extLst>
                </a:gridCol>
                <a:gridCol w="1103317">
                  <a:extLst>
                    <a:ext uri="{9D8B030D-6E8A-4147-A177-3AD203B41FA5}">
                      <a16:colId xmlns:a16="http://schemas.microsoft.com/office/drawing/2014/main" val="2157946297"/>
                    </a:ext>
                  </a:extLst>
                </a:gridCol>
                <a:gridCol w="1081251">
                  <a:extLst>
                    <a:ext uri="{9D8B030D-6E8A-4147-A177-3AD203B41FA5}">
                      <a16:colId xmlns:a16="http://schemas.microsoft.com/office/drawing/2014/main" val="240261740"/>
                    </a:ext>
                  </a:extLst>
                </a:gridCol>
                <a:gridCol w="1011664">
                  <a:extLst>
                    <a:ext uri="{9D8B030D-6E8A-4147-A177-3AD203B41FA5}">
                      <a16:colId xmlns:a16="http://schemas.microsoft.com/office/drawing/2014/main" val="1948416331"/>
                    </a:ext>
                  </a:extLst>
                </a:gridCol>
                <a:gridCol w="1787100">
                  <a:extLst>
                    <a:ext uri="{9D8B030D-6E8A-4147-A177-3AD203B41FA5}">
                      <a16:colId xmlns:a16="http://schemas.microsoft.com/office/drawing/2014/main" val="3421784559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 Light" panose="020B03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CONDUTORES DE VEÍCULOS</a:t>
                      </a:r>
                      <a:endParaRPr lang="pt-BR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28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Coefficients: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t-BR" sz="18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Pr(&gt;|t|)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Significância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779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488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GÊNERO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-0.06212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0.08651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-0.718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0.4728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472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0.07661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0.10270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0.746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0.4558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309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ESCOLARIDADE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-0.32768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0.06305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-5197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2.24e-07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422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-0.12326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0.07441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-1657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0.0978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36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FREQUÊNCIA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-0.03367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0.05859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-0.575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0.5656</a:t>
                      </a:r>
                      <a:endParaRPr lang="pt-BR" sz="200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Arial Nova Light" panose="020B03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7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4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5CEA063-F410-4DB6-20FC-A1FE267724C7}"/>
              </a:ext>
            </a:extLst>
          </p:cNvPr>
          <p:cNvGrpSpPr/>
          <p:nvPr/>
        </p:nvGrpSpPr>
        <p:grpSpPr>
          <a:xfrm>
            <a:off x="-17" y="6320304"/>
            <a:ext cx="12192002" cy="537695"/>
            <a:chOff x="-17" y="6320304"/>
            <a:chExt cx="12192002" cy="5376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AE75E8E-F4FE-9B1E-6BE8-E8BBD4ACF853}"/>
                </a:ext>
              </a:extLst>
            </p:cNvPr>
            <p:cNvSpPr/>
            <p:nvPr/>
          </p:nvSpPr>
          <p:spPr>
            <a:xfrm>
              <a:off x="-16" y="6320304"/>
              <a:ext cx="12192001" cy="464820"/>
            </a:xfrm>
            <a:prstGeom prst="rect">
              <a:avLst/>
            </a:prstGeom>
            <a:solidFill>
              <a:srgbClr val="74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880AE39-9D2E-4F03-125F-92FA112EC297}"/>
                </a:ext>
              </a:extLst>
            </p:cNvPr>
            <p:cNvSpPr/>
            <p:nvPr/>
          </p:nvSpPr>
          <p:spPr>
            <a:xfrm>
              <a:off x="-17" y="6393179"/>
              <a:ext cx="12192001" cy="464820"/>
            </a:xfrm>
            <a:prstGeom prst="rect">
              <a:avLst/>
            </a:prstGeom>
            <a:solidFill>
              <a:srgbClr val="28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DD4005F-FEF0-E315-F399-EE6215E7CEFB}"/>
                </a:ext>
              </a:extLst>
            </p:cNvPr>
            <p:cNvSpPr txBox="1"/>
            <p:nvPr/>
          </p:nvSpPr>
          <p:spPr>
            <a:xfrm>
              <a:off x="3296008" y="6454910"/>
              <a:ext cx="5599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AGENDA PLURIANUAL DE ESTUDOS 2021/2024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8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6691504" y="130671"/>
            <a:ext cx="5500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ATRIBUTOS ANALISADOS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66DAA01-E18F-D926-BBB2-D1EF74239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610317"/>
              </p:ext>
            </p:extLst>
          </p:nvPr>
        </p:nvGraphicFramePr>
        <p:xfrm>
          <a:off x="653141" y="888216"/>
          <a:ext cx="11087101" cy="522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290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E091CFD6-8633-E6AB-CAFE-79F9122AE7E8}"/>
              </a:ext>
            </a:extLst>
          </p:cNvPr>
          <p:cNvGrpSpPr/>
          <p:nvPr/>
        </p:nvGrpSpPr>
        <p:grpSpPr>
          <a:xfrm>
            <a:off x="-2921" y="-6349"/>
            <a:ext cx="12194906" cy="1932441"/>
            <a:chOff x="-2921" y="-6349"/>
            <a:chExt cx="12194906" cy="1932441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50B3BBED-0CAB-ADDF-BE4F-DFCEBD4B153B}"/>
                </a:ext>
              </a:extLst>
            </p:cNvPr>
            <p:cNvSpPr/>
            <p:nvPr/>
          </p:nvSpPr>
          <p:spPr>
            <a:xfrm>
              <a:off x="-1" y="1"/>
              <a:ext cx="12191986" cy="815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EC40374A-1C79-36E5-19B5-074E12857A72}"/>
                </a:ext>
              </a:extLst>
            </p:cNvPr>
            <p:cNvSpPr/>
            <p:nvPr/>
          </p:nvSpPr>
          <p:spPr>
            <a:xfrm>
              <a:off x="-1" y="0"/>
              <a:ext cx="5584316" cy="745507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37118"/>
                <a:gd name="connsiteX1" fmla="*/ 5670041 w 5670041"/>
                <a:gd name="connsiteY1" fmla="*/ 1136 h 737118"/>
                <a:gd name="connsiteX2" fmla="*/ 3123392 w 5670041"/>
                <a:gd name="connsiteY2" fmla="*/ 697882 h 737118"/>
                <a:gd name="connsiteX3" fmla="*/ 0 w 5670041"/>
                <a:gd name="connsiteY3" fmla="*/ 737118 h 737118"/>
                <a:gd name="connsiteX4" fmla="*/ 0 w 5670041"/>
                <a:gd name="connsiteY4" fmla="*/ 0 h 737118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3126"/>
                <a:gd name="connsiteX1" fmla="*/ 5670041 w 5670041"/>
                <a:gd name="connsiteY1" fmla="*/ 1136 h 743126"/>
                <a:gd name="connsiteX2" fmla="*/ 2978136 w 5670041"/>
                <a:gd name="connsiteY2" fmla="*/ 743126 h 743126"/>
                <a:gd name="connsiteX3" fmla="*/ 0 w 5670041"/>
                <a:gd name="connsiteY3" fmla="*/ 737118 h 743126"/>
                <a:gd name="connsiteX4" fmla="*/ 0 w 5670041"/>
                <a:gd name="connsiteY4" fmla="*/ 0 h 74312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2909080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35116"/>
                <a:gd name="connsiteY0" fmla="*/ 0 h 745507"/>
                <a:gd name="connsiteX1" fmla="*/ 5635116 w 5635116"/>
                <a:gd name="connsiteY1" fmla="*/ 1136 h 745507"/>
                <a:gd name="connsiteX2" fmla="*/ 2909080 w 5635116"/>
                <a:gd name="connsiteY2" fmla="*/ 745507 h 745507"/>
                <a:gd name="connsiteX3" fmla="*/ 0 w 5635116"/>
                <a:gd name="connsiteY3" fmla="*/ 737118 h 745507"/>
                <a:gd name="connsiteX4" fmla="*/ 0 w 56351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  <a:gd name="connsiteX0" fmla="*/ 0 w 5584316"/>
                <a:gd name="connsiteY0" fmla="*/ 0 h 745507"/>
                <a:gd name="connsiteX1" fmla="*/ 5584316 w 5584316"/>
                <a:gd name="connsiteY1" fmla="*/ 1136 h 745507"/>
                <a:gd name="connsiteX2" fmla="*/ 2909080 w 5584316"/>
                <a:gd name="connsiteY2" fmla="*/ 745507 h 745507"/>
                <a:gd name="connsiteX3" fmla="*/ 0 w 5584316"/>
                <a:gd name="connsiteY3" fmla="*/ 737118 h 745507"/>
                <a:gd name="connsiteX4" fmla="*/ 0 w 5584316"/>
                <a:gd name="connsiteY4" fmla="*/ 0 h 7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316" h="745507">
                  <a:moveTo>
                    <a:pt x="0" y="0"/>
                  </a:moveTo>
                  <a:lnTo>
                    <a:pt x="5584316" y="1136"/>
                  </a:lnTo>
                  <a:cubicBezTo>
                    <a:pt x="4639389" y="206397"/>
                    <a:pt x="4335018" y="251321"/>
                    <a:pt x="2909080" y="745507"/>
                  </a:cubicBezTo>
                  <a:lnTo>
                    <a:pt x="0" y="737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5">
              <a:extLst>
                <a:ext uri="{FF2B5EF4-FFF2-40B4-BE49-F238E27FC236}">
                  <a16:creationId xmlns:a16="http://schemas.microsoft.com/office/drawing/2014/main" id="{C5F893B7-78EC-A458-7ECC-32FF8FF59F1D}"/>
                </a:ext>
              </a:extLst>
            </p:cNvPr>
            <p:cNvSpPr/>
            <p:nvPr/>
          </p:nvSpPr>
          <p:spPr>
            <a:xfrm rot="10800000">
              <a:off x="3164680" y="-1138"/>
              <a:ext cx="9027305" cy="744088"/>
            </a:xfrm>
            <a:custGeom>
              <a:avLst/>
              <a:gdLst>
                <a:gd name="connsiteX0" fmla="*/ 0 w 12192001"/>
                <a:gd name="connsiteY0" fmla="*/ 0 h 737118"/>
                <a:gd name="connsiteX1" fmla="*/ 12192001 w 12192001"/>
                <a:gd name="connsiteY1" fmla="*/ 0 h 737118"/>
                <a:gd name="connsiteX2" fmla="*/ 12192001 w 12192001"/>
                <a:gd name="connsiteY2" fmla="*/ 737118 h 737118"/>
                <a:gd name="connsiteX3" fmla="*/ 0 w 12192001"/>
                <a:gd name="connsiteY3" fmla="*/ 737118 h 737118"/>
                <a:gd name="connsiteX4" fmla="*/ 0 w 12192001"/>
                <a:gd name="connsiteY4" fmla="*/ 0 h 737118"/>
                <a:gd name="connsiteX0" fmla="*/ 0 w 12192001"/>
                <a:gd name="connsiteY0" fmla="*/ 0 h 745507"/>
                <a:gd name="connsiteX1" fmla="*/ 12192001 w 12192001"/>
                <a:gd name="connsiteY1" fmla="*/ 0 h 745507"/>
                <a:gd name="connsiteX2" fmla="*/ 3106724 w 12192001"/>
                <a:gd name="connsiteY2" fmla="*/ 745507 h 745507"/>
                <a:gd name="connsiteX3" fmla="*/ 0 w 12192001"/>
                <a:gd name="connsiteY3" fmla="*/ 737118 h 745507"/>
                <a:gd name="connsiteX4" fmla="*/ 0 w 12192001"/>
                <a:gd name="connsiteY4" fmla="*/ 0 h 745507"/>
                <a:gd name="connsiteX0" fmla="*/ 0 w 5103303"/>
                <a:gd name="connsiteY0" fmla="*/ 8389 h 753896"/>
                <a:gd name="connsiteX1" fmla="*/ 5103303 w 5103303"/>
                <a:gd name="connsiteY1" fmla="*/ 0 h 753896"/>
                <a:gd name="connsiteX2" fmla="*/ 3106724 w 5103303"/>
                <a:gd name="connsiteY2" fmla="*/ 753896 h 753896"/>
                <a:gd name="connsiteX3" fmla="*/ 0 w 5103303"/>
                <a:gd name="connsiteY3" fmla="*/ 745507 h 753896"/>
                <a:gd name="connsiteX4" fmla="*/ 0 w 5103303"/>
                <a:gd name="connsiteY4" fmla="*/ 8389 h 753896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5507"/>
                <a:gd name="connsiteX1" fmla="*/ 5670041 w 5670041"/>
                <a:gd name="connsiteY1" fmla="*/ 1136 h 745507"/>
                <a:gd name="connsiteX2" fmla="*/ 3106724 w 5670041"/>
                <a:gd name="connsiteY2" fmla="*/ 745507 h 745507"/>
                <a:gd name="connsiteX3" fmla="*/ 0 w 5670041"/>
                <a:gd name="connsiteY3" fmla="*/ 737118 h 745507"/>
                <a:gd name="connsiteX4" fmla="*/ 0 w 5670041"/>
                <a:gd name="connsiteY4" fmla="*/ 0 h 745507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5670041"/>
                <a:gd name="connsiteY0" fmla="*/ 0 h 740745"/>
                <a:gd name="connsiteX1" fmla="*/ 5670041 w 5670041"/>
                <a:gd name="connsiteY1" fmla="*/ 1136 h 740745"/>
                <a:gd name="connsiteX2" fmla="*/ 3016236 w 5670041"/>
                <a:gd name="connsiteY2" fmla="*/ 740745 h 740745"/>
                <a:gd name="connsiteX3" fmla="*/ 0 w 5670041"/>
                <a:gd name="connsiteY3" fmla="*/ 737118 h 740745"/>
                <a:gd name="connsiteX4" fmla="*/ 0 w 5670041"/>
                <a:gd name="connsiteY4" fmla="*/ 0 h 740745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016236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14813 h 755558"/>
                <a:gd name="connsiteX1" fmla="*/ 6329260 w 6329260"/>
                <a:gd name="connsiteY1" fmla="*/ 0 h 755558"/>
                <a:gd name="connsiteX2" fmla="*/ 3282050 w 6329260"/>
                <a:gd name="connsiteY2" fmla="*/ 755558 h 755558"/>
                <a:gd name="connsiteX3" fmla="*/ 0 w 6329260"/>
                <a:gd name="connsiteY3" fmla="*/ 751931 h 755558"/>
                <a:gd name="connsiteX4" fmla="*/ 0 w 6329260"/>
                <a:gd name="connsiteY4" fmla="*/ 14813 h 755558"/>
                <a:gd name="connsiteX0" fmla="*/ 0 w 6329260"/>
                <a:gd name="connsiteY0" fmla="*/ 2896 h 743641"/>
                <a:gd name="connsiteX1" fmla="*/ 6329260 w 6329260"/>
                <a:gd name="connsiteY1" fmla="*/ 0 h 743641"/>
                <a:gd name="connsiteX2" fmla="*/ 3282050 w 6329260"/>
                <a:gd name="connsiteY2" fmla="*/ 743641 h 743641"/>
                <a:gd name="connsiteX3" fmla="*/ 0 w 6329260"/>
                <a:gd name="connsiteY3" fmla="*/ 740014 h 743641"/>
                <a:gd name="connsiteX4" fmla="*/ 0 w 6329260"/>
                <a:gd name="connsiteY4" fmla="*/ 2896 h 743641"/>
                <a:gd name="connsiteX0" fmla="*/ 0 w 9034767"/>
                <a:gd name="connsiteY0" fmla="*/ 2896 h 743641"/>
                <a:gd name="connsiteX1" fmla="*/ 9034767 w 9034767"/>
                <a:gd name="connsiteY1" fmla="*/ 0 h 743641"/>
                <a:gd name="connsiteX2" fmla="*/ 5987557 w 9034767"/>
                <a:gd name="connsiteY2" fmla="*/ 743641 h 743641"/>
                <a:gd name="connsiteX3" fmla="*/ 2705507 w 9034767"/>
                <a:gd name="connsiteY3" fmla="*/ 740014 h 743641"/>
                <a:gd name="connsiteX4" fmla="*/ 0 w 9034767"/>
                <a:gd name="connsiteY4" fmla="*/ 2896 h 743641"/>
                <a:gd name="connsiteX0" fmla="*/ 0 w 9034767"/>
                <a:gd name="connsiteY0" fmla="*/ 2896 h 744781"/>
                <a:gd name="connsiteX1" fmla="*/ 9034767 w 9034767"/>
                <a:gd name="connsiteY1" fmla="*/ 0 h 744781"/>
                <a:gd name="connsiteX2" fmla="*/ 5987557 w 9034767"/>
                <a:gd name="connsiteY2" fmla="*/ 743641 h 744781"/>
                <a:gd name="connsiteX3" fmla="*/ 11898 w 9034767"/>
                <a:gd name="connsiteY3" fmla="*/ 744781 h 744781"/>
                <a:gd name="connsiteX4" fmla="*/ 0 w 9034767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2380 w 9025249"/>
                <a:gd name="connsiteY3" fmla="*/ 744781 h 744781"/>
                <a:gd name="connsiteX4" fmla="*/ 0 w 9025249"/>
                <a:gd name="connsiteY4" fmla="*/ 2896 h 744781"/>
                <a:gd name="connsiteX0" fmla="*/ 2484 w 9027733"/>
                <a:gd name="connsiteY0" fmla="*/ 2896 h 744781"/>
                <a:gd name="connsiteX1" fmla="*/ 9027733 w 9027733"/>
                <a:gd name="connsiteY1" fmla="*/ 0 h 744781"/>
                <a:gd name="connsiteX2" fmla="*/ 5980523 w 9027733"/>
                <a:gd name="connsiteY2" fmla="*/ 743641 h 744781"/>
                <a:gd name="connsiteX3" fmla="*/ 105 w 9027733"/>
                <a:gd name="connsiteY3" fmla="*/ 744781 h 744781"/>
                <a:gd name="connsiteX4" fmla="*/ 2484 w 9027733"/>
                <a:gd name="connsiteY4" fmla="*/ 2896 h 744781"/>
                <a:gd name="connsiteX0" fmla="*/ 0 w 9025249"/>
                <a:gd name="connsiteY0" fmla="*/ 2896 h 744781"/>
                <a:gd name="connsiteX1" fmla="*/ 9025249 w 9025249"/>
                <a:gd name="connsiteY1" fmla="*/ 0 h 744781"/>
                <a:gd name="connsiteX2" fmla="*/ 5978039 w 9025249"/>
                <a:gd name="connsiteY2" fmla="*/ 743641 h 744781"/>
                <a:gd name="connsiteX3" fmla="*/ 4760 w 9025249"/>
                <a:gd name="connsiteY3" fmla="*/ 744781 h 744781"/>
                <a:gd name="connsiteX4" fmla="*/ 0 w 902524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5973509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  <a:gd name="connsiteX0" fmla="*/ 229 w 9020719"/>
                <a:gd name="connsiteY0" fmla="*/ 2896 h 744781"/>
                <a:gd name="connsiteX1" fmla="*/ 9020719 w 9020719"/>
                <a:gd name="connsiteY1" fmla="*/ 0 h 744781"/>
                <a:gd name="connsiteX2" fmla="*/ 6125798 w 9020719"/>
                <a:gd name="connsiteY2" fmla="*/ 743641 h 744781"/>
                <a:gd name="connsiteX3" fmla="*/ 230 w 9020719"/>
                <a:gd name="connsiteY3" fmla="*/ 744781 h 744781"/>
                <a:gd name="connsiteX4" fmla="*/ 229 w 9020719"/>
                <a:gd name="connsiteY4" fmla="*/ 2896 h 74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719" h="744781">
                  <a:moveTo>
                    <a:pt x="229" y="2896"/>
                  </a:moveTo>
                  <a:lnTo>
                    <a:pt x="9020719" y="0"/>
                  </a:lnTo>
                  <a:cubicBezTo>
                    <a:pt x="7756567" y="402216"/>
                    <a:pt x="7199096" y="557753"/>
                    <a:pt x="6125798" y="743641"/>
                  </a:cubicBezTo>
                  <a:lnTo>
                    <a:pt x="230" y="744781"/>
                  </a:lnTo>
                  <a:cubicBezTo>
                    <a:pt x="-563" y="497486"/>
                    <a:pt x="1022" y="250191"/>
                    <a:pt x="229" y="2896"/>
                  </a:cubicBezTo>
                  <a:close/>
                </a:path>
              </a:pathLst>
            </a:custGeom>
            <a:solidFill>
              <a:srgbClr val="96E2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72BAE3"/>
                </a:solidFill>
              </a:endParaRPr>
            </a:p>
          </p:txBody>
        </p:sp>
        <p:sp>
          <p:nvSpPr>
            <p:cNvPr id="28" name="Triângulo isósceles 9">
              <a:extLst>
                <a:ext uri="{FF2B5EF4-FFF2-40B4-BE49-F238E27FC236}">
                  <a16:creationId xmlns:a16="http://schemas.microsoft.com/office/drawing/2014/main" id="{FB654EEB-528E-3D7D-70C6-43E59BA97F1D}"/>
                </a:ext>
              </a:extLst>
            </p:cNvPr>
            <p:cNvSpPr/>
            <p:nvPr/>
          </p:nvSpPr>
          <p:spPr>
            <a:xfrm>
              <a:off x="83820" y="-6349"/>
              <a:ext cx="5500495" cy="749300"/>
            </a:xfrm>
            <a:custGeom>
              <a:avLst/>
              <a:gdLst>
                <a:gd name="connsiteX0" fmla="*/ 0 w 2693438"/>
                <a:gd name="connsiteY0" fmla="*/ 744090 h 744090"/>
                <a:gd name="connsiteX1" fmla="*/ 2693438 w 2693438"/>
                <a:gd name="connsiteY1" fmla="*/ 0 h 744090"/>
                <a:gd name="connsiteX2" fmla="*/ 2693438 w 2693438"/>
                <a:gd name="connsiteY2" fmla="*/ 744090 h 744090"/>
                <a:gd name="connsiteX3" fmla="*/ 0 w 2693438"/>
                <a:gd name="connsiteY3" fmla="*/ 744090 h 744090"/>
                <a:gd name="connsiteX0" fmla="*/ 0 w 2693438"/>
                <a:gd name="connsiteY0" fmla="*/ 756790 h 756790"/>
                <a:gd name="connsiteX1" fmla="*/ 1791738 w 2693438"/>
                <a:gd name="connsiteY1" fmla="*/ 0 h 756790"/>
                <a:gd name="connsiteX2" fmla="*/ 2693438 w 2693438"/>
                <a:gd name="connsiteY2" fmla="*/ 756790 h 756790"/>
                <a:gd name="connsiteX3" fmla="*/ 0 w 2693438"/>
                <a:gd name="connsiteY3" fmla="*/ 756790 h 756790"/>
                <a:gd name="connsiteX0" fmla="*/ 0 w 2896638"/>
                <a:gd name="connsiteY0" fmla="*/ 756790 h 756790"/>
                <a:gd name="connsiteX1" fmla="*/ 1791738 w 2896638"/>
                <a:gd name="connsiteY1" fmla="*/ 0 h 756790"/>
                <a:gd name="connsiteX2" fmla="*/ 2896638 w 2896638"/>
                <a:gd name="connsiteY2" fmla="*/ 7490 h 756790"/>
                <a:gd name="connsiteX3" fmla="*/ 0 w 2896638"/>
                <a:gd name="connsiteY3" fmla="*/ 756790 h 756790"/>
                <a:gd name="connsiteX0" fmla="*/ 0 w 2896638"/>
                <a:gd name="connsiteY0" fmla="*/ 749300 h 749300"/>
                <a:gd name="connsiteX1" fmla="*/ 1151658 w 2896638"/>
                <a:gd name="connsiteY1" fmla="*/ 7750 h 749300"/>
                <a:gd name="connsiteX2" fmla="*/ 2896638 w 2896638"/>
                <a:gd name="connsiteY2" fmla="*/ 0 h 749300"/>
                <a:gd name="connsiteX3" fmla="*/ 0 w 2896638"/>
                <a:gd name="connsiteY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38" h="749300">
                  <a:moveTo>
                    <a:pt x="0" y="749300"/>
                  </a:moveTo>
                  <a:lnTo>
                    <a:pt x="1151658" y="7750"/>
                  </a:lnTo>
                  <a:lnTo>
                    <a:pt x="2896638" y="0"/>
                  </a:lnTo>
                  <a:lnTo>
                    <a:pt x="0" y="749300"/>
                  </a:lnTo>
                  <a:close/>
                </a:path>
              </a:pathLst>
            </a:custGeom>
            <a:solidFill>
              <a:srgbClr val="283B4C">
                <a:alpha val="23137"/>
              </a:srgbClr>
            </a:solidFill>
            <a:ln w="28575">
              <a:solidFill>
                <a:srgbClr val="39536B"/>
              </a:solidFill>
            </a:ln>
            <a:effectLst>
              <a:softEdge rad="6350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Retângulo 7">
              <a:extLst>
                <a:ext uri="{FF2B5EF4-FFF2-40B4-BE49-F238E27FC236}">
                  <a16:creationId xmlns:a16="http://schemas.microsoft.com/office/drawing/2014/main" id="{620BFF4B-19E7-D239-5B57-D1857A1FBD02}"/>
                </a:ext>
              </a:extLst>
            </p:cNvPr>
            <p:cNvSpPr/>
            <p:nvPr/>
          </p:nvSpPr>
          <p:spPr>
            <a:xfrm>
              <a:off x="-2921" y="742951"/>
              <a:ext cx="2924660" cy="1183141"/>
            </a:xfrm>
            <a:custGeom>
              <a:avLst/>
              <a:gdLst>
                <a:gd name="connsiteX0" fmla="*/ 0 w 2893163"/>
                <a:gd name="connsiteY0" fmla="*/ 0 h 1535567"/>
                <a:gd name="connsiteX1" fmla="*/ 2893163 w 2893163"/>
                <a:gd name="connsiteY1" fmla="*/ 0 h 1535567"/>
                <a:gd name="connsiteX2" fmla="*/ 2893163 w 2893163"/>
                <a:gd name="connsiteY2" fmla="*/ 1535567 h 1535567"/>
                <a:gd name="connsiteX3" fmla="*/ 0 w 2893163"/>
                <a:gd name="connsiteY3" fmla="*/ 1535567 h 1535567"/>
                <a:gd name="connsiteX4" fmla="*/ 0 w 2893163"/>
                <a:gd name="connsiteY4" fmla="*/ 0 h 1535567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893163"/>
                <a:gd name="connsiteY0" fmla="*/ 0 h 1549855"/>
                <a:gd name="connsiteX1" fmla="*/ 2893163 w 2893163"/>
                <a:gd name="connsiteY1" fmla="*/ 0 h 1549855"/>
                <a:gd name="connsiteX2" fmla="*/ 21376 w 2893163"/>
                <a:gd name="connsiteY2" fmla="*/ 1549855 h 1549855"/>
                <a:gd name="connsiteX3" fmla="*/ 0 w 2893163"/>
                <a:gd name="connsiteY3" fmla="*/ 1535567 h 1549855"/>
                <a:gd name="connsiteX4" fmla="*/ 0 w 2893163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1535567 h 1549855"/>
                <a:gd name="connsiteX4" fmla="*/ 0 w 2921738"/>
                <a:gd name="connsiteY4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21376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0 w 2921738"/>
                <a:gd name="connsiteY0" fmla="*/ 0 h 1549855"/>
                <a:gd name="connsiteX1" fmla="*/ 2921738 w 2921738"/>
                <a:gd name="connsiteY1" fmla="*/ 757238 h 1549855"/>
                <a:gd name="connsiteX2" fmla="*/ 7088 w 2921738"/>
                <a:gd name="connsiteY2" fmla="*/ 1549855 h 1549855"/>
                <a:gd name="connsiteX3" fmla="*/ 0 w 2921738"/>
                <a:gd name="connsiteY3" fmla="*/ 0 h 1549855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745117"/>
                <a:gd name="connsiteX1" fmla="*/ 2924660 w 2924660"/>
                <a:gd name="connsiteY1" fmla="*/ 757238 h 1745117"/>
                <a:gd name="connsiteX2" fmla="*/ 485 w 2924660"/>
                <a:gd name="connsiteY2" fmla="*/ 1745117 h 1745117"/>
                <a:gd name="connsiteX3" fmla="*/ 2922 w 2924660"/>
                <a:gd name="connsiteY3" fmla="*/ 0 h 1745117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940379"/>
                <a:gd name="connsiteX1" fmla="*/ 2924660 w 2924660"/>
                <a:gd name="connsiteY1" fmla="*/ 757238 h 1940379"/>
                <a:gd name="connsiteX2" fmla="*/ 485 w 2924660"/>
                <a:gd name="connsiteY2" fmla="*/ 1940379 h 1940379"/>
                <a:gd name="connsiteX3" fmla="*/ 2922 w 2924660"/>
                <a:gd name="connsiteY3" fmla="*/ 0 h 1940379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  <a:gd name="connsiteX0" fmla="*/ 2922 w 2924660"/>
                <a:gd name="connsiteY0" fmla="*/ 0 h 1183141"/>
                <a:gd name="connsiteX1" fmla="*/ 2924660 w 2924660"/>
                <a:gd name="connsiteY1" fmla="*/ 0 h 1183141"/>
                <a:gd name="connsiteX2" fmla="*/ 485 w 2924660"/>
                <a:gd name="connsiteY2" fmla="*/ 1183141 h 1183141"/>
                <a:gd name="connsiteX3" fmla="*/ 2922 w 2924660"/>
                <a:gd name="connsiteY3" fmla="*/ 0 h 11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4660" h="1183141">
                  <a:moveTo>
                    <a:pt x="2922" y="0"/>
                  </a:moveTo>
                  <a:lnTo>
                    <a:pt x="2924660" y="0"/>
                  </a:lnTo>
                  <a:cubicBezTo>
                    <a:pt x="1795949" y="316593"/>
                    <a:pt x="1153009" y="661761"/>
                    <a:pt x="485" y="1183141"/>
                  </a:cubicBezTo>
                  <a:cubicBezTo>
                    <a:pt x="-1878" y="666523"/>
                    <a:pt x="5285" y="516618"/>
                    <a:pt x="2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4" name="Imagem 23" descr="Uma imagem contendo desenho, texto&#10;&#10;Descrição gerada automaticamente">
              <a:extLst>
                <a:ext uri="{FF2B5EF4-FFF2-40B4-BE49-F238E27FC236}">
                  <a16:creationId xmlns:a16="http://schemas.microsoft.com/office/drawing/2014/main" id="{1FAE22B3-4587-A38C-F815-A5B09CD1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9" y="103124"/>
              <a:ext cx="1633731" cy="530353"/>
            </a:xfrm>
            <a:prstGeom prst="rect">
              <a:avLst/>
            </a:prstGeom>
          </p:spPr>
        </p:pic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9AE75E8E-F4FE-9B1E-6BE8-E8BBD4ACF853}"/>
              </a:ext>
            </a:extLst>
          </p:cNvPr>
          <p:cNvSpPr/>
          <p:nvPr/>
        </p:nvSpPr>
        <p:spPr>
          <a:xfrm>
            <a:off x="-16" y="6320304"/>
            <a:ext cx="12192001" cy="464820"/>
          </a:xfrm>
          <a:prstGeom prst="rect">
            <a:avLst/>
          </a:prstGeom>
          <a:solidFill>
            <a:srgbClr val="74D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BD89BBE-1F5F-D1A2-83D5-556E58875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2111"/>
              </p:ext>
            </p:extLst>
          </p:nvPr>
        </p:nvGraphicFramePr>
        <p:xfrm>
          <a:off x="415334" y="783526"/>
          <a:ext cx="11500236" cy="5608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532">
                  <a:extLst>
                    <a:ext uri="{9D8B030D-6E8A-4147-A177-3AD203B41FA5}">
                      <a16:colId xmlns:a16="http://schemas.microsoft.com/office/drawing/2014/main" val="3569378333"/>
                    </a:ext>
                  </a:extLst>
                </a:gridCol>
                <a:gridCol w="9197704">
                  <a:extLst>
                    <a:ext uri="{9D8B030D-6E8A-4147-A177-3AD203B41FA5}">
                      <a16:colId xmlns:a16="http://schemas.microsoft.com/office/drawing/2014/main" val="4164249288"/>
                    </a:ext>
                  </a:extLst>
                </a:gridCol>
              </a:tblGrid>
              <a:tr h="1800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ATRIBUTOS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rgbClr val="3148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ITENS (Quão satisfeito o Sr. ou a Sra. está em relação ao (à)...?)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rgbClr val="314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71103"/>
                  </a:ext>
                </a:extLst>
              </a:tr>
              <a:tr h="1801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Eficiência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Quantidade de viagens oferecidas pela empresa.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3177257361"/>
                  </a:ext>
                </a:extLst>
              </a:tr>
              <a:tr h="180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Formação de filas e a lotação das embarcações.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326995841"/>
                  </a:ext>
                </a:extLst>
              </a:tr>
              <a:tr h="3514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Resolução de problemas, por funcionários da empresa, que apareçam, antes, durante ou depois da viagem.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951112562"/>
                  </a:ext>
                </a:extLst>
              </a:tr>
              <a:tr h="1801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Segurança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Informações sobre procedimentos de segurança antes do início da viagem.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27053"/>
                  </a:ext>
                </a:extLst>
              </a:tr>
              <a:tr h="180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Disponibilidade e acesso aos coletes salva-vidas.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92319"/>
                  </a:ext>
                </a:extLst>
              </a:tr>
              <a:tr h="188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Segurança na condução da embarcação (manobras, atracação e velocidade).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0218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</a:rPr>
                        <a:t>Regularidade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Previsibilidade e confiabilidade na realização das viagens.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530180632"/>
                  </a:ext>
                </a:extLst>
              </a:tr>
              <a:tr h="3929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Preço justo (modicidade)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O preço cobrado é justo em relação ao serviço que é oferecido.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79118"/>
                  </a:ext>
                </a:extLst>
              </a:tr>
              <a:tr h="180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Atualidade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Modernidade da embarcação e inovações tecnológicas.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572561959"/>
                  </a:ext>
                </a:extLst>
              </a:tr>
              <a:tr h="3514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Possibilidade de usar cartões de crédito e débito, ou a compra de bilhetes antecipados pela internet.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2848863048"/>
                  </a:ext>
                </a:extLst>
              </a:tr>
              <a:tr h="180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Generalidade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Acessibilidade (somente para pessoas com dificuldade de locomoção).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47353"/>
                  </a:ext>
                </a:extLst>
              </a:tr>
              <a:tr h="188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Disponibilidade e facilidade de consulta sobre os valores cobrados.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3439"/>
                  </a:ext>
                </a:extLst>
              </a:tr>
              <a:tr h="180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Cortesia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Atendimento dos funcionários da empresa (gentileza e educação).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3361153547"/>
                  </a:ext>
                </a:extLst>
              </a:tr>
              <a:tr h="188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Esclarecimento de dúvidas pelos funcionários da empresa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376398655"/>
                  </a:ext>
                </a:extLst>
              </a:tr>
              <a:tr h="3688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Conforto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Conforto da embarcação (assentos são adequados, as áreas de circulação são amplas e bem identificadas, não há excesso de ruído e os passageiros ficam abrigados da chuva e do calor).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37055"/>
                  </a:ext>
                </a:extLst>
              </a:tr>
              <a:tr h="180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Lotação da embarcação.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64242"/>
                  </a:ext>
                </a:extLst>
              </a:tr>
              <a:tr h="3514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Instalações de auxílio para embarque e desembarque (espaço adequado para esperar a embarcação, bilheterias).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13934"/>
                  </a:ext>
                </a:extLst>
              </a:tr>
              <a:tr h="188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Limpeza das embarcações (odores desagradáveis, poeira nos bancos, lixo no chão).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1018"/>
                  </a:ext>
                </a:extLst>
              </a:tr>
              <a:tr h="3514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Pontualidade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Disponibilidade e facilidade de consulta dos horários de embarque e o tempo de duração da viagem.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1268196940"/>
                  </a:ext>
                </a:extLst>
              </a:tr>
              <a:tr h="188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Cumprimento dos horários de partida.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6" marR="7626" marT="7626" marB="0" anchor="ctr"/>
                </a:tc>
                <a:extLst>
                  <a:ext uri="{0D108BD9-81ED-4DB2-BD59-A6C34878D82A}">
                    <a16:rowId xmlns:a16="http://schemas.microsoft.com/office/drawing/2014/main" val="3291463240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F880AE39-9D2E-4F03-125F-92FA112EC297}"/>
              </a:ext>
            </a:extLst>
          </p:cNvPr>
          <p:cNvSpPr/>
          <p:nvPr/>
        </p:nvSpPr>
        <p:spPr>
          <a:xfrm>
            <a:off x="-17" y="6393179"/>
            <a:ext cx="12192001" cy="464820"/>
          </a:xfrm>
          <a:prstGeom prst="rect">
            <a:avLst/>
          </a:prstGeom>
          <a:solidFill>
            <a:srgbClr val="28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DD4005F-FEF0-E315-F399-EE6215E7CEFB}"/>
              </a:ext>
            </a:extLst>
          </p:cNvPr>
          <p:cNvSpPr txBox="1"/>
          <p:nvPr/>
        </p:nvSpPr>
        <p:spPr>
          <a:xfrm>
            <a:off x="3296008" y="6454910"/>
            <a:ext cx="5599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AGENDA PLURIANUAL DE ESTUDOS 2021/2024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834C31F-DEF0-D5DB-3D8F-E01E89E3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370" y="6416959"/>
            <a:ext cx="2743200" cy="365125"/>
          </a:xfrm>
        </p:spPr>
        <p:txBody>
          <a:bodyPr/>
          <a:lstStyle/>
          <a:p>
            <a:fld id="{AEC640CB-5D74-47DA-BBFA-9586DA51BF8B}" type="slidenum">
              <a:rPr lang="pt-BR" sz="1600" smtClean="0">
                <a:solidFill>
                  <a:schemeClr val="bg1"/>
                </a:solidFill>
              </a:rPr>
              <a:t>9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4DB505-992B-8A61-BB5E-EBB2DB9EE25B}"/>
              </a:ext>
            </a:extLst>
          </p:cNvPr>
          <p:cNvSpPr txBox="1"/>
          <p:nvPr/>
        </p:nvSpPr>
        <p:spPr>
          <a:xfrm>
            <a:off x="5487522" y="130671"/>
            <a:ext cx="6704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283B4C"/>
                </a:solidFill>
              </a:rPr>
              <a:t>INSTRUMENTO DE COLETA</a:t>
            </a:r>
          </a:p>
        </p:txBody>
      </p:sp>
    </p:spTree>
    <p:extLst>
      <p:ext uri="{BB962C8B-B14F-4D97-AF65-F5344CB8AC3E}">
        <p14:creationId xmlns:p14="http://schemas.microsoft.com/office/powerpoint/2010/main" val="1891621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2563</Words>
  <Application>Microsoft Office PowerPoint</Application>
  <PresentationFormat>Widescreen</PresentationFormat>
  <Paragraphs>333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Arial Nova Light</vt:lpstr>
      <vt:lpstr>Calibri</vt:lpstr>
      <vt:lpstr>Calibri Light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Euripedes de Alancardeque Batista Junior</dc:creator>
  <cp:lastModifiedBy>Samenia Pereira Nunes</cp:lastModifiedBy>
  <cp:revision>151</cp:revision>
  <dcterms:created xsi:type="dcterms:W3CDTF">2022-06-03T13:55:52Z</dcterms:created>
  <dcterms:modified xsi:type="dcterms:W3CDTF">2023-04-19T20:51:47Z</dcterms:modified>
</cp:coreProperties>
</file>