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12"/>
  </p:handoutMasterIdLst>
  <p:sldIdLst>
    <p:sldId id="271" r:id="rId3"/>
    <p:sldId id="258" r:id="rId4"/>
    <p:sldId id="257" r:id="rId5"/>
    <p:sldId id="260" r:id="rId6"/>
    <p:sldId id="262" r:id="rId7"/>
    <p:sldId id="270" r:id="rId8"/>
    <p:sldId id="264" r:id="rId9"/>
    <p:sldId id="266" r:id="rId10"/>
    <p:sldId id="269" r:id="rId11"/>
  </p:sldIdLst>
  <p:sldSz cx="9144000" cy="6858000" type="screen4x3"/>
  <p:notesSz cx="6921500" cy="92075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89"/>
    <a:srgbClr val="E07521"/>
    <a:srgbClr val="F2E6D8"/>
    <a:srgbClr val="FAE6DC"/>
    <a:srgbClr val="B9AB97"/>
    <a:srgbClr val="E3DDD4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98788" cy="460375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19538" y="0"/>
            <a:ext cx="3000375" cy="460375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39766BB-29D3-465D-9A98-7D692B859B3D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745538"/>
            <a:ext cx="2998788" cy="460375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19538" y="8745538"/>
            <a:ext cx="3000375" cy="460375"/>
          </a:xfrm>
          <a:prstGeom prst="rect">
            <a:avLst/>
          </a:prstGeom>
        </p:spPr>
        <p:txBody>
          <a:bodyPr vert="horz" wrap="square" lIns="92156" tIns="46078" rIns="92156" bIns="4607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13B896F-1BE1-48F1-9262-172F837B3F6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1E5ED1-66B2-41FE-AA22-8AC184587137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8673372-91A3-4181-BDB4-92E53A8A1B0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530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 userDrawn="1"/>
        </p:nvSpPr>
        <p:spPr>
          <a:xfrm>
            <a:off x="457200" y="6126163"/>
            <a:ext cx="1593850" cy="595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1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5EDBC65-01EE-42A7-8A8E-F050DA442ED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019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9067E24-443A-46FB-8AF3-64381C74E23C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C4AC290-F743-4031-B9E9-CF9CDF4B658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26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8ADBB5-39F5-4D79-8A0B-2DA2908FA88E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01008BA-3128-4B58-BD6A-0C36183887F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528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320A550-E5C5-4223-A816-F5832668255E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AD4851C-6528-4CC3-A633-04477D21DEA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5906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76E6370-E453-4FAF-B7B0-1D209B3C050F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A190986-D735-4C4D-B692-0E4F48D1D4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0370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67048F-A706-4FCA-839A-C420F5D3A1C4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DD1A092-63A1-41BA-B2D1-9743FC40FD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410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48CCB01-CA42-4A8B-9AE5-3C2D23885C05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8714423-E679-4DEC-B0FB-61D66EA921D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740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7" descr="template_pp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36538"/>
            <a:ext cx="26670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9" descr="malha_construtiva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357188"/>
            <a:ext cx="185261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1604" y="1142984"/>
            <a:ext cx="7215238" cy="14239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000" b="1" baseline="0">
                <a:latin typeface="Helvetica 55 Roman" pitchFamily="34" charset="0"/>
              </a:defRPr>
            </a:lvl1pPr>
          </a:lstStyle>
          <a:p>
            <a:r>
              <a:rPr lang="pt-BR"/>
              <a:t>Clique para editar o estilo do título mestre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71604" y="3286124"/>
            <a:ext cx="7215238" cy="8048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eaLnBrk="1" hangingPunct="1">
              <a:buNone/>
              <a:defRPr sz="2000" baseline="0">
                <a:latin typeface="Helvetica 55 Roman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8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F4BCEFC-DE8F-4C82-8E48-55B9B8A21E8D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9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1836A32-E3CE-4BB8-AE3C-9C2DE093050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268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AB11EDE-1092-42BE-9EED-7BBB91AA7408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7D23815-CFB8-4B1B-8AD8-52F38222C08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91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A8CB22E-9598-472A-9CFE-F33029414868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F7D86C31-75F7-4DB9-A7D8-0F31EFE58CA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5284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1DD25-E578-4983-99AC-E3222AEEA9B1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9E242-82F5-4D47-94D6-19BC7215C7A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10129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38CE3-D044-49C3-8944-2647C99787BA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FB6D-AE4D-44C0-B341-D3B1AB697CC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88212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1D964-F6E9-4BDE-8FDC-5A9A134C6DFF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09C59-6F82-4CFC-921D-56B7CF63F44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17980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0A476-E02B-45D7-810D-248AE7767AB4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97F60-DAB4-4538-997F-597E25E149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0585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05958-F782-4CFB-B867-A617E6FE6B2B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0359D-F66E-4DD6-97E9-0EDC5737C53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2080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9D886-84B4-4A4A-811C-71939B840149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5AD6C-846D-4DAE-BB11-13FF5D229B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4709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7E414-CBD2-4835-ABC3-39F2895ED606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8F656-3DE8-4D02-BACC-2635F416AE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879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84BC8-82D8-4454-B582-5F97743EA02B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3FDF9-F90A-44F7-8539-CD03E7C4FFE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994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14001-D8DA-4581-940C-31C2EF7A5718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B43E6-672C-4E07-BF9C-B4769B791F9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04352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E299A-9EB8-46A6-A0B0-A076C3C7EEED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00FD8-5359-46BC-892A-ACE0B4385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14619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5D371-A1D4-4B73-8C2A-3A2FA4C54910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D3FD-1196-4E9C-8D3F-49D7167DE15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26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m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2" t="10831" r="9819" b="13365"/>
          <a:stretch>
            <a:fillRect/>
          </a:stretch>
        </p:blipFill>
        <p:spPr bwMode="auto">
          <a:xfrm>
            <a:off x="7019925" y="6165850"/>
            <a:ext cx="18732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06" r:id="rId1"/>
    <p:sldLayoutId id="2147485107" r:id="rId2"/>
    <p:sldLayoutId id="2147485108" r:id="rId3"/>
    <p:sldLayoutId id="2147485109" r:id="rId4"/>
    <p:sldLayoutId id="2147485110" r:id="rId5"/>
    <p:sldLayoutId id="2147485111" r:id="rId6"/>
    <p:sldLayoutId id="2147485112" r:id="rId7"/>
    <p:sldLayoutId id="2147485113" r:id="rId8"/>
    <p:sldLayoutId id="2147485114" r:id="rId9"/>
    <p:sldLayoutId id="2147485115" r:id="rId10"/>
    <p:sldLayoutId id="214748511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F1F36F-4ECF-46F9-A3F7-9C4CC8111B54}" type="datetimeFigureOut">
              <a:rPr lang="pt-BR"/>
              <a:pPr>
                <a:defRPr/>
              </a:pPr>
              <a:t>29/11/2017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473F867-D7C1-4240-8C56-08A1479A2ED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1921" r="767"/>
          <a:stretch/>
        </p:blipFill>
        <p:spPr>
          <a:xfrm flipH="1">
            <a:off x="0" y="-243408"/>
            <a:ext cx="9144000" cy="626044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8F2A33C6-80FD-4A8E-A7E2-6D52AEDC064C}"/>
              </a:ext>
            </a:extLst>
          </p:cNvPr>
          <p:cNvSpPr/>
          <p:nvPr/>
        </p:nvSpPr>
        <p:spPr>
          <a:xfrm>
            <a:off x="-1" y="2780928"/>
            <a:ext cx="5220073" cy="10772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107504" y="2780928"/>
            <a:ext cx="511256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pt-BR" sz="32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Programa de Monitoramento da Garantia de Atendimento:</a:t>
            </a:r>
          </a:p>
        </p:txBody>
      </p:sp>
      <p:pic>
        <p:nvPicPr>
          <p:cNvPr id="15365" name="Imagem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2" t="10831" r="9819" b="13365"/>
          <a:stretch>
            <a:fillRect/>
          </a:stretch>
        </p:blipFill>
        <p:spPr bwMode="auto">
          <a:xfrm>
            <a:off x="7019925" y="6165850"/>
            <a:ext cx="18732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>
            <a:extLst/>
          </p:cNvPr>
          <p:cNvSpPr/>
          <p:nvPr/>
        </p:nvSpPr>
        <p:spPr>
          <a:xfrm>
            <a:off x="-1" y="3957872"/>
            <a:ext cx="4572002" cy="4368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-108520" y="3933056"/>
            <a:ext cx="45405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Resultados do 3º trimestre/2017</a:t>
            </a:r>
            <a:endParaRPr lang="pt-BR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 bwMode="auto">
          <a:xfrm>
            <a:off x="0" y="266700"/>
            <a:ext cx="9144000" cy="7858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  <a:latin typeface="+mn-lt"/>
              </a:rPr>
              <a:t>Monitoramento da Garantia de Atendimento</a:t>
            </a:r>
          </a:p>
        </p:txBody>
      </p:sp>
      <p:sp>
        <p:nvSpPr>
          <p:cNvPr id="6" name="Retângulo 5"/>
          <p:cNvSpPr/>
          <p:nvPr/>
        </p:nvSpPr>
        <p:spPr>
          <a:xfrm>
            <a:off x="430213" y="1434927"/>
            <a:ext cx="8426450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Calibri" pitchFamily="32" charset="0"/>
                <a:cs typeface="Arial" charset="0"/>
              </a:rPr>
              <a:t>A suspensão da comercialização dos planos é uma </a:t>
            </a:r>
            <a:r>
              <a:rPr lang="pt-BR" altLang="pt-BR" sz="2200" b="1" dirty="0">
                <a:solidFill>
                  <a:schemeClr val="accent6"/>
                </a:solidFill>
                <a:latin typeface="Calibri" pitchFamily="32" charset="0"/>
                <a:cs typeface="Arial" charset="0"/>
              </a:rPr>
              <a:t>medida preventiva. </a:t>
            </a:r>
            <a:r>
              <a:rPr lang="pt-BR" altLang="pt-BR" sz="2200" b="1" dirty="0">
                <a:solidFill>
                  <a:srgbClr val="006E89"/>
                </a:solidFill>
                <a:latin typeface="Calibri" pitchFamily="32" charset="0"/>
                <a:cs typeface="Arial" charset="0"/>
              </a:rPr>
              <a:t>O objetivo é </a:t>
            </a:r>
            <a:r>
              <a:rPr lang="pt-BR" altLang="pt-BR" sz="2200" b="1" dirty="0">
                <a:solidFill>
                  <a:schemeClr val="accent6"/>
                </a:solidFill>
                <a:latin typeface="Calibri" pitchFamily="32" charset="0"/>
                <a:cs typeface="Arial" charset="0"/>
              </a:rPr>
              <a:t>melhorar o acesso </a:t>
            </a:r>
            <a:r>
              <a:rPr lang="pt-BR" altLang="pt-BR" sz="2200" b="1" dirty="0">
                <a:solidFill>
                  <a:srgbClr val="006E89"/>
                </a:solidFill>
                <a:latin typeface="Calibri" pitchFamily="32" charset="0"/>
                <a:cs typeface="Arial" charset="0"/>
              </a:rPr>
              <a:t>do cidadão aos serviços contratados.</a:t>
            </a:r>
          </a:p>
        </p:txBody>
      </p:sp>
      <p:sp>
        <p:nvSpPr>
          <p:cNvPr id="16388" name="Retângulo 1"/>
          <p:cNvSpPr>
            <a:spLocks noChangeArrowheads="1"/>
          </p:cNvSpPr>
          <p:nvPr/>
        </p:nvSpPr>
        <p:spPr bwMode="auto">
          <a:xfrm>
            <a:off x="449263" y="2465065"/>
            <a:ext cx="77231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Times New Roman" panose="02020603050405020304" pitchFamily="18" charset="0"/>
              <a:buNone/>
            </a:pPr>
            <a:r>
              <a:rPr lang="pt-BR" altLang="pt-BR" sz="2000" b="1" dirty="0">
                <a:solidFill>
                  <a:srgbClr val="006E89"/>
                </a:solidFill>
                <a:latin typeface="Calibri" panose="020F0502020204030204" pitchFamily="34" charset="0"/>
              </a:rPr>
              <a:t>Motivos das suspensões: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000" dirty="0">
                <a:solidFill>
                  <a:srgbClr val="006E89"/>
                </a:solidFill>
                <a:latin typeface="Calibri" panose="020F0502020204030204" pitchFamily="34" charset="0"/>
              </a:rPr>
              <a:t>Descumprimento dos prazos máximos para marcação de consultas, exames e cirurgias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pt-BR" altLang="pt-BR" sz="2000" dirty="0">
                <a:solidFill>
                  <a:srgbClr val="006E89"/>
                </a:solidFill>
                <a:latin typeface="Calibri" panose="020F0502020204030204" pitchFamily="34" charset="0"/>
              </a:rPr>
              <a:t>Negativas indevidas de cobertura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0" y="4292600"/>
            <a:ext cx="9144000" cy="2520950"/>
          </a:xfrm>
          <a:prstGeom prst="rect">
            <a:avLst/>
          </a:prstGeom>
          <a:gradFill flip="none" rotWithShape="1">
            <a:gsLst>
              <a:gs pos="0">
                <a:srgbClr val="088FAE">
                  <a:shade val="30000"/>
                  <a:satMod val="115000"/>
                </a:srgbClr>
              </a:gs>
              <a:gs pos="50000">
                <a:srgbClr val="088FAE">
                  <a:shade val="67500"/>
                  <a:satMod val="115000"/>
                </a:srgbClr>
              </a:gs>
              <a:gs pos="100000">
                <a:srgbClr val="088FAE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grpSp>
        <p:nvGrpSpPr>
          <p:cNvPr id="16390" name="Grupo 18"/>
          <p:cNvGrpSpPr>
            <a:grpSpLocks/>
          </p:cNvGrpSpPr>
          <p:nvPr/>
        </p:nvGrpSpPr>
        <p:grpSpPr bwMode="auto">
          <a:xfrm>
            <a:off x="0" y="3794125"/>
            <a:ext cx="9144000" cy="3063875"/>
            <a:chOff x="649785" y="3044936"/>
            <a:chExt cx="9180512" cy="3063358"/>
          </a:xfrm>
        </p:grpSpPr>
        <p:pic>
          <p:nvPicPr>
            <p:cNvPr id="16397" name="Imagem 6" descr="S17_Ash_0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889"/>
            <a:stretch>
              <a:fillRect/>
            </a:stretch>
          </p:blipFill>
          <p:spPr bwMode="auto">
            <a:xfrm>
              <a:off x="649785" y="3044936"/>
              <a:ext cx="9180512" cy="3063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8" name="Imagem 15" descr="S17_Ash_0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50" t="55499" r="22250" b="41000"/>
            <a:stretch>
              <a:fillRect/>
            </a:stretch>
          </p:blipFill>
          <p:spPr bwMode="auto">
            <a:xfrm>
              <a:off x="3565097" y="3452373"/>
              <a:ext cx="4205288" cy="20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1" name="Retângulo 9"/>
          <p:cNvSpPr>
            <a:spLocks noChangeArrowheads="1"/>
          </p:cNvSpPr>
          <p:nvPr/>
        </p:nvSpPr>
        <p:spPr bwMode="auto">
          <a:xfrm>
            <a:off x="3563938" y="4827588"/>
            <a:ext cx="1079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  <a:t>Exames </a:t>
            </a:r>
            <a:b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(</a:t>
            </a:r>
            <a:r>
              <a:rPr lang="pt-BR" altLang="pt-BR" sz="2000" b="1">
                <a:solidFill>
                  <a:srgbClr val="F2E6D8"/>
                </a:solidFill>
                <a:latin typeface="Calibri" panose="020F0502020204030204" pitchFamily="34" charset="0"/>
              </a:rPr>
              <a:t>3 dias</a:t>
            </a: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6392" name="Retângulo 10"/>
          <p:cNvSpPr>
            <a:spLocks noChangeArrowheads="1"/>
          </p:cNvSpPr>
          <p:nvPr/>
        </p:nvSpPr>
        <p:spPr bwMode="auto">
          <a:xfrm>
            <a:off x="6010275" y="5734050"/>
            <a:ext cx="12827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  <a:t>Cirurgias </a:t>
            </a:r>
            <a:b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(</a:t>
            </a:r>
            <a:r>
              <a:rPr lang="pt-BR" altLang="pt-BR" sz="2000" b="1">
                <a:solidFill>
                  <a:srgbClr val="F2E6D8"/>
                </a:solidFill>
                <a:latin typeface="Calibri" panose="020F0502020204030204" pitchFamily="34" charset="0"/>
              </a:rPr>
              <a:t>21 dias</a:t>
            </a: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) </a:t>
            </a:r>
            <a:endParaRPr lang="pt-BR" altLang="pt-BR" sz="2000">
              <a:solidFill>
                <a:srgbClr val="F2E6D8"/>
              </a:solidFill>
            </a:endParaRPr>
          </a:p>
        </p:txBody>
      </p:sp>
      <p:sp>
        <p:nvSpPr>
          <p:cNvPr id="16393" name="Retângulo 11"/>
          <p:cNvSpPr>
            <a:spLocks noChangeArrowheads="1"/>
          </p:cNvSpPr>
          <p:nvPr/>
        </p:nvSpPr>
        <p:spPr bwMode="auto">
          <a:xfrm>
            <a:off x="4714875" y="5230813"/>
            <a:ext cx="1217613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  <a:t>Consultas </a:t>
            </a:r>
            <a:br>
              <a:rPr lang="pt-BR" altLang="pt-BR" sz="200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(</a:t>
            </a:r>
            <a:r>
              <a:rPr lang="pt-BR" altLang="pt-BR" sz="2000" b="1">
                <a:solidFill>
                  <a:srgbClr val="F2E6D8"/>
                </a:solidFill>
                <a:latin typeface="Calibri" panose="020F0502020204030204" pitchFamily="34" charset="0"/>
              </a:rPr>
              <a:t>7 dias</a:t>
            </a:r>
            <a:r>
              <a:rPr lang="pt-BR" altLang="pt-BR" sz="2000">
                <a:solidFill>
                  <a:srgbClr val="F2E6D8"/>
                </a:solidFill>
                <a:latin typeface="Calibri" panose="020F0502020204030204" pitchFamily="34" charset="0"/>
              </a:rPr>
              <a:t>)</a:t>
            </a:r>
          </a:p>
        </p:txBody>
      </p:sp>
      <p:cxnSp>
        <p:nvCxnSpPr>
          <p:cNvPr id="18" name="Conector reto 17"/>
          <p:cNvCxnSpPr/>
          <p:nvPr/>
        </p:nvCxnSpPr>
        <p:spPr>
          <a:xfrm>
            <a:off x="3586163" y="4565650"/>
            <a:ext cx="0" cy="376238"/>
          </a:xfrm>
          <a:prstGeom prst="line">
            <a:avLst/>
          </a:prstGeom>
          <a:ln w="34925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4664075" y="4581525"/>
            <a:ext cx="0" cy="941388"/>
          </a:xfrm>
          <a:prstGeom prst="line">
            <a:avLst/>
          </a:prstGeom>
          <a:ln w="34925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5962650" y="4581525"/>
            <a:ext cx="0" cy="1379538"/>
          </a:xfrm>
          <a:prstGeom prst="line">
            <a:avLst/>
          </a:prstGeom>
          <a:ln w="34925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0" y="188913"/>
            <a:ext cx="9144000" cy="928687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Critérios de suspensão</a:t>
            </a:r>
          </a:p>
        </p:txBody>
      </p:sp>
      <p:sp>
        <p:nvSpPr>
          <p:cNvPr id="16388" name="Retângulo 2"/>
          <p:cNvSpPr>
            <a:spLocks noChangeArrowheads="1"/>
          </p:cNvSpPr>
          <p:nvPr/>
        </p:nvSpPr>
        <p:spPr bwMode="auto">
          <a:xfrm>
            <a:off x="395288" y="1556792"/>
            <a:ext cx="53292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000" b="1" dirty="0">
                <a:solidFill>
                  <a:srgbClr val="006E89"/>
                </a:solidFill>
                <a:latin typeface="Calibri" pitchFamily="34" charset="0"/>
              </a:rPr>
              <a:t>Reclamações de </a:t>
            </a:r>
            <a:r>
              <a:rPr lang="pt-BR" altLang="pt-BR" sz="2000" b="1" dirty="0">
                <a:solidFill>
                  <a:schemeClr val="accent6"/>
                </a:solidFill>
                <a:latin typeface="Calibri" pitchFamily="34" charset="0"/>
              </a:rPr>
              <a:t>natureza assistencial</a:t>
            </a:r>
            <a:r>
              <a:rPr lang="pt-BR" altLang="pt-BR" sz="2000" b="1" dirty="0">
                <a:solidFill>
                  <a:srgbClr val="006E89"/>
                </a:solidFill>
                <a:latin typeface="Calibri" pitchFamily="34" charset="0"/>
              </a:rPr>
              <a:t>, como descumprimento dos prazos máximos de atendimento e outras queixas relacionadas aos seguintes temas: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7544" y="3034704"/>
            <a:ext cx="5472608" cy="2122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Rol de procedimentos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Período de carência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Rede conveniada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Reembolso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Mecanismos de autorização </a:t>
            </a:r>
            <a:b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</a:br>
            <a:r>
              <a:rPr lang="pt-BR" altLang="pt-BR" sz="2200" b="1" dirty="0">
                <a:solidFill>
                  <a:srgbClr val="006E89"/>
                </a:solidFill>
                <a:latin typeface="+mj-lt"/>
                <a:cs typeface="Arial" charset="0"/>
              </a:rPr>
              <a:t>para realização de procedimentos</a:t>
            </a:r>
            <a:endParaRPr lang="pt-BR" sz="2200" b="1" dirty="0">
              <a:solidFill>
                <a:srgbClr val="006E89"/>
              </a:solidFill>
              <a:latin typeface="+mj-lt"/>
              <a:cs typeface="Arial" charset="0"/>
            </a:endParaRPr>
          </a:p>
        </p:txBody>
      </p:sp>
      <p:pic>
        <p:nvPicPr>
          <p:cNvPr id="17413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51570"/>
            <a:ext cx="2166937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0" name="Título 1"/>
          <p:cNvSpPr>
            <a:spLocks noGrp="1"/>
          </p:cNvSpPr>
          <p:nvPr>
            <p:ph type="title"/>
          </p:nvPr>
        </p:nvSpPr>
        <p:spPr bwMode="auto">
          <a:xfrm>
            <a:off x="0" y="188913"/>
            <a:ext cx="9144000" cy="9286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Panorama do setor – Outubro 2017</a:t>
            </a:r>
            <a:endParaRPr lang="pt-BR" altLang="pt-BR" sz="3200" b="1" dirty="0">
              <a:solidFill>
                <a:srgbClr val="006E89"/>
              </a:solidFill>
              <a:latin typeface="+mn-lt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39750" y="1412875"/>
            <a:ext cx="8280400" cy="37750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0"/>
              </a:spcAft>
              <a:buSzPct val="120000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Operadoras: 1.065 operadoras com beneficiários</a:t>
            </a:r>
            <a:b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</a:br>
            <a:endParaRPr lang="pt-BR" altLang="pt-BR" sz="2400" dirty="0">
              <a:solidFill>
                <a:srgbClr val="006E89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85000"/>
              </a:lnSpc>
              <a:spcAft>
                <a:spcPts val="3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770 </a:t>
            </a:r>
            <a:r>
              <a:rPr lang="pt-BR" altLang="pt-BR" sz="2400" dirty="0">
                <a:solidFill>
                  <a:srgbClr val="006E89"/>
                </a:solidFill>
                <a:latin typeface="Calibri" pitchFamily="34" charset="0"/>
              </a:rPr>
              <a:t>médico-hospitalares</a:t>
            </a:r>
          </a:p>
          <a:p>
            <a:pPr marL="342900" indent="-342900" eaLnBrk="1" hangingPunct="1">
              <a:lnSpc>
                <a:spcPct val="85000"/>
              </a:lnSpc>
              <a:spcAft>
                <a:spcPts val="3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295 </a:t>
            </a:r>
            <a:r>
              <a:rPr lang="pt-BR" altLang="pt-BR" sz="2400" dirty="0">
                <a:solidFill>
                  <a:srgbClr val="006E89"/>
                </a:solidFill>
                <a:latin typeface="Calibri" pitchFamily="34" charset="0"/>
              </a:rPr>
              <a:t>exclusivamente odontológicas</a:t>
            </a:r>
          </a:p>
          <a:p>
            <a:pPr eaLnBrk="1" hangingPunct="1">
              <a:lnSpc>
                <a:spcPct val="150000"/>
              </a:lnSpc>
              <a:spcAft>
                <a:spcPts val="300"/>
              </a:spcAft>
              <a:buSzPct val="120000"/>
              <a:defRPr/>
            </a:pPr>
            <a:endParaRPr lang="pt-BR" altLang="pt-BR" sz="2400" dirty="0">
              <a:solidFill>
                <a:srgbClr val="006E89"/>
              </a:solidFill>
              <a:latin typeface="Calibri" pitchFamily="34" charset="0"/>
            </a:endParaRPr>
          </a:p>
          <a:p>
            <a:pPr eaLnBrk="1" hangingPunct="1">
              <a:lnSpc>
                <a:spcPct val="85000"/>
              </a:lnSpc>
              <a:spcAft>
                <a:spcPts val="300"/>
              </a:spcAft>
              <a:buSzPct val="120000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Usuários:</a:t>
            </a:r>
            <a:b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</a:br>
            <a:endParaRPr lang="pt-BR" altLang="pt-BR" sz="2400" b="1" dirty="0">
              <a:solidFill>
                <a:srgbClr val="006E89"/>
              </a:solidFill>
              <a:latin typeface="Calibri" pitchFamily="34" charset="0"/>
            </a:endParaRPr>
          </a:p>
          <a:p>
            <a:pPr marL="342900" indent="-342900" eaLnBrk="1" hangingPunct="1">
              <a:lnSpc>
                <a:spcPct val="85000"/>
              </a:lnSpc>
              <a:spcAft>
                <a:spcPts val="3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47,3 milhões </a:t>
            </a:r>
            <a:r>
              <a:rPr lang="pt-BR" altLang="pt-BR" sz="2400" dirty="0">
                <a:solidFill>
                  <a:srgbClr val="006E89"/>
                </a:solidFill>
                <a:latin typeface="Calibri" pitchFamily="34" charset="0"/>
              </a:rPr>
              <a:t>de beneficiários em planos de assistência médica</a:t>
            </a:r>
          </a:p>
          <a:p>
            <a:pPr marL="342900" indent="-342900" eaLnBrk="1" hangingPunct="1">
              <a:lnSpc>
                <a:spcPct val="85000"/>
              </a:lnSpc>
              <a:spcAft>
                <a:spcPts val="300"/>
              </a:spcAft>
              <a:buSzPct val="120000"/>
              <a:buFont typeface="Wingdings" panose="05000000000000000000" pitchFamily="2" charset="2"/>
              <a:buChar char="ü"/>
              <a:defRPr/>
            </a:pPr>
            <a:r>
              <a:rPr lang="pt-BR" altLang="pt-BR" sz="2400" b="1" dirty="0">
                <a:solidFill>
                  <a:srgbClr val="006E89"/>
                </a:solidFill>
                <a:latin typeface="Calibri" pitchFamily="34" charset="0"/>
              </a:rPr>
              <a:t>22,9 milhões </a:t>
            </a:r>
            <a:r>
              <a:rPr lang="pt-BR" altLang="pt-BR" sz="2400" dirty="0">
                <a:solidFill>
                  <a:srgbClr val="006E89"/>
                </a:solidFill>
                <a:latin typeface="Calibri" pitchFamily="34" charset="0"/>
              </a:rPr>
              <a:t>de beneficiários em planos exclusivamente odontológicos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063750"/>
            <a:ext cx="5364163" cy="2713038"/>
          </a:xfrm>
          <a:prstGeom prst="rect">
            <a:avLst/>
          </a:prstGeom>
          <a:solidFill>
            <a:srgbClr val="006E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8435" name="Título 1"/>
          <p:cNvSpPr>
            <a:spLocks noGrp="1"/>
          </p:cNvSpPr>
          <p:nvPr>
            <p:ph type="title"/>
          </p:nvPr>
        </p:nvSpPr>
        <p:spPr bwMode="auto">
          <a:xfrm>
            <a:off x="0" y="268288"/>
            <a:ext cx="9144000" cy="857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Resultados: 3º trimestre 2017</a:t>
            </a:r>
            <a:endParaRPr lang="pt-BR" altLang="pt-BR" sz="3200" b="1" dirty="0">
              <a:solidFill>
                <a:srgbClr val="006E89"/>
              </a:solidFill>
              <a:latin typeface="+mn-lt"/>
            </a:endParaRPr>
          </a:p>
        </p:txBody>
      </p:sp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250825" y="2108200"/>
            <a:ext cx="49688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1pPr>
            <a:lvl2pPr marL="742950" indent="-28575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2pPr>
            <a:lvl3pPr marL="1143000" indent="-22860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3pPr>
            <a:lvl4pPr marL="1600200" indent="-22860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4pPr>
            <a:lvl5pPr marL="2057400" indent="-228600" eaLnBrk="0" hangingPunct="0"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suspensão passa a valer a partir do dia </a:t>
            </a:r>
            <a:r>
              <a:rPr lang="pt-BR" altLang="pt-BR" sz="2400" dirty="0">
                <a:solidFill>
                  <a:srgbClr val="FF9900"/>
                </a:solidFill>
                <a:latin typeface="Calibri" pitchFamily="34" charset="0"/>
                <a:ea typeface="+mj-ea"/>
                <a:cs typeface="+mj-cs"/>
              </a:rPr>
              <a:t>8</a:t>
            </a:r>
            <a:r>
              <a:rPr lang="pt-BR" altLang="pt-BR" sz="2400" dirty="0">
                <a:solidFill>
                  <a:srgbClr val="FF9900"/>
                </a:solidFill>
                <a:latin typeface="Calibri" pitchFamily="34" charset="0"/>
              </a:rPr>
              <a:t>/12/2017</a:t>
            </a:r>
            <a:r>
              <a:rPr lang="pt-BR" altLang="pt-BR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até o próximo ciclo de monitoramento</a:t>
            </a:r>
          </a:p>
          <a:p>
            <a:pPr eaLnBrk="1" hangingPunct="1">
              <a:defRPr/>
            </a:pPr>
            <a:endParaRPr lang="pt-BR" altLang="pt-BR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defRPr/>
            </a:pPr>
            <a:r>
              <a:rPr lang="pt-BR" altLang="pt-BR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Para este ciclo, foram consideradas as reclamações recebidas no período de </a:t>
            </a:r>
            <a:r>
              <a:rPr lang="pt-BR" altLang="pt-BR" sz="2400" dirty="0">
                <a:solidFill>
                  <a:srgbClr val="FF9900"/>
                </a:solidFill>
                <a:latin typeface="Calibri" pitchFamily="34" charset="0"/>
              </a:rPr>
              <a:t>01/07/2017 a 30/09/2017</a:t>
            </a:r>
          </a:p>
        </p:txBody>
      </p:sp>
      <p:pic>
        <p:nvPicPr>
          <p:cNvPr id="20485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r="3667"/>
          <a:stretch>
            <a:fillRect/>
          </a:stretch>
        </p:blipFill>
        <p:spPr bwMode="auto">
          <a:xfrm>
            <a:off x="5435600" y="2066925"/>
            <a:ext cx="3703638" cy="270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-13648" y="4293568"/>
            <a:ext cx="9157647" cy="1151656"/>
          </a:xfrm>
          <a:prstGeom prst="rect">
            <a:avLst/>
          </a:prstGeom>
          <a:gradFill flip="none" rotWithShape="1">
            <a:gsLst>
              <a:gs pos="0">
                <a:srgbClr val="088FAE">
                  <a:shade val="30000"/>
                  <a:satMod val="115000"/>
                </a:srgbClr>
              </a:gs>
              <a:gs pos="50000">
                <a:srgbClr val="088FAE">
                  <a:shade val="67500"/>
                  <a:satMod val="115000"/>
                </a:srgbClr>
              </a:gs>
              <a:gs pos="100000">
                <a:srgbClr val="088FAE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8435" name="Título 1"/>
          <p:cNvSpPr>
            <a:spLocks noGrp="1"/>
          </p:cNvSpPr>
          <p:nvPr>
            <p:ph type="title"/>
          </p:nvPr>
        </p:nvSpPr>
        <p:spPr bwMode="auto">
          <a:xfrm>
            <a:off x="0" y="268288"/>
            <a:ext cx="9144000" cy="85725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pt-BR" sz="3200" b="1" dirty="0">
                <a:solidFill>
                  <a:srgbClr val="006E89"/>
                </a:solidFill>
              </a:rPr>
              <a:t>Resultados deste ciclo</a:t>
            </a:r>
            <a:endParaRPr lang="pt-BR" altLang="pt-BR" sz="3200" b="1" dirty="0">
              <a:solidFill>
                <a:srgbClr val="006E89"/>
              </a:solidFill>
              <a:latin typeface="+mn-lt"/>
            </a:endParaRPr>
          </a:p>
        </p:txBody>
      </p:sp>
      <p:sp>
        <p:nvSpPr>
          <p:cNvPr id="21510" name="CaixaDeTexto 3"/>
          <p:cNvSpPr txBox="1">
            <a:spLocks noChangeArrowheads="1"/>
          </p:cNvSpPr>
          <p:nvPr/>
        </p:nvSpPr>
        <p:spPr bwMode="auto">
          <a:xfrm>
            <a:off x="344896" y="4607458"/>
            <a:ext cx="8958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167.729 beneficiários diretamente protegidos</a:t>
            </a:r>
          </a:p>
        </p:txBody>
      </p:sp>
      <p:sp>
        <p:nvSpPr>
          <p:cNvPr id="2" name="Retângulo 1"/>
          <p:cNvSpPr/>
          <p:nvPr/>
        </p:nvSpPr>
        <p:spPr>
          <a:xfrm>
            <a:off x="827584" y="1772816"/>
            <a:ext cx="7992888" cy="1939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10 operadoras </a:t>
            </a:r>
            <a:r>
              <a:rPr lang="pt-BR" sz="2400" dirty="0">
                <a:latin typeface="+mn-lt"/>
                <a:cs typeface="Arial" charset="0"/>
              </a:rPr>
              <a:t>com planos suspensos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31 planos </a:t>
            </a:r>
            <a:r>
              <a:rPr lang="pt-BR" sz="2400" dirty="0">
                <a:latin typeface="+mn-lt"/>
                <a:cs typeface="Arial" charset="0"/>
              </a:rPr>
              <a:t>com comercialização suspensa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27 planos </a:t>
            </a:r>
            <a:r>
              <a:rPr lang="pt-BR" sz="2400" dirty="0">
                <a:latin typeface="+mn-lt"/>
                <a:cs typeface="Arial" charset="0"/>
              </a:rPr>
              <a:t>reativados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4 operadoras </a:t>
            </a:r>
            <a:r>
              <a:rPr lang="pt-BR" sz="2400" dirty="0">
                <a:latin typeface="+mn-lt"/>
                <a:cs typeface="Arial" charset="0"/>
              </a:rPr>
              <a:t>com reativação total de planos (21 produtos)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pt-BR" sz="2400" b="1" dirty="0">
                <a:solidFill>
                  <a:schemeClr val="accent6"/>
                </a:solidFill>
                <a:latin typeface="+mn-lt"/>
                <a:cs typeface="Arial" charset="0"/>
              </a:rPr>
              <a:t>3 operadoras </a:t>
            </a:r>
            <a:r>
              <a:rPr lang="pt-BR" sz="2400" dirty="0">
                <a:latin typeface="+mn-lt"/>
                <a:cs typeface="Arial" charset="0"/>
              </a:rPr>
              <a:t>com reativação parcial de planos (6 produtos)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84663" y="1052513"/>
            <a:ext cx="4859337" cy="486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2E6D8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268288"/>
            <a:ext cx="9144000" cy="928687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20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Índice de solução de conflitos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429125" y="1196975"/>
            <a:ext cx="4535488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200" b="1">
                <a:solidFill>
                  <a:schemeClr val="accent2"/>
                </a:solidFill>
                <a:latin typeface="Calibri" pitchFamily="32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A mediação de conflitos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agiliza a solução de problemas do beneficiário</a:t>
            </a:r>
            <a:r>
              <a:rPr lang="pt-BR" altLang="pt-BR" b="0" dirty="0">
                <a:solidFill>
                  <a:schemeClr val="accent6"/>
                </a:solidFill>
                <a:ea typeface="Microsoft YaHei" pitchFamily="34" charset="-122"/>
              </a:rPr>
              <a:t> </a:t>
            </a: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de planos de saúde</a:t>
            </a:r>
          </a:p>
          <a:p>
            <a:pPr eaLnBrk="1" hangingPunct="1">
              <a:defRPr/>
            </a:pP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  <a:p>
            <a:pPr eaLnBrk="1" hangingPunct="1">
              <a:defRPr/>
            </a:pP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Com a notificação, as operadoras</a:t>
            </a:r>
            <a:b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</a:b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são comunicadas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diretamente</a:t>
            </a:r>
            <a:b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</a:b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pelo portal da ANS</a:t>
            </a: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  <a:p>
            <a:pPr eaLnBrk="1" hangingPunct="1">
              <a:defRPr/>
            </a:pP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  <a:p>
            <a:pPr eaLnBrk="1" hangingPunct="1">
              <a:defRPr/>
            </a:pP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O prazo máximo para a adoção das medidas necessárias à solução da reclamação é de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até 5 dias úteis em casos assistenciais</a:t>
            </a:r>
            <a:r>
              <a:rPr lang="pt-BR" altLang="pt-BR" b="0" dirty="0">
                <a:solidFill>
                  <a:srgbClr val="006E89"/>
                </a:solidFill>
                <a:ea typeface="Microsoft YaHei" pitchFamily="34" charset="-122"/>
              </a:rPr>
              <a:t> e de </a:t>
            </a:r>
            <a:r>
              <a:rPr lang="pt-BR" altLang="pt-BR" dirty="0">
                <a:solidFill>
                  <a:schemeClr val="accent6"/>
                </a:solidFill>
                <a:ea typeface="Microsoft YaHei" pitchFamily="34" charset="-122"/>
              </a:rPr>
              <a:t>até 10 dias úteis para não assistenciais</a:t>
            </a:r>
            <a:endParaRPr lang="pt-BR" altLang="pt-BR" b="0" dirty="0">
              <a:solidFill>
                <a:srgbClr val="006E89"/>
              </a:solidFill>
              <a:ea typeface="Microsoft YaHei" pitchFamily="34" charset="-122"/>
            </a:endParaRPr>
          </a:p>
        </p:txBody>
      </p:sp>
      <p:pic>
        <p:nvPicPr>
          <p:cNvPr id="2253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55875"/>
            <a:ext cx="370522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319088" y="1649413"/>
            <a:ext cx="3646487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7000" b="1" dirty="0">
                <a:solidFill>
                  <a:schemeClr val="accent6"/>
                </a:solidFill>
                <a:latin typeface="Calibri" panose="020F0502020204030204" pitchFamily="34" charset="0"/>
              </a:rPr>
              <a:t>92%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-4763" y="-25400"/>
            <a:ext cx="9148763" cy="1006475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5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Classificação das demandas assistenciais,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50" b="1" dirty="0">
                <a:solidFill>
                  <a:srgbClr val="006E89"/>
                </a:solidFill>
                <a:latin typeface="+mn-lt"/>
                <a:ea typeface="+mj-ea"/>
                <a:cs typeface="+mj-cs"/>
              </a:rPr>
              <a:t>por subtema (em %)</a:t>
            </a:r>
          </a:p>
        </p:txBody>
      </p:sp>
      <p:graphicFrame>
        <p:nvGraphicFramePr>
          <p:cNvPr id="3" name="Gráfico 6">
            <a:extLst>
              <a:ext uri="{FF2B5EF4-FFF2-40B4-BE49-F238E27FC236}">
                <a16:creationId xmlns:a16="http://schemas.microsoft.com/office/drawing/2014/main" id="{A9DB7660-F927-47FF-B93E-2955D8BDD9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328630"/>
              </p:ext>
            </p:extLst>
          </p:nvPr>
        </p:nvGraphicFramePr>
        <p:xfrm>
          <a:off x="611560" y="1556792"/>
          <a:ext cx="7992888" cy="4219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Chart" r:id="rId3" imgW="11522439" imgH="6090432" progId="Excel.Chart.8">
                  <p:embed/>
                </p:oleObj>
              </mc:Choice>
              <mc:Fallback>
                <p:oleObj name="Chart" r:id="rId3" imgW="11522439" imgH="6090432" progId="Excel.Chart.8">
                  <p:embed/>
                  <p:pic>
                    <p:nvPicPr>
                      <p:cNvPr id="2050" name="Gráfico 6">
                        <a:extLst>
                          <a:ext uri="{FF2B5EF4-FFF2-40B4-BE49-F238E27FC236}">
                            <a16:creationId xmlns:a16="http://schemas.microsoft.com/office/drawing/2014/main" id="{1FDA3F8E-8504-45A9-AA7B-E3603EFA06A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556792"/>
                        <a:ext cx="7992888" cy="42195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xfrm>
            <a:off x="533400" y="6519863"/>
            <a:ext cx="45720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EF7A2FF4-7672-46A3-9C49-B15EC8C3ABA1}" type="slidenum">
              <a:rPr lang="pt-BR" altLang="pt-BR" smtClean="0">
                <a:solidFill>
                  <a:srgbClr val="898989"/>
                </a:solidFill>
                <a:latin typeface="Calibri" panose="020F0502020204030204" pitchFamily="34" charset="0"/>
              </a:rPr>
              <a:pPr algn="ctr"/>
              <a:t>9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5876925"/>
            <a:ext cx="9144000" cy="981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pic>
        <p:nvPicPr>
          <p:cNvPr id="24580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56" y="3140968"/>
            <a:ext cx="738028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229</Words>
  <Application>Microsoft Office PowerPoint</Application>
  <PresentationFormat>Apresentação na tela (4:3)</PresentationFormat>
  <Paragraphs>46</Paragraphs>
  <Slides>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Microsoft YaHei</vt:lpstr>
      <vt:lpstr>Arial</vt:lpstr>
      <vt:lpstr>Calibri</vt:lpstr>
      <vt:lpstr>Helvetica 55 Roman</vt:lpstr>
      <vt:lpstr>Times New Roman</vt:lpstr>
      <vt:lpstr>Wingdings</vt:lpstr>
      <vt:lpstr>Tema do Office</vt:lpstr>
      <vt:lpstr>Personalizar design</vt:lpstr>
      <vt:lpstr>Chart</vt:lpstr>
      <vt:lpstr>Apresentação do PowerPoint</vt:lpstr>
      <vt:lpstr>Monitoramento da Garantia de Atendimento</vt:lpstr>
      <vt:lpstr>Apresentação do PowerPoint</vt:lpstr>
      <vt:lpstr>Panorama do setor – Outubro 2017</vt:lpstr>
      <vt:lpstr>Resultados: 3º trimestre 2017</vt:lpstr>
      <vt:lpstr>Resultados deste ciclo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ANS</dc:creator>
  <cp:lastModifiedBy>Gisele Amaral de Souza</cp:lastModifiedBy>
  <cp:revision>327</cp:revision>
  <cp:lastPrinted>2016-02-26T14:24:00Z</cp:lastPrinted>
  <dcterms:created xsi:type="dcterms:W3CDTF">2012-05-21T15:19:07Z</dcterms:created>
  <dcterms:modified xsi:type="dcterms:W3CDTF">2017-11-29T20:28:15Z</dcterms:modified>
</cp:coreProperties>
</file>