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3"/>
  </p:notesMasterIdLst>
  <p:sldIdLst>
    <p:sldId id="265" r:id="rId2"/>
    <p:sldId id="280" r:id="rId3"/>
    <p:sldId id="330" r:id="rId4"/>
    <p:sldId id="278" r:id="rId5"/>
    <p:sldId id="329" r:id="rId6"/>
    <p:sldId id="323" r:id="rId7"/>
    <p:sldId id="281" r:id="rId8"/>
    <p:sldId id="269" r:id="rId9"/>
    <p:sldId id="303" r:id="rId10"/>
    <p:sldId id="282" r:id="rId11"/>
    <p:sldId id="321" r:id="rId12"/>
    <p:sldId id="305" r:id="rId13"/>
    <p:sldId id="324" r:id="rId14"/>
    <p:sldId id="306" r:id="rId15"/>
    <p:sldId id="307" r:id="rId16"/>
    <p:sldId id="310" r:id="rId17"/>
    <p:sldId id="311" r:id="rId18"/>
    <p:sldId id="312" r:id="rId19"/>
    <p:sldId id="313" r:id="rId20"/>
    <p:sldId id="320" r:id="rId21"/>
    <p:sldId id="314" r:id="rId22"/>
    <p:sldId id="315" r:id="rId23"/>
    <p:sldId id="328" r:id="rId24"/>
    <p:sldId id="317" r:id="rId25"/>
    <p:sldId id="319" r:id="rId26"/>
    <p:sldId id="290" r:id="rId27"/>
    <p:sldId id="292" r:id="rId28"/>
    <p:sldId id="284" r:id="rId29"/>
    <p:sldId id="291" r:id="rId30"/>
    <p:sldId id="325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C30"/>
    <a:srgbClr val="AAAC60"/>
    <a:srgbClr val="00A44A"/>
    <a:srgbClr val="117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imedlestep.local\FS_ULP\Departamentos\NAS_SJBV\14.%20SAUDE%20CORPORATIVA\ANTERIORES\1.%20Empresas%20-%20Perfil%20de%20Saude-%20ANTERIOR%20A%202015\Contem%201g\Contem%201g%20-%202014\NOVO%20-perfil%20de%20sa&#250;de%20CONTEM%201G-%202014%20.xlsx" TargetMode="External"/><Relationship Id="rId1" Type="http://schemas.openxmlformats.org/officeDocument/2006/relationships/themeOverride" Target="../theme/themeOverride3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unimedlestep.local\FS_ULP\Departamentos\NAS_SJBV\GR%20e%20SC\Empresas\Contem%201g\NOVO%20-perfil%20de%20sa&#250;de%20CONTEM%201G-%202014%20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imedlestep.local\FS_ULP\Departamentos\NAS_SJBV\14.%20SAUDE%20CORPORATIVA\ANTERIORES\1.%20Empresas%20-%20Perfil%20de%20Saude-%20ANTERIOR%20A%202015\Contem%201g\Contem%201g%20-%202014\NOVO%20-perfil%20de%20sa&#250;de%20CONTEM%201G-%202014%20.xlsx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unimedlestep.local\FS_ULP\Departamentos\NAS_SJBV\GR%20e%20SC\Empresas\Contem%201g\NOVO%20-perfil%20de%20sa&#250;de%20CONTEM%201G-%202014%20.xlsx" TargetMode="External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unimedlestep.local\FS_ULP\Departamentos\NAS_SJBV\GR%20e%20SC\Empresas\Contem%201g\NOVO%20-perfil%20de%20sa&#250;de%20CONTEM%201G-%202014%20.xlsx" TargetMode="External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unimedlestep.local\FS_ULP\Departamentos\NAS_SJBV\GR%20e%20SC\Empresas\Contem%201g\NOVO%20-perfil%20de%20sa&#250;de%20CONTEM%201G-%202014%20.xlsx" TargetMode="External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unimedlestep.local\FS_ULP\Departamentos\NAS_SJBV\14.%20SAUDE%20CORPORATIVA\ANTERIORES\1.%20Empresas%20-%20Perfil%20de%20Saude-%20ANTERIOR%20A%202015\Contem%201g\Contem%201g%20-%202014\NOVO%20-perfil%20de%20sa&#250;de%20CONTEM%201G-%202014%20.xlsx" TargetMode="External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unimedlestep.local\FS_ULP\Departamentos\NAS_SJBV\14.%20SAUDE%20CORPORATIVA\ANTERIORES\1.%20Empresas%20-%20Perfil%20de%20Saude-%20ANTERIOR%20A%202015\Contem%201g\Contem%201g%20-%202014\NOVO%20-perfil%20de%20sa&#250;de%20CONTEM%201G-%202014%20.xlsx" TargetMode="External"/><Relationship Id="rId1" Type="http://schemas.openxmlformats.org/officeDocument/2006/relationships/themeOverride" Target="../theme/themeOverrid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unimedlestep.local\FS_ULP\Departamentos\NAS_SJBV\GR%20e%20SC\Empresas\Contem%201g\NOVO%20-perfil%20de%20sa&#250;de%20CONTEM%201G-%202014%20.xlsx" TargetMode="External"/><Relationship Id="rId1" Type="http://schemas.openxmlformats.org/officeDocument/2006/relationships/themeOverride" Target="../theme/themeOverrid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PARTICIPANTES</a:t>
            </a:r>
            <a:endParaRPr lang="en-US" dirty="0"/>
          </a:p>
        </c:rich>
      </c:tx>
      <c:layout>
        <c:manualLayout>
          <c:xMode val="edge"/>
          <c:yMode val="edge"/>
          <c:x val="0.3518749291201803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49082529427223"/>
          <c:y val="0.15342923080805043"/>
          <c:w val="0.76279612454025858"/>
          <c:h val="0.480953278695439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'[NOVO -perfil de saúde CONTEM 1G- 2014 .xlsx]Desfecho'!$A$3</c:f>
              <c:strCache>
                <c:ptCount val="1"/>
                <c:pt idx="0">
                  <c:v>Perfil de saúde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.xlsx]Desfecho'!$B$2:$C$2</c:f>
              <c:strCache>
                <c:ptCount val="2"/>
                <c:pt idx="0">
                  <c:v>TOTAL DE COLABORADORES</c:v>
                </c:pt>
                <c:pt idx="1">
                  <c:v>TOTAL DE PARTICIPANTES</c:v>
                </c:pt>
              </c:strCache>
            </c:strRef>
          </c:cat>
          <c:val>
            <c:numRef>
              <c:f>'[NOVO -perfil de saúde CONTEM 1G- 2014 .xlsx]Desfecho'!$B$3:$C$3</c:f>
              <c:numCache>
                <c:formatCode>General</c:formatCode>
                <c:ptCount val="2"/>
                <c:pt idx="0">
                  <c:v>218</c:v>
                </c:pt>
                <c:pt idx="1">
                  <c:v>212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77886592"/>
        <c:axId val="77888128"/>
      </c:barChart>
      <c:lineChart>
        <c:grouping val="standard"/>
        <c:varyColors val="0"/>
        <c:ser>
          <c:idx val="0"/>
          <c:order val="1"/>
          <c:tx>
            <c:strRef>
              <c:f>'[NOVO -perfil de saúde CONTEM 1G- 2014 .xlsx]Desfecho'!$A$4</c:f>
              <c:strCache>
                <c:ptCount val="1"/>
                <c:pt idx="0">
                  <c:v>Taxa de perfil de saúde</c:v>
                </c:pt>
              </c:strCache>
            </c:strRef>
          </c:tx>
          <c:spPr>
            <a:ln>
              <a:solidFill>
                <a:srgbClr val="4F81B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124497991967868E-2"/>
                  <c:y val="-8.96860986547085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514056224899594E-3"/>
                  <c:y val="-2.98953662182361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.xlsx]Desfecho'!$B$2:$C$2</c:f>
              <c:strCache>
                <c:ptCount val="2"/>
                <c:pt idx="0">
                  <c:v>TOTAL DE COLABORADORES</c:v>
                </c:pt>
                <c:pt idx="1">
                  <c:v>TOTAL DE PARTICIPANTES</c:v>
                </c:pt>
              </c:strCache>
            </c:strRef>
          </c:cat>
          <c:val>
            <c:numRef>
              <c:f>'[NOVO -perfil de saúde CONTEM 1G- 2014 .xlsx]Desfecho'!$B$4:$C$4</c:f>
              <c:numCache>
                <c:formatCode>0%</c:formatCode>
                <c:ptCount val="2"/>
                <c:pt idx="0">
                  <c:v>1</c:v>
                </c:pt>
                <c:pt idx="1">
                  <c:v>0.97247706422018354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895552"/>
        <c:axId val="77894016"/>
      </c:lineChart>
      <c:catAx>
        <c:axId val="778865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77888128"/>
        <c:crosses val="autoZero"/>
        <c:auto val="1"/>
        <c:lblAlgn val="ctr"/>
        <c:lblOffset val="100"/>
        <c:noMultiLvlLbl val="0"/>
      </c:catAx>
      <c:valAx>
        <c:axId val="77888128"/>
        <c:scaling>
          <c:orientation val="minMax"/>
          <c:max val="5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77886592"/>
        <c:crosses val="autoZero"/>
        <c:crossBetween val="between"/>
      </c:valAx>
      <c:valAx>
        <c:axId val="77894016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77895552"/>
        <c:crosses val="max"/>
        <c:crossBetween val="between"/>
      </c:valAx>
      <c:catAx>
        <c:axId val="77895552"/>
        <c:scaling>
          <c:orientation val="minMax"/>
        </c:scaling>
        <c:delete val="1"/>
        <c:axPos val="b"/>
        <c:majorTickMark val="out"/>
        <c:minorTickMark val="none"/>
        <c:tickLblPos val="nextTo"/>
        <c:crossAx val="7789401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7255144056774284E-2"/>
          <c:y val="0.71805385450007087"/>
          <c:w val="0.92207602061790472"/>
          <c:h val="9.2923507879900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FUMANTES</a:t>
            </a:r>
          </a:p>
        </c:rich>
      </c:tx>
      <c:layout>
        <c:manualLayout>
          <c:xMode val="edge"/>
          <c:yMode val="edge"/>
          <c:x val="0.36502728749823449"/>
          <c:y val="4.94861806325218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056642308210032E-2"/>
          <c:y val="0.17889450745262347"/>
          <c:w val="0.77698695005319118"/>
          <c:h val="0.44401945699716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Desfecho!$A$20</c:f>
              <c:strCache>
                <c:ptCount val="1"/>
                <c:pt idx="0">
                  <c:v>Nº de partipantes que fumam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6.2249154096701766E-2"/>
                  <c:y val="8.49208986491367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Desfecho!$B$19:$C$19</c:f>
              <c:strCache>
                <c:ptCount val="2"/>
                <c:pt idx="0">
                  <c:v>FUMANTES</c:v>
                </c:pt>
                <c:pt idx="1">
                  <c:v>GOSTARIAM DE PARAR DE FUMAR</c:v>
                </c:pt>
              </c:strCache>
            </c:strRef>
          </c:cat>
          <c:val>
            <c:numRef>
              <c:f>Desfecho!$B$20:$C$20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2805632"/>
        <c:axId val="32807168"/>
      </c:barChart>
      <c:lineChart>
        <c:grouping val="standard"/>
        <c:varyColors val="0"/>
        <c:ser>
          <c:idx val="0"/>
          <c:order val="1"/>
          <c:tx>
            <c:strRef>
              <c:f>Desfecho!$A$21</c:f>
              <c:strCache>
                <c:ptCount val="1"/>
                <c:pt idx="0">
                  <c:v>Taxa de partipantes que fumam</c:v>
                </c:pt>
              </c:strCache>
            </c:strRef>
          </c:tx>
          <c:spPr>
            <a:ln>
              <a:solidFill>
                <a:srgbClr val="4F81B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1440248545996633E-3"/>
                  <c:y val="-8.1732839680022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Desfecho!$B$19:$C$19</c:f>
              <c:strCache>
                <c:ptCount val="2"/>
                <c:pt idx="0">
                  <c:v>FUMANTES</c:v>
                </c:pt>
                <c:pt idx="1">
                  <c:v>GOSTARIAM DE PARAR DE FUMAR</c:v>
                </c:pt>
              </c:strCache>
            </c:strRef>
          </c:cat>
          <c:val>
            <c:numRef>
              <c:f>Desfecho!$B$21:$C$21</c:f>
              <c:numCache>
                <c:formatCode>0%</c:formatCode>
                <c:ptCount val="2"/>
                <c:pt idx="0">
                  <c:v>3.7735849056603772E-2</c:v>
                </c:pt>
                <c:pt idx="1">
                  <c:v>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4592"/>
        <c:axId val="32813056"/>
      </c:lineChart>
      <c:catAx>
        <c:axId val="328056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32807168"/>
        <c:crosses val="autoZero"/>
        <c:auto val="1"/>
        <c:lblAlgn val="ctr"/>
        <c:lblOffset val="100"/>
        <c:noMultiLvlLbl val="0"/>
      </c:catAx>
      <c:valAx>
        <c:axId val="32807168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32805632"/>
        <c:crosses val="autoZero"/>
        <c:crossBetween val="between"/>
      </c:valAx>
      <c:valAx>
        <c:axId val="32813056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32814592"/>
        <c:crosses val="max"/>
        <c:crossBetween val="between"/>
      </c:valAx>
      <c:catAx>
        <c:axId val="32814592"/>
        <c:scaling>
          <c:orientation val="minMax"/>
        </c:scaling>
        <c:delete val="1"/>
        <c:axPos val="b"/>
        <c:majorTickMark val="out"/>
        <c:minorTickMark val="none"/>
        <c:tickLblPos val="nextTo"/>
        <c:crossAx val="3281305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3194668437529638E-2"/>
          <c:y val="0.84072503551734934"/>
          <c:w val="0.92172295481137145"/>
          <c:h val="0.150100652556045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ATIVIDADE </a:t>
            </a:r>
            <a:r>
              <a:rPr lang="en-US" dirty="0"/>
              <a:t>FÍSICA</a:t>
            </a:r>
          </a:p>
        </c:rich>
      </c:tx>
      <c:layout>
        <c:manualLayout>
          <c:xMode val="edge"/>
          <c:yMode val="edge"/>
          <c:x val="0.33663998250218724"/>
          <c:y val="4.18079448275675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410979877515293E-2"/>
          <c:y val="0.12384859177371041"/>
          <c:w val="0.7680321522309711"/>
          <c:h val="0.5916060492438445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'[NOVO -perfil de saúde CONTEM 1G- 2014 .xlsx]Desfecho'!$A$23</c:f>
              <c:strCache>
                <c:ptCount val="1"/>
                <c:pt idx="0">
                  <c:v>Nº de partipantes que realizam atividade física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2372281234193244E-2"/>
                  <c:y val="4.8261110218365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.xlsx]Desfecho'!$B$22:$D$22</c:f>
              <c:strCache>
                <c:ptCount val="3"/>
                <c:pt idx="0">
                  <c:v>DE 1 A 3 X/SEMANA</c:v>
                </c:pt>
                <c:pt idx="1">
                  <c:v>ACIMA DE 3X/SEMANA</c:v>
                </c:pt>
                <c:pt idx="2">
                  <c:v>NÃO REALIZAM NENHUMA AF</c:v>
                </c:pt>
              </c:strCache>
            </c:strRef>
          </c:cat>
          <c:val>
            <c:numRef>
              <c:f>'[NOVO -perfil de saúde CONTEM 1G- 2014 .xlsx]Desfecho'!$B$23:$D$23</c:f>
              <c:numCache>
                <c:formatCode>General</c:formatCode>
                <c:ptCount val="3"/>
                <c:pt idx="0">
                  <c:v>19</c:v>
                </c:pt>
                <c:pt idx="1">
                  <c:v>67</c:v>
                </c:pt>
                <c:pt idx="2">
                  <c:v>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2607488"/>
        <c:axId val="82609280"/>
      </c:barChart>
      <c:lineChart>
        <c:grouping val="standard"/>
        <c:varyColors val="0"/>
        <c:ser>
          <c:idx val="0"/>
          <c:order val="1"/>
          <c:tx>
            <c:strRef>
              <c:f>'[NOVO -perfil de saúde CONTEM 1G- 2014 .xlsx]Desfecho'!$A$24</c:f>
              <c:strCache>
                <c:ptCount val="1"/>
                <c:pt idx="0">
                  <c:v>Taxa de partipantes que realizam atividade física</c:v>
                </c:pt>
              </c:strCache>
            </c:strRef>
          </c:tx>
          <c:spPr>
            <a:ln>
              <a:solidFill>
                <a:srgbClr val="4F81B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.xlsx]Desfecho'!$B$22:$D$22</c:f>
              <c:strCache>
                <c:ptCount val="3"/>
                <c:pt idx="0">
                  <c:v>DE 1 A 3 X/SEMANA</c:v>
                </c:pt>
                <c:pt idx="1">
                  <c:v>ACIMA DE 3X/SEMANA</c:v>
                </c:pt>
                <c:pt idx="2">
                  <c:v>NÃO REALIZAM NENHUMA AF</c:v>
                </c:pt>
              </c:strCache>
            </c:strRef>
          </c:cat>
          <c:val>
            <c:numRef>
              <c:f>'[NOVO -perfil de saúde CONTEM 1G- 2014 .xlsx]Desfecho'!$B$24:$D$24</c:f>
              <c:numCache>
                <c:formatCode>0%</c:formatCode>
                <c:ptCount val="3"/>
                <c:pt idx="0">
                  <c:v>8.9622641509433956E-2</c:v>
                </c:pt>
                <c:pt idx="1">
                  <c:v>0.31603773584905659</c:v>
                </c:pt>
                <c:pt idx="2">
                  <c:v>0.53301886792452835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16704"/>
        <c:axId val="82610816"/>
      </c:lineChart>
      <c:catAx>
        <c:axId val="82607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2609280"/>
        <c:crosses val="autoZero"/>
        <c:auto val="1"/>
        <c:lblAlgn val="ctr"/>
        <c:lblOffset val="100"/>
        <c:noMultiLvlLbl val="0"/>
      </c:catAx>
      <c:valAx>
        <c:axId val="82609280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82607488"/>
        <c:crosses val="autoZero"/>
        <c:crossBetween val="between"/>
      </c:valAx>
      <c:valAx>
        <c:axId val="82610816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2616704"/>
        <c:crosses val="max"/>
        <c:crossBetween val="between"/>
      </c:valAx>
      <c:catAx>
        <c:axId val="82616704"/>
        <c:scaling>
          <c:orientation val="minMax"/>
        </c:scaling>
        <c:delete val="1"/>
        <c:axPos val="b"/>
        <c:majorTickMark val="out"/>
        <c:minorTickMark val="none"/>
        <c:tickLblPos val="nextTo"/>
        <c:crossAx val="8261081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1837627439427219"/>
          <c:w val="1"/>
          <c:h val="0.16956285226251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PARTICIPANTES </a:t>
            </a:r>
            <a:r>
              <a:rPr lang="en-US" dirty="0"/>
              <a:t>POR SEXO</a:t>
            </a:r>
          </a:p>
        </c:rich>
      </c:tx>
      <c:layout>
        <c:manualLayout>
          <c:xMode val="edge"/>
          <c:yMode val="edge"/>
          <c:x val="0.29733675605170123"/>
          <c:y val="3.23576771773914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82416063256351"/>
          <c:y val="0.1951535845403797"/>
          <c:w val="0.75232390117278014"/>
          <c:h val="0.53723324284168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'[NOVO -perfil de saúde CONTEM 1G- 2014 .xlsx]Desfecho'!$A$10</c:f>
              <c:strCache>
                <c:ptCount val="1"/>
                <c:pt idx="0">
                  <c:v>Nº de participantes por Sexo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.xlsx]Desfecho'!$B$9:$C$9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'[NOVO -perfil de saúde CONTEM 1G- 2014 .xlsx]Desfecho'!$B$10:$C$10</c:f>
              <c:numCache>
                <c:formatCode>General</c:formatCode>
                <c:ptCount val="2"/>
                <c:pt idx="0">
                  <c:v>160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0763520"/>
        <c:axId val="80781696"/>
      </c:barChart>
      <c:lineChart>
        <c:grouping val="standard"/>
        <c:varyColors val="0"/>
        <c:ser>
          <c:idx val="2"/>
          <c:order val="1"/>
          <c:tx>
            <c:strRef>
              <c:f>'[NOVO -perfil de saúde CONTEM 1G- 2014 .xlsx]Desfecho'!$A$11</c:f>
              <c:strCache>
                <c:ptCount val="1"/>
                <c:pt idx="0">
                  <c:v>Taxa de participantes por Sexo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.xlsx]Desfecho'!$B$9:$C$9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'[NOVO -perfil de saúde CONTEM 1G- 2014 .xlsx]Desfecho'!$B$11:$C$11</c:f>
              <c:numCache>
                <c:formatCode>0%</c:formatCode>
                <c:ptCount val="2"/>
                <c:pt idx="0">
                  <c:v>0.75471698113207553</c:v>
                </c:pt>
                <c:pt idx="1">
                  <c:v>0.24528301886792453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84768"/>
        <c:axId val="80783232"/>
      </c:lineChart>
      <c:catAx>
        <c:axId val="807635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80781696"/>
        <c:crosses val="autoZero"/>
        <c:auto val="1"/>
        <c:lblAlgn val="ctr"/>
        <c:lblOffset val="100"/>
        <c:noMultiLvlLbl val="0"/>
      </c:catAx>
      <c:valAx>
        <c:axId val="80781696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80763520"/>
        <c:crosses val="autoZero"/>
        <c:crossBetween val="between"/>
      </c:valAx>
      <c:valAx>
        <c:axId val="80783232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0784768"/>
        <c:crosses val="max"/>
        <c:crossBetween val="between"/>
      </c:valAx>
      <c:catAx>
        <c:axId val="80784768"/>
        <c:scaling>
          <c:orientation val="minMax"/>
        </c:scaling>
        <c:delete val="1"/>
        <c:axPos val="b"/>
        <c:majorTickMark val="out"/>
        <c:minorTickMark val="none"/>
        <c:tickLblPos val="nextTo"/>
        <c:crossAx val="807832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11569307862871E-2"/>
          <c:y val="0.80307619400024766"/>
          <c:w val="0.95986411654619308"/>
          <c:h val="0.176280352716320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PARTICIPANTES </a:t>
            </a:r>
            <a:r>
              <a:rPr lang="pt-BR" dirty="0"/>
              <a:t>POR FAIXA ETÁRIA</a:t>
            </a:r>
          </a:p>
        </c:rich>
      </c:tx>
      <c:layout>
        <c:manualLayout>
          <c:xMode val="edge"/>
          <c:yMode val="edge"/>
          <c:x val="0.24211111111111111"/>
          <c:y val="4.0879888348604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046369203849514E-2"/>
          <c:y val="0.18445454545454543"/>
          <c:w val="0.78982392825896752"/>
          <c:h val="0.51505249343832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'[NOVO -perfil de saúde CONTEM 1G- 2014 .xlsx]Desfecho'!$A$7</c:f>
              <c:strCache>
                <c:ptCount val="1"/>
                <c:pt idx="0">
                  <c:v>FAIXA ETÁRIA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6144578313253031E-2"/>
                  <c:y val="2.42281078501539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144578313252865E-2"/>
                  <c:y val="5.453113815318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.xlsx]Desfecho'!$B$6:$E$6</c:f>
              <c:strCache>
                <c:ptCount val="4"/>
                <c:pt idx="0">
                  <c:v>0 à 18</c:v>
                </c:pt>
                <c:pt idx="1">
                  <c:v>19 à 45</c:v>
                </c:pt>
                <c:pt idx="2">
                  <c:v>46 à 59</c:v>
                </c:pt>
                <c:pt idx="3">
                  <c:v> ≥ 60</c:v>
                </c:pt>
              </c:strCache>
            </c:strRef>
          </c:cat>
          <c:val>
            <c:numRef>
              <c:f>'[NOVO -perfil de saúde CONTEM 1G- 2014 .xlsx]Desfecho'!$B$7:$E$7</c:f>
              <c:numCache>
                <c:formatCode>General</c:formatCode>
                <c:ptCount val="4"/>
                <c:pt idx="0">
                  <c:v>8</c:v>
                </c:pt>
                <c:pt idx="1">
                  <c:v>171</c:v>
                </c:pt>
                <c:pt idx="2">
                  <c:v>31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0698752"/>
        <c:axId val="80733312"/>
      </c:barChart>
      <c:lineChart>
        <c:grouping val="standard"/>
        <c:varyColors val="0"/>
        <c:ser>
          <c:idx val="1"/>
          <c:order val="1"/>
          <c:tx>
            <c:strRef>
              <c:f>'[NOVO -perfil de saúde CONTEM 1G- 2014 .xlsx]Desfecho'!$A$8</c:f>
              <c:strCache>
                <c:ptCount val="1"/>
                <c:pt idx="0">
                  <c:v>TAXA DE FAIXA ETÁRIA</c:v>
                </c:pt>
              </c:strCache>
            </c:strRef>
          </c:tx>
          <c:spPr>
            <a:ln>
              <a:solidFill>
                <a:srgbClr val="4F81B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.xlsx]Desfecho'!$B$6:$E$6</c:f>
              <c:strCache>
                <c:ptCount val="4"/>
                <c:pt idx="0">
                  <c:v>0 à 18</c:v>
                </c:pt>
                <c:pt idx="1">
                  <c:v>19 à 45</c:v>
                </c:pt>
                <c:pt idx="2">
                  <c:v>46 à 59</c:v>
                </c:pt>
                <c:pt idx="3">
                  <c:v> ≥ 60</c:v>
                </c:pt>
              </c:strCache>
            </c:strRef>
          </c:cat>
          <c:val>
            <c:numRef>
              <c:f>'[NOVO -perfil de saúde CONTEM 1G- 2014 .xlsx]Desfecho'!$B$8:$E$8</c:f>
              <c:numCache>
                <c:formatCode>0%</c:formatCode>
                <c:ptCount val="4"/>
                <c:pt idx="0">
                  <c:v>3.7735849056603772E-2</c:v>
                </c:pt>
                <c:pt idx="1">
                  <c:v>0.80660377358490565</c:v>
                </c:pt>
                <c:pt idx="2">
                  <c:v>0.14622641509433962</c:v>
                </c:pt>
                <c:pt idx="3">
                  <c:v>9.433962264150943E-3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36640"/>
        <c:axId val="80734848"/>
      </c:lineChart>
      <c:catAx>
        <c:axId val="806987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80733312"/>
        <c:crosses val="autoZero"/>
        <c:auto val="1"/>
        <c:lblAlgn val="ctr"/>
        <c:lblOffset val="100"/>
        <c:noMultiLvlLbl val="0"/>
      </c:catAx>
      <c:valAx>
        <c:axId val="80733312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80698752"/>
        <c:crosses val="autoZero"/>
        <c:crossBetween val="between"/>
      </c:valAx>
      <c:valAx>
        <c:axId val="80734848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0736640"/>
        <c:crosses val="max"/>
        <c:crossBetween val="between"/>
      </c:valAx>
      <c:catAx>
        <c:axId val="80736640"/>
        <c:scaling>
          <c:orientation val="minMax"/>
        </c:scaling>
        <c:delete val="1"/>
        <c:axPos val="b"/>
        <c:majorTickMark val="out"/>
        <c:minorTickMark val="none"/>
        <c:tickLblPos val="nextTo"/>
        <c:crossAx val="807348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11569307862871E-2"/>
          <c:y val="0.79630875685993796"/>
          <c:w val="0.95839420674825282"/>
          <c:h val="0.17419899785254117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3175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CLASSIFICAÇÃO </a:t>
            </a:r>
            <a:r>
              <a:rPr lang="en-US" dirty="0"/>
              <a:t>DE IMC</a:t>
            </a:r>
          </a:p>
        </c:rich>
      </c:tx>
      <c:layout>
        <c:manualLayout>
          <c:xMode val="edge"/>
          <c:yMode val="edge"/>
          <c:x val="0.33429516622922134"/>
          <c:y val="3.22736015323268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91097987751532"/>
          <c:y val="0.13906926017809418"/>
          <c:w val="0.75692104111986003"/>
          <c:h val="0.523755318256450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'[NOVO -perfil de saúde CONTEM 1G- 2014 .xlsx]Desfecho'!$A$32</c:f>
              <c:strCache>
                <c:ptCount val="1"/>
                <c:pt idx="0">
                  <c:v>Classificação de IMC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2121212121212102E-2"/>
                  <c:y val="3.1018588429870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181818181818181E-2"/>
                  <c:y val="5.22825057826675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404040404038921E-3"/>
                  <c:y val="2.4930308368988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.xlsx]Desfecho'!$B$31:$G$31</c:f>
              <c:strCache>
                <c:ptCount val="6"/>
                <c:pt idx="0">
                  <c:v>BAIXO PESO</c:v>
                </c:pt>
                <c:pt idx="1">
                  <c:v>PESO NORMAL</c:v>
                </c:pt>
                <c:pt idx="2">
                  <c:v>SOBREPESO</c:v>
                </c:pt>
                <c:pt idx="3">
                  <c:v>GRAU I</c:v>
                </c:pt>
                <c:pt idx="4">
                  <c:v>GRAU II</c:v>
                </c:pt>
                <c:pt idx="5">
                  <c:v>GRAIII</c:v>
                </c:pt>
              </c:strCache>
            </c:strRef>
          </c:cat>
          <c:val>
            <c:numRef>
              <c:f>'[NOVO -perfil de saúde CONTEM 1G- 2014 .xlsx]Desfecho'!$B$32:$G$32</c:f>
              <c:numCache>
                <c:formatCode>General</c:formatCode>
                <c:ptCount val="6"/>
                <c:pt idx="0">
                  <c:v>4</c:v>
                </c:pt>
                <c:pt idx="1">
                  <c:v>72</c:v>
                </c:pt>
                <c:pt idx="2">
                  <c:v>48</c:v>
                </c:pt>
                <c:pt idx="3">
                  <c:v>21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0933632"/>
        <c:axId val="80935168"/>
      </c:barChart>
      <c:lineChart>
        <c:grouping val="standard"/>
        <c:varyColors val="0"/>
        <c:ser>
          <c:idx val="2"/>
          <c:order val="1"/>
          <c:tx>
            <c:strRef>
              <c:f>'[NOVO -perfil de saúde CONTEM 1G- 2014 .xlsx]Desfecho'!$A$33</c:f>
              <c:strCache>
                <c:ptCount val="1"/>
                <c:pt idx="0">
                  <c:v>Taxa de classificação de IMC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.xlsx]Desfecho'!$B$31:$G$31</c:f>
              <c:strCache>
                <c:ptCount val="6"/>
                <c:pt idx="0">
                  <c:v>BAIXO PESO</c:v>
                </c:pt>
                <c:pt idx="1">
                  <c:v>PESO NORMAL</c:v>
                </c:pt>
                <c:pt idx="2">
                  <c:v>SOBREPESO</c:v>
                </c:pt>
                <c:pt idx="3">
                  <c:v>GRAU I</c:v>
                </c:pt>
                <c:pt idx="4">
                  <c:v>GRAU II</c:v>
                </c:pt>
                <c:pt idx="5">
                  <c:v>GRAIII</c:v>
                </c:pt>
              </c:strCache>
            </c:strRef>
          </c:cat>
          <c:val>
            <c:numRef>
              <c:f>'[NOVO -perfil de saúde CONTEM 1G- 2014 .xlsx]Desfecho'!$B$33:$G$33</c:f>
              <c:numCache>
                <c:formatCode>0%</c:formatCode>
                <c:ptCount val="6"/>
                <c:pt idx="0">
                  <c:v>1.8867924528301886E-2</c:v>
                </c:pt>
                <c:pt idx="1">
                  <c:v>0.33962264150943394</c:v>
                </c:pt>
                <c:pt idx="2">
                  <c:v>0.22641509433962265</c:v>
                </c:pt>
                <c:pt idx="3">
                  <c:v>9.9056603773584911E-2</c:v>
                </c:pt>
                <c:pt idx="4">
                  <c:v>2.358490566037736E-2</c:v>
                </c:pt>
                <c:pt idx="5">
                  <c:v>9.433962264150943E-3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6688"/>
        <c:axId val="80945152"/>
      </c:lineChart>
      <c:catAx>
        <c:axId val="809336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80935168"/>
        <c:crosses val="autoZero"/>
        <c:auto val="1"/>
        <c:lblAlgn val="ctr"/>
        <c:lblOffset val="100"/>
        <c:noMultiLvlLbl val="0"/>
      </c:catAx>
      <c:valAx>
        <c:axId val="80935168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80933632"/>
        <c:crosses val="autoZero"/>
        <c:crossBetween val="between"/>
      </c:valAx>
      <c:valAx>
        <c:axId val="80945152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0946688"/>
        <c:crosses val="max"/>
        <c:crossBetween val="between"/>
      </c:valAx>
      <c:catAx>
        <c:axId val="80946688"/>
        <c:scaling>
          <c:orientation val="minMax"/>
        </c:scaling>
        <c:delete val="1"/>
        <c:axPos val="b"/>
        <c:majorTickMark val="out"/>
        <c:minorTickMark val="none"/>
        <c:tickLblPos val="nextTo"/>
        <c:crossAx val="809451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11569307862871E-2"/>
          <c:y val="0.79551432783230869"/>
          <c:w val="0.95986411654619308"/>
          <c:h val="0.203618931195244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DOENÇAS </a:t>
            </a:r>
            <a:r>
              <a:rPr lang="en-US" dirty="0"/>
              <a:t>CRÔNICAS NÃO TRANSMISSÍVEIS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99081364829396"/>
          <c:y val="0.16585427342494269"/>
          <c:w val="0.75371281714785643"/>
          <c:h val="0.481876564673516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'[NOVO -perfil de saúde CONTEM 1G- 2014 .xlsx]Desfecho'!$A$13</c:f>
              <c:strCache>
                <c:ptCount val="1"/>
                <c:pt idx="0">
                  <c:v>Nº de partipantes com algumas das patologia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1"/>
              <c:layout>
                <c:manualLayout>
                  <c:x val="-1.8018018018018018E-2"/>
                  <c:y val="2.7210884353741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.xlsx]Desfecho'!$B$12:$E$12</c:f>
              <c:strCache>
                <c:ptCount val="4"/>
                <c:pt idx="0">
                  <c:v>HIPERTENSÃO ARTERIAL</c:v>
                </c:pt>
                <c:pt idx="1">
                  <c:v>DOENÇA CARDIACA</c:v>
                </c:pt>
                <c:pt idx="2">
                  <c:v>DISLIPIDEMIA</c:v>
                </c:pt>
                <c:pt idx="3">
                  <c:v>DIABETES MELITTUS</c:v>
                </c:pt>
              </c:strCache>
            </c:strRef>
          </c:cat>
          <c:val>
            <c:numRef>
              <c:f>'[NOVO -perfil de saúde CONTEM 1G- 2014 .xlsx]Desfecho'!$B$13:$E$13</c:f>
              <c:numCache>
                <c:formatCode>General</c:formatCode>
                <c:ptCount val="4"/>
                <c:pt idx="0">
                  <c:v>19</c:v>
                </c:pt>
                <c:pt idx="1">
                  <c:v>0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0995840"/>
        <c:axId val="80997376"/>
      </c:barChart>
      <c:lineChart>
        <c:grouping val="standard"/>
        <c:varyColors val="0"/>
        <c:ser>
          <c:idx val="2"/>
          <c:order val="1"/>
          <c:tx>
            <c:strRef>
              <c:f>'[NOVO -perfil de saúde CONTEM 1G- 2014 .xlsx]Desfecho'!$A$14</c:f>
              <c:strCache>
                <c:ptCount val="1"/>
                <c:pt idx="0">
                  <c:v>Taxa de partipantes com algumas das patologia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1635619085268478E-2"/>
                  <c:y val="-9.6728923599588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098998359464277E-2"/>
                  <c:y val="-9.1773805103874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076443569553806E-2"/>
                  <c:y val="-6.3394741835973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346550650345678E-2"/>
                  <c:y val="-0.107160752011617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.xlsx]Desfecho'!$B$12:$E$12</c:f>
              <c:strCache>
                <c:ptCount val="4"/>
                <c:pt idx="0">
                  <c:v>HIPERTENSÃO ARTERIAL</c:v>
                </c:pt>
                <c:pt idx="1">
                  <c:v>DOENÇA CARDIACA</c:v>
                </c:pt>
                <c:pt idx="2">
                  <c:v>DISLIPIDEMIA</c:v>
                </c:pt>
                <c:pt idx="3">
                  <c:v>DIABETES MELITTUS</c:v>
                </c:pt>
              </c:strCache>
            </c:strRef>
          </c:cat>
          <c:val>
            <c:numRef>
              <c:f>'[NOVO -perfil de saúde CONTEM 1G- 2014 .xlsx]Desfecho'!$B$14:$E$14</c:f>
              <c:numCache>
                <c:formatCode>0%</c:formatCode>
                <c:ptCount val="4"/>
                <c:pt idx="0">
                  <c:v>8.9622641509433956E-2</c:v>
                </c:pt>
                <c:pt idx="1">
                  <c:v>0</c:v>
                </c:pt>
                <c:pt idx="2">
                  <c:v>8.9622641509433956E-2</c:v>
                </c:pt>
                <c:pt idx="3">
                  <c:v>2.8301886792452831E-2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69760"/>
        <c:axId val="82068224"/>
      </c:lineChart>
      <c:catAx>
        <c:axId val="8099584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80997376"/>
        <c:crosses val="autoZero"/>
        <c:auto val="1"/>
        <c:lblAlgn val="ctr"/>
        <c:lblOffset val="100"/>
        <c:noMultiLvlLbl val="0"/>
      </c:catAx>
      <c:valAx>
        <c:axId val="809973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80995840"/>
        <c:crosses val="autoZero"/>
        <c:crossBetween val="between"/>
      </c:valAx>
      <c:valAx>
        <c:axId val="82068224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2069760"/>
        <c:crosses val="max"/>
        <c:crossBetween val="between"/>
      </c:valAx>
      <c:catAx>
        <c:axId val="8206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8206822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11569307862871E-2"/>
          <c:y val="0.82442313758399244"/>
          <c:w val="0.95986411654619308"/>
          <c:h val="0.157956922051410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PRESSÃO ARTERIAL</a:t>
            </a:r>
            <a:endParaRPr lang="en-US" dirty="0"/>
          </a:p>
        </c:rich>
      </c:tx>
      <c:layout>
        <c:manualLayout>
          <c:xMode val="edge"/>
          <c:yMode val="edge"/>
          <c:x val="0.35647397200349962"/>
          <c:y val="1.93861816151299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633202099737525E-2"/>
          <c:y val="0.16650244686376883"/>
          <c:w val="0.77080993000874887"/>
          <c:h val="0.605114170599075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'[NOVO -perfil de saúde CONTEM 1G- 2014 .xlsx]Desfecho'!$A$29</c:f>
              <c:strCache>
                <c:ptCount val="1"/>
                <c:pt idx="0">
                  <c:v>Aferições de pressão arterial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6.4470581802274718E-2"/>
                  <c:y val="4.4287336315266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.xlsx]Desfecho'!$B$28:$C$28</c:f>
              <c:strCache>
                <c:ptCount val="2"/>
                <c:pt idx="0">
                  <c:v>≤ 140X80 mmHg</c:v>
                </c:pt>
                <c:pt idx="1">
                  <c:v>&gt; 140X80 mmHg</c:v>
                </c:pt>
              </c:strCache>
            </c:strRef>
          </c:cat>
          <c:val>
            <c:numRef>
              <c:f>'[NOVO -perfil de saúde CONTEM 1G- 2014 .xlsx]Desfecho'!$B$29:$C$29</c:f>
              <c:numCache>
                <c:formatCode>General</c:formatCode>
                <c:ptCount val="2"/>
                <c:pt idx="0">
                  <c:v>131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2115584"/>
        <c:axId val="82129664"/>
      </c:barChart>
      <c:lineChart>
        <c:grouping val="standard"/>
        <c:varyColors val="0"/>
        <c:ser>
          <c:idx val="2"/>
          <c:order val="1"/>
          <c:tx>
            <c:strRef>
              <c:f>'[NOVO -perfil de saúde CONTEM 1G- 2014 .xlsx]Desfecho'!$A$30</c:f>
              <c:strCache>
                <c:ptCount val="1"/>
                <c:pt idx="0">
                  <c:v>Taxa de aferições de pressão arterial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2024387576552932E-2"/>
                  <c:y val="-5.5940899845459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25054680664917E-2"/>
                  <c:y val="-4.3496844980684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.xlsx]Desfecho'!$B$28:$C$28</c:f>
              <c:strCache>
                <c:ptCount val="2"/>
                <c:pt idx="0">
                  <c:v>≤ 140X80 mmHg</c:v>
                </c:pt>
                <c:pt idx="1">
                  <c:v>&gt; 140X80 mmHg</c:v>
                </c:pt>
              </c:strCache>
            </c:strRef>
          </c:cat>
          <c:val>
            <c:numRef>
              <c:f>'[NOVO -perfil de saúde CONTEM 1G- 2014 .xlsx]Desfecho'!$B$30:$C$30</c:f>
              <c:numCache>
                <c:formatCode>0%</c:formatCode>
                <c:ptCount val="2"/>
                <c:pt idx="0">
                  <c:v>0.61792452830188682</c:v>
                </c:pt>
                <c:pt idx="1">
                  <c:v>7.5471698113207544E-2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41184"/>
        <c:axId val="82131200"/>
      </c:lineChart>
      <c:catAx>
        <c:axId val="821155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82129664"/>
        <c:crosses val="autoZero"/>
        <c:auto val="1"/>
        <c:lblAlgn val="ctr"/>
        <c:lblOffset val="100"/>
        <c:noMultiLvlLbl val="0"/>
      </c:catAx>
      <c:valAx>
        <c:axId val="82129664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82115584"/>
        <c:crosses val="autoZero"/>
        <c:crossBetween val="between"/>
      </c:valAx>
      <c:valAx>
        <c:axId val="82131200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2141184"/>
        <c:crosses val="max"/>
        <c:crossBetween val="between"/>
      </c:valAx>
      <c:catAx>
        <c:axId val="82141184"/>
        <c:scaling>
          <c:orientation val="minMax"/>
        </c:scaling>
        <c:delete val="1"/>
        <c:axPos val="b"/>
        <c:majorTickMark val="out"/>
        <c:minorTickMark val="none"/>
        <c:tickLblPos val="nextTo"/>
        <c:crossAx val="8213120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11569307862871E-2"/>
          <c:y val="0.83900001187634343"/>
          <c:w val="0.95986411654619308"/>
          <c:h val="0.15494020261042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GLICEMIA CAPILAR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86411707796657"/>
          <c:y val="0.12384859177371041"/>
          <c:w val="0.76698658092985028"/>
          <c:h val="0.622569295542862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Desfecho!$A$35</c:f>
              <c:strCache>
                <c:ptCount val="1"/>
                <c:pt idx="0">
                  <c:v>Valores de glicemia capilar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1.6016016016016016E-2"/>
                  <c:y val="6.34918346877120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Desfecho!$B$34:$C$34</c:f>
              <c:strCache>
                <c:ptCount val="2"/>
                <c:pt idx="0">
                  <c:v>≤ 99 mg/dl</c:v>
                </c:pt>
                <c:pt idx="1">
                  <c:v>≥140 mg/dl</c:v>
                </c:pt>
              </c:strCache>
            </c:strRef>
          </c:cat>
          <c:val>
            <c:numRef>
              <c:f>Desfecho!$B$35:$C$35</c:f>
              <c:numCache>
                <c:formatCode>General</c:formatCode>
                <c:ptCount val="2"/>
                <c:pt idx="0">
                  <c:v>145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2195200"/>
        <c:axId val="82196736"/>
      </c:barChart>
      <c:lineChart>
        <c:grouping val="standard"/>
        <c:varyColors val="0"/>
        <c:ser>
          <c:idx val="2"/>
          <c:order val="1"/>
          <c:tx>
            <c:strRef>
              <c:f>Desfecho!$A$36</c:f>
              <c:strCache>
                <c:ptCount val="1"/>
                <c:pt idx="0">
                  <c:v>Taxa de de glicemia capilar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5.7070668111036719E-2"/>
                  <c:y val="-5.5624949916622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Desfecho!$B$34:$C$34</c:f>
              <c:strCache>
                <c:ptCount val="2"/>
                <c:pt idx="0">
                  <c:v>≤ 99 mg/dl</c:v>
                </c:pt>
                <c:pt idx="1">
                  <c:v>≥140 mg/dl</c:v>
                </c:pt>
              </c:strCache>
            </c:strRef>
          </c:cat>
          <c:val>
            <c:numRef>
              <c:f>Desfecho!$B$36:$C$36</c:f>
              <c:numCache>
                <c:formatCode>0%</c:formatCode>
                <c:ptCount val="2"/>
                <c:pt idx="0">
                  <c:v>0.68396226415094341</c:v>
                </c:pt>
                <c:pt idx="1">
                  <c:v>9.433962264150943E-3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08256"/>
        <c:axId val="82206720"/>
      </c:lineChart>
      <c:catAx>
        <c:axId val="821952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82196736"/>
        <c:crosses val="autoZero"/>
        <c:auto val="1"/>
        <c:lblAlgn val="ctr"/>
        <c:lblOffset val="100"/>
        <c:noMultiLvlLbl val="0"/>
      </c:catAx>
      <c:valAx>
        <c:axId val="8219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2195200"/>
        <c:crosses val="autoZero"/>
        <c:crossBetween val="between"/>
      </c:valAx>
      <c:valAx>
        <c:axId val="82206720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2208256"/>
        <c:crosses val="max"/>
        <c:crossBetween val="between"/>
      </c:valAx>
      <c:catAx>
        <c:axId val="82208256"/>
        <c:scaling>
          <c:orientation val="minMax"/>
        </c:scaling>
        <c:delete val="1"/>
        <c:axPos val="b"/>
        <c:majorTickMark val="out"/>
        <c:minorTickMark val="none"/>
        <c:tickLblPos val="nextTo"/>
        <c:crossAx val="822067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11569307862871E-2"/>
          <c:y val="0.81731778950972089"/>
          <c:w val="0.95986411654619308"/>
          <c:h val="0.130496765707490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EXAMES </a:t>
            </a:r>
            <a:r>
              <a:rPr lang="en-US" dirty="0"/>
              <a:t>PREVENTIVOS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439764660410891E-2"/>
          <c:y val="0.17178872865610903"/>
          <c:w val="0.81590900214560025"/>
          <c:h val="0.528842018343212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Desfecho!$A$26</c:f>
              <c:strCache>
                <c:ptCount val="1"/>
                <c:pt idx="0">
                  <c:v>Nº de participantes que realizaram exames preventivos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2.7008050959922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(Desfecho!$B$25:$C$25;Desfecho!$D$25)</c:f>
              <c:strCache>
                <c:ptCount val="3"/>
                <c:pt idx="0">
                  <c:v>MAMOGRAFIA</c:v>
                </c:pt>
                <c:pt idx="1">
                  <c:v>PAPANICOLAU </c:v>
                </c:pt>
                <c:pt idx="2">
                  <c:v>PSA</c:v>
                </c:pt>
              </c:strCache>
            </c:strRef>
          </c:cat>
          <c:val>
            <c:numRef>
              <c:f>Desfecho!$B$26:$D$26</c:f>
              <c:numCache>
                <c:formatCode>General</c:formatCode>
                <c:ptCount val="3"/>
                <c:pt idx="0">
                  <c:v>50</c:v>
                </c:pt>
                <c:pt idx="1">
                  <c:v>113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20810496"/>
        <c:axId val="120816384"/>
      </c:barChart>
      <c:lineChart>
        <c:grouping val="standard"/>
        <c:varyColors val="0"/>
        <c:ser>
          <c:idx val="2"/>
          <c:order val="1"/>
          <c:tx>
            <c:strRef>
              <c:f>Desfecho!$A$27</c:f>
              <c:strCache>
                <c:ptCount val="1"/>
                <c:pt idx="0">
                  <c:v>Taxa de  participantes que realizaram exames preventivos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Desfecho!$B$25:$D$25</c:f>
              <c:strCache>
                <c:ptCount val="3"/>
                <c:pt idx="0">
                  <c:v>MAMOGRAFIA</c:v>
                </c:pt>
                <c:pt idx="1">
                  <c:v>PAPANICOLAU </c:v>
                </c:pt>
                <c:pt idx="2">
                  <c:v>PSA</c:v>
                </c:pt>
              </c:strCache>
            </c:strRef>
          </c:cat>
          <c:val>
            <c:numRef>
              <c:f>Desfecho!$B$27:$D$27</c:f>
              <c:numCache>
                <c:formatCode>0%</c:formatCode>
                <c:ptCount val="3"/>
                <c:pt idx="0">
                  <c:v>0.3125</c:v>
                </c:pt>
                <c:pt idx="1">
                  <c:v>0.70625000000000004</c:v>
                </c:pt>
                <c:pt idx="2">
                  <c:v>0.11538461538461539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19712"/>
        <c:axId val="120817920"/>
      </c:lineChart>
      <c:catAx>
        <c:axId val="120810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20816384"/>
        <c:crosses val="autoZero"/>
        <c:auto val="1"/>
        <c:lblAlgn val="ctr"/>
        <c:lblOffset val="100"/>
        <c:noMultiLvlLbl val="0"/>
      </c:catAx>
      <c:valAx>
        <c:axId val="120816384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20810496"/>
        <c:crosses val="autoZero"/>
        <c:crossBetween val="between"/>
      </c:valAx>
      <c:valAx>
        <c:axId val="120817920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120819712"/>
        <c:crosses val="max"/>
        <c:crossBetween val="between"/>
      </c:valAx>
      <c:catAx>
        <c:axId val="12081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208179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115749229976389E-2"/>
          <c:y val="0.82540823970037469"/>
          <c:w val="0.95986411654619308"/>
          <c:h val="0.15795688460290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LOMBALGIA</a:t>
            </a:r>
            <a:endParaRPr lang="en-US" dirty="0"/>
          </a:p>
        </c:rich>
      </c:tx>
      <c:layout>
        <c:manualLayout>
          <c:xMode val="edge"/>
          <c:yMode val="edge"/>
          <c:x val="0.37056248584454132"/>
          <c:y val="2.8430611313247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96654691235201"/>
          <c:y val="0.12384859177371041"/>
          <c:w val="0.77497657206655424"/>
          <c:h val="0.646764662317887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'[NOVO -perfil de saúde CONTEM 1G- 2014 .xlsx]Desfecho'!$A$17</c:f>
              <c:strCache>
                <c:ptCount val="1"/>
                <c:pt idx="0">
                  <c:v>Nº de partipantes 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.xlsx]Desfecho'!$B$16:$C$16</c:f>
              <c:strCache>
                <c:ptCount val="2"/>
                <c:pt idx="0">
                  <c:v>REFEREM DOR</c:v>
                </c:pt>
                <c:pt idx="1">
                  <c:v>NÃO REFEREM DOR</c:v>
                </c:pt>
              </c:strCache>
            </c:strRef>
          </c:cat>
          <c:val>
            <c:numRef>
              <c:f>'[NOVO -perfil de saúde CONTEM 1G- 2014 .xlsx]Desfecho'!$B$17:$C$17</c:f>
              <c:numCache>
                <c:formatCode>General</c:formatCode>
                <c:ptCount val="2"/>
                <c:pt idx="0">
                  <c:v>69</c:v>
                </c:pt>
                <c:pt idx="1">
                  <c:v>124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82270464"/>
        <c:axId val="82284544"/>
      </c:barChart>
      <c:lineChart>
        <c:grouping val="standard"/>
        <c:varyColors val="0"/>
        <c:ser>
          <c:idx val="0"/>
          <c:order val="1"/>
          <c:tx>
            <c:strRef>
              <c:f>'[NOVO -perfil de saúde CONTEM 1G- 2014 .xlsx]Desfecho'!$A$18</c:f>
              <c:strCache>
                <c:ptCount val="1"/>
                <c:pt idx="0">
                  <c:v>Taxa de partipantes </c:v>
                </c:pt>
              </c:strCache>
            </c:strRef>
          </c:tx>
          <c:spPr>
            <a:ln>
              <a:solidFill>
                <a:srgbClr val="4F81B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'[NOVO -perfil de saúde CONTEM 1G- 2014 .xlsx]Desfecho'!$B$16:$C$16</c:f>
              <c:strCache>
                <c:ptCount val="2"/>
                <c:pt idx="0">
                  <c:v>REFEREM DOR</c:v>
                </c:pt>
                <c:pt idx="1">
                  <c:v>NÃO REFEREM DOR</c:v>
                </c:pt>
              </c:strCache>
            </c:strRef>
          </c:cat>
          <c:val>
            <c:numRef>
              <c:f>'[NOVO -perfil de saúde CONTEM 1G- 2014 .xlsx]Desfecho'!$B$18:$C$18</c:f>
              <c:numCache>
                <c:formatCode>0%</c:formatCode>
                <c:ptCount val="2"/>
                <c:pt idx="0">
                  <c:v>0.32547169811320753</c:v>
                </c:pt>
                <c:pt idx="1">
                  <c:v>0.58490566037735847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287616"/>
        <c:axId val="82286080"/>
      </c:lineChart>
      <c:catAx>
        <c:axId val="822704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82284544"/>
        <c:crosses val="autoZero"/>
        <c:auto val="1"/>
        <c:lblAlgn val="ctr"/>
        <c:lblOffset val="100"/>
        <c:noMultiLvlLbl val="0"/>
      </c:catAx>
      <c:valAx>
        <c:axId val="82284544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82270464"/>
        <c:crosses val="autoZero"/>
        <c:crossBetween val="between"/>
      </c:valAx>
      <c:valAx>
        <c:axId val="82286080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82287616"/>
        <c:crosses val="max"/>
        <c:crossBetween val="between"/>
      </c:valAx>
      <c:catAx>
        <c:axId val="8228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822860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3911552911089736E-2"/>
          <c:y val="0.82217332314273361"/>
          <c:w val="0.89999992082437663"/>
          <c:h val="0.165787549693985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42895-DCE6-416A-B222-ADD095C8E547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A81F02-9E24-410C-911C-E81E6A79CF9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t-BR" sz="2800" b="1" dirty="0" smtClean="0">
              <a:latin typeface="Trebuchet MS" panose="020B0603020202020204" pitchFamily="34" charset="0"/>
            </a:rPr>
            <a:t>2005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24FC08E0-4674-4160-8C3D-5E301C31467F}" type="parTrans" cxnId="{969CF97E-C16D-4214-8EB2-F314D149D148}">
      <dgm:prSet/>
      <dgm:spPr/>
      <dgm:t>
        <a:bodyPr/>
        <a:lstStyle/>
        <a:p>
          <a:pPr algn="ctr"/>
          <a:endParaRPr lang="pt-BR"/>
        </a:p>
      </dgm:t>
    </dgm:pt>
    <dgm:pt modelId="{E8A27A73-A97B-4B2E-BD21-BB89FD71DF2B}" type="sibTrans" cxnId="{969CF97E-C16D-4214-8EB2-F314D149D148}">
      <dgm:prSet/>
      <dgm:spPr/>
      <dgm:t>
        <a:bodyPr/>
        <a:lstStyle/>
        <a:p>
          <a:pPr algn="ctr"/>
          <a:endParaRPr lang="pt-BR"/>
        </a:p>
      </dgm:t>
    </dgm:pt>
    <dgm:pt modelId="{85E76B93-D648-4EDE-A60F-795422542EC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pt-BR" sz="2800" b="1" dirty="0" smtClean="0">
              <a:latin typeface="Trebuchet MS" panose="020B0603020202020204" pitchFamily="34" charset="0"/>
            </a:rPr>
            <a:t>2009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2DD3D996-F2EE-4EDA-ACDF-A0A0CBABF352}" type="parTrans" cxnId="{98E15EA3-3221-4E5B-8310-0929F1765339}">
      <dgm:prSet/>
      <dgm:spPr/>
      <dgm:t>
        <a:bodyPr/>
        <a:lstStyle/>
        <a:p>
          <a:pPr algn="ctr"/>
          <a:endParaRPr lang="pt-BR"/>
        </a:p>
      </dgm:t>
    </dgm:pt>
    <dgm:pt modelId="{75A0A004-8BF3-4510-9FA3-340497712D21}" type="sibTrans" cxnId="{98E15EA3-3221-4E5B-8310-0929F1765339}">
      <dgm:prSet/>
      <dgm:spPr/>
      <dgm:t>
        <a:bodyPr/>
        <a:lstStyle/>
        <a:p>
          <a:pPr algn="ctr"/>
          <a:endParaRPr lang="pt-BR"/>
        </a:p>
      </dgm:t>
    </dgm:pt>
    <dgm:pt modelId="{8F1D4F51-7457-4F7F-977F-631010C7D22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800" b="1" dirty="0" smtClean="0">
              <a:latin typeface="Trebuchet MS" panose="020B0603020202020204" pitchFamily="34" charset="0"/>
            </a:rPr>
            <a:t>2013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43EAB5B7-3039-4173-808F-EB7BB495AB75}" type="parTrans" cxnId="{8759EE4D-365D-42D2-954E-84DFC2A5072E}">
      <dgm:prSet/>
      <dgm:spPr/>
      <dgm:t>
        <a:bodyPr/>
        <a:lstStyle/>
        <a:p>
          <a:pPr algn="ctr"/>
          <a:endParaRPr lang="pt-BR"/>
        </a:p>
      </dgm:t>
    </dgm:pt>
    <dgm:pt modelId="{64B5EC0C-BF64-4123-8420-092CDC5DDACB}" type="sibTrans" cxnId="{8759EE4D-365D-42D2-954E-84DFC2A5072E}">
      <dgm:prSet/>
      <dgm:spPr/>
      <dgm:t>
        <a:bodyPr/>
        <a:lstStyle/>
        <a:p>
          <a:pPr algn="ctr"/>
          <a:endParaRPr lang="pt-BR"/>
        </a:p>
      </dgm:t>
    </dgm:pt>
    <dgm:pt modelId="{DA9EFC97-E659-4928-95E7-76E69B0F261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800" b="1" dirty="0" smtClean="0">
              <a:latin typeface="Trebuchet MS" panose="020B0603020202020204" pitchFamily="34" charset="0"/>
            </a:rPr>
            <a:t>2015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C6011994-58DA-40E2-AB20-75BD7464C4B4}" type="parTrans" cxnId="{7AFB10DF-46EB-4623-8C6B-FC752D022776}">
      <dgm:prSet/>
      <dgm:spPr/>
      <dgm:t>
        <a:bodyPr/>
        <a:lstStyle/>
        <a:p>
          <a:endParaRPr lang="pt-BR"/>
        </a:p>
      </dgm:t>
    </dgm:pt>
    <dgm:pt modelId="{D0FBA7DF-96BB-41A2-8B59-C38DC3E87186}" type="sibTrans" cxnId="{7AFB10DF-46EB-4623-8C6B-FC752D022776}">
      <dgm:prSet/>
      <dgm:spPr/>
      <dgm:t>
        <a:bodyPr/>
        <a:lstStyle/>
        <a:p>
          <a:endParaRPr lang="pt-BR"/>
        </a:p>
      </dgm:t>
    </dgm:pt>
    <dgm:pt modelId="{4D241FC6-C0A1-424C-B81D-48812524A73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sz="2800" b="1" dirty="0" smtClean="0">
              <a:latin typeface="Trebuchet MS" panose="020B0603020202020204" pitchFamily="34" charset="0"/>
            </a:rPr>
            <a:t>2014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0DF4F1CD-CE26-480E-B22F-FE03D9E57A09}" type="parTrans" cxnId="{60F0945D-3764-46F8-87A5-4B28D1C4CA88}">
      <dgm:prSet/>
      <dgm:spPr/>
      <dgm:t>
        <a:bodyPr/>
        <a:lstStyle/>
        <a:p>
          <a:endParaRPr lang="pt-BR"/>
        </a:p>
      </dgm:t>
    </dgm:pt>
    <dgm:pt modelId="{F3DA8E76-473B-4AC5-99D9-CBEF3BF45698}" type="sibTrans" cxnId="{60F0945D-3764-46F8-87A5-4B28D1C4CA88}">
      <dgm:prSet/>
      <dgm:spPr/>
      <dgm:t>
        <a:bodyPr/>
        <a:lstStyle/>
        <a:p>
          <a:endParaRPr lang="pt-BR"/>
        </a:p>
      </dgm:t>
    </dgm:pt>
    <dgm:pt modelId="{EDFEA7FB-40DA-48B4-8257-4D6EAEBBF8DA}">
      <dgm:prSet custT="1"/>
      <dgm:spPr/>
      <dgm:t>
        <a:bodyPr/>
        <a:lstStyle/>
        <a:p>
          <a:pPr algn="ctr"/>
          <a:r>
            <a:rPr lang="pt-BR" sz="2800" b="1" dirty="0" smtClean="0">
              <a:latin typeface="Trebuchet MS" panose="020B0603020202020204" pitchFamily="34" charset="0"/>
            </a:rPr>
            <a:t>2016</a:t>
          </a:r>
          <a:endParaRPr lang="pt-BR" sz="2800" b="1" dirty="0">
            <a:latin typeface="Trebuchet MS" panose="020B0603020202020204" pitchFamily="34" charset="0"/>
          </a:endParaRPr>
        </a:p>
      </dgm:t>
    </dgm:pt>
    <dgm:pt modelId="{B374A078-F62F-47A3-B912-E04BC1C4C22D}" type="parTrans" cxnId="{924C6C05-AD8D-461D-BA7E-179B78461964}">
      <dgm:prSet/>
      <dgm:spPr/>
      <dgm:t>
        <a:bodyPr/>
        <a:lstStyle/>
        <a:p>
          <a:endParaRPr lang="pt-BR"/>
        </a:p>
      </dgm:t>
    </dgm:pt>
    <dgm:pt modelId="{1A7A9CF0-6061-4926-96EA-A257CCB8EA6E}" type="sibTrans" cxnId="{924C6C05-AD8D-461D-BA7E-179B78461964}">
      <dgm:prSet/>
      <dgm:spPr/>
      <dgm:t>
        <a:bodyPr/>
        <a:lstStyle/>
        <a:p>
          <a:endParaRPr lang="pt-BR"/>
        </a:p>
      </dgm:t>
    </dgm:pt>
    <dgm:pt modelId="{3B86B8D8-B321-4F9E-B123-7BF4DC3E9F92}" type="pres">
      <dgm:prSet presAssocID="{7F442895-DCE6-416A-B222-ADD095C8E54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6EFE82F-1DBF-4F81-A8B9-656C26A815CC}" type="pres">
      <dgm:prSet presAssocID="{4AA81F02-9E24-410C-911C-E81E6A79CF99}" presName="composite" presStyleCnt="0"/>
      <dgm:spPr/>
    </dgm:pt>
    <dgm:pt modelId="{30992BF7-75BB-4087-A4F4-27A6078041D7}" type="pres">
      <dgm:prSet presAssocID="{4AA81F02-9E24-410C-911C-E81E6A79CF99}" presName="bentUpArrow1" presStyleLbl="alignImgPlace1" presStyleIdx="0" presStyleCnt="5" custLinFactNeighborX="-31552" custLinFactNeighborY="-33896"/>
      <dgm:spPr/>
      <dgm:t>
        <a:bodyPr/>
        <a:lstStyle/>
        <a:p>
          <a:endParaRPr lang="pt-BR"/>
        </a:p>
      </dgm:t>
    </dgm:pt>
    <dgm:pt modelId="{00884FBC-60D7-4C16-AA63-572D4D7A66E7}" type="pres">
      <dgm:prSet presAssocID="{4AA81F02-9E24-410C-911C-E81E6A79CF99}" presName="ParentText" presStyleLbl="node1" presStyleIdx="0" presStyleCnt="6" custScaleX="190142" custScaleY="125764" custLinFactNeighborX="-13" custLinFactNeighborY="-451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DBEE3A-6E80-4F0D-814E-56E693B5D1FF}" type="pres">
      <dgm:prSet presAssocID="{4AA81F02-9E24-410C-911C-E81E6A79CF99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67CC55-2AB7-475C-8410-DA2E5EEFEF7E}" type="pres">
      <dgm:prSet presAssocID="{E8A27A73-A97B-4B2E-BD21-BB89FD71DF2B}" presName="sibTrans" presStyleCnt="0"/>
      <dgm:spPr/>
    </dgm:pt>
    <dgm:pt modelId="{880937B4-E0D4-484A-81BD-F968DA1F4B9A}" type="pres">
      <dgm:prSet presAssocID="{85E76B93-D648-4EDE-A60F-795422542EC6}" presName="composite" presStyleCnt="0"/>
      <dgm:spPr/>
    </dgm:pt>
    <dgm:pt modelId="{3050C382-0141-4C5F-A2A2-BC8E7FE252F2}" type="pres">
      <dgm:prSet presAssocID="{85E76B93-D648-4EDE-A60F-795422542EC6}" presName="bentUpArrow1" presStyleLbl="alignImgPlace1" presStyleIdx="1" presStyleCnt="5" custLinFactNeighborX="-33901" custLinFactNeighborY="944"/>
      <dgm:spPr/>
    </dgm:pt>
    <dgm:pt modelId="{5232A6CF-0907-40DD-BEC6-E8A1F6415074}" type="pres">
      <dgm:prSet presAssocID="{85E76B93-D648-4EDE-A60F-795422542EC6}" presName="ParentText" presStyleLbl="node1" presStyleIdx="1" presStyleCnt="6" custScaleX="190142" custScaleY="125764" custLinFactNeighborY="-152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7BDF2F-E71B-40C9-B37B-73EE68C3D3E3}" type="pres">
      <dgm:prSet presAssocID="{85E76B93-D648-4EDE-A60F-795422542EC6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7621F-7F8D-4A90-AAA8-45DFEEB4C8EF}" type="pres">
      <dgm:prSet presAssocID="{75A0A004-8BF3-4510-9FA3-340497712D21}" presName="sibTrans" presStyleCnt="0"/>
      <dgm:spPr/>
    </dgm:pt>
    <dgm:pt modelId="{B771D6D3-337E-467E-A835-65CEB8EFD2AA}" type="pres">
      <dgm:prSet presAssocID="{8F1D4F51-7457-4F7F-977F-631010C7D226}" presName="composite" presStyleCnt="0"/>
      <dgm:spPr/>
    </dgm:pt>
    <dgm:pt modelId="{EF258349-A3D1-4E5C-B38D-2C28AFA39ABE}" type="pres">
      <dgm:prSet presAssocID="{8F1D4F51-7457-4F7F-977F-631010C7D226}" presName="bentUpArrow1" presStyleLbl="alignImgPlace1" presStyleIdx="2" presStyleCnt="5" custLinFactNeighborX="-32272" custLinFactNeighborY="14595"/>
      <dgm:spPr/>
    </dgm:pt>
    <dgm:pt modelId="{47017402-D4CD-4A99-85BC-1B6DD772283A}" type="pres">
      <dgm:prSet presAssocID="{8F1D4F51-7457-4F7F-977F-631010C7D226}" presName="ParentText" presStyleLbl="node1" presStyleIdx="2" presStyleCnt="6" custScaleX="190142" custScaleY="125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AF9B5D-6975-4B13-AF45-AE7DB84824B8}" type="pres">
      <dgm:prSet presAssocID="{8F1D4F51-7457-4F7F-977F-631010C7D226}" presName="ChildText" presStyleLbl="revTx" presStyleIdx="2" presStyleCnt="5" custScaleX="261434" custScaleY="155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1ABCBD-E0C3-4797-BECF-F13FCF6BE61F}" type="pres">
      <dgm:prSet presAssocID="{64B5EC0C-BF64-4123-8420-092CDC5DDACB}" presName="sibTrans" presStyleCnt="0"/>
      <dgm:spPr/>
    </dgm:pt>
    <dgm:pt modelId="{474E74EA-62B4-4E7A-83B9-93CDCB6CDED4}" type="pres">
      <dgm:prSet presAssocID="{4D241FC6-C0A1-424C-B81D-48812524A739}" presName="composite" presStyleCnt="0"/>
      <dgm:spPr/>
    </dgm:pt>
    <dgm:pt modelId="{2C6C04DF-16DB-4A6D-A7B4-7E61B3FDAD4C}" type="pres">
      <dgm:prSet presAssocID="{4D241FC6-C0A1-424C-B81D-48812524A739}" presName="bentUpArrow1" presStyleLbl="alignImgPlace1" presStyleIdx="3" presStyleCnt="5" custLinFactNeighborX="-29912" custLinFactNeighborY="49489"/>
      <dgm:spPr/>
    </dgm:pt>
    <dgm:pt modelId="{D581F06F-51CC-4670-8B49-3B806F91BF5C}" type="pres">
      <dgm:prSet presAssocID="{4D241FC6-C0A1-424C-B81D-48812524A739}" presName="ParentText" presStyleLbl="node1" presStyleIdx="3" presStyleCnt="6" custScaleX="190142" custScaleY="125764" custLinFactNeighborX="5791" custLinFactNeighborY="239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CB8174-5629-4F62-86EB-889320DDBB68}" type="pres">
      <dgm:prSet presAssocID="{4D241FC6-C0A1-424C-B81D-48812524A73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80B7ED6-037A-47F1-8110-561A17134EF5}" type="pres">
      <dgm:prSet presAssocID="{F3DA8E76-473B-4AC5-99D9-CBEF3BF45698}" presName="sibTrans" presStyleCnt="0"/>
      <dgm:spPr/>
    </dgm:pt>
    <dgm:pt modelId="{3C5B79EC-1BB4-4BE4-A8F2-A49D05A2E849}" type="pres">
      <dgm:prSet presAssocID="{DA9EFC97-E659-4928-95E7-76E69B0F2615}" presName="composite" presStyleCnt="0"/>
      <dgm:spPr/>
    </dgm:pt>
    <dgm:pt modelId="{7EDEE921-DC35-4FEE-B7CB-03377AD65AE9}" type="pres">
      <dgm:prSet presAssocID="{DA9EFC97-E659-4928-95E7-76E69B0F2615}" presName="bentUpArrow1" presStyleLbl="alignImgPlace1" presStyleIdx="4" presStyleCnt="5" custLinFactNeighborX="-36307" custLinFactNeighborY="98557"/>
      <dgm:spPr/>
    </dgm:pt>
    <dgm:pt modelId="{D3C7336A-0E43-4D59-B12E-2F285CF8DEDD}" type="pres">
      <dgm:prSet presAssocID="{DA9EFC97-E659-4928-95E7-76E69B0F2615}" presName="ParentText" presStyleLbl="node1" presStyleIdx="4" presStyleCnt="6" custScaleX="190142" custScaleY="125764" custLinFactNeighborX="1608" custLinFactNeighborY="527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3018C7-1841-4B51-A33F-9DA33D012A79}" type="pres">
      <dgm:prSet presAssocID="{DA9EFC97-E659-4928-95E7-76E69B0F2615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01EE3ED-6FEE-417B-A5EB-80965452EF58}" type="pres">
      <dgm:prSet presAssocID="{D0FBA7DF-96BB-41A2-8B59-C38DC3E87186}" presName="sibTrans" presStyleCnt="0"/>
      <dgm:spPr/>
    </dgm:pt>
    <dgm:pt modelId="{DB46C986-B08F-4099-BB25-BB256EB3C7B7}" type="pres">
      <dgm:prSet presAssocID="{EDFEA7FB-40DA-48B4-8257-4D6EAEBBF8DA}" presName="composite" presStyleCnt="0"/>
      <dgm:spPr/>
    </dgm:pt>
    <dgm:pt modelId="{2B0019BF-BC6E-45DD-BAEF-40E59A60F8D9}" type="pres">
      <dgm:prSet presAssocID="{EDFEA7FB-40DA-48B4-8257-4D6EAEBBF8DA}" presName="ParentText" presStyleLbl="node1" presStyleIdx="5" presStyleCnt="6" custScaleX="190029" custScaleY="125538" custLinFactNeighborX="-4774" custLinFactNeighborY="80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FB10DF-46EB-4623-8C6B-FC752D022776}" srcId="{7F442895-DCE6-416A-B222-ADD095C8E547}" destId="{DA9EFC97-E659-4928-95E7-76E69B0F2615}" srcOrd="4" destOrd="0" parTransId="{C6011994-58DA-40E2-AB20-75BD7464C4B4}" sibTransId="{D0FBA7DF-96BB-41A2-8B59-C38DC3E87186}"/>
    <dgm:cxn modelId="{A7A98C53-BEA0-443E-A0C5-3E9B0F23B510}" type="presOf" srcId="{EDFEA7FB-40DA-48B4-8257-4D6EAEBBF8DA}" destId="{2B0019BF-BC6E-45DD-BAEF-40E59A60F8D9}" srcOrd="0" destOrd="0" presId="urn:microsoft.com/office/officeart/2005/8/layout/StepDownProcess"/>
    <dgm:cxn modelId="{8759EE4D-365D-42D2-954E-84DFC2A5072E}" srcId="{7F442895-DCE6-416A-B222-ADD095C8E547}" destId="{8F1D4F51-7457-4F7F-977F-631010C7D226}" srcOrd="2" destOrd="0" parTransId="{43EAB5B7-3039-4173-808F-EB7BB495AB75}" sibTransId="{64B5EC0C-BF64-4123-8420-092CDC5DDACB}"/>
    <dgm:cxn modelId="{98E15EA3-3221-4E5B-8310-0929F1765339}" srcId="{7F442895-DCE6-416A-B222-ADD095C8E547}" destId="{85E76B93-D648-4EDE-A60F-795422542EC6}" srcOrd="1" destOrd="0" parTransId="{2DD3D996-F2EE-4EDA-ACDF-A0A0CBABF352}" sibTransId="{75A0A004-8BF3-4510-9FA3-340497712D21}"/>
    <dgm:cxn modelId="{6B109A26-81AB-4435-86B6-063B05E4D683}" type="presOf" srcId="{8F1D4F51-7457-4F7F-977F-631010C7D226}" destId="{47017402-D4CD-4A99-85BC-1B6DD772283A}" srcOrd="0" destOrd="0" presId="urn:microsoft.com/office/officeart/2005/8/layout/StepDownProcess"/>
    <dgm:cxn modelId="{CFD08B41-A7A6-47D8-9721-BFA37A395971}" type="presOf" srcId="{85E76B93-D648-4EDE-A60F-795422542EC6}" destId="{5232A6CF-0907-40DD-BEC6-E8A1F6415074}" srcOrd="0" destOrd="0" presId="urn:microsoft.com/office/officeart/2005/8/layout/StepDownProcess"/>
    <dgm:cxn modelId="{969CF97E-C16D-4214-8EB2-F314D149D148}" srcId="{7F442895-DCE6-416A-B222-ADD095C8E547}" destId="{4AA81F02-9E24-410C-911C-E81E6A79CF99}" srcOrd="0" destOrd="0" parTransId="{24FC08E0-4674-4160-8C3D-5E301C31467F}" sibTransId="{E8A27A73-A97B-4B2E-BD21-BB89FD71DF2B}"/>
    <dgm:cxn modelId="{84BABCFB-1706-40C9-9FF9-B971067BB8AC}" type="presOf" srcId="{7F442895-DCE6-416A-B222-ADD095C8E547}" destId="{3B86B8D8-B321-4F9E-B123-7BF4DC3E9F92}" srcOrd="0" destOrd="0" presId="urn:microsoft.com/office/officeart/2005/8/layout/StepDownProcess"/>
    <dgm:cxn modelId="{924C6C05-AD8D-461D-BA7E-179B78461964}" srcId="{7F442895-DCE6-416A-B222-ADD095C8E547}" destId="{EDFEA7FB-40DA-48B4-8257-4D6EAEBBF8DA}" srcOrd="5" destOrd="0" parTransId="{B374A078-F62F-47A3-B912-E04BC1C4C22D}" sibTransId="{1A7A9CF0-6061-4926-96EA-A257CCB8EA6E}"/>
    <dgm:cxn modelId="{CEFB613E-FC2C-49A8-9DDB-D45C43E84D9F}" type="presOf" srcId="{4AA81F02-9E24-410C-911C-E81E6A79CF99}" destId="{00884FBC-60D7-4C16-AA63-572D4D7A66E7}" srcOrd="0" destOrd="0" presId="urn:microsoft.com/office/officeart/2005/8/layout/StepDownProcess"/>
    <dgm:cxn modelId="{A66FE7FB-E5A9-45B3-A23B-2378E065E79E}" type="presOf" srcId="{4D241FC6-C0A1-424C-B81D-48812524A739}" destId="{D581F06F-51CC-4670-8B49-3B806F91BF5C}" srcOrd="0" destOrd="0" presId="urn:microsoft.com/office/officeart/2005/8/layout/StepDownProcess"/>
    <dgm:cxn modelId="{A109B43F-932B-4099-9C15-2E62F43C6799}" type="presOf" srcId="{DA9EFC97-E659-4928-95E7-76E69B0F2615}" destId="{D3C7336A-0E43-4D59-B12E-2F285CF8DEDD}" srcOrd="0" destOrd="0" presId="urn:microsoft.com/office/officeart/2005/8/layout/StepDownProcess"/>
    <dgm:cxn modelId="{60F0945D-3764-46F8-87A5-4B28D1C4CA88}" srcId="{7F442895-DCE6-416A-B222-ADD095C8E547}" destId="{4D241FC6-C0A1-424C-B81D-48812524A739}" srcOrd="3" destOrd="0" parTransId="{0DF4F1CD-CE26-480E-B22F-FE03D9E57A09}" sibTransId="{F3DA8E76-473B-4AC5-99D9-CBEF3BF45698}"/>
    <dgm:cxn modelId="{E9B372E4-5A2C-4A29-8D91-C50B3E05C0A6}" type="presParOf" srcId="{3B86B8D8-B321-4F9E-B123-7BF4DC3E9F92}" destId="{26EFE82F-1DBF-4F81-A8B9-656C26A815CC}" srcOrd="0" destOrd="0" presId="urn:microsoft.com/office/officeart/2005/8/layout/StepDownProcess"/>
    <dgm:cxn modelId="{FCDB8818-F177-4C59-B0E1-4B663CAAB0E3}" type="presParOf" srcId="{26EFE82F-1DBF-4F81-A8B9-656C26A815CC}" destId="{30992BF7-75BB-4087-A4F4-27A6078041D7}" srcOrd="0" destOrd="0" presId="urn:microsoft.com/office/officeart/2005/8/layout/StepDownProcess"/>
    <dgm:cxn modelId="{849AAF59-5F11-4BD3-9376-72CF6B288F59}" type="presParOf" srcId="{26EFE82F-1DBF-4F81-A8B9-656C26A815CC}" destId="{00884FBC-60D7-4C16-AA63-572D4D7A66E7}" srcOrd="1" destOrd="0" presId="urn:microsoft.com/office/officeart/2005/8/layout/StepDownProcess"/>
    <dgm:cxn modelId="{614259FB-2F20-4E09-826A-1E7E41D5FA54}" type="presParOf" srcId="{26EFE82F-1DBF-4F81-A8B9-656C26A815CC}" destId="{92DBEE3A-6E80-4F0D-814E-56E693B5D1FF}" srcOrd="2" destOrd="0" presId="urn:microsoft.com/office/officeart/2005/8/layout/StepDownProcess"/>
    <dgm:cxn modelId="{47E5152E-6DC3-4C63-B782-49EDE7B771B8}" type="presParOf" srcId="{3B86B8D8-B321-4F9E-B123-7BF4DC3E9F92}" destId="{4667CC55-2AB7-475C-8410-DA2E5EEFEF7E}" srcOrd="1" destOrd="0" presId="urn:microsoft.com/office/officeart/2005/8/layout/StepDownProcess"/>
    <dgm:cxn modelId="{E6466CDD-BBC9-48EA-8B51-9160B36821C9}" type="presParOf" srcId="{3B86B8D8-B321-4F9E-B123-7BF4DC3E9F92}" destId="{880937B4-E0D4-484A-81BD-F968DA1F4B9A}" srcOrd="2" destOrd="0" presId="urn:microsoft.com/office/officeart/2005/8/layout/StepDownProcess"/>
    <dgm:cxn modelId="{59C7AB40-AC5A-469F-B141-D755744E3796}" type="presParOf" srcId="{880937B4-E0D4-484A-81BD-F968DA1F4B9A}" destId="{3050C382-0141-4C5F-A2A2-BC8E7FE252F2}" srcOrd="0" destOrd="0" presId="urn:microsoft.com/office/officeart/2005/8/layout/StepDownProcess"/>
    <dgm:cxn modelId="{EE8ABD2C-F82A-4915-881F-079D5F370626}" type="presParOf" srcId="{880937B4-E0D4-484A-81BD-F968DA1F4B9A}" destId="{5232A6CF-0907-40DD-BEC6-E8A1F6415074}" srcOrd="1" destOrd="0" presId="urn:microsoft.com/office/officeart/2005/8/layout/StepDownProcess"/>
    <dgm:cxn modelId="{F7E7FC55-18BF-4D0C-ACF1-5C2AA9DDEB55}" type="presParOf" srcId="{880937B4-E0D4-484A-81BD-F968DA1F4B9A}" destId="{667BDF2F-E71B-40C9-B37B-73EE68C3D3E3}" srcOrd="2" destOrd="0" presId="urn:microsoft.com/office/officeart/2005/8/layout/StepDownProcess"/>
    <dgm:cxn modelId="{A5471F21-E5AC-4C89-8722-C64F096BF3A5}" type="presParOf" srcId="{3B86B8D8-B321-4F9E-B123-7BF4DC3E9F92}" destId="{BD07621F-7F8D-4A90-AAA8-45DFEEB4C8EF}" srcOrd="3" destOrd="0" presId="urn:microsoft.com/office/officeart/2005/8/layout/StepDownProcess"/>
    <dgm:cxn modelId="{AA62EE8A-1E47-46C5-A189-5C5346538020}" type="presParOf" srcId="{3B86B8D8-B321-4F9E-B123-7BF4DC3E9F92}" destId="{B771D6D3-337E-467E-A835-65CEB8EFD2AA}" srcOrd="4" destOrd="0" presId="urn:microsoft.com/office/officeart/2005/8/layout/StepDownProcess"/>
    <dgm:cxn modelId="{E467C641-B01F-4CF7-B030-912B9B62609D}" type="presParOf" srcId="{B771D6D3-337E-467E-A835-65CEB8EFD2AA}" destId="{EF258349-A3D1-4E5C-B38D-2C28AFA39ABE}" srcOrd="0" destOrd="0" presId="urn:microsoft.com/office/officeart/2005/8/layout/StepDownProcess"/>
    <dgm:cxn modelId="{4A783D3B-B025-498F-9F46-4103BB7CC7B5}" type="presParOf" srcId="{B771D6D3-337E-467E-A835-65CEB8EFD2AA}" destId="{47017402-D4CD-4A99-85BC-1B6DD772283A}" srcOrd="1" destOrd="0" presId="urn:microsoft.com/office/officeart/2005/8/layout/StepDownProcess"/>
    <dgm:cxn modelId="{D012CB43-83E5-4D55-B3C0-33E4D765F0E7}" type="presParOf" srcId="{B771D6D3-337E-467E-A835-65CEB8EFD2AA}" destId="{E5AF9B5D-6975-4B13-AF45-AE7DB84824B8}" srcOrd="2" destOrd="0" presId="urn:microsoft.com/office/officeart/2005/8/layout/StepDownProcess"/>
    <dgm:cxn modelId="{7A79D321-38E3-4BA3-937D-76ED2ED5AF75}" type="presParOf" srcId="{3B86B8D8-B321-4F9E-B123-7BF4DC3E9F92}" destId="{6A1ABCBD-E0C3-4797-BECF-F13FCF6BE61F}" srcOrd="5" destOrd="0" presId="urn:microsoft.com/office/officeart/2005/8/layout/StepDownProcess"/>
    <dgm:cxn modelId="{6EFEAFD6-2373-4248-8D4F-04E694F215BA}" type="presParOf" srcId="{3B86B8D8-B321-4F9E-B123-7BF4DC3E9F92}" destId="{474E74EA-62B4-4E7A-83B9-93CDCB6CDED4}" srcOrd="6" destOrd="0" presId="urn:microsoft.com/office/officeart/2005/8/layout/StepDownProcess"/>
    <dgm:cxn modelId="{FDB89762-9105-4E84-BAB8-1CAE3B6A20C2}" type="presParOf" srcId="{474E74EA-62B4-4E7A-83B9-93CDCB6CDED4}" destId="{2C6C04DF-16DB-4A6D-A7B4-7E61B3FDAD4C}" srcOrd="0" destOrd="0" presId="urn:microsoft.com/office/officeart/2005/8/layout/StepDownProcess"/>
    <dgm:cxn modelId="{66D8B107-DDEC-46B9-A53E-D7E79860D75D}" type="presParOf" srcId="{474E74EA-62B4-4E7A-83B9-93CDCB6CDED4}" destId="{D581F06F-51CC-4670-8B49-3B806F91BF5C}" srcOrd="1" destOrd="0" presId="urn:microsoft.com/office/officeart/2005/8/layout/StepDownProcess"/>
    <dgm:cxn modelId="{1E2DA0EA-6B4A-4ACA-B55D-6665C1B90A42}" type="presParOf" srcId="{474E74EA-62B4-4E7A-83B9-93CDCB6CDED4}" destId="{BACB8174-5629-4F62-86EB-889320DDBB68}" srcOrd="2" destOrd="0" presId="urn:microsoft.com/office/officeart/2005/8/layout/StepDownProcess"/>
    <dgm:cxn modelId="{9328F6F3-F8AA-481B-9BD0-BB073E6498FC}" type="presParOf" srcId="{3B86B8D8-B321-4F9E-B123-7BF4DC3E9F92}" destId="{980B7ED6-037A-47F1-8110-561A17134EF5}" srcOrd="7" destOrd="0" presId="urn:microsoft.com/office/officeart/2005/8/layout/StepDownProcess"/>
    <dgm:cxn modelId="{787494CD-1782-48E5-9E7C-8335D4926EBE}" type="presParOf" srcId="{3B86B8D8-B321-4F9E-B123-7BF4DC3E9F92}" destId="{3C5B79EC-1BB4-4BE4-A8F2-A49D05A2E849}" srcOrd="8" destOrd="0" presId="urn:microsoft.com/office/officeart/2005/8/layout/StepDownProcess"/>
    <dgm:cxn modelId="{A2E1EBEE-1E14-4FBF-944B-A677653A2F83}" type="presParOf" srcId="{3C5B79EC-1BB4-4BE4-A8F2-A49D05A2E849}" destId="{7EDEE921-DC35-4FEE-B7CB-03377AD65AE9}" srcOrd="0" destOrd="0" presId="urn:microsoft.com/office/officeart/2005/8/layout/StepDownProcess"/>
    <dgm:cxn modelId="{3091EEE3-DA91-46B3-92B2-FBB37A918D1B}" type="presParOf" srcId="{3C5B79EC-1BB4-4BE4-A8F2-A49D05A2E849}" destId="{D3C7336A-0E43-4D59-B12E-2F285CF8DEDD}" srcOrd="1" destOrd="0" presId="urn:microsoft.com/office/officeart/2005/8/layout/StepDownProcess"/>
    <dgm:cxn modelId="{DC409E23-8440-42FE-86B4-0D42CC7CDFE5}" type="presParOf" srcId="{3C5B79EC-1BB4-4BE4-A8F2-A49D05A2E849}" destId="{A23018C7-1841-4B51-A33F-9DA33D012A79}" srcOrd="2" destOrd="0" presId="urn:microsoft.com/office/officeart/2005/8/layout/StepDownProcess"/>
    <dgm:cxn modelId="{3D9E14CC-2816-4773-9D9F-4D07B4AE1F5D}" type="presParOf" srcId="{3B86B8D8-B321-4F9E-B123-7BF4DC3E9F92}" destId="{D01EE3ED-6FEE-417B-A5EB-80965452EF58}" srcOrd="9" destOrd="0" presId="urn:microsoft.com/office/officeart/2005/8/layout/StepDownProcess"/>
    <dgm:cxn modelId="{22862010-263D-4B73-B422-C3EFAFD142BD}" type="presParOf" srcId="{3B86B8D8-B321-4F9E-B123-7BF4DC3E9F92}" destId="{DB46C986-B08F-4099-BB25-BB256EB3C7B7}" srcOrd="10" destOrd="0" presId="urn:microsoft.com/office/officeart/2005/8/layout/StepDownProcess"/>
    <dgm:cxn modelId="{A3573D77-B352-47C8-B96F-F3E22DD2DD10}" type="presParOf" srcId="{DB46C986-B08F-4099-BB25-BB256EB3C7B7}" destId="{2B0019BF-BC6E-45DD-BAEF-40E59A60F8D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B9DE6-6CDF-4071-B86C-5DB5AA91B0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E06F36B-B63D-4969-A7E8-A6A21B95BBF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ALINHAMENTO ENTRE AS ÁREAS</a:t>
          </a:r>
          <a:endParaRPr lang="pt-BR" b="1" dirty="0"/>
        </a:p>
      </dgm:t>
    </dgm:pt>
    <dgm:pt modelId="{640C3920-7C64-4967-999C-92B540D63EF2}" type="parTrans" cxnId="{D975A0CB-5271-4941-8456-68BC8A3525C9}">
      <dgm:prSet/>
      <dgm:spPr/>
      <dgm:t>
        <a:bodyPr/>
        <a:lstStyle/>
        <a:p>
          <a:endParaRPr lang="pt-BR"/>
        </a:p>
      </dgm:t>
    </dgm:pt>
    <dgm:pt modelId="{90DCB98A-3DB7-4624-89B3-C49602BDB728}" type="sibTrans" cxnId="{D975A0CB-5271-4941-8456-68BC8A3525C9}">
      <dgm:prSet/>
      <dgm:spPr/>
      <dgm:t>
        <a:bodyPr/>
        <a:lstStyle/>
        <a:p>
          <a:endParaRPr lang="pt-BR"/>
        </a:p>
      </dgm:t>
    </dgm:pt>
    <dgm:pt modelId="{D0260608-9FBB-4B6F-AEB6-92C6B1D8FF2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SOU</a:t>
          </a:r>
        </a:p>
        <a:p>
          <a:pPr rtl="0"/>
          <a:r>
            <a:rPr lang="pt-BR" dirty="0" smtClean="0"/>
            <a:t>SAÚDE OCUPACIONAL UNIMED</a:t>
          </a:r>
          <a:endParaRPr lang="pt-BR" dirty="0"/>
        </a:p>
      </dgm:t>
    </dgm:pt>
    <dgm:pt modelId="{43ED67A1-8E98-4B56-A892-73B267E274F0}" type="parTrans" cxnId="{27892B1D-77C0-432F-92B5-F3EE47C939DD}">
      <dgm:prSet/>
      <dgm:spPr/>
      <dgm:t>
        <a:bodyPr/>
        <a:lstStyle/>
        <a:p>
          <a:endParaRPr lang="pt-BR"/>
        </a:p>
      </dgm:t>
    </dgm:pt>
    <dgm:pt modelId="{7B0A8B18-8DBC-4EB8-9600-818EB0A9A24A}" type="sibTrans" cxnId="{27892B1D-77C0-432F-92B5-F3EE47C939DD}">
      <dgm:prSet/>
      <dgm:spPr/>
      <dgm:t>
        <a:bodyPr/>
        <a:lstStyle/>
        <a:p>
          <a:endParaRPr lang="pt-BR"/>
        </a:p>
      </dgm:t>
    </dgm:pt>
    <dgm:pt modelId="{624DAEE5-AC70-43FF-83A5-4130B99325D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NAS</a:t>
          </a:r>
        </a:p>
        <a:p>
          <a:r>
            <a:rPr lang="pt-BR" dirty="0" smtClean="0"/>
            <a:t>NÚCLEO DE ATENÇÃO À SAÚDE</a:t>
          </a:r>
          <a:endParaRPr lang="pt-BR" dirty="0"/>
        </a:p>
      </dgm:t>
    </dgm:pt>
    <dgm:pt modelId="{AD27DD73-67DE-4CCE-9322-CD9B31B52B46}" type="parTrans" cxnId="{092DE52D-2FA5-4DAA-935F-FFFAF955F2E4}">
      <dgm:prSet/>
      <dgm:spPr/>
      <dgm:t>
        <a:bodyPr/>
        <a:lstStyle/>
        <a:p>
          <a:endParaRPr lang="pt-BR"/>
        </a:p>
      </dgm:t>
    </dgm:pt>
    <dgm:pt modelId="{0CE87690-0850-4854-8E0B-042547D4C8AB}" type="sibTrans" cxnId="{092DE52D-2FA5-4DAA-935F-FFFAF955F2E4}">
      <dgm:prSet/>
      <dgm:spPr/>
      <dgm:t>
        <a:bodyPr/>
        <a:lstStyle/>
        <a:p>
          <a:endParaRPr lang="pt-BR"/>
        </a:p>
      </dgm:t>
    </dgm:pt>
    <dgm:pt modelId="{88197C76-BA75-442E-B0B0-28A352C6DEEE}" type="pres">
      <dgm:prSet presAssocID="{842B9DE6-6CDF-4071-B86C-5DB5AA91B0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6CFCB5-8188-4908-819B-CB80A6EA4664}" type="pres">
      <dgm:prSet presAssocID="{5E06F36B-B63D-4969-A7E8-A6A21B95BBF4}" presName="linNode" presStyleCnt="0"/>
      <dgm:spPr/>
    </dgm:pt>
    <dgm:pt modelId="{15F32B27-03CD-499A-B507-FFA0A6E77801}" type="pres">
      <dgm:prSet presAssocID="{5E06F36B-B63D-4969-A7E8-A6A21B95BBF4}" presName="parentText" presStyleLbl="node1" presStyleIdx="0" presStyleCnt="3" custScaleX="277778" custScaleY="279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C23644-969E-4B5D-9F05-4B4B8353FA38}" type="pres">
      <dgm:prSet presAssocID="{90DCB98A-3DB7-4624-89B3-C49602BDB728}" presName="sp" presStyleCnt="0"/>
      <dgm:spPr/>
    </dgm:pt>
    <dgm:pt modelId="{FD6A00C7-BCFC-47B5-8665-0CDC4F0CF1C6}" type="pres">
      <dgm:prSet presAssocID="{D0260608-9FBB-4B6F-AEB6-92C6B1D8FF27}" presName="linNode" presStyleCnt="0"/>
      <dgm:spPr/>
    </dgm:pt>
    <dgm:pt modelId="{FE2AE2C0-61DE-4606-946A-995DD42C6316}" type="pres">
      <dgm:prSet presAssocID="{D0260608-9FBB-4B6F-AEB6-92C6B1D8FF27}" presName="parentText" presStyleLbl="node1" presStyleIdx="1" presStyleCnt="3" custScaleX="7927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6876F2-1686-4B55-85E8-3576BE49ED93}" type="pres">
      <dgm:prSet presAssocID="{7B0A8B18-8DBC-4EB8-9600-818EB0A9A24A}" presName="sp" presStyleCnt="0"/>
      <dgm:spPr/>
    </dgm:pt>
    <dgm:pt modelId="{2770BE30-7CF9-44BB-9076-87479C055B34}" type="pres">
      <dgm:prSet presAssocID="{624DAEE5-AC70-43FF-83A5-4130B99325DC}" presName="linNode" presStyleCnt="0"/>
      <dgm:spPr/>
    </dgm:pt>
    <dgm:pt modelId="{B44632CA-FB11-401A-AD60-47BBF9BC294D}" type="pres">
      <dgm:prSet presAssocID="{624DAEE5-AC70-43FF-83A5-4130B99325DC}" presName="parentText" presStyleLbl="node1" presStyleIdx="2" presStyleCnt="3" custScaleX="79270" custLinFactNeighborX="27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948A2B-E475-44C3-A51E-F94F423D889B}" type="presOf" srcId="{D0260608-9FBB-4B6F-AEB6-92C6B1D8FF27}" destId="{FE2AE2C0-61DE-4606-946A-995DD42C6316}" srcOrd="0" destOrd="0" presId="urn:microsoft.com/office/officeart/2005/8/layout/vList5"/>
    <dgm:cxn modelId="{092DE52D-2FA5-4DAA-935F-FFFAF955F2E4}" srcId="{842B9DE6-6CDF-4071-B86C-5DB5AA91B051}" destId="{624DAEE5-AC70-43FF-83A5-4130B99325DC}" srcOrd="2" destOrd="0" parTransId="{AD27DD73-67DE-4CCE-9322-CD9B31B52B46}" sibTransId="{0CE87690-0850-4854-8E0B-042547D4C8AB}"/>
    <dgm:cxn modelId="{BFDDF112-817F-4CC0-81A2-75F48A97D3E9}" type="presOf" srcId="{842B9DE6-6CDF-4071-B86C-5DB5AA91B051}" destId="{88197C76-BA75-442E-B0B0-28A352C6DEEE}" srcOrd="0" destOrd="0" presId="urn:microsoft.com/office/officeart/2005/8/layout/vList5"/>
    <dgm:cxn modelId="{27892B1D-77C0-432F-92B5-F3EE47C939DD}" srcId="{842B9DE6-6CDF-4071-B86C-5DB5AA91B051}" destId="{D0260608-9FBB-4B6F-AEB6-92C6B1D8FF27}" srcOrd="1" destOrd="0" parTransId="{43ED67A1-8E98-4B56-A892-73B267E274F0}" sibTransId="{7B0A8B18-8DBC-4EB8-9600-818EB0A9A24A}"/>
    <dgm:cxn modelId="{0AC0A6C8-E44E-4F3D-84C5-2D66D051082C}" type="presOf" srcId="{5E06F36B-B63D-4969-A7E8-A6A21B95BBF4}" destId="{15F32B27-03CD-499A-B507-FFA0A6E77801}" srcOrd="0" destOrd="0" presId="urn:microsoft.com/office/officeart/2005/8/layout/vList5"/>
    <dgm:cxn modelId="{E6140AA7-28F4-481C-B2CB-4A650B63585F}" type="presOf" srcId="{624DAEE5-AC70-43FF-83A5-4130B99325DC}" destId="{B44632CA-FB11-401A-AD60-47BBF9BC294D}" srcOrd="0" destOrd="0" presId="urn:microsoft.com/office/officeart/2005/8/layout/vList5"/>
    <dgm:cxn modelId="{D975A0CB-5271-4941-8456-68BC8A3525C9}" srcId="{842B9DE6-6CDF-4071-B86C-5DB5AA91B051}" destId="{5E06F36B-B63D-4969-A7E8-A6A21B95BBF4}" srcOrd="0" destOrd="0" parTransId="{640C3920-7C64-4967-999C-92B540D63EF2}" sibTransId="{90DCB98A-3DB7-4624-89B3-C49602BDB728}"/>
    <dgm:cxn modelId="{6F1A70F2-5598-415D-AFCA-593C798017CB}" type="presParOf" srcId="{88197C76-BA75-442E-B0B0-28A352C6DEEE}" destId="{B36CFCB5-8188-4908-819B-CB80A6EA4664}" srcOrd="0" destOrd="0" presId="urn:microsoft.com/office/officeart/2005/8/layout/vList5"/>
    <dgm:cxn modelId="{74781544-3383-4E20-BAB0-851FA584415F}" type="presParOf" srcId="{B36CFCB5-8188-4908-819B-CB80A6EA4664}" destId="{15F32B27-03CD-499A-B507-FFA0A6E77801}" srcOrd="0" destOrd="0" presId="urn:microsoft.com/office/officeart/2005/8/layout/vList5"/>
    <dgm:cxn modelId="{9A110A25-FF99-4A41-8B40-6DCE6C52F28B}" type="presParOf" srcId="{88197C76-BA75-442E-B0B0-28A352C6DEEE}" destId="{F1C23644-969E-4B5D-9F05-4B4B8353FA38}" srcOrd="1" destOrd="0" presId="urn:microsoft.com/office/officeart/2005/8/layout/vList5"/>
    <dgm:cxn modelId="{01D95C66-9C35-4869-96B9-6ED8DF685125}" type="presParOf" srcId="{88197C76-BA75-442E-B0B0-28A352C6DEEE}" destId="{FD6A00C7-BCFC-47B5-8665-0CDC4F0CF1C6}" srcOrd="2" destOrd="0" presId="urn:microsoft.com/office/officeart/2005/8/layout/vList5"/>
    <dgm:cxn modelId="{75752B47-8C0E-434B-AA26-CC616C0E043C}" type="presParOf" srcId="{FD6A00C7-BCFC-47B5-8665-0CDC4F0CF1C6}" destId="{FE2AE2C0-61DE-4606-946A-995DD42C6316}" srcOrd="0" destOrd="0" presId="urn:microsoft.com/office/officeart/2005/8/layout/vList5"/>
    <dgm:cxn modelId="{CAE8DB43-1D4E-4A7A-BC37-A9A292ACEEE8}" type="presParOf" srcId="{88197C76-BA75-442E-B0B0-28A352C6DEEE}" destId="{A06876F2-1686-4B55-85E8-3576BE49ED93}" srcOrd="3" destOrd="0" presId="urn:microsoft.com/office/officeart/2005/8/layout/vList5"/>
    <dgm:cxn modelId="{8830B434-5A6A-4A46-965B-5DDD3598519C}" type="presParOf" srcId="{88197C76-BA75-442E-B0B0-28A352C6DEEE}" destId="{2770BE30-7CF9-44BB-9076-87479C055B34}" srcOrd="4" destOrd="0" presId="urn:microsoft.com/office/officeart/2005/8/layout/vList5"/>
    <dgm:cxn modelId="{90BFB1C9-A9E3-48A5-A073-C327C81C8CEB}" type="presParOf" srcId="{2770BE30-7CF9-44BB-9076-87479C055B34}" destId="{B44632CA-FB11-401A-AD60-47BBF9BC29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92BF7-75BB-4087-A4F4-27A6078041D7}">
      <dsp:nvSpPr>
        <dsp:cNvPr id="0" name=""/>
        <dsp:cNvSpPr/>
      </dsp:nvSpPr>
      <dsp:spPr>
        <a:xfrm rot="5400000">
          <a:off x="348522" y="965085"/>
          <a:ext cx="524345" cy="596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884FBC-60D7-4C16-AA63-572D4D7A66E7}">
      <dsp:nvSpPr>
        <dsp:cNvPr id="0" name=""/>
        <dsp:cNvSpPr/>
      </dsp:nvSpPr>
      <dsp:spPr>
        <a:xfrm>
          <a:off x="0" y="203104"/>
          <a:ext cx="1678361" cy="777037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rebuchet MS" panose="020B0603020202020204" pitchFamily="34" charset="0"/>
            </a:rPr>
            <a:t>2005</a:t>
          </a:r>
          <a:endParaRPr lang="pt-BR" sz="2800" b="1" kern="1200" dirty="0">
            <a:latin typeface="Trebuchet MS" panose="020B0603020202020204" pitchFamily="34" charset="0"/>
          </a:endParaRPr>
        </a:p>
      </dsp:txBody>
      <dsp:txXfrm>
        <a:off x="37939" y="241043"/>
        <a:ext cx="1602483" cy="701159"/>
      </dsp:txXfrm>
    </dsp:sp>
    <dsp:sp modelId="{92DBEE3A-6E80-4F0D-814E-56E693B5D1FF}">
      <dsp:nvSpPr>
        <dsp:cNvPr id="0" name=""/>
        <dsp:cNvSpPr/>
      </dsp:nvSpPr>
      <dsp:spPr>
        <a:xfrm>
          <a:off x="1280640" y="620496"/>
          <a:ext cx="641983" cy="49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0C382-0141-4C5F-A2A2-BC8E7FE252F2}">
      <dsp:nvSpPr>
        <dsp:cNvPr id="0" name=""/>
        <dsp:cNvSpPr/>
      </dsp:nvSpPr>
      <dsp:spPr>
        <a:xfrm rot="5400000">
          <a:off x="1257304" y="1921412"/>
          <a:ext cx="524345" cy="596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32A6CF-0907-40DD-BEC6-E8A1F6415074}">
      <dsp:nvSpPr>
        <dsp:cNvPr id="0" name=""/>
        <dsp:cNvSpPr/>
      </dsp:nvSpPr>
      <dsp:spPr>
        <a:xfrm>
          <a:off x="922919" y="1161641"/>
          <a:ext cx="1678361" cy="777037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rebuchet MS" panose="020B0603020202020204" pitchFamily="34" charset="0"/>
            </a:rPr>
            <a:t>2009</a:t>
          </a:r>
          <a:endParaRPr lang="pt-BR" sz="2800" b="1" kern="1200" dirty="0">
            <a:latin typeface="Trebuchet MS" panose="020B0603020202020204" pitchFamily="34" charset="0"/>
          </a:endParaRPr>
        </a:p>
      </dsp:txBody>
      <dsp:txXfrm>
        <a:off x="960858" y="1199580"/>
        <a:ext cx="1602483" cy="701159"/>
      </dsp:txXfrm>
    </dsp:sp>
    <dsp:sp modelId="{667BDF2F-E71B-40C9-B37B-73EE68C3D3E3}">
      <dsp:nvSpPr>
        <dsp:cNvPr id="0" name=""/>
        <dsp:cNvSpPr/>
      </dsp:nvSpPr>
      <dsp:spPr>
        <a:xfrm>
          <a:off x="2203445" y="1394141"/>
          <a:ext cx="641983" cy="49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58349-A3D1-4E5C-B38D-2C28AFA39ABE}">
      <dsp:nvSpPr>
        <dsp:cNvPr id="0" name=""/>
        <dsp:cNvSpPr/>
      </dsp:nvSpPr>
      <dsp:spPr>
        <a:xfrm rot="5400000">
          <a:off x="2189833" y="2766949"/>
          <a:ext cx="524345" cy="596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017402-D4CD-4A99-85BC-1B6DD772283A}">
      <dsp:nvSpPr>
        <dsp:cNvPr id="0" name=""/>
        <dsp:cNvSpPr/>
      </dsp:nvSpPr>
      <dsp:spPr>
        <a:xfrm>
          <a:off x="1845724" y="2029582"/>
          <a:ext cx="1678361" cy="777037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rebuchet MS" panose="020B0603020202020204" pitchFamily="34" charset="0"/>
            </a:rPr>
            <a:t>2013</a:t>
          </a:r>
          <a:endParaRPr lang="pt-BR" sz="2800" b="1" kern="1200" dirty="0">
            <a:latin typeface="Trebuchet MS" panose="020B0603020202020204" pitchFamily="34" charset="0"/>
          </a:endParaRPr>
        </a:p>
      </dsp:txBody>
      <dsp:txXfrm>
        <a:off x="1883663" y="2067521"/>
        <a:ext cx="1602483" cy="701159"/>
      </dsp:txXfrm>
    </dsp:sp>
    <dsp:sp modelId="{E5AF9B5D-6975-4B13-AF45-AE7DB84824B8}">
      <dsp:nvSpPr>
        <dsp:cNvPr id="0" name=""/>
        <dsp:cNvSpPr/>
      </dsp:nvSpPr>
      <dsp:spPr>
        <a:xfrm>
          <a:off x="2608059" y="2029268"/>
          <a:ext cx="1678363" cy="77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C04DF-16DB-4A6D-A7B4-7E61B3FDAD4C}">
      <dsp:nvSpPr>
        <dsp:cNvPr id="0" name=""/>
        <dsp:cNvSpPr/>
      </dsp:nvSpPr>
      <dsp:spPr>
        <a:xfrm rot="5400000">
          <a:off x="3126725" y="3723559"/>
          <a:ext cx="524345" cy="596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81F06F-51CC-4670-8B49-3B806F91BF5C}">
      <dsp:nvSpPr>
        <dsp:cNvPr id="0" name=""/>
        <dsp:cNvSpPr/>
      </dsp:nvSpPr>
      <dsp:spPr>
        <a:xfrm>
          <a:off x="2819644" y="2950925"/>
          <a:ext cx="1678361" cy="777037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rebuchet MS" panose="020B0603020202020204" pitchFamily="34" charset="0"/>
            </a:rPr>
            <a:t>2014</a:t>
          </a:r>
          <a:endParaRPr lang="pt-BR" sz="2800" b="1" kern="1200" dirty="0">
            <a:latin typeface="Trebuchet MS" panose="020B0603020202020204" pitchFamily="34" charset="0"/>
          </a:endParaRPr>
        </a:p>
      </dsp:txBody>
      <dsp:txXfrm>
        <a:off x="2857583" y="2988864"/>
        <a:ext cx="1602483" cy="701159"/>
      </dsp:txXfrm>
    </dsp:sp>
    <dsp:sp modelId="{BACB8174-5629-4F62-86EB-889320DDBB68}">
      <dsp:nvSpPr>
        <dsp:cNvPr id="0" name=""/>
        <dsp:cNvSpPr/>
      </dsp:nvSpPr>
      <dsp:spPr>
        <a:xfrm>
          <a:off x="4049053" y="2941745"/>
          <a:ext cx="641983" cy="49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EE921-DC35-4FEE-B7CB-03377AD65AE9}">
      <dsp:nvSpPr>
        <dsp:cNvPr id="0" name=""/>
        <dsp:cNvSpPr/>
      </dsp:nvSpPr>
      <dsp:spPr>
        <a:xfrm rot="5400000">
          <a:off x="4011354" y="4754490"/>
          <a:ext cx="524345" cy="596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C7336A-0E43-4D59-B12E-2F285CF8DEDD}">
      <dsp:nvSpPr>
        <dsp:cNvPr id="0" name=""/>
        <dsp:cNvSpPr/>
      </dsp:nvSpPr>
      <dsp:spPr>
        <a:xfrm>
          <a:off x="3705526" y="3902524"/>
          <a:ext cx="1678361" cy="777037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rebuchet MS" panose="020B0603020202020204" pitchFamily="34" charset="0"/>
            </a:rPr>
            <a:t>2015</a:t>
          </a:r>
          <a:endParaRPr lang="pt-BR" sz="2800" b="1" kern="1200" dirty="0">
            <a:latin typeface="Trebuchet MS" panose="020B0603020202020204" pitchFamily="34" charset="0"/>
          </a:endParaRPr>
        </a:p>
      </dsp:txBody>
      <dsp:txXfrm>
        <a:off x="3743465" y="3940463"/>
        <a:ext cx="1602483" cy="701159"/>
      </dsp:txXfrm>
    </dsp:sp>
    <dsp:sp modelId="{A23018C7-1841-4B51-A33F-9DA33D012A79}">
      <dsp:nvSpPr>
        <dsp:cNvPr id="0" name=""/>
        <dsp:cNvSpPr/>
      </dsp:nvSpPr>
      <dsp:spPr>
        <a:xfrm>
          <a:off x="4971857" y="3715390"/>
          <a:ext cx="641983" cy="49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019BF-BC6E-45DD-BAEF-40E59A60F8D9}">
      <dsp:nvSpPr>
        <dsp:cNvPr id="0" name=""/>
        <dsp:cNvSpPr/>
      </dsp:nvSpPr>
      <dsp:spPr>
        <a:xfrm>
          <a:off x="4571997" y="4832496"/>
          <a:ext cx="1677364" cy="7756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Trebuchet MS" panose="020B0603020202020204" pitchFamily="34" charset="0"/>
            </a:rPr>
            <a:t>2016</a:t>
          </a:r>
          <a:endParaRPr lang="pt-BR" sz="2800" b="1" kern="1200" dirty="0">
            <a:latin typeface="Trebuchet MS" panose="020B0603020202020204" pitchFamily="34" charset="0"/>
          </a:endParaRPr>
        </a:p>
      </dsp:txBody>
      <dsp:txXfrm>
        <a:off x="4609867" y="4870366"/>
        <a:ext cx="1601624" cy="69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2B27-03CD-499A-B507-FFA0A6E77801}">
      <dsp:nvSpPr>
        <dsp:cNvPr id="0" name=""/>
        <dsp:cNvSpPr/>
      </dsp:nvSpPr>
      <dsp:spPr>
        <a:xfrm>
          <a:off x="4461" y="1596"/>
          <a:ext cx="9135078" cy="581952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ALINHAMENTO ENTRE AS ÁREAS</a:t>
          </a:r>
          <a:endParaRPr lang="pt-BR" sz="2800" b="1" kern="1200" dirty="0"/>
        </a:p>
      </dsp:txBody>
      <dsp:txXfrm>
        <a:off x="32870" y="30005"/>
        <a:ext cx="9078260" cy="525134"/>
      </dsp:txXfrm>
    </dsp:sp>
    <dsp:sp modelId="{FE2AE2C0-61DE-4606-946A-995DD42C6316}">
      <dsp:nvSpPr>
        <dsp:cNvPr id="0" name=""/>
        <dsp:cNvSpPr/>
      </dsp:nvSpPr>
      <dsp:spPr>
        <a:xfrm>
          <a:off x="4461" y="687520"/>
          <a:ext cx="2609441" cy="207944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SOU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SAÚDE OCUPACIONAL UNIMED</a:t>
          </a:r>
          <a:endParaRPr lang="pt-BR" sz="2800" kern="1200" dirty="0"/>
        </a:p>
      </dsp:txBody>
      <dsp:txXfrm>
        <a:off x="105971" y="789030"/>
        <a:ext cx="2406421" cy="1876420"/>
      </dsp:txXfrm>
    </dsp:sp>
    <dsp:sp modelId="{B44632CA-FB11-401A-AD60-47BBF9BC294D}">
      <dsp:nvSpPr>
        <dsp:cNvPr id="0" name=""/>
        <dsp:cNvSpPr/>
      </dsp:nvSpPr>
      <dsp:spPr>
        <a:xfrm>
          <a:off x="13645" y="2870933"/>
          <a:ext cx="2609441" cy="207944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NAS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NÚCLEO DE ATENÇÃO À SAÚDE</a:t>
          </a:r>
          <a:endParaRPr lang="pt-BR" sz="2800" kern="1200" dirty="0"/>
        </a:p>
      </dsp:txBody>
      <dsp:txXfrm>
        <a:off x="115155" y="2972443"/>
        <a:ext cx="2406421" cy="187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0.02093</cdr:x>
      <cdr:y>0.76777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2374" y="3086100"/>
          <a:ext cx="6088250" cy="747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0.02093</cdr:x>
      <cdr:y>0.7638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6162" y="3295651"/>
          <a:ext cx="6262461" cy="81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0.02093</cdr:x>
      <cdr:y>0.8009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1377" y="3371850"/>
          <a:ext cx="6042405" cy="643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0.02093</cdr:x>
      <cdr:y>0.7638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6162" y="3295651"/>
          <a:ext cx="6262461" cy="81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0.02093</cdr:x>
      <cdr:y>0.79101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0978" y="3352800"/>
          <a:ext cx="6024067" cy="689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0.02093</cdr:x>
      <cdr:y>0.78104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2175" y="3295651"/>
          <a:ext cx="6079080" cy="728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0.02093</cdr:x>
      <cdr:y>0.81881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2374" y="3400424"/>
          <a:ext cx="6088250" cy="559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0.02093</cdr:x>
      <cdr:y>0.8254</cdr:y>
    </cdr:from>
    <cdr:to>
      <cdr:x>0.98356</cdr:x>
      <cdr:y>0.95364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1377" y="3467101"/>
          <a:ext cx="6042405" cy="538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36000" rIns="36000" bIns="36000" rtlCol="0" anchor="t"/>
        <a:lstStyle xmlns:a="http://schemas.openxmlformats.org/drawingml/2006/main"/>
        <a:p xmlns:a="http://schemas.openxmlformats.org/drawingml/2006/main">
          <a:pPr algn="ctr"/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94518-40CB-4CD3-AE7C-884FB9C8C6B3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B440-DEDD-4CAC-A773-10E93C12AC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06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AB440-DEDD-4CAC-A773-10E93C12AC5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51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6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9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7A3C-0CA0-934C-877E-C9B3D0C3C5D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956D8-7AAE-494D-9C28-0AA26E7DB6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ss.org.br/promosaudeOgata&amp;ODonnell.pdf" TargetMode="External"/><Relationship Id="rId2" Type="http://schemas.openxmlformats.org/officeDocument/2006/relationships/hyperlink" Target="http://www.unidas.org.br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395785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PROGRAMA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SAÚDE CORPORATIVA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NAS – NÚCLEO DE ATENÇÃO À SAÚDE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SOU – SAÚDE OCUPACIONAL UNIMED</a:t>
            </a:r>
            <a:endParaRPr lang="pt-BR" altLang="pt-BR" sz="4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PÚBLICO ALVO 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5535" y="955342"/>
            <a:ext cx="8748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lnSpc>
                <a:spcPct val="200000"/>
              </a:lnSpc>
            </a:pPr>
            <a:r>
              <a:rPr lang="pt-BR" sz="2400" dirty="0" smtClean="0">
                <a:latin typeface="Trebuchet MS" panose="020B0603020202020204" pitchFamily="34" charset="0"/>
              </a:rPr>
              <a:t>	Colaboradores  </a:t>
            </a:r>
            <a:r>
              <a:rPr lang="pt-BR" sz="2400" dirty="0">
                <a:latin typeface="Trebuchet MS" panose="020B0603020202020204" pitchFamily="34" charset="0"/>
              </a:rPr>
              <a:t>com ou sem fatores de </a:t>
            </a:r>
            <a:r>
              <a:rPr lang="pt-BR" sz="2400" dirty="0" smtClean="0">
                <a:latin typeface="Trebuchet MS" panose="020B0603020202020204" pitchFamily="34" charset="0"/>
              </a:rPr>
              <a:t>risco: obesidade</a:t>
            </a:r>
            <a:r>
              <a:rPr lang="pt-BR" sz="2400" dirty="0">
                <a:latin typeface="Trebuchet MS" panose="020B0603020202020204" pitchFamily="34" charset="0"/>
              </a:rPr>
              <a:t>, patologias </a:t>
            </a:r>
            <a:r>
              <a:rPr lang="pt-BR" sz="2400" dirty="0" smtClean="0">
                <a:latin typeface="Trebuchet MS" panose="020B0603020202020204" pitchFamily="34" charset="0"/>
              </a:rPr>
              <a:t>específicas – DCNT, </a:t>
            </a:r>
            <a:r>
              <a:rPr lang="pt-BR" sz="2400" dirty="0">
                <a:latin typeface="Trebuchet MS" panose="020B0603020202020204" pitchFamily="34" charset="0"/>
              </a:rPr>
              <a:t>inatividade física, tabagismo e consumo excessivo de bebidas </a:t>
            </a:r>
            <a:r>
              <a:rPr lang="pt-BR" sz="2400" dirty="0" smtClean="0">
                <a:latin typeface="Trebuchet MS" panose="020B0603020202020204" pitchFamily="34" charset="0"/>
              </a:rPr>
              <a:t>alcoólicas. </a:t>
            </a:r>
          </a:p>
          <a:p>
            <a:pPr marL="45720" algn="just">
              <a:lnSpc>
                <a:spcPct val="200000"/>
              </a:lnSpc>
            </a:pPr>
            <a:r>
              <a:rPr lang="pt-BR" sz="2400" dirty="0" smtClean="0">
                <a:latin typeface="Trebuchet MS" panose="020B0603020202020204" pitchFamily="34" charset="0"/>
              </a:rPr>
              <a:t>	As ações devem apresentar uma cobertura mínima de 20% da população alvo.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1" y="1842446"/>
            <a:ext cx="9144000" cy="5029201"/>
          </a:xfrm>
        </p:spPr>
      </p:pic>
      <p:sp>
        <p:nvSpPr>
          <p:cNvPr id="9" name="Retângulo 8"/>
          <p:cNvSpPr/>
          <p:nvPr/>
        </p:nvSpPr>
        <p:spPr>
          <a:xfrm>
            <a:off x="0" y="928046"/>
            <a:ext cx="4068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just">
              <a:lnSpc>
                <a:spcPct val="200000"/>
              </a:lnSpc>
            </a:pPr>
            <a:r>
              <a:rPr lang="pt-BR" sz="2400" dirty="0">
                <a:latin typeface="Trebuchet MS" panose="020B0603020202020204" pitchFamily="34" charset="0"/>
              </a:rPr>
              <a:t>EMPRESA: </a:t>
            </a:r>
            <a:r>
              <a:rPr lang="pt-BR" sz="2400" dirty="0" smtClean="0">
                <a:latin typeface="Trebuchet MS" panose="020B0603020202020204" pitchFamily="34" charset="0"/>
              </a:rPr>
              <a:t>CONTÉM 1G S/A. </a:t>
            </a:r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0" y="0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DESENVOLVIMENTO 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DESENVOLVIMENTO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010547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lnSpc>
                <a:spcPct val="200000"/>
              </a:lnSpc>
            </a:pPr>
            <a:r>
              <a:rPr lang="pt-BR" sz="2400" dirty="0" smtClean="0">
                <a:latin typeface="Trebuchet MS" panose="020B0603020202020204" pitchFamily="34" charset="0"/>
              </a:rPr>
              <a:t>EMPRESA: CONTÉM 1G S/A</a:t>
            </a:r>
            <a:endParaRPr lang="pt-BR" sz="2400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rebuchet MS" panose="020B0603020202020204" pitchFamily="34" charset="0"/>
              </a:rPr>
              <a:t>GRUPOS OPERATIVOS - REEDUCAÇÃO ALIMENTAR E TABAGISMO 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rebuchet MS" panose="020B0603020202020204" pitchFamily="34" charset="0"/>
              </a:rPr>
              <a:t>GERENCIAMENTO </a:t>
            </a:r>
            <a:r>
              <a:rPr lang="pt-BR" sz="2400" dirty="0">
                <a:latin typeface="Trebuchet MS" panose="020B0603020202020204" pitchFamily="34" charset="0"/>
              </a:rPr>
              <a:t>DE DOENÇAS </a:t>
            </a:r>
            <a:r>
              <a:rPr lang="pt-BR" sz="2400" dirty="0" smtClean="0">
                <a:latin typeface="Trebuchet MS" panose="020B0603020202020204" pitchFamily="34" charset="0"/>
              </a:rPr>
              <a:t>CRÔNICAS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rebuchet MS" panose="020B0603020202020204" pitchFamily="34" charset="0"/>
              </a:rPr>
              <a:t>APOIO EM SIPATS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rebuchet MS" panose="020B0603020202020204" pitchFamily="34" charset="0"/>
              </a:rPr>
              <a:t>PERFIL </a:t>
            </a:r>
            <a:r>
              <a:rPr lang="pt-BR" sz="2400" dirty="0">
                <a:latin typeface="Trebuchet MS" panose="020B0603020202020204" pitchFamily="34" charset="0"/>
              </a:rPr>
              <a:t>DE SAÚDE</a:t>
            </a:r>
          </a:p>
          <a:p>
            <a:pPr marL="45720" algn="just">
              <a:lnSpc>
                <a:spcPct val="200000"/>
              </a:lnSpc>
            </a:pPr>
            <a:endParaRPr lang="pt-BR" sz="2400" dirty="0" smtClean="0">
              <a:latin typeface="Trebuchet MS" panose="020B0603020202020204" pitchFamily="34" charset="0"/>
            </a:endParaRP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pt-BR" sz="24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graziele.corso\Documents\1. FOTOS MEDICINA PREVENTIVA\Fotos Contém 1G 2014\DSC0575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8" y="3372329"/>
            <a:ext cx="4790364" cy="34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DESENVOLVIMENTO  </a:t>
            </a:r>
            <a:endParaRPr lang="pt-BR" altLang="pt-BR" sz="35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" y="9783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lnSpc>
                <a:spcPct val="200000"/>
              </a:lnSpc>
            </a:pPr>
            <a:r>
              <a:rPr lang="pt-BR" sz="2400" dirty="0" smtClean="0">
                <a:latin typeface="Trebuchet MS" panose="020B0603020202020204" pitchFamily="34" charset="0"/>
              </a:rPr>
              <a:t>EMPRESA: CONTÉM 1G S/A</a:t>
            </a:r>
            <a:endParaRPr lang="pt-BR" sz="2400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rebuchet MS" panose="020B0603020202020204" pitchFamily="34" charset="0"/>
              </a:rPr>
              <a:t>PALESTRAS: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QUALIDADE DE VIDA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SEGURANÇA </a:t>
            </a:r>
            <a:r>
              <a:rPr lang="pt-BR" sz="2400" dirty="0">
                <a:latin typeface="Trebuchet MS" panose="020B0603020202020204" pitchFamily="34" charset="0"/>
              </a:rPr>
              <a:t>N</a:t>
            </a:r>
            <a:r>
              <a:rPr lang="pt-BR" sz="2400" dirty="0" smtClean="0">
                <a:latin typeface="Trebuchet MS" panose="020B0603020202020204" pitchFamily="34" charset="0"/>
              </a:rPr>
              <a:t>O TRABALHO – EPI, ERGONOMIA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PRIMEIROS SOCORROS </a:t>
            </a:r>
            <a:r>
              <a:rPr lang="pt-BR" sz="2400" dirty="0">
                <a:latin typeface="Trebuchet MS" panose="020B0603020202020204" pitchFamily="34" charset="0"/>
              </a:rPr>
              <a:t> </a:t>
            </a:r>
            <a:r>
              <a:rPr lang="pt-BR" sz="2400" dirty="0" smtClean="0">
                <a:latin typeface="Trebuchet MS" panose="020B0603020202020204" pitchFamily="34" charset="0"/>
              </a:rPr>
              <a:t>E DST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NUTRIÇÃO – ALIMENTAÇÃO SAÚDAVEL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SAÚDE DA MULHER</a:t>
            </a: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SAÚDE DO HOMEM</a:t>
            </a:r>
            <a:endParaRPr lang="pt-BR" sz="2400" dirty="0">
              <a:latin typeface="Trebuchet MS" panose="020B0603020202020204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ANÁLISE DO PERFIL DE SÁUDE  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" y="955342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pt-BR" sz="2400" dirty="0" smtClean="0">
                <a:latin typeface="Trebuchet MS" panose="020B0603020202020204" pitchFamily="34" charset="0"/>
              </a:rPr>
              <a:t>	Análise </a:t>
            </a:r>
            <a:r>
              <a:rPr lang="pt-BR" sz="2400" dirty="0">
                <a:latin typeface="Trebuchet MS" panose="020B0603020202020204" pitchFamily="34" charset="0"/>
              </a:rPr>
              <a:t>da avaliação do perfil de saúde aplicado </a:t>
            </a:r>
            <a:r>
              <a:rPr lang="pt-BR" sz="2400" dirty="0" smtClean="0">
                <a:latin typeface="Trebuchet MS" panose="020B0603020202020204" pitchFamily="34" charset="0"/>
              </a:rPr>
              <a:t>na empresa, </a:t>
            </a:r>
            <a:r>
              <a:rPr lang="pt-BR" sz="2400" dirty="0">
                <a:latin typeface="Trebuchet MS" panose="020B0603020202020204" pitchFamily="34" charset="0"/>
              </a:rPr>
              <a:t>no dia 22 de agosto de 2014. </a:t>
            </a:r>
            <a:endParaRPr lang="pt-BR" sz="2400" dirty="0" smtClean="0">
              <a:latin typeface="Trebuchet MS" panose="020B0603020202020204" pitchFamily="34" charset="0"/>
            </a:endParaRPr>
          </a:p>
          <a:p>
            <a:pPr marL="45720" algn="just"/>
            <a:endParaRPr lang="pt-BR" sz="2400" dirty="0" smtClean="0">
              <a:latin typeface="Trebuchet MS" panose="020B0603020202020204" pitchFamily="34" charset="0"/>
            </a:endParaRPr>
          </a:p>
          <a:p>
            <a:pPr marL="45720" algn="just"/>
            <a:endParaRPr lang="pt-BR" sz="2400" dirty="0" smtClean="0">
              <a:latin typeface="Trebuchet MS" panose="020B0603020202020204" pitchFamily="34" charset="0"/>
            </a:endParaRPr>
          </a:p>
          <a:p>
            <a:pPr marL="45720" algn="just"/>
            <a:endParaRPr lang="pt-BR" sz="2400" dirty="0">
              <a:latin typeface="Trebuchet MS" panose="020B0603020202020204" pitchFamily="34" charset="0"/>
            </a:endParaRPr>
          </a:p>
          <a:p>
            <a:pPr marL="45720" algn="just"/>
            <a:endParaRPr lang="pt-BR" sz="2400" dirty="0" smtClean="0">
              <a:latin typeface="Trebuchet MS" panose="020B0603020202020204" pitchFamily="34" charset="0"/>
            </a:endParaRPr>
          </a:p>
          <a:p>
            <a:pPr marL="45720" algn="just"/>
            <a:endParaRPr lang="pt-BR" sz="2400" dirty="0">
              <a:latin typeface="Trebuchet MS" panose="020B0603020202020204" pitchFamily="34" charset="0"/>
            </a:endParaRPr>
          </a:p>
          <a:p>
            <a:pPr marL="45720" algn="just"/>
            <a:endParaRPr lang="pt-BR" sz="2400" dirty="0" smtClean="0">
              <a:latin typeface="Trebuchet MS" panose="020B0603020202020204" pitchFamily="34" charset="0"/>
            </a:endParaRPr>
          </a:p>
          <a:p>
            <a:pPr marL="45720" algn="just"/>
            <a:endParaRPr lang="pt-BR" sz="2400" dirty="0">
              <a:latin typeface="Trebuchet MS" panose="020B0603020202020204" pitchFamily="34" charset="0"/>
            </a:endParaRPr>
          </a:p>
          <a:p>
            <a:pPr marL="45720" algn="just"/>
            <a:endParaRPr lang="pt-BR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18668"/>
              </p:ext>
            </p:extLst>
          </p:nvPr>
        </p:nvGraphicFramePr>
        <p:xfrm>
          <a:off x="0" y="2040340"/>
          <a:ext cx="9143999" cy="481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2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schemeClr val="bg1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695655"/>
              </p:ext>
            </p:extLst>
          </p:nvPr>
        </p:nvGraphicFramePr>
        <p:xfrm>
          <a:off x="1" y="970910"/>
          <a:ext cx="9143999" cy="510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6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16864422"/>
              </p:ext>
            </p:extLst>
          </p:nvPr>
        </p:nvGraphicFramePr>
        <p:xfrm>
          <a:off x="0" y="955342"/>
          <a:ext cx="9144000" cy="590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10161838"/>
              </p:ext>
            </p:extLst>
          </p:nvPr>
        </p:nvGraphicFramePr>
        <p:xfrm>
          <a:off x="0" y="955342"/>
          <a:ext cx="9144000" cy="590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58410325"/>
              </p:ext>
            </p:extLst>
          </p:nvPr>
        </p:nvGraphicFramePr>
        <p:xfrm>
          <a:off x="0" y="1050878"/>
          <a:ext cx="9144000" cy="580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09910"/>
              </p:ext>
            </p:extLst>
          </p:nvPr>
        </p:nvGraphicFramePr>
        <p:xfrm>
          <a:off x="0" y="955342"/>
          <a:ext cx="9144000" cy="590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MEDICINA PREVENTIVA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37806" y="1349945"/>
            <a:ext cx="740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rebuchet MS" panose="020B0603020202020204" pitchFamily="34" charset="0"/>
              </a:rPr>
              <a:t>Início das atividades – programas de gerenciamento em saúde</a:t>
            </a:r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55703" y="2360053"/>
            <a:ext cx="435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rebuchet MS" panose="020B0603020202020204" pitchFamily="34" charset="0"/>
              </a:rPr>
              <a:t>Remodelagem dos programas</a:t>
            </a:r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10968" y="2954820"/>
            <a:ext cx="510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rebuchet MS" panose="020B0603020202020204" pitchFamily="34" charset="0"/>
              </a:rPr>
              <a:t>Diagnóstico organizacional para acreditação ONA</a:t>
            </a:r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25367" y="3953435"/>
            <a:ext cx="431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rebuchet MS" panose="020B0603020202020204" pitchFamily="34" charset="0"/>
              </a:rPr>
              <a:t>Acreditado Pleno</a:t>
            </a:r>
          </a:p>
          <a:p>
            <a:r>
              <a:rPr lang="pt-BR" sz="2400" dirty="0" smtClean="0">
                <a:latin typeface="Trebuchet MS" panose="020B0603020202020204" pitchFamily="34" charset="0"/>
              </a:rPr>
              <a:t>Aprovação programa - ANS</a:t>
            </a:r>
          </a:p>
          <a:p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90779" y="4943520"/>
            <a:ext cx="438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rebuchet MS" panose="020B0603020202020204" pitchFamily="34" charset="0"/>
              </a:rPr>
              <a:t>Manutenção da certificação</a:t>
            </a:r>
          </a:p>
          <a:p>
            <a:r>
              <a:rPr lang="pt-BR" sz="2400" dirty="0" smtClean="0">
                <a:latin typeface="Trebuchet MS" panose="020B0603020202020204" pitchFamily="34" charset="0"/>
              </a:rPr>
              <a:t>Aprovação programa - ANS  </a:t>
            </a:r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395111" y="5774517"/>
            <a:ext cx="247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rebuchet MS" panose="020B0603020202020204" pitchFamily="34" charset="0"/>
              </a:rPr>
              <a:t>Recertificação Nível 3</a:t>
            </a:r>
            <a:endParaRPr lang="pt-BR" sz="2400" dirty="0">
              <a:latin typeface="Trebuchet MS" panose="020B0603020202020204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4200035166"/>
              </p:ext>
            </p:extLst>
          </p:nvPr>
        </p:nvGraphicFramePr>
        <p:xfrm>
          <a:off x="0" y="983728"/>
          <a:ext cx="6291617" cy="560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8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933880"/>
              </p:ext>
            </p:extLst>
          </p:nvPr>
        </p:nvGraphicFramePr>
        <p:xfrm>
          <a:off x="0" y="955342"/>
          <a:ext cx="9048466" cy="590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</a:t>
            </a:r>
            <a:r>
              <a:rPr lang="pt-BR" altLang="pt-BR" sz="35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SÁUDE </a:t>
            </a:r>
            <a:endParaRPr lang="pt-BR" altLang="pt-BR" sz="35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542478"/>
              </p:ext>
            </p:extLst>
          </p:nvPr>
        </p:nvGraphicFramePr>
        <p:xfrm>
          <a:off x="122829" y="1078173"/>
          <a:ext cx="8884693" cy="577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3957786"/>
              </p:ext>
            </p:extLst>
          </p:nvPr>
        </p:nvGraphicFramePr>
        <p:xfrm>
          <a:off x="0" y="1050878"/>
          <a:ext cx="9143999" cy="580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628404"/>
              </p:ext>
            </p:extLst>
          </p:nvPr>
        </p:nvGraphicFramePr>
        <p:xfrm>
          <a:off x="0" y="955342"/>
          <a:ext cx="9048466" cy="590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4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prstClr val="white"/>
                </a:solidFill>
                <a:latin typeface="Trebuchet MS" panose="020B0603020202020204" pitchFamily="34" charset="0"/>
              </a:rPr>
              <a:t>ANÁLISE DO PERFIL DE SÁUDE 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98160457"/>
              </p:ext>
            </p:extLst>
          </p:nvPr>
        </p:nvGraphicFramePr>
        <p:xfrm>
          <a:off x="0" y="955342"/>
          <a:ext cx="9144000" cy="590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prstClr val="white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ATIVIDADES REALIZADAS  </a:t>
            </a:r>
            <a:endParaRPr lang="pt-BR" altLang="pt-BR" sz="35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55342"/>
            <a:ext cx="88983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Saúde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do Homem e Saúde da Mulher </a:t>
            </a: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– sensibilização sobre a importância da realização dos exames preventivos.</a:t>
            </a:r>
          </a:p>
          <a:p>
            <a:pPr marL="38862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Nutrição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: Programa de Alimentação </a:t>
            </a: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Saudável - Grupo de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Reeducação </a:t>
            </a: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Alimentar.</a:t>
            </a:r>
          </a:p>
          <a:p>
            <a:pPr marL="38862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Programa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de Ergonomia: Programa de Ginástica </a:t>
            </a: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Laboral na empresa.</a:t>
            </a:r>
          </a:p>
          <a:p>
            <a:pPr marL="38862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Atividade 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Física: Programa de Incentivo à Prática de Exercícios Físicos. </a:t>
            </a:r>
            <a:endParaRPr lang="pt-BR" sz="2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8862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Palestras educativas.</a:t>
            </a:r>
          </a:p>
          <a:p>
            <a:pPr marL="45720" lvl="0" algn="just">
              <a:lnSpc>
                <a:spcPct val="150000"/>
              </a:lnSpc>
            </a:pPr>
            <a:endParaRPr lang="pt-BR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RESULTADOS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55342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8862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DIMINUIÇÃO DA EXPOSIÇÃO DOS FATORES DE RISCO: QUALIDADE DE VIDA – HÁBITOS DE VIDA SAUDÁVEIS.</a:t>
            </a:r>
          </a:p>
          <a:p>
            <a:pPr marL="38862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8862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PESQUISA DE SATISFAÇÃO DOS GRUPOS OPERATIVOS POSITIVA.</a:t>
            </a:r>
          </a:p>
          <a:p>
            <a:pPr marL="45720" algn="just">
              <a:lnSpc>
                <a:spcPct val="150000"/>
              </a:lnSpc>
            </a:pPr>
            <a:endParaRPr lang="pt-BR" sz="2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38862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MELHORA DO INDICADOR DE DOR LOMBAR.</a:t>
            </a:r>
          </a:p>
          <a:p>
            <a:pPr marL="45720" algn="just">
              <a:lnSpc>
                <a:spcPct val="150000"/>
              </a:lnSpc>
            </a:pPr>
            <a:endParaRPr lang="pt-BR" dirty="0">
              <a:latin typeface="Trebuchet MS" panose="020B0603020202020204" pitchFamily="34" charset="0"/>
            </a:endParaRPr>
          </a:p>
          <a:p>
            <a:pPr marL="38862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pt-B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RESULTADOS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9182" y="955342"/>
            <a:ext cx="9034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 </a:t>
            </a:r>
          </a:p>
          <a:p>
            <a:pPr marL="45720" algn="just">
              <a:lnSpc>
                <a:spcPct val="150000"/>
              </a:lnSpc>
            </a:pPr>
            <a:r>
              <a:rPr lang="pt-BR" sz="2400" i="1" dirty="0" smtClean="0"/>
              <a:t>“H</a:t>
            </a:r>
            <a:r>
              <a:rPr lang="pt-BR" sz="24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oje </a:t>
            </a:r>
            <a:r>
              <a:rPr lang="pt-BR" sz="2400" i="1" dirty="0">
                <a:solidFill>
                  <a:prstClr val="black"/>
                </a:solidFill>
                <a:latin typeface="Trebuchet MS" panose="020B0603020202020204" pitchFamily="34" charset="0"/>
              </a:rPr>
              <a:t>a parceria com o </a:t>
            </a:r>
            <a:r>
              <a:rPr lang="pt-BR" sz="24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NAS nos </a:t>
            </a:r>
            <a:r>
              <a:rPr lang="pt-BR" sz="2400" i="1" dirty="0">
                <a:solidFill>
                  <a:prstClr val="black"/>
                </a:solidFill>
                <a:latin typeface="Trebuchet MS" panose="020B0603020202020204" pitchFamily="34" charset="0"/>
              </a:rPr>
              <a:t>auxilia </a:t>
            </a:r>
            <a:r>
              <a:rPr lang="pt-BR" sz="24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muito, </a:t>
            </a:r>
            <a:r>
              <a:rPr lang="pt-BR" sz="2400" i="1" dirty="0">
                <a:solidFill>
                  <a:prstClr val="black"/>
                </a:solidFill>
                <a:latin typeface="Trebuchet MS" panose="020B0603020202020204" pitchFamily="34" charset="0"/>
              </a:rPr>
              <a:t>principalmente com o nosso </a:t>
            </a:r>
            <a:r>
              <a:rPr lang="pt-BR" sz="24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Programa Bem Estar RH</a:t>
            </a:r>
            <a:r>
              <a:rPr lang="pt-BR" sz="2400" i="1" dirty="0">
                <a:solidFill>
                  <a:prstClr val="black"/>
                </a:solidFill>
                <a:latin typeface="Trebuchet MS" panose="020B0603020202020204" pitchFamily="34" charset="0"/>
              </a:rPr>
              <a:t>. Conseguimos oferecer aos colaboradores benefícios, palestras, orientações importantes na área da saúde que promovem qualidade de vida. Um destaque especial para nosso </a:t>
            </a:r>
            <a:r>
              <a:rPr lang="pt-BR" sz="24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Programa Nutricionista que já auxiliou mais de 100 colaboradores com resultados fantásticos</a:t>
            </a:r>
            <a:r>
              <a:rPr lang="pt-BR" sz="2400" b="1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”.</a:t>
            </a:r>
          </a:p>
          <a:p>
            <a:pPr marL="45720" algn="just">
              <a:lnSpc>
                <a:spcPct val="150000"/>
              </a:lnSpc>
            </a:pPr>
            <a:endParaRPr lang="pt-BR" sz="2400" b="1" i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" algn="ctr"/>
            <a:r>
              <a:rPr lang="pt-BR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Rosane Bolognesi Rivera</a:t>
            </a:r>
          </a:p>
          <a:p>
            <a:pPr marL="45720" algn="ctr"/>
            <a:r>
              <a:rPr lang="pt-BR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Gerente Sênior de Recursos </a:t>
            </a:r>
            <a:r>
              <a:rPr lang="pt-BR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Humanos - Contém 1g</a:t>
            </a:r>
            <a:endParaRPr lang="pt-BR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>
                <a:solidFill>
                  <a:schemeClr val="bg1"/>
                </a:solidFill>
                <a:latin typeface="Trebuchet MS" panose="020B0603020202020204" pitchFamily="34" charset="0"/>
              </a:rPr>
              <a:t>DESAFIOS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00711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Aumentar a participação das empresas e conscientizar quanto à importância da inclusão dos programas de saúde no ambiente corporativo.</a:t>
            </a:r>
          </a:p>
          <a:p>
            <a:pPr marL="38862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Atender o maior número de trabalhadores.</a:t>
            </a:r>
          </a:p>
          <a:p>
            <a:pPr marL="38862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Iniciar atividades de análise ergonômica.</a:t>
            </a:r>
          </a:p>
          <a:p>
            <a:pPr marL="38862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PERSPECTIVAS FUTURAS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5534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lnSpc>
                <a:spcPct val="2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1- Fortalecer a Integração assistencial-ocupacional</a:t>
            </a: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  <a:endParaRPr lang="pt-BR" sz="2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" algn="just">
              <a:lnSpc>
                <a:spcPct val="2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2- Aumentar a divulgação do trabalho realizado no ambiente corporativo.</a:t>
            </a:r>
          </a:p>
          <a:p>
            <a:pPr marL="45720" algn="just">
              <a:lnSpc>
                <a:spcPct val="250000"/>
              </a:lnSpc>
            </a:pP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3</a:t>
            </a: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 Disseminar o projeto combate ao sedentarismo – caminhada.</a:t>
            </a:r>
          </a:p>
          <a:p>
            <a:pPr marL="45720" algn="just">
              <a:lnSpc>
                <a:spcPct val="250000"/>
              </a:lnSpc>
            </a:pPr>
            <a:r>
              <a:rPr lang="pt-BR" sz="2400" dirty="0">
                <a:solidFill>
                  <a:prstClr val="black"/>
                </a:solidFill>
                <a:latin typeface="Trebuchet MS" panose="020B0603020202020204" pitchFamily="34" charset="0"/>
              </a:rPr>
              <a:t>4</a:t>
            </a: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 Monitorar os indicadores de resultados.</a:t>
            </a:r>
          </a:p>
          <a:p>
            <a:pPr marL="45720" algn="just">
              <a:lnSpc>
                <a:spcPct val="250000"/>
              </a:lnSpc>
            </a:pPr>
            <a:r>
              <a:rPr lang="pt-BR" sz="2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5- Monitorar o ROI.</a:t>
            </a:r>
            <a:endParaRPr lang="pt-BR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8927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INTEGRAÇÃO ASSINTENCIAL - OCUPACIONAL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5147281"/>
              </p:ext>
            </p:extLst>
          </p:nvPr>
        </p:nvGraphicFramePr>
        <p:xfrm>
          <a:off x="0" y="1005972"/>
          <a:ext cx="9144001" cy="495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2647667" y="1897038"/>
            <a:ext cx="6496332" cy="1705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PPRA – Programa de Prevenção de Riscos Ambientais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LTCAT – Laudo Técnico das Condições Ambientais do Trabalho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PCMSO – Programa de Controle Médico de Saúde Ocupacional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Execução dos exames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47667" y="4096602"/>
            <a:ext cx="6496331" cy="1705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Programa Gerenciamento de Crônicos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Perfil de Saúde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Educação em Saúde – Palestras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Grupo de Saúde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REFERÊNCIAS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1882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marL="45720"/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Alberto José N. </a:t>
            </a:r>
            <a:r>
              <a:rPr lang="pt-BR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Ogata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. Laboratório de Inovação Assistencial em Promoção de Saúde e Prevenção de Riscos e Doenças na Saúde Suplementar (PROMOPREV).Disponível em: 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  <a:hlinkClick r:id="rId2"/>
              </a:rPr>
              <a:t>http://www.unidas.org.br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/download/ biblioteca/</a:t>
            </a:r>
            <a:r>
              <a:rPr lang="pt-BR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promocao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-da-</a:t>
            </a:r>
            <a:r>
              <a:rPr lang="pt-BR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saude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-e-</a:t>
            </a:r>
            <a:r>
              <a:rPr lang="pt-BR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prevencao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-de-riscos-e-</a:t>
            </a:r>
            <a:r>
              <a:rPr lang="pt-BR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doencas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-na-</a:t>
            </a:r>
            <a:r>
              <a:rPr lang="pt-BR" sz="2000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saude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suplementar -brasileira. Acessado em: 08 de setembro de 2014.</a:t>
            </a:r>
          </a:p>
          <a:p>
            <a:pPr marL="45720"/>
            <a:endParaRPr lang="pt-BR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"/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ANS. Manual técnico para promoção da saúde e prevenção de riscos e doenças na saúde suplementar. Agência Nacional de Saúde Suplementar (Brasil). 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- 4</a:t>
            </a:r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. ed. rev. e atual. – Rio de Janeiro: ANS, 2011.</a:t>
            </a:r>
          </a:p>
          <a:p>
            <a:pPr marL="45720"/>
            <a:endParaRPr lang="pt-BR" sz="2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"/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IESS. Instituto de Estudos da Saúde Suplementar. Como avaliar programas de promoção da saúde no ambiente de trabalho. Disponível em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: http://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  <a:hlinkClick r:id="rId3"/>
              </a:rPr>
              <a:t>www.iess.org.br/promosaudeOgata&amp;ODonnell.pdf</a:t>
            </a:r>
            <a:r>
              <a:rPr lang="pt-BR" sz="2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. Acessado </a:t>
            </a:r>
            <a:r>
              <a:rPr lang="pt-B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em: 08 de setembro de 2014.</a:t>
            </a:r>
          </a:p>
          <a:p>
            <a:pPr marL="45720" algn="just"/>
            <a:endParaRPr lang="pt-BR" sz="20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7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395785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OBRIGADA!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44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Contatos: graziele@unimedlestepaulista.com.br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               nasadm@unimedlestepaulista.com.br</a:t>
            </a:r>
          </a:p>
        </p:txBody>
      </p:sp>
    </p:spTree>
    <p:extLst>
      <p:ext uri="{BB962C8B-B14F-4D97-AF65-F5344CB8AC3E}">
        <p14:creationId xmlns:p14="http://schemas.microsoft.com/office/powerpoint/2010/main" val="16018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INTRODUÇÃO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6427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>
                <a:latin typeface="Trebuchet MS" panose="020B0603020202020204" pitchFamily="34" charset="0"/>
              </a:rPr>
              <a:t>		</a:t>
            </a:r>
            <a:r>
              <a:rPr lang="pt-BR" sz="2400" dirty="0" smtClean="0">
                <a:latin typeface="Trebuchet MS" panose="020B0603020202020204" pitchFamily="34" charset="0"/>
              </a:rPr>
              <a:t>O uso e o custo dos serviços da operadora podem ser considerados consequências da presença de certas condições e riscos para a saúde dos trabalhadores, representando grande impacto nos custos assistenciais para a operadora de saúde e também para as empresas. </a:t>
            </a:r>
          </a:p>
        </p:txBody>
      </p:sp>
    </p:spTree>
    <p:extLst>
      <p:ext uri="{BB962C8B-B14F-4D97-AF65-F5344CB8AC3E}">
        <p14:creationId xmlns:p14="http://schemas.microsoft.com/office/powerpoint/2010/main" val="34820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INTRODUÇÃO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6427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>
                <a:latin typeface="Trebuchet MS" panose="020B0603020202020204" pitchFamily="34" charset="0"/>
              </a:rPr>
              <a:t>	</a:t>
            </a:r>
            <a:r>
              <a:rPr lang="pt-BR" sz="2400" dirty="0" smtClean="0">
                <a:latin typeface="Trebuchet MS" panose="020B0603020202020204" pitchFamily="34" charset="0"/>
              </a:rPr>
              <a:t>As ações de gestão de patologias crônicas, prevenção de doenças e agravos e de promoção à saúde contribuem: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Melhora da qualidade de vida.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Bem-estar geral dos trabalhadores.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Controle dos fatores de riscos modificáveis.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Controle da sinistralidade da operadora. </a:t>
            </a:r>
            <a:endParaRPr lang="pt-BR" sz="2400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Redução de gasto em saúde dos empregadores.</a:t>
            </a:r>
          </a:p>
        </p:txBody>
      </p:sp>
    </p:spTree>
    <p:extLst>
      <p:ext uri="{BB962C8B-B14F-4D97-AF65-F5344CB8AC3E}">
        <p14:creationId xmlns:p14="http://schemas.microsoft.com/office/powerpoint/2010/main" val="7435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ESTRUTURA DO PROGRAMA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6427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 smtClean="0">
                <a:latin typeface="Trebuchet MS" panose="020B0603020202020204" pitchFamily="34" charset="0"/>
              </a:rPr>
              <a:t>PROFISSIONAIS ENVOLVIDOS: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ENFERMEIRA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TÉCNICA DE ENFERMAGEM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TÉCNICO SEGURANÇA DO TRABALHO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PSICÓLOGA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NUTRICIONISTA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EDUCADOR FÍSICO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Trebuchet MS" panose="020B0603020202020204" pitchFamily="34" charset="0"/>
              </a:rPr>
              <a:t>FISIOTERAPEUTA</a:t>
            </a:r>
          </a:p>
        </p:txBody>
      </p:sp>
    </p:spTree>
    <p:extLst>
      <p:ext uri="{BB962C8B-B14F-4D97-AF65-F5344CB8AC3E}">
        <p14:creationId xmlns:p14="http://schemas.microsoft.com/office/powerpoint/2010/main" val="35615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-1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ÁREAS DE ATENÇÃO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96427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Trebuchet MS" panose="020B0603020202020204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rebuchet MS" panose="020B0603020202020204" pitchFamily="34" charset="0"/>
              </a:rPr>
              <a:t>	</a:t>
            </a:r>
            <a:r>
              <a:rPr lang="pt-BR" sz="2400" dirty="0" smtClean="0">
                <a:latin typeface="Trebuchet MS" panose="020B0603020202020204" pitchFamily="34" charset="0"/>
              </a:rPr>
              <a:t>A linha de cuidado é direcionada para saúde do trabalhador e as ações voltadas para saúde do adulto e do idoso. </a:t>
            </a:r>
          </a:p>
          <a:p>
            <a:pPr algn="just"/>
            <a:endParaRPr lang="pt-B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Trebuchet MS" panose="020B0603020202020204" pitchFamily="34" charset="0"/>
              </a:rPr>
              <a:t>	Para </a:t>
            </a:r>
            <a:r>
              <a:rPr lang="pt-BR" sz="2400" dirty="0">
                <a:latin typeface="Trebuchet MS" panose="020B0603020202020204" pitchFamily="34" charset="0"/>
              </a:rPr>
              <a:t>isso faz-se necessário garantir a qualidade dos serviços prestados, por meio de protocolos bem definidos, avaliação e acompanhamento dos indicadores de resultados.	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4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0" y="72337"/>
            <a:ext cx="9144000" cy="955343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5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OBJETIVO</a:t>
            </a:r>
            <a:endParaRPr lang="pt-BR" altLang="pt-BR" sz="35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02768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Promover a Saúde por meio da educação, gestão dos fatores de risco, mudança comportamental do estilo de vida;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Melhorar as condições da Saúde Ocupacional do trabalhador;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Garantir </a:t>
            </a:r>
            <a:r>
              <a:rPr lang="pt-BR" sz="2400" dirty="0">
                <a:latin typeface="Trebuchet MS" panose="020B0603020202020204" pitchFamily="34" charset="0"/>
              </a:rPr>
              <a:t>assistência segura e de qualidade</a:t>
            </a:r>
            <a:r>
              <a:rPr lang="pt-BR" sz="2400" dirty="0" smtClean="0">
                <a:latin typeface="Trebuchet MS" panose="020B0603020202020204" pitchFamily="34" charset="0"/>
              </a:rPr>
              <a:t>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Gestão de gerenciamento de crônicos</a:t>
            </a:r>
            <a:r>
              <a:rPr lang="pt-BR" sz="2400" dirty="0">
                <a:latin typeface="Trebuchet MS" panose="020B0603020202020204" pitchFamily="34" charset="0"/>
              </a:rPr>
              <a:t>;</a:t>
            </a:r>
            <a:endParaRPr lang="pt-BR" sz="2400" dirty="0" smtClean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Reduzir os custos assistenciais da operadora e da empresa;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rebuchet MS" panose="020B0603020202020204" pitchFamily="34" charset="0"/>
              </a:rPr>
              <a:t>Fortalecimento da medicina preventiva;</a:t>
            </a:r>
          </a:p>
        </p:txBody>
      </p:sp>
    </p:spTree>
    <p:extLst>
      <p:ext uri="{BB962C8B-B14F-4D97-AF65-F5344CB8AC3E}">
        <p14:creationId xmlns:p14="http://schemas.microsoft.com/office/powerpoint/2010/main" val="3886166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solidFill>
            <a:srgbClr val="00A44A"/>
          </a:solidFill>
          <a:ln>
            <a:noFill/>
          </a:ln>
          <a:extLst/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JUSTIFICATIVA</a:t>
            </a:r>
            <a:endParaRPr lang="pt-BR" altLang="pt-BR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3" b="50000"/>
          <a:stretch/>
        </p:blipFill>
        <p:spPr>
          <a:xfrm>
            <a:off x="7089857" y="5957944"/>
            <a:ext cx="2054143" cy="900056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218363" y="1351128"/>
            <a:ext cx="3480179" cy="125559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FATORES DETERMINANTES</a:t>
            </a:r>
            <a:endParaRPr lang="pt-BR" sz="3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3985148" y="1883388"/>
            <a:ext cx="1965278" cy="1569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6264326" y="957087"/>
            <a:ext cx="1881644" cy="1936236"/>
            <a:chOff x="6264326" y="957087"/>
            <a:chExt cx="1881644" cy="1936236"/>
          </a:xfrm>
        </p:grpSpPr>
        <p:sp>
          <p:nvSpPr>
            <p:cNvPr id="12" name="Seta para a direita 11"/>
            <p:cNvSpPr/>
            <p:nvPr/>
          </p:nvSpPr>
          <p:spPr>
            <a:xfrm rot="16200000">
              <a:off x="6237030" y="984383"/>
              <a:ext cx="1936236" cy="188164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50924" y="1337504"/>
              <a:ext cx="1310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smtClean="0">
                  <a:latin typeface="Trebuchet MS" panose="020B06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DCNT</a:t>
              </a:r>
              <a:endParaRPr lang="pt-BR" sz="3200" b="1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Retângulo de cantos arredondados 13"/>
          <p:cNvSpPr/>
          <p:nvPr/>
        </p:nvSpPr>
        <p:spPr>
          <a:xfrm>
            <a:off x="68238" y="3166276"/>
            <a:ext cx="9048466" cy="2743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algn="just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Estimular a mudança de hábitos de vida, autonomia e autocuidado para prevenir ou controlar agravos, garante uma melhor qualidade de vida, ganhos em produtividade e otimiza a gestão do custo/benefício assistencial e ocupacional da operadora e também para a empresa.</a:t>
            </a:r>
          </a:p>
        </p:txBody>
      </p:sp>
    </p:spTree>
    <p:extLst>
      <p:ext uri="{BB962C8B-B14F-4D97-AF65-F5344CB8AC3E}">
        <p14:creationId xmlns:p14="http://schemas.microsoft.com/office/powerpoint/2010/main" val="2500951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731</Words>
  <Application>Microsoft Office PowerPoint</Application>
  <PresentationFormat>Apresentação na tela 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Unimed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Marcio Gracio</dc:creator>
  <cp:lastModifiedBy>Graziele Natalina Purcino Corso</cp:lastModifiedBy>
  <cp:revision>141</cp:revision>
  <dcterms:created xsi:type="dcterms:W3CDTF">2014-08-28T17:56:31Z</dcterms:created>
  <dcterms:modified xsi:type="dcterms:W3CDTF">2015-08-26T17:57:41Z</dcterms:modified>
</cp:coreProperties>
</file>