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304" r:id="rId3"/>
    <p:sldId id="312" r:id="rId4"/>
    <p:sldId id="284" r:id="rId5"/>
    <p:sldId id="282" r:id="rId6"/>
    <p:sldId id="287" r:id="rId7"/>
    <p:sldId id="293" r:id="rId8"/>
    <p:sldId id="296" r:id="rId9"/>
    <p:sldId id="306" r:id="rId10"/>
    <p:sldId id="302" r:id="rId11"/>
    <p:sldId id="300" r:id="rId12"/>
    <p:sldId id="307" r:id="rId13"/>
    <p:sldId id="297" r:id="rId14"/>
    <p:sldId id="308" r:id="rId15"/>
    <p:sldId id="298" r:id="rId16"/>
    <p:sldId id="310" r:id="rId17"/>
    <p:sldId id="309" r:id="rId18"/>
    <p:sldId id="311" r:id="rId19"/>
    <p:sldId id="263" r:id="rId20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F2E6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629" autoAdjust="0"/>
  </p:normalViewPr>
  <p:slideViewPr>
    <p:cSldViewPr>
      <p:cViewPr>
        <p:scale>
          <a:sx n="70" d="100"/>
          <a:sy n="70" d="100"/>
        </p:scale>
        <p:origin x="-1560" y="-3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4D14E1-1F4A-467C-94AE-C0365AECB81C}" type="doc">
      <dgm:prSet loTypeId="urn:microsoft.com/office/officeart/2005/8/layout/vList3" loCatId="pictur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C01ACE00-8B03-4860-B400-9FFF09B2EDBA}">
      <dgm:prSet phldrT="[Texto]" custT="1"/>
      <dgm:spPr/>
      <dgm:t>
        <a:bodyPr/>
        <a:lstStyle/>
        <a:p>
          <a:r>
            <a:rPr lang="pt-BR" sz="2200" dirty="0" smtClean="0"/>
            <a:t>100% de contratos escritos e acordados entre operadoras</a:t>
          </a:r>
          <a:br>
            <a:rPr lang="pt-BR" sz="2200" dirty="0" smtClean="0"/>
          </a:br>
          <a:r>
            <a:rPr lang="pt-BR" sz="2200" dirty="0" smtClean="0"/>
            <a:t>e prestadores de serviços de saúde no setor suplementar</a:t>
          </a:r>
          <a:endParaRPr lang="pt-BR" sz="2200" dirty="0"/>
        </a:p>
      </dgm:t>
    </dgm:pt>
    <dgm:pt modelId="{84822972-0C0E-400E-B25F-DECEF86DC3C2}" type="parTrans" cxnId="{E23B4782-CFBD-4312-B575-F1FBE201F667}">
      <dgm:prSet/>
      <dgm:spPr/>
      <dgm:t>
        <a:bodyPr/>
        <a:lstStyle/>
        <a:p>
          <a:endParaRPr lang="pt-BR"/>
        </a:p>
      </dgm:t>
    </dgm:pt>
    <dgm:pt modelId="{25C98E55-0DF9-4062-AFA9-27732F739FD6}" type="sibTrans" cxnId="{E23B4782-CFBD-4312-B575-F1FBE201F667}">
      <dgm:prSet/>
      <dgm:spPr/>
      <dgm:t>
        <a:bodyPr/>
        <a:lstStyle/>
        <a:p>
          <a:endParaRPr lang="pt-BR"/>
        </a:p>
      </dgm:t>
    </dgm:pt>
    <dgm:pt modelId="{924813D1-A32C-409C-8B75-FA6CB2D938FD}">
      <dgm:prSet custT="1"/>
      <dgm:spPr/>
      <dgm:t>
        <a:bodyPr/>
        <a:lstStyle/>
        <a:p>
          <a:r>
            <a:rPr lang="pt-BR" sz="2200" dirty="0" smtClean="0"/>
            <a:t>Redução de conflitos e mudanças bruscas</a:t>
          </a:r>
          <a:br>
            <a:rPr lang="pt-BR" sz="2200" dirty="0" smtClean="0"/>
          </a:br>
          <a:r>
            <a:rPr lang="pt-BR" sz="2200" dirty="0" smtClean="0"/>
            <a:t>na rede com a formalização contratual</a:t>
          </a:r>
          <a:endParaRPr lang="pt-BR" sz="2200" dirty="0"/>
        </a:p>
      </dgm:t>
    </dgm:pt>
    <dgm:pt modelId="{F1148A2D-F7E6-4BD1-8CE8-10ED8C2FD42D}" type="parTrans" cxnId="{6407F5F1-1282-48ED-B848-35D4F536101C}">
      <dgm:prSet/>
      <dgm:spPr/>
      <dgm:t>
        <a:bodyPr/>
        <a:lstStyle/>
        <a:p>
          <a:endParaRPr lang="pt-BR"/>
        </a:p>
      </dgm:t>
    </dgm:pt>
    <dgm:pt modelId="{6CBD695F-EA9E-422C-B6CA-C29104394789}" type="sibTrans" cxnId="{6407F5F1-1282-48ED-B848-35D4F536101C}">
      <dgm:prSet/>
      <dgm:spPr/>
      <dgm:t>
        <a:bodyPr/>
        <a:lstStyle/>
        <a:p>
          <a:endParaRPr lang="pt-BR"/>
        </a:p>
      </dgm:t>
    </dgm:pt>
    <dgm:pt modelId="{B765C2BD-F2E4-406F-B69A-2E6150675F3D}">
      <dgm:prSet custT="1"/>
      <dgm:spPr/>
      <dgm:t>
        <a:bodyPr/>
        <a:lstStyle/>
        <a:p>
          <a:r>
            <a:rPr lang="pt-BR" sz="2200" dirty="0" smtClean="0"/>
            <a:t>Garantia da rede contratada, com possibilidade</a:t>
          </a:r>
          <a:br>
            <a:rPr lang="pt-BR" sz="2200" dirty="0" smtClean="0"/>
          </a:br>
          <a:r>
            <a:rPr lang="pt-BR" sz="2200" dirty="0" smtClean="0"/>
            <a:t>de adequação às características quantitativas, demográficas e epidemiológicas </a:t>
          </a:r>
          <a:endParaRPr lang="pt-BR" sz="2200" dirty="0"/>
        </a:p>
      </dgm:t>
    </dgm:pt>
    <dgm:pt modelId="{192D75FB-0E42-4275-9C40-8ECC6F916A43}" type="parTrans" cxnId="{7AD71382-FE13-4145-9AFA-2F3ED173D051}">
      <dgm:prSet/>
      <dgm:spPr/>
      <dgm:t>
        <a:bodyPr/>
        <a:lstStyle/>
        <a:p>
          <a:endParaRPr lang="pt-BR"/>
        </a:p>
      </dgm:t>
    </dgm:pt>
    <dgm:pt modelId="{2A4C839C-FA90-415F-BA3C-CAF85989265F}" type="sibTrans" cxnId="{7AD71382-FE13-4145-9AFA-2F3ED173D051}">
      <dgm:prSet/>
      <dgm:spPr/>
      <dgm:t>
        <a:bodyPr/>
        <a:lstStyle/>
        <a:p>
          <a:endParaRPr lang="pt-BR"/>
        </a:p>
      </dgm:t>
    </dgm:pt>
    <dgm:pt modelId="{13F53050-127D-4D6E-A750-63A278FFBFC4}">
      <dgm:prSet custT="1"/>
      <dgm:spPr/>
      <dgm:t>
        <a:bodyPr/>
        <a:lstStyle/>
        <a:p>
          <a:r>
            <a:rPr lang="pt-BR" sz="2200" dirty="0" smtClean="0"/>
            <a:t>Aumenta a qualidade na prestação</a:t>
          </a:r>
          <a:br>
            <a:rPr lang="pt-BR" sz="2200" dirty="0" smtClean="0"/>
          </a:br>
          <a:r>
            <a:rPr lang="pt-BR" sz="2200" dirty="0" smtClean="0"/>
            <a:t>de serviços na saúde suplementar</a:t>
          </a:r>
          <a:endParaRPr lang="pt-BR" sz="2200" dirty="0"/>
        </a:p>
      </dgm:t>
    </dgm:pt>
    <dgm:pt modelId="{AEF048C2-7485-4938-935E-27584CCD39EB}" type="parTrans" cxnId="{4CA4FCCF-BCAF-4FC0-90D3-0573CB67B9D8}">
      <dgm:prSet/>
      <dgm:spPr/>
      <dgm:t>
        <a:bodyPr/>
        <a:lstStyle/>
        <a:p>
          <a:endParaRPr lang="pt-BR"/>
        </a:p>
      </dgm:t>
    </dgm:pt>
    <dgm:pt modelId="{2CD92B36-EF1A-4D3E-A33E-3BD5D4C3603F}" type="sibTrans" cxnId="{4CA4FCCF-BCAF-4FC0-90D3-0573CB67B9D8}">
      <dgm:prSet/>
      <dgm:spPr/>
      <dgm:t>
        <a:bodyPr/>
        <a:lstStyle/>
        <a:p>
          <a:endParaRPr lang="pt-BR"/>
        </a:p>
      </dgm:t>
    </dgm:pt>
    <dgm:pt modelId="{39647A83-96A0-4015-A792-1053EEB959D2}">
      <dgm:prSet custT="1"/>
      <dgm:spPr/>
      <dgm:t>
        <a:bodyPr/>
        <a:lstStyle/>
        <a:p>
          <a:r>
            <a:rPr lang="pt-BR" sz="2200" dirty="0" smtClean="0"/>
            <a:t>Melhores resultados em saúde </a:t>
          </a:r>
          <a:endParaRPr lang="pt-BR" sz="2200" dirty="0"/>
        </a:p>
      </dgm:t>
    </dgm:pt>
    <dgm:pt modelId="{82170657-5333-4243-8139-E9AE9445590E}" type="parTrans" cxnId="{69510697-0D67-43F4-98C8-2CA8933E3DBF}">
      <dgm:prSet/>
      <dgm:spPr/>
      <dgm:t>
        <a:bodyPr/>
        <a:lstStyle/>
        <a:p>
          <a:endParaRPr lang="pt-BR"/>
        </a:p>
      </dgm:t>
    </dgm:pt>
    <dgm:pt modelId="{2123B026-63A9-4C99-9CA1-4C7BAFBEDBA2}" type="sibTrans" cxnId="{69510697-0D67-43F4-98C8-2CA8933E3DBF}">
      <dgm:prSet/>
      <dgm:spPr/>
      <dgm:t>
        <a:bodyPr/>
        <a:lstStyle/>
        <a:p>
          <a:endParaRPr lang="pt-BR"/>
        </a:p>
      </dgm:t>
    </dgm:pt>
    <dgm:pt modelId="{E148C4D4-4424-47C1-B699-EAE5E9FB3131}" type="pres">
      <dgm:prSet presAssocID="{8C4D14E1-1F4A-467C-94AE-C0365AECB81C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C5C1FC99-9401-4476-9E3A-D65680CC64C9}" type="pres">
      <dgm:prSet presAssocID="{39647A83-96A0-4015-A792-1053EEB959D2}" presName="composite" presStyleCnt="0"/>
      <dgm:spPr/>
    </dgm:pt>
    <dgm:pt modelId="{496191F7-1FE9-4391-BFAB-4A6C2DBA3FEE}" type="pres">
      <dgm:prSet presAssocID="{39647A83-96A0-4015-A792-1053EEB959D2}" presName="imgShp" presStyleLbl="fgImgPlace1" presStyleIdx="0" presStyleCnt="5" custScaleX="162382" custScaleY="174023" custLinFactX="100000" custLinFactNeighborX="156642" custLinFactNeighborY="855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DC9454CC-55D6-40C3-98A7-3F2703DE1184}" type="pres">
      <dgm:prSet presAssocID="{39647A83-96A0-4015-A792-1053EEB959D2}" presName="txShp" presStyleLbl="node1" presStyleIdx="0" presStyleCnt="5" custScaleX="68813" custLinFactNeighborX="11047" custLinFactNeighborY="-483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4FD8FA2-52B1-4DA1-892B-EF16CC117ED2}" type="pres">
      <dgm:prSet presAssocID="{2123B026-63A9-4C99-9CA1-4C7BAFBEDBA2}" presName="spacing" presStyleCnt="0"/>
      <dgm:spPr/>
    </dgm:pt>
    <dgm:pt modelId="{FF33721D-CC87-45DD-9EC9-AAA803541DE5}" type="pres">
      <dgm:prSet presAssocID="{13F53050-127D-4D6E-A750-63A278FFBFC4}" presName="composite" presStyleCnt="0"/>
      <dgm:spPr/>
    </dgm:pt>
    <dgm:pt modelId="{4F2FE8BD-013C-40C3-B199-E24D4CA1D10D}" type="pres">
      <dgm:prSet presAssocID="{13F53050-127D-4D6E-A750-63A278FFBFC4}" presName="imgShp" presStyleLbl="fgImgPlace1" presStyleIdx="1" presStyleCnt="5" custScaleX="215812" custScaleY="175014" custLinFactX="27868" custLinFactNeighborX="100000" custLinFactNeighborY="-5948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08C47DBB-BDA2-44B1-8E24-25054FEFCBE5}" type="pres">
      <dgm:prSet presAssocID="{13F53050-127D-4D6E-A750-63A278FFBFC4}" presName="txShp" presStyleLbl="node1" presStyleIdx="1" presStyleCnt="5" custScaleX="85790" custLinFactNeighborX="5580" custLinFactNeighborY="-59804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4AF480F0-D440-46E9-A7BC-5B36F59D7C8E}" type="pres">
      <dgm:prSet presAssocID="{2CD92B36-EF1A-4D3E-A33E-3BD5D4C3603F}" presName="spacing" presStyleCnt="0"/>
      <dgm:spPr/>
    </dgm:pt>
    <dgm:pt modelId="{B6828F63-B806-4535-9AE5-7D015F17506A}" type="pres">
      <dgm:prSet presAssocID="{B765C2BD-F2E4-406F-B69A-2E6150675F3D}" presName="composite" presStyleCnt="0"/>
      <dgm:spPr/>
    </dgm:pt>
    <dgm:pt modelId="{9CCAC10D-B616-4F2B-94CC-7CD7ECCDB418}" type="pres">
      <dgm:prSet presAssocID="{B765C2BD-F2E4-406F-B69A-2E6150675F3D}" presName="imgShp" presStyleLbl="fgImgPlace1" presStyleIdx="2" presStyleCnt="5" custScaleX="174716" custScaleY="181308" custLinFactNeighborX="10545" custLinFactNeighborY="-9690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528F8986-934A-4D36-808F-D63BDC4DD713}" type="pres">
      <dgm:prSet presAssocID="{B765C2BD-F2E4-406F-B69A-2E6150675F3D}" presName="txShp" presStyleLbl="node1" presStyleIdx="2" presStyleCnt="5" custScaleX="104770" custScaleY="151171" custLinFactNeighborX="1885" custLinFactNeighborY="-95687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66FB7792-FCCD-4DD3-8F0A-F8A126E81234}" type="pres">
      <dgm:prSet presAssocID="{2A4C839C-FA90-415F-BA3C-CAF85989265F}" presName="spacing" presStyleCnt="0"/>
      <dgm:spPr/>
    </dgm:pt>
    <dgm:pt modelId="{45A72DBD-CA58-4126-9D79-F734BB96E7D1}" type="pres">
      <dgm:prSet presAssocID="{924813D1-A32C-409C-8B75-FA6CB2D938FD}" presName="composite" presStyleCnt="0"/>
      <dgm:spPr/>
    </dgm:pt>
    <dgm:pt modelId="{630F2EEC-3BEC-4D01-BE21-D971563E0C66}" type="pres">
      <dgm:prSet presAssocID="{924813D1-A32C-409C-8B75-FA6CB2D938FD}" presName="imgShp" presStyleLbl="fgImgPlace1" presStyleIdx="3" presStyleCnt="5" custScaleX="175123" custScaleY="125625" custLinFactY="-2859" custLinFactNeighborX="98076" custLinFactNeighborY="-10000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A133D12C-16FE-422C-B0CC-BFA13F459386}" type="pres">
      <dgm:prSet presAssocID="{924813D1-A32C-409C-8B75-FA6CB2D938FD}" presName="txShp" presStyleLbl="node1" presStyleIdx="3" presStyleCnt="5" custScaleX="92026" custScaleY="133784" custLinFactY="-4724" custLinFactNeighborX="5343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32265CA1-D021-4A53-B35D-B8C0F81027B0}" type="pres">
      <dgm:prSet presAssocID="{6CBD695F-EA9E-422C-B6CA-C29104394789}" presName="spacing" presStyleCnt="0"/>
      <dgm:spPr/>
    </dgm:pt>
    <dgm:pt modelId="{8105266D-5E57-4AED-91D4-F1ED5CE3B08E}" type="pres">
      <dgm:prSet presAssocID="{C01ACE00-8B03-4860-B400-9FFF09B2EDBA}" presName="composite" presStyleCnt="0"/>
      <dgm:spPr/>
    </dgm:pt>
    <dgm:pt modelId="{76CF5916-D1F8-4019-B75D-A7E9B53744D6}" type="pres">
      <dgm:prSet presAssocID="{C01ACE00-8B03-4860-B400-9FFF09B2EDBA}" presName="imgShp" presStyleLbl="fgImgPlace1" presStyleIdx="4" presStyleCnt="5" custScaleX="176950" custScaleY="162160" custLinFactX="-60039" custLinFactY="-12867" custLinFactNeighborX="-100000" custLinFactNeighborY="-100000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pt-BR"/>
        </a:p>
      </dgm:t>
    </dgm:pt>
    <dgm:pt modelId="{266658B9-5923-48AD-9563-5EE6F1DD45F4}" type="pres">
      <dgm:prSet presAssocID="{C01ACE00-8B03-4860-B400-9FFF09B2EDBA}" presName="txShp" presStyleLbl="node1" presStyleIdx="4" presStyleCnt="5" custScaleX="125525" custScaleY="112138" custLinFactY="-18446" custLinFactNeighborX="-4737" custLinFactNeighborY="-1000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719E10A-E77D-45AE-B1BA-F438FA21C59C}" type="presOf" srcId="{39647A83-96A0-4015-A792-1053EEB959D2}" destId="{DC9454CC-55D6-40C3-98A7-3F2703DE1184}" srcOrd="0" destOrd="0" presId="urn:microsoft.com/office/officeart/2005/8/layout/vList3"/>
    <dgm:cxn modelId="{E23B4782-CFBD-4312-B575-F1FBE201F667}" srcId="{8C4D14E1-1F4A-467C-94AE-C0365AECB81C}" destId="{C01ACE00-8B03-4860-B400-9FFF09B2EDBA}" srcOrd="4" destOrd="0" parTransId="{84822972-0C0E-400E-B25F-DECEF86DC3C2}" sibTransId="{25C98E55-0DF9-4062-AFA9-27732F739FD6}"/>
    <dgm:cxn modelId="{CBF16E9D-E1D6-4781-8F3B-B8A6B1EC853D}" type="presOf" srcId="{13F53050-127D-4D6E-A750-63A278FFBFC4}" destId="{08C47DBB-BDA2-44B1-8E24-25054FEFCBE5}" srcOrd="0" destOrd="0" presId="urn:microsoft.com/office/officeart/2005/8/layout/vList3"/>
    <dgm:cxn modelId="{4CA4FCCF-BCAF-4FC0-90D3-0573CB67B9D8}" srcId="{8C4D14E1-1F4A-467C-94AE-C0365AECB81C}" destId="{13F53050-127D-4D6E-A750-63A278FFBFC4}" srcOrd="1" destOrd="0" parTransId="{AEF048C2-7485-4938-935E-27584CCD39EB}" sibTransId="{2CD92B36-EF1A-4D3E-A33E-3BD5D4C3603F}"/>
    <dgm:cxn modelId="{69510697-0D67-43F4-98C8-2CA8933E3DBF}" srcId="{8C4D14E1-1F4A-467C-94AE-C0365AECB81C}" destId="{39647A83-96A0-4015-A792-1053EEB959D2}" srcOrd="0" destOrd="0" parTransId="{82170657-5333-4243-8139-E9AE9445590E}" sibTransId="{2123B026-63A9-4C99-9CA1-4C7BAFBEDBA2}"/>
    <dgm:cxn modelId="{6407F5F1-1282-48ED-B848-35D4F536101C}" srcId="{8C4D14E1-1F4A-467C-94AE-C0365AECB81C}" destId="{924813D1-A32C-409C-8B75-FA6CB2D938FD}" srcOrd="3" destOrd="0" parTransId="{F1148A2D-F7E6-4BD1-8CE8-10ED8C2FD42D}" sibTransId="{6CBD695F-EA9E-422C-B6CA-C29104394789}"/>
    <dgm:cxn modelId="{8A7824C6-44A8-44B2-8FBC-AA5B62F46428}" type="presOf" srcId="{B765C2BD-F2E4-406F-B69A-2E6150675F3D}" destId="{528F8986-934A-4D36-808F-D63BDC4DD713}" srcOrd="0" destOrd="0" presId="urn:microsoft.com/office/officeart/2005/8/layout/vList3"/>
    <dgm:cxn modelId="{7AD71382-FE13-4145-9AFA-2F3ED173D051}" srcId="{8C4D14E1-1F4A-467C-94AE-C0365AECB81C}" destId="{B765C2BD-F2E4-406F-B69A-2E6150675F3D}" srcOrd="2" destOrd="0" parTransId="{192D75FB-0E42-4275-9C40-8ECC6F916A43}" sibTransId="{2A4C839C-FA90-415F-BA3C-CAF85989265F}"/>
    <dgm:cxn modelId="{6FB14481-00F2-4520-9E27-51C111C7A80F}" type="presOf" srcId="{8C4D14E1-1F4A-467C-94AE-C0365AECB81C}" destId="{E148C4D4-4424-47C1-B699-EAE5E9FB3131}" srcOrd="0" destOrd="0" presId="urn:microsoft.com/office/officeart/2005/8/layout/vList3"/>
    <dgm:cxn modelId="{AACBBBB2-A796-4BF5-86BD-886AF4115739}" type="presOf" srcId="{C01ACE00-8B03-4860-B400-9FFF09B2EDBA}" destId="{266658B9-5923-48AD-9563-5EE6F1DD45F4}" srcOrd="0" destOrd="0" presId="urn:microsoft.com/office/officeart/2005/8/layout/vList3"/>
    <dgm:cxn modelId="{6CF5B745-62BE-46F1-B084-F5E7F7BEFE8F}" type="presOf" srcId="{924813D1-A32C-409C-8B75-FA6CB2D938FD}" destId="{A133D12C-16FE-422C-B0CC-BFA13F459386}" srcOrd="0" destOrd="0" presId="urn:microsoft.com/office/officeart/2005/8/layout/vList3"/>
    <dgm:cxn modelId="{5607ADD5-319B-4DD8-B44A-130075B535DC}" type="presParOf" srcId="{E148C4D4-4424-47C1-B699-EAE5E9FB3131}" destId="{C5C1FC99-9401-4476-9E3A-D65680CC64C9}" srcOrd="0" destOrd="0" presId="urn:microsoft.com/office/officeart/2005/8/layout/vList3"/>
    <dgm:cxn modelId="{74B8D1C6-FCFE-4DFD-9335-A4076C463AB3}" type="presParOf" srcId="{C5C1FC99-9401-4476-9E3A-D65680CC64C9}" destId="{496191F7-1FE9-4391-BFAB-4A6C2DBA3FEE}" srcOrd="0" destOrd="0" presId="urn:microsoft.com/office/officeart/2005/8/layout/vList3"/>
    <dgm:cxn modelId="{BAC0B48A-D191-4BE1-BE2E-396375754B86}" type="presParOf" srcId="{C5C1FC99-9401-4476-9E3A-D65680CC64C9}" destId="{DC9454CC-55D6-40C3-98A7-3F2703DE1184}" srcOrd="1" destOrd="0" presId="urn:microsoft.com/office/officeart/2005/8/layout/vList3"/>
    <dgm:cxn modelId="{4D70C3FB-3140-488D-AEAE-032F21CC615E}" type="presParOf" srcId="{E148C4D4-4424-47C1-B699-EAE5E9FB3131}" destId="{14FD8FA2-52B1-4DA1-892B-EF16CC117ED2}" srcOrd="1" destOrd="0" presId="urn:microsoft.com/office/officeart/2005/8/layout/vList3"/>
    <dgm:cxn modelId="{5292B245-01EC-4019-B887-A24AF7E28BF8}" type="presParOf" srcId="{E148C4D4-4424-47C1-B699-EAE5E9FB3131}" destId="{FF33721D-CC87-45DD-9EC9-AAA803541DE5}" srcOrd="2" destOrd="0" presId="urn:microsoft.com/office/officeart/2005/8/layout/vList3"/>
    <dgm:cxn modelId="{BA707757-4032-41CC-A2A2-1F1E41988BC7}" type="presParOf" srcId="{FF33721D-CC87-45DD-9EC9-AAA803541DE5}" destId="{4F2FE8BD-013C-40C3-B199-E24D4CA1D10D}" srcOrd="0" destOrd="0" presId="urn:microsoft.com/office/officeart/2005/8/layout/vList3"/>
    <dgm:cxn modelId="{098103E1-8EBB-43BA-A708-A734140662CA}" type="presParOf" srcId="{FF33721D-CC87-45DD-9EC9-AAA803541DE5}" destId="{08C47DBB-BDA2-44B1-8E24-25054FEFCBE5}" srcOrd="1" destOrd="0" presId="urn:microsoft.com/office/officeart/2005/8/layout/vList3"/>
    <dgm:cxn modelId="{23CCFC92-E977-4AFE-A552-3A6C79D986AD}" type="presParOf" srcId="{E148C4D4-4424-47C1-B699-EAE5E9FB3131}" destId="{4AF480F0-D440-46E9-A7BC-5B36F59D7C8E}" srcOrd="3" destOrd="0" presId="urn:microsoft.com/office/officeart/2005/8/layout/vList3"/>
    <dgm:cxn modelId="{5A4967D4-3AF4-4BEC-B25A-7BFF987E1ED0}" type="presParOf" srcId="{E148C4D4-4424-47C1-B699-EAE5E9FB3131}" destId="{B6828F63-B806-4535-9AE5-7D015F17506A}" srcOrd="4" destOrd="0" presId="urn:microsoft.com/office/officeart/2005/8/layout/vList3"/>
    <dgm:cxn modelId="{319F3C93-97CA-4021-92E7-3E49C9EC0E6C}" type="presParOf" srcId="{B6828F63-B806-4535-9AE5-7D015F17506A}" destId="{9CCAC10D-B616-4F2B-94CC-7CD7ECCDB418}" srcOrd="0" destOrd="0" presId="urn:microsoft.com/office/officeart/2005/8/layout/vList3"/>
    <dgm:cxn modelId="{B507D9BA-AA53-4E16-B354-7E4B1AA5E03B}" type="presParOf" srcId="{B6828F63-B806-4535-9AE5-7D015F17506A}" destId="{528F8986-934A-4D36-808F-D63BDC4DD713}" srcOrd="1" destOrd="0" presId="urn:microsoft.com/office/officeart/2005/8/layout/vList3"/>
    <dgm:cxn modelId="{065CA456-DEDE-4676-A62F-04D6B794733A}" type="presParOf" srcId="{E148C4D4-4424-47C1-B699-EAE5E9FB3131}" destId="{66FB7792-FCCD-4DD3-8F0A-F8A126E81234}" srcOrd="5" destOrd="0" presId="urn:microsoft.com/office/officeart/2005/8/layout/vList3"/>
    <dgm:cxn modelId="{41B3D679-9A8F-4A00-94D5-59F74621ED3A}" type="presParOf" srcId="{E148C4D4-4424-47C1-B699-EAE5E9FB3131}" destId="{45A72DBD-CA58-4126-9D79-F734BB96E7D1}" srcOrd="6" destOrd="0" presId="urn:microsoft.com/office/officeart/2005/8/layout/vList3"/>
    <dgm:cxn modelId="{4FE15C7A-4FCD-4403-8670-68BC7DCE06EE}" type="presParOf" srcId="{45A72DBD-CA58-4126-9D79-F734BB96E7D1}" destId="{630F2EEC-3BEC-4D01-BE21-D971563E0C66}" srcOrd="0" destOrd="0" presId="urn:microsoft.com/office/officeart/2005/8/layout/vList3"/>
    <dgm:cxn modelId="{5C6D53C5-17F3-4822-8BBF-8DE2AE14F38A}" type="presParOf" srcId="{45A72DBD-CA58-4126-9D79-F734BB96E7D1}" destId="{A133D12C-16FE-422C-B0CC-BFA13F459386}" srcOrd="1" destOrd="0" presId="urn:microsoft.com/office/officeart/2005/8/layout/vList3"/>
    <dgm:cxn modelId="{49FA3245-F475-41F2-890D-24852157C0F8}" type="presParOf" srcId="{E148C4D4-4424-47C1-B699-EAE5E9FB3131}" destId="{32265CA1-D021-4A53-B35D-B8C0F81027B0}" srcOrd="7" destOrd="0" presId="urn:microsoft.com/office/officeart/2005/8/layout/vList3"/>
    <dgm:cxn modelId="{1328F881-1906-4C0F-AED4-5B5BB11D2F0F}" type="presParOf" srcId="{E148C4D4-4424-47C1-B699-EAE5E9FB3131}" destId="{8105266D-5E57-4AED-91D4-F1ED5CE3B08E}" srcOrd="8" destOrd="0" presId="urn:microsoft.com/office/officeart/2005/8/layout/vList3"/>
    <dgm:cxn modelId="{8C1B5DE9-463C-4056-B8E8-E82A9D940CE8}" type="presParOf" srcId="{8105266D-5E57-4AED-91D4-F1ED5CE3B08E}" destId="{76CF5916-D1F8-4019-B75D-A7E9B53744D6}" srcOrd="0" destOrd="0" presId="urn:microsoft.com/office/officeart/2005/8/layout/vList3"/>
    <dgm:cxn modelId="{A31A7610-4681-463E-AA1B-EF00B9D12BD6}" type="presParOf" srcId="{8105266D-5E57-4AED-91D4-F1ED5CE3B08E}" destId="{266658B9-5923-48AD-9563-5EE6F1DD45F4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9454CC-55D6-40C3-98A7-3F2703DE1184}">
      <dsp:nvSpPr>
        <dsp:cNvPr id="0" name=""/>
        <dsp:cNvSpPr/>
      </dsp:nvSpPr>
      <dsp:spPr>
        <a:xfrm rot="10800000">
          <a:off x="3870062" y="194162"/>
          <a:ext cx="4184353" cy="602028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478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/>
            <a:t>Melhores resultados em saúde </a:t>
          </a:r>
          <a:endParaRPr lang="pt-BR" sz="2200" kern="1200" dirty="0"/>
        </a:p>
      </dsp:txBody>
      <dsp:txXfrm rot="10800000">
        <a:off x="4020569" y="194162"/>
        <a:ext cx="4033846" cy="602028"/>
      </dsp:txXfrm>
    </dsp:sp>
    <dsp:sp modelId="{496191F7-1FE9-4391-BFAB-4A6C2DBA3FEE}">
      <dsp:nvSpPr>
        <dsp:cNvPr id="0" name=""/>
        <dsp:cNvSpPr/>
      </dsp:nvSpPr>
      <dsp:spPr>
        <a:xfrm>
          <a:off x="3306382" y="5591"/>
          <a:ext cx="977585" cy="1047667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C47DBB-BDA2-44B1-8E24-25054FEFCBE5}">
      <dsp:nvSpPr>
        <dsp:cNvPr id="0" name=""/>
        <dsp:cNvSpPr/>
      </dsp:nvSpPr>
      <dsp:spPr>
        <a:xfrm rot="10800000">
          <a:off x="2843795" y="1093588"/>
          <a:ext cx="5216684" cy="602028"/>
        </a:xfrm>
        <a:prstGeom prst="homePlate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478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/>
            <a:t>Aumenta a qualidade na prestação</a:t>
          </a:r>
          <a:br>
            <a:rPr lang="pt-BR" sz="2200" kern="1200" dirty="0" smtClean="0"/>
          </a:br>
          <a:r>
            <a:rPr lang="pt-BR" sz="2200" kern="1200" dirty="0" smtClean="0"/>
            <a:t>de serviços na saúde suplementar</a:t>
          </a:r>
          <a:endParaRPr lang="pt-BR" sz="2200" kern="1200" dirty="0"/>
        </a:p>
      </dsp:txBody>
      <dsp:txXfrm rot="10800000">
        <a:off x="2994302" y="1093588"/>
        <a:ext cx="5066177" cy="602028"/>
      </dsp:txXfrm>
    </dsp:sp>
    <dsp:sp modelId="{4F2FE8BD-013C-40C3-B199-E24D4CA1D10D}">
      <dsp:nvSpPr>
        <dsp:cNvPr id="0" name=""/>
        <dsp:cNvSpPr/>
      </dsp:nvSpPr>
      <dsp:spPr>
        <a:xfrm>
          <a:off x="2192628" y="869687"/>
          <a:ext cx="1299249" cy="1053633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8F8986-934A-4D36-808F-D63BDC4DD713}">
      <dsp:nvSpPr>
        <dsp:cNvPr id="0" name=""/>
        <dsp:cNvSpPr/>
      </dsp:nvSpPr>
      <dsp:spPr>
        <a:xfrm rot="10800000">
          <a:off x="1691663" y="1975819"/>
          <a:ext cx="6370812" cy="910092"/>
        </a:xfrm>
        <a:prstGeom prst="homePlate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478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/>
            <a:t>Garantia da rede contratada, com possibilidade</a:t>
          </a:r>
          <a:br>
            <a:rPr lang="pt-BR" sz="2200" kern="1200" dirty="0" smtClean="0"/>
          </a:br>
          <a:r>
            <a:rPr lang="pt-BR" sz="2200" kern="1200" dirty="0" smtClean="0"/>
            <a:t>de adequação às características quantitativas, demográficas e epidemiológicas </a:t>
          </a:r>
          <a:endParaRPr lang="pt-BR" sz="2200" kern="1200" dirty="0"/>
        </a:p>
      </dsp:txBody>
      <dsp:txXfrm rot="10800000">
        <a:off x="1919186" y="1975819"/>
        <a:ext cx="6143289" cy="910092"/>
      </dsp:txXfrm>
    </dsp:sp>
    <dsp:sp modelId="{9CCAC10D-B616-4F2B-94CC-7CD7ECCDB418}">
      <dsp:nvSpPr>
        <dsp:cNvPr id="0" name=""/>
        <dsp:cNvSpPr/>
      </dsp:nvSpPr>
      <dsp:spPr>
        <a:xfrm>
          <a:off x="1259630" y="1877800"/>
          <a:ext cx="1051839" cy="109152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33D12C-16FE-422C-B0CC-BFA13F459386}">
      <dsp:nvSpPr>
        <dsp:cNvPr id="0" name=""/>
        <dsp:cNvSpPr/>
      </dsp:nvSpPr>
      <dsp:spPr>
        <a:xfrm rot="10800000">
          <a:off x="2483747" y="3101933"/>
          <a:ext cx="5595880" cy="805417"/>
        </a:xfrm>
        <a:prstGeom prst="homePlate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478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/>
            <a:t>Redução de conflitos e mudanças bruscas</a:t>
          </a:r>
          <a:br>
            <a:rPr lang="pt-BR" sz="2200" kern="1200" dirty="0" smtClean="0"/>
          </a:br>
          <a:r>
            <a:rPr lang="pt-BR" sz="2200" kern="1200" dirty="0" smtClean="0"/>
            <a:t>na rede com a formalização contratual</a:t>
          </a:r>
          <a:endParaRPr lang="pt-BR" sz="2200" kern="1200" dirty="0"/>
        </a:p>
      </dsp:txBody>
      <dsp:txXfrm rot="10800000">
        <a:off x="2685101" y="3101933"/>
        <a:ext cx="5394526" cy="805417"/>
      </dsp:txXfrm>
    </dsp:sp>
    <dsp:sp modelId="{630F2EEC-3BEC-4D01-BE21-D971563E0C66}">
      <dsp:nvSpPr>
        <dsp:cNvPr id="0" name=""/>
        <dsp:cNvSpPr/>
      </dsp:nvSpPr>
      <dsp:spPr>
        <a:xfrm>
          <a:off x="1979712" y="3137721"/>
          <a:ext cx="1054290" cy="756298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6658B9-5923-48AD-9563-5EE6F1DD45F4}">
      <dsp:nvSpPr>
        <dsp:cNvPr id="0" name=""/>
        <dsp:cNvSpPr/>
      </dsp:nvSpPr>
      <dsp:spPr>
        <a:xfrm rot="10800000">
          <a:off x="467517" y="4155024"/>
          <a:ext cx="7632873" cy="675102"/>
        </a:xfrm>
        <a:prstGeom prst="homePlat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5478" tIns="83820" rIns="156464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200" kern="1200" dirty="0" smtClean="0"/>
            <a:t>100% de contratos escritos e acordados entre operadoras</a:t>
          </a:r>
          <a:br>
            <a:rPr lang="pt-BR" sz="2200" kern="1200" dirty="0" smtClean="0"/>
          </a:br>
          <a:r>
            <a:rPr lang="pt-BR" sz="2200" kern="1200" dirty="0" smtClean="0"/>
            <a:t>e prestadores de serviços de saúde no setor suplementar</a:t>
          </a:r>
          <a:endParaRPr lang="pt-BR" sz="2200" kern="1200" dirty="0"/>
        </a:p>
      </dsp:txBody>
      <dsp:txXfrm rot="10800000">
        <a:off x="636292" y="4155024"/>
        <a:ext cx="7464098" cy="675102"/>
      </dsp:txXfrm>
    </dsp:sp>
    <dsp:sp modelId="{76CF5916-D1F8-4019-B75D-A7E9B53744D6}">
      <dsp:nvSpPr>
        <dsp:cNvPr id="0" name=""/>
        <dsp:cNvSpPr/>
      </dsp:nvSpPr>
      <dsp:spPr>
        <a:xfrm>
          <a:off x="35495" y="4038037"/>
          <a:ext cx="1065289" cy="976249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A9DD74-A37A-4F00-A1E8-90019DBD5715}" type="datetimeFigureOut">
              <a:rPr lang="pt-BR" smtClean="0"/>
              <a:t>12/12/2014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89217-FD46-4ADA-866E-FD54C67503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4043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 dirty="0" smtClean="0"/>
              <a:t>Clique para editar o estilo do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30C4FB-F409-4ACA-ACC5-DE9BE0AFE656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101C9-1AFD-410D-BCBE-CF61F6B655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52547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7AA95-2733-44AB-91C5-7F103963B554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A22FD-EC7C-421D-BC82-17A7125B84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3186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2FC226-6914-4C87-AFA7-14C36C5F9BE2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A9136-E8E2-44D2-B532-A047462FC53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5109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51108C-22D5-41A5-B56C-3961F6142559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03E06F-7938-4004-B100-6F0862A9DF9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068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6CEB95-0A04-4BA0-81D9-89A59FD05833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84F76-3165-4B9A-8664-025A81A5F92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4102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F73953-B9B3-4C3A-AE77-0C492A0AE86A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1DBB8-3EC5-4B15-82D6-20D76B36FA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16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7EE41-5A2D-4A8A-8E51-BD3581477BA7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095A1-732A-4908-A78D-8B0BE727A61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2921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D7EDE7-A3D5-4A7B-8ECD-DA990084C5D7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D767D-08EC-4F4A-8151-62CB6F3FAD6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185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7" descr="template_ppt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2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3" y="236538"/>
            <a:ext cx="2667000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m 9" descr="malha_construtiva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357188"/>
            <a:ext cx="1852613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71604" y="1142984"/>
            <a:ext cx="7215238" cy="142399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3000" b="1" baseline="0">
                <a:latin typeface="Helvetica 55 Roman" pitchFamily="34" charset="0"/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571604" y="3286124"/>
            <a:ext cx="7215238" cy="8048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eaLnBrk="1" hangingPunct="1">
              <a:buNone/>
              <a:defRPr sz="2000" baseline="0">
                <a:latin typeface="Helvetica 55 Roman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8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419D1-D033-4B06-B26B-034E32F64D53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9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9DAD0-0C17-4959-9689-189C779E032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7409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076BE-710E-4D6C-B6D9-2320CB9A33E0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909BD-3481-44AA-9924-4EC32D1992A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262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7F824-4FF9-4684-B4D9-20749148CE38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858E26-40FA-4513-B66A-AE7897558A2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6750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890B2-3A3D-4FDE-ACD7-05B069178FA8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926F0-0840-464D-9B01-6C3D5E5C474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994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FB409-B71A-43B8-8BB3-E26A6CC0F341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D32C2-93BE-41A5-93C9-2B6C89C82AE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4520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6940F-B8A9-4E97-9047-88E7B3D354A3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95084-118C-4257-8F90-CDE9FA8E2CD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146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8BF9D-5BA1-4FFC-AC3B-3C6912B8E7CC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BA40A-365D-44F4-8681-E5A31482D71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1584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FCECE-FF3B-45D3-ADC4-9DAC74294208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35C51-D6F1-46D5-A587-537A70F6CCF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39513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0D15E-0055-4C81-9743-0852D2A64539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A865F4-0FE5-4042-92FF-9FC249360E7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9733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E29EA-187B-4DA5-8BCD-8401E71D8094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49C5B-89F3-4ED3-850E-DAB02911F9F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95815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52F5D7-00F9-4082-BD5E-1EBAD822144D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A83F1-23BF-4338-997A-739748AF50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8394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9C81A-7CCD-431D-9C3B-C362151BA918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419B4-60DA-4759-8469-1E0F0261D4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7608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D3D64-233B-4598-8455-4BCA6304B381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B2463-BDD2-4F74-A764-976A16BE43D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03496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F54E9B-6049-4F8C-970A-665E26479D7D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3214A-30C6-4F26-94E5-C462425232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7531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4143375" y="6356350"/>
            <a:ext cx="714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7A0DAD-7C90-4DBE-A93D-4EC8AD1BCC1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1027" name="Picture 2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Imagem 11" descr="evolução-da-malha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6143625"/>
            <a:ext cx="1714500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Imagem 12" descr="Logo ANS_CMYK correto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875" y="6143625"/>
            <a:ext cx="1714500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9" r:id="rId1"/>
    <p:sldLayoutId id="2147484150" r:id="rId2"/>
    <p:sldLayoutId id="2147484151" r:id="rId3"/>
    <p:sldLayoutId id="2147484152" r:id="rId4"/>
    <p:sldLayoutId id="2147484153" r:id="rId5"/>
    <p:sldLayoutId id="2147484154" r:id="rId6"/>
    <p:sldLayoutId id="2147484155" r:id="rId7"/>
    <p:sldLayoutId id="2147484156" r:id="rId8"/>
    <p:sldLayoutId id="2147484157" r:id="rId9"/>
    <p:sldLayoutId id="2147484158" r:id="rId10"/>
    <p:sldLayoutId id="214748415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2051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0FD474D-F06E-46C9-8C9E-93B571A898C7}" type="datetimeFigureOut">
              <a:rPr lang="pt-BR"/>
              <a:pPr>
                <a:defRPr/>
              </a:pPr>
              <a:t>12/12/2014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0F49F9-1D48-451F-B446-9133CF5E45B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8" r:id="rId1"/>
    <p:sldLayoutId id="2147484139" r:id="rId2"/>
    <p:sldLayoutId id="2147484140" r:id="rId3"/>
    <p:sldLayoutId id="2147484141" r:id="rId4"/>
    <p:sldLayoutId id="2147484142" r:id="rId5"/>
    <p:sldLayoutId id="2147484143" r:id="rId6"/>
    <p:sldLayoutId id="2147484144" r:id="rId7"/>
    <p:sldLayoutId id="2147484145" r:id="rId8"/>
    <p:sldLayoutId id="2147484146" r:id="rId9"/>
    <p:sldLayoutId id="2147484147" r:id="rId10"/>
    <p:sldLayoutId id="214748414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Sem Título-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08038"/>
            <a:ext cx="7559675" cy="524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P:\Chefia de Gabinete\Gerência de Comunicação Social\Comunicacao Social\Trabalhos\2014\SAS 0016_2014 - PPTs Avulsos\ppt lei 13003\CAPA_ppt_lei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" t="13104" r="7359" b="9993"/>
          <a:stretch/>
        </p:blipFill>
        <p:spPr bwMode="auto">
          <a:xfrm>
            <a:off x="1331640" y="808038"/>
            <a:ext cx="4123109" cy="250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aixaDeTexto 9"/>
          <p:cNvSpPr txBox="1"/>
          <p:nvPr/>
        </p:nvSpPr>
        <p:spPr>
          <a:xfrm>
            <a:off x="3419872" y="3589258"/>
            <a:ext cx="50405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dirty="0" smtClean="0">
                <a:solidFill>
                  <a:srgbClr val="006699"/>
                </a:solidFill>
                <a:latin typeface="+mn-lt"/>
              </a:rPr>
              <a:t>Lei nº 13.003/2014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419872" y="4293096"/>
            <a:ext cx="50405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 smtClean="0">
                <a:solidFill>
                  <a:srgbClr val="006699"/>
                </a:solidFill>
                <a:latin typeface="+mn-lt"/>
              </a:rPr>
              <a:t>Coletiva de Imprensa</a:t>
            </a:r>
            <a:endParaRPr lang="pt-BR" sz="3200" b="1" dirty="0">
              <a:solidFill>
                <a:srgbClr val="006699"/>
              </a:solidFill>
              <a:latin typeface="+mn-lt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419872" y="5369204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400" b="1" dirty="0" smtClean="0">
                <a:solidFill>
                  <a:srgbClr val="006699"/>
                </a:solidFill>
                <a:latin typeface="+mn-lt"/>
              </a:rPr>
              <a:t>Rio de Janeiro,</a:t>
            </a:r>
            <a:br>
              <a:rPr lang="pt-BR" sz="1400" b="1" dirty="0" smtClean="0">
                <a:solidFill>
                  <a:srgbClr val="006699"/>
                </a:solidFill>
                <a:latin typeface="+mn-lt"/>
              </a:rPr>
            </a:br>
            <a:r>
              <a:rPr lang="pt-BR" sz="1400" b="1" dirty="0" smtClean="0">
                <a:solidFill>
                  <a:srgbClr val="006699"/>
                </a:solidFill>
                <a:latin typeface="+mn-lt"/>
              </a:rPr>
              <a:t>Dezembro de 2014</a:t>
            </a:r>
            <a:endParaRPr lang="pt-BR" sz="1400" b="1" dirty="0">
              <a:solidFill>
                <a:srgbClr val="0066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7180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 bwMode="auto">
          <a:xfrm>
            <a:off x="0" y="227781"/>
            <a:ext cx="9108504" cy="785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pt-BR" altLang="pt-BR" sz="40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As metas da ANS</a:t>
            </a:r>
            <a:endParaRPr lang="pt-BR" altLang="pt-BR" sz="4000" b="1" dirty="0" smtClean="0">
              <a:solidFill>
                <a:srgbClr val="006699"/>
              </a:solidFill>
              <a:latin typeface="HelveticaNeue Condensed" pitchFamily="32" charset="0"/>
            </a:endParaRP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2917643087"/>
              </p:ext>
            </p:extLst>
          </p:nvPr>
        </p:nvGraphicFramePr>
        <p:xfrm>
          <a:off x="108520" y="1150837"/>
          <a:ext cx="9144000" cy="5694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eta para cima 5"/>
          <p:cNvSpPr/>
          <p:nvPr/>
        </p:nvSpPr>
        <p:spPr>
          <a:xfrm>
            <a:off x="7956376" y="1196752"/>
            <a:ext cx="532424" cy="4752528"/>
          </a:xfrm>
          <a:prstGeom prst="upArrow">
            <a:avLst/>
          </a:prstGeom>
          <a:solidFill>
            <a:srgbClr val="F2E6D8"/>
          </a:solidFill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077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107950" y="260350"/>
            <a:ext cx="9036050" cy="865188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pt-BR" altLang="en-US" sz="40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O porquê de uma nova lei</a:t>
            </a:r>
            <a:endParaRPr lang="en-GB" altLang="en-US" sz="4000" b="1" dirty="0">
              <a:solidFill>
                <a:srgbClr val="006699"/>
              </a:solidFill>
              <a:latin typeface="Calibri" panose="020F0502020204030204" pitchFamily="34" charset="0"/>
            </a:endParaRPr>
          </a:p>
        </p:txBody>
      </p:sp>
      <p:sp>
        <p:nvSpPr>
          <p:cNvPr id="29699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611560" y="1340768"/>
            <a:ext cx="7704856" cy="1657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altLang="en-US" sz="2000" dirty="0" smtClean="0">
                <a:ea typeface="ＭＳ Ｐゴシック" pitchFamily="34" charset="-128"/>
                <a:cs typeface="Arial" panose="020B0604020202020204" pitchFamily="34" charset="0"/>
              </a:rPr>
              <a:t>O mercado de planos de saúde organiza-se por um conjunto de relações contratuais, permeadas muitas vezes por </a:t>
            </a:r>
            <a:r>
              <a:rPr lang="pt-BR" altLang="en-US" sz="2000" b="1" dirty="0" smtClean="0">
                <a:solidFill>
                  <a:srgbClr val="006699"/>
                </a:solidFill>
                <a:ea typeface="ＭＳ Ｐゴシック" pitchFamily="34" charset="-128"/>
                <a:cs typeface="Arial" panose="020B0604020202020204" pitchFamily="34" charset="0"/>
              </a:rPr>
              <a:t>interesses distintos</a:t>
            </a:r>
            <a:r>
              <a:rPr lang="pt-BR" altLang="en-US" sz="2000" dirty="0" smtClean="0">
                <a:ea typeface="ＭＳ Ｐゴシック" pitchFamily="34" charset="-128"/>
                <a:cs typeface="Arial" panose="020B0604020202020204" pitchFamily="34" charset="0"/>
              </a:rPr>
              <a:t>. </a:t>
            </a:r>
          </a:p>
          <a:p>
            <a:pPr marL="0" indent="0">
              <a:buNone/>
            </a:pPr>
            <a:endParaRPr lang="pt-BR" altLang="en-US" sz="2000" dirty="0" smtClean="0">
              <a:ea typeface="ＭＳ Ｐゴシック" pitchFamily="34" charset="-128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pt-BR" altLang="en-US" sz="2000" dirty="0" smtClean="0">
                <a:ea typeface="ＭＳ Ｐゴシック" pitchFamily="34" charset="-128"/>
                <a:cs typeface="Arial" panose="020B0604020202020204" pitchFamily="34" charset="0"/>
              </a:rPr>
              <a:t>A função da agência reguladora é </a:t>
            </a:r>
            <a:r>
              <a:rPr lang="pt-BR" altLang="en-US" sz="2000" b="1" dirty="0" smtClean="0">
                <a:solidFill>
                  <a:srgbClr val="006699"/>
                </a:solidFill>
                <a:ea typeface="ＭＳ Ｐゴシック" pitchFamily="34" charset="-128"/>
                <a:cs typeface="Arial" panose="020B0604020202020204" pitchFamily="34" charset="0"/>
              </a:rPr>
              <a:t>equilibrar</a:t>
            </a:r>
            <a:r>
              <a:rPr lang="pt-BR" altLang="en-US" sz="2000" dirty="0" smtClean="0">
                <a:ea typeface="ＭＳ Ｐゴシック" pitchFamily="34" charset="-128"/>
                <a:cs typeface="Arial" panose="020B0604020202020204" pitchFamily="34" charset="0"/>
              </a:rPr>
              <a:t> esse mercado.</a:t>
            </a:r>
          </a:p>
          <a:p>
            <a:endParaRPr lang="en-GB" altLang="en-US" dirty="0" smtClean="0">
              <a:ea typeface="ＭＳ Ｐゴシック" pitchFamily="34" charset="-128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251520" y="3853497"/>
            <a:ext cx="1728440" cy="92333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pt-BR" b="1" dirty="0" smtClean="0">
                <a:solidFill>
                  <a:srgbClr val="006699"/>
                </a:solidFill>
              </a:rPr>
              <a:t>Prestadores</a:t>
            </a:r>
            <a:br>
              <a:rPr lang="pt-BR" b="1" dirty="0" smtClean="0">
                <a:solidFill>
                  <a:srgbClr val="006699"/>
                </a:solidFill>
              </a:rPr>
            </a:br>
            <a:r>
              <a:rPr lang="pt-BR" b="1" dirty="0" smtClean="0">
                <a:solidFill>
                  <a:srgbClr val="006699"/>
                </a:solidFill>
              </a:rPr>
              <a:t>de serviços</a:t>
            </a:r>
            <a:br>
              <a:rPr lang="pt-BR" b="1" dirty="0" smtClean="0">
                <a:solidFill>
                  <a:srgbClr val="006699"/>
                </a:solidFill>
              </a:rPr>
            </a:br>
            <a:r>
              <a:rPr lang="pt-BR" b="1" dirty="0" smtClean="0">
                <a:solidFill>
                  <a:srgbClr val="006699"/>
                </a:solidFill>
              </a:rPr>
              <a:t>de </a:t>
            </a:r>
            <a:r>
              <a:rPr lang="pt-BR" b="1" dirty="0">
                <a:solidFill>
                  <a:srgbClr val="006699"/>
                </a:solidFill>
              </a:rPr>
              <a:t>saúde</a:t>
            </a:r>
            <a:endParaRPr lang="en-GB" b="1" dirty="0">
              <a:solidFill>
                <a:srgbClr val="006699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2131490" y="3843045"/>
            <a:ext cx="2016125" cy="95410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pt-BR" b="1" dirty="0" smtClean="0">
                <a:solidFill>
                  <a:srgbClr val="006699"/>
                </a:solidFill>
              </a:rPr>
              <a:t>Operadoras </a:t>
            </a:r>
            <a:r>
              <a:rPr lang="pt-BR" b="1" dirty="0">
                <a:solidFill>
                  <a:srgbClr val="006699"/>
                </a:solidFill>
              </a:rPr>
              <a:t>de planos de </a:t>
            </a:r>
            <a:r>
              <a:rPr lang="pt-BR" b="1" dirty="0" smtClean="0">
                <a:solidFill>
                  <a:srgbClr val="006699"/>
                </a:solidFill>
              </a:rPr>
              <a:t>saúde</a:t>
            </a:r>
          </a:p>
          <a:p>
            <a:pPr algn="ctr">
              <a:defRPr/>
            </a:pPr>
            <a:endParaRPr lang="en-GB" sz="2000" b="1" dirty="0">
              <a:solidFill>
                <a:srgbClr val="006699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4284215" y="3861048"/>
            <a:ext cx="2376264" cy="92333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pt-BR" b="1" dirty="0" smtClean="0">
                <a:solidFill>
                  <a:srgbClr val="006699"/>
                </a:solidFill>
              </a:rPr>
              <a:t>Consumidores </a:t>
            </a:r>
            <a:br>
              <a:rPr lang="pt-BR" b="1" dirty="0" smtClean="0">
                <a:solidFill>
                  <a:srgbClr val="006699"/>
                </a:solidFill>
              </a:rPr>
            </a:br>
            <a:r>
              <a:rPr lang="pt-BR" b="1" dirty="0" smtClean="0">
                <a:solidFill>
                  <a:srgbClr val="006699"/>
                </a:solidFill>
              </a:rPr>
              <a:t>de planos individuais </a:t>
            </a:r>
            <a:br>
              <a:rPr lang="pt-BR" b="1" dirty="0" smtClean="0">
                <a:solidFill>
                  <a:srgbClr val="006699"/>
                </a:solidFill>
              </a:rPr>
            </a:br>
            <a:r>
              <a:rPr lang="pt-BR" b="1" dirty="0" smtClean="0">
                <a:solidFill>
                  <a:srgbClr val="006699"/>
                </a:solidFill>
              </a:rPr>
              <a:t>e coletivos</a:t>
            </a:r>
            <a:endParaRPr lang="en-GB" b="1" dirty="0">
              <a:solidFill>
                <a:srgbClr val="006699"/>
              </a:solidFill>
            </a:endParaRPr>
          </a:p>
        </p:txBody>
      </p:sp>
      <p:sp>
        <p:nvSpPr>
          <p:cNvPr id="29703" name="Seta em curva para cima 15"/>
          <p:cNvSpPr>
            <a:spLocks noChangeArrowheads="1"/>
          </p:cNvSpPr>
          <p:nvPr/>
        </p:nvSpPr>
        <p:spPr bwMode="auto">
          <a:xfrm flipH="1">
            <a:off x="3636143" y="4991423"/>
            <a:ext cx="2592387" cy="669925"/>
          </a:xfrm>
          <a:prstGeom prst="curvedUpArrow">
            <a:avLst>
              <a:gd name="adj1" fmla="val 24992"/>
              <a:gd name="adj2" fmla="val 49965"/>
              <a:gd name="adj3" fmla="val 25000"/>
            </a:avLst>
          </a:prstGeom>
          <a:solidFill>
            <a:srgbClr val="F2E6D8"/>
          </a:solidFill>
          <a:ln w="9525" algn="ctr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pt-BR" altLang="pt-BR"/>
          </a:p>
        </p:txBody>
      </p:sp>
      <p:sp>
        <p:nvSpPr>
          <p:cNvPr id="29704" name="Seta em curva para cima 17"/>
          <p:cNvSpPr>
            <a:spLocks noChangeArrowheads="1"/>
          </p:cNvSpPr>
          <p:nvPr/>
        </p:nvSpPr>
        <p:spPr bwMode="auto">
          <a:xfrm flipH="1">
            <a:off x="509443" y="5013176"/>
            <a:ext cx="2520950" cy="669925"/>
          </a:xfrm>
          <a:prstGeom prst="curvedUpArrow">
            <a:avLst>
              <a:gd name="adj1" fmla="val 25000"/>
              <a:gd name="adj2" fmla="val 49982"/>
              <a:gd name="adj3" fmla="val 25000"/>
            </a:avLst>
          </a:prstGeom>
          <a:solidFill>
            <a:srgbClr val="F2E6D8"/>
          </a:solidFill>
          <a:ln w="9525" algn="ctr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pt-BR" altLang="pt-BR"/>
          </a:p>
        </p:txBody>
      </p:sp>
      <p:sp>
        <p:nvSpPr>
          <p:cNvPr id="29705" name="Seta em curva para cima 18"/>
          <p:cNvSpPr>
            <a:spLocks noChangeArrowheads="1"/>
          </p:cNvSpPr>
          <p:nvPr/>
        </p:nvSpPr>
        <p:spPr bwMode="auto">
          <a:xfrm flipH="1" flipV="1">
            <a:off x="683814" y="3073952"/>
            <a:ext cx="5533713" cy="720725"/>
          </a:xfrm>
          <a:prstGeom prst="curvedUpArrow">
            <a:avLst>
              <a:gd name="adj1" fmla="val 24949"/>
              <a:gd name="adj2" fmla="val 52946"/>
              <a:gd name="adj3" fmla="val 25000"/>
            </a:avLst>
          </a:prstGeom>
          <a:solidFill>
            <a:srgbClr val="F2E6D8"/>
          </a:solidFill>
          <a:ln w="9525" algn="ctr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  <a:effectLst/>
          <a:extLst/>
        </p:spPr>
        <p:txBody>
          <a:bodyPr/>
          <a:lstStyle/>
          <a:p>
            <a:endParaRPr lang="pt-BR" altLang="pt-BR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3" r="11199"/>
          <a:stretch/>
        </p:blipFill>
        <p:spPr>
          <a:xfrm>
            <a:off x="6733728" y="2649413"/>
            <a:ext cx="2302768" cy="322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16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899592" y="1556792"/>
            <a:ext cx="7704856" cy="43204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pt-BR" altLang="pt-BR" sz="2400" dirty="0" smtClean="0">
                <a:ea typeface="Microsoft YaHei" pitchFamily="34" charset="-122"/>
              </a:rPr>
              <a:t>A nova lei altera outra anterior, a Lei nº 9.656/1998, que regulou o mercado de planos de saúde no país.</a:t>
            </a:r>
          </a:p>
          <a:p>
            <a:pPr marL="0" indent="0">
              <a:spcAft>
                <a:spcPts val="600"/>
              </a:spcAft>
              <a:buNone/>
            </a:pPr>
            <a:endParaRPr lang="pt-BR" altLang="pt-BR" sz="800" dirty="0">
              <a:ea typeface="Microsoft YaHei" pitchFamily="34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pt-BR" altLang="pt-BR" sz="2400" dirty="0" smtClean="0">
                <a:ea typeface="Microsoft YaHei" pitchFamily="34" charset="-122"/>
              </a:rPr>
              <a:t>A Lei 13.003 foi sancionada em 24 de junho de 2014.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pt-BR" altLang="pt-BR" sz="2400" dirty="0" smtClean="0">
                <a:ea typeface="Microsoft YaHei" pitchFamily="34" charset="-122"/>
              </a:rPr>
              <a:t>Torna </a:t>
            </a:r>
            <a:r>
              <a:rPr lang="pt-BR" altLang="pt-BR" sz="2400" b="1" dirty="0" smtClean="0">
                <a:solidFill>
                  <a:srgbClr val="006699"/>
                </a:solidFill>
                <a:ea typeface="Microsoft YaHei" pitchFamily="34" charset="-122"/>
              </a:rPr>
              <a:t>obrigatória a existência de contratos </a:t>
            </a:r>
            <a:r>
              <a:rPr lang="pt-BR" altLang="pt-BR" sz="2400" dirty="0" smtClean="0">
                <a:ea typeface="Microsoft YaHei" pitchFamily="34" charset="-122"/>
              </a:rPr>
              <a:t>escritos entre operadoras e prestadores e a </a:t>
            </a:r>
            <a:r>
              <a:rPr lang="pt-BR" altLang="pt-BR" sz="2400" b="1" dirty="0" smtClean="0">
                <a:solidFill>
                  <a:srgbClr val="006699"/>
                </a:solidFill>
                <a:ea typeface="Microsoft YaHei" pitchFamily="34" charset="-122"/>
              </a:rPr>
              <a:t>substituição de prestador de serviços não hospitalar </a:t>
            </a:r>
            <a:r>
              <a:rPr lang="pt-BR" sz="2400" b="1" dirty="0">
                <a:solidFill>
                  <a:srgbClr val="006699"/>
                </a:solidFill>
                <a:ea typeface="Microsoft YaHei" pitchFamily="34" charset="-122"/>
              </a:rPr>
              <a:t>por outro prestador </a:t>
            </a:r>
            <a:r>
              <a:rPr lang="pt-BR" sz="2400" b="1" dirty="0" smtClean="0">
                <a:solidFill>
                  <a:srgbClr val="006699"/>
                </a:solidFill>
                <a:ea typeface="Microsoft YaHei" pitchFamily="34" charset="-122"/>
              </a:rPr>
              <a:t>equivalente</a:t>
            </a:r>
            <a:r>
              <a:rPr lang="pt-BR" sz="2400" dirty="0" smtClean="0">
                <a:ea typeface="Microsoft YaHei" pitchFamily="34" charset="-122"/>
              </a:rPr>
              <a:t>.</a:t>
            </a:r>
            <a:r>
              <a:rPr lang="pt-BR" sz="2400" b="1" dirty="0" smtClean="0">
                <a:ea typeface="Microsoft YaHei" pitchFamily="34" charset="-122"/>
              </a:rPr>
              <a:t> </a:t>
            </a:r>
          </a:p>
          <a:p>
            <a:pPr marL="0" indent="0">
              <a:spcAft>
                <a:spcPts val="600"/>
              </a:spcAft>
              <a:buNone/>
            </a:pPr>
            <a:endParaRPr lang="pt-BR" altLang="pt-BR" sz="800" b="1" dirty="0">
              <a:ea typeface="Microsoft YaHei" pitchFamily="34" charset="-122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pt-BR" altLang="pt-BR" sz="2400" dirty="0" smtClean="0"/>
              <a:t>ATENÇÃO: Entra em vigor em </a:t>
            </a:r>
            <a:r>
              <a:rPr lang="pt-BR" altLang="pt-BR" sz="2400" b="1" dirty="0" smtClean="0">
                <a:solidFill>
                  <a:srgbClr val="006699"/>
                </a:solidFill>
              </a:rPr>
              <a:t>22 de dezembro de 2014</a:t>
            </a:r>
            <a:r>
              <a:rPr lang="pt-BR" altLang="pt-BR" sz="2400" dirty="0" smtClean="0"/>
              <a:t>.</a:t>
            </a:r>
            <a:br>
              <a:rPr lang="pt-BR" altLang="pt-BR" sz="2400" dirty="0" smtClean="0"/>
            </a:br>
            <a:r>
              <a:rPr lang="pt-BR" altLang="pt-BR" sz="2400" dirty="0" smtClean="0"/>
              <a:t>A ANS realizou </a:t>
            </a:r>
            <a:r>
              <a:rPr lang="pt-BR" altLang="pt-BR" sz="2400" b="1" dirty="0" smtClean="0">
                <a:solidFill>
                  <a:srgbClr val="006699"/>
                </a:solidFill>
              </a:rPr>
              <a:t>4 Câmaras Técnicas e 1 Audiência </a:t>
            </a:r>
            <a:r>
              <a:rPr lang="pt-BR" altLang="pt-BR" sz="2400" b="1" dirty="0">
                <a:solidFill>
                  <a:srgbClr val="006699"/>
                </a:solidFill>
              </a:rPr>
              <a:t>P</a:t>
            </a:r>
            <a:r>
              <a:rPr lang="pt-BR" altLang="pt-BR" sz="2400" b="1" dirty="0" smtClean="0">
                <a:solidFill>
                  <a:srgbClr val="006699"/>
                </a:solidFill>
              </a:rPr>
              <a:t>ública</a:t>
            </a:r>
            <a:r>
              <a:rPr lang="pt-BR" altLang="pt-BR" sz="2400" b="1" dirty="0" smtClean="0">
                <a:solidFill>
                  <a:schemeClr val="accent6"/>
                </a:solidFill>
              </a:rPr>
              <a:t> </a:t>
            </a:r>
            <a:r>
              <a:rPr lang="pt-BR" altLang="pt-BR" sz="2400" dirty="0" smtClean="0"/>
              <a:t>para regulamentar a lei em até 180 dias.</a:t>
            </a:r>
            <a:endParaRPr lang="pt-BR" altLang="pt-BR" sz="2000" dirty="0" smtClean="0"/>
          </a:p>
        </p:txBody>
      </p:sp>
      <p:sp>
        <p:nvSpPr>
          <p:cNvPr id="23554" name="Título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pt-BR" altLang="en-US" sz="4000" b="1" dirty="0">
                <a:solidFill>
                  <a:srgbClr val="006699"/>
                </a:solidFill>
                <a:latin typeface="Calibri" panose="020F0502020204030204" pitchFamily="34" charset="0"/>
              </a:rPr>
              <a:t>O porquê de uma nova lei</a:t>
            </a:r>
            <a:endParaRPr lang="pt-BR" altLang="pt-BR" sz="4000" b="1" dirty="0">
              <a:solidFill>
                <a:srgbClr val="006699"/>
              </a:solidFill>
              <a:latin typeface="Calibri" panose="020F0502020204030204" pitchFamily="34" charset="0"/>
              <a:ea typeface="Microsoft YaHei" pitchFamily="34" charset="-122"/>
              <a:cs typeface="Arial" charset="0"/>
            </a:endParaRPr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6F4BE28C-5DAB-4CAE-92F8-307F76B3DD81}" type="slidenum">
              <a:rPr lang="pt-BR"/>
              <a:pPr algn="ctr">
                <a:defRPr/>
              </a:pPr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39258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91" y="1462736"/>
            <a:ext cx="2919667" cy="4414536"/>
          </a:xfrm>
          <a:prstGeom prst="rect">
            <a:avLst/>
          </a:prstGeom>
        </p:spPr>
      </p:pic>
      <p:sp>
        <p:nvSpPr>
          <p:cNvPr id="6146" name="CaixaDeTexto 1"/>
          <p:cNvSpPr txBox="1">
            <a:spLocks noChangeArrowheads="1"/>
          </p:cNvSpPr>
          <p:nvPr/>
        </p:nvSpPr>
        <p:spPr bwMode="auto">
          <a:xfrm>
            <a:off x="251520" y="1268755"/>
            <a:ext cx="7200900" cy="381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pt-BR" altLang="pt-BR" sz="2400" b="1" dirty="0">
                <a:solidFill>
                  <a:schemeClr val="tx1"/>
                </a:solidFill>
                <a:latin typeface="+mn-lt"/>
              </a:rPr>
              <a:t>Problema a resolver</a:t>
            </a:r>
          </a:p>
          <a:p>
            <a:endParaRPr lang="pt-BR" altLang="pt-BR" dirty="0">
              <a:solidFill>
                <a:schemeClr val="tx1"/>
              </a:solidFill>
            </a:endParaRPr>
          </a:p>
          <a:p>
            <a:endParaRPr lang="pt-BR" altLang="pt-BR" dirty="0">
              <a:solidFill>
                <a:schemeClr val="tx1"/>
              </a:solidFill>
            </a:endParaRPr>
          </a:p>
          <a:p>
            <a:endParaRPr lang="pt-BR" altLang="pt-BR" dirty="0">
              <a:solidFill>
                <a:schemeClr val="tx1"/>
              </a:solidFill>
            </a:endParaRPr>
          </a:p>
          <a:p>
            <a:endParaRPr lang="pt-BR" altLang="pt-BR" dirty="0">
              <a:solidFill>
                <a:schemeClr val="tx1"/>
              </a:solidFill>
            </a:endParaRPr>
          </a:p>
          <a:p>
            <a:endParaRPr lang="pt-BR" altLang="pt-BR" dirty="0">
              <a:solidFill>
                <a:schemeClr val="tx1"/>
              </a:solidFill>
            </a:endParaRPr>
          </a:p>
          <a:p>
            <a:endParaRPr lang="pt-BR" altLang="pt-BR" dirty="0">
              <a:solidFill>
                <a:schemeClr val="tx1"/>
              </a:solidFill>
            </a:endParaRPr>
          </a:p>
          <a:p>
            <a:endParaRPr lang="pt-BR" altLang="pt-BR" dirty="0">
              <a:solidFill>
                <a:schemeClr val="tx1"/>
              </a:solidFill>
            </a:endParaRPr>
          </a:p>
          <a:p>
            <a:pPr algn="ctr"/>
            <a:r>
              <a:rPr lang="pt-BR" altLang="pt-BR" sz="3200" b="1" dirty="0">
                <a:solidFill>
                  <a:srgbClr val="006699"/>
                </a:solidFill>
                <a:latin typeface="+mn-lt"/>
              </a:rPr>
              <a:t>CONTRATUALIZAÇÃO</a:t>
            </a:r>
          </a:p>
          <a:p>
            <a:endParaRPr lang="pt-BR" altLang="pt-BR" dirty="0">
              <a:solidFill>
                <a:schemeClr val="tx1"/>
              </a:solidFill>
            </a:endParaRPr>
          </a:p>
          <a:p>
            <a:r>
              <a:rPr lang="pt-BR" altLang="pt-BR" sz="2400" dirty="0" smtClean="0">
                <a:solidFill>
                  <a:schemeClr val="tx1"/>
                </a:solidFill>
                <a:latin typeface="+mn-lt"/>
              </a:rPr>
              <a:t>A </a:t>
            </a:r>
            <a:r>
              <a:rPr lang="pt-BR" altLang="pt-BR" sz="2400" b="1" dirty="0" smtClean="0">
                <a:solidFill>
                  <a:srgbClr val="006699"/>
                </a:solidFill>
                <a:latin typeface="+mn-lt"/>
              </a:rPr>
              <a:t>regulamentação da ANS </a:t>
            </a:r>
            <a:r>
              <a:rPr lang="pt-BR" altLang="pt-BR" sz="2400" dirty="0" smtClean="0">
                <a:solidFill>
                  <a:schemeClr val="tx1"/>
                </a:solidFill>
                <a:latin typeface="+mn-lt"/>
              </a:rPr>
              <a:t>visa:</a:t>
            </a:r>
          </a:p>
          <a:p>
            <a:endParaRPr lang="pt-BR" altLang="pt-BR" dirty="0">
              <a:solidFill>
                <a:schemeClr val="tx1"/>
              </a:solidFill>
            </a:endParaRPr>
          </a:p>
        </p:txBody>
      </p:sp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0" y="115887"/>
            <a:ext cx="91440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chemeClr val="bg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 eaLnBrk="1" hangingPunct="1">
              <a:buClrTx/>
              <a:buFontTx/>
              <a:buNone/>
              <a:defRPr/>
            </a:pPr>
            <a:r>
              <a:rPr lang="pt-BR" altLang="pt-BR" sz="4000" b="1" dirty="0" smtClean="0">
                <a:solidFill>
                  <a:srgbClr val="006699"/>
                </a:solidFill>
                <a:latin typeface="Calibri" panose="020F0502020204030204" pitchFamily="34" charset="0"/>
                <a:ea typeface="Microsoft YaHei" pitchFamily="34" charset="-122"/>
              </a:rPr>
              <a:t>O objetivo </a:t>
            </a:r>
            <a:r>
              <a:rPr lang="pt-BR" altLang="pt-BR" sz="4000" b="1" dirty="0">
                <a:solidFill>
                  <a:srgbClr val="006699"/>
                </a:solidFill>
                <a:latin typeface="Calibri" panose="020F0502020204030204" pitchFamily="34" charset="0"/>
                <a:ea typeface="Microsoft YaHei" pitchFamily="34" charset="-122"/>
              </a:rPr>
              <a:t>da Lei 13.003/2014</a:t>
            </a:r>
            <a:endParaRPr lang="pt-BR" altLang="pt-BR" sz="4000" b="1" dirty="0" smtClean="0">
              <a:solidFill>
                <a:srgbClr val="006699"/>
              </a:solidFill>
              <a:latin typeface="HelveticaNeue Condensed" pitchFamily="32" charset="0"/>
              <a:ea typeface="Microsoft YaHei" pitchFamily="34" charset="-122"/>
            </a:endParaRPr>
          </a:p>
        </p:txBody>
      </p:sp>
      <p:sp>
        <p:nvSpPr>
          <p:cNvPr id="4" name="Seta para baixo 3"/>
          <p:cNvSpPr/>
          <p:nvPr/>
        </p:nvSpPr>
        <p:spPr bwMode="auto">
          <a:xfrm>
            <a:off x="3515420" y="2132851"/>
            <a:ext cx="622300" cy="1223963"/>
          </a:xfrm>
          <a:prstGeom prst="downArrow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>
              <a:buFont typeface="Times New Roman" pitchFamily="16" charset="0"/>
              <a:buNone/>
              <a:defRPr/>
            </a:pPr>
            <a:endParaRPr lang="pt-BR"/>
          </a:p>
        </p:txBody>
      </p:sp>
      <p:sp>
        <p:nvSpPr>
          <p:cNvPr id="6149" name="CaixaDeTexto 1"/>
          <p:cNvSpPr txBox="1">
            <a:spLocks noChangeArrowheads="1"/>
          </p:cNvSpPr>
          <p:nvPr/>
        </p:nvSpPr>
        <p:spPr bwMode="auto">
          <a:xfrm>
            <a:off x="251520" y="4581128"/>
            <a:ext cx="648072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1pPr>
            <a:lvl2pPr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2pPr>
            <a:lvl3pPr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3pPr>
            <a:lvl4pPr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4pPr>
            <a:lvl5pPr eaLnBrk="0" hangingPunct="0"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>
                <a:solidFill>
                  <a:schemeClr val="bg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marL="0" indent="0" algn="just" eaLnBrk="1" hangingPunct="1"/>
            <a:endParaRPr lang="pt-BR" altLang="pt-BR" sz="2400" dirty="0" smtClean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pt-BR" altLang="pt-B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Reforçar </a:t>
            </a:r>
            <a:r>
              <a:rPr lang="pt-BR" altLang="pt-BR" sz="2400" dirty="0">
                <a:solidFill>
                  <a:schemeClr val="tx1"/>
                </a:solidFill>
                <a:latin typeface="Calibri" panose="020F0502020204030204" pitchFamily="34" charset="0"/>
              </a:rPr>
              <a:t>a importância do contratos escritos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pt-BR" altLang="pt-BR" sz="2400" dirty="0">
                <a:solidFill>
                  <a:schemeClr val="tx1"/>
                </a:solidFill>
                <a:latin typeface="Calibri" panose="020F0502020204030204" pitchFamily="34" charset="0"/>
              </a:rPr>
              <a:t>Garantir </a:t>
            </a:r>
            <a:r>
              <a:rPr lang="pt-BR" altLang="pt-B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ao consumidor a </a:t>
            </a:r>
            <a:r>
              <a:rPr lang="pt-BR" altLang="pt-BR" sz="2400" dirty="0">
                <a:solidFill>
                  <a:schemeClr val="tx1"/>
                </a:solidFill>
                <a:latin typeface="Calibri" panose="020F0502020204030204" pitchFamily="34" charset="0"/>
              </a:rPr>
              <a:t>assistência </a:t>
            </a:r>
            <a:r>
              <a:rPr lang="pt-BR" altLang="pt-BR" sz="24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contratada</a:t>
            </a:r>
          </a:p>
        </p:txBody>
      </p:sp>
    </p:spTree>
    <p:extLst>
      <p:ext uri="{BB962C8B-B14F-4D97-AF65-F5344CB8AC3E}">
        <p14:creationId xmlns:p14="http://schemas.microsoft.com/office/powerpoint/2010/main" val="238777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611560" y="1196752"/>
            <a:ext cx="8064896" cy="496855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pt-BR" sz="2400" dirty="0" smtClean="0">
                <a:ea typeface="Microsoft YaHei" pitchFamily="34" charset="-122"/>
              </a:rPr>
              <a:t>Há novas obrigações a serem observadas pelo setor de saúde suplementar passíveis de regulamentação pela ANS:</a:t>
            </a:r>
          </a:p>
          <a:p>
            <a:pPr marL="0" indent="0">
              <a:spcAft>
                <a:spcPts val="600"/>
              </a:spcAft>
              <a:buNone/>
            </a:pPr>
            <a:endParaRPr lang="pt-BR" altLang="pt-BR" sz="800" b="1" dirty="0" smtClean="0">
              <a:solidFill>
                <a:srgbClr val="002060"/>
              </a:solidFill>
              <a:ea typeface="Microsoft YaHei" pitchFamily="34" charset="-12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sz="2400" dirty="0" smtClean="0"/>
              <a:t>Extensão da </a:t>
            </a:r>
            <a:r>
              <a:rPr lang="pt-BR" sz="2400" b="1" dirty="0" smtClean="0">
                <a:solidFill>
                  <a:srgbClr val="006699"/>
                </a:solidFill>
              </a:rPr>
              <a:t>obrigatoriedade da substituição </a:t>
            </a:r>
            <a:r>
              <a:rPr lang="pt-BR" sz="2400" dirty="0" smtClean="0"/>
              <a:t>para prestadores não hospitalares, com comunicação aos beneficiários.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006699"/>
                </a:solidFill>
              </a:rPr>
              <a:t>Cláusulas </a:t>
            </a:r>
            <a:r>
              <a:rPr lang="pt-BR" sz="2400" b="1" dirty="0">
                <a:solidFill>
                  <a:srgbClr val="006699"/>
                </a:solidFill>
              </a:rPr>
              <a:t>contratuais obrigatórias </a:t>
            </a:r>
            <a:r>
              <a:rPr lang="pt-BR" sz="2400" dirty="0" smtClean="0"/>
              <a:t>definidas pela Lei 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800" dirty="0" smtClean="0"/>
          </a:p>
          <a:p>
            <a:pPr>
              <a:buFont typeface="Arial" panose="020B0604020202020204" pitchFamily="34" charset="0"/>
              <a:buChar char="•"/>
            </a:pPr>
            <a:endParaRPr lang="pt-BR" sz="8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400" b="1" dirty="0" smtClean="0">
                <a:solidFill>
                  <a:srgbClr val="006699"/>
                </a:solidFill>
              </a:rPr>
              <a:t>Periodicidade anual </a:t>
            </a:r>
            <a:r>
              <a:rPr lang="pt-BR" sz="2400" b="1" dirty="0">
                <a:solidFill>
                  <a:srgbClr val="006699"/>
                </a:solidFill>
              </a:rPr>
              <a:t>do reajuste </a:t>
            </a:r>
            <a:r>
              <a:rPr lang="pt-BR" sz="2400" dirty="0"/>
              <a:t>dos valores dos serviços </a:t>
            </a:r>
            <a:r>
              <a:rPr lang="pt-BR" sz="2400" dirty="0" smtClean="0"/>
              <a:t>contratados.</a:t>
            </a:r>
          </a:p>
          <a:p>
            <a:pPr>
              <a:buFont typeface="Arial" panose="020B0604020202020204" pitchFamily="34" charset="0"/>
              <a:buChar char="•"/>
            </a:pPr>
            <a:endParaRPr lang="pt-BR" sz="8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pt-BR" sz="2400" dirty="0" smtClean="0"/>
              <a:t>Definição </a:t>
            </a:r>
            <a:r>
              <a:rPr lang="pt-BR" sz="2400" dirty="0"/>
              <a:t>de um índice de reajuste pela ANS para ser aplicado em </a:t>
            </a:r>
            <a:r>
              <a:rPr lang="pt-BR" sz="2400" b="1" dirty="0" smtClean="0">
                <a:solidFill>
                  <a:srgbClr val="006699"/>
                </a:solidFill>
              </a:rPr>
              <a:t>situações específicas</a:t>
            </a:r>
            <a:r>
              <a:rPr lang="pt-BR" sz="2400" dirty="0"/>
              <a:t>.</a:t>
            </a:r>
          </a:p>
        </p:txBody>
      </p:sp>
      <p:sp>
        <p:nvSpPr>
          <p:cNvPr id="23554" name="Título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40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A regulamentação da nova Lei pela ANS</a:t>
            </a:r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6F4BE28C-5DAB-4CAE-92F8-307F76B3DD81}" type="slidenum">
              <a:rPr lang="pt-BR"/>
              <a:pPr algn="ctr">
                <a:defRPr/>
              </a:pPr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7059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4941168"/>
            <a:ext cx="9144000" cy="1008112"/>
          </a:xfrm>
          <a:prstGeom prst="rect">
            <a:avLst/>
          </a:prstGeom>
          <a:solidFill>
            <a:srgbClr val="00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0" y="125963"/>
            <a:ext cx="9144000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4000" b="1" dirty="0">
                <a:solidFill>
                  <a:srgbClr val="006699"/>
                </a:solidFill>
                <a:latin typeface="Calibri" panose="020F0502020204030204" pitchFamily="34" charset="0"/>
              </a:rPr>
              <a:t>Como será com a nova Lei - Substituição</a:t>
            </a:r>
            <a:endParaRPr lang="pt-BR" altLang="pt-BR" sz="4000" b="1" dirty="0" smtClean="0">
              <a:solidFill>
                <a:srgbClr val="006699"/>
              </a:solidFill>
              <a:latin typeface="Calibri" panose="020F0502020204030204" pitchFamily="34" charset="0"/>
            </a:endParaRPr>
          </a:p>
        </p:txBody>
      </p:sp>
      <p:sp>
        <p:nvSpPr>
          <p:cNvPr id="1536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395536" y="1340768"/>
            <a:ext cx="8496944" cy="352839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  <a:defRPr/>
            </a:pPr>
            <a:r>
              <a:rPr lang="pt-BR" altLang="pt-BR" sz="2600" b="1" dirty="0">
                <a:solidFill>
                  <a:srgbClr val="006699"/>
                </a:solidFill>
                <a:ea typeface="Microsoft YaHei" pitchFamily="34" charset="-122"/>
                <a:cs typeface="+mj-cs"/>
              </a:rPr>
              <a:t>Critérios de </a:t>
            </a:r>
            <a:r>
              <a:rPr lang="pt-BR" altLang="pt-BR" sz="2600" b="1" dirty="0" smtClean="0">
                <a:solidFill>
                  <a:srgbClr val="006699"/>
                </a:solidFill>
                <a:ea typeface="Microsoft YaHei" pitchFamily="34" charset="-122"/>
                <a:cs typeface="+mj-cs"/>
              </a:rPr>
              <a:t>equivalência para substituição de prestadores não hospitalares</a:t>
            </a:r>
          </a:p>
          <a:p>
            <a:pPr marL="0" indent="0">
              <a:buNone/>
              <a:defRPr/>
            </a:pPr>
            <a:endParaRPr lang="pt-BR" altLang="pt-BR" sz="2600" b="1" dirty="0" smtClean="0">
              <a:solidFill>
                <a:srgbClr val="006699"/>
              </a:solidFill>
              <a:ea typeface="Microsoft YaHei" pitchFamily="34" charset="-122"/>
              <a:cs typeface="+mj-cs"/>
            </a:endParaRPr>
          </a:p>
          <a:p>
            <a:pPr eaLnBrk="1" hangingPunct="1">
              <a:spcBef>
                <a:spcPts val="550"/>
              </a:spcBef>
              <a:defRPr/>
            </a:pPr>
            <a:r>
              <a:rPr lang="pt-BR" altLang="pt-BR" sz="2400" dirty="0" smtClean="0">
                <a:ea typeface="Microsoft YaHei" pitchFamily="34" charset="-122"/>
              </a:rPr>
              <a:t>Pelo </a:t>
            </a:r>
            <a:r>
              <a:rPr lang="pt-BR" altLang="pt-BR" sz="2400" b="1" dirty="0" smtClean="0">
                <a:ea typeface="Microsoft YaHei" pitchFamily="34" charset="-122"/>
              </a:rPr>
              <a:t>mesmo tipo de estabelecimento </a:t>
            </a:r>
            <a:r>
              <a:rPr lang="pt-BR" altLang="pt-BR" sz="2400" b="1" dirty="0">
                <a:ea typeface="Microsoft YaHei" pitchFamily="34" charset="-122"/>
              </a:rPr>
              <a:t>e </a:t>
            </a:r>
            <a:r>
              <a:rPr lang="pt-BR" altLang="pt-BR" sz="2400" b="1" dirty="0" smtClean="0">
                <a:ea typeface="Microsoft YaHei" pitchFamily="34" charset="-122"/>
              </a:rPr>
              <a:t>serviço especializado</a:t>
            </a:r>
            <a:r>
              <a:rPr lang="pt-BR" altLang="pt-BR" sz="2400" dirty="0" smtClean="0">
                <a:ea typeface="Microsoft YaHei" pitchFamily="34" charset="-122"/>
              </a:rPr>
              <a:t>, </a:t>
            </a:r>
            <a:r>
              <a:rPr lang="pt-BR" altLang="pt-BR" sz="2400" dirty="0">
                <a:ea typeface="Microsoft YaHei" pitchFamily="34" charset="-122"/>
              </a:rPr>
              <a:t>conforme </a:t>
            </a:r>
            <a:r>
              <a:rPr lang="pt-BR" altLang="pt-BR" sz="2400" dirty="0" smtClean="0">
                <a:ea typeface="Microsoft YaHei" pitchFamily="34" charset="-122"/>
              </a:rPr>
              <a:t>o Cadastro Nacional de Estabelecimentos de Saúde - CNES/MS (para laboratórios, centros de imagem, clínicas, etc.).</a:t>
            </a:r>
          </a:p>
          <a:p>
            <a:pPr eaLnBrk="1" hangingPunct="1">
              <a:spcBef>
                <a:spcPts val="550"/>
              </a:spcBef>
              <a:defRPr/>
            </a:pPr>
            <a:endParaRPr lang="pt-BR" altLang="pt-BR" sz="800" dirty="0" smtClean="0">
              <a:ea typeface="Microsoft YaHei" pitchFamily="34" charset="-122"/>
            </a:endParaRPr>
          </a:p>
          <a:p>
            <a:pPr eaLnBrk="1" hangingPunct="1">
              <a:spcBef>
                <a:spcPts val="550"/>
              </a:spcBef>
              <a:defRPr/>
            </a:pPr>
            <a:r>
              <a:rPr lang="pt-BR" altLang="pt-BR" sz="2400" b="1" dirty="0" smtClean="0">
                <a:ea typeface="Microsoft YaHei" pitchFamily="34" charset="-122"/>
              </a:rPr>
              <a:t>Mesma </a:t>
            </a:r>
            <a:r>
              <a:rPr lang="pt-BR" altLang="pt-BR" sz="2400" b="1" dirty="0">
                <a:ea typeface="Microsoft YaHei" pitchFamily="34" charset="-122"/>
              </a:rPr>
              <a:t>habilitação </a:t>
            </a:r>
            <a:r>
              <a:rPr lang="pt-BR" altLang="pt-BR" sz="2400" dirty="0" smtClean="0">
                <a:ea typeface="Microsoft YaHei" pitchFamily="34" charset="-122"/>
              </a:rPr>
              <a:t>(para profissionais </a:t>
            </a:r>
            <a:r>
              <a:rPr lang="pt-BR" altLang="pt-BR" sz="2400" dirty="0">
                <a:ea typeface="Microsoft YaHei" pitchFamily="34" charset="-122"/>
              </a:rPr>
              <a:t>de </a:t>
            </a:r>
            <a:r>
              <a:rPr lang="pt-BR" altLang="pt-BR" sz="2400" dirty="0" smtClean="0">
                <a:ea typeface="Microsoft YaHei" pitchFamily="34" charset="-122"/>
              </a:rPr>
              <a:t>saúde)</a:t>
            </a:r>
            <a:endParaRPr lang="pt-BR" altLang="pt-BR" sz="2400" dirty="0">
              <a:ea typeface="Microsoft YaHei" pitchFamily="34" charset="-122"/>
            </a:endParaRPr>
          </a:p>
          <a:p>
            <a:pPr marL="0" indent="0" eaLnBrk="1" hangingPunct="1">
              <a:spcBef>
                <a:spcPts val="550"/>
              </a:spcBef>
              <a:buNone/>
              <a:defRPr/>
            </a:pPr>
            <a:endParaRPr lang="pt-BR" altLang="pt-BR" sz="800" dirty="0" smtClean="0">
              <a:ea typeface="Microsoft YaHei" pitchFamily="34" charset="-122"/>
            </a:endParaRPr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CF9E1CE3-4239-4EAB-B19C-72414DE73B6C}" type="slidenum">
              <a:rPr lang="pt-BR"/>
              <a:pPr algn="ctr">
                <a:defRPr/>
              </a:pPr>
              <a:t>7</a:t>
            </a:fld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827584" y="5046275"/>
            <a:ext cx="75608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b="1" dirty="0" smtClean="0">
                <a:solidFill>
                  <a:schemeClr val="bg1"/>
                </a:solidFill>
                <a:latin typeface="+mn-lt"/>
                <a:ea typeface="Microsoft YaHei" pitchFamily="34" charset="-122"/>
              </a:rPr>
              <a:t>Atenção: </a:t>
            </a:r>
            <a:r>
              <a:rPr lang="pt-BR" altLang="pt-BR" sz="2400" dirty="0">
                <a:solidFill>
                  <a:schemeClr val="bg1"/>
                </a:solidFill>
                <a:latin typeface="+mn-lt"/>
                <a:ea typeface="Microsoft YaHei" pitchFamily="34" charset="-122"/>
              </a:rPr>
              <a:t>Para </a:t>
            </a:r>
            <a:r>
              <a:rPr lang="pt-BR" altLang="pt-BR" sz="2400" dirty="0" smtClean="0">
                <a:solidFill>
                  <a:schemeClr val="bg1"/>
                </a:solidFill>
                <a:latin typeface="+mn-lt"/>
                <a:ea typeface="Microsoft YaHei" pitchFamily="34" charset="-122"/>
              </a:rPr>
              <a:t>hospitais, </a:t>
            </a:r>
            <a:r>
              <a:rPr lang="pt-BR" altLang="pt-BR" sz="2400" dirty="0">
                <a:solidFill>
                  <a:schemeClr val="bg1"/>
                </a:solidFill>
                <a:latin typeface="+mn-lt"/>
                <a:ea typeface="Microsoft YaHei" pitchFamily="34" charset="-122"/>
              </a:rPr>
              <a:t>valem </a:t>
            </a:r>
            <a:r>
              <a:rPr lang="pt-BR" altLang="pt-BR" sz="2400" dirty="0" smtClean="0">
                <a:solidFill>
                  <a:schemeClr val="bg1"/>
                </a:solidFill>
                <a:latin typeface="+mn-lt"/>
                <a:ea typeface="Microsoft YaHei" pitchFamily="34" charset="-122"/>
              </a:rPr>
              <a:t>as regras já previstas</a:t>
            </a:r>
          </a:p>
          <a:p>
            <a:r>
              <a:rPr lang="pt-BR" altLang="pt-BR" sz="2400" dirty="0" smtClean="0">
                <a:solidFill>
                  <a:schemeClr val="bg1"/>
                </a:solidFill>
                <a:latin typeface="+mn-lt"/>
                <a:ea typeface="Microsoft YaHei" pitchFamily="34" charset="-122"/>
              </a:rPr>
              <a:t>nas </a:t>
            </a:r>
            <a:r>
              <a:rPr lang="pt-BR" altLang="pt-BR" sz="2400" dirty="0">
                <a:solidFill>
                  <a:schemeClr val="bg1"/>
                </a:solidFill>
                <a:latin typeface="+mn-lt"/>
                <a:ea typeface="Microsoft YaHei" pitchFamily="34" charset="-122"/>
              </a:rPr>
              <a:t>normas vigentes</a:t>
            </a:r>
            <a:r>
              <a:rPr lang="pt-BR" altLang="pt-BR" sz="2400" dirty="0" smtClean="0">
                <a:solidFill>
                  <a:schemeClr val="bg1"/>
                </a:solidFill>
                <a:latin typeface="+mn-lt"/>
                <a:ea typeface="Microsoft YaHei" pitchFamily="34" charset="-122"/>
              </a:rPr>
              <a:t>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0214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0" y="2014468"/>
            <a:ext cx="9180004" cy="2926700"/>
          </a:xfrm>
          <a:prstGeom prst="rect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0" y="194915"/>
            <a:ext cx="9144000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4000" b="1" dirty="0">
                <a:solidFill>
                  <a:srgbClr val="006699"/>
                </a:solidFill>
                <a:latin typeface="Calibri" panose="020F0502020204030204" pitchFamily="34" charset="0"/>
              </a:rPr>
              <a:t>Como será com a nova Lei - Substituição</a:t>
            </a:r>
            <a:endParaRPr lang="pt-BR" altLang="pt-BR" sz="4000" b="1" dirty="0" smtClean="0">
              <a:solidFill>
                <a:srgbClr val="006699"/>
              </a:solidFill>
              <a:latin typeface="Calibri" panose="020F0502020204030204" pitchFamily="34" charset="0"/>
            </a:endParaRPr>
          </a:p>
        </p:txBody>
      </p:sp>
      <p:sp>
        <p:nvSpPr>
          <p:cNvPr id="1536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395536" y="2348880"/>
            <a:ext cx="8568952" cy="216024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  <a:defRPr/>
            </a:pPr>
            <a:endParaRPr lang="pt-BR" altLang="pt-BR" sz="2600" b="1" dirty="0" smtClean="0">
              <a:solidFill>
                <a:schemeClr val="bg1"/>
              </a:solidFill>
              <a:ea typeface="Microsoft YaHei" pitchFamily="34" charset="-122"/>
              <a:cs typeface="+mj-cs"/>
            </a:endParaRPr>
          </a:p>
          <a:p>
            <a:pPr eaLnBrk="1" hangingPunct="1">
              <a:spcBef>
                <a:spcPts val="550"/>
              </a:spcBef>
              <a:defRPr/>
            </a:pPr>
            <a:r>
              <a:rPr lang="pt-BR" altLang="pt-BR" sz="2400" dirty="0" smtClean="0">
                <a:solidFill>
                  <a:schemeClr val="bg1"/>
                </a:solidFill>
                <a:ea typeface="Microsoft YaHei" pitchFamily="34" charset="-122"/>
              </a:rPr>
              <a:t>Garantia do atendimento – Resolução Normativa 259 da ANS</a:t>
            </a:r>
          </a:p>
          <a:p>
            <a:pPr eaLnBrk="1" hangingPunct="1">
              <a:spcBef>
                <a:spcPts val="550"/>
              </a:spcBef>
              <a:defRPr/>
            </a:pPr>
            <a:endParaRPr lang="pt-BR" altLang="pt-BR" sz="800" dirty="0" smtClean="0">
              <a:solidFill>
                <a:schemeClr val="bg1"/>
              </a:solidFill>
              <a:ea typeface="Microsoft YaHei" pitchFamily="34" charset="-122"/>
            </a:endParaRPr>
          </a:p>
          <a:p>
            <a:pPr eaLnBrk="1" hangingPunct="1">
              <a:spcBef>
                <a:spcPts val="550"/>
              </a:spcBef>
              <a:defRPr/>
            </a:pPr>
            <a:r>
              <a:rPr lang="pt-BR" altLang="pt-BR" sz="2400" dirty="0" smtClean="0">
                <a:solidFill>
                  <a:schemeClr val="bg1"/>
                </a:solidFill>
                <a:ea typeface="Microsoft YaHei" pitchFamily="34" charset="-122"/>
              </a:rPr>
              <a:t>Gestão de saúde adequada às características dos beneficiários</a:t>
            </a:r>
          </a:p>
          <a:p>
            <a:pPr eaLnBrk="1" hangingPunct="1">
              <a:spcBef>
                <a:spcPts val="550"/>
              </a:spcBef>
              <a:defRPr/>
            </a:pPr>
            <a:endParaRPr lang="pt-BR" altLang="pt-BR" sz="2400" dirty="0" smtClean="0">
              <a:ea typeface="Microsoft YaHei" pitchFamily="34" charset="-122"/>
            </a:endParaRPr>
          </a:p>
          <a:p>
            <a:pPr marL="0" indent="0" eaLnBrk="1" hangingPunct="1">
              <a:spcBef>
                <a:spcPts val="550"/>
              </a:spcBef>
              <a:buNone/>
              <a:defRPr/>
            </a:pPr>
            <a:endParaRPr lang="pt-BR" altLang="pt-BR" sz="800" dirty="0" smtClean="0">
              <a:ea typeface="Microsoft YaHei" pitchFamily="34" charset="-122"/>
            </a:endParaRPr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CF9E1CE3-4239-4EAB-B19C-72414DE73B6C}" type="slidenum">
              <a:rPr lang="pt-BR"/>
              <a:pPr algn="ctr">
                <a:defRPr/>
              </a:pPr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471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143000"/>
          </a:xfrm>
        </p:spPr>
        <p:txBody>
          <a:bodyPr/>
          <a:lstStyle/>
          <a:p>
            <a:r>
              <a:rPr lang="pt-BR" altLang="pt-BR" sz="4000" b="1" dirty="0">
                <a:solidFill>
                  <a:srgbClr val="006699"/>
                </a:solidFill>
                <a:latin typeface="Calibri" panose="020F0502020204030204" pitchFamily="34" charset="0"/>
              </a:rPr>
              <a:t>Como será com a nova Lei - Substituição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pt-BR" sz="2800" b="1" dirty="0" smtClean="0">
                <a:solidFill>
                  <a:srgbClr val="006699"/>
                </a:solidFill>
                <a:ea typeface="Microsoft YaHei" pitchFamily="34" charset="-122"/>
              </a:rPr>
              <a:t>Onde será a substituição:</a:t>
            </a:r>
            <a:r>
              <a:rPr lang="pt-BR" sz="2400" b="1" dirty="0" smtClean="0">
                <a:solidFill>
                  <a:srgbClr val="006699"/>
                </a:solidFill>
                <a:ea typeface="Microsoft YaHei" pitchFamily="34" charset="-122"/>
              </a:rPr>
              <a:t/>
            </a:r>
            <a:br>
              <a:rPr lang="pt-BR" sz="2400" b="1" dirty="0" smtClean="0">
                <a:solidFill>
                  <a:srgbClr val="006699"/>
                </a:solidFill>
                <a:ea typeface="Microsoft YaHei" pitchFamily="34" charset="-122"/>
              </a:rPr>
            </a:br>
            <a:endParaRPr lang="pt-BR" sz="2400" b="1" dirty="0" smtClean="0">
              <a:solidFill>
                <a:srgbClr val="006699"/>
              </a:solidFill>
              <a:ea typeface="Microsoft YaHei" pitchFamily="34" charset="-122"/>
            </a:endParaRPr>
          </a:p>
          <a:p>
            <a:r>
              <a:rPr lang="pt-BR" sz="2400" dirty="0" smtClean="0"/>
              <a:t>Localização </a:t>
            </a:r>
            <a:r>
              <a:rPr lang="pt-BR" sz="2400" dirty="0"/>
              <a:t>no </a:t>
            </a:r>
            <a:r>
              <a:rPr lang="pt-BR" sz="2400" b="1" dirty="0"/>
              <a:t>mesmo município</a:t>
            </a:r>
            <a:r>
              <a:rPr lang="pt-BR" sz="2400" dirty="0" smtClean="0"/>
              <a:t>.</a:t>
            </a:r>
          </a:p>
          <a:p>
            <a:pPr marL="0" indent="0">
              <a:buNone/>
            </a:pPr>
            <a:r>
              <a:rPr lang="pt-BR" sz="2400" dirty="0" smtClean="0"/>
              <a:t> </a:t>
            </a:r>
            <a:endParaRPr lang="pt-B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pt-BR" sz="2400" dirty="0" smtClean="0"/>
              <a:t>Em caso de indisponibilidade ou inexistência            município limítrofe.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t-BR" sz="2400" dirty="0" smtClean="0"/>
              <a:t>Se não houver no município limítrofe             na mesma região de Saúde.</a:t>
            </a:r>
          </a:p>
          <a:p>
            <a:pPr marL="0" indent="0">
              <a:buNone/>
            </a:pPr>
            <a:endParaRPr lang="pt-BR" sz="800" dirty="0" smtClean="0"/>
          </a:p>
          <a:p>
            <a:pPr marL="0" indent="0">
              <a:buNone/>
            </a:pPr>
            <a:endParaRPr lang="pt-BR" sz="800" dirty="0" smtClean="0"/>
          </a:p>
          <a:p>
            <a:pPr marL="0" indent="0">
              <a:buNone/>
            </a:pPr>
            <a:r>
              <a:rPr lang="pt-BR" sz="2200" dirty="0" smtClean="0"/>
              <a:t>Obs.: A </a:t>
            </a:r>
            <a:r>
              <a:rPr lang="pt-BR" sz="2200" dirty="0"/>
              <a:t>substituição deve </a:t>
            </a:r>
            <a:r>
              <a:rPr lang="pt-BR" sz="2200" dirty="0" smtClean="0"/>
              <a:t>seguir </a:t>
            </a:r>
            <a:r>
              <a:rPr lang="pt-BR" sz="2200" dirty="0"/>
              <a:t>a legislação da saúde suplementar, em </a:t>
            </a:r>
            <a:r>
              <a:rPr lang="pt-BR" sz="2200" dirty="0" smtClean="0"/>
              <a:t>especial no </a:t>
            </a:r>
            <a:r>
              <a:rPr lang="pt-BR" sz="2200" dirty="0"/>
              <a:t>que se refere ao cumprimento dos prazos de atendimento e à garantia das coberturas previstas nos </a:t>
            </a:r>
            <a:r>
              <a:rPr lang="pt-BR" sz="2200" dirty="0" smtClean="0"/>
              <a:t>contratos</a:t>
            </a:r>
            <a:r>
              <a:rPr lang="pt-BR" sz="2400" dirty="0" smtClean="0"/>
              <a:t>.</a:t>
            </a:r>
            <a:endParaRPr lang="pt-BR" sz="2400" dirty="0">
              <a:solidFill>
                <a:srgbClr val="006699"/>
              </a:solidFill>
              <a:ea typeface="Microsoft YaHei" pitchFamily="34" charset="-122"/>
            </a:endParaRPr>
          </a:p>
          <a:p>
            <a:endParaRPr lang="pt-BR" dirty="0"/>
          </a:p>
        </p:txBody>
      </p:sp>
      <p:sp>
        <p:nvSpPr>
          <p:cNvPr id="4" name="Seta para a direita 3"/>
          <p:cNvSpPr/>
          <p:nvPr/>
        </p:nvSpPr>
        <p:spPr>
          <a:xfrm>
            <a:off x="6516216" y="3285398"/>
            <a:ext cx="624313" cy="193166"/>
          </a:xfrm>
          <a:prstGeom prst="rightArrow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 para a direita 5"/>
          <p:cNvSpPr/>
          <p:nvPr/>
        </p:nvSpPr>
        <p:spPr>
          <a:xfrm>
            <a:off x="5579746" y="4099930"/>
            <a:ext cx="624313" cy="193166"/>
          </a:xfrm>
          <a:prstGeom prst="rightArrow">
            <a:avLst/>
          </a:prstGeom>
          <a:solidFill>
            <a:srgbClr val="0066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380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20594"/>
            <a:ext cx="9143999" cy="1143000"/>
          </a:xfrm>
        </p:spPr>
        <p:txBody>
          <a:bodyPr/>
          <a:lstStyle/>
          <a:p>
            <a:r>
              <a:rPr lang="pt-BR" altLang="pt-BR" sz="4000" b="1" dirty="0">
                <a:solidFill>
                  <a:srgbClr val="006699"/>
                </a:solidFill>
                <a:latin typeface="Calibri" panose="020F0502020204030204" pitchFamily="34" charset="0"/>
              </a:rPr>
              <a:t>Como será com a nova Lei - Substituição</a:t>
            </a:r>
            <a:endParaRPr lang="pt-BR" sz="40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1149858"/>
            <a:ext cx="6984776" cy="523147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pt-BR" altLang="pt-BR" sz="2200" b="1" dirty="0" smtClean="0">
                <a:solidFill>
                  <a:srgbClr val="006699"/>
                </a:solidFill>
                <a:ea typeface="Microsoft YaHei" pitchFamily="34" charset="-122"/>
              </a:rPr>
              <a:t>Comunicação </a:t>
            </a:r>
            <a:r>
              <a:rPr lang="pt-BR" altLang="pt-BR" sz="2200" b="1" dirty="0">
                <a:solidFill>
                  <a:srgbClr val="006699"/>
                </a:solidFill>
                <a:ea typeface="Microsoft YaHei" pitchFamily="34" charset="-122"/>
              </a:rPr>
              <a:t>ao </a:t>
            </a:r>
            <a:r>
              <a:rPr lang="pt-BR" altLang="pt-BR" sz="2200" b="1" dirty="0" smtClean="0">
                <a:solidFill>
                  <a:srgbClr val="006699"/>
                </a:solidFill>
                <a:ea typeface="Microsoft YaHei" pitchFamily="34" charset="-122"/>
              </a:rPr>
              <a:t>consumidor das substituições na Rede não hospitalar: </a:t>
            </a:r>
          </a:p>
          <a:p>
            <a:pPr eaLnBrk="1" hangingPunct="1">
              <a:spcBef>
                <a:spcPts val="55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2200" dirty="0" smtClean="0">
                <a:solidFill>
                  <a:srgbClr val="000000"/>
                </a:solidFill>
                <a:ea typeface="Microsoft YaHei" pitchFamily="34" charset="-122"/>
              </a:rPr>
              <a:t>Pelo Portal </a:t>
            </a:r>
            <a:r>
              <a:rPr lang="pt-BR" altLang="pt-BR" sz="2200" dirty="0">
                <a:solidFill>
                  <a:srgbClr val="000000"/>
                </a:solidFill>
                <a:ea typeface="Microsoft YaHei" pitchFamily="34" charset="-122"/>
              </a:rPr>
              <a:t>Corporativo e </a:t>
            </a:r>
            <a:r>
              <a:rPr lang="pt-BR" altLang="pt-BR" sz="2200" dirty="0" smtClean="0">
                <a:solidFill>
                  <a:srgbClr val="000000"/>
                </a:solidFill>
                <a:ea typeface="Microsoft YaHei" pitchFamily="34" charset="-122"/>
              </a:rPr>
              <a:t>Central</a:t>
            </a:r>
            <a:br>
              <a:rPr lang="pt-BR" altLang="pt-BR" sz="2200" dirty="0" smtClean="0">
                <a:solidFill>
                  <a:srgbClr val="000000"/>
                </a:solidFill>
                <a:ea typeface="Microsoft YaHei" pitchFamily="34" charset="-122"/>
              </a:rPr>
            </a:br>
            <a:r>
              <a:rPr lang="pt-BR" altLang="pt-BR" sz="2200" dirty="0" smtClean="0">
                <a:solidFill>
                  <a:srgbClr val="000000"/>
                </a:solidFill>
                <a:ea typeface="Microsoft YaHei" pitchFamily="34" charset="-122"/>
              </a:rPr>
              <a:t>de Atendimento Telefônico </a:t>
            </a:r>
            <a:r>
              <a:rPr lang="pt-BR" altLang="pt-BR" sz="2200" dirty="0">
                <a:solidFill>
                  <a:srgbClr val="000000"/>
                </a:solidFill>
                <a:ea typeface="Microsoft YaHei" pitchFamily="34" charset="-122"/>
              </a:rPr>
              <a:t>da </a:t>
            </a:r>
            <a:r>
              <a:rPr lang="pt-BR" altLang="pt-BR" sz="2200" dirty="0" smtClean="0">
                <a:solidFill>
                  <a:srgbClr val="000000"/>
                </a:solidFill>
                <a:ea typeface="Microsoft YaHei" pitchFamily="34" charset="-122"/>
              </a:rPr>
              <a:t>Operadora</a:t>
            </a:r>
          </a:p>
          <a:p>
            <a:pPr marL="0" indent="0" eaLnBrk="1" hangingPunct="1">
              <a:spcBef>
                <a:spcPts val="550"/>
              </a:spcBef>
              <a:buNone/>
              <a:defRPr/>
            </a:pPr>
            <a:endParaRPr lang="pt-BR" altLang="pt-BR" sz="2200" dirty="0" smtClean="0">
              <a:solidFill>
                <a:srgbClr val="000000"/>
              </a:solidFill>
              <a:ea typeface="Microsoft YaHei" pitchFamily="34" charset="-122"/>
            </a:endParaRPr>
          </a:p>
          <a:p>
            <a:pPr eaLnBrk="1" hangingPunct="1">
              <a:spcBef>
                <a:spcPts val="550"/>
              </a:spcBef>
              <a:buFont typeface="Arial" panose="020B0604020202020204" pitchFamily="34" charset="0"/>
              <a:buChar char="•"/>
              <a:defRPr/>
            </a:pPr>
            <a:r>
              <a:rPr lang="pt-BR" sz="2200" dirty="0" smtClean="0"/>
              <a:t>Disponibilização da listagem de trocas </a:t>
            </a:r>
            <a:r>
              <a:rPr lang="pt-BR" sz="2200" dirty="0"/>
              <a:t>com </a:t>
            </a:r>
            <a:r>
              <a:rPr lang="pt-BR" sz="2200" b="1" dirty="0">
                <a:solidFill>
                  <a:srgbClr val="006699"/>
                </a:solidFill>
              </a:rPr>
              <a:t>antecedência </a:t>
            </a:r>
            <a:r>
              <a:rPr lang="pt-BR" sz="2200" b="1" dirty="0" smtClean="0">
                <a:solidFill>
                  <a:srgbClr val="006699"/>
                </a:solidFill>
              </a:rPr>
              <a:t>mínima de </a:t>
            </a:r>
            <a:r>
              <a:rPr lang="pt-BR" sz="2200" b="1" dirty="0">
                <a:solidFill>
                  <a:srgbClr val="006699"/>
                </a:solidFill>
              </a:rPr>
              <a:t>30 </a:t>
            </a:r>
            <a:r>
              <a:rPr lang="pt-BR" sz="2200" b="1" dirty="0" smtClean="0">
                <a:solidFill>
                  <a:srgbClr val="006699"/>
                </a:solidFill>
              </a:rPr>
              <a:t>dias</a:t>
            </a:r>
          </a:p>
          <a:p>
            <a:pPr marL="0" indent="0" eaLnBrk="1" hangingPunct="1">
              <a:spcBef>
                <a:spcPts val="550"/>
              </a:spcBef>
              <a:buNone/>
              <a:defRPr/>
            </a:pPr>
            <a:endParaRPr lang="pt-BR" sz="2200" b="1" dirty="0" smtClean="0">
              <a:solidFill>
                <a:srgbClr val="006699"/>
              </a:solidFill>
            </a:endParaRPr>
          </a:p>
          <a:p>
            <a:pPr eaLnBrk="1" hangingPunct="1">
              <a:spcBef>
                <a:spcPts val="550"/>
              </a:spcBef>
              <a:buFont typeface="Arial" panose="020B0604020202020204" pitchFamily="34" charset="0"/>
              <a:buChar char="•"/>
              <a:defRPr/>
            </a:pPr>
            <a:r>
              <a:rPr lang="pt-BR" sz="2200" dirty="0" smtClean="0"/>
              <a:t>Envio aos beneficiários, em meio impresso, do endereço eletrônico e telefone onde a lista de trocas estará disponível </a:t>
            </a:r>
          </a:p>
          <a:p>
            <a:pPr marL="0" indent="0" eaLnBrk="1" hangingPunct="1">
              <a:spcBef>
                <a:spcPts val="550"/>
              </a:spcBef>
              <a:buNone/>
              <a:defRPr/>
            </a:pPr>
            <a:endParaRPr lang="pt-BR" sz="2200" dirty="0" smtClean="0"/>
          </a:p>
          <a:p>
            <a:pPr eaLnBrk="1" hangingPunct="1">
              <a:spcBef>
                <a:spcPts val="55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2200" dirty="0" smtClean="0">
                <a:solidFill>
                  <a:srgbClr val="000000"/>
                </a:solidFill>
                <a:ea typeface="Microsoft YaHei" pitchFamily="34" charset="-122"/>
              </a:rPr>
              <a:t>Ganho na </a:t>
            </a:r>
            <a:r>
              <a:rPr lang="pt-BR" altLang="pt-BR" sz="2200" b="1" dirty="0" smtClean="0">
                <a:solidFill>
                  <a:srgbClr val="006699"/>
                </a:solidFill>
                <a:ea typeface="Microsoft YaHei" pitchFamily="34" charset="-122"/>
              </a:rPr>
              <a:t>transparência</a:t>
            </a:r>
            <a:endParaRPr lang="pt-BR" altLang="pt-BR" sz="2200" dirty="0">
              <a:solidFill>
                <a:srgbClr val="000000"/>
              </a:solidFill>
              <a:ea typeface="Microsoft YaHei" pitchFamily="34" charset="-12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172" y="1566438"/>
            <a:ext cx="854450" cy="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172" y="2847381"/>
            <a:ext cx="854450" cy="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3172" y="4221088"/>
            <a:ext cx="854450" cy="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7496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35496" y="125963"/>
            <a:ext cx="9108504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40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Como </a:t>
            </a:r>
            <a:r>
              <a:rPr lang="pt-BR" altLang="pt-BR" sz="4000" b="1" dirty="0">
                <a:solidFill>
                  <a:srgbClr val="006699"/>
                </a:solidFill>
                <a:latin typeface="Calibri" panose="020F0502020204030204" pitchFamily="34" charset="0"/>
              </a:rPr>
              <a:t>será com a nova </a:t>
            </a:r>
            <a:r>
              <a:rPr lang="pt-BR" altLang="pt-BR" sz="40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Lei - Contratos</a:t>
            </a:r>
            <a:endParaRPr lang="pt-BR" altLang="pt-BR" sz="4000" b="1" dirty="0" smtClean="0">
              <a:solidFill>
                <a:srgbClr val="006699"/>
              </a:solidFill>
              <a:latin typeface="HelveticaNeue Condensed" pitchFamily="32" charset="0"/>
            </a:endParaRPr>
          </a:p>
        </p:txBody>
      </p:sp>
      <p:sp>
        <p:nvSpPr>
          <p:cNvPr id="1536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683568" y="1556792"/>
            <a:ext cx="5124956" cy="424847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  <a:defRPr/>
            </a:pPr>
            <a:r>
              <a:rPr lang="pt-BR" altLang="pt-BR" sz="2600" b="1" dirty="0" smtClean="0">
                <a:solidFill>
                  <a:srgbClr val="006699"/>
                </a:solidFill>
                <a:ea typeface="Microsoft YaHei" pitchFamily="34" charset="-122"/>
                <a:cs typeface="+mj-cs"/>
              </a:rPr>
              <a:t>Objetivos</a:t>
            </a:r>
          </a:p>
          <a:p>
            <a:pPr marL="0" indent="0">
              <a:buNone/>
              <a:defRPr/>
            </a:pPr>
            <a:endParaRPr lang="pt-BR" altLang="pt-BR" sz="2600" b="1" dirty="0" smtClean="0">
              <a:solidFill>
                <a:srgbClr val="006699"/>
              </a:solidFill>
              <a:ea typeface="Microsoft YaHei" pitchFamily="34" charset="-122"/>
              <a:cs typeface="+mj-cs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400" dirty="0" smtClean="0"/>
              <a:t>Transparência e previsibilidade;</a:t>
            </a:r>
          </a:p>
          <a:p>
            <a:pPr marL="0" indent="0">
              <a:buNone/>
              <a:defRPr/>
            </a:pPr>
            <a:endParaRPr lang="pt-BR" sz="24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altLang="pt-BR" sz="2400" dirty="0" smtClean="0">
                <a:solidFill>
                  <a:srgbClr val="000000"/>
                </a:solidFill>
                <a:ea typeface="Microsoft YaHei" pitchFamily="34" charset="-122"/>
              </a:rPr>
              <a:t>Equilíbrio nas relações;</a:t>
            </a:r>
          </a:p>
          <a:p>
            <a:pPr marL="0" indent="0">
              <a:buNone/>
              <a:defRPr/>
            </a:pPr>
            <a:endParaRPr lang="pt-BR" altLang="pt-BR" sz="2400" dirty="0" smtClean="0">
              <a:solidFill>
                <a:srgbClr val="000000"/>
              </a:solidFill>
              <a:ea typeface="Microsoft YaHei" pitchFamily="34" charset="-122"/>
            </a:endParaRP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altLang="pt-BR" sz="2400" dirty="0" smtClean="0">
                <a:solidFill>
                  <a:srgbClr val="000000"/>
                </a:solidFill>
                <a:ea typeface="Microsoft YaHei" pitchFamily="34" charset="-122"/>
              </a:rPr>
              <a:t>Cumprimento das cláusulas acordadas.</a:t>
            </a:r>
            <a:endParaRPr lang="pt-BR" altLang="pt-BR" sz="2400" dirty="0">
              <a:solidFill>
                <a:srgbClr val="000000"/>
              </a:solidFill>
              <a:ea typeface="Microsoft YaHei" pitchFamily="34" charset="-122"/>
            </a:endParaRPr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CF9E1CE3-4239-4EAB-B19C-72414DE73B6C}" type="slidenum">
              <a:rPr lang="pt-BR"/>
              <a:pPr algn="ctr">
                <a:defRPr/>
              </a:pPr>
              <a:t>11</a:t>
            </a:fld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642" y="2492896"/>
            <a:ext cx="3723000" cy="2483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264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35496" y="125963"/>
            <a:ext cx="9108504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40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Como </a:t>
            </a:r>
            <a:r>
              <a:rPr lang="pt-BR" altLang="pt-BR" sz="4000" b="1" dirty="0">
                <a:solidFill>
                  <a:srgbClr val="006699"/>
                </a:solidFill>
                <a:latin typeface="Calibri" panose="020F0502020204030204" pitchFamily="34" charset="0"/>
              </a:rPr>
              <a:t>será com a nova </a:t>
            </a:r>
            <a:r>
              <a:rPr lang="pt-BR" altLang="pt-BR" sz="40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Lei - Contratos</a:t>
            </a:r>
            <a:endParaRPr lang="pt-BR" altLang="pt-BR" sz="4000" b="1" dirty="0" smtClean="0">
              <a:solidFill>
                <a:srgbClr val="006699"/>
              </a:solidFill>
              <a:latin typeface="HelveticaNeue Condensed" pitchFamily="32" charset="0"/>
            </a:endParaRPr>
          </a:p>
        </p:txBody>
      </p:sp>
      <p:sp>
        <p:nvSpPr>
          <p:cNvPr id="1536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683568" y="1124744"/>
            <a:ext cx="8280920" cy="5040560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  <a:defRPr/>
            </a:pPr>
            <a:r>
              <a:rPr lang="pt-BR" altLang="pt-BR" sz="2600" b="1" dirty="0" smtClean="0">
                <a:solidFill>
                  <a:srgbClr val="006699"/>
                </a:solidFill>
                <a:ea typeface="Microsoft YaHei" pitchFamily="34" charset="-122"/>
                <a:cs typeface="+mj-cs"/>
              </a:rPr>
              <a:t>Cláusulas contratuais obrigatórias: 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400" dirty="0" smtClean="0"/>
              <a:t>Constar o </a:t>
            </a:r>
            <a:r>
              <a:rPr lang="pt-BR" sz="2400" b="1" dirty="0" smtClean="0"/>
              <a:t>objeto </a:t>
            </a:r>
            <a:r>
              <a:rPr lang="pt-BR" sz="2400" dirty="0"/>
              <a:t>e a </a:t>
            </a:r>
            <a:r>
              <a:rPr lang="pt-BR" sz="2400" b="1" dirty="0"/>
              <a:t>natureza do contrato</a:t>
            </a:r>
            <a:r>
              <a:rPr lang="pt-BR" sz="2400" dirty="0"/>
              <a:t>, com </a:t>
            </a:r>
            <a:r>
              <a:rPr lang="pt-BR" sz="2400" b="1" dirty="0"/>
              <a:t>descrição de todos os serviços</a:t>
            </a:r>
            <a:r>
              <a:rPr lang="pt-BR" sz="2400" dirty="0"/>
              <a:t> </a:t>
            </a:r>
            <a:r>
              <a:rPr lang="pt-BR" sz="2400" dirty="0" smtClean="0"/>
              <a:t>contratados.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pt-BR" sz="8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400" dirty="0" smtClean="0"/>
              <a:t>Definição </a:t>
            </a:r>
            <a:r>
              <a:rPr lang="pt-BR" sz="2400" dirty="0"/>
              <a:t>dos </a:t>
            </a:r>
            <a:r>
              <a:rPr lang="pt-BR" sz="2400" b="1" dirty="0"/>
              <a:t>valores</a:t>
            </a:r>
            <a:r>
              <a:rPr lang="pt-BR" sz="2400" dirty="0"/>
              <a:t> dos serviços contratados, dos </a:t>
            </a:r>
            <a:r>
              <a:rPr lang="pt-BR" sz="2400" b="1" dirty="0"/>
              <a:t>critérios</a:t>
            </a:r>
            <a:r>
              <a:rPr lang="pt-BR" sz="2400" dirty="0"/>
              <a:t>, da </a:t>
            </a:r>
            <a:r>
              <a:rPr lang="pt-BR" sz="2400" b="1" dirty="0"/>
              <a:t>forma</a:t>
            </a:r>
            <a:r>
              <a:rPr lang="pt-BR" sz="2400" dirty="0"/>
              <a:t> e da </a:t>
            </a:r>
            <a:r>
              <a:rPr lang="pt-BR" sz="2400" b="1" dirty="0"/>
              <a:t>periodicidade</a:t>
            </a:r>
            <a:r>
              <a:rPr lang="pt-BR" sz="2400" dirty="0"/>
              <a:t> do seu reajuste e dos prazos e procedimentos para </a:t>
            </a:r>
            <a:r>
              <a:rPr lang="pt-BR" sz="2400" dirty="0" smtClean="0"/>
              <a:t>faturamento/pagamento </a:t>
            </a:r>
            <a:r>
              <a:rPr lang="pt-BR" sz="2400" dirty="0"/>
              <a:t>dos </a:t>
            </a:r>
            <a:r>
              <a:rPr lang="pt-BR" sz="2400" dirty="0" smtClean="0"/>
              <a:t>serviços; vedações relativas às glosas.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pt-BR" sz="8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400" dirty="0" smtClean="0"/>
              <a:t>Identificação </a:t>
            </a:r>
            <a:r>
              <a:rPr lang="pt-BR" sz="2400" dirty="0"/>
              <a:t>dos atos, eventos e procedimentos </a:t>
            </a:r>
            <a:r>
              <a:rPr lang="pt-BR" sz="2400" dirty="0" smtClean="0"/>
              <a:t>assistenciais </a:t>
            </a:r>
            <a:r>
              <a:rPr lang="pt-BR" sz="2400" dirty="0"/>
              <a:t>que necessitem de </a:t>
            </a:r>
            <a:r>
              <a:rPr lang="pt-BR" sz="2400" b="1" dirty="0"/>
              <a:t>autorização </a:t>
            </a:r>
            <a:r>
              <a:rPr lang="pt-BR" sz="2400" b="1" dirty="0" smtClean="0"/>
              <a:t>da operadora</a:t>
            </a:r>
            <a:r>
              <a:rPr lang="pt-BR" sz="2400" dirty="0" smtClean="0"/>
              <a:t>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endParaRPr lang="pt-BR" sz="8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400" b="1" dirty="0" smtClean="0"/>
              <a:t>Penalidades</a:t>
            </a:r>
            <a:r>
              <a:rPr lang="pt-BR" sz="2400" dirty="0" smtClean="0"/>
              <a:t> para as partes pelo </a:t>
            </a:r>
            <a:r>
              <a:rPr lang="pt-BR" sz="2400" dirty="0"/>
              <a:t>não cumprimento das </a:t>
            </a:r>
            <a:r>
              <a:rPr lang="pt-BR" sz="2400" dirty="0" smtClean="0"/>
              <a:t>obrigações.</a:t>
            </a:r>
            <a:endParaRPr lang="pt-BR" altLang="pt-BR" sz="2400" dirty="0">
              <a:solidFill>
                <a:srgbClr val="000000"/>
              </a:solidFill>
              <a:ea typeface="Microsoft YaHei" pitchFamily="34" charset="-122"/>
            </a:endParaRPr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CF9E1CE3-4239-4EAB-B19C-72414DE73B6C}" type="slidenum">
              <a:rPr lang="pt-BR"/>
              <a:pPr algn="ctr">
                <a:defRPr/>
              </a:pPr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1080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878" y="1821301"/>
            <a:ext cx="4462122" cy="2975851"/>
          </a:xfrm>
          <a:prstGeom prst="rect">
            <a:avLst/>
          </a:prstGeom>
        </p:spPr>
      </p:pic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35496" y="125963"/>
            <a:ext cx="9108504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40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Como </a:t>
            </a:r>
            <a:r>
              <a:rPr lang="pt-BR" altLang="pt-BR" sz="4000" b="1" dirty="0">
                <a:solidFill>
                  <a:srgbClr val="006699"/>
                </a:solidFill>
                <a:latin typeface="Calibri" panose="020F0502020204030204" pitchFamily="34" charset="0"/>
              </a:rPr>
              <a:t>será com a nova </a:t>
            </a:r>
            <a:r>
              <a:rPr lang="pt-BR" altLang="pt-BR" sz="40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Lei - Reajuste</a:t>
            </a:r>
            <a:endParaRPr lang="pt-BR" altLang="pt-BR" sz="4000" b="1" dirty="0" smtClean="0">
              <a:solidFill>
                <a:srgbClr val="006699"/>
              </a:solidFill>
              <a:latin typeface="HelveticaNeue Condensed" pitchFamily="32" charset="0"/>
            </a:endParaRPr>
          </a:p>
        </p:txBody>
      </p:sp>
      <p:sp>
        <p:nvSpPr>
          <p:cNvPr id="1536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539552" y="1556792"/>
            <a:ext cx="3960440" cy="4464496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Arial" panose="020B0604020202020204" pitchFamily="34" charset="0"/>
              <a:buChar char="•"/>
              <a:defRPr/>
            </a:pPr>
            <a:r>
              <a:rPr lang="pt-BR" sz="2400" dirty="0" smtClean="0"/>
              <a:t>Forma de reajuste prevista no contrato;</a:t>
            </a:r>
          </a:p>
          <a:p>
            <a:pPr marL="0" indent="0">
              <a:buNone/>
              <a:defRPr/>
            </a:pPr>
            <a:endParaRPr lang="pt-BR" sz="2400" dirty="0" smtClean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pt-BR" altLang="pt-BR" sz="2400" dirty="0" smtClean="0">
                <a:solidFill>
                  <a:srgbClr val="000000"/>
                </a:solidFill>
                <a:ea typeface="Microsoft YaHei" pitchFamily="34" charset="-122"/>
              </a:rPr>
              <a:t>Se houver previsão contratual de livre negociação como forma </a:t>
            </a:r>
            <a:r>
              <a:rPr lang="pt-BR" altLang="pt-BR" sz="2400" dirty="0">
                <a:solidFill>
                  <a:srgbClr val="000000"/>
                </a:solidFill>
                <a:ea typeface="Microsoft YaHei" pitchFamily="34" charset="-122"/>
              </a:rPr>
              <a:t>de reajuste </a:t>
            </a:r>
            <a:r>
              <a:rPr lang="pt-BR" altLang="pt-BR" sz="2400" b="1" dirty="0">
                <a:solidFill>
                  <a:srgbClr val="006699"/>
                </a:solidFill>
                <a:ea typeface="Microsoft YaHei" pitchFamily="34" charset="-122"/>
              </a:rPr>
              <a:t>e não houver acordo </a:t>
            </a:r>
            <a:r>
              <a:rPr lang="pt-BR" altLang="pt-BR" sz="2400" dirty="0">
                <a:solidFill>
                  <a:srgbClr val="000000"/>
                </a:solidFill>
                <a:ea typeface="Microsoft YaHei" pitchFamily="34" charset="-122"/>
              </a:rPr>
              <a:t>entre as partes ao término do período de </a:t>
            </a:r>
            <a:r>
              <a:rPr lang="pt-BR" altLang="pt-BR" sz="2400" dirty="0" smtClean="0">
                <a:solidFill>
                  <a:srgbClr val="000000"/>
                </a:solidFill>
                <a:ea typeface="Microsoft YaHei" pitchFamily="34" charset="-122"/>
              </a:rPr>
              <a:t>negociação, aplica-se o índice definido pela ANS</a:t>
            </a:r>
            <a:endParaRPr lang="pt-BR" altLang="pt-BR" sz="2400" dirty="0">
              <a:solidFill>
                <a:srgbClr val="000000"/>
              </a:solidFill>
              <a:ea typeface="Microsoft YaHei" pitchFamily="34" charset="-122"/>
            </a:endParaRPr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CF9E1CE3-4239-4EAB-B19C-72414DE73B6C}" type="slidenum">
              <a:rPr lang="pt-BR"/>
              <a:pPr algn="ctr">
                <a:defRPr/>
              </a:pPr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4991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35496" y="125963"/>
            <a:ext cx="8784976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3600" b="1" dirty="0">
                <a:solidFill>
                  <a:srgbClr val="006699"/>
                </a:solidFill>
                <a:latin typeface="Calibri" panose="020F0502020204030204" pitchFamily="34" charset="0"/>
              </a:rPr>
              <a:t>Como será com a nova </a:t>
            </a:r>
            <a:r>
              <a:rPr lang="pt-BR" altLang="pt-BR" sz="36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Lei – Reajuste ANS</a:t>
            </a:r>
            <a:endParaRPr lang="pt-BR" altLang="pt-BR" sz="3600" b="1" dirty="0" smtClean="0">
              <a:solidFill>
                <a:srgbClr val="006699"/>
              </a:solidFill>
              <a:latin typeface="HelveticaNeue Condensed" pitchFamily="32" charset="0"/>
            </a:endParaRPr>
          </a:p>
        </p:txBody>
      </p:sp>
      <p:sp>
        <p:nvSpPr>
          <p:cNvPr id="1536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539552" y="1484784"/>
            <a:ext cx="4968552" cy="388843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  <a:defRPr/>
            </a:pPr>
            <a:r>
              <a:rPr lang="pt-BR" altLang="pt-BR" sz="2400" b="1" dirty="0">
                <a:solidFill>
                  <a:srgbClr val="006699"/>
                </a:solidFill>
                <a:ea typeface="Microsoft YaHei" pitchFamily="34" charset="-122"/>
                <a:cs typeface="+mj-cs"/>
              </a:rPr>
              <a:t>Índice de Reajuste definido pela </a:t>
            </a:r>
            <a:r>
              <a:rPr lang="pt-BR" altLang="pt-BR" sz="2400" b="1" dirty="0" smtClean="0">
                <a:solidFill>
                  <a:srgbClr val="006699"/>
                </a:solidFill>
                <a:ea typeface="Microsoft YaHei" pitchFamily="34" charset="-122"/>
                <a:cs typeface="+mj-cs"/>
              </a:rPr>
              <a:t>ANS</a:t>
            </a:r>
          </a:p>
          <a:p>
            <a:pPr marL="0" indent="0">
              <a:buNone/>
              <a:defRPr/>
            </a:pPr>
            <a:endParaRPr lang="pt-BR" altLang="pt-BR" sz="2400" b="1" dirty="0">
              <a:solidFill>
                <a:srgbClr val="006699"/>
              </a:solidFill>
              <a:ea typeface="Microsoft YaHei" pitchFamily="34" charset="-122"/>
              <a:cs typeface="+mj-cs"/>
            </a:endParaRPr>
          </a:p>
          <a:p>
            <a:pPr eaLnBrk="1" hangingPunct="1">
              <a:spcBef>
                <a:spcPts val="55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2400" dirty="0" smtClean="0">
                <a:solidFill>
                  <a:srgbClr val="000000"/>
                </a:solidFill>
                <a:ea typeface="Microsoft YaHei" pitchFamily="34" charset="-122"/>
              </a:rPr>
              <a:t>Índice Nacional de Preços ao Consumidor Amplo (</a:t>
            </a:r>
            <a:r>
              <a:rPr lang="pt-BR" altLang="pt-BR" sz="2400" b="1" dirty="0" smtClean="0">
                <a:solidFill>
                  <a:srgbClr val="000000"/>
                </a:solidFill>
                <a:ea typeface="Microsoft YaHei" pitchFamily="34" charset="-122"/>
              </a:rPr>
              <a:t>IPCA</a:t>
            </a:r>
            <a:r>
              <a:rPr lang="pt-BR" altLang="pt-BR" sz="2400" dirty="0" smtClean="0">
                <a:solidFill>
                  <a:srgbClr val="000000"/>
                </a:solidFill>
                <a:ea typeface="Microsoft YaHei" pitchFamily="34" charset="-122"/>
              </a:rPr>
              <a:t>)</a:t>
            </a:r>
          </a:p>
          <a:p>
            <a:pPr marL="0" indent="0" eaLnBrk="1" hangingPunct="1">
              <a:spcBef>
                <a:spcPts val="550"/>
              </a:spcBef>
              <a:buNone/>
              <a:defRPr/>
            </a:pPr>
            <a:endParaRPr lang="pt-BR" altLang="pt-BR" sz="2400" dirty="0">
              <a:solidFill>
                <a:srgbClr val="000000"/>
              </a:solidFill>
              <a:ea typeface="Microsoft YaHei" pitchFamily="34" charset="-122"/>
            </a:endParaRPr>
          </a:p>
          <a:p>
            <a:pPr eaLnBrk="1" hangingPunct="1">
              <a:spcBef>
                <a:spcPts val="550"/>
              </a:spcBef>
              <a:buFont typeface="Arial" panose="020B0604020202020204" pitchFamily="34" charset="0"/>
              <a:buChar char="•"/>
              <a:defRPr/>
            </a:pPr>
            <a:r>
              <a:rPr lang="pt-BR" altLang="pt-BR" sz="2400" dirty="0" smtClean="0">
                <a:solidFill>
                  <a:srgbClr val="000000"/>
                </a:solidFill>
                <a:ea typeface="Microsoft YaHei" pitchFamily="34" charset="-122"/>
              </a:rPr>
              <a:t>Previsão </a:t>
            </a:r>
            <a:r>
              <a:rPr lang="pt-BR" altLang="pt-BR" sz="2400" dirty="0">
                <a:solidFill>
                  <a:srgbClr val="000000"/>
                </a:solidFill>
                <a:ea typeface="Microsoft YaHei" pitchFamily="34" charset="-122"/>
              </a:rPr>
              <a:t>do uso de Fator de Qualidade </a:t>
            </a:r>
            <a:r>
              <a:rPr lang="pt-BR" altLang="pt-BR" sz="2400" dirty="0" smtClean="0">
                <a:solidFill>
                  <a:srgbClr val="000000"/>
                </a:solidFill>
                <a:ea typeface="Microsoft YaHei" pitchFamily="34" charset="-122"/>
              </a:rPr>
              <a:t>em até dois </a:t>
            </a:r>
            <a:r>
              <a:rPr lang="pt-BR" altLang="pt-BR" sz="2400" dirty="0">
                <a:solidFill>
                  <a:srgbClr val="000000"/>
                </a:solidFill>
                <a:ea typeface="Microsoft YaHei" pitchFamily="34" charset="-122"/>
              </a:rPr>
              <a:t>anos após a vigência da Lei</a:t>
            </a:r>
            <a:r>
              <a:rPr lang="pt-BR" altLang="pt-BR" sz="2400" dirty="0" smtClean="0">
                <a:solidFill>
                  <a:srgbClr val="000000"/>
                </a:solidFill>
                <a:ea typeface="Microsoft YaHei" pitchFamily="34" charset="-122"/>
              </a:rPr>
              <a:t>.</a:t>
            </a:r>
            <a:endParaRPr lang="pt-BR" altLang="pt-BR" sz="2400" dirty="0">
              <a:solidFill>
                <a:srgbClr val="000000"/>
              </a:solidFill>
              <a:ea typeface="Microsoft YaHei" pitchFamily="34" charset="-122"/>
            </a:endParaRPr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CF9E1CE3-4239-4EAB-B19C-72414DE73B6C}" type="slidenum">
              <a:rPr lang="pt-BR"/>
              <a:pPr algn="ctr">
                <a:defRPr/>
              </a:pPr>
              <a:t>14</a:t>
            </a:fld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53" y="1568378"/>
            <a:ext cx="3264559" cy="3648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9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35496" y="125963"/>
            <a:ext cx="8784976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3600" b="1" dirty="0">
                <a:solidFill>
                  <a:srgbClr val="006699"/>
                </a:solidFill>
                <a:latin typeface="Calibri" panose="020F0502020204030204" pitchFamily="34" charset="0"/>
              </a:rPr>
              <a:t>Como será com a nova </a:t>
            </a:r>
            <a:r>
              <a:rPr lang="pt-BR" altLang="pt-BR" sz="36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Lei – Reajuste ANS</a:t>
            </a:r>
            <a:endParaRPr lang="pt-BR" altLang="pt-BR" sz="3600" b="1" dirty="0" smtClean="0">
              <a:solidFill>
                <a:srgbClr val="006699"/>
              </a:solidFill>
              <a:latin typeface="HelveticaNeue Condensed" pitchFamily="32" charset="0"/>
            </a:endParaRPr>
          </a:p>
        </p:txBody>
      </p:sp>
      <p:sp>
        <p:nvSpPr>
          <p:cNvPr id="15363" name="Espaço Reservado para Conteúdo 2"/>
          <p:cNvSpPr>
            <a:spLocks noGrp="1"/>
          </p:cNvSpPr>
          <p:nvPr>
            <p:ph idx="1"/>
          </p:nvPr>
        </p:nvSpPr>
        <p:spPr bwMode="auto">
          <a:xfrm>
            <a:off x="611560" y="1484784"/>
            <a:ext cx="7344816" cy="4176464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r>
              <a:rPr lang="pt-BR" sz="2400" b="1" dirty="0">
                <a:solidFill>
                  <a:srgbClr val="006699"/>
                </a:solidFill>
              </a:rPr>
              <a:t>Fator de </a:t>
            </a:r>
            <a:r>
              <a:rPr lang="pt-BR" sz="2400" b="1" dirty="0" smtClean="0">
                <a:solidFill>
                  <a:srgbClr val="006699"/>
                </a:solidFill>
              </a:rPr>
              <a:t>qualidade</a:t>
            </a:r>
          </a:p>
          <a:p>
            <a:pPr marL="0" indent="0">
              <a:buNone/>
            </a:pPr>
            <a:endParaRPr lang="pt-BR" sz="2400" b="1" dirty="0">
              <a:solidFill>
                <a:srgbClr val="006699"/>
              </a:solidFill>
            </a:endParaRPr>
          </a:p>
          <a:p>
            <a:pPr marL="0" indent="0">
              <a:buNone/>
            </a:pPr>
            <a:r>
              <a:rPr lang="pt-BR" sz="2400" dirty="0"/>
              <a:t>Representantes dos conselhos profissionais e de estabelecimentos de saúde, em parceria com a </a:t>
            </a:r>
            <a:r>
              <a:rPr lang="pt-BR" sz="2400" dirty="0" smtClean="0"/>
              <a:t>ANS, </a:t>
            </a:r>
            <a:r>
              <a:rPr lang="pt-BR" sz="2400" dirty="0"/>
              <a:t>definirão regras para aplicação do fator de </a:t>
            </a:r>
            <a:r>
              <a:rPr lang="pt-BR" sz="2400" dirty="0" smtClean="0"/>
              <a:t>qualidade:</a:t>
            </a:r>
          </a:p>
          <a:p>
            <a:pPr marL="0" indent="0">
              <a:buNone/>
            </a:pPr>
            <a:endParaRPr lang="pt-BR" sz="2400" dirty="0" smtClean="0"/>
          </a:p>
          <a:p>
            <a:r>
              <a:rPr lang="pt-BR" sz="2400" dirty="0" smtClean="0"/>
              <a:t> </a:t>
            </a:r>
            <a:r>
              <a:rPr lang="pt-BR" sz="2400" dirty="0"/>
              <a:t>em até 2 </a:t>
            </a:r>
            <a:r>
              <a:rPr lang="pt-BR" sz="2400" dirty="0" smtClean="0"/>
              <a:t>anos para profissionais de saúde </a:t>
            </a:r>
          </a:p>
          <a:p>
            <a:endParaRPr lang="pt-BR" sz="2400" dirty="0"/>
          </a:p>
          <a:p>
            <a:r>
              <a:rPr lang="pt-BR" sz="2400" dirty="0" smtClean="0"/>
              <a:t>em 1 ano para hospitais, laboratórios e clínicas</a:t>
            </a:r>
          </a:p>
          <a:p>
            <a:pPr marL="0" indent="0">
              <a:buNone/>
            </a:pPr>
            <a:endParaRPr lang="pt-BR" sz="2400" dirty="0" smtClean="0"/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CF9E1CE3-4239-4EAB-B19C-72414DE73B6C}" type="slidenum">
              <a:rPr lang="pt-BR"/>
              <a:pPr algn="ctr">
                <a:defRPr/>
              </a:pPr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027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35496" y="125963"/>
            <a:ext cx="8784976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3600" b="1" dirty="0">
                <a:solidFill>
                  <a:srgbClr val="006699"/>
                </a:solidFill>
                <a:latin typeface="Calibri" panose="020F0502020204030204" pitchFamily="34" charset="0"/>
              </a:rPr>
              <a:t>Como será com a nova </a:t>
            </a:r>
            <a:r>
              <a:rPr lang="pt-BR" altLang="pt-BR" sz="36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Lei – Transição</a:t>
            </a:r>
            <a:endParaRPr lang="pt-BR" altLang="pt-BR" sz="3600" b="1" dirty="0" smtClean="0">
              <a:solidFill>
                <a:srgbClr val="006699"/>
              </a:solidFill>
              <a:latin typeface="HelveticaNeue Condensed" pitchFamily="32" charset="0"/>
            </a:endParaRPr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CF9E1CE3-4239-4EAB-B19C-72414DE73B6C}" type="slidenum">
              <a:rPr lang="pt-BR"/>
              <a:pPr algn="ctr">
                <a:defRPr/>
              </a:pPr>
              <a:t>16</a:t>
            </a:fld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395536" y="1556792"/>
            <a:ext cx="820891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altLang="pt-BR" sz="2400" b="1" dirty="0" smtClean="0">
                <a:solidFill>
                  <a:srgbClr val="006699"/>
                </a:solidFill>
                <a:latin typeface="+mn-lt"/>
                <a:ea typeface="Microsoft YaHei" pitchFamily="34" charset="-122"/>
              </a:rPr>
              <a:t>Regras </a:t>
            </a:r>
            <a:r>
              <a:rPr lang="pt-BR" altLang="pt-BR" sz="2400" b="1" dirty="0">
                <a:solidFill>
                  <a:srgbClr val="006699"/>
                </a:solidFill>
                <a:latin typeface="+mn-lt"/>
                <a:ea typeface="Microsoft YaHei" pitchFamily="34" charset="-122"/>
              </a:rPr>
              <a:t>de </a:t>
            </a:r>
            <a:r>
              <a:rPr lang="pt-BR" altLang="pt-BR" sz="2400" b="1" dirty="0" smtClean="0">
                <a:solidFill>
                  <a:srgbClr val="006699"/>
                </a:solidFill>
                <a:latin typeface="+mn-lt"/>
                <a:ea typeface="Microsoft YaHei" pitchFamily="34" charset="-122"/>
              </a:rPr>
              <a:t>transição</a:t>
            </a: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pt-BR" altLang="pt-BR" sz="2400" b="1" dirty="0" smtClean="0">
                <a:solidFill>
                  <a:srgbClr val="006699"/>
                </a:solidFill>
                <a:latin typeface="+mn-lt"/>
                <a:ea typeface="Microsoft YaHei" pitchFamily="34" charset="-122"/>
              </a:rPr>
              <a:t>Contratos</a:t>
            </a:r>
            <a:endParaRPr lang="pt-BR" altLang="pt-BR" sz="2400" b="1" dirty="0">
              <a:solidFill>
                <a:srgbClr val="006699"/>
              </a:solidFill>
              <a:latin typeface="+mn-lt"/>
              <a:ea typeface="Microsoft YaHei" pitchFamily="34" charset="-122"/>
            </a:endParaRPr>
          </a:p>
          <a:p>
            <a:pPr>
              <a:defRPr/>
            </a:pPr>
            <a:r>
              <a:rPr lang="pt-BR" altLang="pt-BR" sz="2400" dirty="0" smtClean="0">
                <a:solidFill>
                  <a:srgbClr val="000000"/>
                </a:solidFill>
                <a:latin typeface="+mn-lt"/>
                <a:ea typeface="Microsoft YaHei" pitchFamily="34" charset="-122"/>
              </a:rPr>
              <a:t>Um ano para adaptação às regras novas.</a:t>
            </a:r>
            <a:endParaRPr lang="pt-BR" altLang="pt-BR" sz="2400" dirty="0">
              <a:solidFill>
                <a:srgbClr val="000000"/>
              </a:solidFill>
              <a:latin typeface="+mn-lt"/>
              <a:ea typeface="Microsoft YaHei" pitchFamily="34" charset="-122"/>
            </a:endParaRPr>
          </a:p>
          <a:p>
            <a:pPr marL="0" indent="0">
              <a:buFont typeface="Arial" charset="0"/>
              <a:buNone/>
              <a:defRPr/>
            </a:pPr>
            <a:endParaRPr lang="pt-BR" altLang="pt-BR" sz="2400" b="1" dirty="0" smtClean="0">
              <a:solidFill>
                <a:srgbClr val="006699"/>
              </a:solidFill>
              <a:latin typeface="+mn-lt"/>
              <a:ea typeface="Microsoft YaHei" pitchFamily="34" charset="-122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pt-BR" altLang="pt-BR" sz="2400" b="1" dirty="0" smtClean="0">
                <a:solidFill>
                  <a:srgbClr val="006699"/>
                </a:solidFill>
                <a:latin typeface="+mn-lt"/>
                <a:ea typeface="Microsoft YaHei" pitchFamily="34" charset="-122"/>
              </a:rPr>
              <a:t>Índice ANS</a:t>
            </a:r>
            <a:endParaRPr lang="pt-BR" altLang="pt-BR" sz="2400" b="1" dirty="0">
              <a:solidFill>
                <a:srgbClr val="006699"/>
              </a:solidFill>
              <a:latin typeface="+mn-lt"/>
              <a:ea typeface="Microsoft YaHei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400" dirty="0">
                <a:solidFill>
                  <a:srgbClr val="000000"/>
                </a:solidFill>
                <a:latin typeface="+mn-lt"/>
                <a:ea typeface="Microsoft YaHei" pitchFamily="34" charset="-122"/>
              </a:rPr>
              <a:t>No 1º ano de vigência, o índice da ANS será aplicável nos casos de </a:t>
            </a:r>
            <a:r>
              <a:rPr lang="pt-BR" altLang="pt-BR" sz="2400" b="1" dirty="0">
                <a:solidFill>
                  <a:srgbClr val="000000"/>
                </a:solidFill>
                <a:latin typeface="+mn-lt"/>
                <a:ea typeface="Microsoft YaHei" pitchFamily="34" charset="-122"/>
              </a:rPr>
              <a:t>contratos escritos sem cláusula sobre a forma de </a:t>
            </a:r>
            <a:r>
              <a:rPr lang="pt-BR" altLang="pt-BR" sz="2400" b="1" dirty="0" smtClean="0">
                <a:solidFill>
                  <a:srgbClr val="000000"/>
                </a:solidFill>
                <a:latin typeface="+mn-lt"/>
                <a:ea typeface="Microsoft YaHei" pitchFamily="34" charset="-122"/>
              </a:rPr>
              <a:t>reajuste </a:t>
            </a:r>
            <a:r>
              <a:rPr lang="pt-BR" altLang="pt-BR" sz="2400" dirty="0" smtClean="0">
                <a:solidFill>
                  <a:srgbClr val="000000"/>
                </a:solidFill>
                <a:latin typeface="+mn-lt"/>
                <a:ea typeface="Microsoft YaHei" pitchFamily="34" charset="-122"/>
              </a:rPr>
              <a:t>e </a:t>
            </a:r>
            <a:r>
              <a:rPr lang="pt-BR" altLang="pt-BR" sz="2400" dirty="0">
                <a:solidFill>
                  <a:srgbClr val="000000"/>
                </a:solidFill>
                <a:latin typeface="+mn-lt"/>
                <a:ea typeface="Microsoft YaHei" pitchFamily="34" charset="-122"/>
              </a:rPr>
              <a:t>nos casos de </a:t>
            </a:r>
            <a:r>
              <a:rPr lang="pt-BR" altLang="pt-BR" sz="2400" dirty="0" smtClean="0">
                <a:solidFill>
                  <a:srgbClr val="000000"/>
                </a:solidFill>
                <a:latin typeface="+mn-lt"/>
                <a:ea typeface="Microsoft YaHei" pitchFamily="34" charset="-122"/>
              </a:rPr>
              <a:t>‘</a:t>
            </a:r>
            <a:r>
              <a:rPr lang="pt-BR" altLang="pt-BR" sz="2400" b="1" dirty="0" smtClean="0">
                <a:latin typeface="+mn-lt"/>
                <a:ea typeface="Microsoft YaHei" pitchFamily="34" charset="-122"/>
              </a:rPr>
              <a:t>contratos’ não escritos.</a:t>
            </a:r>
          </a:p>
          <a:p>
            <a:pPr>
              <a:defRPr/>
            </a:pPr>
            <a:endParaRPr lang="pt-BR" altLang="pt-BR" sz="2400" b="1" dirty="0" smtClean="0">
              <a:latin typeface="+mn-lt"/>
              <a:ea typeface="Microsoft YaHei" pitchFamily="34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400" dirty="0" smtClean="0">
                <a:latin typeface="+mn-lt"/>
                <a:ea typeface="Microsoft YaHei" pitchFamily="34" charset="-122"/>
              </a:rPr>
              <a:t>A partir de 2016</a:t>
            </a:r>
            <a:r>
              <a:rPr lang="pt-BR" altLang="pt-BR" sz="2400" dirty="0">
                <a:latin typeface="+mn-lt"/>
                <a:ea typeface="Microsoft YaHei" pitchFamily="34" charset="-122"/>
              </a:rPr>
              <a:t> </a:t>
            </a:r>
            <a:r>
              <a:rPr lang="pt-BR" altLang="pt-BR" sz="2400" dirty="0" smtClean="0">
                <a:latin typeface="+mn-lt"/>
                <a:ea typeface="Microsoft YaHei" pitchFamily="34" charset="-122"/>
              </a:rPr>
              <a:t>todos os contratos deverão ser escritos e assinados.</a:t>
            </a:r>
            <a:endParaRPr lang="pt-BR" altLang="pt-BR" sz="2400" dirty="0">
              <a:latin typeface="+mn-lt"/>
              <a:ea typeface="Microsoft YaHei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014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16" r="7089"/>
          <a:stretch/>
        </p:blipFill>
        <p:spPr>
          <a:xfrm>
            <a:off x="3491880" y="2420888"/>
            <a:ext cx="5652120" cy="4329859"/>
          </a:xfrm>
          <a:prstGeom prst="rect">
            <a:avLst/>
          </a:prstGeom>
        </p:spPr>
      </p:pic>
      <p:sp>
        <p:nvSpPr>
          <p:cNvPr id="28674" name="Título 1"/>
          <p:cNvSpPr>
            <a:spLocks noGrp="1"/>
          </p:cNvSpPr>
          <p:nvPr>
            <p:ph type="title"/>
          </p:nvPr>
        </p:nvSpPr>
        <p:spPr bwMode="auto">
          <a:xfrm>
            <a:off x="35496" y="194915"/>
            <a:ext cx="9108504" cy="7858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altLang="pt-BR" sz="36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Uma </a:t>
            </a:r>
            <a:r>
              <a:rPr lang="pt-BR" altLang="pt-BR" sz="3600" b="1" dirty="0" smtClean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</a:rPr>
              <a:t>nova fase </a:t>
            </a:r>
            <a:r>
              <a:rPr lang="pt-BR" altLang="pt-BR" sz="36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para prestação de</a:t>
            </a:r>
            <a:br>
              <a:rPr lang="pt-BR" altLang="pt-BR" sz="3600" b="1" dirty="0" smtClean="0">
                <a:solidFill>
                  <a:srgbClr val="006699"/>
                </a:solidFill>
                <a:latin typeface="Calibri" panose="020F0502020204030204" pitchFamily="34" charset="0"/>
              </a:rPr>
            </a:br>
            <a:r>
              <a:rPr lang="pt-BR" altLang="pt-BR" sz="3600" b="1" dirty="0" smtClean="0">
                <a:solidFill>
                  <a:srgbClr val="006699"/>
                </a:solidFill>
                <a:latin typeface="Calibri" panose="020F0502020204030204" pitchFamily="34" charset="0"/>
              </a:rPr>
              <a:t>serviços em saúde</a:t>
            </a:r>
            <a:endParaRPr lang="pt-BR" altLang="pt-BR" sz="3600" b="1" dirty="0" smtClean="0">
              <a:solidFill>
                <a:srgbClr val="006699"/>
              </a:solidFill>
              <a:latin typeface="HelveticaNeue Condensed" pitchFamily="32" charset="0"/>
            </a:endParaRPr>
          </a:p>
        </p:txBody>
      </p:sp>
      <p:sp>
        <p:nvSpPr>
          <p:cNvPr id="4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CF9E1CE3-4239-4EAB-B19C-72414DE73B6C}" type="slidenum">
              <a:rPr lang="pt-BR"/>
              <a:pPr algn="ctr">
                <a:defRPr/>
              </a:pPr>
              <a:t>17</a:t>
            </a:fld>
            <a:endParaRPr lang="pt-BR" dirty="0"/>
          </a:p>
        </p:txBody>
      </p:sp>
      <p:sp>
        <p:nvSpPr>
          <p:cNvPr id="2" name="Retângulo 1"/>
          <p:cNvSpPr/>
          <p:nvPr/>
        </p:nvSpPr>
        <p:spPr>
          <a:xfrm>
            <a:off x="323528" y="1556792"/>
            <a:ext cx="8424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400" dirty="0" smtClean="0">
                <a:latin typeface="+mn-lt"/>
                <a:ea typeface="Microsoft YaHei" pitchFamily="34" charset="-122"/>
              </a:rPr>
              <a:t>Contratos com equidade nas relações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400" dirty="0" smtClean="0">
                <a:latin typeface="+mn-lt"/>
                <a:ea typeface="Microsoft YaHei" pitchFamily="34" charset="-122"/>
              </a:rPr>
              <a:t>Reajuste anual dos serviços prestados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pt-BR" altLang="pt-BR" sz="2400" dirty="0" smtClean="0">
                <a:latin typeface="+mn-lt"/>
                <a:ea typeface="Microsoft YaHei" pitchFamily="34" charset="-122"/>
              </a:rPr>
              <a:t>Foco na qualidade da prestação dos serviços</a:t>
            </a:r>
            <a:endParaRPr lang="pt-BR" altLang="pt-BR" sz="2400" dirty="0">
              <a:latin typeface="+mn-lt"/>
              <a:ea typeface="Microsoft YaHei" pitchFamily="34" charset="-122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323528" y="3179871"/>
            <a:ext cx="3672408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altLang="pt-BR" sz="2800" b="1" dirty="0" smtClean="0">
                <a:solidFill>
                  <a:srgbClr val="006699"/>
                </a:solidFill>
                <a:latin typeface="+mn-lt"/>
                <a:ea typeface="Microsoft YaHei" pitchFamily="34" charset="-122"/>
              </a:rPr>
              <a:t>Nova forma de relacionamento </a:t>
            </a:r>
          </a:p>
          <a:p>
            <a:pPr>
              <a:defRPr/>
            </a:pPr>
            <a:r>
              <a:rPr lang="pt-BR" altLang="pt-BR" sz="2800" b="1" dirty="0" smtClean="0">
                <a:solidFill>
                  <a:srgbClr val="006699"/>
                </a:solidFill>
                <a:latin typeface="+mn-lt"/>
                <a:ea typeface="Microsoft YaHei" pitchFamily="34" charset="-122"/>
              </a:rPr>
              <a:t>entre prestadores e operadoras na</a:t>
            </a:r>
          </a:p>
          <a:p>
            <a:pPr>
              <a:defRPr/>
            </a:pPr>
            <a:r>
              <a:rPr lang="pt-BR" altLang="pt-BR" sz="2800" b="1" dirty="0" smtClean="0">
                <a:solidFill>
                  <a:srgbClr val="006699"/>
                </a:solidFill>
                <a:latin typeface="+mn-lt"/>
                <a:ea typeface="Microsoft YaHei" pitchFamily="34" charset="-122"/>
              </a:rPr>
              <a:t>Saúde suplementar</a:t>
            </a:r>
          </a:p>
          <a:p>
            <a:pPr>
              <a:defRPr/>
            </a:pPr>
            <a:endParaRPr lang="pt-BR" altLang="pt-BR" sz="2400" dirty="0">
              <a:latin typeface="+mn-lt"/>
              <a:ea typeface="Microsoft YaHei" pitchFamily="34" charset="-122"/>
            </a:endParaRPr>
          </a:p>
          <a:p>
            <a:pPr>
              <a:defRPr/>
            </a:pPr>
            <a:endParaRPr lang="pt-BR" altLang="pt-BR" sz="2400" dirty="0">
              <a:latin typeface="+mn-lt"/>
              <a:ea typeface="Microsoft YaHei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133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533400" y="6519863"/>
            <a:ext cx="457200" cy="304800"/>
          </a:xfrm>
        </p:spPr>
        <p:txBody>
          <a:bodyPr/>
          <a:lstStyle/>
          <a:p>
            <a:pPr algn="ctr">
              <a:defRPr/>
            </a:pPr>
            <a:fld id="{84C762E9-197B-4D1D-9B80-75AAE8EBBF6B}" type="slidenum">
              <a:rPr lang="pt-BR"/>
              <a:pPr algn="ctr">
                <a:defRPr/>
              </a:pPr>
              <a:t>18</a:t>
            </a:fld>
            <a:endParaRPr lang="pt-BR" dirty="0"/>
          </a:p>
        </p:txBody>
      </p:sp>
      <p:sp>
        <p:nvSpPr>
          <p:cNvPr id="29699" name="Título 1"/>
          <p:cNvSpPr>
            <a:spLocks noGrp="1"/>
          </p:cNvSpPr>
          <p:nvPr>
            <p:ph type="title"/>
          </p:nvPr>
        </p:nvSpPr>
        <p:spPr bwMode="auto">
          <a:xfrm>
            <a:off x="0" y="1988840"/>
            <a:ext cx="9144000" cy="19442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Aft>
                <a:spcPts val="1200"/>
              </a:spcAft>
            </a:pPr>
            <a:r>
              <a:rPr lang="pt-BR" altLang="pt-BR" sz="4800" b="1" dirty="0" smtClean="0">
                <a:solidFill>
                  <a:srgbClr val="006699"/>
                </a:solidFill>
                <a:latin typeface="+mn-lt"/>
              </a:rPr>
              <a:t>Obrigada!</a:t>
            </a:r>
            <a:r>
              <a:rPr lang="pt-BR" altLang="pt-BR" sz="4000" b="1" dirty="0" smtClean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40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3200" b="1" dirty="0" smtClean="0">
                <a:solidFill>
                  <a:srgbClr val="006699"/>
                </a:solidFill>
                <a:latin typeface="+mn-lt"/>
              </a:rPr>
              <a:t/>
            </a:r>
            <a:br>
              <a:rPr lang="pt-BR" altLang="pt-BR" sz="3200" b="1" dirty="0" smtClean="0">
                <a:solidFill>
                  <a:srgbClr val="006699"/>
                </a:solidFill>
                <a:latin typeface="+mn-lt"/>
              </a:rPr>
            </a:br>
            <a:r>
              <a:rPr lang="pt-BR" altLang="pt-BR" sz="2800" b="1" dirty="0" smtClean="0">
                <a:latin typeface="+mn-lt"/>
              </a:rPr>
              <a:t>www.ans.gov.br | Disque </a:t>
            </a:r>
            <a:r>
              <a:rPr lang="pt-BR" altLang="pt-BR" sz="2800" b="1" dirty="0">
                <a:latin typeface="+mn-lt"/>
              </a:rPr>
              <a:t>ANS: 0800 701 </a:t>
            </a:r>
            <a:r>
              <a:rPr lang="pt-BR" altLang="pt-BR" sz="2800" b="1" dirty="0" smtClean="0">
                <a:latin typeface="+mn-lt"/>
              </a:rPr>
              <a:t>9656</a:t>
            </a:r>
            <a:endParaRPr lang="pt-BR" altLang="pt-BR" sz="2800" b="1" dirty="0">
              <a:latin typeface="+mn-lt"/>
            </a:endParaRPr>
          </a:p>
        </p:txBody>
      </p:sp>
      <p:pic>
        <p:nvPicPr>
          <p:cNvPr id="4" name="Picture 6" descr="P:\Comunicacao Social\Trabalhos\2014\SAS 0004_2014 - Criação e atualização da identidade visual nas redes sociais\design\icone vetor para midia siocial\icone_f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219" y="4581128"/>
            <a:ext cx="598488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1"/>
          <p:cNvSpPr txBox="1">
            <a:spLocks noChangeArrowheads="1"/>
          </p:cNvSpPr>
          <p:nvPr/>
        </p:nvSpPr>
        <p:spPr bwMode="auto">
          <a:xfrm>
            <a:off x="1221507" y="4725591"/>
            <a:ext cx="1838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err="1">
                <a:solidFill>
                  <a:srgbClr val="006699"/>
                </a:solidFill>
                <a:latin typeface="Arial" charset="0"/>
              </a:rPr>
              <a:t>ans.reguladora</a:t>
            </a:r>
            <a:endParaRPr lang="pt-BR" altLang="pt-BR" sz="1800" dirty="0">
              <a:latin typeface="Arial" charset="0"/>
            </a:endParaRPr>
          </a:p>
        </p:txBody>
      </p:sp>
      <p:pic>
        <p:nvPicPr>
          <p:cNvPr id="7" name="Picture 8" descr="P:\Comunicacao Social\Trabalhos\2014\SAS 0004_2014 - Criação e atualização da identidade visual nas redes sociais\design\icone vetor para midia siocial\icone_twitt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644628"/>
            <a:ext cx="598487" cy="598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ixaDeTexto 12"/>
          <p:cNvSpPr txBox="1">
            <a:spLocks noChangeArrowheads="1"/>
          </p:cNvSpPr>
          <p:nvPr/>
        </p:nvSpPr>
        <p:spPr bwMode="auto">
          <a:xfrm>
            <a:off x="3797425" y="4749403"/>
            <a:ext cx="21272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>
                <a:solidFill>
                  <a:srgbClr val="006699"/>
                </a:solidFill>
                <a:latin typeface="Arial" charset="0"/>
              </a:rPr>
              <a:t>@</a:t>
            </a:r>
            <a:r>
              <a:rPr lang="pt-BR" altLang="pt-BR" sz="1800" b="1" dirty="0" err="1">
                <a:solidFill>
                  <a:srgbClr val="006699"/>
                </a:solidFill>
                <a:latin typeface="Arial" charset="0"/>
              </a:rPr>
              <a:t>ans_reguladora</a:t>
            </a:r>
            <a:endParaRPr lang="pt-BR" altLang="pt-BR" sz="1800" dirty="0">
              <a:latin typeface="Arial" charset="0"/>
            </a:endParaRPr>
          </a:p>
        </p:txBody>
      </p:sp>
      <p:pic>
        <p:nvPicPr>
          <p:cNvPr id="9" name="Picture 9" descr="P:\Comunicacao Social\Trabalhos\2014\SAS 0004_2014 - Criação e atualização da identidade visual nas redes sociais\design\icone vetor para midia siocial\icone_youtub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643041"/>
            <a:ext cx="6000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ixaDeTexto 3"/>
          <p:cNvSpPr txBox="1">
            <a:spLocks noChangeArrowheads="1"/>
          </p:cNvSpPr>
          <p:nvPr/>
        </p:nvSpPr>
        <p:spPr bwMode="auto">
          <a:xfrm>
            <a:off x="6756251" y="4758928"/>
            <a:ext cx="1774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1800" b="1" dirty="0" err="1">
                <a:solidFill>
                  <a:srgbClr val="006699"/>
                </a:solidFill>
                <a:latin typeface="Arial" charset="0"/>
              </a:rPr>
              <a:t>ansreguladora</a:t>
            </a:r>
            <a:endParaRPr lang="pt-BR" altLang="pt-BR" sz="1800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2223</TotalTime>
  <Words>768</Words>
  <Application>Microsoft Office PowerPoint</Application>
  <PresentationFormat>Apresentação na tela (4:3)</PresentationFormat>
  <Paragraphs>146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de slides</vt:lpstr>
      </vt:variant>
      <vt:variant>
        <vt:i4>18</vt:i4>
      </vt:variant>
    </vt:vector>
  </HeadingPairs>
  <TitlesOfParts>
    <vt:vector size="20" baseType="lpstr">
      <vt:lpstr>Tema do Office</vt:lpstr>
      <vt:lpstr>Personalizar design</vt:lpstr>
      <vt:lpstr>Apresentação do PowerPoint</vt:lpstr>
      <vt:lpstr>Apresentação do PowerPoint</vt:lpstr>
      <vt:lpstr>O porquê de uma nova lei</vt:lpstr>
      <vt:lpstr>O porquê de uma nova lei</vt:lpstr>
      <vt:lpstr>Apresentação do PowerPoint</vt:lpstr>
      <vt:lpstr>A regulamentação da nova Lei pela ANS</vt:lpstr>
      <vt:lpstr>Como será com a nova Lei - Substituição</vt:lpstr>
      <vt:lpstr>Como será com a nova Lei - Substituição</vt:lpstr>
      <vt:lpstr>Como será com a nova Lei - Substituição</vt:lpstr>
      <vt:lpstr>Como será com a nova Lei - Substituição</vt:lpstr>
      <vt:lpstr>Como será com a nova Lei - Contratos</vt:lpstr>
      <vt:lpstr>Como será com a nova Lei - Contratos</vt:lpstr>
      <vt:lpstr>Como será com a nova Lei - Reajuste</vt:lpstr>
      <vt:lpstr>Como será com a nova Lei – Reajuste ANS</vt:lpstr>
      <vt:lpstr>Como será com a nova Lei – Reajuste ANS</vt:lpstr>
      <vt:lpstr>Como será com a nova Lei – Transição</vt:lpstr>
      <vt:lpstr>Uma nova fase para prestação de serviços em saúde</vt:lpstr>
      <vt:lpstr>Obrigada!  www.ans.gov.br | Disque ANS: 0800 701 9656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ANS</dc:creator>
  <cp:lastModifiedBy>Isabella Brizzante Eckstein de Freitas</cp:lastModifiedBy>
  <cp:revision>268</cp:revision>
  <dcterms:created xsi:type="dcterms:W3CDTF">2012-05-21T15:19:07Z</dcterms:created>
  <dcterms:modified xsi:type="dcterms:W3CDTF">2014-12-12T14:47:56Z</dcterms:modified>
</cp:coreProperties>
</file>