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48" r:id="rId5"/>
    <p:sldMasterId id="2147484127" r:id="rId6"/>
  </p:sldMasterIdLst>
  <p:notesMasterIdLst>
    <p:notesMasterId r:id="rId99"/>
  </p:notesMasterIdLst>
  <p:sldIdLst>
    <p:sldId id="671" r:id="rId7"/>
    <p:sldId id="691" r:id="rId8"/>
    <p:sldId id="698" r:id="rId9"/>
    <p:sldId id="869" r:id="rId10"/>
    <p:sldId id="870" r:id="rId11"/>
    <p:sldId id="703" r:id="rId12"/>
    <p:sldId id="704" r:id="rId13"/>
    <p:sldId id="871" r:id="rId14"/>
    <p:sldId id="872" r:id="rId15"/>
    <p:sldId id="705" r:id="rId16"/>
    <p:sldId id="873" r:id="rId17"/>
    <p:sldId id="874" r:id="rId18"/>
    <p:sldId id="875" r:id="rId19"/>
    <p:sldId id="877" r:id="rId20"/>
    <p:sldId id="878" r:id="rId21"/>
    <p:sldId id="876" r:id="rId22"/>
    <p:sldId id="880" r:id="rId23"/>
    <p:sldId id="836" r:id="rId24"/>
    <p:sldId id="879" r:id="rId25"/>
    <p:sldId id="881" r:id="rId26"/>
    <p:sldId id="709" r:id="rId27"/>
    <p:sldId id="886" r:id="rId28"/>
    <p:sldId id="887" r:id="rId29"/>
    <p:sldId id="888" r:id="rId30"/>
    <p:sldId id="889" r:id="rId31"/>
    <p:sldId id="890" r:id="rId32"/>
    <p:sldId id="891" r:id="rId33"/>
    <p:sldId id="885" r:id="rId34"/>
    <p:sldId id="708" r:id="rId35"/>
    <p:sldId id="849" r:id="rId36"/>
    <p:sldId id="882" r:id="rId37"/>
    <p:sldId id="892" r:id="rId38"/>
    <p:sldId id="893" r:id="rId39"/>
    <p:sldId id="894" r:id="rId40"/>
    <p:sldId id="883" r:id="rId41"/>
    <p:sldId id="884" r:id="rId42"/>
    <p:sldId id="689" r:id="rId43"/>
    <p:sldId id="895" r:id="rId44"/>
    <p:sldId id="896" r:id="rId45"/>
    <p:sldId id="897" r:id="rId46"/>
    <p:sldId id="898" r:id="rId47"/>
    <p:sldId id="899" r:id="rId48"/>
    <p:sldId id="900" r:id="rId49"/>
    <p:sldId id="901" r:id="rId50"/>
    <p:sldId id="902" r:id="rId51"/>
    <p:sldId id="903" r:id="rId52"/>
    <p:sldId id="904" r:id="rId53"/>
    <p:sldId id="905" r:id="rId54"/>
    <p:sldId id="906" r:id="rId55"/>
    <p:sldId id="907" r:id="rId56"/>
    <p:sldId id="908" r:id="rId57"/>
    <p:sldId id="909" r:id="rId58"/>
    <p:sldId id="910" r:id="rId59"/>
    <p:sldId id="911" r:id="rId60"/>
    <p:sldId id="912" r:id="rId61"/>
    <p:sldId id="913" r:id="rId62"/>
    <p:sldId id="914" r:id="rId63"/>
    <p:sldId id="915" r:id="rId64"/>
    <p:sldId id="916" r:id="rId65"/>
    <p:sldId id="917" r:id="rId66"/>
    <p:sldId id="918" r:id="rId67"/>
    <p:sldId id="919" r:id="rId68"/>
    <p:sldId id="920" r:id="rId69"/>
    <p:sldId id="921" r:id="rId70"/>
    <p:sldId id="922" r:id="rId71"/>
    <p:sldId id="923" r:id="rId72"/>
    <p:sldId id="924" r:id="rId73"/>
    <p:sldId id="925" r:id="rId74"/>
    <p:sldId id="926" r:id="rId75"/>
    <p:sldId id="927" r:id="rId76"/>
    <p:sldId id="928" r:id="rId77"/>
    <p:sldId id="929" r:id="rId78"/>
    <p:sldId id="930" r:id="rId79"/>
    <p:sldId id="931" r:id="rId80"/>
    <p:sldId id="932" r:id="rId81"/>
    <p:sldId id="933" r:id="rId82"/>
    <p:sldId id="934" r:id="rId83"/>
    <p:sldId id="935" r:id="rId84"/>
    <p:sldId id="936" r:id="rId85"/>
    <p:sldId id="937" r:id="rId86"/>
    <p:sldId id="938" r:id="rId87"/>
    <p:sldId id="939" r:id="rId88"/>
    <p:sldId id="940" r:id="rId89"/>
    <p:sldId id="941" r:id="rId90"/>
    <p:sldId id="942" r:id="rId91"/>
    <p:sldId id="943" r:id="rId92"/>
    <p:sldId id="944" r:id="rId93"/>
    <p:sldId id="945" r:id="rId94"/>
    <p:sldId id="946" r:id="rId95"/>
    <p:sldId id="947" r:id="rId96"/>
    <p:sldId id="948" r:id="rId97"/>
    <p:sldId id="949" r:id="rId98"/>
  </p:sldIdLst>
  <p:sldSz cx="18288000" cy="10287000"/>
  <p:notesSz cx="6858000" cy="9144000"/>
  <p:custDataLst>
    <p:tags r:id="rId100"/>
  </p:custDataLst>
  <p:defaultTextStyle>
    <a:defPPr>
      <a:defRPr lang="pt-BR"/>
    </a:defPPr>
    <a:lvl1pPr marL="0" algn="l" defTabSz="1758300" rtl="0" eaLnBrk="1" latinLnBrk="0" hangingPunct="1">
      <a:defRPr sz="3500" kern="1200">
        <a:solidFill>
          <a:schemeClr val="tx1"/>
        </a:solidFill>
        <a:latin typeface="+mn-lt"/>
        <a:ea typeface="+mn-ea"/>
        <a:cs typeface="+mn-cs"/>
      </a:defRPr>
    </a:lvl1pPr>
    <a:lvl2pPr marL="879150" algn="l" defTabSz="1758300" rtl="0" eaLnBrk="1" latinLnBrk="0" hangingPunct="1">
      <a:defRPr sz="3500" kern="1200">
        <a:solidFill>
          <a:schemeClr val="tx1"/>
        </a:solidFill>
        <a:latin typeface="+mn-lt"/>
        <a:ea typeface="+mn-ea"/>
        <a:cs typeface="+mn-cs"/>
      </a:defRPr>
    </a:lvl2pPr>
    <a:lvl3pPr marL="1758300" algn="l" defTabSz="1758300" rtl="0" eaLnBrk="1" latinLnBrk="0" hangingPunct="1">
      <a:defRPr sz="3500" kern="1200">
        <a:solidFill>
          <a:schemeClr val="tx1"/>
        </a:solidFill>
        <a:latin typeface="+mn-lt"/>
        <a:ea typeface="+mn-ea"/>
        <a:cs typeface="+mn-cs"/>
      </a:defRPr>
    </a:lvl3pPr>
    <a:lvl4pPr marL="2637450" algn="l" defTabSz="1758300" rtl="0" eaLnBrk="1" latinLnBrk="0" hangingPunct="1">
      <a:defRPr sz="3500" kern="1200">
        <a:solidFill>
          <a:schemeClr val="tx1"/>
        </a:solidFill>
        <a:latin typeface="+mn-lt"/>
        <a:ea typeface="+mn-ea"/>
        <a:cs typeface="+mn-cs"/>
      </a:defRPr>
    </a:lvl4pPr>
    <a:lvl5pPr marL="3516600" algn="l" defTabSz="1758300" rtl="0" eaLnBrk="1" latinLnBrk="0" hangingPunct="1">
      <a:defRPr sz="3500" kern="1200">
        <a:solidFill>
          <a:schemeClr val="tx1"/>
        </a:solidFill>
        <a:latin typeface="+mn-lt"/>
        <a:ea typeface="+mn-ea"/>
        <a:cs typeface="+mn-cs"/>
      </a:defRPr>
    </a:lvl5pPr>
    <a:lvl6pPr marL="4395749" algn="l" defTabSz="1758300" rtl="0" eaLnBrk="1" latinLnBrk="0" hangingPunct="1">
      <a:defRPr sz="3500" kern="1200">
        <a:solidFill>
          <a:schemeClr val="tx1"/>
        </a:solidFill>
        <a:latin typeface="+mn-lt"/>
        <a:ea typeface="+mn-ea"/>
        <a:cs typeface="+mn-cs"/>
      </a:defRPr>
    </a:lvl6pPr>
    <a:lvl7pPr marL="5274899" algn="l" defTabSz="1758300" rtl="0" eaLnBrk="1" latinLnBrk="0" hangingPunct="1">
      <a:defRPr sz="3500" kern="1200">
        <a:solidFill>
          <a:schemeClr val="tx1"/>
        </a:solidFill>
        <a:latin typeface="+mn-lt"/>
        <a:ea typeface="+mn-ea"/>
        <a:cs typeface="+mn-cs"/>
      </a:defRPr>
    </a:lvl7pPr>
    <a:lvl8pPr marL="6154049" algn="l" defTabSz="1758300" rtl="0" eaLnBrk="1" latinLnBrk="0" hangingPunct="1">
      <a:defRPr sz="3500" kern="1200">
        <a:solidFill>
          <a:schemeClr val="tx1"/>
        </a:solidFill>
        <a:latin typeface="+mn-lt"/>
        <a:ea typeface="+mn-ea"/>
        <a:cs typeface="+mn-cs"/>
      </a:defRPr>
    </a:lvl8pPr>
    <a:lvl9pPr marL="7033199" algn="l" defTabSz="1758300" rtl="0" eaLnBrk="1" latinLnBrk="0" hangingPunct="1">
      <a:defRPr sz="35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4A5B2796-1A49-4A19-8942-96C3A28C94D5}">
          <p14:sldIdLst>
            <p14:sldId id="671"/>
            <p14:sldId id="691"/>
            <p14:sldId id="698"/>
            <p14:sldId id="869"/>
            <p14:sldId id="870"/>
            <p14:sldId id="703"/>
            <p14:sldId id="704"/>
            <p14:sldId id="871"/>
            <p14:sldId id="872"/>
            <p14:sldId id="705"/>
            <p14:sldId id="873"/>
            <p14:sldId id="874"/>
            <p14:sldId id="875"/>
            <p14:sldId id="877"/>
            <p14:sldId id="878"/>
            <p14:sldId id="876"/>
            <p14:sldId id="880"/>
            <p14:sldId id="836"/>
            <p14:sldId id="879"/>
            <p14:sldId id="881"/>
            <p14:sldId id="709"/>
            <p14:sldId id="886"/>
            <p14:sldId id="887"/>
            <p14:sldId id="888"/>
            <p14:sldId id="889"/>
            <p14:sldId id="890"/>
            <p14:sldId id="891"/>
            <p14:sldId id="885"/>
            <p14:sldId id="708"/>
            <p14:sldId id="849"/>
            <p14:sldId id="882"/>
            <p14:sldId id="892"/>
            <p14:sldId id="893"/>
            <p14:sldId id="894"/>
            <p14:sldId id="883"/>
            <p14:sldId id="884"/>
            <p14:sldId id="689"/>
            <p14:sldId id="895"/>
            <p14:sldId id="896"/>
            <p14:sldId id="897"/>
            <p14:sldId id="898"/>
            <p14:sldId id="899"/>
            <p14:sldId id="900"/>
            <p14:sldId id="901"/>
            <p14:sldId id="902"/>
            <p14:sldId id="903"/>
            <p14:sldId id="904"/>
            <p14:sldId id="905"/>
            <p14:sldId id="906"/>
            <p14:sldId id="907"/>
            <p14:sldId id="908"/>
            <p14:sldId id="909"/>
            <p14:sldId id="910"/>
            <p14:sldId id="911"/>
            <p14:sldId id="912"/>
            <p14:sldId id="913"/>
            <p14:sldId id="914"/>
            <p14:sldId id="915"/>
            <p14:sldId id="916"/>
            <p14:sldId id="917"/>
            <p14:sldId id="918"/>
            <p14:sldId id="919"/>
            <p14:sldId id="920"/>
            <p14:sldId id="921"/>
            <p14:sldId id="922"/>
            <p14:sldId id="923"/>
            <p14:sldId id="924"/>
            <p14:sldId id="925"/>
            <p14:sldId id="926"/>
            <p14:sldId id="927"/>
            <p14:sldId id="928"/>
            <p14:sldId id="929"/>
            <p14:sldId id="930"/>
            <p14:sldId id="931"/>
            <p14:sldId id="932"/>
            <p14:sldId id="933"/>
            <p14:sldId id="934"/>
            <p14:sldId id="935"/>
            <p14:sldId id="936"/>
            <p14:sldId id="937"/>
            <p14:sldId id="938"/>
            <p14:sldId id="939"/>
            <p14:sldId id="940"/>
            <p14:sldId id="941"/>
            <p14:sldId id="942"/>
            <p14:sldId id="943"/>
            <p14:sldId id="944"/>
            <p14:sldId id="945"/>
            <p14:sldId id="946"/>
            <p14:sldId id="947"/>
            <p14:sldId id="948"/>
            <p14:sldId id="949"/>
          </p14:sldIdLst>
        </p14:section>
      </p14:sectionLst>
    </p:ext>
    <p:ext uri="{EFAFB233-063F-42B5-8137-9DF3F51BA10A}">
      <p15:sldGuideLst xmlns:p15="http://schemas.microsoft.com/office/powerpoint/2012/main">
        <p15:guide id="1" orient="horz" pos="1244" userDrawn="1">
          <p15:clr>
            <a:srgbClr val="A4A3A4"/>
          </p15:clr>
        </p15:guide>
        <p15:guide id="3" orient="horz" userDrawn="1">
          <p15:clr>
            <a:srgbClr val="A4A3A4"/>
          </p15:clr>
        </p15:guide>
        <p15:guide id="4" pos="1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Campos" initials="AC" lastIdx="1" clrIdx="0">
    <p:extLst>
      <p:ext uri="{19B8F6BF-5375-455C-9EA6-DF929625EA0E}">
        <p15:presenceInfo xmlns:p15="http://schemas.microsoft.com/office/powerpoint/2012/main" userId="S::alexandra.campos@ans.gov.br::5cbac36d-4f04-4136-b699-0d4798cd17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89"/>
    <a:srgbClr val="007373"/>
    <a:srgbClr val="6D983F"/>
    <a:srgbClr val="8CBB59"/>
    <a:srgbClr val="DF4F3B"/>
    <a:srgbClr val="00C0BC"/>
    <a:srgbClr val="0679A9"/>
    <a:srgbClr val="FF9933"/>
    <a:srgbClr val="CC99FF"/>
    <a:srgbClr val="E677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3" autoAdjust="0"/>
    <p:restoredTop sz="96357" autoAdjust="0"/>
  </p:normalViewPr>
  <p:slideViewPr>
    <p:cSldViewPr>
      <p:cViewPr varScale="1">
        <p:scale>
          <a:sx n="74" d="100"/>
          <a:sy n="74" d="100"/>
        </p:scale>
        <p:origin x="564" y="66"/>
      </p:cViewPr>
      <p:guideLst>
        <p:guide orient="horz" pos="1244"/>
        <p:guide orient="horz"/>
        <p:guide pos="18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47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tags" Target="tags/tag1.xml"/><Relationship Id="rId105"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A7A49-3EDA-4410-B02A-0AD2A3D9F15F}" type="doc">
      <dgm:prSet loTypeId="urn:microsoft.com/office/officeart/2005/8/layout/hProcess9" loCatId="process" qsTypeId="urn:microsoft.com/office/officeart/2005/8/quickstyle/simple1" qsCatId="simple" csTypeId="urn:microsoft.com/office/officeart/2005/8/colors/accent1_2" csCatId="accent1" phldr="1"/>
      <dgm:spPr/>
    </dgm:pt>
    <dgm:pt modelId="{A759219E-5692-4D2C-9336-2142C7444635}">
      <dgm:prSet phldrT="[Texto]"/>
      <dgm:spPr/>
      <dgm:t>
        <a:bodyPr/>
        <a:lstStyle/>
        <a:p>
          <a:r>
            <a:rPr lang="pt-BR" dirty="0"/>
            <a:t>Triagem</a:t>
          </a:r>
        </a:p>
      </dgm:t>
    </dgm:pt>
    <dgm:pt modelId="{5934D09F-EBF5-4339-A485-4F43243DF6AB}" type="parTrans" cxnId="{ED7238EF-C2A3-47EE-B9C3-A358EDCC0479}">
      <dgm:prSet/>
      <dgm:spPr/>
      <dgm:t>
        <a:bodyPr/>
        <a:lstStyle/>
        <a:p>
          <a:endParaRPr lang="pt-BR"/>
        </a:p>
      </dgm:t>
    </dgm:pt>
    <dgm:pt modelId="{8719658B-5CFB-44B6-B797-9D054228EFD0}" type="sibTrans" cxnId="{ED7238EF-C2A3-47EE-B9C3-A358EDCC0479}">
      <dgm:prSet/>
      <dgm:spPr/>
      <dgm:t>
        <a:bodyPr/>
        <a:lstStyle/>
        <a:p>
          <a:endParaRPr lang="pt-BR"/>
        </a:p>
      </dgm:t>
    </dgm:pt>
    <dgm:pt modelId="{CC926C9D-63DC-4177-9BC4-95E0860DECD9}">
      <dgm:prSet phldrT="[Texto]"/>
      <dgm:spPr/>
      <dgm:t>
        <a:bodyPr/>
        <a:lstStyle/>
        <a:p>
          <a:r>
            <a:rPr lang="pt-BR" dirty="0"/>
            <a:t>Negociação</a:t>
          </a:r>
        </a:p>
      </dgm:t>
    </dgm:pt>
    <dgm:pt modelId="{C5A6FB50-980C-44EC-9304-DB391DD5F78B}" type="parTrans" cxnId="{6692267C-6507-4604-9610-269C6607A5F4}">
      <dgm:prSet/>
      <dgm:spPr/>
      <dgm:t>
        <a:bodyPr/>
        <a:lstStyle/>
        <a:p>
          <a:endParaRPr lang="pt-BR"/>
        </a:p>
      </dgm:t>
    </dgm:pt>
    <dgm:pt modelId="{5BE88527-FF0D-428D-8591-CE34EFE610B8}" type="sibTrans" cxnId="{6692267C-6507-4604-9610-269C6607A5F4}">
      <dgm:prSet/>
      <dgm:spPr/>
      <dgm:t>
        <a:bodyPr/>
        <a:lstStyle/>
        <a:p>
          <a:endParaRPr lang="pt-BR"/>
        </a:p>
      </dgm:t>
    </dgm:pt>
    <dgm:pt modelId="{A10F890B-35C2-4F60-8827-CF616D9646FB}">
      <dgm:prSet phldrT="[Texto]"/>
      <dgm:spPr/>
      <dgm:t>
        <a:bodyPr/>
        <a:lstStyle/>
        <a:p>
          <a:r>
            <a:rPr lang="pt-BR" dirty="0"/>
            <a:t>Fiscalização</a:t>
          </a:r>
        </a:p>
      </dgm:t>
    </dgm:pt>
    <dgm:pt modelId="{AE804CAE-0B63-485E-9947-EB3F37029D72}" type="parTrans" cxnId="{D3A2C3E9-A1AA-43BA-A4E6-40A91FF8E13F}">
      <dgm:prSet/>
      <dgm:spPr/>
      <dgm:t>
        <a:bodyPr/>
        <a:lstStyle/>
        <a:p>
          <a:endParaRPr lang="pt-BR"/>
        </a:p>
      </dgm:t>
    </dgm:pt>
    <dgm:pt modelId="{F4A893DA-93CA-4C62-BC4F-9E3CACCE97C6}" type="sibTrans" cxnId="{D3A2C3E9-A1AA-43BA-A4E6-40A91FF8E13F}">
      <dgm:prSet/>
      <dgm:spPr/>
      <dgm:t>
        <a:bodyPr/>
        <a:lstStyle/>
        <a:p>
          <a:endParaRPr lang="pt-BR"/>
        </a:p>
      </dgm:t>
    </dgm:pt>
    <dgm:pt modelId="{8BB369B4-35FB-4813-939F-A056F42FE8F8}">
      <dgm:prSet phldrT="[Texto]"/>
      <dgm:spPr/>
      <dgm:t>
        <a:bodyPr/>
        <a:lstStyle/>
        <a:p>
          <a:r>
            <a:rPr lang="pt-BR" dirty="0"/>
            <a:t>Execução</a:t>
          </a:r>
        </a:p>
      </dgm:t>
    </dgm:pt>
    <dgm:pt modelId="{E7F70683-A0B3-49A7-BC41-2BB2B9EC4862}" type="parTrans" cxnId="{CCCD8AC6-6AFD-4D64-A085-2607CD49FEE5}">
      <dgm:prSet/>
      <dgm:spPr/>
      <dgm:t>
        <a:bodyPr/>
        <a:lstStyle/>
        <a:p>
          <a:endParaRPr lang="pt-BR"/>
        </a:p>
      </dgm:t>
    </dgm:pt>
    <dgm:pt modelId="{9933B8E8-A2EF-4336-ABEA-1C61ED524CBA}" type="sibTrans" cxnId="{CCCD8AC6-6AFD-4D64-A085-2607CD49FEE5}">
      <dgm:prSet/>
      <dgm:spPr/>
      <dgm:t>
        <a:bodyPr/>
        <a:lstStyle/>
        <a:p>
          <a:endParaRPr lang="pt-BR"/>
        </a:p>
      </dgm:t>
    </dgm:pt>
    <dgm:pt modelId="{F86FE995-0BD4-44D4-B537-3078716A8A83}" type="pres">
      <dgm:prSet presAssocID="{42EA7A49-3EDA-4410-B02A-0AD2A3D9F15F}" presName="CompostProcess" presStyleCnt="0">
        <dgm:presLayoutVars>
          <dgm:dir/>
          <dgm:resizeHandles val="exact"/>
        </dgm:presLayoutVars>
      </dgm:prSet>
      <dgm:spPr/>
    </dgm:pt>
    <dgm:pt modelId="{0E3029B9-C9E4-4925-9AAE-1EEE60677FA4}" type="pres">
      <dgm:prSet presAssocID="{42EA7A49-3EDA-4410-B02A-0AD2A3D9F15F}" presName="arrow" presStyleLbl="bgShp" presStyleIdx="0" presStyleCnt="1"/>
      <dgm:spPr/>
    </dgm:pt>
    <dgm:pt modelId="{4374A686-2A13-4B9C-A880-6AECD4F75713}" type="pres">
      <dgm:prSet presAssocID="{42EA7A49-3EDA-4410-B02A-0AD2A3D9F15F}" presName="linearProcess" presStyleCnt="0"/>
      <dgm:spPr/>
    </dgm:pt>
    <dgm:pt modelId="{EE084A56-2C18-47D9-BD1F-55DFD6DD528D}" type="pres">
      <dgm:prSet presAssocID="{A759219E-5692-4D2C-9336-2142C7444635}" presName="textNode" presStyleLbl="node1" presStyleIdx="0" presStyleCnt="4">
        <dgm:presLayoutVars>
          <dgm:bulletEnabled val="1"/>
        </dgm:presLayoutVars>
      </dgm:prSet>
      <dgm:spPr/>
    </dgm:pt>
    <dgm:pt modelId="{5EDCBEE1-234E-41A5-83C4-92B5947E0A81}" type="pres">
      <dgm:prSet presAssocID="{8719658B-5CFB-44B6-B797-9D054228EFD0}" presName="sibTrans" presStyleCnt="0"/>
      <dgm:spPr/>
    </dgm:pt>
    <dgm:pt modelId="{DC3022E6-9AA3-4A98-B258-E55E38D278AE}" type="pres">
      <dgm:prSet presAssocID="{CC926C9D-63DC-4177-9BC4-95E0860DECD9}" presName="textNode" presStyleLbl="node1" presStyleIdx="1" presStyleCnt="4">
        <dgm:presLayoutVars>
          <dgm:bulletEnabled val="1"/>
        </dgm:presLayoutVars>
      </dgm:prSet>
      <dgm:spPr/>
    </dgm:pt>
    <dgm:pt modelId="{588874F0-9116-410B-B18A-3EF984051119}" type="pres">
      <dgm:prSet presAssocID="{5BE88527-FF0D-428D-8591-CE34EFE610B8}" presName="sibTrans" presStyleCnt="0"/>
      <dgm:spPr/>
    </dgm:pt>
    <dgm:pt modelId="{6B4A1358-F2E0-4CE5-B70D-7FB7D28057D9}" type="pres">
      <dgm:prSet presAssocID="{A10F890B-35C2-4F60-8827-CF616D9646FB}" presName="textNode" presStyleLbl="node1" presStyleIdx="2" presStyleCnt="4">
        <dgm:presLayoutVars>
          <dgm:bulletEnabled val="1"/>
        </dgm:presLayoutVars>
      </dgm:prSet>
      <dgm:spPr/>
    </dgm:pt>
    <dgm:pt modelId="{C9517A7F-8579-422C-BD10-012C7FF4856E}" type="pres">
      <dgm:prSet presAssocID="{F4A893DA-93CA-4C62-BC4F-9E3CACCE97C6}" presName="sibTrans" presStyleCnt="0"/>
      <dgm:spPr/>
    </dgm:pt>
    <dgm:pt modelId="{DFD3568E-02CD-44E2-89EF-69F775089791}" type="pres">
      <dgm:prSet presAssocID="{8BB369B4-35FB-4813-939F-A056F42FE8F8}" presName="textNode" presStyleLbl="node1" presStyleIdx="3" presStyleCnt="4">
        <dgm:presLayoutVars>
          <dgm:bulletEnabled val="1"/>
        </dgm:presLayoutVars>
      </dgm:prSet>
      <dgm:spPr/>
    </dgm:pt>
  </dgm:ptLst>
  <dgm:cxnLst>
    <dgm:cxn modelId="{B7344260-7118-4684-A34C-68859DA2CE99}" type="presOf" srcId="{42EA7A49-3EDA-4410-B02A-0AD2A3D9F15F}" destId="{F86FE995-0BD4-44D4-B537-3078716A8A83}" srcOrd="0" destOrd="0" presId="urn:microsoft.com/office/officeart/2005/8/layout/hProcess9"/>
    <dgm:cxn modelId="{6692267C-6507-4604-9610-269C6607A5F4}" srcId="{42EA7A49-3EDA-4410-B02A-0AD2A3D9F15F}" destId="{CC926C9D-63DC-4177-9BC4-95E0860DECD9}" srcOrd="1" destOrd="0" parTransId="{C5A6FB50-980C-44EC-9304-DB391DD5F78B}" sibTransId="{5BE88527-FF0D-428D-8591-CE34EFE610B8}"/>
    <dgm:cxn modelId="{1D8E348D-EF54-4C88-BCBE-3F0D579AD42F}" type="presOf" srcId="{8BB369B4-35FB-4813-939F-A056F42FE8F8}" destId="{DFD3568E-02CD-44E2-89EF-69F775089791}" srcOrd="0" destOrd="0" presId="urn:microsoft.com/office/officeart/2005/8/layout/hProcess9"/>
    <dgm:cxn modelId="{D223E5BD-4DC5-4F9A-AF7C-F7A33C6884E0}" type="presOf" srcId="{A10F890B-35C2-4F60-8827-CF616D9646FB}" destId="{6B4A1358-F2E0-4CE5-B70D-7FB7D28057D9}" srcOrd="0" destOrd="0" presId="urn:microsoft.com/office/officeart/2005/8/layout/hProcess9"/>
    <dgm:cxn modelId="{CCCD8AC6-6AFD-4D64-A085-2607CD49FEE5}" srcId="{42EA7A49-3EDA-4410-B02A-0AD2A3D9F15F}" destId="{8BB369B4-35FB-4813-939F-A056F42FE8F8}" srcOrd="3" destOrd="0" parTransId="{E7F70683-A0B3-49A7-BC41-2BB2B9EC4862}" sibTransId="{9933B8E8-A2EF-4336-ABEA-1C61ED524CBA}"/>
    <dgm:cxn modelId="{63CC1ADE-74F9-44C6-BEC8-61545CCD380D}" type="presOf" srcId="{CC926C9D-63DC-4177-9BC4-95E0860DECD9}" destId="{DC3022E6-9AA3-4A98-B258-E55E38D278AE}" srcOrd="0" destOrd="0" presId="urn:microsoft.com/office/officeart/2005/8/layout/hProcess9"/>
    <dgm:cxn modelId="{D3A2C3E9-A1AA-43BA-A4E6-40A91FF8E13F}" srcId="{42EA7A49-3EDA-4410-B02A-0AD2A3D9F15F}" destId="{A10F890B-35C2-4F60-8827-CF616D9646FB}" srcOrd="2" destOrd="0" parTransId="{AE804CAE-0B63-485E-9947-EB3F37029D72}" sibTransId="{F4A893DA-93CA-4C62-BC4F-9E3CACCE97C6}"/>
    <dgm:cxn modelId="{6E75BFEC-3BA7-4F0B-86FE-D22911A38D1D}" type="presOf" srcId="{A759219E-5692-4D2C-9336-2142C7444635}" destId="{EE084A56-2C18-47D9-BD1F-55DFD6DD528D}" srcOrd="0" destOrd="0" presId="urn:microsoft.com/office/officeart/2005/8/layout/hProcess9"/>
    <dgm:cxn modelId="{ED7238EF-C2A3-47EE-B9C3-A358EDCC0479}" srcId="{42EA7A49-3EDA-4410-B02A-0AD2A3D9F15F}" destId="{A759219E-5692-4D2C-9336-2142C7444635}" srcOrd="0" destOrd="0" parTransId="{5934D09F-EBF5-4339-A485-4F43243DF6AB}" sibTransId="{8719658B-5CFB-44B6-B797-9D054228EFD0}"/>
    <dgm:cxn modelId="{A144ACD6-04DB-451C-AF07-678F4C08643D}" type="presParOf" srcId="{F86FE995-0BD4-44D4-B537-3078716A8A83}" destId="{0E3029B9-C9E4-4925-9AAE-1EEE60677FA4}" srcOrd="0" destOrd="0" presId="urn:microsoft.com/office/officeart/2005/8/layout/hProcess9"/>
    <dgm:cxn modelId="{0FF31508-7E91-4D16-BB9C-94056707C986}" type="presParOf" srcId="{F86FE995-0BD4-44D4-B537-3078716A8A83}" destId="{4374A686-2A13-4B9C-A880-6AECD4F75713}" srcOrd="1" destOrd="0" presId="urn:microsoft.com/office/officeart/2005/8/layout/hProcess9"/>
    <dgm:cxn modelId="{5729CF6D-9C95-4A02-A5DF-27E2FC391B87}" type="presParOf" srcId="{4374A686-2A13-4B9C-A880-6AECD4F75713}" destId="{EE084A56-2C18-47D9-BD1F-55DFD6DD528D}" srcOrd="0" destOrd="0" presId="urn:microsoft.com/office/officeart/2005/8/layout/hProcess9"/>
    <dgm:cxn modelId="{324694D5-726A-4631-88E9-7A92948F6122}" type="presParOf" srcId="{4374A686-2A13-4B9C-A880-6AECD4F75713}" destId="{5EDCBEE1-234E-41A5-83C4-92B5947E0A81}" srcOrd="1" destOrd="0" presId="urn:microsoft.com/office/officeart/2005/8/layout/hProcess9"/>
    <dgm:cxn modelId="{E9AEDBEE-9E34-4CE4-BC40-E65ACF0EDD63}" type="presParOf" srcId="{4374A686-2A13-4B9C-A880-6AECD4F75713}" destId="{DC3022E6-9AA3-4A98-B258-E55E38D278AE}" srcOrd="2" destOrd="0" presId="urn:microsoft.com/office/officeart/2005/8/layout/hProcess9"/>
    <dgm:cxn modelId="{053B10AB-7A43-44CC-ACAA-60BFEED6B1D7}" type="presParOf" srcId="{4374A686-2A13-4B9C-A880-6AECD4F75713}" destId="{588874F0-9116-410B-B18A-3EF984051119}" srcOrd="3" destOrd="0" presId="urn:microsoft.com/office/officeart/2005/8/layout/hProcess9"/>
    <dgm:cxn modelId="{3379CAEE-C06A-4807-B9A2-E008EAF70222}" type="presParOf" srcId="{4374A686-2A13-4B9C-A880-6AECD4F75713}" destId="{6B4A1358-F2E0-4CE5-B70D-7FB7D28057D9}" srcOrd="4" destOrd="0" presId="urn:microsoft.com/office/officeart/2005/8/layout/hProcess9"/>
    <dgm:cxn modelId="{0C87408C-6F40-4EF8-8BB5-845B8B558DCE}" type="presParOf" srcId="{4374A686-2A13-4B9C-A880-6AECD4F75713}" destId="{C9517A7F-8579-422C-BD10-012C7FF4856E}" srcOrd="5" destOrd="0" presId="urn:microsoft.com/office/officeart/2005/8/layout/hProcess9"/>
    <dgm:cxn modelId="{14B7588E-3EAE-4409-894E-564B60AA8123}" type="presParOf" srcId="{4374A686-2A13-4B9C-A880-6AECD4F75713}" destId="{DFD3568E-02CD-44E2-89EF-69F77508979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029B9-C9E4-4925-9AAE-1EEE60677FA4}">
      <dsp:nvSpPr>
        <dsp:cNvPr id="0" name=""/>
        <dsp:cNvSpPr/>
      </dsp:nvSpPr>
      <dsp:spPr>
        <a:xfrm>
          <a:off x="925829" y="0"/>
          <a:ext cx="10492740" cy="678894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84A56-2C18-47D9-BD1F-55DFD6DD528D}">
      <dsp:nvSpPr>
        <dsp:cNvPr id="0" name=""/>
        <dsp:cNvSpPr/>
      </dsp:nvSpPr>
      <dsp:spPr>
        <a:xfrm>
          <a:off x="3616" y="2036683"/>
          <a:ext cx="2812148" cy="27155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pt-BR" sz="3700" kern="1200" dirty="0"/>
            <a:t>Triagem</a:t>
          </a:r>
        </a:p>
      </dsp:txBody>
      <dsp:txXfrm>
        <a:off x="136180" y="2169247"/>
        <a:ext cx="2547020" cy="2450450"/>
      </dsp:txXfrm>
    </dsp:sp>
    <dsp:sp modelId="{DC3022E6-9AA3-4A98-B258-E55E38D278AE}">
      <dsp:nvSpPr>
        <dsp:cNvPr id="0" name=""/>
        <dsp:cNvSpPr/>
      </dsp:nvSpPr>
      <dsp:spPr>
        <a:xfrm>
          <a:off x="3178622" y="2036683"/>
          <a:ext cx="2812148" cy="27155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pt-BR" sz="3700" kern="1200" dirty="0"/>
            <a:t>Negociação</a:t>
          </a:r>
        </a:p>
      </dsp:txBody>
      <dsp:txXfrm>
        <a:off x="3311186" y="2169247"/>
        <a:ext cx="2547020" cy="2450450"/>
      </dsp:txXfrm>
    </dsp:sp>
    <dsp:sp modelId="{6B4A1358-F2E0-4CE5-B70D-7FB7D28057D9}">
      <dsp:nvSpPr>
        <dsp:cNvPr id="0" name=""/>
        <dsp:cNvSpPr/>
      </dsp:nvSpPr>
      <dsp:spPr>
        <a:xfrm>
          <a:off x="6353628" y="2036683"/>
          <a:ext cx="2812148" cy="27155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pt-BR" sz="3700" kern="1200" dirty="0"/>
            <a:t>Fiscalização</a:t>
          </a:r>
        </a:p>
      </dsp:txBody>
      <dsp:txXfrm>
        <a:off x="6486192" y="2169247"/>
        <a:ext cx="2547020" cy="2450450"/>
      </dsp:txXfrm>
    </dsp:sp>
    <dsp:sp modelId="{DFD3568E-02CD-44E2-89EF-69F775089791}">
      <dsp:nvSpPr>
        <dsp:cNvPr id="0" name=""/>
        <dsp:cNvSpPr/>
      </dsp:nvSpPr>
      <dsp:spPr>
        <a:xfrm>
          <a:off x="9528635" y="2036683"/>
          <a:ext cx="2812148" cy="27155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pt-BR" sz="3700" kern="1200" dirty="0"/>
            <a:t>Execução</a:t>
          </a:r>
        </a:p>
      </dsp:txBody>
      <dsp:txXfrm>
        <a:off x="9661199" y="2169247"/>
        <a:ext cx="2547020" cy="24504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FFFB51-62BD-4ED9-8C8C-72908B92FB4A}" type="datetimeFigureOut">
              <a:rPr lang="pt-BR" smtClean="0"/>
              <a:t>27/09/2021</a:t>
            </a:fld>
            <a:endParaRPr lang="pt-BR" dirty="0"/>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0ABBB1-5E8A-4D6B-9C01-E287A81F5DCB}" type="slidenum">
              <a:rPr lang="pt-BR" smtClean="0"/>
              <a:t>‹nº›</a:t>
            </a:fld>
            <a:endParaRPr lang="pt-BR" dirty="0"/>
          </a:p>
        </p:txBody>
      </p:sp>
    </p:spTree>
    <p:extLst>
      <p:ext uri="{BB962C8B-B14F-4D97-AF65-F5344CB8AC3E}">
        <p14:creationId xmlns:p14="http://schemas.microsoft.com/office/powerpoint/2010/main" val="1258228234"/>
      </p:ext>
    </p:extLst>
  </p:cSld>
  <p:clrMap bg1="lt1" tx1="dk1" bg2="lt2" tx2="dk2" accent1="accent1" accent2="accent2" accent3="accent3" accent4="accent4" accent5="accent5" accent6="accent6" hlink="hlink" folHlink="folHlink"/>
  <p:notesStyle>
    <a:lvl1pPr marL="0" algn="l" defTabSz="1758300" rtl="0" eaLnBrk="1" latinLnBrk="0" hangingPunct="1">
      <a:defRPr sz="2300" kern="1200">
        <a:solidFill>
          <a:schemeClr val="tx1"/>
        </a:solidFill>
        <a:latin typeface="+mn-lt"/>
        <a:ea typeface="+mn-ea"/>
        <a:cs typeface="+mn-cs"/>
      </a:defRPr>
    </a:lvl1pPr>
    <a:lvl2pPr marL="879150" algn="l" defTabSz="1758300" rtl="0" eaLnBrk="1" latinLnBrk="0" hangingPunct="1">
      <a:defRPr sz="2300" kern="1200">
        <a:solidFill>
          <a:schemeClr val="tx1"/>
        </a:solidFill>
        <a:latin typeface="+mn-lt"/>
        <a:ea typeface="+mn-ea"/>
        <a:cs typeface="+mn-cs"/>
      </a:defRPr>
    </a:lvl2pPr>
    <a:lvl3pPr marL="1758300" algn="l" defTabSz="1758300" rtl="0" eaLnBrk="1" latinLnBrk="0" hangingPunct="1">
      <a:defRPr sz="2300" kern="1200">
        <a:solidFill>
          <a:schemeClr val="tx1"/>
        </a:solidFill>
        <a:latin typeface="+mn-lt"/>
        <a:ea typeface="+mn-ea"/>
        <a:cs typeface="+mn-cs"/>
      </a:defRPr>
    </a:lvl3pPr>
    <a:lvl4pPr marL="2637450" algn="l" defTabSz="1758300" rtl="0" eaLnBrk="1" latinLnBrk="0" hangingPunct="1">
      <a:defRPr sz="2300" kern="1200">
        <a:solidFill>
          <a:schemeClr val="tx1"/>
        </a:solidFill>
        <a:latin typeface="+mn-lt"/>
        <a:ea typeface="+mn-ea"/>
        <a:cs typeface="+mn-cs"/>
      </a:defRPr>
    </a:lvl4pPr>
    <a:lvl5pPr marL="3516600" algn="l" defTabSz="1758300" rtl="0" eaLnBrk="1" latinLnBrk="0" hangingPunct="1">
      <a:defRPr sz="2300" kern="1200">
        <a:solidFill>
          <a:schemeClr val="tx1"/>
        </a:solidFill>
        <a:latin typeface="+mn-lt"/>
        <a:ea typeface="+mn-ea"/>
        <a:cs typeface="+mn-cs"/>
      </a:defRPr>
    </a:lvl5pPr>
    <a:lvl6pPr marL="4395749" algn="l" defTabSz="1758300" rtl="0" eaLnBrk="1" latinLnBrk="0" hangingPunct="1">
      <a:defRPr sz="2300" kern="1200">
        <a:solidFill>
          <a:schemeClr val="tx1"/>
        </a:solidFill>
        <a:latin typeface="+mn-lt"/>
        <a:ea typeface="+mn-ea"/>
        <a:cs typeface="+mn-cs"/>
      </a:defRPr>
    </a:lvl6pPr>
    <a:lvl7pPr marL="5274899" algn="l" defTabSz="1758300" rtl="0" eaLnBrk="1" latinLnBrk="0" hangingPunct="1">
      <a:defRPr sz="2300" kern="1200">
        <a:solidFill>
          <a:schemeClr val="tx1"/>
        </a:solidFill>
        <a:latin typeface="+mn-lt"/>
        <a:ea typeface="+mn-ea"/>
        <a:cs typeface="+mn-cs"/>
      </a:defRPr>
    </a:lvl7pPr>
    <a:lvl8pPr marL="6154049" algn="l" defTabSz="1758300" rtl="0" eaLnBrk="1" latinLnBrk="0" hangingPunct="1">
      <a:defRPr sz="2300" kern="1200">
        <a:solidFill>
          <a:schemeClr val="tx1"/>
        </a:solidFill>
        <a:latin typeface="+mn-lt"/>
        <a:ea typeface="+mn-ea"/>
        <a:cs typeface="+mn-cs"/>
      </a:defRPr>
    </a:lvl8pPr>
    <a:lvl9pPr marL="7033199" algn="l" defTabSz="1758300" rtl="0" eaLnBrk="1" latinLnBrk="0" hangingPunct="1">
      <a:defRPr sz="2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DD0ABBB1-5E8A-4D6B-9C01-E287A81F5DCB}" type="slidenum">
              <a:rPr lang="pt-BR" smtClean="0"/>
              <a:t>22</a:t>
            </a:fld>
            <a:endParaRPr lang="pt-BR" dirty="0"/>
          </a:p>
        </p:txBody>
      </p:sp>
    </p:spTree>
    <p:extLst>
      <p:ext uri="{BB962C8B-B14F-4D97-AF65-F5344CB8AC3E}">
        <p14:creationId xmlns:p14="http://schemas.microsoft.com/office/powerpoint/2010/main" val="2181780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a:extLst>
              <a:ext uri="{FF2B5EF4-FFF2-40B4-BE49-F238E27FC236}">
                <a16:creationId xmlns:a16="http://schemas.microsoft.com/office/drawing/2014/main" id="{EF4BE4A4-6AAC-4015-9EA7-57DD3F5D73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ço Reservado para Anotações 2">
            <a:extLst>
              <a:ext uri="{FF2B5EF4-FFF2-40B4-BE49-F238E27FC236}">
                <a16:creationId xmlns:a16="http://schemas.microsoft.com/office/drawing/2014/main" id="{D2E95059-311E-40EC-ABAE-71D894A19B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4036" name="Espaço Reservado para Número de Slide 3">
            <a:extLst>
              <a:ext uri="{FF2B5EF4-FFF2-40B4-BE49-F238E27FC236}">
                <a16:creationId xmlns:a16="http://schemas.microsoft.com/office/drawing/2014/main" id="{E9F77CAE-2859-4682-9758-3DF65620CD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723900" algn="l"/>
                <a:tab pos="1447800" algn="l"/>
                <a:tab pos="2171700" algn="l"/>
                <a:tab pos="2895600" algn="l"/>
              </a:tabLst>
              <a:defRPr sz="1200">
                <a:solidFill>
                  <a:schemeClr val="tx1"/>
                </a:solidFill>
                <a:latin typeface="Calibri" panose="020F050202020403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Calibri" panose="020F050202020403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Calibri" panose="020F050202020403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Calibri" panose="020F050202020403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9pPr>
          </a:lstStyle>
          <a:p>
            <a:pPr>
              <a:spcBef>
                <a:spcPct val="0"/>
              </a:spcBef>
              <a:buSzPct val="45000"/>
            </a:pPr>
            <a:fld id="{4D3A134B-05AB-41B2-AF87-71D390B6A2FF}" type="slidenum">
              <a:rPr lang="pt-BR" altLang="pt-BR">
                <a:solidFill>
                  <a:srgbClr val="000000"/>
                </a:solidFill>
                <a:latin typeface="Arial" panose="020B0604020202020204" pitchFamily="34" charset="0"/>
              </a:rPr>
              <a:pPr>
                <a:spcBef>
                  <a:spcPct val="0"/>
                </a:spcBef>
                <a:buSzPct val="45000"/>
              </a:pPr>
              <a:t>64</a:t>
            </a:fld>
            <a:endParaRPr lang="pt-BR" altLang="pt-BR">
              <a:solidFill>
                <a:srgbClr val="000000"/>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a:extLst>
              <a:ext uri="{FF2B5EF4-FFF2-40B4-BE49-F238E27FC236}">
                <a16:creationId xmlns:a16="http://schemas.microsoft.com/office/drawing/2014/main" id="{EF4BE4A4-6AAC-4015-9EA7-57DD3F5D73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ço Reservado para Anotações 2">
            <a:extLst>
              <a:ext uri="{FF2B5EF4-FFF2-40B4-BE49-F238E27FC236}">
                <a16:creationId xmlns:a16="http://schemas.microsoft.com/office/drawing/2014/main" id="{D2E95059-311E-40EC-ABAE-71D894A19B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4036" name="Espaço Reservado para Número de Slide 3">
            <a:extLst>
              <a:ext uri="{FF2B5EF4-FFF2-40B4-BE49-F238E27FC236}">
                <a16:creationId xmlns:a16="http://schemas.microsoft.com/office/drawing/2014/main" id="{E9F77CAE-2859-4682-9758-3DF65620CD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tabLst>
                <a:tab pos="723900" algn="l"/>
                <a:tab pos="1447800" algn="l"/>
                <a:tab pos="2171700" algn="l"/>
                <a:tab pos="2895600" algn="l"/>
              </a:tabLst>
              <a:defRPr sz="1200">
                <a:solidFill>
                  <a:schemeClr val="tx1"/>
                </a:solidFill>
                <a:latin typeface="Calibri" panose="020F0502020204030204" pitchFamily="34" charset="0"/>
              </a:defRPr>
            </a:lvl1pPr>
            <a:lvl2pPr marL="742950" indent="-285750">
              <a:spcBef>
                <a:spcPct val="30000"/>
              </a:spcBef>
              <a:tabLst>
                <a:tab pos="723900" algn="l"/>
                <a:tab pos="1447800" algn="l"/>
                <a:tab pos="2171700" algn="l"/>
                <a:tab pos="2895600" algn="l"/>
              </a:tabLst>
              <a:defRPr sz="1200">
                <a:solidFill>
                  <a:schemeClr val="tx1"/>
                </a:solidFill>
                <a:latin typeface="Calibri" panose="020F0502020204030204" pitchFamily="34" charset="0"/>
              </a:defRPr>
            </a:lvl2pPr>
            <a:lvl3pPr marL="1143000" indent="-228600">
              <a:spcBef>
                <a:spcPct val="30000"/>
              </a:spcBef>
              <a:tabLst>
                <a:tab pos="723900" algn="l"/>
                <a:tab pos="1447800" algn="l"/>
                <a:tab pos="2171700" algn="l"/>
                <a:tab pos="2895600" algn="l"/>
              </a:tabLst>
              <a:defRPr sz="1200">
                <a:solidFill>
                  <a:schemeClr val="tx1"/>
                </a:solidFill>
                <a:latin typeface="Calibri" panose="020F0502020204030204" pitchFamily="34" charset="0"/>
              </a:defRPr>
            </a:lvl3pPr>
            <a:lvl4pPr marL="1600200" indent="-228600">
              <a:spcBef>
                <a:spcPct val="30000"/>
              </a:spcBef>
              <a:tabLst>
                <a:tab pos="723900" algn="l"/>
                <a:tab pos="1447800" algn="l"/>
                <a:tab pos="2171700" algn="l"/>
                <a:tab pos="2895600" algn="l"/>
              </a:tabLst>
              <a:defRPr sz="1200">
                <a:solidFill>
                  <a:schemeClr val="tx1"/>
                </a:solidFill>
                <a:latin typeface="Calibri" panose="020F0502020204030204" pitchFamily="34" charset="0"/>
              </a:defRPr>
            </a:lvl4pPr>
            <a:lvl5pPr marL="2057400" indent="-228600">
              <a:spcBef>
                <a:spcPct val="30000"/>
              </a:spcBef>
              <a:tabLst>
                <a:tab pos="723900" algn="l"/>
                <a:tab pos="1447800" algn="l"/>
                <a:tab pos="2171700" algn="l"/>
                <a:tab pos="2895600" algn="l"/>
              </a:tabLst>
              <a:defRPr sz="1200">
                <a:solidFill>
                  <a:schemeClr val="tx1"/>
                </a:solidFill>
                <a:latin typeface="Calibri" panose="020F0502020204030204" pitchFamily="34" charset="0"/>
              </a:defRPr>
            </a:lvl5pPr>
            <a:lvl6pPr marL="25146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tabLst>
                <a:tab pos="723900" algn="l"/>
                <a:tab pos="1447800" algn="l"/>
                <a:tab pos="2171700" algn="l"/>
                <a:tab pos="2895600" algn="l"/>
              </a:tabLst>
              <a:defRPr sz="1200">
                <a:solidFill>
                  <a:schemeClr val="tx1"/>
                </a:solidFill>
                <a:latin typeface="Calibri" panose="020F0502020204030204" pitchFamily="34" charset="0"/>
              </a:defRPr>
            </a:lvl9pPr>
          </a:lstStyle>
          <a:p>
            <a:pPr>
              <a:spcBef>
                <a:spcPct val="0"/>
              </a:spcBef>
              <a:buSzPct val="45000"/>
            </a:pPr>
            <a:fld id="{4D3A134B-05AB-41B2-AF87-71D390B6A2FF}" type="slidenum">
              <a:rPr lang="pt-BR" altLang="pt-BR">
                <a:solidFill>
                  <a:srgbClr val="000000"/>
                </a:solidFill>
                <a:latin typeface="Arial" panose="020B0604020202020204" pitchFamily="34" charset="0"/>
              </a:rPr>
              <a:pPr>
                <a:spcBef>
                  <a:spcPct val="0"/>
                </a:spcBef>
                <a:buSzPct val="45000"/>
              </a:pPr>
              <a:t>65</a:t>
            </a:fld>
            <a:endParaRPr lang="pt-BR" altLang="pt-BR">
              <a:solidFill>
                <a:srgbClr val="000000"/>
              </a:solidFill>
              <a:latin typeface="Arial" panose="020B0604020202020204" pitchFamily="34" charset="0"/>
            </a:endParaRPr>
          </a:p>
        </p:txBody>
      </p:sp>
    </p:spTree>
    <p:extLst>
      <p:ext uri="{BB962C8B-B14F-4D97-AF65-F5344CB8AC3E}">
        <p14:creationId xmlns:p14="http://schemas.microsoft.com/office/powerpoint/2010/main" val="2386543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a:extLst>
              <a:ext uri="{FF2B5EF4-FFF2-40B4-BE49-F238E27FC236}">
                <a16:creationId xmlns:a16="http://schemas.microsoft.com/office/drawing/2014/main" id="{4CBB8405-A81A-46D7-B3E4-E3747FE0C1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ço Reservado para Anotações 2">
            <a:extLst>
              <a:ext uri="{FF2B5EF4-FFF2-40B4-BE49-F238E27FC236}">
                <a16:creationId xmlns:a16="http://schemas.microsoft.com/office/drawing/2014/main" id="{2F8F4DE0-D847-444B-91CC-275F45398F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54276" name="Espaço Reservado para Número de Slide 3">
            <a:extLst>
              <a:ext uri="{FF2B5EF4-FFF2-40B4-BE49-F238E27FC236}">
                <a16:creationId xmlns:a16="http://schemas.microsoft.com/office/drawing/2014/main" id="{C8061812-CBF1-475B-9775-9C4CE0A7E8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7366CD-B667-4EBF-9759-F35C64DCD3A1}" type="slidenum">
              <a:rPr lang="pt-BR" altLang="pt-BR"/>
              <a:pPr/>
              <a:t>73</a:t>
            </a:fld>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DD0ABBB1-5E8A-4D6B-9C01-E287A81F5DCB}" type="slidenum">
              <a:rPr lang="pt-BR" smtClean="0"/>
              <a:t>23</a:t>
            </a:fld>
            <a:endParaRPr lang="pt-BR" dirty="0"/>
          </a:p>
        </p:txBody>
      </p:sp>
    </p:spTree>
    <p:extLst>
      <p:ext uri="{BB962C8B-B14F-4D97-AF65-F5344CB8AC3E}">
        <p14:creationId xmlns:p14="http://schemas.microsoft.com/office/powerpoint/2010/main" val="392903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DD0ABBB1-5E8A-4D6B-9C01-E287A81F5DCB}" type="slidenum">
              <a:rPr lang="pt-BR" smtClean="0"/>
              <a:t>24</a:t>
            </a:fld>
            <a:endParaRPr lang="pt-BR" dirty="0"/>
          </a:p>
        </p:txBody>
      </p:sp>
    </p:spTree>
    <p:extLst>
      <p:ext uri="{BB962C8B-B14F-4D97-AF65-F5344CB8AC3E}">
        <p14:creationId xmlns:p14="http://schemas.microsoft.com/office/powerpoint/2010/main" val="346944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DD0ABBB1-5E8A-4D6B-9C01-E287A81F5DCB}" type="slidenum">
              <a:rPr lang="pt-BR" smtClean="0"/>
              <a:t>25</a:t>
            </a:fld>
            <a:endParaRPr lang="pt-BR" dirty="0"/>
          </a:p>
        </p:txBody>
      </p:sp>
    </p:spTree>
    <p:extLst>
      <p:ext uri="{BB962C8B-B14F-4D97-AF65-F5344CB8AC3E}">
        <p14:creationId xmlns:p14="http://schemas.microsoft.com/office/powerpoint/2010/main" val="1918638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DD0ABBB1-5E8A-4D6B-9C01-E287A81F5DCB}" type="slidenum">
              <a:rPr lang="pt-BR" smtClean="0"/>
              <a:t>26</a:t>
            </a:fld>
            <a:endParaRPr lang="pt-BR" dirty="0"/>
          </a:p>
        </p:txBody>
      </p:sp>
    </p:spTree>
    <p:extLst>
      <p:ext uri="{BB962C8B-B14F-4D97-AF65-F5344CB8AC3E}">
        <p14:creationId xmlns:p14="http://schemas.microsoft.com/office/powerpoint/2010/main" val="2591819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DD0ABBB1-5E8A-4D6B-9C01-E287A81F5DCB}" type="slidenum">
              <a:rPr lang="pt-BR" smtClean="0"/>
              <a:t>27</a:t>
            </a:fld>
            <a:endParaRPr lang="pt-BR" dirty="0"/>
          </a:p>
        </p:txBody>
      </p:sp>
    </p:spTree>
    <p:extLst>
      <p:ext uri="{BB962C8B-B14F-4D97-AF65-F5344CB8AC3E}">
        <p14:creationId xmlns:p14="http://schemas.microsoft.com/office/powerpoint/2010/main" val="3725395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DD0ABBB1-5E8A-4D6B-9C01-E287A81F5DCB}" type="slidenum">
              <a:rPr lang="pt-BR" smtClean="0"/>
              <a:t>33</a:t>
            </a:fld>
            <a:endParaRPr lang="pt-BR" dirty="0"/>
          </a:p>
        </p:txBody>
      </p:sp>
    </p:spTree>
    <p:extLst>
      <p:ext uri="{BB962C8B-B14F-4D97-AF65-F5344CB8AC3E}">
        <p14:creationId xmlns:p14="http://schemas.microsoft.com/office/powerpoint/2010/main" val="2657790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DD0ABBB1-5E8A-4D6B-9C01-E287A81F5DCB}" type="slidenum">
              <a:rPr lang="pt-BR" smtClean="0"/>
              <a:t>34</a:t>
            </a:fld>
            <a:endParaRPr lang="pt-BR" dirty="0"/>
          </a:p>
        </p:txBody>
      </p:sp>
    </p:spTree>
    <p:extLst>
      <p:ext uri="{BB962C8B-B14F-4D97-AF65-F5344CB8AC3E}">
        <p14:creationId xmlns:p14="http://schemas.microsoft.com/office/powerpoint/2010/main" val="3845526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DD0ABBB1-5E8A-4D6B-9C01-E287A81F5DCB}" type="slidenum">
              <a:rPr lang="pt-BR" smtClean="0"/>
              <a:t>45</a:t>
            </a:fld>
            <a:endParaRPr lang="pt-BR" dirty="0"/>
          </a:p>
        </p:txBody>
      </p:sp>
    </p:spTree>
    <p:extLst>
      <p:ext uri="{BB962C8B-B14F-4D97-AF65-F5344CB8AC3E}">
        <p14:creationId xmlns:p14="http://schemas.microsoft.com/office/powerpoint/2010/main" val="2703475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Slide de título">
    <p:spTree>
      <p:nvGrpSpPr>
        <p:cNvPr id="1" name=""/>
        <p:cNvGrpSpPr/>
        <p:nvPr/>
      </p:nvGrpSpPr>
      <p:grpSpPr>
        <a:xfrm>
          <a:off x="0" y="0"/>
          <a:ext cx="0" cy="0"/>
          <a:chOff x="0" y="0"/>
          <a:chExt cx="0" cy="0"/>
        </a:xfrm>
      </p:grpSpPr>
      <p:sp>
        <p:nvSpPr>
          <p:cNvPr id="2" name="Retângulo 1"/>
          <p:cNvSpPr/>
          <p:nvPr userDrawn="1"/>
        </p:nvSpPr>
        <p:spPr>
          <a:xfrm>
            <a:off x="1" y="0"/>
            <a:ext cx="18288000" cy="1111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500"/>
          </a:p>
        </p:txBody>
      </p:sp>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2274"/>
          <a:stretch>
            <a:fillRect/>
          </a:stretch>
        </p:blipFill>
        <p:spPr bwMode="auto">
          <a:xfrm>
            <a:off x="2158618" y="898526"/>
            <a:ext cx="15157102" cy="839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userDrawn="1"/>
        </p:nvSpPr>
        <p:spPr>
          <a:xfrm>
            <a:off x="1" y="9391972"/>
            <a:ext cx="18288000" cy="895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500"/>
          </a:p>
        </p:txBody>
      </p:sp>
      <p:pic>
        <p:nvPicPr>
          <p:cNvPr id="12" name="Imagem 11">
            <a:extLst>
              <a:ext uri="{FF2B5EF4-FFF2-40B4-BE49-F238E27FC236}">
                <a16:creationId xmlns:a16="http://schemas.microsoft.com/office/drawing/2014/main" id="{2346BC59-AC41-4EDF-AABF-0A22A64C21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028" y="-13923"/>
            <a:ext cx="18286412" cy="10298806"/>
          </a:xfrm>
          <a:prstGeom prst="rect">
            <a:avLst/>
          </a:prstGeom>
        </p:spPr>
      </p:pic>
    </p:spTree>
    <p:extLst>
      <p:ext uri="{BB962C8B-B14F-4D97-AF65-F5344CB8AC3E}">
        <p14:creationId xmlns:p14="http://schemas.microsoft.com/office/powerpoint/2010/main" val="343448988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914400" y="411957"/>
            <a:ext cx="16459200" cy="1714500"/>
          </a:xfrm>
          <a:prstGeom prst="rect">
            <a:avLst/>
          </a:prstGeom>
        </p:spPr>
        <p:txBody>
          <a:bodyPr/>
          <a:lstStyle/>
          <a:p>
            <a:r>
              <a:rPr lang="pt-BR"/>
              <a:t>Clique para editar o estilo do título mestre</a:t>
            </a:r>
          </a:p>
        </p:txBody>
      </p:sp>
      <p:sp>
        <p:nvSpPr>
          <p:cNvPr id="3" name="Espaço Reservado para Conteúdo 2"/>
          <p:cNvSpPr>
            <a:spLocks noGrp="1"/>
          </p:cNvSpPr>
          <p:nvPr>
            <p:ph idx="1"/>
          </p:nvPr>
        </p:nvSpPr>
        <p:spPr>
          <a:xfrm>
            <a:off x="914400" y="2400301"/>
            <a:ext cx="16459200" cy="6788945"/>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165A6D2-4A98-4B93-8B58-B646E9D62EF5}"/>
              </a:ext>
            </a:extLst>
          </p:cNvPr>
          <p:cNvSpPr>
            <a:spLocks noGrp="1"/>
          </p:cNvSpPr>
          <p:nvPr>
            <p:ph type="dt" sz="half" idx="10"/>
          </p:nvPr>
        </p:nvSpPr>
        <p:spPr>
          <a:xfrm>
            <a:off x="914400" y="9534526"/>
            <a:ext cx="4267200" cy="547688"/>
          </a:xfrm>
          <a:prstGeom prst="rect">
            <a:avLst/>
          </a:prstGeom>
        </p:spPr>
        <p:txBody>
          <a:bodyPr/>
          <a:lstStyle>
            <a:lvl1pPr eaLnBrk="1" hangingPunct="1">
              <a:defRPr>
                <a:latin typeface="Arial" charset="0"/>
                <a:cs typeface="Arial" charset="0"/>
              </a:defRPr>
            </a:lvl1pPr>
          </a:lstStyle>
          <a:p>
            <a:pPr>
              <a:defRPr/>
            </a:pPr>
            <a:fld id="{1EBEF981-9E1F-4893-9B21-B062D608F4D5}" type="datetimeFigureOut">
              <a:rPr lang="pt-BR"/>
              <a:pPr>
                <a:defRPr/>
              </a:pPr>
              <a:t>27/09/2021</a:t>
            </a:fld>
            <a:endParaRPr lang="pt-BR"/>
          </a:p>
        </p:txBody>
      </p:sp>
      <p:sp>
        <p:nvSpPr>
          <p:cNvPr id="5" name="Espaço Reservado para Rodapé 4">
            <a:extLst>
              <a:ext uri="{FF2B5EF4-FFF2-40B4-BE49-F238E27FC236}">
                <a16:creationId xmlns:a16="http://schemas.microsoft.com/office/drawing/2014/main" id="{9A0062D3-AD17-4662-9AA1-5C8E47503FFF}"/>
              </a:ext>
            </a:extLst>
          </p:cNvPr>
          <p:cNvSpPr>
            <a:spLocks noGrp="1"/>
          </p:cNvSpPr>
          <p:nvPr>
            <p:ph type="ftr" sz="quarter" idx="11"/>
          </p:nvPr>
        </p:nvSpPr>
        <p:spPr>
          <a:xfrm>
            <a:off x="6248400" y="9534526"/>
            <a:ext cx="5791200" cy="547688"/>
          </a:xfrm>
          <a:prstGeom prst="rect">
            <a:avLst/>
          </a:prstGeom>
        </p:spPr>
        <p:txBody>
          <a:bodyPr/>
          <a:lstStyle>
            <a:lvl1pPr eaLnBrk="1" hangingPunct="1">
              <a:defRPr>
                <a:latin typeface="Arial" charset="0"/>
                <a:cs typeface="Arial" charset="0"/>
              </a:defRPr>
            </a:lvl1pPr>
          </a:lstStyle>
          <a:p>
            <a:pPr>
              <a:defRPr/>
            </a:pPr>
            <a:endParaRPr lang="pt-BR"/>
          </a:p>
        </p:txBody>
      </p:sp>
      <p:sp>
        <p:nvSpPr>
          <p:cNvPr id="6" name="Espaço Reservado para Número de Slide 5">
            <a:extLst>
              <a:ext uri="{FF2B5EF4-FFF2-40B4-BE49-F238E27FC236}">
                <a16:creationId xmlns:a16="http://schemas.microsoft.com/office/drawing/2014/main" id="{B80419E1-8757-41A0-B190-99DB080B5F8A}"/>
              </a:ext>
            </a:extLst>
          </p:cNvPr>
          <p:cNvSpPr>
            <a:spLocks noGrp="1"/>
          </p:cNvSpPr>
          <p:nvPr>
            <p:ph type="sldNum" sz="quarter" idx="12"/>
          </p:nvPr>
        </p:nvSpPr>
        <p:spPr/>
        <p:txBody>
          <a:bodyPr/>
          <a:lstStyle>
            <a:lvl1pPr>
              <a:defRPr/>
            </a:lvl1pPr>
          </a:lstStyle>
          <a:p>
            <a:pPr>
              <a:defRPr/>
            </a:pPr>
            <a:fld id="{ACE2887A-2269-4C43-BB35-5B7C48A3A3A3}" type="slidenum">
              <a:rPr lang="pt-BR" altLang="pt-BR"/>
              <a:pPr>
                <a:defRPr/>
              </a:pPr>
              <a:t>‹nº›</a:t>
            </a:fld>
            <a:endParaRPr lang="pt-BR" altLang="pt-BR"/>
          </a:p>
        </p:txBody>
      </p:sp>
    </p:spTree>
    <p:extLst>
      <p:ext uri="{BB962C8B-B14F-4D97-AF65-F5344CB8AC3E}">
        <p14:creationId xmlns:p14="http://schemas.microsoft.com/office/powerpoint/2010/main" val="5853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371600" y="3195638"/>
            <a:ext cx="15544800" cy="2205038"/>
          </a:xfrm>
          <a:prstGeom prst="rect">
            <a:avLst/>
          </a:prstGeom>
        </p:spPr>
        <p:txBody>
          <a:bodyPr/>
          <a:lstStyle/>
          <a:p>
            <a:r>
              <a:rPr lang="pt-BR" dirty="0"/>
              <a:t>Clique para editar o estilo do título mestre</a:t>
            </a:r>
          </a:p>
        </p:txBody>
      </p:sp>
      <p:sp>
        <p:nvSpPr>
          <p:cNvPr id="3" name="Subtítulo 2"/>
          <p:cNvSpPr>
            <a:spLocks noGrp="1"/>
          </p:cNvSpPr>
          <p:nvPr>
            <p:ph type="subTitle" idx="1"/>
          </p:nvPr>
        </p:nvSpPr>
        <p:spPr>
          <a:xfrm>
            <a:off x="2743200" y="5829300"/>
            <a:ext cx="12801600" cy="2628900"/>
          </a:xfrm>
          <a:prstGeom prst="rect">
            <a:avLst/>
          </a:prstGeo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7C3552DF-E2CC-410E-8980-8647987396AB}"/>
              </a:ext>
            </a:extLst>
          </p:cNvPr>
          <p:cNvSpPr>
            <a:spLocks noGrp="1"/>
          </p:cNvSpPr>
          <p:nvPr>
            <p:ph type="dt" sz="half" idx="10"/>
          </p:nvPr>
        </p:nvSpPr>
        <p:spPr>
          <a:xfrm>
            <a:off x="914400" y="9534526"/>
            <a:ext cx="4267200" cy="547688"/>
          </a:xfrm>
          <a:prstGeom prst="rect">
            <a:avLst/>
          </a:prstGeom>
        </p:spPr>
        <p:txBody>
          <a:bodyPr/>
          <a:lstStyle>
            <a:lvl1pPr eaLnBrk="1" hangingPunct="1">
              <a:defRPr>
                <a:latin typeface="Arial" charset="0"/>
                <a:cs typeface="Arial" charset="0"/>
              </a:defRPr>
            </a:lvl1pPr>
          </a:lstStyle>
          <a:p>
            <a:pPr>
              <a:defRPr/>
            </a:pPr>
            <a:fld id="{630AA0EE-9BB0-467B-90B7-BF79F9304B39}" type="datetimeFigureOut">
              <a:rPr lang="pt-BR"/>
              <a:pPr>
                <a:defRPr/>
              </a:pPr>
              <a:t>27/09/2021</a:t>
            </a:fld>
            <a:endParaRPr lang="pt-BR"/>
          </a:p>
        </p:txBody>
      </p:sp>
      <p:sp>
        <p:nvSpPr>
          <p:cNvPr id="5" name="Espaço Reservado para Rodapé 4">
            <a:extLst>
              <a:ext uri="{FF2B5EF4-FFF2-40B4-BE49-F238E27FC236}">
                <a16:creationId xmlns:a16="http://schemas.microsoft.com/office/drawing/2014/main" id="{658176EA-5BEE-49C6-AB21-095EFA36A8BB}"/>
              </a:ext>
            </a:extLst>
          </p:cNvPr>
          <p:cNvSpPr>
            <a:spLocks noGrp="1"/>
          </p:cNvSpPr>
          <p:nvPr>
            <p:ph type="ftr" sz="quarter" idx="11"/>
          </p:nvPr>
        </p:nvSpPr>
        <p:spPr>
          <a:xfrm>
            <a:off x="6248400" y="9534526"/>
            <a:ext cx="5791200" cy="547688"/>
          </a:xfrm>
          <a:prstGeom prst="rect">
            <a:avLst/>
          </a:prstGeom>
        </p:spPr>
        <p:txBody>
          <a:bodyPr/>
          <a:lstStyle>
            <a:lvl1pPr eaLnBrk="1" hangingPunct="1">
              <a:defRPr>
                <a:latin typeface="Arial" charset="0"/>
                <a:cs typeface="Arial" charset="0"/>
              </a:defRPr>
            </a:lvl1pPr>
          </a:lstStyle>
          <a:p>
            <a:pPr>
              <a:defRPr/>
            </a:pPr>
            <a:endParaRPr lang="pt-BR"/>
          </a:p>
        </p:txBody>
      </p:sp>
      <p:sp>
        <p:nvSpPr>
          <p:cNvPr id="6" name="Espaço Reservado para Número de Slide 5">
            <a:extLst>
              <a:ext uri="{FF2B5EF4-FFF2-40B4-BE49-F238E27FC236}">
                <a16:creationId xmlns:a16="http://schemas.microsoft.com/office/drawing/2014/main" id="{00617F27-B5CA-4646-B1B9-896C3F1982C8}"/>
              </a:ext>
            </a:extLst>
          </p:cNvPr>
          <p:cNvSpPr>
            <a:spLocks noGrp="1"/>
          </p:cNvSpPr>
          <p:nvPr>
            <p:ph type="sldNum" sz="quarter" idx="12"/>
          </p:nvPr>
        </p:nvSpPr>
        <p:spPr/>
        <p:txBody>
          <a:bodyPr/>
          <a:lstStyle>
            <a:lvl1pPr>
              <a:defRPr/>
            </a:lvl1pPr>
          </a:lstStyle>
          <a:p>
            <a:pPr>
              <a:defRPr/>
            </a:pPr>
            <a:fld id="{C944DACE-B2BE-4025-B7C7-7D794B4DDF39}" type="slidenum">
              <a:rPr lang="pt-BR" altLang="pt-BR"/>
              <a:pPr>
                <a:defRPr/>
              </a:pPr>
              <a:t>‹nº›</a:t>
            </a:fld>
            <a:endParaRPr lang="pt-BR" altLang="pt-BR"/>
          </a:p>
        </p:txBody>
      </p:sp>
    </p:spTree>
    <p:extLst>
      <p:ext uri="{BB962C8B-B14F-4D97-AF65-F5344CB8AC3E}">
        <p14:creationId xmlns:p14="http://schemas.microsoft.com/office/powerpoint/2010/main" val="2918901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914400" y="411957"/>
            <a:ext cx="16459200" cy="1714500"/>
          </a:xfrm>
          <a:prstGeom prst="rect">
            <a:avLst/>
          </a:prstGeom>
        </p:spPr>
        <p:txBody>
          <a:bodyPr/>
          <a:lstStyle/>
          <a:p>
            <a:r>
              <a:rPr lang="pt-BR"/>
              <a:t>Clique para editar o estilo do título mestre</a:t>
            </a:r>
          </a:p>
        </p:txBody>
      </p:sp>
      <p:sp>
        <p:nvSpPr>
          <p:cNvPr id="3" name="Espaço Reservado para Conteúdo 2"/>
          <p:cNvSpPr>
            <a:spLocks noGrp="1"/>
          </p:cNvSpPr>
          <p:nvPr>
            <p:ph idx="1"/>
          </p:nvPr>
        </p:nvSpPr>
        <p:spPr>
          <a:xfrm>
            <a:off x="914400" y="2400301"/>
            <a:ext cx="16459200" cy="6788945"/>
          </a:xfrm>
          <a:prstGeom prst="rect">
            <a:avLst/>
          </a:prstGeo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F297765-DA16-4368-87CC-56E169EEDC3F}"/>
              </a:ext>
            </a:extLst>
          </p:cNvPr>
          <p:cNvSpPr>
            <a:spLocks noGrp="1"/>
          </p:cNvSpPr>
          <p:nvPr>
            <p:ph type="dt" sz="half" idx="10"/>
          </p:nvPr>
        </p:nvSpPr>
        <p:spPr>
          <a:xfrm>
            <a:off x="914400" y="9534526"/>
            <a:ext cx="4267200" cy="547688"/>
          </a:xfrm>
          <a:prstGeom prst="rect">
            <a:avLst/>
          </a:prstGeom>
        </p:spPr>
        <p:txBody>
          <a:bodyPr/>
          <a:lstStyle>
            <a:lvl1pPr eaLnBrk="1" hangingPunct="1">
              <a:defRPr>
                <a:solidFill>
                  <a:prstClr val="black"/>
                </a:solidFill>
                <a:latin typeface="Arial" charset="0"/>
                <a:cs typeface="Arial" charset="0"/>
              </a:defRPr>
            </a:lvl1pPr>
          </a:lstStyle>
          <a:p>
            <a:pPr>
              <a:defRPr/>
            </a:pPr>
            <a:fld id="{CF1EEEE0-9E14-4935-B10D-387D579A1606}" type="datetimeFigureOut">
              <a:rPr lang="pt-BR"/>
              <a:pPr>
                <a:defRPr/>
              </a:pPr>
              <a:t>27/09/2021</a:t>
            </a:fld>
            <a:endParaRPr lang="pt-BR"/>
          </a:p>
        </p:txBody>
      </p:sp>
      <p:sp>
        <p:nvSpPr>
          <p:cNvPr id="5" name="Espaço Reservado para Rodapé 4">
            <a:extLst>
              <a:ext uri="{FF2B5EF4-FFF2-40B4-BE49-F238E27FC236}">
                <a16:creationId xmlns:a16="http://schemas.microsoft.com/office/drawing/2014/main" id="{4440DB6F-136E-4DA5-BDF2-608A3262159C}"/>
              </a:ext>
            </a:extLst>
          </p:cNvPr>
          <p:cNvSpPr>
            <a:spLocks noGrp="1"/>
          </p:cNvSpPr>
          <p:nvPr>
            <p:ph type="ftr" sz="quarter" idx="11"/>
          </p:nvPr>
        </p:nvSpPr>
        <p:spPr>
          <a:xfrm>
            <a:off x="6248400" y="9534526"/>
            <a:ext cx="5791200" cy="547688"/>
          </a:xfrm>
          <a:prstGeom prst="rect">
            <a:avLst/>
          </a:prstGeom>
        </p:spPr>
        <p:txBody>
          <a:bodyPr/>
          <a:lstStyle>
            <a:lvl1pPr eaLnBrk="1" hangingPunct="1">
              <a:defRPr>
                <a:solidFill>
                  <a:prstClr val="black"/>
                </a:solidFill>
                <a:latin typeface="Arial" charset="0"/>
                <a:cs typeface="Arial" charset="0"/>
              </a:defRPr>
            </a:lvl1pPr>
          </a:lstStyle>
          <a:p>
            <a:pPr>
              <a:defRPr/>
            </a:pPr>
            <a:endParaRPr lang="pt-BR"/>
          </a:p>
        </p:txBody>
      </p:sp>
      <p:sp>
        <p:nvSpPr>
          <p:cNvPr id="6" name="Espaço Reservado para Número de Slide 5">
            <a:extLst>
              <a:ext uri="{FF2B5EF4-FFF2-40B4-BE49-F238E27FC236}">
                <a16:creationId xmlns:a16="http://schemas.microsoft.com/office/drawing/2014/main" id="{630A66CA-7979-4FB6-B86C-B2D2874A1006}"/>
              </a:ext>
            </a:extLst>
          </p:cNvPr>
          <p:cNvSpPr>
            <a:spLocks noGrp="1"/>
          </p:cNvSpPr>
          <p:nvPr>
            <p:ph type="sldNum" sz="quarter" idx="12"/>
          </p:nvPr>
        </p:nvSpPr>
        <p:spPr/>
        <p:txBody>
          <a:bodyPr/>
          <a:lstStyle>
            <a:lvl1pPr>
              <a:defRPr/>
            </a:lvl1pPr>
          </a:lstStyle>
          <a:p>
            <a:pPr>
              <a:defRPr/>
            </a:pPr>
            <a:fld id="{6D9F7392-FEDF-4723-A143-50CA3F44B1CE}" type="slidenum">
              <a:rPr lang="pt-BR" altLang="pt-BR"/>
              <a:pPr>
                <a:defRPr/>
              </a:pPr>
              <a:t>‹nº›</a:t>
            </a:fld>
            <a:endParaRPr lang="pt-BR" altLang="pt-BR"/>
          </a:p>
        </p:txBody>
      </p:sp>
    </p:spTree>
    <p:extLst>
      <p:ext uri="{BB962C8B-B14F-4D97-AF65-F5344CB8AC3E}">
        <p14:creationId xmlns:p14="http://schemas.microsoft.com/office/powerpoint/2010/main" val="106512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lide de título">
    <p:spTree>
      <p:nvGrpSpPr>
        <p:cNvPr id="1" name=""/>
        <p:cNvGrpSpPr/>
        <p:nvPr/>
      </p:nvGrpSpPr>
      <p:grpSpPr>
        <a:xfrm>
          <a:off x="0" y="0"/>
          <a:ext cx="0" cy="0"/>
          <a:chOff x="0" y="0"/>
          <a:chExt cx="0" cy="0"/>
        </a:xfrm>
      </p:grpSpPr>
      <p:sp>
        <p:nvSpPr>
          <p:cNvPr id="2" name="Retângulo 1"/>
          <p:cNvSpPr/>
          <p:nvPr userDrawn="1"/>
        </p:nvSpPr>
        <p:spPr>
          <a:xfrm>
            <a:off x="1" y="0"/>
            <a:ext cx="18288000" cy="1111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500"/>
          </a:p>
        </p:txBody>
      </p:sp>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b="2274"/>
          <a:stretch>
            <a:fillRect/>
          </a:stretch>
        </p:blipFill>
        <p:spPr bwMode="auto">
          <a:xfrm>
            <a:off x="2158618" y="898526"/>
            <a:ext cx="15157102" cy="839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userDrawn="1"/>
        </p:nvSpPr>
        <p:spPr>
          <a:xfrm>
            <a:off x="1" y="9391972"/>
            <a:ext cx="18288000" cy="895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500"/>
          </a:p>
        </p:txBody>
      </p:sp>
      <p:pic>
        <p:nvPicPr>
          <p:cNvPr id="12" name="Imagem 11">
            <a:extLst>
              <a:ext uri="{FF2B5EF4-FFF2-40B4-BE49-F238E27FC236}">
                <a16:creationId xmlns:a16="http://schemas.microsoft.com/office/drawing/2014/main" id="{2346BC59-AC41-4EDF-AABF-0A22A64C21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234" y="-14370"/>
            <a:ext cx="18288000" cy="10299700"/>
          </a:xfrm>
          <a:prstGeom prst="rect">
            <a:avLst/>
          </a:prstGeom>
        </p:spPr>
      </p:pic>
    </p:spTree>
    <p:extLst>
      <p:ext uri="{BB962C8B-B14F-4D97-AF65-F5344CB8AC3E}">
        <p14:creationId xmlns:p14="http://schemas.microsoft.com/office/powerpoint/2010/main" val="293859163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Slide de título">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E9341BF5-094A-4844-9CE5-80E156EAF0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8288000" cy="1650856"/>
          </a:xfrm>
          <a:prstGeom prst="rect">
            <a:avLst/>
          </a:prstGeom>
        </p:spPr>
      </p:pic>
    </p:spTree>
    <p:extLst>
      <p:ext uri="{BB962C8B-B14F-4D97-AF65-F5344CB8AC3E}">
        <p14:creationId xmlns:p14="http://schemas.microsoft.com/office/powerpoint/2010/main" val="348782734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55556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lide de título">
    <p:spTree>
      <p:nvGrpSpPr>
        <p:cNvPr id="1" name=""/>
        <p:cNvGrpSpPr/>
        <p:nvPr/>
      </p:nvGrpSpPr>
      <p:grpSpPr>
        <a:xfrm>
          <a:off x="0" y="0"/>
          <a:ext cx="0" cy="0"/>
          <a:chOff x="0" y="0"/>
          <a:chExt cx="0" cy="0"/>
        </a:xfrm>
      </p:grpSpPr>
      <p:sp>
        <p:nvSpPr>
          <p:cNvPr id="2" name="Retângulo 1"/>
          <p:cNvSpPr/>
          <p:nvPr userDrawn="1"/>
        </p:nvSpPr>
        <p:spPr>
          <a:xfrm>
            <a:off x="1" y="0"/>
            <a:ext cx="18288000" cy="1471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3500"/>
          </a:p>
        </p:txBody>
      </p:sp>
    </p:spTree>
    <p:extLst>
      <p:ext uri="{BB962C8B-B14F-4D97-AF65-F5344CB8AC3E}">
        <p14:creationId xmlns:p14="http://schemas.microsoft.com/office/powerpoint/2010/main" val="23835388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lide de título">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2346BC59-AC41-4EDF-AABF-0A22A64C21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028" y="-13923"/>
            <a:ext cx="18286412" cy="10298806"/>
          </a:xfrm>
          <a:prstGeom prst="rect">
            <a:avLst/>
          </a:prstGeom>
        </p:spPr>
      </p:pic>
    </p:spTree>
    <p:extLst>
      <p:ext uri="{BB962C8B-B14F-4D97-AF65-F5344CB8AC3E}">
        <p14:creationId xmlns:p14="http://schemas.microsoft.com/office/powerpoint/2010/main" val="40529496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abeçalho da Seção">
    <p:spTree>
      <p:nvGrpSpPr>
        <p:cNvPr id="1" name=""/>
        <p:cNvGrpSpPr/>
        <p:nvPr/>
      </p:nvGrpSpPr>
      <p:grpSpPr>
        <a:xfrm>
          <a:off x="0" y="0"/>
          <a:ext cx="0" cy="0"/>
          <a:chOff x="0" y="0"/>
          <a:chExt cx="0" cy="0"/>
        </a:xfrm>
      </p:grpSpPr>
      <p:grpSp>
        <p:nvGrpSpPr>
          <p:cNvPr id="3" name="Grupo 6">
            <a:extLst>
              <a:ext uri="{FF2B5EF4-FFF2-40B4-BE49-F238E27FC236}">
                <a16:creationId xmlns:a16="http://schemas.microsoft.com/office/drawing/2014/main" id="{E90F99B4-CF89-474F-92B3-08847C3956B6}"/>
              </a:ext>
            </a:extLst>
          </p:cNvPr>
          <p:cNvGrpSpPr>
            <a:grpSpLocks/>
          </p:cNvGrpSpPr>
          <p:nvPr userDrawn="1"/>
        </p:nvGrpSpPr>
        <p:grpSpPr bwMode="auto">
          <a:xfrm>
            <a:off x="0" y="0"/>
            <a:ext cx="18288000" cy="10287000"/>
            <a:chOff x="0" y="0"/>
            <a:chExt cx="9144000" cy="6858000"/>
          </a:xfrm>
        </p:grpSpPr>
        <p:sp>
          <p:nvSpPr>
            <p:cNvPr id="4" name="Retângulo 3">
              <a:extLst>
                <a:ext uri="{FF2B5EF4-FFF2-40B4-BE49-F238E27FC236}">
                  <a16:creationId xmlns:a16="http://schemas.microsoft.com/office/drawing/2014/main" id="{3F72E512-2623-46D3-994B-86C8FD12E914}"/>
                </a:ext>
              </a:extLst>
            </p:cNvPr>
            <p:cNvSpPr/>
            <p:nvPr userDrawn="1"/>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5250"/>
            </a:p>
          </p:txBody>
        </p:sp>
        <p:sp>
          <p:nvSpPr>
            <p:cNvPr id="5" name="Retângulo 4">
              <a:extLst>
                <a:ext uri="{FF2B5EF4-FFF2-40B4-BE49-F238E27FC236}">
                  <a16:creationId xmlns:a16="http://schemas.microsoft.com/office/drawing/2014/main" id="{6B461A10-7841-49BE-B341-002AF2599D12}"/>
                </a:ext>
              </a:extLst>
            </p:cNvPr>
            <p:cNvSpPr/>
            <p:nvPr userDrawn="1"/>
          </p:nvSpPr>
          <p:spPr>
            <a:xfrm>
              <a:off x="1908175" y="908050"/>
              <a:ext cx="6696075" cy="5041900"/>
            </a:xfrm>
            <a:prstGeom prst="rect">
              <a:avLst/>
            </a:prstGeom>
            <a:solidFill>
              <a:srgbClr val="F2E6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5250"/>
            </a:p>
          </p:txBody>
        </p:sp>
        <p:pic>
          <p:nvPicPr>
            <p:cNvPr id="6" name="Imagem 2">
              <a:extLst>
                <a:ext uri="{FF2B5EF4-FFF2-40B4-BE49-F238E27FC236}">
                  <a16:creationId xmlns:a16="http://schemas.microsoft.com/office/drawing/2014/main" id="{066D6FC7-735B-4AB5-8177-AB5CD27F08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93793" y="1484784"/>
              <a:ext cx="15128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ítulo 1">
            <a:extLst>
              <a:ext uri="{FF2B5EF4-FFF2-40B4-BE49-F238E27FC236}">
                <a16:creationId xmlns:a16="http://schemas.microsoft.com/office/drawing/2014/main" id="{C50FEA6D-CB69-4B66-8E21-E19B537BB099}"/>
              </a:ext>
            </a:extLst>
          </p:cNvPr>
          <p:cNvSpPr txBox="1">
            <a:spLocks/>
          </p:cNvSpPr>
          <p:nvPr userDrawn="1"/>
        </p:nvSpPr>
        <p:spPr>
          <a:xfrm>
            <a:off x="3838576" y="6548438"/>
            <a:ext cx="12598400" cy="647700"/>
          </a:xfrm>
          <a:prstGeom prst="rect">
            <a:avLst/>
          </a:prstGeom>
        </p:spPr>
        <p:txBody>
          <a:bodyPr/>
          <a:lstStyle>
            <a:lvl1pPr algn="r" rtl="0" eaLnBrk="0" fontAlgn="base" hangingPunct="0">
              <a:spcBef>
                <a:spcPct val="0"/>
              </a:spcBef>
              <a:spcAft>
                <a:spcPct val="0"/>
              </a:spcAft>
              <a:defRPr sz="3600" b="1" kern="1200" cap="all">
                <a:solidFill>
                  <a:srgbClr val="006E89"/>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pt-BR" sz="3000" cap="none" dirty="0">
                <a:solidFill>
                  <a:schemeClr val="tx1"/>
                </a:solidFill>
              </a:rPr>
              <a:t>Clique para editar o nome do autor</a:t>
            </a:r>
          </a:p>
        </p:txBody>
      </p:sp>
      <p:sp>
        <p:nvSpPr>
          <p:cNvPr id="8" name="Título 1">
            <a:extLst>
              <a:ext uri="{FF2B5EF4-FFF2-40B4-BE49-F238E27FC236}">
                <a16:creationId xmlns:a16="http://schemas.microsoft.com/office/drawing/2014/main" id="{F651C25F-64B4-427A-BC97-B3CC3F87EC90}"/>
              </a:ext>
            </a:extLst>
          </p:cNvPr>
          <p:cNvSpPr txBox="1">
            <a:spLocks/>
          </p:cNvSpPr>
          <p:nvPr userDrawn="1"/>
        </p:nvSpPr>
        <p:spPr>
          <a:xfrm>
            <a:off x="3867150" y="6979445"/>
            <a:ext cx="12598400" cy="540543"/>
          </a:xfrm>
          <a:prstGeom prst="rect">
            <a:avLst/>
          </a:prstGeom>
        </p:spPr>
        <p:txBody>
          <a:bodyPr/>
          <a:lstStyle>
            <a:lvl1pPr algn="r" rtl="0" eaLnBrk="0" fontAlgn="base" hangingPunct="0">
              <a:spcBef>
                <a:spcPct val="0"/>
              </a:spcBef>
              <a:spcAft>
                <a:spcPct val="0"/>
              </a:spcAft>
              <a:defRPr sz="3600" b="1" kern="1200" cap="all">
                <a:solidFill>
                  <a:srgbClr val="006E89"/>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pt-BR" sz="2400" cap="none" dirty="0">
                <a:solidFill>
                  <a:schemeClr val="tx1"/>
                </a:solidFill>
              </a:rPr>
              <a:t>Clique para editar o cargo do autor</a:t>
            </a:r>
          </a:p>
        </p:txBody>
      </p:sp>
      <p:sp>
        <p:nvSpPr>
          <p:cNvPr id="9" name="Título 1">
            <a:extLst>
              <a:ext uri="{FF2B5EF4-FFF2-40B4-BE49-F238E27FC236}">
                <a16:creationId xmlns:a16="http://schemas.microsoft.com/office/drawing/2014/main" id="{FD300D43-4900-45F7-BE8A-A8F9065F2D60}"/>
              </a:ext>
            </a:extLst>
          </p:cNvPr>
          <p:cNvSpPr txBox="1">
            <a:spLocks/>
          </p:cNvSpPr>
          <p:nvPr userDrawn="1"/>
        </p:nvSpPr>
        <p:spPr>
          <a:xfrm>
            <a:off x="3867150" y="8074820"/>
            <a:ext cx="12598400" cy="538163"/>
          </a:xfrm>
          <a:prstGeom prst="rect">
            <a:avLst/>
          </a:prstGeom>
        </p:spPr>
        <p:txBody>
          <a:bodyPr/>
          <a:lstStyle>
            <a:lvl1pPr algn="r" rtl="0" eaLnBrk="0" fontAlgn="base" hangingPunct="0">
              <a:spcBef>
                <a:spcPct val="0"/>
              </a:spcBef>
              <a:spcAft>
                <a:spcPct val="0"/>
              </a:spcAft>
              <a:defRPr sz="3600" b="1" kern="1200" cap="all">
                <a:solidFill>
                  <a:srgbClr val="006E89"/>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pt-BR" sz="2100" cap="none" dirty="0">
                <a:solidFill>
                  <a:schemeClr val="tx1"/>
                </a:solidFill>
              </a:rPr>
              <a:t>Clique para editar local e data</a:t>
            </a:r>
          </a:p>
        </p:txBody>
      </p:sp>
      <p:sp>
        <p:nvSpPr>
          <p:cNvPr id="2" name="Título 1"/>
          <p:cNvSpPr>
            <a:spLocks noGrp="1"/>
          </p:cNvSpPr>
          <p:nvPr>
            <p:ph type="title"/>
          </p:nvPr>
        </p:nvSpPr>
        <p:spPr>
          <a:xfrm>
            <a:off x="3815409" y="4504544"/>
            <a:ext cx="12597954" cy="2043113"/>
          </a:xfrm>
          <a:prstGeom prst="rect">
            <a:avLst/>
          </a:prstGeom>
        </p:spPr>
        <p:txBody>
          <a:bodyPr anchor="t"/>
          <a:lstStyle>
            <a:lvl1pPr algn="r">
              <a:defRPr sz="5400" b="1" cap="all">
                <a:solidFill>
                  <a:srgbClr val="006E89"/>
                </a:solidFill>
              </a:defRPr>
            </a:lvl1pPr>
          </a:lstStyle>
          <a:p>
            <a:r>
              <a:rPr lang="pt-BR" dirty="0"/>
              <a:t>Clique para editar o título mestre</a:t>
            </a:r>
          </a:p>
        </p:txBody>
      </p:sp>
    </p:spTree>
    <p:extLst>
      <p:ext uri="{BB962C8B-B14F-4D97-AF65-F5344CB8AC3E}">
        <p14:creationId xmlns:p14="http://schemas.microsoft.com/office/powerpoint/2010/main" val="365652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914400" y="411957"/>
            <a:ext cx="16459200" cy="1714500"/>
          </a:xfrm>
          <a:prstGeom prst="rect">
            <a:avLst/>
          </a:prstGeom>
        </p:spPr>
        <p:txBody>
          <a:bodyPr/>
          <a:lstStyle/>
          <a:p>
            <a:r>
              <a:rPr lang="pt-BR"/>
              <a:t>Clique para editar o título mestre</a:t>
            </a:r>
          </a:p>
        </p:txBody>
      </p:sp>
      <p:sp>
        <p:nvSpPr>
          <p:cNvPr id="3" name="Espaço Reservado para Conteúdo 2"/>
          <p:cNvSpPr>
            <a:spLocks noGrp="1"/>
          </p:cNvSpPr>
          <p:nvPr>
            <p:ph idx="1"/>
          </p:nvPr>
        </p:nvSpPr>
        <p:spPr>
          <a:xfrm>
            <a:off x="914400" y="2400301"/>
            <a:ext cx="16459200" cy="6788945"/>
          </a:xfrm>
          <a:prstGeom prst="rect">
            <a:avLst/>
          </a:prstGeo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78B797E-56B8-43DE-8A3A-5320BA2E6E74}"/>
              </a:ext>
            </a:extLst>
          </p:cNvPr>
          <p:cNvSpPr>
            <a:spLocks noGrp="1"/>
          </p:cNvSpPr>
          <p:nvPr>
            <p:ph type="dt" sz="half" idx="10"/>
          </p:nvPr>
        </p:nvSpPr>
        <p:spPr>
          <a:xfrm>
            <a:off x="914400" y="9534526"/>
            <a:ext cx="4267200" cy="547688"/>
          </a:xfrm>
          <a:prstGeom prst="rect">
            <a:avLst/>
          </a:prstGeom>
        </p:spPr>
        <p:txBody>
          <a:bodyPr/>
          <a:lstStyle>
            <a:lvl1pPr defTabSz="1371600">
              <a:defRPr>
                <a:solidFill>
                  <a:prstClr val="black"/>
                </a:solidFill>
                <a:latin typeface="Arial" charset="0"/>
                <a:ea typeface="+mn-ea"/>
                <a:cs typeface="Arial" charset="0"/>
              </a:defRPr>
            </a:lvl1pPr>
          </a:lstStyle>
          <a:p>
            <a:pPr>
              <a:defRPr/>
            </a:pPr>
            <a:fld id="{12568A2C-8F85-4625-8569-23DFE91CE0B9}" type="datetimeFigureOut">
              <a:rPr lang="pt-BR"/>
              <a:pPr>
                <a:defRPr/>
              </a:pPr>
              <a:t>27/09/2021</a:t>
            </a:fld>
            <a:endParaRPr lang="pt-BR"/>
          </a:p>
        </p:txBody>
      </p:sp>
      <p:sp>
        <p:nvSpPr>
          <p:cNvPr id="5" name="Espaço Reservado para Rodapé 4">
            <a:extLst>
              <a:ext uri="{FF2B5EF4-FFF2-40B4-BE49-F238E27FC236}">
                <a16:creationId xmlns:a16="http://schemas.microsoft.com/office/drawing/2014/main" id="{BA3F480C-4AB7-4C50-941B-2C45D5F7EBE3}"/>
              </a:ext>
            </a:extLst>
          </p:cNvPr>
          <p:cNvSpPr>
            <a:spLocks noGrp="1"/>
          </p:cNvSpPr>
          <p:nvPr>
            <p:ph type="ftr" sz="quarter" idx="11"/>
          </p:nvPr>
        </p:nvSpPr>
        <p:spPr>
          <a:xfrm>
            <a:off x="6248400" y="9534526"/>
            <a:ext cx="5791200" cy="547688"/>
          </a:xfrm>
          <a:prstGeom prst="rect">
            <a:avLst/>
          </a:prstGeom>
        </p:spPr>
        <p:txBody>
          <a:bodyPr/>
          <a:lstStyle>
            <a:lvl1pPr defTabSz="1371600">
              <a:defRPr>
                <a:solidFill>
                  <a:prstClr val="black"/>
                </a:solidFill>
                <a:latin typeface="Arial" charset="0"/>
                <a:ea typeface="+mn-ea"/>
                <a:cs typeface="Arial" charset="0"/>
              </a:defRPr>
            </a:lvl1pPr>
          </a:lstStyle>
          <a:p>
            <a:pPr>
              <a:defRPr/>
            </a:pPr>
            <a:endParaRPr lang="pt-BR"/>
          </a:p>
        </p:txBody>
      </p:sp>
      <p:sp>
        <p:nvSpPr>
          <p:cNvPr id="6" name="Espaço Reservado para Número de Slide 5">
            <a:extLst>
              <a:ext uri="{FF2B5EF4-FFF2-40B4-BE49-F238E27FC236}">
                <a16:creationId xmlns:a16="http://schemas.microsoft.com/office/drawing/2014/main" id="{F59B43D7-66E3-4867-812C-76AA3F40C615}"/>
              </a:ext>
            </a:extLst>
          </p:cNvPr>
          <p:cNvSpPr>
            <a:spLocks noGrp="1"/>
          </p:cNvSpPr>
          <p:nvPr>
            <p:ph type="sldNum" sz="quarter" idx="12"/>
          </p:nvPr>
        </p:nvSpPr>
        <p:spPr/>
        <p:txBody>
          <a:bodyPr/>
          <a:lstStyle>
            <a:lvl1pPr>
              <a:defRPr/>
            </a:lvl1pPr>
          </a:lstStyle>
          <a:p>
            <a:fld id="{BC5CB653-85F0-43D5-8C6E-37F848B8B87C}" type="slidenum">
              <a:rPr lang="pt-BR" altLang="pt-BR"/>
              <a:pPr/>
              <a:t>‹nº›</a:t>
            </a:fld>
            <a:endParaRPr lang="pt-BR" altLang="pt-BR"/>
          </a:p>
        </p:txBody>
      </p:sp>
    </p:spTree>
    <p:extLst>
      <p:ext uri="{BB962C8B-B14F-4D97-AF65-F5344CB8AC3E}">
        <p14:creationId xmlns:p14="http://schemas.microsoft.com/office/powerpoint/2010/main" val="84861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ítulo e conteúdo">
    <p:spTree>
      <p:nvGrpSpPr>
        <p:cNvPr id="1" name=""/>
        <p:cNvGrpSpPr/>
        <p:nvPr/>
      </p:nvGrpSpPr>
      <p:grpSpPr>
        <a:xfrm>
          <a:off x="0" y="0"/>
          <a:ext cx="0" cy="0"/>
          <a:chOff x="0" y="0"/>
          <a:chExt cx="0" cy="0"/>
        </a:xfrm>
      </p:grpSpPr>
      <p:sp>
        <p:nvSpPr>
          <p:cNvPr id="2" name="Espaço Reservado para Número de Slide 5">
            <a:extLst>
              <a:ext uri="{FF2B5EF4-FFF2-40B4-BE49-F238E27FC236}">
                <a16:creationId xmlns:a16="http://schemas.microsoft.com/office/drawing/2014/main" id="{542AE5B9-9E8E-448B-8302-D4282085D632}"/>
              </a:ext>
            </a:extLst>
          </p:cNvPr>
          <p:cNvSpPr>
            <a:spLocks noGrp="1"/>
          </p:cNvSpPr>
          <p:nvPr>
            <p:ph type="sldNum" sz="quarter" idx="10"/>
          </p:nvPr>
        </p:nvSpPr>
        <p:spPr/>
        <p:txBody>
          <a:bodyPr/>
          <a:lstStyle>
            <a:lvl1pPr>
              <a:defRPr/>
            </a:lvl1pPr>
          </a:lstStyle>
          <a:p>
            <a:fld id="{B3C34335-FD51-4C1E-B840-90BA102B3810}" type="slidenum">
              <a:rPr lang="pt-BR" altLang="pt-BR"/>
              <a:pPr/>
              <a:t>‹nº›</a:t>
            </a:fld>
            <a:endParaRPr lang="pt-BR" altLang="pt-BR"/>
          </a:p>
        </p:txBody>
      </p:sp>
    </p:spTree>
    <p:extLst>
      <p:ext uri="{BB962C8B-B14F-4D97-AF65-F5344CB8AC3E}">
        <p14:creationId xmlns:p14="http://schemas.microsoft.com/office/powerpoint/2010/main" val="126599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Imagem 1"/>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972840" y="9680005"/>
            <a:ext cx="2135360" cy="4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031128"/>
      </p:ext>
    </p:extLst>
  </p:cSld>
  <p:clrMap bg1="lt1" tx1="dk1" bg2="lt2" tx2="dk2" accent1="accent1" accent2="accent2" accent3="accent3" accent4="accent4" accent5="accent5" accent6="accent6" hlink="hlink" folHlink="folHlink"/>
  <p:sldLayoutIdLst>
    <p:sldLayoutId id="2147483659" r:id="rId1"/>
    <p:sldLayoutId id="2147483657" r:id="rId2"/>
    <p:sldLayoutId id="2147483660" r:id="rId3"/>
    <p:sldLayoutId id="2147483655" r:id="rId4"/>
    <p:sldLayoutId id="2147483656" r:id="rId5"/>
    <p:sldLayoutId id="2147483658" r:id="rId6"/>
    <p:sldLayoutId id="2147483661" r:id="rId7"/>
    <p:sldLayoutId id="2147483663" r:id="rId8"/>
    <p:sldLayoutId id="2147483664" r:id="rId9"/>
  </p:sldLayoutIdLst>
  <p:transition spd="slow">
    <p:push dir="u"/>
  </p:transition>
  <p:txStyles>
    <p:titleStyle>
      <a:lvl1pPr algn="ctr" defTabSz="1758300" rtl="0" eaLnBrk="1" latinLnBrk="0" hangingPunct="1">
        <a:spcBef>
          <a:spcPct val="0"/>
        </a:spcBef>
        <a:buNone/>
        <a:defRPr sz="8500" kern="1200">
          <a:solidFill>
            <a:schemeClr val="tx1"/>
          </a:solidFill>
          <a:latin typeface="+mj-lt"/>
          <a:ea typeface="+mj-ea"/>
          <a:cs typeface="+mj-cs"/>
        </a:defRPr>
      </a:lvl1pPr>
    </p:titleStyle>
    <p:bodyStyle>
      <a:lvl1pPr marL="659362" indent="-659362" algn="l" defTabSz="1758300" rtl="0" eaLnBrk="1" latinLnBrk="0" hangingPunct="1">
        <a:spcBef>
          <a:spcPct val="20000"/>
        </a:spcBef>
        <a:buFont typeface="Arial" panose="020B0604020202020204" pitchFamily="34" charset="0"/>
        <a:buChar char="•"/>
        <a:defRPr sz="6200" kern="1200">
          <a:solidFill>
            <a:schemeClr val="tx1"/>
          </a:solidFill>
          <a:latin typeface="+mn-lt"/>
          <a:ea typeface="+mn-ea"/>
          <a:cs typeface="+mn-cs"/>
        </a:defRPr>
      </a:lvl1pPr>
      <a:lvl2pPr marL="1428619" indent="-549469" algn="l" defTabSz="1758300" rtl="0" eaLnBrk="1" latinLnBrk="0" hangingPunct="1">
        <a:spcBef>
          <a:spcPct val="20000"/>
        </a:spcBef>
        <a:buFont typeface="Arial" panose="020B0604020202020204" pitchFamily="34" charset="0"/>
        <a:buChar char="–"/>
        <a:defRPr sz="5400" kern="1200">
          <a:solidFill>
            <a:schemeClr val="tx1"/>
          </a:solidFill>
          <a:latin typeface="+mn-lt"/>
          <a:ea typeface="+mn-ea"/>
          <a:cs typeface="+mn-cs"/>
        </a:defRPr>
      </a:lvl2pPr>
      <a:lvl3pPr marL="2197875" indent="-439575" algn="l" defTabSz="175830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3pPr>
      <a:lvl4pPr marL="3077025" indent="-439575" algn="l" defTabSz="17583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4pPr>
      <a:lvl5pPr marL="3956174" indent="-439575" algn="l" defTabSz="17583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5pPr>
      <a:lvl6pPr marL="4835324" indent="-439575" algn="l" defTabSz="17583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6pPr>
      <a:lvl7pPr marL="5714474" indent="-439575" algn="l" defTabSz="17583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7pPr>
      <a:lvl8pPr marL="6593624" indent="-439575" algn="l" defTabSz="17583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8pPr>
      <a:lvl9pPr marL="7472774" indent="-439575" algn="l" defTabSz="17583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9pPr>
    </p:bodyStyle>
    <p:otherStyle>
      <a:defPPr>
        <a:defRPr lang="pt-BR"/>
      </a:defPPr>
      <a:lvl1pPr marL="0" algn="l" defTabSz="1758300" rtl="0" eaLnBrk="1" latinLnBrk="0" hangingPunct="1">
        <a:defRPr sz="3500" kern="1200">
          <a:solidFill>
            <a:schemeClr val="tx1"/>
          </a:solidFill>
          <a:latin typeface="+mn-lt"/>
          <a:ea typeface="+mn-ea"/>
          <a:cs typeface="+mn-cs"/>
        </a:defRPr>
      </a:lvl1pPr>
      <a:lvl2pPr marL="879150" algn="l" defTabSz="1758300" rtl="0" eaLnBrk="1" latinLnBrk="0" hangingPunct="1">
        <a:defRPr sz="3500" kern="1200">
          <a:solidFill>
            <a:schemeClr val="tx1"/>
          </a:solidFill>
          <a:latin typeface="+mn-lt"/>
          <a:ea typeface="+mn-ea"/>
          <a:cs typeface="+mn-cs"/>
        </a:defRPr>
      </a:lvl2pPr>
      <a:lvl3pPr marL="1758300" algn="l" defTabSz="1758300" rtl="0" eaLnBrk="1" latinLnBrk="0" hangingPunct="1">
        <a:defRPr sz="3500" kern="1200">
          <a:solidFill>
            <a:schemeClr val="tx1"/>
          </a:solidFill>
          <a:latin typeface="+mn-lt"/>
          <a:ea typeface="+mn-ea"/>
          <a:cs typeface="+mn-cs"/>
        </a:defRPr>
      </a:lvl3pPr>
      <a:lvl4pPr marL="2637450" algn="l" defTabSz="1758300" rtl="0" eaLnBrk="1" latinLnBrk="0" hangingPunct="1">
        <a:defRPr sz="3500" kern="1200">
          <a:solidFill>
            <a:schemeClr val="tx1"/>
          </a:solidFill>
          <a:latin typeface="+mn-lt"/>
          <a:ea typeface="+mn-ea"/>
          <a:cs typeface="+mn-cs"/>
        </a:defRPr>
      </a:lvl4pPr>
      <a:lvl5pPr marL="3516600" algn="l" defTabSz="1758300" rtl="0" eaLnBrk="1" latinLnBrk="0" hangingPunct="1">
        <a:defRPr sz="3500" kern="1200">
          <a:solidFill>
            <a:schemeClr val="tx1"/>
          </a:solidFill>
          <a:latin typeface="+mn-lt"/>
          <a:ea typeface="+mn-ea"/>
          <a:cs typeface="+mn-cs"/>
        </a:defRPr>
      </a:lvl5pPr>
      <a:lvl6pPr marL="4395749" algn="l" defTabSz="1758300" rtl="0" eaLnBrk="1" latinLnBrk="0" hangingPunct="1">
        <a:defRPr sz="3500" kern="1200">
          <a:solidFill>
            <a:schemeClr val="tx1"/>
          </a:solidFill>
          <a:latin typeface="+mn-lt"/>
          <a:ea typeface="+mn-ea"/>
          <a:cs typeface="+mn-cs"/>
        </a:defRPr>
      </a:lvl6pPr>
      <a:lvl7pPr marL="5274899" algn="l" defTabSz="1758300" rtl="0" eaLnBrk="1" latinLnBrk="0" hangingPunct="1">
        <a:defRPr sz="3500" kern="1200">
          <a:solidFill>
            <a:schemeClr val="tx1"/>
          </a:solidFill>
          <a:latin typeface="+mn-lt"/>
          <a:ea typeface="+mn-ea"/>
          <a:cs typeface="+mn-cs"/>
        </a:defRPr>
      </a:lvl7pPr>
      <a:lvl8pPr marL="6154049" algn="l" defTabSz="1758300" rtl="0" eaLnBrk="1" latinLnBrk="0" hangingPunct="1">
        <a:defRPr sz="3500" kern="1200">
          <a:solidFill>
            <a:schemeClr val="tx1"/>
          </a:solidFill>
          <a:latin typeface="+mn-lt"/>
          <a:ea typeface="+mn-ea"/>
          <a:cs typeface="+mn-cs"/>
        </a:defRPr>
      </a:lvl8pPr>
      <a:lvl9pPr marL="7033199" algn="l" defTabSz="1758300" rtl="0" eaLnBrk="1" latinLnBrk="0" hangingPunct="1">
        <a:defRPr sz="3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spaço Reservado para Número de Slide 5">
            <a:extLst>
              <a:ext uri="{FF2B5EF4-FFF2-40B4-BE49-F238E27FC236}">
                <a16:creationId xmlns:a16="http://schemas.microsoft.com/office/drawing/2014/main" id="{05E622BB-9FA4-406C-99E6-960D47188BD6}"/>
              </a:ext>
            </a:extLst>
          </p:cNvPr>
          <p:cNvSpPr>
            <a:spLocks noGrp="1"/>
          </p:cNvSpPr>
          <p:nvPr>
            <p:ph type="sldNum" sz="quarter" idx="4"/>
          </p:nvPr>
        </p:nvSpPr>
        <p:spPr>
          <a:xfrm>
            <a:off x="8286751" y="9534526"/>
            <a:ext cx="1428750" cy="5476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800">
                <a:solidFill>
                  <a:srgbClr val="898989"/>
                </a:solidFill>
                <a:latin typeface="Calibri" panose="020F0502020204030204" pitchFamily="34" charset="0"/>
              </a:defRPr>
            </a:lvl1pPr>
          </a:lstStyle>
          <a:p>
            <a:pPr>
              <a:defRPr/>
            </a:pPr>
            <a:fld id="{10E37364-780B-4AAA-A731-4E40A24BB3D9}" type="slidenum">
              <a:rPr lang="pt-BR" altLang="pt-BR"/>
              <a:pPr>
                <a:defRPr/>
              </a:pPr>
              <a:t>‹nº›</a:t>
            </a:fld>
            <a:endParaRPr lang="pt-BR" altLang="pt-BR"/>
          </a:p>
        </p:txBody>
      </p:sp>
      <p:pic>
        <p:nvPicPr>
          <p:cNvPr id="1027" name="Picture 2">
            <a:extLst>
              <a:ext uri="{FF2B5EF4-FFF2-40B4-BE49-F238E27FC236}">
                <a16:creationId xmlns:a16="http://schemas.microsoft.com/office/drawing/2014/main" id="{214B561D-CA85-4EF3-86CC-B7CB5258D6B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
            <a:ext cx="18288000" cy="160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m 11" descr="evolução-da-malha.png">
            <a:extLst>
              <a:ext uri="{FF2B5EF4-FFF2-40B4-BE49-F238E27FC236}">
                <a16:creationId xmlns:a16="http://schemas.microsoft.com/office/drawing/2014/main" id="{15D471E7-FC01-4E1A-8BB9-41FC75550D2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4376" y="9215438"/>
            <a:ext cx="34290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Imagem 12" descr="Logo ANS_CMYK correto.png">
            <a:extLst>
              <a:ext uri="{FF2B5EF4-FFF2-40B4-BE49-F238E27FC236}">
                <a16:creationId xmlns:a16="http://schemas.microsoft.com/office/drawing/2014/main" id="{6BE8DBDC-F237-4516-B427-0D802ECD752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001750" y="9215438"/>
            <a:ext cx="3429000" cy="51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78" r:id="rId1"/>
    <p:sldLayoutId id="2147484777"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spaço Reservado para Número de Slide 5">
            <a:extLst>
              <a:ext uri="{FF2B5EF4-FFF2-40B4-BE49-F238E27FC236}">
                <a16:creationId xmlns:a16="http://schemas.microsoft.com/office/drawing/2014/main" id="{FD77E08B-51E2-49AE-958C-4A1DD384B4CE}"/>
              </a:ext>
            </a:extLst>
          </p:cNvPr>
          <p:cNvSpPr>
            <a:spLocks noGrp="1"/>
          </p:cNvSpPr>
          <p:nvPr>
            <p:ph type="sldNum" sz="quarter" idx="4"/>
          </p:nvPr>
        </p:nvSpPr>
        <p:spPr>
          <a:xfrm>
            <a:off x="8286751" y="9534526"/>
            <a:ext cx="1428750" cy="5476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800">
                <a:solidFill>
                  <a:srgbClr val="898989"/>
                </a:solidFill>
                <a:latin typeface="Calibri" panose="020F0502020204030204" pitchFamily="34" charset="0"/>
              </a:defRPr>
            </a:lvl1pPr>
          </a:lstStyle>
          <a:p>
            <a:pPr>
              <a:defRPr/>
            </a:pPr>
            <a:fld id="{15BC34F3-F73D-48B5-9D38-39CD395EF5CD}" type="slidenum">
              <a:rPr lang="pt-BR" altLang="pt-BR"/>
              <a:pPr>
                <a:defRPr/>
              </a:pPr>
              <a:t>‹nº›</a:t>
            </a:fld>
            <a:endParaRPr lang="pt-BR" altLang="pt-BR"/>
          </a:p>
        </p:txBody>
      </p:sp>
      <p:pic>
        <p:nvPicPr>
          <p:cNvPr id="3075" name="Picture 2">
            <a:extLst>
              <a:ext uri="{FF2B5EF4-FFF2-40B4-BE49-F238E27FC236}">
                <a16:creationId xmlns:a16="http://schemas.microsoft.com/office/drawing/2014/main" id="{BCBA0278-1D90-44B4-8326-DB9423B6CE8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
            <a:ext cx="18288000" cy="160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Imagem 11" descr="evolução-da-malha.png">
            <a:extLst>
              <a:ext uri="{FF2B5EF4-FFF2-40B4-BE49-F238E27FC236}">
                <a16:creationId xmlns:a16="http://schemas.microsoft.com/office/drawing/2014/main" id="{F6F15F3D-EFD2-4964-A756-9BA27BE675D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4376" y="9215438"/>
            <a:ext cx="34290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Imagem 12" descr="Logo ANS_CMYK correto.png">
            <a:extLst>
              <a:ext uri="{FF2B5EF4-FFF2-40B4-BE49-F238E27FC236}">
                <a16:creationId xmlns:a16="http://schemas.microsoft.com/office/drawing/2014/main" id="{91AE4EC7-E920-4914-A173-37527000EC9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001750" y="9215438"/>
            <a:ext cx="3429000" cy="51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8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5831632" y="1615108"/>
            <a:ext cx="11764058" cy="1008112"/>
          </a:xfrm>
          <a:prstGeom prst="rect">
            <a:avLst/>
          </a:prstGeom>
        </p:spPr>
        <p:txBody>
          <a:bodyPr/>
          <a:lstStyle>
            <a:lvl1pPr algn="r" rtl="0" eaLnBrk="0" fontAlgn="base" hangingPunct="0">
              <a:spcBef>
                <a:spcPct val="0"/>
              </a:spcBef>
              <a:spcAft>
                <a:spcPct val="0"/>
              </a:spcAft>
              <a:defRPr sz="3600" b="1" kern="1200" cap="all">
                <a:solidFill>
                  <a:srgbClr val="006E89"/>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pt-BR" sz="6000" dirty="0">
                <a:solidFill>
                  <a:schemeClr val="bg1"/>
                </a:solidFill>
              </a:rPr>
              <a:t>AÇÕES FISCALIZATÓRIAS: Notificação de Intermediação preliminar - NIP</a:t>
            </a:r>
          </a:p>
          <a:p>
            <a:pPr>
              <a:defRPr/>
            </a:pPr>
            <a:endParaRPr lang="pt-BR" sz="6000" dirty="0">
              <a:solidFill>
                <a:schemeClr val="bg1"/>
              </a:solidFill>
            </a:endParaRPr>
          </a:p>
        </p:txBody>
      </p:sp>
      <p:sp>
        <p:nvSpPr>
          <p:cNvPr id="6" name="Título 1"/>
          <p:cNvSpPr txBox="1">
            <a:spLocks/>
          </p:cNvSpPr>
          <p:nvPr/>
        </p:nvSpPr>
        <p:spPr bwMode="auto">
          <a:xfrm>
            <a:off x="7271792" y="9380032"/>
            <a:ext cx="10323898" cy="58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2400" b="1">
                <a:solidFill>
                  <a:srgbClr val="8CBB59"/>
                </a:solidFill>
                <a:latin typeface="Calibri" panose="020F0502020204030204" pitchFamily="34" charset="0"/>
              </a:rPr>
              <a:t>Julho / </a:t>
            </a:r>
            <a:r>
              <a:rPr lang="pt-BR" altLang="pt-BR" sz="2400" b="1" dirty="0">
                <a:solidFill>
                  <a:srgbClr val="8CBB59"/>
                </a:solidFill>
                <a:latin typeface="Calibri" panose="020F0502020204030204" pitchFamily="34" charset="0"/>
              </a:rPr>
              <a:t>2021</a:t>
            </a:r>
          </a:p>
        </p:txBody>
      </p:sp>
      <p:pic>
        <p:nvPicPr>
          <p:cNvPr id="7" name="Imagem 1"/>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9256862" y="8802806"/>
            <a:ext cx="4401900" cy="1040354"/>
          </a:xfrm>
          <a:prstGeom prst="rect">
            <a:avLst/>
          </a:prstGeom>
          <a:noFill/>
          <a:ln>
            <a:noFill/>
          </a:ln>
          <a:effectLst>
            <a:outerShdw blurRad="63500" algn="ctr" rotWithShape="0">
              <a:schemeClr val="accent6">
                <a:lumMod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bwMode="auto">
          <a:xfrm>
            <a:off x="11296490" y="5459374"/>
            <a:ext cx="6299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2000" b="1" dirty="0">
                <a:solidFill>
                  <a:srgbClr val="8CBB59"/>
                </a:solidFill>
                <a:latin typeface="Calibri" panose="020F0502020204030204" pitchFamily="34" charset="0"/>
              </a:rPr>
              <a:t>Érica </a:t>
            </a:r>
            <a:r>
              <a:rPr lang="pt-BR" altLang="pt-BR" sz="2000" b="1" dirty="0" err="1">
                <a:solidFill>
                  <a:srgbClr val="8CBB59"/>
                </a:solidFill>
                <a:latin typeface="Calibri" panose="020F0502020204030204" pitchFamily="34" charset="0"/>
              </a:rPr>
              <a:t>Vanetti</a:t>
            </a:r>
            <a:r>
              <a:rPr lang="pt-BR" altLang="pt-BR" sz="2000" b="1" dirty="0">
                <a:solidFill>
                  <a:srgbClr val="8CBB59"/>
                </a:solidFill>
                <a:latin typeface="Calibri" panose="020F0502020204030204" pitchFamily="34" charset="0"/>
              </a:rPr>
              <a:t> </a:t>
            </a:r>
            <a:r>
              <a:rPr lang="pt-BR" altLang="pt-BR" sz="2000" b="1" dirty="0" err="1">
                <a:solidFill>
                  <a:srgbClr val="8CBB59"/>
                </a:solidFill>
                <a:latin typeface="Calibri" panose="020F0502020204030204" pitchFamily="34" charset="0"/>
              </a:rPr>
              <a:t>Schiavon</a:t>
            </a:r>
            <a:r>
              <a:rPr lang="pt-BR" altLang="pt-BR" sz="2000" b="1" dirty="0">
                <a:solidFill>
                  <a:srgbClr val="8CBB59"/>
                </a:solidFill>
                <a:latin typeface="Calibri" panose="020F0502020204030204" pitchFamily="34" charset="0"/>
              </a:rPr>
              <a:t>  </a:t>
            </a:r>
          </a:p>
        </p:txBody>
      </p:sp>
      <p:sp>
        <p:nvSpPr>
          <p:cNvPr id="10" name="Título 1"/>
          <p:cNvSpPr txBox="1">
            <a:spLocks/>
          </p:cNvSpPr>
          <p:nvPr/>
        </p:nvSpPr>
        <p:spPr bwMode="auto">
          <a:xfrm>
            <a:off x="11296490" y="5746712"/>
            <a:ext cx="62992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600" b="1" dirty="0">
                <a:solidFill>
                  <a:srgbClr val="8CBB59"/>
                </a:solidFill>
                <a:latin typeface="Calibri" panose="020F0502020204030204" pitchFamily="34" charset="0"/>
              </a:rPr>
              <a:t>Gerente de atendimento, mediação e análise fiscalizatória– GAMAF</a:t>
            </a:r>
          </a:p>
          <a:p>
            <a:pPr algn="r"/>
            <a:r>
              <a:rPr lang="pt-BR" altLang="pt-BR" sz="1600" b="1" dirty="0">
                <a:solidFill>
                  <a:srgbClr val="8CBB59"/>
                </a:solidFill>
                <a:latin typeface="Calibri" panose="020F0502020204030204" pitchFamily="34" charset="0"/>
              </a:rPr>
              <a:t>Diretoria de Fiscalização - DIFIS</a:t>
            </a:r>
          </a:p>
          <a:p>
            <a:pPr algn="r"/>
            <a:r>
              <a:rPr lang="pt-BR" altLang="pt-BR" sz="1600" b="1" dirty="0">
                <a:solidFill>
                  <a:srgbClr val="8CBB59"/>
                </a:solidFill>
                <a:latin typeface="Calibri" panose="020F0502020204030204" pitchFamily="34" charset="0"/>
              </a:rPr>
              <a:t> </a:t>
            </a:r>
          </a:p>
          <a:p>
            <a:pPr algn="r"/>
            <a:endParaRPr lang="pt-BR" altLang="pt-BR" sz="1600" b="1" dirty="0">
              <a:solidFill>
                <a:srgbClr val="8CBB59"/>
              </a:solidFill>
              <a:latin typeface="Calibri" panose="020F0502020204030204" pitchFamily="34" charset="0"/>
            </a:endParaRPr>
          </a:p>
        </p:txBody>
      </p:sp>
    </p:spTree>
    <p:extLst>
      <p:ext uri="{BB962C8B-B14F-4D97-AF65-F5344CB8AC3E}">
        <p14:creationId xmlns:p14="http://schemas.microsoft.com/office/powerpoint/2010/main" val="409872647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665AD23-F606-434B-9BBD-F87F68A96332}"/>
              </a:ext>
            </a:extLst>
          </p:cNvPr>
          <p:cNvSpPr txBox="1"/>
          <p:nvPr/>
        </p:nvSpPr>
        <p:spPr>
          <a:xfrm>
            <a:off x="1223120" y="93082"/>
            <a:ext cx="16849872" cy="1369606"/>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rPr>
              <a:t>                                                              </a:t>
            </a:r>
            <a:r>
              <a:rPr lang="pt-BR" altLang="pt-BR" sz="4800" b="1" dirty="0">
                <a:solidFill>
                  <a:schemeClr val="bg1"/>
                </a:solidFill>
                <a:latin typeface="Calibri" panose="020F0502020204030204" pitchFamily="34" charset="0"/>
              </a:rPr>
              <a:t>Resposta à NIP – Demandas assistenciais</a:t>
            </a:r>
          </a:p>
          <a:p>
            <a:r>
              <a:rPr lang="pt-BR" dirty="0"/>
              <a:t>                 </a:t>
            </a:r>
          </a:p>
        </p:txBody>
      </p:sp>
      <p:sp>
        <p:nvSpPr>
          <p:cNvPr id="3" name="CaixaDeTexto 2">
            <a:extLst>
              <a:ext uri="{FF2B5EF4-FFF2-40B4-BE49-F238E27FC236}">
                <a16:creationId xmlns:a16="http://schemas.microsoft.com/office/drawing/2014/main" id="{F50587AE-D848-4A33-B5E5-D0D945192037}"/>
              </a:ext>
            </a:extLst>
          </p:cNvPr>
          <p:cNvSpPr txBox="1"/>
          <p:nvPr/>
        </p:nvSpPr>
        <p:spPr>
          <a:xfrm>
            <a:off x="0" y="1615108"/>
            <a:ext cx="18072992" cy="2513765"/>
          </a:xfrm>
          <a:prstGeom prst="rect">
            <a:avLst/>
          </a:prstGeom>
          <a:noFill/>
        </p:spPr>
        <p:txBody>
          <a:bodyPr wrap="square" rtlCol="0">
            <a:spAutoFit/>
          </a:bodyPr>
          <a:lstStyle/>
          <a:p>
            <a:pPr algn="just">
              <a:lnSpc>
                <a:spcPct val="107000"/>
              </a:lnSpc>
              <a:spcAft>
                <a:spcPts val="400"/>
              </a:spcAft>
            </a:pPr>
            <a:endParaRPr lang="pt-BR" altLang="pt-BR" dirty="0">
              <a:ea typeface="Calibri" panose="020F0502020204030204" pitchFamily="34" charset="0"/>
            </a:endParaRPr>
          </a:p>
          <a:p>
            <a:pPr algn="just">
              <a:lnSpc>
                <a:spcPct val="107000"/>
              </a:lnSpc>
              <a:spcAft>
                <a:spcPts val="400"/>
              </a:spcAft>
            </a:pPr>
            <a:endParaRPr lang="pt-BR" altLang="pt-BR" dirty="0">
              <a:ea typeface="Calibri" panose="020F0502020204030204" pitchFamily="34" charset="0"/>
            </a:endParaRPr>
          </a:p>
          <a:p>
            <a:pPr algn="just">
              <a:lnSpc>
                <a:spcPct val="107000"/>
              </a:lnSpc>
              <a:spcAft>
                <a:spcPts val="400"/>
              </a:spcAft>
            </a:pPr>
            <a:endParaRPr lang="pt-BR" altLang="pt-BR" dirty="0">
              <a:ea typeface="Calibri" panose="020F0502020204030204" pitchFamily="34" charset="0"/>
            </a:endParaRPr>
          </a:p>
          <a:p>
            <a:endParaRPr lang="pt-BR" dirty="0"/>
          </a:p>
        </p:txBody>
      </p:sp>
      <p:sp>
        <p:nvSpPr>
          <p:cNvPr id="5" name="CaixaDeTexto 4">
            <a:extLst>
              <a:ext uri="{FF2B5EF4-FFF2-40B4-BE49-F238E27FC236}">
                <a16:creationId xmlns:a16="http://schemas.microsoft.com/office/drawing/2014/main" id="{ABCDAB56-4CAB-40CC-A3A7-F1D9897F13D1}"/>
              </a:ext>
            </a:extLst>
          </p:cNvPr>
          <p:cNvSpPr txBox="1"/>
          <p:nvPr/>
        </p:nvSpPr>
        <p:spPr>
          <a:xfrm>
            <a:off x="575556" y="1576923"/>
            <a:ext cx="16921880" cy="8710077"/>
          </a:xfrm>
          <a:prstGeom prst="rect">
            <a:avLst/>
          </a:prstGeom>
          <a:noFill/>
        </p:spPr>
        <p:txBody>
          <a:bodyPr wrap="square">
            <a:spAutoFit/>
          </a:bodyPr>
          <a:lstStyle/>
          <a:p>
            <a:pPr marL="457200" indent="-457200" algn="just">
              <a:buFont typeface="Arial" panose="020B0604020202020204" pitchFamily="34" charset="0"/>
              <a:buChar char="•"/>
            </a:pPr>
            <a:r>
              <a:rPr lang="pt-BR" sz="4000" dirty="0"/>
              <a:t>Comprovação de que houve o agendamento do procedimento, contendo informações sobre data, horário, local e profissional responsável pela realização, além do contato com o beneficiário, cientificando-o deste agendamento;</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Em relação aos prazos máximos para garantia de atendimento (RN nº 259), a contagem é iniciada de imediato, e segue pelos dias úteis subsequentes, inclusive nos casos em que é realizada junta médica e cotação de material.  Não cabe contagem de prazo para consultas de retorno, tampouco para casos de procedimentos solicitados em período de carência ou cobertura parcial temporária ou, ainda, procedimentos que não constem do rol;</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Nas alegações de reembolso integral, deve-se acostar comprovação do valor pago pelo beneficiário.</a:t>
            </a:r>
          </a:p>
        </p:txBody>
      </p:sp>
    </p:spTree>
    <p:extLst>
      <p:ext uri="{BB962C8B-B14F-4D97-AF65-F5344CB8AC3E}">
        <p14:creationId xmlns:p14="http://schemas.microsoft.com/office/powerpoint/2010/main" val="311607167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665AD23-F606-434B-9BBD-F87F68A96332}"/>
              </a:ext>
            </a:extLst>
          </p:cNvPr>
          <p:cNvSpPr txBox="1"/>
          <p:nvPr/>
        </p:nvSpPr>
        <p:spPr>
          <a:xfrm>
            <a:off x="1223120" y="93082"/>
            <a:ext cx="16849872" cy="1369606"/>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rPr>
              <a:t>                                                              </a:t>
            </a:r>
            <a:r>
              <a:rPr lang="pt-BR" altLang="pt-BR" sz="4800" b="1" dirty="0">
                <a:solidFill>
                  <a:schemeClr val="bg1"/>
                </a:solidFill>
                <a:latin typeface="Calibri" panose="020F0502020204030204" pitchFamily="34" charset="0"/>
              </a:rPr>
              <a:t>Resposta à NIP – Demandas assistenciais</a:t>
            </a:r>
          </a:p>
          <a:p>
            <a:r>
              <a:rPr lang="pt-BR" dirty="0"/>
              <a:t>                 </a:t>
            </a:r>
          </a:p>
        </p:txBody>
      </p:sp>
      <p:sp>
        <p:nvSpPr>
          <p:cNvPr id="3" name="CaixaDeTexto 2">
            <a:extLst>
              <a:ext uri="{FF2B5EF4-FFF2-40B4-BE49-F238E27FC236}">
                <a16:creationId xmlns:a16="http://schemas.microsoft.com/office/drawing/2014/main" id="{F50587AE-D848-4A33-B5E5-D0D945192037}"/>
              </a:ext>
            </a:extLst>
          </p:cNvPr>
          <p:cNvSpPr txBox="1"/>
          <p:nvPr/>
        </p:nvSpPr>
        <p:spPr>
          <a:xfrm>
            <a:off x="9516" y="1327076"/>
            <a:ext cx="18072992" cy="2513765"/>
          </a:xfrm>
          <a:prstGeom prst="rect">
            <a:avLst/>
          </a:prstGeom>
          <a:noFill/>
        </p:spPr>
        <p:txBody>
          <a:bodyPr wrap="square" rtlCol="0">
            <a:spAutoFit/>
          </a:bodyPr>
          <a:lstStyle/>
          <a:p>
            <a:pPr algn="just">
              <a:lnSpc>
                <a:spcPct val="107000"/>
              </a:lnSpc>
              <a:spcAft>
                <a:spcPts val="400"/>
              </a:spcAft>
            </a:pPr>
            <a:endParaRPr lang="pt-BR" altLang="pt-BR" dirty="0">
              <a:ea typeface="Calibri" panose="020F0502020204030204" pitchFamily="34" charset="0"/>
            </a:endParaRPr>
          </a:p>
          <a:p>
            <a:pPr algn="just">
              <a:lnSpc>
                <a:spcPct val="107000"/>
              </a:lnSpc>
              <a:spcAft>
                <a:spcPts val="400"/>
              </a:spcAft>
            </a:pPr>
            <a:endParaRPr lang="pt-BR" altLang="pt-BR" dirty="0">
              <a:ea typeface="Calibri" panose="020F0502020204030204" pitchFamily="34" charset="0"/>
            </a:endParaRPr>
          </a:p>
          <a:p>
            <a:pPr algn="just">
              <a:lnSpc>
                <a:spcPct val="107000"/>
              </a:lnSpc>
              <a:spcAft>
                <a:spcPts val="400"/>
              </a:spcAft>
            </a:pPr>
            <a:endParaRPr lang="pt-BR" altLang="pt-BR" dirty="0">
              <a:ea typeface="Calibri" panose="020F0502020204030204" pitchFamily="34" charset="0"/>
            </a:endParaRPr>
          </a:p>
          <a:p>
            <a:endParaRPr lang="pt-BR" dirty="0"/>
          </a:p>
        </p:txBody>
      </p:sp>
      <p:sp>
        <p:nvSpPr>
          <p:cNvPr id="6" name="CaixaDeTexto 5">
            <a:extLst>
              <a:ext uri="{FF2B5EF4-FFF2-40B4-BE49-F238E27FC236}">
                <a16:creationId xmlns:a16="http://schemas.microsoft.com/office/drawing/2014/main" id="{8688F635-D42C-4B04-9482-F905F09A7213}"/>
              </a:ext>
            </a:extLst>
          </p:cNvPr>
          <p:cNvSpPr txBox="1"/>
          <p:nvPr/>
        </p:nvSpPr>
        <p:spPr>
          <a:xfrm>
            <a:off x="467036" y="1687116"/>
            <a:ext cx="17353928" cy="8094524"/>
          </a:xfrm>
          <a:prstGeom prst="rect">
            <a:avLst/>
          </a:prstGeom>
          <a:noFill/>
        </p:spPr>
        <p:txBody>
          <a:bodyPr wrap="square">
            <a:spAutoFit/>
          </a:bodyPr>
          <a:lstStyle/>
          <a:p>
            <a:pPr algn="ctr"/>
            <a:r>
              <a:rPr lang="pt-BR" sz="4000" b="1" dirty="0">
                <a:solidFill>
                  <a:srgbClr val="FF0000"/>
                </a:solidFill>
              </a:rPr>
              <a:t>Urgência ou Emergência</a:t>
            </a:r>
          </a:p>
          <a:p>
            <a:endParaRPr lang="pt-BR" sz="4000" dirty="0"/>
          </a:p>
          <a:p>
            <a:pPr algn="just"/>
            <a:r>
              <a:rPr lang="pt-BR" sz="4000" dirty="0"/>
              <a:t>A Lei 9656/98 define como procedimentos de urgência aqueles resultantes de acidentes pessoais ou de complicações no processo gestacional, e de emergência como aqueles em que há vida em risco ou possibilidade de lesões irreparáveis ao paciente, mediante declaração do médico assistente.</a:t>
            </a:r>
          </a:p>
          <a:p>
            <a:pPr algn="just"/>
            <a:endParaRPr lang="pt-BR" sz="4000" dirty="0"/>
          </a:p>
          <a:p>
            <a:pPr algn="just"/>
            <a:r>
              <a:rPr lang="pt-BR" sz="4000" dirty="0"/>
              <a:t>A análise para classificação da demanda tem caráter preliminar e deve considerar, além do o relato do beneficiário, os documentos juntados pela Operadora.</a:t>
            </a:r>
          </a:p>
          <a:p>
            <a:pPr algn="just"/>
            <a:endParaRPr lang="pt-BR" sz="4000" dirty="0"/>
          </a:p>
          <a:p>
            <a:pPr algn="just"/>
            <a:r>
              <a:rPr lang="pt-BR" sz="4000" dirty="0"/>
              <a:t>Desse modo, cabe à Operadora descaracterizar a urgência ou emergência alegada no relato da demanda, acostando solicitação para o procedimento e/ou eventual relatório complementar emitido pelo profissional assistente</a:t>
            </a:r>
            <a:r>
              <a:rPr lang="pt-BR" sz="3200" dirty="0"/>
              <a:t>.</a:t>
            </a:r>
          </a:p>
        </p:txBody>
      </p:sp>
    </p:spTree>
    <p:extLst>
      <p:ext uri="{BB962C8B-B14F-4D97-AF65-F5344CB8AC3E}">
        <p14:creationId xmlns:p14="http://schemas.microsoft.com/office/powerpoint/2010/main" val="346410489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665AD23-F606-434B-9BBD-F87F68A96332}"/>
              </a:ext>
            </a:extLst>
          </p:cNvPr>
          <p:cNvSpPr txBox="1"/>
          <p:nvPr/>
        </p:nvSpPr>
        <p:spPr>
          <a:xfrm>
            <a:off x="1223120" y="93082"/>
            <a:ext cx="16849872" cy="1369606"/>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rPr>
              <a:t>                                                              </a:t>
            </a:r>
            <a:r>
              <a:rPr lang="pt-BR" altLang="pt-BR" sz="4800" b="1" dirty="0">
                <a:solidFill>
                  <a:schemeClr val="bg1"/>
                </a:solidFill>
                <a:latin typeface="Calibri" panose="020F0502020204030204" pitchFamily="34" charset="0"/>
              </a:rPr>
              <a:t>Resposta à NIP – Demandas assistenciais</a:t>
            </a:r>
          </a:p>
          <a:p>
            <a:r>
              <a:rPr lang="pt-BR" dirty="0"/>
              <a:t>                 </a:t>
            </a:r>
          </a:p>
        </p:txBody>
      </p:sp>
      <p:sp>
        <p:nvSpPr>
          <p:cNvPr id="3" name="CaixaDeTexto 2">
            <a:extLst>
              <a:ext uri="{FF2B5EF4-FFF2-40B4-BE49-F238E27FC236}">
                <a16:creationId xmlns:a16="http://schemas.microsoft.com/office/drawing/2014/main" id="{F50587AE-D848-4A33-B5E5-D0D945192037}"/>
              </a:ext>
            </a:extLst>
          </p:cNvPr>
          <p:cNvSpPr txBox="1"/>
          <p:nvPr/>
        </p:nvSpPr>
        <p:spPr>
          <a:xfrm>
            <a:off x="0" y="1615108"/>
            <a:ext cx="18072992" cy="2513765"/>
          </a:xfrm>
          <a:prstGeom prst="rect">
            <a:avLst/>
          </a:prstGeom>
          <a:noFill/>
        </p:spPr>
        <p:txBody>
          <a:bodyPr wrap="square" rtlCol="0">
            <a:spAutoFit/>
          </a:bodyPr>
          <a:lstStyle/>
          <a:p>
            <a:pPr algn="just">
              <a:lnSpc>
                <a:spcPct val="107000"/>
              </a:lnSpc>
              <a:spcAft>
                <a:spcPts val="400"/>
              </a:spcAft>
            </a:pPr>
            <a:endParaRPr lang="pt-BR" altLang="pt-BR" dirty="0">
              <a:ea typeface="Calibri" panose="020F0502020204030204" pitchFamily="34" charset="0"/>
            </a:endParaRPr>
          </a:p>
          <a:p>
            <a:pPr algn="just">
              <a:lnSpc>
                <a:spcPct val="107000"/>
              </a:lnSpc>
              <a:spcAft>
                <a:spcPts val="400"/>
              </a:spcAft>
            </a:pPr>
            <a:endParaRPr lang="pt-BR" altLang="pt-BR" dirty="0">
              <a:ea typeface="Calibri" panose="020F0502020204030204" pitchFamily="34" charset="0"/>
            </a:endParaRPr>
          </a:p>
          <a:p>
            <a:pPr algn="just">
              <a:lnSpc>
                <a:spcPct val="107000"/>
              </a:lnSpc>
              <a:spcAft>
                <a:spcPts val="400"/>
              </a:spcAft>
            </a:pPr>
            <a:endParaRPr lang="pt-BR" altLang="pt-BR" dirty="0">
              <a:ea typeface="Calibri" panose="020F0502020204030204" pitchFamily="34" charset="0"/>
            </a:endParaRPr>
          </a:p>
          <a:p>
            <a:endParaRPr lang="pt-BR" dirty="0"/>
          </a:p>
        </p:txBody>
      </p:sp>
      <p:sp>
        <p:nvSpPr>
          <p:cNvPr id="6" name="CaixaDeTexto 5">
            <a:extLst>
              <a:ext uri="{FF2B5EF4-FFF2-40B4-BE49-F238E27FC236}">
                <a16:creationId xmlns:a16="http://schemas.microsoft.com/office/drawing/2014/main" id="{04B18687-62DF-4A14-B770-9563245E13A9}"/>
              </a:ext>
            </a:extLst>
          </p:cNvPr>
          <p:cNvSpPr txBox="1"/>
          <p:nvPr/>
        </p:nvSpPr>
        <p:spPr>
          <a:xfrm>
            <a:off x="647056" y="2263180"/>
            <a:ext cx="17137904" cy="6863417"/>
          </a:xfrm>
          <a:prstGeom prst="rect">
            <a:avLst/>
          </a:prstGeom>
          <a:noFill/>
        </p:spPr>
        <p:txBody>
          <a:bodyPr wrap="square">
            <a:spAutoFit/>
          </a:bodyPr>
          <a:lstStyle/>
          <a:p>
            <a:pPr algn="ctr"/>
            <a:r>
              <a:rPr lang="pt-BR" sz="4000" b="1" dirty="0">
                <a:solidFill>
                  <a:srgbClr val="FF0000"/>
                </a:solidFill>
              </a:rPr>
              <a:t>Junta Médica</a:t>
            </a:r>
          </a:p>
          <a:p>
            <a:pPr algn="ctr"/>
            <a:endParaRPr lang="pt-BR" sz="4000" b="1" dirty="0">
              <a:solidFill>
                <a:srgbClr val="FF0000"/>
              </a:solidFill>
            </a:endParaRPr>
          </a:p>
          <a:p>
            <a:pPr marL="457200" indent="-457200" algn="just">
              <a:buFont typeface="Arial" panose="020B0604020202020204" pitchFamily="34" charset="0"/>
              <a:buChar char="•"/>
            </a:pPr>
            <a:r>
              <a:rPr lang="pt-BR" sz="4000" dirty="0"/>
              <a:t>Comprovação da legitimidade contratual de realização de junta (previsão para autorização prévia ou qualquer ato de gestão da Operadora sobre a aquiescência quanto ao procedimento);</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Documentos que atestem o cumprimento de todos os requisitos previstos na RN nº 424;</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FAQ DIPRO Junta Médica</a:t>
            </a:r>
          </a:p>
          <a:p>
            <a:pPr algn="just"/>
            <a:r>
              <a:rPr lang="pt-BR" sz="4000" dirty="0"/>
              <a:t>http://www.ans.gov.br/images/faq_junta_medica_2021-v2.pdf</a:t>
            </a:r>
          </a:p>
        </p:txBody>
      </p:sp>
    </p:spTree>
    <p:extLst>
      <p:ext uri="{BB962C8B-B14F-4D97-AF65-F5344CB8AC3E}">
        <p14:creationId xmlns:p14="http://schemas.microsoft.com/office/powerpoint/2010/main" val="73729250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665AD23-F606-434B-9BBD-F87F68A96332}"/>
              </a:ext>
            </a:extLst>
          </p:cNvPr>
          <p:cNvSpPr txBox="1"/>
          <p:nvPr/>
        </p:nvSpPr>
        <p:spPr>
          <a:xfrm>
            <a:off x="1223120" y="93082"/>
            <a:ext cx="16849872" cy="1369606"/>
          </a:xfrm>
          <a:prstGeom prst="rect">
            <a:avLst/>
          </a:prstGeom>
          <a:noFill/>
        </p:spPr>
        <p:txBody>
          <a:bodyPr wrap="square" rtlCol="0">
            <a:spAutoFit/>
          </a:bodyPr>
          <a:lstStyle/>
          <a:p>
            <a:r>
              <a:rPr lang="pt-BR" altLang="pt-BR" sz="4800" b="1" dirty="0">
                <a:solidFill>
                  <a:schemeClr val="bg1"/>
                </a:solidFill>
                <a:latin typeface="Calibri" panose="020F0502020204030204" pitchFamily="34" charset="0"/>
              </a:rPr>
              <a:t>                                              Resposta à NIP – Demandas assistenciais</a:t>
            </a:r>
          </a:p>
          <a:p>
            <a:r>
              <a:rPr lang="pt-BR" dirty="0"/>
              <a:t>                 </a:t>
            </a:r>
          </a:p>
        </p:txBody>
      </p:sp>
      <p:sp>
        <p:nvSpPr>
          <p:cNvPr id="3" name="CaixaDeTexto 2">
            <a:extLst>
              <a:ext uri="{FF2B5EF4-FFF2-40B4-BE49-F238E27FC236}">
                <a16:creationId xmlns:a16="http://schemas.microsoft.com/office/drawing/2014/main" id="{F50587AE-D848-4A33-B5E5-D0D945192037}"/>
              </a:ext>
            </a:extLst>
          </p:cNvPr>
          <p:cNvSpPr txBox="1"/>
          <p:nvPr/>
        </p:nvSpPr>
        <p:spPr>
          <a:xfrm>
            <a:off x="0" y="1615108"/>
            <a:ext cx="18072992" cy="2513765"/>
          </a:xfrm>
          <a:prstGeom prst="rect">
            <a:avLst/>
          </a:prstGeom>
          <a:noFill/>
        </p:spPr>
        <p:txBody>
          <a:bodyPr wrap="square" rtlCol="0">
            <a:spAutoFit/>
          </a:bodyPr>
          <a:lstStyle/>
          <a:p>
            <a:pPr algn="just">
              <a:lnSpc>
                <a:spcPct val="107000"/>
              </a:lnSpc>
              <a:spcAft>
                <a:spcPts val="400"/>
              </a:spcAft>
            </a:pPr>
            <a:endParaRPr lang="pt-BR" altLang="pt-BR" dirty="0">
              <a:ea typeface="Calibri" panose="020F0502020204030204" pitchFamily="34" charset="0"/>
            </a:endParaRPr>
          </a:p>
          <a:p>
            <a:pPr algn="just">
              <a:lnSpc>
                <a:spcPct val="107000"/>
              </a:lnSpc>
              <a:spcAft>
                <a:spcPts val="400"/>
              </a:spcAft>
            </a:pPr>
            <a:endParaRPr lang="pt-BR" altLang="pt-BR" dirty="0">
              <a:ea typeface="Calibri" panose="020F0502020204030204" pitchFamily="34" charset="0"/>
            </a:endParaRPr>
          </a:p>
          <a:p>
            <a:pPr algn="just">
              <a:lnSpc>
                <a:spcPct val="107000"/>
              </a:lnSpc>
              <a:spcAft>
                <a:spcPts val="400"/>
              </a:spcAft>
            </a:pPr>
            <a:endParaRPr lang="pt-BR" altLang="pt-BR" dirty="0">
              <a:ea typeface="Calibri" panose="020F0502020204030204" pitchFamily="34" charset="0"/>
            </a:endParaRPr>
          </a:p>
          <a:p>
            <a:endParaRPr lang="pt-BR" dirty="0"/>
          </a:p>
        </p:txBody>
      </p:sp>
      <p:sp>
        <p:nvSpPr>
          <p:cNvPr id="6" name="CaixaDeTexto 5">
            <a:extLst>
              <a:ext uri="{FF2B5EF4-FFF2-40B4-BE49-F238E27FC236}">
                <a16:creationId xmlns:a16="http://schemas.microsoft.com/office/drawing/2014/main" id="{04B18687-62DF-4A14-B770-9563245E13A9}"/>
              </a:ext>
            </a:extLst>
          </p:cNvPr>
          <p:cNvSpPr txBox="1"/>
          <p:nvPr/>
        </p:nvSpPr>
        <p:spPr>
          <a:xfrm>
            <a:off x="1115108" y="2047156"/>
            <a:ext cx="16057784" cy="6740307"/>
          </a:xfrm>
          <a:prstGeom prst="rect">
            <a:avLst/>
          </a:prstGeom>
          <a:noFill/>
        </p:spPr>
        <p:txBody>
          <a:bodyPr wrap="square">
            <a:spAutoFit/>
          </a:bodyPr>
          <a:lstStyle/>
          <a:p>
            <a:pPr algn="ctr"/>
            <a:r>
              <a:rPr lang="pt-BR" sz="4400" b="1" dirty="0" err="1">
                <a:solidFill>
                  <a:srgbClr val="FF0000"/>
                </a:solidFill>
              </a:rPr>
              <a:t>Telessaúde</a:t>
            </a:r>
            <a:endParaRPr lang="pt-BR" sz="4400" b="1" dirty="0">
              <a:solidFill>
                <a:srgbClr val="FF0000"/>
              </a:solidFill>
            </a:endParaRPr>
          </a:p>
          <a:p>
            <a:pPr algn="ctr"/>
            <a:endParaRPr lang="pt-BR" sz="4400" b="1" dirty="0">
              <a:solidFill>
                <a:srgbClr val="FF0000"/>
              </a:solidFill>
            </a:endParaRPr>
          </a:p>
          <a:p>
            <a:pPr marL="571500" indent="-571500" algn="just">
              <a:buFont typeface="Arial" panose="020B0604020202020204" pitchFamily="34" charset="0"/>
              <a:buChar char="•"/>
            </a:pPr>
            <a:endParaRPr lang="pt-BR" sz="4400" b="1" dirty="0">
              <a:solidFill>
                <a:srgbClr val="FF0000"/>
              </a:solidFill>
            </a:endParaRPr>
          </a:p>
          <a:p>
            <a:pPr marL="571500" indent="-571500" algn="just">
              <a:buFont typeface="Arial" panose="020B0604020202020204" pitchFamily="34" charset="0"/>
              <a:buChar char="•"/>
            </a:pPr>
            <a:r>
              <a:rPr lang="pt-BR" sz="4400" dirty="0"/>
              <a:t>Cobertura obrigatória a partir de 10/6/2020;</a:t>
            </a:r>
          </a:p>
          <a:p>
            <a:pPr marL="571500" indent="-571500" algn="just">
              <a:buFont typeface="Arial" panose="020B0604020202020204" pitchFamily="34" charset="0"/>
              <a:buChar char="•"/>
            </a:pPr>
            <a:endParaRPr lang="pt-BR" sz="4400" dirty="0"/>
          </a:p>
          <a:p>
            <a:pPr marL="571500" indent="-571500" algn="just">
              <a:buFont typeface="Arial" panose="020B0604020202020204" pitchFamily="34" charset="0"/>
              <a:buChar char="•"/>
            </a:pPr>
            <a:r>
              <a:rPr lang="pt-BR" sz="4400" dirty="0"/>
              <a:t>Nas hipóteses de indisponibilidade de realização do atendimento de forma remota (seja por indisponibilidade de recursos pelo beneficiário, ou por escolha/recomendação do  profissional assistente), deverá ser assegurado o atendimento presencial.</a:t>
            </a:r>
          </a:p>
          <a:p>
            <a:pPr algn="ctr"/>
            <a:endParaRPr lang="pt-BR" sz="3600" dirty="0"/>
          </a:p>
        </p:txBody>
      </p:sp>
    </p:spTree>
    <p:extLst>
      <p:ext uri="{BB962C8B-B14F-4D97-AF65-F5344CB8AC3E}">
        <p14:creationId xmlns:p14="http://schemas.microsoft.com/office/powerpoint/2010/main" val="409860071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665AD23-F606-434B-9BBD-F87F68A96332}"/>
              </a:ext>
            </a:extLst>
          </p:cNvPr>
          <p:cNvSpPr txBox="1"/>
          <p:nvPr/>
        </p:nvSpPr>
        <p:spPr>
          <a:xfrm>
            <a:off x="1223120" y="93082"/>
            <a:ext cx="16849872" cy="1369606"/>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rPr>
              <a:t>                                                              </a:t>
            </a:r>
            <a:r>
              <a:rPr lang="pt-BR" altLang="pt-BR" sz="4800" b="1" dirty="0">
                <a:solidFill>
                  <a:schemeClr val="bg1"/>
                </a:solidFill>
                <a:latin typeface="Calibri" panose="020F0502020204030204" pitchFamily="34" charset="0"/>
              </a:rPr>
              <a:t>Resposta à NIP – Demandas assistenciais</a:t>
            </a:r>
          </a:p>
          <a:p>
            <a:r>
              <a:rPr lang="pt-BR" dirty="0"/>
              <a:t>                 </a:t>
            </a:r>
          </a:p>
        </p:txBody>
      </p:sp>
      <p:sp>
        <p:nvSpPr>
          <p:cNvPr id="3" name="CaixaDeTexto 2">
            <a:extLst>
              <a:ext uri="{FF2B5EF4-FFF2-40B4-BE49-F238E27FC236}">
                <a16:creationId xmlns:a16="http://schemas.microsoft.com/office/drawing/2014/main" id="{F50587AE-D848-4A33-B5E5-D0D945192037}"/>
              </a:ext>
            </a:extLst>
          </p:cNvPr>
          <p:cNvSpPr txBox="1"/>
          <p:nvPr/>
        </p:nvSpPr>
        <p:spPr>
          <a:xfrm>
            <a:off x="0" y="1615108"/>
            <a:ext cx="18072992" cy="707886"/>
          </a:xfrm>
          <a:prstGeom prst="rect">
            <a:avLst/>
          </a:prstGeom>
          <a:noFill/>
        </p:spPr>
        <p:txBody>
          <a:bodyPr wrap="square" rtlCol="0">
            <a:spAutoFit/>
          </a:bodyPr>
          <a:lstStyle/>
          <a:p>
            <a:pPr algn="ctr"/>
            <a:r>
              <a:rPr lang="pt-BR" sz="4000" b="1" dirty="0">
                <a:solidFill>
                  <a:srgbClr val="FF0000"/>
                </a:solidFill>
              </a:rPr>
              <a:t>Procedimentos  relacionados à COVID-19</a:t>
            </a:r>
          </a:p>
        </p:txBody>
      </p:sp>
      <p:sp>
        <p:nvSpPr>
          <p:cNvPr id="6" name="CaixaDeTexto 5">
            <a:extLst>
              <a:ext uri="{FF2B5EF4-FFF2-40B4-BE49-F238E27FC236}">
                <a16:creationId xmlns:a16="http://schemas.microsoft.com/office/drawing/2014/main" id="{04B18687-62DF-4A14-B770-9563245E13A9}"/>
              </a:ext>
            </a:extLst>
          </p:cNvPr>
          <p:cNvSpPr txBox="1"/>
          <p:nvPr/>
        </p:nvSpPr>
        <p:spPr>
          <a:xfrm>
            <a:off x="1115108" y="2047156"/>
            <a:ext cx="16057784" cy="646331"/>
          </a:xfrm>
          <a:prstGeom prst="rect">
            <a:avLst/>
          </a:prstGeom>
          <a:noFill/>
        </p:spPr>
        <p:txBody>
          <a:bodyPr wrap="square">
            <a:spAutoFit/>
          </a:bodyPr>
          <a:lstStyle/>
          <a:p>
            <a:pPr algn="ctr"/>
            <a:endParaRPr lang="pt-BR" sz="3600" dirty="0"/>
          </a:p>
        </p:txBody>
      </p:sp>
      <p:graphicFrame>
        <p:nvGraphicFramePr>
          <p:cNvPr id="4" name="Tabela 3">
            <a:extLst>
              <a:ext uri="{FF2B5EF4-FFF2-40B4-BE49-F238E27FC236}">
                <a16:creationId xmlns:a16="http://schemas.microsoft.com/office/drawing/2014/main" id="{79A6E53A-53BB-41BC-9E7C-F81336FA65E8}"/>
              </a:ext>
            </a:extLst>
          </p:cNvPr>
          <p:cNvGraphicFramePr>
            <a:graphicFrameLocks noGrp="1"/>
          </p:cNvGraphicFramePr>
          <p:nvPr/>
        </p:nvGraphicFramePr>
        <p:xfrm>
          <a:off x="1257300" y="2738438"/>
          <a:ext cx="16238005" cy="5779571"/>
        </p:xfrm>
        <a:graphic>
          <a:graphicData uri="http://schemas.openxmlformats.org/drawingml/2006/table">
            <a:tbl>
              <a:tblPr firstRow="1" bandRow="1">
                <a:tableStyleId>{93296810-A885-4BE3-A3E7-6D5BEEA58F35}</a:tableStyleId>
              </a:tblPr>
              <a:tblGrid>
                <a:gridCol w="5340795">
                  <a:extLst>
                    <a:ext uri="{9D8B030D-6E8A-4147-A177-3AD203B41FA5}">
                      <a16:colId xmlns:a16="http://schemas.microsoft.com/office/drawing/2014/main" val="2379380271"/>
                    </a:ext>
                  </a:extLst>
                </a:gridCol>
                <a:gridCol w="5448605">
                  <a:extLst>
                    <a:ext uri="{9D8B030D-6E8A-4147-A177-3AD203B41FA5}">
                      <a16:colId xmlns:a16="http://schemas.microsoft.com/office/drawing/2014/main" val="1633236052"/>
                    </a:ext>
                  </a:extLst>
                </a:gridCol>
                <a:gridCol w="5448605">
                  <a:extLst>
                    <a:ext uri="{9D8B030D-6E8A-4147-A177-3AD203B41FA5}">
                      <a16:colId xmlns:a16="http://schemas.microsoft.com/office/drawing/2014/main" val="2235157679"/>
                    </a:ext>
                  </a:extLst>
                </a:gridCol>
              </a:tblGrid>
              <a:tr h="750371">
                <a:tc>
                  <a:txBody>
                    <a:bodyPr/>
                    <a:lstStyle/>
                    <a:p>
                      <a:pPr algn="ctr"/>
                      <a:r>
                        <a:rPr lang="pt-BR" sz="2400" b="1" dirty="0">
                          <a:solidFill>
                            <a:schemeClr val="tx1"/>
                          </a:solidFill>
                        </a:rPr>
                        <a:t>Data da solicitação para o procedimento</a:t>
                      </a:r>
                    </a:p>
                  </a:txBody>
                  <a:tcPr/>
                </a:tc>
                <a:tc>
                  <a:txBody>
                    <a:bodyPr/>
                    <a:lstStyle/>
                    <a:p>
                      <a:pPr algn="ctr"/>
                      <a:r>
                        <a:rPr lang="pt-BR" sz="2400" b="1" dirty="0">
                          <a:solidFill>
                            <a:schemeClr val="tx1"/>
                          </a:solidFill>
                        </a:rPr>
                        <a:t>Cobertura</a:t>
                      </a:r>
                    </a:p>
                  </a:txBody>
                  <a:tcPr/>
                </a:tc>
                <a:tc>
                  <a:txBody>
                    <a:bodyPr/>
                    <a:lstStyle/>
                    <a:p>
                      <a:pPr algn="ctr"/>
                      <a:r>
                        <a:rPr lang="pt-BR" sz="2400" b="1" dirty="0">
                          <a:solidFill>
                            <a:schemeClr val="tx1"/>
                          </a:solidFill>
                        </a:rPr>
                        <a:t>Fundamentação</a:t>
                      </a:r>
                    </a:p>
                  </a:txBody>
                  <a:tcPr/>
                </a:tc>
                <a:extLst>
                  <a:ext uri="{0D108BD9-81ED-4DB2-BD59-A6C34878D82A}">
                    <a16:rowId xmlns:a16="http://schemas.microsoft.com/office/drawing/2014/main" val="435558125"/>
                  </a:ext>
                </a:extLst>
              </a:tr>
              <a:tr h="1459805">
                <a:tc>
                  <a:txBody>
                    <a:bodyPr/>
                    <a:lstStyle/>
                    <a:p>
                      <a:r>
                        <a:rPr lang="pt-BR" sz="2400" dirty="0"/>
                        <a:t>A partir de 13/3/2020</a:t>
                      </a:r>
                    </a:p>
                  </a:txBody>
                  <a:tcPr/>
                </a:tc>
                <a:tc>
                  <a:txBody>
                    <a:bodyPr/>
                    <a:lstStyle/>
                    <a:p>
                      <a:r>
                        <a:rPr lang="pt-BR" sz="2400" b="0" i="0" kern="1200" dirty="0">
                          <a:solidFill>
                            <a:schemeClr val="dk1"/>
                          </a:solidFill>
                          <a:effectLst/>
                          <a:latin typeface="+mn-lt"/>
                          <a:ea typeface="+mn-ea"/>
                          <a:cs typeface="+mn-cs"/>
                        </a:rPr>
                        <a:t>Cobertura obrigatória para o procedimento SARS-CoV-2 (CORONAVÍRUS COVID-19) -pesquisa por RT –PCR – COM DUT</a:t>
                      </a:r>
                      <a:endParaRPr lang="pt-BR" sz="2400" dirty="0"/>
                    </a:p>
                  </a:txBody>
                  <a:tcPr/>
                </a:tc>
                <a:tc>
                  <a:txBody>
                    <a:bodyPr/>
                    <a:lstStyle/>
                    <a:p>
                      <a:r>
                        <a:rPr lang="pt-BR" sz="2400" b="0" i="0" kern="1200" dirty="0">
                          <a:solidFill>
                            <a:schemeClr val="dk1"/>
                          </a:solidFill>
                          <a:effectLst/>
                          <a:latin typeface="+mn-lt"/>
                          <a:ea typeface="+mn-ea"/>
                          <a:cs typeface="+mn-cs"/>
                        </a:rPr>
                        <a:t>RN n. 453</a:t>
                      </a:r>
                      <a:endParaRPr lang="pt-BR" sz="2400" dirty="0"/>
                    </a:p>
                  </a:txBody>
                  <a:tcPr/>
                </a:tc>
                <a:extLst>
                  <a:ext uri="{0D108BD9-81ED-4DB2-BD59-A6C34878D82A}">
                    <a16:rowId xmlns:a16="http://schemas.microsoft.com/office/drawing/2014/main" val="230087703"/>
                  </a:ext>
                </a:extLst>
              </a:tr>
              <a:tr h="1459805">
                <a:tc>
                  <a:txBody>
                    <a:bodyPr/>
                    <a:lstStyle/>
                    <a:p>
                      <a:r>
                        <a:rPr lang="pt-BR" sz="2400" dirty="0"/>
                        <a:t>De 29/6/2020 a 6/7/2020</a:t>
                      </a:r>
                    </a:p>
                  </a:txBody>
                  <a:tcPr/>
                </a:tc>
                <a:tc>
                  <a:txBody>
                    <a:bodyPr/>
                    <a:lstStyle/>
                    <a:p>
                      <a:r>
                        <a:rPr lang="pt-BR" sz="2400" b="0" i="0" kern="1200" dirty="0">
                          <a:solidFill>
                            <a:schemeClr val="dk1"/>
                          </a:solidFill>
                          <a:effectLst/>
                          <a:latin typeface="+mn-lt"/>
                          <a:ea typeface="+mn-ea"/>
                          <a:cs typeface="+mn-cs"/>
                        </a:rPr>
                        <a:t>Cobertura obrigatória para o procedimento SARS-CoV-2 (Coronavírus COVID-19) -Pesquisa de anticorpos IgA, IgG ou </a:t>
                      </a:r>
                      <a:r>
                        <a:rPr lang="pt-BR" sz="2400" b="0" i="0" kern="1200" dirty="0" err="1">
                          <a:solidFill>
                            <a:schemeClr val="dk1"/>
                          </a:solidFill>
                          <a:effectLst/>
                          <a:latin typeface="+mn-lt"/>
                          <a:ea typeface="+mn-ea"/>
                          <a:cs typeface="+mn-cs"/>
                        </a:rPr>
                        <a:t>IgM</a:t>
                      </a:r>
                      <a:r>
                        <a:rPr lang="pt-BR" sz="2400" b="0" i="0" kern="1200" dirty="0">
                          <a:solidFill>
                            <a:schemeClr val="dk1"/>
                          </a:solidFill>
                          <a:effectLst/>
                          <a:latin typeface="+mn-lt"/>
                          <a:ea typeface="+mn-ea"/>
                          <a:cs typeface="+mn-cs"/>
                        </a:rPr>
                        <a:t> – COM DUT</a:t>
                      </a:r>
                      <a:endParaRPr lang="pt-BR" sz="2400" dirty="0"/>
                    </a:p>
                  </a:txBody>
                  <a:tcPr/>
                </a:tc>
                <a:tc>
                  <a:txBody>
                    <a:bodyPr/>
                    <a:lstStyle/>
                    <a:p>
                      <a:r>
                        <a:rPr lang="pt-BR" sz="2400" b="0" i="0" kern="1200" dirty="0">
                          <a:solidFill>
                            <a:schemeClr val="dk1"/>
                          </a:solidFill>
                          <a:effectLst/>
                          <a:latin typeface="+mn-lt"/>
                          <a:ea typeface="+mn-ea"/>
                          <a:cs typeface="+mn-cs"/>
                        </a:rPr>
                        <a:t>RN n. 458</a:t>
                      </a:r>
                      <a:endParaRPr lang="pt-BR" sz="2400" dirty="0"/>
                    </a:p>
                  </a:txBody>
                  <a:tcPr/>
                </a:tc>
                <a:extLst>
                  <a:ext uri="{0D108BD9-81ED-4DB2-BD59-A6C34878D82A}">
                    <a16:rowId xmlns:a16="http://schemas.microsoft.com/office/drawing/2014/main" val="2499613936"/>
                  </a:ext>
                </a:extLst>
              </a:tr>
              <a:tr h="1803288">
                <a:tc>
                  <a:txBody>
                    <a:bodyPr/>
                    <a:lstStyle/>
                    <a:p>
                      <a:r>
                        <a:rPr lang="pt-BR" sz="2400" dirty="0"/>
                        <a:t>A partir de 14/8/2020</a:t>
                      </a:r>
                    </a:p>
                  </a:txBody>
                  <a:tcPr/>
                </a:tc>
                <a:tc>
                  <a:txBody>
                    <a:bodyPr/>
                    <a:lstStyle/>
                    <a:p>
                      <a:r>
                        <a:rPr lang="pt-BR" sz="2400" b="0" i="0" kern="1200" dirty="0">
                          <a:solidFill>
                            <a:schemeClr val="dk1"/>
                          </a:solidFill>
                          <a:effectLst/>
                          <a:latin typeface="+mn-lt"/>
                          <a:ea typeface="+mn-ea"/>
                          <a:cs typeface="+mn-cs"/>
                        </a:rPr>
                        <a:t>Cobertura obrigatória para o procedimento SARS-CoV-2 (CoronavírusCOVID-19) -PESQUISA DE ANTICORPOS IgG ou anticorpos totais – COM DUT</a:t>
                      </a:r>
                      <a:endParaRPr lang="pt-BR" sz="2400" dirty="0"/>
                    </a:p>
                  </a:txBody>
                  <a:tcPr/>
                </a:tc>
                <a:tc>
                  <a:txBody>
                    <a:bodyPr/>
                    <a:lstStyle/>
                    <a:p>
                      <a:r>
                        <a:rPr lang="pt-BR" sz="2400" dirty="0"/>
                        <a:t>RN n. 460</a:t>
                      </a:r>
                    </a:p>
                  </a:txBody>
                  <a:tcPr/>
                </a:tc>
                <a:extLst>
                  <a:ext uri="{0D108BD9-81ED-4DB2-BD59-A6C34878D82A}">
                    <a16:rowId xmlns:a16="http://schemas.microsoft.com/office/drawing/2014/main" val="1426924330"/>
                  </a:ext>
                </a:extLst>
              </a:tr>
            </a:tbl>
          </a:graphicData>
        </a:graphic>
      </p:graphicFrame>
    </p:spTree>
    <p:extLst>
      <p:ext uri="{BB962C8B-B14F-4D97-AF65-F5344CB8AC3E}">
        <p14:creationId xmlns:p14="http://schemas.microsoft.com/office/powerpoint/2010/main" val="363518109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665AD23-F606-434B-9BBD-F87F68A96332}"/>
              </a:ext>
            </a:extLst>
          </p:cNvPr>
          <p:cNvSpPr txBox="1"/>
          <p:nvPr/>
        </p:nvSpPr>
        <p:spPr>
          <a:xfrm>
            <a:off x="1223120" y="93082"/>
            <a:ext cx="16849872" cy="1369606"/>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rPr>
              <a:t>                                                             </a:t>
            </a:r>
            <a:r>
              <a:rPr lang="pt-BR" altLang="pt-BR" sz="4800" b="1" dirty="0">
                <a:solidFill>
                  <a:schemeClr val="bg1"/>
                </a:solidFill>
                <a:latin typeface="Calibri" panose="020F0502020204030204" pitchFamily="34" charset="0"/>
              </a:rPr>
              <a:t>Resposta à NIP – Demandas assistenciais</a:t>
            </a:r>
          </a:p>
          <a:p>
            <a:r>
              <a:rPr lang="pt-BR" dirty="0"/>
              <a:t>                 </a:t>
            </a:r>
          </a:p>
        </p:txBody>
      </p:sp>
      <p:sp>
        <p:nvSpPr>
          <p:cNvPr id="3" name="CaixaDeTexto 2">
            <a:extLst>
              <a:ext uri="{FF2B5EF4-FFF2-40B4-BE49-F238E27FC236}">
                <a16:creationId xmlns:a16="http://schemas.microsoft.com/office/drawing/2014/main" id="{F50587AE-D848-4A33-B5E5-D0D945192037}"/>
              </a:ext>
            </a:extLst>
          </p:cNvPr>
          <p:cNvSpPr txBox="1"/>
          <p:nvPr/>
        </p:nvSpPr>
        <p:spPr>
          <a:xfrm>
            <a:off x="-24796" y="2335188"/>
            <a:ext cx="18072992" cy="2513765"/>
          </a:xfrm>
          <a:prstGeom prst="rect">
            <a:avLst/>
          </a:prstGeom>
          <a:noFill/>
        </p:spPr>
        <p:txBody>
          <a:bodyPr wrap="square" rtlCol="0">
            <a:spAutoFit/>
          </a:bodyPr>
          <a:lstStyle/>
          <a:p>
            <a:pPr algn="just">
              <a:lnSpc>
                <a:spcPct val="107000"/>
              </a:lnSpc>
              <a:spcAft>
                <a:spcPts val="400"/>
              </a:spcAft>
            </a:pPr>
            <a:endParaRPr lang="pt-BR" altLang="pt-BR" dirty="0">
              <a:ea typeface="Calibri" panose="020F0502020204030204" pitchFamily="34" charset="0"/>
            </a:endParaRPr>
          </a:p>
          <a:p>
            <a:pPr algn="just">
              <a:lnSpc>
                <a:spcPct val="107000"/>
              </a:lnSpc>
              <a:spcAft>
                <a:spcPts val="400"/>
              </a:spcAft>
            </a:pPr>
            <a:endParaRPr lang="pt-BR" altLang="pt-BR" dirty="0">
              <a:ea typeface="Calibri" panose="020F0502020204030204" pitchFamily="34" charset="0"/>
            </a:endParaRPr>
          </a:p>
          <a:p>
            <a:pPr algn="just">
              <a:lnSpc>
                <a:spcPct val="107000"/>
              </a:lnSpc>
              <a:spcAft>
                <a:spcPts val="400"/>
              </a:spcAft>
            </a:pPr>
            <a:endParaRPr lang="pt-BR" altLang="pt-BR" dirty="0">
              <a:ea typeface="Calibri" panose="020F0502020204030204" pitchFamily="34" charset="0"/>
            </a:endParaRPr>
          </a:p>
          <a:p>
            <a:endParaRPr lang="pt-BR" dirty="0"/>
          </a:p>
        </p:txBody>
      </p:sp>
      <p:sp>
        <p:nvSpPr>
          <p:cNvPr id="5" name="CaixaDeTexto 4">
            <a:extLst>
              <a:ext uri="{FF2B5EF4-FFF2-40B4-BE49-F238E27FC236}">
                <a16:creationId xmlns:a16="http://schemas.microsoft.com/office/drawing/2014/main" id="{452084CA-01DC-466B-9A03-0CECC2D5A860}"/>
              </a:ext>
            </a:extLst>
          </p:cNvPr>
          <p:cNvSpPr txBox="1"/>
          <p:nvPr/>
        </p:nvSpPr>
        <p:spPr>
          <a:xfrm>
            <a:off x="1187116" y="2335188"/>
            <a:ext cx="15913768" cy="6247864"/>
          </a:xfrm>
          <a:prstGeom prst="rect">
            <a:avLst/>
          </a:prstGeom>
          <a:noFill/>
        </p:spPr>
        <p:txBody>
          <a:bodyPr wrap="square">
            <a:spAutoFit/>
          </a:bodyPr>
          <a:lstStyle/>
          <a:p>
            <a:pPr algn="ctr"/>
            <a:r>
              <a:rPr lang="pt-BR" sz="4000" b="1" dirty="0">
                <a:solidFill>
                  <a:srgbClr val="FF0000"/>
                </a:solidFill>
              </a:rPr>
              <a:t>Procedimentos  relacionados à COVID-19</a:t>
            </a:r>
          </a:p>
          <a:p>
            <a:pPr algn="ctr"/>
            <a:endParaRPr lang="pt-BR" sz="4000" b="1" dirty="0">
              <a:solidFill>
                <a:srgbClr val="FF0000"/>
              </a:solidFill>
            </a:endParaRPr>
          </a:p>
          <a:p>
            <a:pPr marL="571500" indent="-571500" algn="just">
              <a:buFont typeface="Arial" panose="020B0604020202020204" pitchFamily="34" charset="0"/>
              <a:buChar char="•"/>
            </a:pPr>
            <a:endParaRPr lang="pt-BR" sz="4000" b="1" dirty="0">
              <a:solidFill>
                <a:srgbClr val="FF0000"/>
              </a:solidFill>
            </a:endParaRPr>
          </a:p>
          <a:p>
            <a:pPr marL="571500" indent="-571500" algn="just">
              <a:buFont typeface="Arial" panose="020B0604020202020204" pitchFamily="34" charset="0"/>
              <a:buChar char="•"/>
            </a:pPr>
            <a:r>
              <a:rPr lang="pt-BR" sz="4000" dirty="0"/>
              <a:t>Comprovação quanto ao não atendimento às diretrizes de utilização;</a:t>
            </a:r>
          </a:p>
          <a:p>
            <a:pPr marL="571500" indent="-571500" algn="just">
              <a:buFont typeface="Arial" panose="020B0604020202020204" pitchFamily="34" charset="0"/>
              <a:buChar char="•"/>
            </a:pPr>
            <a:endParaRPr lang="pt-BR" sz="4000" dirty="0"/>
          </a:p>
          <a:p>
            <a:pPr marL="571500" indent="-571500" algn="just">
              <a:buFont typeface="Arial" panose="020B0604020202020204" pitchFamily="34" charset="0"/>
              <a:buChar char="•"/>
            </a:pPr>
            <a:r>
              <a:rPr lang="pt-BR" sz="4000" dirty="0"/>
              <a:t>Atentar que os procedimentos devem ser realizados dentro de  período especifico de </a:t>
            </a:r>
            <a:r>
              <a:rPr lang="pt-BR" sz="4000"/>
              <a:t>janela diagnóstica. </a:t>
            </a:r>
            <a:r>
              <a:rPr lang="pt-BR" sz="4000" dirty="0"/>
              <a:t>A realização fora deste período, ainda que dentro dos prazos estabelecidos pela RN n. 259, pode afastar eventual reconhecimento de RVE, uma vez que não comprovada a eficácia da reparação.</a:t>
            </a:r>
          </a:p>
        </p:txBody>
      </p:sp>
    </p:spTree>
    <p:extLst>
      <p:ext uri="{BB962C8B-B14F-4D97-AF65-F5344CB8AC3E}">
        <p14:creationId xmlns:p14="http://schemas.microsoft.com/office/powerpoint/2010/main" val="66806446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665AD23-F606-434B-9BBD-F87F68A96332}"/>
              </a:ext>
            </a:extLst>
          </p:cNvPr>
          <p:cNvSpPr txBox="1"/>
          <p:nvPr/>
        </p:nvSpPr>
        <p:spPr>
          <a:xfrm>
            <a:off x="1223120" y="93082"/>
            <a:ext cx="16849872" cy="1369606"/>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rPr>
              <a:t>                                                  </a:t>
            </a:r>
            <a:r>
              <a:rPr lang="pt-BR" altLang="pt-BR" sz="4800" b="1" dirty="0">
                <a:solidFill>
                  <a:schemeClr val="bg1"/>
                </a:solidFill>
                <a:latin typeface="Calibri" panose="020F0502020204030204" pitchFamily="34" charset="0"/>
              </a:rPr>
              <a:t>Resposta à NIP – Demandas não assistenciais</a:t>
            </a:r>
          </a:p>
          <a:p>
            <a:r>
              <a:rPr lang="pt-BR" dirty="0"/>
              <a:t>                 </a:t>
            </a:r>
          </a:p>
        </p:txBody>
      </p:sp>
      <p:sp>
        <p:nvSpPr>
          <p:cNvPr id="3" name="CaixaDeTexto 2">
            <a:extLst>
              <a:ext uri="{FF2B5EF4-FFF2-40B4-BE49-F238E27FC236}">
                <a16:creationId xmlns:a16="http://schemas.microsoft.com/office/drawing/2014/main" id="{F50587AE-D848-4A33-B5E5-D0D945192037}"/>
              </a:ext>
            </a:extLst>
          </p:cNvPr>
          <p:cNvSpPr txBox="1"/>
          <p:nvPr/>
        </p:nvSpPr>
        <p:spPr>
          <a:xfrm>
            <a:off x="0" y="1615108"/>
            <a:ext cx="18072992" cy="2513765"/>
          </a:xfrm>
          <a:prstGeom prst="rect">
            <a:avLst/>
          </a:prstGeom>
          <a:noFill/>
        </p:spPr>
        <p:txBody>
          <a:bodyPr wrap="square" rtlCol="0">
            <a:spAutoFit/>
          </a:bodyPr>
          <a:lstStyle/>
          <a:p>
            <a:pPr algn="just">
              <a:lnSpc>
                <a:spcPct val="107000"/>
              </a:lnSpc>
              <a:spcAft>
                <a:spcPts val="400"/>
              </a:spcAft>
            </a:pPr>
            <a:endParaRPr lang="pt-BR" altLang="pt-BR" dirty="0">
              <a:ea typeface="Calibri" panose="020F0502020204030204" pitchFamily="34" charset="0"/>
            </a:endParaRPr>
          </a:p>
          <a:p>
            <a:pPr algn="just">
              <a:lnSpc>
                <a:spcPct val="107000"/>
              </a:lnSpc>
              <a:spcAft>
                <a:spcPts val="400"/>
              </a:spcAft>
            </a:pPr>
            <a:endParaRPr lang="pt-BR" altLang="pt-BR" dirty="0">
              <a:ea typeface="Calibri" panose="020F0502020204030204" pitchFamily="34" charset="0"/>
            </a:endParaRPr>
          </a:p>
          <a:p>
            <a:pPr algn="just">
              <a:lnSpc>
                <a:spcPct val="107000"/>
              </a:lnSpc>
              <a:spcAft>
                <a:spcPts val="400"/>
              </a:spcAft>
            </a:pPr>
            <a:endParaRPr lang="pt-BR" altLang="pt-BR" dirty="0">
              <a:ea typeface="Calibri" panose="020F0502020204030204" pitchFamily="34" charset="0"/>
            </a:endParaRPr>
          </a:p>
          <a:p>
            <a:endParaRPr lang="pt-BR" dirty="0"/>
          </a:p>
        </p:txBody>
      </p:sp>
      <p:sp>
        <p:nvSpPr>
          <p:cNvPr id="7" name="CaixaDeTexto 6">
            <a:extLst>
              <a:ext uri="{FF2B5EF4-FFF2-40B4-BE49-F238E27FC236}">
                <a16:creationId xmlns:a16="http://schemas.microsoft.com/office/drawing/2014/main" id="{302C8658-2C47-422F-AB8A-9748B88BC23B}"/>
              </a:ext>
            </a:extLst>
          </p:cNvPr>
          <p:cNvSpPr txBox="1"/>
          <p:nvPr/>
        </p:nvSpPr>
        <p:spPr>
          <a:xfrm>
            <a:off x="1224577" y="1438411"/>
            <a:ext cx="15913768" cy="8586966"/>
          </a:xfrm>
          <a:prstGeom prst="rect">
            <a:avLst/>
          </a:prstGeom>
          <a:noFill/>
        </p:spPr>
        <p:txBody>
          <a:bodyPr wrap="square">
            <a:spAutoFit/>
          </a:bodyPr>
          <a:lstStyle/>
          <a:p>
            <a:pPr algn="just"/>
            <a:r>
              <a:rPr lang="pt-BR" sz="4000" dirty="0"/>
              <a:t>São documentos essenciais:</a:t>
            </a:r>
          </a:p>
          <a:p>
            <a:pPr algn="just"/>
            <a:endParaRPr lang="pt-BR" sz="4000" dirty="0"/>
          </a:p>
          <a:p>
            <a:pPr marL="457200" indent="-457200" algn="just">
              <a:buFont typeface="Arial" panose="020B0604020202020204" pitchFamily="34" charset="0"/>
              <a:buChar char="•"/>
            </a:pPr>
            <a:r>
              <a:rPr lang="pt-BR" sz="4000" dirty="0"/>
              <a:t>Cópia do contrato/condições gerais do plano e termo de adaptação, se cabível;</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Coparticipação: comprovação do valor efetivamente pago ao prestador. A incidência de coparticipação sobre medicamentos atualmente está em discussão pela área técnica (GGREP/DIPRO) </a:t>
            </a:r>
            <a:r>
              <a:rPr lang="pt-BR" sz="4000" dirty="0">
                <a:highlight>
                  <a:srgbClr val="FFFF00"/>
                </a:highlight>
              </a:rPr>
              <a:t>– atualização: manifestação recente da área, ratificando a impossibilidade de cobrança de coparticipação em OPME e medicamentos </a:t>
            </a:r>
            <a:r>
              <a:rPr lang="pt-BR" sz="3200" dirty="0">
                <a:highlight>
                  <a:srgbClr val="FFFF00"/>
                </a:highlight>
              </a:rPr>
              <a:t>- </a:t>
            </a:r>
            <a:r>
              <a:rPr lang="pt-BR" sz="3200" b="1" i="0" cap="all" dirty="0">
                <a:solidFill>
                  <a:srgbClr val="000000"/>
                </a:solidFill>
                <a:effectLst/>
                <a:highlight>
                  <a:srgbClr val="FFFF00"/>
                </a:highlight>
                <a:latin typeface="Calibri" panose="020F0502020204030204" pitchFamily="34" charset="0"/>
              </a:rPr>
              <a:t>DESPACHO Nº: 209/2021/GEFAP/GGREP/DIRAD-DIPRO/DIPRO</a:t>
            </a:r>
            <a:r>
              <a:rPr lang="pt-BR" sz="3200" dirty="0">
                <a:highlight>
                  <a:srgbClr val="FFFF00"/>
                </a:highlight>
              </a:rPr>
              <a:t>;</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Contratos coletivos: vinculação do beneficiário junto à pessoa jurídica contratante</a:t>
            </a:r>
          </a:p>
        </p:txBody>
      </p:sp>
    </p:spTree>
    <p:extLst>
      <p:ext uri="{BB962C8B-B14F-4D97-AF65-F5344CB8AC3E}">
        <p14:creationId xmlns:p14="http://schemas.microsoft.com/office/powerpoint/2010/main" val="183514763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665AD23-F606-434B-9BBD-F87F68A96332}"/>
              </a:ext>
            </a:extLst>
          </p:cNvPr>
          <p:cNvSpPr txBox="1"/>
          <p:nvPr/>
        </p:nvSpPr>
        <p:spPr>
          <a:xfrm>
            <a:off x="1223120" y="93082"/>
            <a:ext cx="16849872" cy="1369606"/>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rPr>
              <a:t>                                                  </a:t>
            </a:r>
            <a:r>
              <a:rPr lang="pt-BR" altLang="pt-BR" sz="4800" b="1" dirty="0">
                <a:solidFill>
                  <a:schemeClr val="bg1"/>
                </a:solidFill>
                <a:latin typeface="Calibri" panose="020F0502020204030204" pitchFamily="34" charset="0"/>
              </a:rPr>
              <a:t>Resposta à NIP – Demandas não assistenciais</a:t>
            </a:r>
          </a:p>
          <a:p>
            <a:r>
              <a:rPr lang="pt-BR" dirty="0"/>
              <a:t>                 </a:t>
            </a:r>
          </a:p>
        </p:txBody>
      </p:sp>
      <p:sp>
        <p:nvSpPr>
          <p:cNvPr id="3" name="CaixaDeTexto 2">
            <a:extLst>
              <a:ext uri="{FF2B5EF4-FFF2-40B4-BE49-F238E27FC236}">
                <a16:creationId xmlns:a16="http://schemas.microsoft.com/office/drawing/2014/main" id="{F50587AE-D848-4A33-B5E5-D0D945192037}"/>
              </a:ext>
            </a:extLst>
          </p:cNvPr>
          <p:cNvSpPr txBox="1"/>
          <p:nvPr/>
        </p:nvSpPr>
        <p:spPr>
          <a:xfrm>
            <a:off x="0" y="1831132"/>
            <a:ext cx="17856968" cy="8094524"/>
          </a:xfrm>
          <a:prstGeom prst="rect">
            <a:avLst/>
          </a:prstGeom>
          <a:noFill/>
        </p:spPr>
        <p:txBody>
          <a:bodyPr wrap="square" rtlCol="0">
            <a:spAutoFit/>
          </a:bodyPr>
          <a:lstStyle/>
          <a:p>
            <a:pPr marL="457200" indent="-457200" algn="just">
              <a:buFont typeface="Arial" panose="020B0604020202020204" pitchFamily="34" charset="0"/>
              <a:buChar char="•"/>
            </a:pPr>
            <a:r>
              <a:rPr lang="pt-BR" sz="4000" dirty="0"/>
              <a:t>Reajuste: discriminar os valores pagos pelo titular e cada um dos dependentes em separado, em período </a:t>
            </a:r>
            <a:r>
              <a:rPr lang="pt-BR" sz="4000" dirty="0" err="1"/>
              <a:t>pré</a:t>
            </a:r>
            <a:r>
              <a:rPr lang="pt-BR" sz="4000" dirty="0"/>
              <a:t> e pós-aumento da mensalidade. Nos casos de recomposição do reajuste, informar quais os índices aplicados e a diluição, de modo que os cálculos realizados possam ser conferidos;</a:t>
            </a:r>
          </a:p>
          <a:p>
            <a:pPr marL="457200" indent="-457200" algn="just">
              <a:buFont typeface="Arial" panose="020B0604020202020204" pitchFamily="34" charset="0"/>
              <a:buChar char="•"/>
            </a:pPr>
            <a:endParaRPr lang="pt-BR" sz="4000" dirty="0"/>
          </a:p>
          <a:p>
            <a:pPr marL="457200" indent="-457200">
              <a:buFont typeface="Arial" panose="020B0604020202020204" pitchFamily="34" charset="0"/>
              <a:buChar char="•"/>
            </a:pPr>
            <a:r>
              <a:rPr lang="pt-BR" sz="4000" b="0" i="0" dirty="0">
                <a:effectLst/>
              </a:rPr>
              <a:t>FAQ sobre suspensão (operadoras):</a:t>
            </a:r>
            <a:br>
              <a:rPr lang="pt-BR" sz="4000" b="0" i="0" dirty="0">
                <a:effectLst/>
              </a:rPr>
            </a:br>
            <a:r>
              <a:rPr lang="pt-BR" sz="4000" b="0" i="0" dirty="0">
                <a:effectLst/>
                <a:hlinkClick r:id="rId2" tooltip="http://www.ans.gov.br/images/stories/coronavirus/faq_suspensao_reajustes-operadoras.pdf"/>
              </a:rPr>
              <a:t>http://www.ans.gov.br/images/stories/coronavirus/faq_suspensao_reajustes-operadoras.pdf</a:t>
            </a:r>
            <a:br>
              <a:rPr lang="pt-BR" sz="4000" b="0" i="0" dirty="0">
                <a:effectLst/>
              </a:rPr>
            </a:br>
            <a:br>
              <a:rPr lang="pt-BR" sz="4000" b="0" i="0" dirty="0">
                <a:effectLst/>
              </a:rPr>
            </a:br>
            <a:r>
              <a:rPr lang="pt-BR" sz="4000" b="0" i="0" dirty="0">
                <a:effectLst/>
              </a:rPr>
              <a:t>FAQ sobre recomposição (operadoras):</a:t>
            </a:r>
            <a:br>
              <a:rPr lang="pt-BR" sz="4000" b="0" i="0" dirty="0">
                <a:effectLst/>
              </a:rPr>
            </a:br>
            <a:r>
              <a:rPr lang="pt-BR" sz="4000" b="0" i="0" dirty="0">
                <a:effectLst/>
                <a:hlinkClick r:id="rId2" tooltip="http://www.ans.gov.br/planos-de-saude-e-operadoras/espaco-da-operadora/avisos-para-operadoras/6116-recomposicao-do-reajuste-dos-planos-de-saude-2020-perguntas-e-respostas"/>
              </a:rPr>
              <a:t>http://www.ans.gov.br/planos-de-saude-e-operadoras/espaco-da-operadora/avisos-para-operadoras/6116-recomposicao-do-reajuste-dos-planos-de-saude-2020-perguntas-e-respostas</a:t>
            </a:r>
            <a:endParaRPr lang="pt-BR" sz="4000" b="0" i="0" dirty="0">
              <a:effectLst/>
            </a:endParaRPr>
          </a:p>
        </p:txBody>
      </p:sp>
    </p:spTree>
    <p:extLst>
      <p:ext uri="{BB962C8B-B14F-4D97-AF65-F5344CB8AC3E}">
        <p14:creationId xmlns:p14="http://schemas.microsoft.com/office/powerpoint/2010/main" val="206978628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1">
            <a:extLst>
              <a:ext uri="{FF2B5EF4-FFF2-40B4-BE49-F238E27FC236}">
                <a16:creationId xmlns:a16="http://schemas.microsoft.com/office/drawing/2014/main" id="{B9E30930-CFF6-41A2-9C06-AB7B660B067B}"/>
              </a:ext>
            </a:extLst>
          </p:cNvPr>
          <p:cNvSpPr>
            <a:spLocks noChangeArrowheads="1"/>
          </p:cNvSpPr>
          <p:nvPr/>
        </p:nvSpPr>
        <p:spPr bwMode="auto">
          <a:xfrm>
            <a:off x="6119664" y="2623220"/>
            <a:ext cx="11521280" cy="3416320"/>
          </a:xfrm>
          <a:prstGeom prst="rect">
            <a:avLst/>
          </a:prstGeom>
          <a:noFill/>
          <a:ln>
            <a:noFill/>
          </a:ln>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pt-BR" altLang="pt-BR" sz="7200" b="1" dirty="0">
                <a:solidFill>
                  <a:srgbClr val="006E89"/>
                </a:solidFill>
                <a:latin typeface="+mj-lt"/>
              </a:rPr>
              <a:t>Reconhecimento da Reparação Voluntária e Eficaz - RVE</a:t>
            </a: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665AD23-F606-434B-9BBD-F87F68A96332}"/>
              </a:ext>
            </a:extLst>
          </p:cNvPr>
          <p:cNvSpPr txBox="1"/>
          <p:nvPr/>
        </p:nvSpPr>
        <p:spPr>
          <a:xfrm>
            <a:off x="1223120" y="93082"/>
            <a:ext cx="16849872" cy="830997"/>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rPr>
              <a:t>                       </a:t>
            </a:r>
            <a:r>
              <a:rPr lang="pt-BR" altLang="pt-BR" sz="4800" b="1" dirty="0">
                <a:solidFill>
                  <a:schemeClr val="bg1"/>
                </a:solidFill>
                <a:latin typeface="Calibri" panose="020F0502020204030204" pitchFamily="34" charset="0"/>
              </a:rPr>
              <a:t>Reconhecimento da Reparação Voluntária e Eficaz – RVE</a:t>
            </a:r>
            <a:endParaRPr lang="pt-BR" sz="4800" dirty="0"/>
          </a:p>
        </p:txBody>
      </p:sp>
      <p:sp>
        <p:nvSpPr>
          <p:cNvPr id="3" name="CaixaDeTexto 2">
            <a:extLst>
              <a:ext uri="{FF2B5EF4-FFF2-40B4-BE49-F238E27FC236}">
                <a16:creationId xmlns:a16="http://schemas.microsoft.com/office/drawing/2014/main" id="{F50587AE-D848-4A33-B5E5-D0D945192037}"/>
              </a:ext>
            </a:extLst>
          </p:cNvPr>
          <p:cNvSpPr txBox="1"/>
          <p:nvPr/>
        </p:nvSpPr>
        <p:spPr>
          <a:xfrm>
            <a:off x="3270" y="1327076"/>
            <a:ext cx="18072992" cy="2513765"/>
          </a:xfrm>
          <a:prstGeom prst="rect">
            <a:avLst/>
          </a:prstGeom>
          <a:noFill/>
        </p:spPr>
        <p:txBody>
          <a:bodyPr wrap="square" rtlCol="0">
            <a:spAutoFit/>
          </a:bodyPr>
          <a:lstStyle/>
          <a:p>
            <a:pPr algn="just">
              <a:lnSpc>
                <a:spcPct val="107000"/>
              </a:lnSpc>
              <a:spcAft>
                <a:spcPts val="400"/>
              </a:spcAft>
            </a:pPr>
            <a:endParaRPr lang="pt-BR" altLang="pt-BR" dirty="0">
              <a:ea typeface="Calibri" panose="020F0502020204030204" pitchFamily="34" charset="0"/>
            </a:endParaRPr>
          </a:p>
          <a:p>
            <a:pPr algn="just">
              <a:lnSpc>
                <a:spcPct val="107000"/>
              </a:lnSpc>
              <a:spcAft>
                <a:spcPts val="400"/>
              </a:spcAft>
            </a:pPr>
            <a:endParaRPr lang="pt-BR" altLang="pt-BR" dirty="0">
              <a:ea typeface="Calibri" panose="020F0502020204030204" pitchFamily="34" charset="0"/>
            </a:endParaRPr>
          </a:p>
          <a:p>
            <a:pPr algn="just">
              <a:lnSpc>
                <a:spcPct val="107000"/>
              </a:lnSpc>
              <a:spcAft>
                <a:spcPts val="400"/>
              </a:spcAft>
            </a:pPr>
            <a:endParaRPr lang="pt-BR" altLang="pt-BR" dirty="0">
              <a:ea typeface="Calibri" panose="020F0502020204030204" pitchFamily="34" charset="0"/>
            </a:endParaRPr>
          </a:p>
          <a:p>
            <a:endParaRPr lang="pt-BR" dirty="0"/>
          </a:p>
        </p:txBody>
      </p:sp>
      <p:sp>
        <p:nvSpPr>
          <p:cNvPr id="5" name="CaixaDeTexto 4">
            <a:extLst>
              <a:ext uri="{FF2B5EF4-FFF2-40B4-BE49-F238E27FC236}">
                <a16:creationId xmlns:a16="http://schemas.microsoft.com/office/drawing/2014/main" id="{3804A4E9-594B-4577-969F-1795AF07ADA3}"/>
              </a:ext>
            </a:extLst>
          </p:cNvPr>
          <p:cNvSpPr txBox="1"/>
          <p:nvPr/>
        </p:nvSpPr>
        <p:spPr>
          <a:xfrm>
            <a:off x="791072" y="1759124"/>
            <a:ext cx="16705856" cy="9941183"/>
          </a:xfrm>
          <a:prstGeom prst="rect">
            <a:avLst/>
          </a:prstGeom>
          <a:noFill/>
        </p:spPr>
        <p:txBody>
          <a:bodyPr wrap="square">
            <a:spAutoFit/>
          </a:bodyPr>
          <a:lstStyle/>
          <a:p>
            <a:pPr algn="ctr"/>
            <a:r>
              <a:rPr lang="pt-BR" sz="4000" dirty="0">
                <a:solidFill>
                  <a:srgbClr val="FF0000"/>
                </a:solidFill>
              </a:rPr>
              <a:t>A comprovação de contato com o beneficiário, contendo a data e o teor da comunicação, é essencial</a:t>
            </a:r>
          </a:p>
          <a:p>
            <a:pPr algn="ctr"/>
            <a:endParaRPr lang="pt-BR" sz="4000" dirty="0">
              <a:solidFill>
                <a:srgbClr val="FF0000"/>
              </a:solidFill>
            </a:endParaRPr>
          </a:p>
          <a:p>
            <a:r>
              <a:rPr lang="pt-BR" sz="4000" dirty="0"/>
              <a:t>São consideradas comprovações:</a:t>
            </a:r>
          </a:p>
          <a:p>
            <a:endParaRPr lang="pt-BR" sz="4000" dirty="0"/>
          </a:p>
          <a:p>
            <a:pPr marL="457200" indent="-457200" algn="just">
              <a:buFont typeface="Arial" panose="020B0604020202020204" pitchFamily="34" charset="0"/>
              <a:buChar char="•"/>
            </a:pPr>
            <a:r>
              <a:rPr lang="pt-BR" sz="4000" dirty="0"/>
              <a:t>Gravação ou transcrição da ligação, identificando data do chamado e interlocutor;</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Cópia de e-mail (endereço de e-mail utilizado no cadastro da demanda ou outro que possa ser comprovado mediante cadastro do beneficiário na Operadora);</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Cópia de telegrama (e não minuta de telegrama).</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Link para gravação da ligação: há restrição relativa a políticas de segurança da Agência;</a:t>
            </a:r>
          </a:p>
        </p:txBody>
      </p:sp>
    </p:spTree>
    <p:extLst>
      <p:ext uri="{BB962C8B-B14F-4D97-AF65-F5344CB8AC3E}">
        <p14:creationId xmlns:p14="http://schemas.microsoft.com/office/powerpoint/2010/main" val="190098724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260200-1ABB-4990-A7C0-4610392D5790}"/>
              </a:ext>
            </a:extLst>
          </p:cNvPr>
          <p:cNvSpPr txBox="1">
            <a:spLocks/>
          </p:cNvSpPr>
          <p:nvPr/>
        </p:nvSpPr>
        <p:spPr>
          <a:xfrm>
            <a:off x="6335688" y="2695228"/>
            <a:ext cx="11309124" cy="2308324"/>
          </a:xfrm>
          <a:prstGeom prst="rect">
            <a:avLst/>
          </a:prstGeom>
          <a:noFill/>
          <a:effectLst>
            <a:outerShdw blurRad="50800" dist="50800" dir="5400000" algn="ctr" rotWithShape="0">
              <a:schemeClr val="tx1">
                <a:lumMod val="20000"/>
                <a:lumOff val="80000"/>
              </a:schemeClr>
            </a:outerShdw>
          </a:effectLst>
        </p:spPr>
        <p:txBody>
          <a:bodyPr wrap="square" rtlCol="0">
            <a:spAutoFit/>
          </a:bodyPr>
          <a:lstStyle>
            <a:lvl1pPr algn="ctr" defTabSz="1758300" rtl="0" eaLnBrk="1" latinLnBrk="0" hangingPunct="1">
              <a:spcBef>
                <a:spcPct val="0"/>
              </a:spcBef>
              <a:buNone/>
              <a:defRPr sz="8500" kern="1200">
                <a:solidFill>
                  <a:schemeClr val="tx1"/>
                </a:solidFill>
                <a:latin typeface="+mj-lt"/>
                <a:ea typeface="+mj-ea"/>
                <a:cs typeface="+mj-cs"/>
              </a:defRPr>
            </a:lvl1pPr>
          </a:lstStyle>
          <a:p>
            <a:pPr>
              <a:defRPr/>
            </a:pPr>
            <a:r>
              <a:rPr lang="pt-BR" altLang="pt-BR" sz="7200" b="1" dirty="0">
                <a:solidFill>
                  <a:srgbClr val="006E89"/>
                </a:solidFill>
              </a:rPr>
              <a:t>Fluxo de entrada de demandas e análise</a:t>
            </a:r>
          </a:p>
        </p:txBody>
      </p:sp>
    </p:spTree>
    <p:extLst>
      <p:ext uri="{BB962C8B-B14F-4D97-AF65-F5344CB8AC3E}">
        <p14:creationId xmlns:p14="http://schemas.microsoft.com/office/powerpoint/2010/main" val="344395689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665AD23-F606-434B-9BBD-F87F68A96332}"/>
              </a:ext>
            </a:extLst>
          </p:cNvPr>
          <p:cNvSpPr txBox="1"/>
          <p:nvPr/>
        </p:nvSpPr>
        <p:spPr>
          <a:xfrm>
            <a:off x="1007096" y="102940"/>
            <a:ext cx="16849872" cy="830997"/>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rPr>
              <a:t>                                                                                       </a:t>
            </a:r>
            <a:r>
              <a:rPr lang="pt-BR" altLang="pt-BR" sz="4800" b="1" dirty="0">
                <a:solidFill>
                  <a:schemeClr val="bg1"/>
                </a:solidFill>
                <a:latin typeface="Calibri" panose="020F0502020204030204" pitchFamily="34" charset="0"/>
              </a:rPr>
              <a:t>Voluntariedade da Reparação</a:t>
            </a:r>
            <a:endParaRPr lang="pt-BR" sz="4800" dirty="0"/>
          </a:p>
        </p:txBody>
      </p:sp>
      <p:sp>
        <p:nvSpPr>
          <p:cNvPr id="3" name="CaixaDeTexto 2">
            <a:extLst>
              <a:ext uri="{FF2B5EF4-FFF2-40B4-BE49-F238E27FC236}">
                <a16:creationId xmlns:a16="http://schemas.microsoft.com/office/drawing/2014/main" id="{F50587AE-D848-4A33-B5E5-D0D945192037}"/>
              </a:ext>
            </a:extLst>
          </p:cNvPr>
          <p:cNvSpPr txBox="1"/>
          <p:nvPr/>
        </p:nvSpPr>
        <p:spPr>
          <a:xfrm>
            <a:off x="-126535" y="1543100"/>
            <a:ext cx="18000984" cy="7983147"/>
          </a:xfrm>
          <a:prstGeom prst="rect">
            <a:avLst/>
          </a:prstGeom>
          <a:noFill/>
        </p:spPr>
        <p:txBody>
          <a:bodyPr wrap="square" rtlCol="0">
            <a:spAutoFit/>
          </a:bodyPr>
          <a:lstStyle/>
          <a:p>
            <a:pPr marL="800100" indent="-571500" algn="just">
              <a:lnSpc>
                <a:spcPct val="107000"/>
              </a:lnSpc>
              <a:spcAft>
                <a:spcPts val="800"/>
              </a:spcAft>
              <a:buFont typeface="Arial" panose="020B0604020202020204" pitchFamily="34" charset="0"/>
              <a:buChar char="•"/>
            </a:pPr>
            <a:r>
              <a:rPr lang="pt-BR" sz="3800" dirty="0"/>
              <a:t>Para casos assistenciais, a declaração de realização do procedimento assinada pelo prestador não supre a comprovação de contato com o beneficiário.</a:t>
            </a:r>
          </a:p>
          <a:p>
            <a:pPr marL="800100" indent="-571500" algn="just">
              <a:lnSpc>
                <a:spcPct val="107000"/>
              </a:lnSpc>
              <a:spcAft>
                <a:spcPts val="800"/>
              </a:spcAft>
              <a:buFont typeface="Arial" panose="020B0604020202020204" pitchFamily="34" charset="0"/>
              <a:buChar char="•"/>
            </a:pPr>
            <a:endParaRPr lang="pt-BR" sz="3800" dirty="0">
              <a:ea typeface="Calibri" panose="020F0502020204030204" pitchFamily="34" charset="0"/>
              <a:cs typeface="Times New Roman" panose="02020603050405020304" pitchFamily="18" charset="0"/>
            </a:endParaRPr>
          </a:p>
          <a:p>
            <a:pPr marL="800100" indent="-571500" algn="just">
              <a:lnSpc>
                <a:spcPct val="107000"/>
              </a:lnSpc>
              <a:spcAft>
                <a:spcPts val="800"/>
              </a:spcAft>
              <a:buFont typeface="Arial" panose="020B0604020202020204" pitchFamily="34" charset="0"/>
              <a:buChar char="•"/>
            </a:pPr>
            <a:r>
              <a:rPr lang="pt-BR" sz="3800" dirty="0">
                <a:ea typeface="Calibri" panose="020F0502020204030204" pitchFamily="34" charset="0"/>
                <a:cs typeface="Times New Roman" panose="02020603050405020304" pitchFamily="18" charset="0"/>
              </a:rPr>
              <a:t>O caráter voluntário da reparação é afastado pela liminar judicial ou deferimento de antecipação de tutela, ao contrário do envolvimento de Ministério Público, PROCON ou outros órgãos de defesa do consumidor, cuja atuação não possui caráter mandatório;</a:t>
            </a:r>
          </a:p>
          <a:p>
            <a:pPr marL="800100" indent="-571500" algn="just">
              <a:lnSpc>
                <a:spcPct val="107000"/>
              </a:lnSpc>
              <a:spcAft>
                <a:spcPts val="800"/>
              </a:spcAft>
              <a:buFont typeface="Arial" panose="020B0604020202020204" pitchFamily="34" charset="0"/>
              <a:buChar char="•"/>
            </a:pPr>
            <a:endParaRPr lang="pt-BR" sz="3800" dirty="0">
              <a:ea typeface="Calibri" panose="020F0502020204030204" pitchFamily="34" charset="0"/>
              <a:cs typeface="Times New Roman" panose="02020603050405020304" pitchFamily="18" charset="0"/>
            </a:endParaRPr>
          </a:p>
          <a:p>
            <a:pPr marL="800100" indent="-571500" algn="just">
              <a:lnSpc>
                <a:spcPct val="107000"/>
              </a:lnSpc>
              <a:spcAft>
                <a:spcPts val="800"/>
              </a:spcAft>
              <a:buFont typeface="Arial" panose="020B0604020202020204" pitchFamily="34" charset="0"/>
              <a:buChar char="•"/>
            </a:pPr>
            <a:r>
              <a:rPr lang="pt-BR" sz="3800" dirty="0">
                <a:ea typeface="Calibri" panose="020F0502020204030204" pitchFamily="34" charset="0"/>
                <a:cs typeface="Times New Roman" panose="02020603050405020304" pitchFamily="18" charset="0"/>
              </a:rPr>
              <a:t>A conciliação não pode resultar em redução dos direitos previstos na legislação de saúde suplementar. A RVE poderá ser reconhecida se a conciliação, seja judicial ou extrajudicial, mantiver integralmente todos os direitos previstos na legislação/contrato e desde que obedecidos os critérios estabelecidos na RN nº 388.</a:t>
            </a:r>
          </a:p>
        </p:txBody>
      </p:sp>
    </p:spTree>
    <p:extLst>
      <p:ext uri="{BB962C8B-B14F-4D97-AF65-F5344CB8AC3E}">
        <p14:creationId xmlns:p14="http://schemas.microsoft.com/office/powerpoint/2010/main" val="102945577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551E85-7AF4-4836-85B2-50EA92F39D96}"/>
              </a:ext>
            </a:extLst>
          </p:cNvPr>
          <p:cNvSpPr txBox="1"/>
          <p:nvPr/>
        </p:nvSpPr>
        <p:spPr>
          <a:xfrm>
            <a:off x="7127776" y="3199284"/>
            <a:ext cx="11160224" cy="1754326"/>
          </a:xfrm>
          <a:prstGeom prst="rect">
            <a:avLst/>
          </a:prstGeom>
          <a:noFill/>
        </p:spPr>
        <p:txBody>
          <a:bodyPr wrap="square" rtlCol="0">
            <a:spAutoFit/>
          </a:bodyPr>
          <a:lstStyle/>
          <a:p>
            <a:pPr algn="ctr"/>
            <a:r>
              <a:rPr lang="pt-BR" altLang="pt-BR" sz="7200" b="1" dirty="0">
                <a:solidFill>
                  <a:srgbClr val="006E89"/>
                </a:solidFill>
                <a:latin typeface="+mj-lt"/>
                <a:ea typeface="+mj-ea"/>
                <a:cs typeface="+mj-cs"/>
              </a:rPr>
              <a:t>Dados da NIP</a:t>
            </a:r>
          </a:p>
          <a:p>
            <a:pPr algn="ctr"/>
            <a:endParaRPr lang="pt-BR" sz="3600" dirty="0"/>
          </a:p>
        </p:txBody>
      </p:sp>
    </p:spTree>
    <p:extLst>
      <p:ext uri="{BB962C8B-B14F-4D97-AF65-F5344CB8AC3E}">
        <p14:creationId xmlns:p14="http://schemas.microsoft.com/office/powerpoint/2010/main" val="249250979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665AD23-F606-434B-9BBD-F87F68A96332}"/>
              </a:ext>
            </a:extLst>
          </p:cNvPr>
          <p:cNvSpPr txBox="1"/>
          <p:nvPr/>
        </p:nvSpPr>
        <p:spPr>
          <a:xfrm>
            <a:off x="1007096" y="102940"/>
            <a:ext cx="16849872" cy="830997"/>
          </a:xfrm>
          <a:prstGeom prst="rect">
            <a:avLst/>
          </a:prstGeom>
          <a:noFill/>
        </p:spPr>
        <p:txBody>
          <a:bodyPr wrap="square" rtlCol="0">
            <a:spAutoFit/>
          </a:bodyPr>
          <a:lstStyle/>
          <a:p>
            <a:pPr algn="r"/>
            <a:r>
              <a:rPr lang="pt-BR" sz="4800" dirty="0">
                <a:solidFill>
                  <a:schemeClr val="bg2"/>
                </a:solidFill>
              </a:rPr>
              <a:t>Índice de Resolutividade NIP</a:t>
            </a:r>
          </a:p>
        </p:txBody>
      </p:sp>
      <p:sp>
        <p:nvSpPr>
          <p:cNvPr id="6" name="CaixaDeTexto 5">
            <a:extLst>
              <a:ext uri="{FF2B5EF4-FFF2-40B4-BE49-F238E27FC236}">
                <a16:creationId xmlns:a16="http://schemas.microsoft.com/office/drawing/2014/main" id="{48BB89B2-810F-49C0-AFA4-706CA0016B16}"/>
              </a:ext>
            </a:extLst>
          </p:cNvPr>
          <p:cNvSpPr txBox="1"/>
          <p:nvPr/>
        </p:nvSpPr>
        <p:spPr>
          <a:xfrm>
            <a:off x="791072" y="1615108"/>
            <a:ext cx="16201800" cy="461665"/>
          </a:xfrm>
          <a:prstGeom prst="rect">
            <a:avLst/>
          </a:prstGeom>
          <a:noFill/>
        </p:spPr>
        <p:txBody>
          <a:bodyPr wrap="square">
            <a:spAutoFit/>
          </a:bodyPr>
          <a:lstStyle/>
          <a:p>
            <a:pPr marL="0" marR="0" lvl="0" indent="0" algn="ctr" defTabSz="17583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333333"/>
                </a:solidFill>
                <a:effectLst/>
                <a:uLnTx/>
                <a:uFillTx/>
                <a:latin typeface="Calibri"/>
                <a:ea typeface="+mn-ea"/>
                <a:cs typeface="+mn-cs"/>
              </a:rPr>
              <a:t>Gráfico 1: Índice de Resolutividade por Natureza NIP e Resolutividade Total por ano de atendimento, de 2013 a abril/2021</a:t>
            </a:r>
          </a:p>
        </p:txBody>
      </p:sp>
      <p:sp>
        <p:nvSpPr>
          <p:cNvPr id="8" name="CaixaDeTexto 7">
            <a:extLst>
              <a:ext uri="{FF2B5EF4-FFF2-40B4-BE49-F238E27FC236}">
                <a16:creationId xmlns:a16="http://schemas.microsoft.com/office/drawing/2014/main" id="{444C94A9-4A90-40E3-87E4-596279291727}"/>
              </a:ext>
            </a:extLst>
          </p:cNvPr>
          <p:cNvSpPr txBox="1"/>
          <p:nvPr/>
        </p:nvSpPr>
        <p:spPr>
          <a:xfrm>
            <a:off x="12528376" y="9640669"/>
            <a:ext cx="3419872" cy="646331"/>
          </a:xfrm>
          <a:prstGeom prst="rect">
            <a:avLst/>
          </a:prstGeom>
          <a:noFill/>
        </p:spPr>
        <p:txBody>
          <a:bodyPr wrap="square">
            <a:spAutoFit/>
          </a:bodyPr>
          <a:lstStyle/>
          <a:p>
            <a:r>
              <a:rPr lang="pt-BR" sz="1800" dirty="0"/>
              <a:t>Dados extraídos em 15/09/2021</a:t>
            </a:r>
          </a:p>
          <a:p>
            <a:r>
              <a:rPr lang="pt-BR" sz="1800" dirty="0"/>
              <a:t>Fonte: SIF</a:t>
            </a:r>
          </a:p>
        </p:txBody>
      </p:sp>
      <p:pic>
        <p:nvPicPr>
          <p:cNvPr id="3" name="Imagem 2">
            <a:extLst>
              <a:ext uri="{FF2B5EF4-FFF2-40B4-BE49-F238E27FC236}">
                <a16:creationId xmlns:a16="http://schemas.microsoft.com/office/drawing/2014/main" id="{DC423148-5150-40CE-BDC3-57872522AF61}"/>
              </a:ext>
            </a:extLst>
          </p:cNvPr>
          <p:cNvPicPr>
            <a:picLocks noChangeAspect="1"/>
          </p:cNvPicPr>
          <p:nvPr/>
        </p:nvPicPr>
        <p:blipFill>
          <a:blip r:embed="rId3"/>
          <a:stretch>
            <a:fillRect/>
          </a:stretch>
        </p:blipFill>
        <p:spPr>
          <a:xfrm>
            <a:off x="2015208" y="2439869"/>
            <a:ext cx="13630458" cy="7200800"/>
          </a:xfrm>
          <a:prstGeom prst="rect">
            <a:avLst/>
          </a:prstGeom>
        </p:spPr>
      </p:pic>
    </p:spTree>
    <p:extLst>
      <p:ext uri="{BB962C8B-B14F-4D97-AF65-F5344CB8AC3E}">
        <p14:creationId xmlns:p14="http://schemas.microsoft.com/office/powerpoint/2010/main" val="324900159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665AD23-F606-434B-9BBD-F87F68A96332}"/>
              </a:ext>
            </a:extLst>
          </p:cNvPr>
          <p:cNvSpPr txBox="1"/>
          <p:nvPr/>
        </p:nvSpPr>
        <p:spPr>
          <a:xfrm>
            <a:off x="1007096" y="102940"/>
            <a:ext cx="16849872" cy="830997"/>
          </a:xfrm>
          <a:prstGeom prst="rect">
            <a:avLst/>
          </a:prstGeom>
          <a:noFill/>
        </p:spPr>
        <p:txBody>
          <a:bodyPr wrap="square" rtlCol="0">
            <a:spAutoFit/>
          </a:bodyPr>
          <a:lstStyle/>
          <a:p>
            <a:pPr algn="r"/>
            <a:r>
              <a:rPr lang="pt-BR" sz="4800" dirty="0">
                <a:solidFill>
                  <a:schemeClr val="bg2"/>
                </a:solidFill>
              </a:rPr>
              <a:t>Classificação das Demandas Assistenciais</a:t>
            </a:r>
          </a:p>
        </p:txBody>
      </p:sp>
      <p:sp>
        <p:nvSpPr>
          <p:cNvPr id="6" name="CaixaDeTexto 5">
            <a:extLst>
              <a:ext uri="{FF2B5EF4-FFF2-40B4-BE49-F238E27FC236}">
                <a16:creationId xmlns:a16="http://schemas.microsoft.com/office/drawing/2014/main" id="{48BB89B2-810F-49C0-AFA4-706CA0016B16}"/>
              </a:ext>
            </a:extLst>
          </p:cNvPr>
          <p:cNvSpPr txBox="1"/>
          <p:nvPr/>
        </p:nvSpPr>
        <p:spPr>
          <a:xfrm>
            <a:off x="791072" y="1615108"/>
            <a:ext cx="16201800" cy="461665"/>
          </a:xfrm>
          <a:prstGeom prst="rect">
            <a:avLst/>
          </a:prstGeom>
          <a:noFill/>
        </p:spPr>
        <p:txBody>
          <a:bodyPr wrap="square">
            <a:spAutoFit/>
          </a:bodyPr>
          <a:lstStyle/>
          <a:p>
            <a:pPr marL="0" marR="0" lvl="0" indent="0" algn="l" defTabSz="1758300" rtl="0" eaLnBrk="1" fontAlgn="auto" latinLnBrk="0" hangingPunct="1">
              <a:lnSpc>
                <a:spcPct val="100000"/>
              </a:lnSpc>
              <a:spcBef>
                <a:spcPts val="0"/>
              </a:spcBef>
              <a:spcAft>
                <a:spcPts val="0"/>
              </a:spcAft>
              <a:buClrTx/>
              <a:buSzTx/>
              <a:buFontTx/>
              <a:buNone/>
              <a:tabLst/>
              <a:defRPr/>
            </a:pPr>
            <a:r>
              <a:rPr kumimoji="0" lang="pt-BR" altLang="pt-BR" sz="2400" b="1" i="0" u="none" strike="noStrike" kern="1200" cap="none" spc="0" normalizeH="0" baseline="0" noProof="0" dirty="0">
                <a:ln>
                  <a:noFill/>
                </a:ln>
                <a:solidFill>
                  <a:srgbClr val="333333">
                    <a:lumMod val="50000"/>
                  </a:srgbClr>
                </a:solidFill>
                <a:effectLst/>
                <a:uLnTx/>
                <a:uFillTx/>
                <a:latin typeface="Calibri"/>
                <a:ea typeface="+mn-ea"/>
                <a:cs typeface="+mn-cs"/>
              </a:rPr>
              <a:t>Gráfico 2: Distribuição de demandas NIP assistenciais, por classificação, analisadas entre janeiro/2020 e abril/2021</a:t>
            </a:r>
          </a:p>
        </p:txBody>
      </p:sp>
      <p:sp>
        <p:nvSpPr>
          <p:cNvPr id="10" name="CaixaDeTexto 9">
            <a:extLst>
              <a:ext uri="{FF2B5EF4-FFF2-40B4-BE49-F238E27FC236}">
                <a16:creationId xmlns:a16="http://schemas.microsoft.com/office/drawing/2014/main" id="{FF3AAD1B-DCB2-4DB5-8BE5-D3BD084F0CFB}"/>
              </a:ext>
            </a:extLst>
          </p:cNvPr>
          <p:cNvSpPr txBox="1"/>
          <p:nvPr/>
        </p:nvSpPr>
        <p:spPr>
          <a:xfrm>
            <a:off x="12528376" y="9640669"/>
            <a:ext cx="3419872" cy="646331"/>
          </a:xfrm>
          <a:prstGeom prst="rect">
            <a:avLst/>
          </a:prstGeom>
          <a:noFill/>
        </p:spPr>
        <p:txBody>
          <a:bodyPr wrap="square">
            <a:spAutoFit/>
          </a:bodyPr>
          <a:lstStyle/>
          <a:p>
            <a:r>
              <a:rPr lang="pt-BR" sz="1800" dirty="0"/>
              <a:t>Dados extraídos em 15/09/2021</a:t>
            </a:r>
          </a:p>
          <a:p>
            <a:r>
              <a:rPr lang="pt-BR" sz="1800" dirty="0"/>
              <a:t>Fonte: SIF</a:t>
            </a:r>
          </a:p>
        </p:txBody>
      </p:sp>
      <p:pic>
        <p:nvPicPr>
          <p:cNvPr id="3" name="Imagem 2">
            <a:extLst>
              <a:ext uri="{FF2B5EF4-FFF2-40B4-BE49-F238E27FC236}">
                <a16:creationId xmlns:a16="http://schemas.microsoft.com/office/drawing/2014/main" id="{A0D30840-EDF8-415C-9FB2-F071FFC753BA}"/>
              </a:ext>
            </a:extLst>
          </p:cNvPr>
          <p:cNvPicPr>
            <a:picLocks noChangeAspect="1"/>
          </p:cNvPicPr>
          <p:nvPr/>
        </p:nvPicPr>
        <p:blipFill>
          <a:blip r:embed="rId3"/>
          <a:stretch>
            <a:fillRect/>
          </a:stretch>
        </p:blipFill>
        <p:spPr>
          <a:xfrm>
            <a:off x="2519265" y="2442306"/>
            <a:ext cx="13142655" cy="7093682"/>
          </a:xfrm>
          <a:prstGeom prst="rect">
            <a:avLst/>
          </a:prstGeom>
        </p:spPr>
      </p:pic>
    </p:spTree>
    <p:extLst>
      <p:ext uri="{BB962C8B-B14F-4D97-AF65-F5344CB8AC3E}">
        <p14:creationId xmlns:p14="http://schemas.microsoft.com/office/powerpoint/2010/main" val="413881143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665AD23-F606-434B-9BBD-F87F68A96332}"/>
              </a:ext>
            </a:extLst>
          </p:cNvPr>
          <p:cNvSpPr txBox="1"/>
          <p:nvPr/>
        </p:nvSpPr>
        <p:spPr>
          <a:xfrm>
            <a:off x="1007096" y="102940"/>
            <a:ext cx="16849872" cy="830997"/>
          </a:xfrm>
          <a:prstGeom prst="rect">
            <a:avLst/>
          </a:prstGeom>
          <a:noFill/>
        </p:spPr>
        <p:txBody>
          <a:bodyPr wrap="square" rtlCol="0">
            <a:spAutoFit/>
          </a:bodyPr>
          <a:lstStyle/>
          <a:p>
            <a:pPr algn="r"/>
            <a:r>
              <a:rPr lang="pt-BR" sz="4800" dirty="0">
                <a:solidFill>
                  <a:schemeClr val="bg2"/>
                </a:solidFill>
              </a:rPr>
              <a:t>Classificação de Demandas Não Assistenciais</a:t>
            </a:r>
          </a:p>
        </p:txBody>
      </p:sp>
      <p:sp>
        <p:nvSpPr>
          <p:cNvPr id="6" name="CaixaDeTexto 5">
            <a:extLst>
              <a:ext uri="{FF2B5EF4-FFF2-40B4-BE49-F238E27FC236}">
                <a16:creationId xmlns:a16="http://schemas.microsoft.com/office/drawing/2014/main" id="{48BB89B2-810F-49C0-AFA4-706CA0016B16}"/>
              </a:ext>
            </a:extLst>
          </p:cNvPr>
          <p:cNvSpPr txBox="1"/>
          <p:nvPr/>
        </p:nvSpPr>
        <p:spPr>
          <a:xfrm>
            <a:off x="791072" y="1615108"/>
            <a:ext cx="16201800" cy="461665"/>
          </a:xfrm>
          <a:prstGeom prst="rect">
            <a:avLst/>
          </a:prstGeom>
          <a:noFill/>
        </p:spPr>
        <p:txBody>
          <a:bodyPr wrap="square">
            <a:spAutoFit/>
          </a:bodyPr>
          <a:lstStyle/>
          <a:p>
            <a:pPr marL="0" marR="0" lvl="0" indent="0" algn="l" defTabSz="1758300" rtl="0" eaLnBrk="1" fontAlgn="auto" latinLnBrk="0" hangingPunct="1">
              <a:lnSpc>
                <a:spcPct val="100000"/>
              </a:lnSpc>
              <a:spcBef>
                <a:spcPts val="0"/>
              </a:spcBef>
              <a:spcAft>
                <a:spcPts val="0"/>
              </a:spcAft>
              <a:buClrTx/>
              <a:buSzTx/>
              <a:buFontTx/>
              <a:buNone/>
              <a:tabLst/>
              <a:defRPr/>
            </a:pPr>
            <a:r>
              <a:rPr kumimoji="0" lang="pt-BR" altLang="pt-BR" sz="2400" b="1" i="0" u="none" strike="noStrike" kern="1200" cap="none" spc="0" normalizeH="0" baseline="0" noProof="0" dirty="0">
                <a:ln>
                  <a:noFill/>
                </a:ln>
                <a:solidFill>
                  <a:srgbClr val="333333">
                    <a:lumMod val="50000"/>
                  </a:srgbClr>
                </a:solidFill>
                <a:effectLst/>
                <a:uLnTx/>
                <a:uFillTx/>
                <a:latin typeface="Calibri"/>
                <a:ea typeface="+mn-ea"/>
                <a:cs typeface="+mn-cs"/>
              </a:rPr>
              <a:t>Gráfico 3: Distribuição de demandas NIP não assistenciais, por classificação, analisadas entre janeiro/2020 e abril/2021</a:t>
            </a:r>
          </a:p>
        </p:txBody>
      </p:sp>
      <p:pic>
        <p:nvPicPr>
          <p:cNvPr id="3" name="Imagem 2">
            <a:extLst>
              <a:ext uri="{FF2B5EF4-FFF2-40B4-BE49-F238E27FC236}">
                <a16:creationId xmlns:a16="http://schemas.microsoft.com/office/drawing/2014/main" id="{827C6EA1-41AE-437E-8758-58DDDADCC51A}"/>
              </a:ext>
            </a:extLst>
          </p:cNvPr>
          <p:cNvPicPr>
            <a:picLocks noChangeAspect="1"/>
          </p:cNvPicPr>
          <p:nvPr/>
        </p:nvPicPr>
        <p:blipFill>
          <a:blip r:embed="rId3"/>
          <a:stretch>
            <a:fillRect/>
          </a:stretch>
        </p:blipFill>
        <p:spPr>
          <a:xfrm>
            <a:off x="2178966" y="2368479"/>
            <a:ext cx="13426012" cy="7239517"/>
          </a:xfrm>
          <a:prstGeom prst="rect">
            <a:avLst/>
          </a:prstGeom>
        </p:spPr>
      </p:pic>
      <p:sp>
        <p:nvSpPr>
          <p:cNvPr id="11" name="CaixaDeTexto 10">
            <a:extLst>
              <a:ext uri="{FF2B5EF4-FFF2-40B4-BE49-F238E27FC236}">
                <a16:creationId xmlns:a16="http://schemas.microsoft.com/office/drawing/2014/main" id="{432D7D7E-8E62-4015-BD08-D1517A7F3A39}"/>
              </a:ext>
            </a:extLst>
          </p:cNvPr>
          <p:cNvSpPr txBox="1"/>
          <p:nvPr/>
        </p:nvSpPr>
        <p:spPr>
          <a:xfrm>
            <a:off x="12528376" y="9640669"/>
            <a:ext cx="3419872" cy="646331"/>
          </a:xfrm>
          <a:prstGeom prst="rect">
            <a:avLst/>
          </a:prstGeom>
          <a:noFill/>
        </p:spPr>
        <p:txBody>
          <a:bodyPr wrap="square">
            <a:spAutoFit/>
          </a:bodyPr>
          <a:lstStyle/>
          <a:p>
            <a:r>
              <a:rPr lang="pt-BR" sz="1800" dirty="0"/>
              <a:t>Dados extraídos em 15/09/2021</a:t>
            </a:r>
          </a:p>
          <a:p>
            <a:r>
              <a:rPr lang="pt-BR" sz="1800" dirty="0"/>
              <a:t>Fonte: SIF</a:t>
            </a:r>
          </a:p>
        </p:txBody>
      </p:sp>
    </p:spTree>
    <p:extLst>
      <p:ext uri="{BB962C8B-B14F-4D97-AF65-F5344CB8AC3E}">
        <p14:creationId xmlns:p14="http://schemas.microsoft.com/office/powerpoint/2010/main" val="426340324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665AD23-F606-434B-9BBD-F87F68A96332}"/>
              </a:ext>
            </a:extLst>
          </p:cNvPr>
          <p:cNvSpPr txBox="1"/>
          <p:nvPr/>
        </p:nvSpPr>
        <p:spPr>
          <a:xfrm>
            <a:off x="1007096" y="102940"/>
            <a:ext cx="16849872" cy="830997"/>
          </a:xfrm>
          <a:prstGeom prst="rect">
            <a:avLst/>
          </a:prstGeom>
          <a:noFill/>
        </p:spPr>
        <p:txBody>
          <a:bodyPr wrap="square" rtlCol="0">
            <a:spAutoFit/>
          </a:bodyPr>
          <a:lstStyle/>
          <a:p>
            <a:pPr algn="r"/>
            <a:r>
              <a:rPr lang="pt-BR" sz="4800" dirty="0">
                <a:solidFill>
                  <a:schemeClr val="bg2"/>
                </a:solidFill>
              </a:rPr>
              <a:t>Demandas NIP por Tema</a:t>
            </a:r>
          </a:p>
        </p:txBody>
      </p:sp>
      <p:sp>
        <p:nvSpPr>
          <p:cNvPr id="6" name="CaixaDeTexto 5">
            <a:extLst>
              <a:ext uri="{FF2B5EF4-FFF2-40B4-BE49-F238E27FC236}">
                <a16:creationId xmlns:a16="http://schemas.microsoft.com/office/drawing/2014/main" id="{48BB89B2-810F-49C0-AFA4-706CA0016B16}"/>
              </a:ext>
            </a:extLst>
          </p:cNvPr>
          <p:cNvSpPr txBox="1"/>
          <p:nvPr/>
        </p:nvSpPr>
        <p:spPr>
          <a:xfrm>
            <a:off x="791072" y="1632324"/>
            <a:ext cx="16201800" cy="461665"/>
          </a:xfrm>
          <a:prstGeom prst="rect">
            <a:avLst/>
          </a:prstGeom>
          <a:noFill/>
        </p:spPr>
        <p:txBody>
          <a:bodyPr wrap="square">
            <a:spAutoFit/>
          </a:bodyPr>
          <a:lstStyle/>
          <a:p>
            <a:pPr marL="0" marR="0" lvl="0" indent="0" algn="ctr" defTabSz="1758300" rtl="0" eaLnBrk="1" fontAlgn="auto" latinLnBrk="0" hangingPunct="1">
              <a:lnSpc>
                <a:spcPct val="100000"/>
              </a:lnSpc>
              <a:spcBef>
                <a:spcPts val="0"/>
              </a:spcBef>
              <a:spcAft>
                <a:spcPts val="0"/>
              </a:spcAft>
              <a:buClrTx/>
              <a:buSzTx/>
              <a:buFontTx/>
              <a:buNone/>
              <a:tabLst/>
              <a:defRPr/>
            </a:pPr>
            <a:r>
              <a:rPr kumimoji="0" lang="pt-BR" altLang="pt-BR" sz="2400" b="1" i="0" u="none" strike="noStrike" kern="1200" cap="none" spc="0" normalizeH="0" baseline="0" noProof="0" dirty="0">
                <a:ln>
                  <a:noFill/>
                </a:ln>
                <a:solidFill>
                  <a:srgbClr val="333333">
                    <a:lumMod val="50000"/>
                  </a:srgbClr>
                </a:solidFill>
                <a:effectLst/>
                <a:uLnTx/>
                <a:uFillTx/>
                <a:latin typeface="Calibri"/>
                <a:ea typeface="+mn-ea"/>
                <a:cs typeface="+mn-cs"/>
              </a:rPr>
              <a:t>Gráfico 4: Distribuição de demandas NIP, por tema, analisadas entre janeiro/2020 e abril/2021</a:t>
            </a:r>
          </a:p>
        </p:txBody>
      </p:sp>
      <p:pic>
        <p:nvPicPr>
          <p:cNvPr id="3" name="Imagem 2">
            <a:extLst>
              <a:ext uri="{FF2B5EF4-FFF2-40B4-BE49-F238E27FC236}">
                <a16:creationId xmlns:a16="http://schemas.microsoft.com/office/drawing/2014/main" id="{F118A73C-69C8-4289-B693-5BB8D94DC94A}"/>
              </a:ext>
            </a:extLst>
          </p:cNvPr>
          <p:cNvPicPr>
            <a:picLocks noChangeAspect="1"/>
          </p:cNvPicPr>
          <p:nvPr/>
        </p:nvPicPr>
        <p:blipFill>
          <a:blip r:embed="rId3"/>
          <a:stretch>
            <a:fillRect/>
          </a:stretch>
        </p:blipFill>
        <p:spPr>
          <a:xfrm>
            <a:off x="2678767" y="2551212"/>
            <a:ext cx="12930466" cy="7088031"/>
          </a:xfrm>
          <a:prstGeom prst="rect">
            <a:avLst/>
          </a:prstGeom>
        </p:spPr>
      </p:pic>
      <p:sp>
        <p:nvSpPr>
          <p:cNvPr id="12" name="CaixaDeTexto 11">
            <a:extLst>
              <a:ext uri="{FF2B5EF4-FFF2-40B4-BE49-F238E27FC236}">
                <a16:creationId xmlns:a16="http://schemas.microsoft.com/office/drawing/2014/main" id="{84AA3705-0701-4C57-862B-6C6179636DC3}"/>
              </a:ext>
            </a:extLst>
          </p:cNvPr>
          <p:cNvSpPr txBox="1"/>
          <p:nvPr/>
        </p:nvSpPr>
        <p:spPr>
          <a:xfrm>
            <a:off x="12528376" y="9640669"/>
            <a:ext cx="3419872" cy="646331"/>
          </a:xfrm>
          <a:prstGeom prst="rect">
            <a:avLst/>
          </a:prstGeom>
          <a:noFill/>
        </p:spPr>
        <p:txBody>
          <a:bodyPr wrap="square">
            <a:spAutoFit/>
          </a:bodyPr>
          <a:lstStyle/>
          <a:p>
            <a:r>
              <a:rPr lang="pt-BR" sz="1800" dirty="0"/>
              <a:t>Dados extraídos em 15/09/2021</a:t>
            </a:r>
          </a:p>
          <a:p>
            <a:r>
              <a:rPr lang="pt-BR" sz="1800" dirty="0"/>
              <a:t>Fonte: SIF</a:t>
            </a:r>
          </a:p>
        </p:txBody>
      </p:sp>
    </p:spTree>
    <p:extLst>
      <p:ext uri="{BB962C8B-B14F-4D97-AF65-F5344CB8AC3E}">
        <p14:creationId xmlns:p14="http://schemas.microsoft.com/office/powerpoint/2010/main" val="382573560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665AD23-F606-434B-9BBD-F87F68A96332}"/>
              </a:ext>
            </a:extLst>
          </p:cNvPr>
          <p:cNvSpPr txBox="1"/>
          <p:nvPr/>
        </p:nvSpPr>
        <p:spPr>
          <a:xfrm>
            <a:off x="1007096" y="102940"/>
            <a:ext cx="16849872" cy="830997"/>
          </a:xfrm>
          <a:prstGeom prst="rect">
            <a:avLst/>
          </a:prstGeom>
          <a:noFill/>
        </p:spPr>
        <p:txBody>
          <a:bodyPr wrap="square" rtlCol="0">
            <a:spAutoFit/>
          </a:bodyPr>
          <a:lstStyle/>
          <a:p>
            <a:pPr algn="r"/>
            <a:r>
              <a:rPr lang="pt-BR" sz="4800" dirty="0">
                <a:solidFill>
                  <a:schemeClr val="bg2"/>
                </a:solidFill>
              </a:rPr>
              <a:t>Demandas NIP Assistenciais por Subtema</a:t>
            </a:r>
          </a:p>
        </p:txBody>
      </p:sp>
      <p:sp>
        <p:nvSpPr>
          <p:cNvPr id="6" name="CaixaDeTexto 5">
            <a:extLst>
              <a:ext uri="{FF2B5EF4-FFF2-40B4-BE49-F238E27FC236}">
                <a16:creationId xmlns:a16="http://schemas.microsoft.com/office/drawing/2014/main" id="{48BB89B2-810F-49C0-AFA4-706CA0016B16}"/>
              </a:ext>
            </a:extLst>
          </p:cNvPr>
          <p:cNvSpPr txBox="1"/>
          <p:nvPr/>
        </p:nvSpPr>
        <p:spPr>
          <a:xfrm>
            <a:off x="791072" y="1632324"/>
            <a:ext cx="16201800" cy="461665"/>
          </a:xfrm>
          <a:prstGeom prst="rect">
            <a:avLst/>
          </a:prstGeom>
          <a:noFill/>
        </p:spPr>
        <p:txBody>
          <a:bodyPr wrap="square">
            <a:spAutoFit/>
          </a:bodyPr>
          <a:lstStyle/>
          <a:p>
            <a:pPr marL="0" marR="0" lvl="0" indent="0" algn="ctr" defTabSz="1758300" rtl="0" eaLnBrk="1" fontAlgn="auto" latinLnBrk="0" hangingPunct="1">
              <a:lnSpc>
                <a:spcPct val="100000"/>
              </a:lnSpc>
              <a:spcBef>
                <a:spcPts val="0"/>
              </a:spcBef>
              <a:spcAft>
                <a:spcPts val="0"/>
              </a:spcAft>
              <a:buClrTx/>
              <a:buSzTx/>
              <a:buFontTx/>
              <a:buNone/>
              <a:tabLst/>
              <a:defRPr/>
            </a:pPr>
            <a:r>
              <a:rPr kumimoji="0" lang="pt-BR" altLang="pt-BR" sz="2400" b="1" i="0" u="none" strike="noStrike" kern="1200" cap="none" spc="0" normalizeH="0" baseline="0" noProof="0" dirty="0">
                <a:ln>
                  <a:noFill/>
                </a:ln>
                <a:solidFill>
                  <a:srgbClr val="333333">
                    <a:lumMod val="50000"/>
                  </a:srgbClr>
                </a:solidFill>
                <a:effectLst/>
                <a:uLnTx/>
                <a:uFillTx/>
                <a:latin typeface="Calibri"/>
                <a:ea typeface="+mn-ea"/>
                <a:cs typeface="+mn-cs"/>
              </a:rPr>
              <a:t>Gráfico </a:t>
            </a:r>
            <a:r>
              <a:rPr lang="pt-BR" altLang="pt-BR" sz="2400" b="1" dirty="0">
                <a:solidFill>
                  <a:srgbClr val="333333">
                    <a:lumMod val="50000"/>
                  </a:srgbClr>
                </a:solidFill>
                <a:latin typeface="Calibri"/>
              </a:rPr>
              <a:t>5.1</a:t>
            </a:r>
            <a:r>
              <a:rPr kumimoji="0" lang="pt-BR" altLang="pt-BR" sz="2400" b="1" i="0" u="none" strike="noStrike" kern="1200" cap="none" spc="0" normalizeH="0" baseline="0" noProof="0" dirty="0">
                <a:ln>
                  <a:noFill/>
                </a:ln>
                <a:solidFill>
                  <a:srgbClr val="333333">
                    <a:lumMod val="50000"/>
                  </a:srgbClr>
                </a:solidFill>
                <a:effectLst/>
                <a:uLnTx/>
                <a:uFillTx/>
                <a:latin typeface="Calibri"/>
                <a:ea typeface="+mn-ea"/>
                <a:cs typeface="+mn-cs"/>
              </a:rPr>
              <a:t>: </a:t>
            </a:r>
            <a:r>
              <a:rPr lang="pt-BR" altLang="pt-BR" sz="2400" b="1" dirty="0">
                <a:solidFill>
                  <a:srgbClr val="333333">
                    <a:lumMod val="50000"/>
                  </a:srgbClr>
                </a:solidFill>
                <a:latin typeface="Calibri"/>
              </a:rPr>
              <a:t>Distribuição </a:t>
            </a:r>
            <a:r>
              <a:rPr kumimoji="0" lang="pt-BR" altLang="pt-BR" sz="2400" b="1" i="0" u="none" strike="noStrike" kern="1200" cap="none" spc="0" normalizeH="0" baseline="0" noProof="0" dirty="0">
                <a:ln>
                  <a:noFill/>
                </a:ln>
                <a:solidFill>
                  <a:srgbClr val="333333">
                    <a:lumMod val="50000"/>
                  </a:srgbClr>
                </a:solidFill>
                <a:effectLst/>
                <a:uLnTx/>
                <a:uFillTx/>
                <a:latin typeface="Calibri"/>
                <a:ea typeface="+mn-ea"/>
                <a:cs typeface="+mn-cs"/>
              </a:rPr>
              <a:t>de demandas NIP assistenciais, por subtema, analisadas entre janeiro/2020 e abril/2021</a:t>
            </a:r>
          </a:p>
        </p:txBody>
      </p:sp>
      <p:sp>
        <p:nvSpPr>
          <p:cNvPr id="11" name="CaixaDeTexto 10">
            <a:extLst>
              <a:ext uri="{FF2B5EF4-FFF2-40B4-BE49-F238E27FC236}">
                <a16:creationId xmlns:a16="http://schemas.microsoft.com/office/drawing/2014/main" id="{4022C671-5148-4895-8FEF-C6DB56D82E7D}"/>
              </a:ext>
            </a:extLst>
          </p:cNvPr>
          <p:cNvSpPr txBox="1"/>
          <p:nvPr/>
        </p:nvSpPr>
        <p:spPr>
          <a:xfrm>
            <a:off x="12528376" y="9640669"/>
            <a:ext cx="3419872" cy="646331"/>
          </a:xfrm>
          <a:prstGeom prst="rect">
            <a:avLst/>
          </a:prstGeom>
          <a:noFill/>
        </p:spPr>
        <p:txBody>
          <a:bodyPr wrap="square">
            <a:spAutoFit/>
          </a:bodyPr>
          <a:lstStyle/>
          <a:p>
            <a:r>
              <a:rPr lang="pt-BR" sz="1800" dirty="0"/>
              <a:t>Dados extraídos em 15/09/2021</a:t>
            </a:r>
          </a:p>
          <a:p>
            <a:r>
              <a:rPr lang="pt-BR" sz="1800" dirty="0"/>
              <a:t>Fonte: SIF</a:t>
            </a:r>
          </a:p>
        </p:txBody>
      </p:sp>
      <p:pic>
        <p:nvPicPr>
          <p:cNvPr id="3" name="Imagem 2">
            <a:extLst>
              <a:ext uri="{FF2B5EF4-FFF2-40B4-BE49-F238E27FC236}">
                <a16:creationId xmlns:a16="http://schemas.microsoft.com/office/drawing/2014/main" id="{B691D666-C06E-42F1-AEC8-BDE47803AC6D}"/>
              </a:ext>
            </a:extLst>
          </p:cNvPr>
          <p:cNvPicPr>
            <a:picLocks noChangeAspect="1"/>
          </p:cNvPicPr>
          <p:nvPr/>
        </p:nvPicPr>
        <p:blipFill>
          <a:blip r:embed="rId3"/>
          <a:stretch>
            <a:fillRect/>
          </a:stretch>
        </p:blipFill>
        <p:spPr>
          <a:xfrm>
            <a:off x="1798823" y="2264457"/>
            <a:ext cx="14186297" cy="7377489"/>
          </a:xfrm>
          <a:prstGeom prst="rect">
            <a:avLst/>
          </a:prstGeom>
        </p:spPr>
      </p:pic>
    </p:spTree>
    <p:extLst>
      <p:ext uri="{BB962C8B-B14F-4D97-AF65-F5344CB8AC3E}">
        <p14:creationId xmlns:p14="http://schemas.microsoft.com/office/powerpoint/2010/main" val="99112270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665AD23-F606-434B-9BBD-F87F68A96332}"/>
              </a:ext>
            </a:extLst>
          </p:cNvPr>
          <p:cNvSpPr txBox="1"/>
          <p:nvPr/>
        </p:nvSpPr>
        <p:spPr>
          <a:xfrm>
            <a:off x="1007096" y="102940"/>
            <a:ext cx="16849872" cy="830997"/>
          </a:xfrm>
          <a:prstGeom prst="rect">
            <a:avLst/>
          </a:prstGeom>
          <a:noFill/>
        </p:spPr>
        <p:txBody>
          <a:bodyPr wrap="square" rtlCol="0">
            <a:spAutoFit/>
          </a:bodyPr>
          <a:lstStyle/>
          <a:p>
            <a:pPr algn="r"/>
            <a:r>
              <a:rPr lang="pt-BR" sz="4800" dirty="0">
                <a:solidFill>
                  <a:schemeClr val="bg2"/>
                </a:solidFill>
              </a:rPr>
              <a:t>Demandas NIP Não Assistenciais por Subtema</a:t>
            </a:r>
          </a:p>
        </p:txBody>
      </p:sp>
      <p:sp>
        <p:nvSpPr>
          <p:cNvPr id="6" name="CaixaDeTexto 5">
            <a:extLst>
              <a:ext uri="{FF2B5EF4-FFF2-40B4-BE49-F238E27FC236}">
                <a16:creationId xmlns:a16="http://schemas.microsoft.com/office/drawing/2014/main" id="{48BB89B2-810F-49C0-AFA4-706CA0016B16}"/>
              </a:ext>
            </a:extLst>
          </p:cNvPr>
          <p:cNvSpPr txBox="1"/>
          <p:nvPr/>
        </p:nvSpPr>
        <p:spPr>
          <a:xfrm>
            <a:off x="791072" y="1632324"/>
            <a:ext cx="16201800" cy="461665"/>
          </a:xfrm>
          <a:prstGeom prst="rect">
            <a:avLst/>
          </a:prstGeom>
          <a:noFill/>
        </p:spPr>
        <p:txBody>
          <a:bodyPr wrap="square">
            <a:spAutoFit/>
          </a:bodyPr>
          <a:lstStyle/>
          <a:p>
            <a:pPr marL="0" marR="0" lvl="0" indent="0" algn="ctr" defTabSz="1758300" rtl="0" eaLnBrk="1" fontAlgn="auto" latinLnBrk="0" hangingPunct="1">
              <a:lnSpc>
                <a:spcPct val="100000"/>
              </a:lnSpc>
              <a:spcBef>
                <a:spcPts val="0"/>
              </a:spcBef>
              <a:spcAft>
                <a:spcPts val="0"/>
              </a:spcAft>
              <a:buClrTx/>
              <a:buSzTx/>
              <a:buFontTx/>
              <a:buNone/>
              <a:tabLst/>
              <a:defRPr/>
            </a:pPr>
            <a:r>
              <a:rPr kumimoji="0" lang="pt-BR" altLang="pt-BR" sz="2400" b="1" i="0" u="none" strike="noStrike" kern="1200" cap="none" spc="0" normalizeH="0" baseline="0" noProof="0" dirty="0">
                <a:ln>
                  <a:noFill/>
                </a:ln>
                <a:solidFill>
                  <a:srgbClr val="333333">
                    <a:lumMod val="50000"/>
                  </a:srgbClr>
                </a:solidFill>
                <a:effectLst/>
                <a:uLnTx/>
                <a:uFillTx/>
                <a:latin typeface="Calibri"/>
                <a:ea typeface="+mn-ea"/>
                <a:cs typeface="+mn-cs"/>
              </a:rPr>
              <a:t>Gráfico </a:t>
            </a:r>
            <a:r>
              <a:rPr lang="pt-BR" altLang="pt-BR" sz="2400" b="1" dirty="0">
                <a:solidFill>
                  <a:srgbClr val="333333">
                    <a:lumMod val="50000"/>
                  </a:srgbClr>
                </a:solidFill>
                <a:latin typeface="Calibri"/>
              </a:rPr>
              <a:t>5.2</a:t>
            </a:r>
            <a:r>
              <a:rPr kumimoji="0" lang="pt-BR" altLang="pt-BR" sz="2400" b="1" i="0" u="none" strike="noStrike" kern="1200" cap="none" spc="0" normalizeH="0" baseline="0" noProof="0" dirty="0">
                <a:ln>
                  <a:noFill/>
                </a:ln>
                <a:solidFill>
                  <a:srgbClr val="333333">
                    <a:lumMod val="50000"/>
                  </a:srgbClr>
                </a:solidFill>
                <a:effectLst/>
                <a:uLnTx/>
                <a:uFillTx/>
                <a:latin typeface="Calibri"/>
                <a:ea typeface="+mn-ea"/>
                <a:cs typeface="+mn-cs"/>
              </a:rPr>
              <a:t>: Distribuição de demandas NIP não assistenciais, por subtema, analisadas entre janeiro/2020 e abril/2021</a:t>
            </a:r>
          </a:p>
        </p:txBody>
      </p:sp>
      <p:pic>
        <p:nvPicPr>
          <p:cNvPr id="3" name="Imagem 2">
            <a:extLst>
              <a:ext uri="{FF2B5EF4-FFF2-40B4-BE49-F238E27FC236}">
                <a16:creationId xmlns:a16="http://schemas.microsoft.com/office/drawing/2014/main" id="{F1A4BD1C-23E3-4026-8C03-F63C9A9BE9B5}"/>
              </a:ext>
            </a:extLst>
          </p:cNvPr>
          <p:cNvPicPr>
            <a:picLocks noChangeAspect="1"/>
          </p:cNvPicPr>
          <p:nvPr/>
        </p:nvPicPr>
        <p:blipFill>
          <a:blip r:embed="rId3"/>
          <a:stretch>
            <a:fillRect/>
          </a:stretch>
        </p:blipFill>
        <p:spPr>
          <a:xfrm>
            <a:off x="1295128" y="2191172"/>
            <a:ext cx="15238641" cy="7128792"/>
          </a:xfrm>
          <a:prstGeom prst="rect">
            <a:avLst/>
          </a:prstGeom>
        </p:spPr>
      </p:pic>
      <p:sp>
        <p:nvSpPr>
          <p:cNvPr id="12" name="CaixaDeTexto 11">
            <a:extLst>
              <a:ext uri="{FF2B5EF4-FFF2-40B4-BE49-F238E27FC236}">
                <a16:creationId xmlns:a16="http://schemas.microsoft.com/office/drawing/2014/main" id="{31FE8DBA-34A6-4619-A349-A09FDBE6454E}"/>
              </a:ext>
            </a:extLst>
          </p:cNvPr>
          <p:cNvSpPr txBox="1"/>
          <p:nvPr/>
        </p:nvSpPr>
        <p:spPr>
          <a:xfrm>
            <a:off x="12528376" y="9640669"/>
            <a:ext cx="3419872" cy="646331"/>
          </a:xfrm>
          <a:prstGeom prst="rect">
            <a:avLst/>
          </a:prstGeom>
          <a:noFill/>
        </p:spPr>
        <p:txBody>
          <a:bodyPr wrap="square">
            <a:spAutoFit/>
          </a:bodyPr>
          <a:lstStyle/>
          <a:p>
            <a:r>
              <a:rPr lang="pt-BR" sz="1800" dirty="0"/>
              <a:t>Dados extraídos em 15/09/2021</a:t>
            </a:r>
          </a:p>
          <a:p>
            <a:r>
              <a:rPr lang="pt-BR" sz="1800" dirty="0"/>
              <a:t>Fonte: SIF</a:t>
            </a:r>
          </a:p>
        </p:txBody>
      </p:sp>
    </p:spTree>
    <p:extLst>
      <p:ext uri="{BB962C8B-B14F-4D97-AF65-F5344CB8AC3E}">
        <p14:creationId xmlns:p14="http://schemas.microsoft.com/office/powerpoint/2010/main" val="354832544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551E85-7AF4-4836-85B2-50EA92F39D96}"/>
              </a:ext>
            </a:extLst>
          </p:cNvPr>
          <p:cNvSpPr txBox="1"/>
          <p:nvPr/>
        </p:nvSpPr>
        <p:spPr>
          <a:xfrm>
            <a:off x="7127776" y="3199284"/>
            <a:ext cx="11160224" cy="1754326"/>
          </a:xfrm>
          <a:prstGeom prst="rect">
            <a:avLst/>
          </a:prstGeom>
          <a:noFill/>
        </p:spPr>
        <p:txBody>
          <a:bodyPr wrap="square" rtlCol="0">
            <a:spAutoFit/>
          </a:bodyPr>
          <a:lstStyle/>
          <a:p>
            <a:r>
              <a:rPr lang="pt-BR" altLang="pt-BR" sz="7200" b="1" dirty="0">
                <a:solidFill>
                  <a:srgbClr val="006E89"/>
                </a:solidFill>
                <a:latin typeface="+mj-lt"/>
                <a:ea typeface="+mj-ea"/>
                <a:cs typeface="+mj-cs"/>
              </a:rPr>
              <a:t>Auditoria de demandas NIP</a:t>
            </a:r>
          </a:p>
          <a:p>
            <a:endParaRPr lang="pt-BR" sz="3600" dirty="0"/>
          </a:p>
        </p:txBody>
      </p:sp>
    </p:spTree>
    <p:extLst>
      <p:ext uri="{BB962C8B-B14F-4D97-AF65-F5344CB8AC3E}">
        <p14:creationId xmlns:p14="http://schemas.microsoft.com/office/powerpoint/2010/main" val="279986462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5A7FA5B-A0E3-44AA-9D1C-4F7ADFE08DB5}"/>
              </a:ext>
            </a:extLst>
          </p:cNvPr>
          <p:cNvSpPr txBox="1"/>
          <p:nvPr/>
        </p:nvSpPr>
        <p:spPr>
          <a:xfrm>
            <a:off x="2015208" y="0"/>
            <a:ext cx="15625736" cy="830997"/>
          </a:xfrm>
          <a:prstGeom prst="rect">
            <a:avLst/>
          </a:prstGeom>
          <a:noFill/>
        </p:spPr>
        <p:txBody>
          <a:bodyPr wrap="square" rtlCol="0">
            <a:spAutoFit/>
          </a:bodyPr>
          <a:lstStyle/>
          <a:p>
            <a:r>
              <a:rPr lang="pt-BR" altLang="pt-BR" sz="4800" dirty="0">
                <a:solidFill>
                  <a:schemeClr val="bg1"/>
                </a:solidFill>
                <a:latin typeface="Calibri" panose="020F0502020204030204" pitchFamily="34" charset="0"/>
                <a:ea typeface="MS PGothic" panose="020B0600070205080204" pitchFamily="34" charset="-128"/>
              </a:rPr>
              <a:t>                                                                                              </a:t>
            </a:r>
            <a:r>
              <a:rPr lang="pt-BR" altLang="pt-BR" sz="4800" b="1" dirty="0">
                <a:solidFill>
                  <a:schemeClr val="bg1"/>
                </a:solidFill>
                <a:latin typeface="Calibri" panose="020F0502020204030204" pitchFamily="34" charset="0"/>
                <a:ea typeface="MS PGothic" panose="020B0600070205080204" pitchFamily="34" charset="-128"/>
              </a:rPr>
              <a:t>Auditoria</a:t>
            </a:r>
          </a:p>
        </p:txBody>
      </p:sp>
      <p:sp>
        <p:nvSpPr>
          <p:cNvPr id="3" name="CaixaDeTexto 2">
            <a:extLst>
              <a:ext uri="{FF2B5EF4-FFF2-40B4-BE49-F238E27FC236}">
                <a16:creationId xmlns:a16="http://schemas.microsoft.com/office/drawing/2014/main" id="{D0A9D9D1-5733-485D-912C-B15B8A57F389}"/>
              </a:ext>
            </a:extLst>
          </p:cNvPr>
          <p:cNvSpPr txBox="1"/>
          <p:nvPr/>
        </p:nvSpPr>
        <p:spPr>
          <a:xfrm>
            <a:off x="416046" y="1759124"/>
            <a:ext cx="17209912" cy="9094797"/>
          </a:xfrm>
          <a:prstGeom prst="rect">
            <a:avLst/>
          </a:prstGeom>
          <a:noFill/>
        </p:spPr>
        <p:txBody>
          <a:bodyPr wrap="square" rtlCol="0">
            <a:spAutoFit/>
          </a:bodyPr>
          <a:lstStyle/>
          <a:p>
            <a:pPr marL="457200" indent="-457200" algn="just">
              <a:buFont typeface="Arial" panose="020B0604020202020204" pitchFamily="34" charset="0"/>
              <a:buChar char="•"/>
            </a:pPr>
            <a:r>
              <a:rPr lang="pt-BR" sz="4000" dirty="0"/>
              <a:t>Mensalmente é realizada auditoria amostral de demandas, cujo objetivo é qualificar e aprimorar  as análises, além de uniformizar condutas e entendimentos;</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Do resultado da auditoria, é possível identificar comportamentos do mercado e situações críticas, que poderão ser repassadas à Diretoria de Fiscalização;</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De acordo com o artigo 14, §4º, da RN nº 388, é possível que, após identificação pela auditoria de insubsistência das razões que determinaram a finalização da demanda pela classificação inicialmente atribuída, seja recomendada a reabertura e consequente reanálise. A operadora e interlocutor receberão novos documentos.</a:t>
            </a:r>
          </a:p>
          <a:p>
            <a:pPr>
              <a:buFont typeface="Arial" panose="020B0604020202020204" pitchFamily="34" charset="0"/>
              <a:buChar char="•"/>
            </a:pPr>
            <a:endParaRPr lang="pt-BR" altLang="pt-BR" dirty="0">
              <a:solidFill>
                <a:srgbClr val="000000"/>
              </a:solidFill>
            </a:endParaRPr>
          </a:p>
          <a:p>
            <a:pPr>
              <a:buFont typeface="Arial" panose="020B0604020202020204" pitchFamily="34" charset="0"/>
              <a:buChar char="•"/>
            </a:pPr>
            <a:endParaRPr lang="pt-BR" altLang="pt-BR" dirty="0">
              <a:solidFill>
                <a:srgbClr val="000000"/>
              </a:solidFill>
            </a:endParaRPr>
          </a:p>
          <a:p>
            <a:endParaRPr lang="pt-BR" dirty="0"/>
          </a:p>
        </p:txBody>
      </p:sp>
    </p:spTree>
    <p:extLst>
      <p:ext uri="{BB962C8B-B14F-4D97-AF65-F5344CB8AC3E}">
        <p14:creationId xmlns:p14="http://schemas.microsoft.com/office/powerpoint/2010/main" val="90706722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4"/>
          <p:cNvSpPr txBox="1">
            <a:spLocks/>
          </p:cNvSpPr>
          <p:nvPr/>
        </p:nvSpPr>
        <p:spPr bwMode="auto">
          <a:xfrm>
            <a:off x="9576049" y="9715792"/>
            <a:ext cx="7143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BR"/>
            </a:defPPr>
            <a:lvl1pPr marL="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1pPr>
            <a:lvl2pPr marL="742950" indent="-28575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2pPr>
            <a:lvl3pPr marL="1143000" indent="-22860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3pPr>
            <a:lvl4pPr marL="1600200" indent="-22860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4pPr>
            <a:lvl5pPr marL="2057400" indent="-22860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5pPr>
            <a:lvl6pPr marL="25146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6pPr>
            <a:lvl7pPr marL="29718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7pPr>
            <a:lvl8pPr marL="34290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8pPr>
            <a:lvl9pPr marL="38862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9pPr>
          </a:lstStyle>
          <a:p>
            <a:fld id="{EDD22ECE-E2E5-4CA8-AC91-7521BB877610}" type="slidenum">
              <a:rPr lang="pt-BR" altLang="pt-BR" sz="1800">
                <a:solidFill>
                  <a:srgbClr val="898989"/>
                </a:solidFill>
                <a:latin typeface="Calibri" panose="020F0502020204030204" pitchFamily="34" charset="0"/>
              </a:rPr>
              <a:pPr/>
              <a:t>3</a:t>
            </a:fld>
            <a:endParaRPr lang="pt-BR" altLang="pt-BR" sz="1800" dirty="0">
              <a:solidFill>
                <a:srgbClr val="898989"/>
              </a:solidFill>
              <a:latin typeface="Calibri" panose="020F0502020204030204" pitchFamily="34" charset="0"/>
            </a:endParaRPr>
          </a:p>
        </p:txBody>
      </p:sp>
      <p:sp>
        <p:nvSpPr>
          <p:cNvPr id="6" name="Título 1">
            <a:extLst>
              <a:ext uri="{FF2B5EF4-FFF2-40B4-BE49-F238E27FC236}">
                <a16:creationId xmlns:a16="http://schemas.microsoft.com/office/drawing/2014/main" id="{5B114465-3E79-46D8-8211-EF1B611F79EE}"/>
              </a:ext>
            </a:extLst>
          </p:cNvPr>
          <p:cNvSpPr txBox="1">
            <a:spLocks/>
          </p:cNvSpPr>
          <p:nvPr/>
        </p:nvSpPr>
        <p:spPr bwMode="auto">
          <a:xfrm>
            <a:off x="25081" y="136810"/>
            <a:ext cx="18285576" cy="111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540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3600" b="1" dirty="0">
                <a:solidFill>
                  <a:schemeClr val="bg1"/>
                </a:solidFill>
                <a:latin typeface="Calibri" panose="020F0502020204030204" pitchFamily="34" charset="0"/>
                <a:ea typeface="MS PGothic" panose="020B0600070205080204" pitchFamily="34" charset="-128"/>
              </a:rPr>
              <a:t>                                                                                                                    </a:t>
            </a:r>
            <a:r>
              <a:rPr lang="pt-BR" altLang="pt-BR" sz="4800" b="1" dirty="0">
                <a:solidFill>
                  <a:schemeClr val="bg1"/>
                </a:solidFill>
                <a:latin typeface="Calibri" panose="020F0502020204030204" pitchFamily="34" charset="0"/>
                <a:ea typeface="MS PGothic" panose="020B0600070205080204" pitchFamily="34" charset="-128"/>
              </a:rPr>
              <a:t>Entrada de demandas</a:t>
            </a:r>
            <a:br>
              <a:rPr lang="pt-BR" altLang="pt-BR" sz="3200" dirty="0">
                <a:solidFill>
                  <a:schemeClr val="bg1"/>
                </a:solidFill>
                <a:latin typeface="Calibri" panose="020F0502020204030204" pitchFamily="34" charset="0"/>
                <a:ea typeface="MS PGothic" panose="020B0600070205080204" pitchFamily="34" charset="-128"/>
              </a:rPr>
            </a:br>
            <a:endParaRPr lang="pt-BR" altLang="pt-BR" sz="3200" dirty="0">
              <a:solidFill>
                <a:schemeClr val="bg1"/>
              </a:solidFill>
              <a:latin typeface="Calibri" panose="020F0502020204030204" pitchFamily="34" charset="0"/>
              <a:ea typeface="MS PGothic" panose="020B0600070205080204" pitchFamily="34" charset="-128"/>
            </a:endParaRPr>
          </a:p>
        </p:txBody>
      </p:sp>
      <p:pic>
        <p:nvPicPr>
          <p:cNvPr id="14" name="Picture 2" descr="elementos_NIP-02.jpg">
            <a:extLst>
              <a:ext uri="{FF2B5EF4-FFF2-40B4-BE49-F238E27FC236}">
                <a16:creationId xmlns:a16="http://schemas.microsoft.com/office/drawing/2014/main" id="{2FB62B4E-664F-49C5-90D6-CE6631C9D2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2948" y="1543100"/>
            <a:ext cx="14494526" cy="777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67113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ED7099C9-127A-4A4B-9A59-738FE6B731E1}"/>
              </a:ext>
            </a:extLst>
          </p:cNvPr>
          <p:cNvSpPr txBox="1">
            <a:spLocks/>
          </p:cNvSpPr>
          <p:nvPr/>
        </p:nvSpPr>
        <p:spPr>
          <a:xfrm>
            <a:off x="5615608" y="3991372"/>
            <a:ext cx="9772650" cy="1021557"/>
          </a:xfrm>
          <a:prstGeom prst="rect">
            <a:avLst/>
          </a:prstGeom>
        </p:spPr>
        <p:txBody>
          <a:bodyPr/>
          <a:lstStyle>
            <a:lvl1pPr algn="r" rtl="0" eaLnBrk="0" fontAlgn="base" hangingPunct="0">
              <a:spcBef>
                <a:spcPct val="0"/>
              </a:spcBef>
              <a:spcAft>
                <a:spcPct val="0"/>
              </a:spcAft>
              <a:defRPr sz="3600" b="1" kern="1200" cap="all">
                <a:solidFill>
                  <a:srgbClr val="006E89"/>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pt-BR" sz="6000" dirty="0"/>
          </a:p>
        </p:txBody>
      </p:sp>
      <p:sp>
        <p:nvSpPr>
          <p:cNvPr id="4" name="CaixaDeTexto 3">
            <a:extLst>
              <a:ext uri="{FF2B5EF4-FFF2-40B4-BE49-F238E27FC236}">
                <a16:creationId xmlns:a16="http://schemas.microsoft.com/office/drawing/2014/main" id="{49539611-F942-441D-A7E9-70D6B79AD55D}"/>
              </a:ext>
            </a:extLst>
          </p:cNvPr>
          <p:cNvSpPr txBox="1"/>
          <p:nvPr/>
        </p:nvSpPr>
        <p:spPr>
          <a:xfrm>
            <a:off x="8639944" y="3812600"/>
            <a:ext cx="7848872" cy="1200329"/>
          </a:xfrm>
          <a:prstGeom prst="rect">
            <a:avLst/>
          </a:prstGeom>
          <a:noFill/>
        </p:spPr>
        <p:txBody>
          <a:bodyPr wrap="square">
            <a:spAutoFit/>
          </a:bodyPr>
          <a:lstStyle/>
          <a:p>
            <a:r>
              <a:rPr lang="pt-BR" altLang="pt-BR" sz="7200" b="1" dirty="0">
                <a:solidFill>
                  <a:srgbClr val="006E89"/>
                </a:solidFill>
                <a:latin typeface="+mj-lt"/>
                <a:ea typeface="+mj-ea"/>
                <a:cs typeface="+mj-cs"/>
              </a:rPr>
              <a:t>Pesquisa de inativas</a:t>
            </a: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5A7FA5B-A0E3-44AA-9D1C-4F7ADFE08DB5}"/>
              </a:ext>
            </a:extLst>
          </p:cNvPr>
          <p:cNvSpPr txBox="1"/>
          <p:nvPr/>
        </p:nvSpPr>
        <p:spPr>
          <a:xfrm>
            <a:off x="1583160" y="102940"/>
            <a:ext cx="16489832" cy="1369606"/>
          </a:xfrm>
          <a:prstGeom prst="rect">
            <a:avLst/>
          </a:prstGeom>
          <a:noFill/>
        </p:spPr>
        <p:txBody>
          <a:bodyPr wrap="square" rtlCol="0">
            <a:spAutoFit/>
          </a:bodyPr>
          <a:lstStyle/>
          <a:p>
            <a:r>
              <a:rPr lang="pt-BR" altLang="pt-BR" sz="3200" b="1" dirty="0">
                <a:solidFill>
                  <a:schemeClr val="bg1"/>
                </a:solidFill>
                <a:latin typeface="Calibri" panose="020F0502020204030204" pitchFamily="34" charset="0"/>
                <a:ea typeface="MS PGothic" panose="020B0600070205080204" pitchFamily="34" charset="-128"/>
              </a:rPr>
              <a:t>                                                                                                                        </a:t>
            </a:r>
            <a:r>
              <a:rPr lang="pt-BR" altLang="pt-BR" sz="4800" b="1" dirty="0">
                <a:solidFill>
                  <a:schemeClr val="bg1"/>
                </a:solidFill>
                <a:latin typeface="Calibri" panose="020F0502020204030204" pitchFamily="34" charset="0"/>
                <a:ea typeface="MS PGothic" panose="020B0600070205080204" pitchFamily="34" charset="-128"/>
              </a:rPr>
              <a:t>Pesquisa de inativas </a:t>
            </a:r>
            <a:endParaRPr lang="pt-BR" altLang="pt-BR" sz="4800" dirty="0">
              <a:solidFill>
                <a:schemeClr val="bg1"/>
              </a:solidFill>
              <a:latin typeface="Calibri" panose="020F0502020204030204" pitchFamily="34" charset="0"/>
              <a:ea typeface="MS PGothic" panose="020B0600070205080204" pitchFamily="34" charset="-128"/>
            </a:endParaRPr>
          </a:p>
          <a:p>
            <a:endParaRPr lang="pt-BR" dirty="0"/>
          </a:p>
        </p:txBody>
      </p:sp>
      <p:sp>
        <p:nvSpPr>
          <p:cNvPr id="3" name="CaixaDeTexto 2">
            <a:extLst>
              <a:ext uri="{FF2B5EF4-FFF2-40B4-BE49-F238E27FC236}">
                <a16:creationId xmlns:a16="http://schemas.microsoft.com/office/drawing/2014/main" id="{D0A9D9D1-5733-485D-912C-B15B8A57F389}"/>
              </a:ext>
            </a:extLst>
          </p:cNvPr>
          <p:cNvSpPr txBox="1"/>
          <p:nvPr/>
        </p:nvSpPr>
        <p:spPr>
          <a:xfrm>
            <a:off x="359024" y="1975148"/>
            <a:ext cx="17713968" cy="7325082"/>
          </a:xfrm>
          <a:prstGeom prst="rect">
            <a:avLst/>
          </a:prstGeom>
          <a:noFill/>
        </p:spPr>
        <p:txBody>
          <a:bodyPr wrap="square" rtlCol="0">
            <a:spAutoFit/>
          </a:bodyPr>
          <a:lstStyle/>
          <a:p>
            <a:pPr marL="457200" indent="-457200" algn="just">
              <a:buFont typeface="Arial" panose="020B0604020202020204" pitchFamily="34" charset="0"/>
              <a:buChar char="•"/>
            </a:pPr>
            <a:r>
              <a:rPr lang="pt-BR" sz="4000" dirty="0"/>
              <a:t>O objetivo é identificar e continuamente investigar os fatores que causam a inativação das demandas por ausência de retorno do beneficiário, além de verificar o número de inativações por resolução do problema após a abertura da reclamação;</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Inicialmente a pesquisa era realizada somente com as demandas de natureza assistencial. A partir de maio/2018, passaram a integrar a amostra também as demandas de natureza não assistencial;</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A atual amostra refere-se às demandas do segundo semestre de 2020.</a:t>
            </a:r>
            <a:endParaRPr lang="pt-BR" altLang="pt-BR" sz="4000" dirty="0">
              <a:solidFill>
                <a:srgbClr val="000000"/>
              </a:solidFill>
            </a:endParaRPr>
          </a:p>
          <a:p>
            <a:pPr>
              <a:buFont typeface="Arial" panose="020B0604020202020204" pitchFamily="34" charset="0"/>
              <a:buChar char="•"/>
            </a:pPr>
            <a:endParaRPr lang="pt-BR" altLang="pt-BR" dirty="0">
              <a:solidFill>
                <a:srgbClr val="000000"/>
              </a:solidFill>
            </a:endParaRPr>
          </a:p>
          <a:p>
            <a:endParaRPr lang="pt-BR" dirty="0"/>
          </a:p>
        </p:txBody>
      </p:sp>
    </p:spTree>
    <p:extLst>
      <p:ext uri="{BB962C8B-B14F-4D97-AF65-F5344CB8AC3E}">
        <p14:creationId xmlns:p14="http://schemas.microsoft.com/office/powerpoint/2010/main" val="4212443519"/>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5A7FA5B-A0E3-44AA-9D1C-4F7ADFE08DB5}"/>
              </a:ext>
            </a:extLst>
          </p:cNvPr>
          <p:cNvSpPr txBox="1"/>
          <p:nvPr/>
        </p:nvSpPr>
        <p:spPr>
          <a:xfrm>
            <a:off x="1583160" y="102940"/>
            <a:ext cx="16489832" cy="1369606"/>
          </a:xfrm>
          <a:prstGeom prst="rect">
            <a:avLst/>
          </a:prstGeom>
          <a:noFill/>
        </p:spPr>
        <p:txBody>
          <a:bodyPr wrap="square" rtlCol="0">
            <a:spAutoFit/>
          </a:bodyPr>
          <a:lstStyle/>
          <a:p>
            <a:r>
              <a:rPr lang="pt-BR" altLang="pt-BR" sz="3200" b="1" dirty="0">
                <a:solidFill>
                  <a:schemeClr val="bg1"/>
                </a:solidFill>
                <a:latin typeface="Calibri" panose="020F0502020204030204" pitchFamily="34" charset="0"/>
                <a:ea typeface="MS PGothic" panose="020B0600070205080204" pitchFamily="34" charset="-128"/>
              </a:rPr>
              <a:t>                                                                                                                        </a:t>
            </a:r>
            <a:r>
              <a:rPr lang="pt-BR" altLang="pt-BR" sz="4800" b="1" dirty="0">
                <a:solidFill>
                  <a:schemeClr val="bg1"/>
                </a:solidFill>
                <a:latin typeface="Calibri" panose="020F0502020204030204" pitchFamily="34" charset="0"/>
                <a:ea typeface="MS PGothic" panose="020B0600070205080204" pitchFamily="34" charset="-128"/>
              </a:rPr>
              <a:t>Pesquisa de inativas </a:t>
            </a:r>
            <a:endParaRPr lang="pt-BR" altLang="pt-BR" sz="4800" dirty="0">
              <a:solidFill>
                <a:schemeClr val="bg1"/>
              </a:solidFill>
              <a:latin typeface="Calibri" panose="020F0502020204030204" pitchFamily="34" charset="0"/>
              <a:ea typeface="MS PGothic" panose="020B0600070205080204" pitchFamily="34" charset="-128"/>
            </a:endParaRPr>
          </a:p>
          <a:p>
            <a:endParaRPr lang="pt-BR" dirty="0"/>
          </a:p>
        </p:txBody>
      </p:sp>
      <p:sp>
        <p:nvSpPr>
          <p:cNvPr id="3" name="CaixaDeTexto 2">
            <a:extLst>
              <a:ext uri="{FF2B5EF4-FFF2-40B4-BE49-F238E27FC236}">
                <a16:creationId xmlns:a16="http://schemas.microsoft.com/office/drawing/2014/main" id="{D0A9D9D1-5733-485D-912C-B15B8A57F389}"/>
              </a:ext>
            </a:extLst>
          </p:cNvPr>
          <p:cNvSpPr txBox="1"/>
          <p:nvPr/>
        </p:nvSpPr>
        <p:spPr>
          <a:xfrm>
            <a:off x="287015" y="2351341"/>
            <a:ext cx="17713968" cy="584775"/>
          </a:xfrm>
          <a:prstGeom prst="rect">
            <a:avLst/>
          </a:prstGeom>
          <a:noFill/>
        </p:spPr>
        <p:txBody>
          <a:bodyPr wrap="square" rtlCol="0">
            <a:spAutoFit/>
          </a:bodyPr>
          <a:lstStyle/>
          <a:p>
            <a:pPr algn="ctr"/>
            <a:r>
              <a:rPr lang="pt-BR" altLang="pt-BR" sz="3200" b="1" dirty="0">
                <a:latin typeface="Calibri" panose="020F0502020204030204" pitchFamily="34" charset="0"/>
                <a:ea typeface="Calibri" panose="020F0502020204030204" pitchFamily="34" charset="0"/>
                <a:cs typeface="Times New Roman" panose="02020603050405020304" pitchFamily="18" charset="0"/>
              </a:rPr>
              <a:t>Tabela 1: Percentual de Inativação das Demandas NIP, por natureza e por ano de atendimento</a:t>
            </a:r>
            <a:endParaRPr lang="pt-BR" altLang="pt-BR" sz="3200" b="1" dirty="0">
              <a:ea typeface="Calibri" panose="020F0502020204030204" pitchFamily="34" charset="0"/>
              <a:cs typeface="Times New Roman" panose="02020603050405020304" pitchFamily="18" charset="0"/>
            </a:endParaRPr>
          </a:p>
        </p:txBody>
      </p:sp>
      <p:pic>
        <p:nvPicPr>
          <p:cNvPr id="8" name="Imagem 7">
            <a:extLst>
              <a:ext uri="{FF2B5EF4-FFF2-40B4-BE49-F238E27FC236}">
                <a16:creationId xmlns:a16="http://schemas.microsoft.com/office/drawing/2014/main" id="{DDBC51F4-78B2-4493-91EA-6530689F4520}"/>
              </a:ext>
            </a:extLst>
          </p:cNvPr>
          <p:cNvPicPr>
            <a:picLocks noChangeAspect="1"/>
          </p:cNvPicPr>
          <p:nvPr/>
        </p:nvPicPr>
        <p:blipFill>
          <a:blip r:embed="rId2"/>
          <a:stretch>
            <a:fillRect/>
          </a:stretch>
        </p:blipFill>
        <p:spPr>
          <a:xfrm>
            <a:off x="1367136" y="3631332"/>
            <a:ext cx="15480625" cy="4239778"/>
          </a:xfrm>
          <a:prstGeom prst="rect">
            <a:avLst/>
          </a:prstGeom>
        </p:spPr>
      </p:pic>
      <p:sp>
        <p:nvSpPr>
          <p:cNvPr id="9" name="CaixaDeTexto 8">
            <a:extLst>
              <a:ext uri="{FF2B5EF4-FFF2-40B4-BE49-F238E27FC236}">
                <a16:creationId xmlns:a16="http://schemas.microsoft.com/office/drawing/2014/main" id="{E9A234A2-544C-4829-9B45-2AC645F30189}"/>
              </a:ext>
            </a:extLst>
          </p:cNvPr>
          <p:cNvSpPr txBox="1"/>
          <p:nvPr/>
        </p:nvSpPr>
        <p:spPr>
          <a:xfrm>
            <a:off x="13680504" y="8095828"/>
            <a:ext cx="3419872" cy="646331"/>
          </a:xfrm>
          <a:prstGeom prst="rect">
            <a:avLst/>
          </a:prstGeom>
          <a:noFill/>
        </p:spPr>
        <p:txBody>
          <a:bodyPr wrap="square">
            <a:spAutoFit/>
          </a:bodyPr>
          <a:lstStyle/>
          <a:p>
            <a:r>
              <a:rPr lang="pt-BR" sz="1800" dirty="0"/>
              <a:t>Dados extraídos em 15/09/2021</a:t>
            </a:r>
          </a:p>
          <a:p>
            <a:r>
              <a:rPr lang="pt-BR" sz="1800" dirty="0"/>
              <a:t>Fonte: SIF</a:t>
            </a:r>
          </a:p>
        </p:txBody>
      </p:sp>
    </p:spTree>
    <p:extLst>
      <p:ext uri="{BB962C8B-B14F-4D97-AF65-F5344CB8AC3E}">
        <p14:creationId xmlns:p14="http://schemas.microsoft.com/office/powerpoint/2010/main" val="393709897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5A7FA5B-A0E3-44AA-9D1C-4F7ADFE08DB5}"/>
              </a:ext>
            </a:extLst>
          </p:cNvPr>
          <p:cNvSpPr txBox="1"/>
          <p:nvPr/>
        </p:nvSpPr>
        <p:spPr>
          <a:xfrm>
            <a:off x="647056" y="102940"/>
            <a:ext cx="17425936" cy="1369606"/>
          </a:xfrm>
          <a:prstGeom prst="rect">
            <a:avLst/>
          </a:prstGeom>
          <a:noFill/>
        </p:spPr>
        <p:txBody>
          <a:bodyPr wrap="square" rtlCol="0">
            <a:spAutoFit/>
          </a:bodyPr>
          <a:lstStyle/>
          <a:p>
            <a:pPr algn="ctr"/>
            <a:r>
              <a:rPr lang="pt-BR" altLang="pt-BR" sz="3200" b="1" dirty="0">
                <a:solidFill>
                  <a:schemeClr val="bg1"/>
                </a:solidFill>
                <a:latin typeface="Calibri" panose="020F0502020204030204" pitchFamily="34" charset="0"/>
                <a:ea typeface="MS PGothic" panose="020B0600070205080204" pitchFamily="34" charset="-128"/>
              </a:rPr>
              <a:t>                                               </a:t>
            </a:r>
            <a:r>
              <a:rPr lang="pt-BR" altLang="pt-BR" sz="4800" b="1" dirty="0">
                <a:solidFill>
                  <a:schemeClr val="bg1"/>
                </a:solidFill>
                <a:latin typeface="Calibri" panose="020F0502020204030204" pitchFamily="34" charset="0"/>
                <a:ea typeface="MS PGothic" panose="020B0600070205080204" pitchFamily="34" charset="-128"/>
              </a:rPr>
              <a:t>Pesquisa de inativas – demandas assistenciais </a:t>
            </a:r>
            <a:endParaRPr lang="pt-BR" altLang="pt-BR" sz="4800" dirty="0">
              <a:solidFill>
                <a:schemeClr val="bg1"/>
              </a:solidFill>
              <a:latin typeface="Calibri" panose="020F0502020204030204" pitchFamily="34" charset="0"/>
              <a:ea typeface="MS PGothic" panose="020B0600070205080204" pitchFamily="34" charset="-128"/>
            </a:endParaRPr>
          </a:p>
          <a:p>
            <a:pPr algn="ctr"/>
            <a:endParaRPr lang="pt-BR" dirty="0"/>
          </a:p>
        </p:txBody>
      </p:sp>
      <p:sp>
        <p:nvSpPr>
          <p:cNvPr id="6" name="CaixaDeTexto 5">
            <a:extLst>
              <a:ext uri="{FF2B5EF4-FFF2-40B4-BE49-F238E27FC236}">
                <a16:creationId xmlns:a16="http://schemas.microsoft.com/office/drawing/2014/main" id="{0D5C627E-A454-40BE-933C-F6F2862BDAD0}"/>
              </a:ext>
            </a:extLst>
          </p:cNvPr>
          <p:cNvSpPr txBox="1"/>
          <p:nvPr/>
        </p:nvSpPr>
        <p:spPr>
          <a:xfrm>
            <a:off x="11664280" y="9648845"/>
            <a:ext cx="3897806" cy="523220"/>
          </a:xfrm>
          <a:prstGeom prst="rect">
            <a:avLst/>
          </a:prstGeom>
          <a:noFill/>
        </p:spPr>
        <p:txBody>
          <a:bodyPr wrap="square">
            <a:spAutoFit/>
          </a:bodyPr>
          <a:lstStyle/>
          <a:p>
            <a:pPr algn="r"/>
            <a:r>
              <a:rPr lang="pt-BR" sz="1400" dirty="0"/>
              <a:t>Dados extraídos em 01/07/2021</a:t>
            </a:r>
          </a:p>
          <a:p>
            <a:pPr algn="r"/>
            <a:r>
              <a:rPr lang="pt-BR" sz="1400" dirty="0"/>
              <a:t>Fonte: SIF-Consulta</a:t>
            </a:r>
          </a:p>
        </p:txBody>
      </p:sp>
      <p:pic>
        <p:nvPicPr>
          <p:cNvPr id="8" name="Imagem 7">
            <a:extLst>
              <a:ext uri="{FF2B5EF4-FFF2-40B4-BE49-F238E27FC236}">
                <a16:creationId xmlns:a16="http://schemas.microsoft.com/office/drawing/2014/main" id="{DD641751-3E4C-4941-BCC1-0B3B743B0A4C}"/>
              </a:ext>
            </a:extLst>
          </p:cNvPr>
          <p:cNvPicPr>
            <a:picLocks noChangeAspect="1"/>
          </p:cNvPicPr>
          <p:nvPr/>
        </p:nvPicPr>
        <p:blipFill>
          <a:blip r:embed="rId3"/>
          <a:stretch>
            <a:fillRect/>
          </a:stretch>
        </p:blipFill>
        <p:spPr>
          <a:xfrm>
            <a:off x="935088" y="2263180"/>
            <a:ext cx="15741862" cy="7200800"/>
          </a:xfrm>
          <a:prstGeom prst="rect">
            <a:avLst/>
          </a:prstGeom>
        </p:spPr>
      </p:pic>
      <p:sp>
        <p:nvSpPr>
          <p:cNvPr id="9" name="CaixaDeTexto 8">
            <a:extLst>
              <a:ext uri="{FF2B5EF4-FFF2-40B4-BE49-F238E27FC236}">
                <a16:creationId xmlns:a16="http://schemas.microsoft.com/office/drawing/2014/main" id="{0090E4DC-4881-4F70-8B54-6D18F58CBF23}"/>
              </a:ext>
            </a:extLst>
          </p:cNvPr>
          <p:cNvSpPr txBox="1"/>
          <p:nvPr/>
        </p:nvSpPr>
        <p:spPr>
          <a:xfrm>
            <a:off x="906100" y="1663015"/>
            <a:ext cx="15741862" cy="523220"/>
          </a:xfrm>
          <a:prstGeom prst="rect">
            <a:avLst/>
          </a:prstGeom>
          <a:noFill/>
        </p:spPr>
        <p:txBody>
          <a:bodyPr wrap="square">
            <a:spAutoFit/>
          </a:bodyPr>
          <a:lstStyle/>
          <a:p>
            <a:pPr algn="just"/>
            <a:r>
              <a:rPr lang="pt-BR" altLang="pt-BR" sz="2800" b="1" dirty="0">
                <a:cs typeface="Times New Roman" panose="02020603050405020304" pitchFamily="18" charset="0"/>
              </a:rPr>
              <a:t>Gráfico 6: Distribuição dos respondentes da pesquisa em demandas assistenciais, por período</a:t>
            </a:r>
            <a:endParaRPr lang="pt-BR" sz="2800" dirty="0"/>
          </a:p>
        </p:txBody>
      </p:sp>
    </p:spTree>
    <p:extLst>
      <p:ext uri="{BB962C8B-B14F-4D97-AF65-F5344CB8AC3E}">
        <p14:creationId xmlns:p14="http://schemas.microsoft.com/office/powerpoint/2010/main" val="3748864340"/>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5A7FA5B-A0E3-44AA-9D1C-4F7ADFE08DB5}"/>
              </a:ext>
            </a:extLst>
          </p:cNvPr>
          <p:cNvSpPr txBox="1"/>
          <p:nvPr/>
        </p:nvSpPr>
        <p:spPr>
          <a:xfrm>
            <a:off x="647056" y="102940"/>
            <a:ext cx="17425936" cy="1369606"/>
          </a:xfrm>
          <a:prstGeom prst="rect">
            <a:avLst/>
          </a:prstGeom>
          <a:noFill/>
        </p:spPr>
        <p:txBody>
          <a:bodyPr wrap="square" rtlCol="0">
            <a:spAutoFit/>
          </a:bodyPr>
          <a:lstStyle/>
          <a:p>
            <a:pPr algn="ctr"/>
            <a:r>
              <a:rPr lang="pt-BR" altLang="pt-BR" sz="3200" b="1" dirty="0">
                <a:solidFill>
                  <a:schemeClr val="bg1"/>
                </a:solidFill>
                <a:latin typeface="Calibri" panose="020F0502020204030204" pitchFamily="34" charset="0"/>
                <a:ea typeface="MS PGothic" panose="020B0600070205080204" pitchFamily="34" charset="-128"/>
              </a:rPr>
              <a:t>                                               </a:t>
            </a:r>
            <a:r>
              <a:rPr lang="pt-BR" altLang="pt-BR" sz="4800" b="1" dirty="0">
                <a:solidFill>
                  <a:schemeClr val="bg1"/>
                </a:solidFill>
                <a:latin typeface="Calibri" panose="020F0502020204030204" pitchFamily="34" charset="0"/>
                <a:ea typeface="MS PGothic" panose="020B0600070205080204" pitchFamily="34" charset="-128"/>
              </a:rPr>
              <a:t>Pesquisa de inativas – demandas não assistenciais </a:t>
            </a:r>
            <a:endParaRPr lang="pt-BR" altLang="pt-BR" sz="4800" dirty="0">
              <a:solidFill>
                <a:schemeClr val="bg1"/>
              </a:solidFill>
              <a:latin typeface="Calibri" panose="020F0502020204030204" pitchFamily="34" charset="0"/>
              <a:ea typeface="MS PGothic" panose="020B0600070205080204" pitchFamily="34" charset="-128"/>
            </a:endParaRPr>
          </a:p>
          <a:p>
            <a:pPr algn="ctr"/>
            <a:endParaRPr lang="pt-BR" dirty="0"/>
          </a:p>
        </p:txBody>
      </p:sp>
      <p:sp>
        <p:nvSpPr>
          <p:cNvPr id="6" name="CaixaDeTexto 5">
            <a:extLst>
              <a:ext uri="{FF2B5EF4-FFF2-40B4-BE49-F238E27FC236}">
                <a16:creationId xmlns:a16="http://schemas.microsoft.com/office/drawing/2014/main" id="{0D5C627E-A454-40BE-933C-F6F2862BDAD0}"/>
              </a:ext>
            </a:extLst>
          </p:cNvPr>
          <p:cNvSpPr txBox="1"/>
          <p:nvPr/>
        </p:nvSpPr>
        <p:spPr>
          <a:xfrm>
            <a:off x="11664280" y="9648845"/>
            <a:ext cx="3897806" cy="523220"/>
          </a:xfrm>
          <a:prstGeom prst="rect">
            <a:avLst/>
          </a:prstGeom>
          <a:noFill/>
        </p:spPr>
        <p:txBody>
          <a:bodyPr wrap="square">
            <a:spAutoFit/>
          </a:bodyPr>
          <a:lstStyle/>
          <a:p>
            <a:pPr algn="r"/>
            <a:r>
              <a:rPr lang="pt-BR" sz="1400" dirty="0"/>
              <a:t>Dados extraídos em 01/07/2021</a:t>
            </a:r>
          </a:p>
          <a:p>
            <a:pPr algn="r"/>
            <a:r>
              <a:rPr lang="pt-BR" sz="1400" dirty="0"/>
              <a:t>Fonte: SIF-Consulta</a:t>
            </a:r>
          </a:p>
        </p:txBody>
      </p:sp>
      <p:sp>
        <p:nvSpPr>
          <p:cNvPr id="9" name="CaixaDeTexto 8">
            <a:extLst>
              <a:ext uri="{FF2B5EF4-FFF2-40B4-BE49-F238E27FC236}">
                <a16:creationId xmlns:a16="http://schemas.microsoft.com/office/drawing/2014/main" id="{0090E4DC-4881-4F70-8B54-6D18F58CBF23}"/>
              </a:ext>
            </a:extLst>
          </p:cNvPr>
          <p:cNvSpPr txBox="1"/>
          <p:nvPr/>
        </p:nvSpPr>
        <p:spPr>
          <a:xfrm>
            <a:off x="906100" y="1663015"/>
            <a:ext cx="15741862" cy="523220"/>
          </a:xfrm>
          <a:prstGeom prst="rect">
            <a:avLst/>
          </a:prstGeom>
          <a:noFill/>
        </p:spPr>
        <p:txBody>
          <a:bodyPr wrap="square">
            <a:spAutoFit/>
          </a:bodyPr>
          <a:lstStyle/>
          <a:p>
            <a:pPr algn="just"/>
            <a:r>
              <a:rPr lang="pt-BR" altLang="pt-BR" sz="2800" b="1" dirty="0">
                <a:cs typeface="Times New Roman" panose="02020603050405020304" pitchFamily="18" charset="0"/>
              </a:rPr>
              <a:t>Gráfico 7: Distribuição dos respondentes da pesquisa em demandas não assistenciais, por período</a:t>
            </a:r>
            <a:endParaRPr lang="pt-BR" sz="2800" dirty="0"/>
          </a:p>
        </p:txBody>
      </p:sp>
      <p:pic>
        <p:nvPicPr>
          <p:cNvPr id="7" name="Imagem 6">
            <a:extLst>
              <a:ext uri="{FF2B5EF4-FFF2-40B4-BE49-F238E27FC236}">
                <a16:creationId xmlns:a16="http://schemas.microsoft.com/office/drawing/2014/main" id="{1D8297AF-0D72-40A2-8723-BCF37967D8BB}"/>
              </a:ext>
            </a:extLst>
          </p:cNvPr>
          <p:cNvPicPr>
            <a:picLocks noChangeAspect="1"/>
          </p:cNvPicPr>
          <p:nvPr/>
        </p:nvPicPr>
        <p:blipFill>
          <a:blip r:embed="rId3"/>
          <a:stretch>
            <a:fillRect/>
          </a:stretch>
        </p:blipFill>
        <p:spPr>
          <a:xfrm>
            <a:off x="1180729" y="2407196"/>
            <a:ext cx="15822926" cy="7102960"/>
          </a:xfrm>
          <a:prstGeom prst="rect">
            <a:avLst/>
          </a:prstGeom>
        </p:spPr>
      </p:pic>
    </p:spTree>
    <p:extLst>
      <p:ext uri="{BB962C8B-B14F-4D97-AF65-F5344CB8AC3E}">
        <p14:creationId xmlns:p14="http://schemas.microsoft.com/office/powerpoint/2010/main" val="198430420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ED7099C9-127A-4A4B-9A59-738FE6B731E1}"/>
              </a:ext>
            </a:extLst>
          </p:cNvPr>
          <p:cNvSpPr txBox="1">
            <a:spLocks/>
          </p:cNvSpPr>
          <p:nvPr/>
        </p:nvSpPr>
        <p:spPr>
          <a:xfrm>
            <a:off x="5615608" y="3991372"/>
            <a:ext cx="9772650" cy="1021557"/>
          </a:xfrm>
          <a:prstGeom prst="rect">
            <a:avLst/>
          </a:prstGeom>
        </p:spPr>
        <p:txBody>
          <a:bodyPr/>
          <a:lstStyle>
            <a:lvl1pPr algn="r" rtl="0" eaLnBrk="0" fontAlgn="base" hangingPunct="0">
              <a:spcBef>
                <a:spcPct val="0"/>
              </a:spcBef>
              <a:spcAft>
                <a:spcPct val="0"/>
              </a:spcAft>
              <a:defRPr sz="3600" b="1" kern="1200" cap="all">
                <a:solidFill>
                  <a:srgbClr val="006E89"/>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endParaRPr lang="pt-BR" sz="6000" dirty="0"/>
          </a:p>
        </p:txBody>
      </p:sp>
      <p:sp>
        <p:nvSpPr>
          <p:cNvPr id="4" name="CaixaDeTexto 3">
            <a:extLst>
              <a:ext uri="{FF2B5EF4-FFF2-40B4-BE49-F238E27FC236}">
                <a16:creationId xmlns:a16="http://schemas.microsoft.com/office/drawing/2014/main" id="{49539611-F942-441D-A7E9-70D6B79AD55D}"/>
              </a:ext>
            </a:extLst>
          </p:cNvPr>
          <p:cNvSpPr txBox="1"/>
          <p:nvPr/>
        </p:nvSpPr>
        <p:spPr>
          <a:xfrm>
            <a:off x="10944200" y="3775348"/>
            <a:ext cx="6264696" cy="1200329"/>
          </a:xfrm>
          <a:prstGeom prst="rect">
            <a:avLst/>
          </a:prstGeom>
          <a:noFill/>
        </p:spPr>
        <p:txBody>
          <a:bodyPr wrap="square">
            <a:spAutoFit/>
          </a:bodyPr>
          <a:lstStyle/>
          <a:p>
            <a:r>
              <a:rPr lang="pt-BR" altLang="pt-BR" sz="7200" b="1" dirty="0">
                <a:solidFill>
                  <a:srgbClr val="006E89"/>
                </a:solidFill>
                <a:latin typeface="+mj-lt"/>
                <a:ea typeface="+mj-ea"/>
                <a:cs typeface="+mj-cs"/>
              </a:rPr>
              <a:t>Avisos</a:t>
            </a:r>
          </a:p>
        </p:txBody>
      </p:sp>
    </p:spTree>
    <p:extLst>
      <p:ext uri="{BB962C8B-B14F-4D97-AF65-F5344CB8AC3E}">
        <p14:creationId xmlns:p14="http://schemas.microsoft.com/office/powerpoint/2010/main" val="2182573519"/>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5A7FA5B-A0E3-44AA-9D1C-4F7ADFE08DB5}"/>
              </a:ext>
            </a:extLst>
          </p:cNvPr>
          <p:cNvSpPr txBox="1"/>
          <p:nvPr/>
        </p:nvSpPr>
        <p:spPr>
          <a:xfrm>
            <a:off x="1583160" y="102940"/>
            <a:ext cx="16489832" cy="830997"/>
          </a:xfrm>
          <a:prstGeom prst="rect">
            <a:avLst/>
          </a:prstGeom>
          <a:noFill/>
        </p:spPr>
        <p:txBody>
          <a:bodyPr wrap="square" rtlCol="0">
            <a:spAutoFit/>
          </a:bodyPr>
          <a:lstStyle/>
          <a:p>
            <a:r>
              <a:rPr lang="pt-BR" sz="4400" b="1" dirty="0">
                <a:solidFill>
                  <a:schemeClr val="bg1"/>
                </a:solidFill>
              </a:rPr>
              <a:t>                                                                                                                  </a:t>
            </a:r>
            <a:r>
              <a:rPr lang="pt-BR" sz="4800" b="1" dirty="0">
                <a:solidFill>
                  <a:schemeClr val="bg1"/>
                </a:solidFill>
              </a:rPr>
              <a:t>Avisos</a:t>
            </a:r>
          </a:p>
        </p:txBody>
      </p:sp>
      <p:sp>
        <p:nvSpPr>
          <p:cNvPr id="3" name="CaixaDeTexto 2">
            <a:extLst>
              <a:ext uri="{FF2B5EF4-FFF2-40B4-BE49-F238E27FC236}">
                <a16:creationId xmlns:a16="http://schemas.microsoft.com/office/drawing/2014/main" id="{D0A9D9D1-5733-485D-912C-B15B8A57F389}"/>
              </a:ext>
            </a:extLst>
          </p:cNvPr>
          <p:cNvSpPr txBox="1"/>
          <p:nvPr/>
        </p:nvSpPr>
        <p:spPr>
          <a:xfrm>
            <a:off x="575048" y="2342733"/>
            <a:ext cx="17281920" cy="6709529"/>
          </a:xfrm>
          <a:prstGeom prst="rect">
            <a:avLst/>
          </a:prstGeom>
          <a:noFill/>
        </p:spPr>
        <p:txBody>
          <a:bodyPr wrap="square" rtlCol="0">
            <a:spAutoFit/>
          </a:bodyPr>
          <a:lstStyle/>
          <a:p>
            <a:pPr marL="457200" indent="-457200" algn="just">
              <a:buFont typeface="Arial" panose="020B0604020202020204" pitchFamily="34" charset="0"/>
              <a:buChar char="•"/>
            </a:pPr>
            <a:r>
              <a:rPr lang="pt-BR" sz="4000" dirty="0"/>
              <a:t>Os problemas no acesso ao Portal Operadoras devem ser inicialmente encaminhados a </a:t>
            </a:r>
            <a:r>
              <a:rPr lang="pt-BR" sz="4000" dirty="0">
                <a:hlinkClick r:id="rId2"/>
              </a:rPr>
              <a:t>portaloperadoras@ans.gov.br</a:t>
            </a:r>
            <a:r>
              <a:rPr lang="pt-BR" sz="4000" dirty="0"/>
              <a:t>;</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As solicitações de reunião devem ser direcionadas a </a:t>
            </a:r>
            <a:r>
              <a:rPr lang="pt-BR" sz="4000" dirty="0">
                <a:hlinkClick r:id="rId2"/>
              </a:rPr>
              <a:t>nip@ans.gov.br</a:t>
            </a:r>
            <a:r>
              <a:rPr lang="pt-BR" sz="4000" dirty="0"/>
              <a:t>, mencionando o assunto a ser tratado de forma específica. Eventuais pedidos de revisão das análises não são tratados em reunião;</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As dúvidas em relação às demandas objeto de NIP podem também ser enviadas ao e-mail </a:t>
            </a:r>
            <a:r>
              <a:rPr lang="pt-BR" sz="4000" dirty="0">
                <a:hlinkClick r:id="rId2"/>
              </a:rPr>
              <a:t>nip@ans.gov.br</a:t>
            </a:r>
            <a:r>
              <a:rPr lang="pt-BR" sz="4000" dirty="0"/>
              <a:t>. </a:t>
            </a:r>
          </a:p>
          <a:p>
            <a:pPr>
              <a:buFont typeface="Arial" panose="020B0604020202020204" pitchFamily="34" charset="0"/>
              <a:buChar char="•"/>
            </a:pPr>
            <a:endParaRPr lang="pt-BR" altLang="pt-BR" dirty="0">
              <a:solidFill>
                <a:srgbClr val="000000"/>
              </a:solidFill>
            </a:endParaRPr>
          </a:p>
          <a:p>
            <a:endParaRPr lang="pt-BR" dirty="0"/>
          </a:p>
        </p:txBody>
      </p:sp>
    </p:spTree>
    <p:extLst>
      <p:ext uri="{BB962C8B-B14F-4D97-AF65-F5344CB8AC3E}">
        <p14:creationId xmlns:p14="http://schemas.microsoft.com/office/powerpoint/2010/main" val="983749628"/>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39F8E76F-BDED-413A-B79B-FFA596726F55}"/>
              </a:ext>
            </a:extLst>
          </p:cNvPr>
          <p:cNvSpPr/>
          <p:nvPr/>
        </p:nvSpPr>
        <p:spPr>
          <a:xfrm>
            <a:off x="795" y="5215508"/>
            <a:ext cx="18300645" cy="367240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a:extLst>
              <a:ext uri="{FF2B5EF4-FFF2-40B4-BE49-F238E27FC236}">
                <a16:creationId xmlns:a16="http://schemas.microsoft.com/office/drawing/2014/main" id="{7EEC4957-EE9B-41F0-B505-D1094BB77855}"/>
              </a:ext>
            </a:extLst>
          </p:cNvPr>
          <p:cNvSpPr txBox="1">
            <a:spLocks/>
          </p:cNvSpPr>
          <p:nvPr/>
        </p:nvSpPr>
        <p:spPr bwMode="auto">
          <a:xfrm>
            <a:off x="795" y="561165"/>
            <a:ext cx="18286413" cy="23788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spcAft>
                <a:spcPts val="1800"/>
              </a:spcAft>
              <a:defRPr/>
            </a:pPr>
            <a:r>
              <a:rPr lang="pt-BR" altLang="pt-BR" sz="6600" b="1" dirty="0">
                <a:solidFill>
                  <a:srgbClr val="006E89"/>
                </a:solidFill>
                <a:latin typeface="+mn-lt"/>
              </a:rPr>
              <a:t>Obrigada!</a:t>
            </a:r>
            <a:endParaRPr lang="pt-BR" altLang="pt-BR" sz="6600" b="1" dirty="0">
              <a:latin typeface="+mn-lt"/>
            </a:endParaRPr>
          </a:p>
        </p:txBody>
      </p:sp>
      <p:pic>
        <p:nvPicPr>
          <p:cNvPr id="9" name="Imagem 8">
            <a:extLst>
              <a:ext uri="{FF2B5EF4-FFF2-40B4-BE49-F238E27FC236}">
                <a16:creationId xmlns:a16="http://schemas.microsoft.com/office/drawing/2014/main" id="{D62149FE-773D-4CBB-892A-E5DC2D1BA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989" y="7591772"/>
            <a:ext cx="7786025" cy="944628"/>
          </a:xfrm>
          <a:prstGeom prst="rect">
            <a:avLst/>
          </a:prstGeom>
        </p:spPr>
      </p:pic>
      <p:pic>
        <p:nvPicPr>
          <p:cNvPr id="10" name="Gráfico 9">
            <a:extLst>
              <a:ext uri="{FF2B5EF4-FFF2-40B4-BE49-F238E27FC236}">
                <a16:creationId xmlns:a16="http://schemas.microsoft.com/office/drawing/2014/main" id="{06F7D79E-EAA3-4526-A386-B37FA33F16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24300" y="5443141"/>
            <a:ext cx="10439400" cy="1704975"/>
          </a:xfrm>
          <a:prstGeom prst="rect">
            <a:avLst/>
          </a:prstGeom>
        </p:spPr>
      </p:pic>
    </p:spTree>
    <p:extLst>
      <p:ext uri="{BB962C8B-B14F-4D97-AF65-F5344CB8AC3E}">
        <p14:creationId xmlns:p14="http://schemas.microsoft.com/office/powerpoint/2010/main" val="343799547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6915192" y="1615108"/>
            <a:ext cx="10680498" cy="1008112"/>
          </a:xfrm>
          <a:prstGeom prst="rect">
            <a:avLst/>
          </a:prstGeom>
        </p:spPr>
        <p:txBody>
          <a:bodyPr/>
          <a:lstStyle>
            <a:lvl1pPr algn="r" rtl="0" eaLnBrk="0" fontAlgn="base" hangingPunct="0">
              <a:spcBef>
                <a:spcPct val="0"/>
              </a:spcBef>
              <a:spcAft>
                <a:spcPct val="0"/>
              </a:spcAft>
              <a:defRPr sz="3600" b="1" kern="1200" cap="all">
                <a:solidFill>
                  <a:srgbClr val="006E89"/>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pt-BR" sz="6000" dirty="0">
                <a:solidFill>
                  <a:schemeClr val="bg1"/>
                </a:solidFill>
              </a:rPr>
              <a:t>AÇÕES FISCALIZATÓRIAS: PROCESSO ADMINISTRATIVO SANCIONADOR</a:t>
            </a:r>
          </a:p>
          <a:p>
            <a:pPr>
              <a:defRPr/>
            </a:pPr>
            <a:endParaRPr lang="pt-BR" sz="6000" dirty="0">
              <a:solidFill>
                <a:schemeClr val="bg1"/>
              </a:solidFill>
            </a:endParaRPr>
          </a:p>
        </p:txBody>
      </p:sp>
      <p:sp>
        <p:nvSpPr>
          <p:cNvPr id="6" name="Título 1"/>
          <p:cNvSpPr txBox="1">
            <a:spLocks/>
          </p:cNvSpPr>
          <p:nvPr/>
        </p:nvSpPr>
        <p:spPr bwMode="auto">
          <a:xfrm>
            <a:off x="7271792" y="9380032"/>
            <a:ext cx="10323898" cy="58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2400" b="1">
                <a:solidFill>
                  <a:srgbClr val="8CBB59"/>
                </a:solidFill>
                <a:latin typeface="Calibri" panose="020F0502020204030204" pitchFamily="34" charset="0"/>
              </a:rPr>
              <a:t>setembro </a:t>
            </a:r>
            <a:r>
              <a:rPr lang="pt-BR" altLang="pt-BR" sz="2400" b="1" dirty="0">
                <a:solidFill>
                  <a:srgbClr val="8CBB59"/>
                </a:solidFill>
                <a:latin typeface="Calibri" panose="020F0502020204030204" pitchFamily="34" charset="0"/>
              </a:rPr>
              <a:t>/ 2021</a:t>
            </a:r>
          </a:p>
        </p:txBody>
      </p:sp>
      <p:pic>
        <p:nvPicPr>
          <p:cNvPr id="7" name="Imagem 1"/>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9256862" y="8802806"/>
            <a:ext cx="4401900" cy="1040354"/>
          </a:xfrm>
          <a:prstGeom prst="rect">
            <a:avLst/>
          </a:prstGeom>
          <a:noFill/>
          <a:ln>
            <a:noFill/>
          </a:ln>
          <a:effectLst>
            <a:outerShdw blurRad="63500" algn="ctr" rotWithShape="0">
              <a:schemeClr val="accent6">
                <a:lumMod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bwMode="auto">
          <a:xfrm>
            <a:off x="11296490" y="5459374"/>
            <a:ext cx="6299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2000" b="1" dirty="0">
                <a:solidFill>
                  <a:srgbClr val="8CBB59"/>
                </a:solidFill>
                <a:latin typeface="Calibri" panose="020F0502020204030204" pitchFamily="34" charset="0"/>
              </a:rPr>
              <a:t>Alexandra Cerqueira Campos </a:t>
            </a:r>
          </a:p>
        </p:txBody>
      </p:sp>
      <p:sp>
        <p:nvSpPr>
          <p:cNvPr id="10" name="Título 1"/>
          <p:cNvSpPr txBox="1">
            <a:spLocks/>
          </p:cNvSpPr>
          <p:nvPr/>
        </p:nvSpPr>
        <p:spPr bwMode="auto">
          <a:xfrm>
            <a:off x="11296490" y="5746712"/>
            <a:ext cx="62992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600" b="1" dirty="0">
                <a:solidFill>
                  <a:srgbClr val="8CBB59"/>
                </a:solidFill>
                <a:latin typeface="Calibri" panose="020F0502020204030204" pitchFamily="34" charset="0"/>
              </a:rPr>
              <a:t>Gerente de Processos Sancionadores Julgamento e Intervenção – GEPJI</a:t>
            </a:r>
          </a:p>
          <a:p>
            <a:pPr algn="r"/>
            <a:r>
              <a:rPr lang="pt-BR" altLang="pt-BR" sz="1600" b="1" dirty="0">
                <a:solidFill>
                  <a:srgbClr val="8CBB59"/>
                </a:solidFill>
                <a:latin typeface="Calibri" panose="020F0502020204030204" pitchFamily="34" charset="0"/>
              </a:rPr>
              <a:t>Diretoria de Fiscalização - DIFIS</a:t>
            </a:r>
          </a:p>
          <a:p>
            <a:pPr algn="r"/>
            <a:r>
              <a:rPr lang="pt-BR" altLang="pt-BR" sz="1600" b="1" dirty="0">
                <a:solidFill>
                  <a:srgbClr val="8CBB59"/>
                </a:solidFill>
                <a:latin typeface="Calibri" panose="020F0502020204030204" pitchFamily="34" charset="0"/>
              </a:rPr>
              <a:t> </a:t>
            </a:r>
          </a:p>
          <a:p>
            <a:pPr algn="r"/>
            <a:endParaRPr lang="pt-BR" altLang="pt-BR" sz="1600" b="1" dirty="0">
              <a:solidFill>
                <a:srgbClr val="8CBB59"/>
              </a:solidFill>
              <a:latin typeface="Calibri" panose="020F0502020204030204" pitchFamily="34" charset="0"/>
            </a:endParaRPr>
          </a:p>
        </p:txBody>
      </p:sp>
    </p:spTree>
    <p:extLst>
      <p:ext uri="{BB962C8B-B14F-4D97-AF65-F5344CB8AC3E}">
        <p14:creationId xmlns:p14="http://schemas.microsoft.com/office/powerpoint/2010/main" val="1487097788"/>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260200-1ABB-4990-A7C0-4610392D5790}"/>
              </a:ext>
            </a:extLst>
          </p:cNvPr>
          <p:cNvSpPr txBox="1">
            <a:spLocks/>
          </p:cNvSpPr>
          <p:nvPr/>
        </p:nvSpPr>
        <p:spPr>
          <a:xfrm>
            <a:off x="3959424" y="3127276"/>
            <a:ext cx="15629604" cy="1200329"/>
          </a:xfrm>
          <a:prstGeom prst="rect">
            <a:avLst/>
          </a:prstGeom>
          <a:noFill/>
          <a:effectLst>
            <a:outerShdw blurRad="50800" dist="50800" dir="5400000" algn="ctr" rotWithShape="0">
              <a:schemeClr val="tx1">
                <a:lumMod val="20000"/>
                <a:lumOff val="80000"/>
              </a:schemeClr>
            </a:outerShdw>
          </a:effectLst>
        </p:spPr>
        <p:txBody>
          <a:bodyPr wrap="square" rtlCol="0">
            <a:spAutoFit/>
          </a:bodyPr>
          <a:lstStyle>
            <a:lvl1pPr algn="ctr" defTabSz="1758300" rtl="0" eaLnBrk="1" latinLnBrk="0" hangingPunct="1">
              <a:spcBef>
                <a:spcPct val="0"/>
              </a:spcBef>
              <a:buNone/>
              <a:defRPr sz="8500" kern="1200">
                <a:solidFill>
                  <a:schemeClr val="tx1"/>
                </a:solidFill>
                <a:latin typeface="+mj-lt"/>
                <a:ea typeface="+mj-ea"/>
                <a:cs typeface="+mj-cs"/>
              </a:defRPr>
            </a:lvl1pPr>
          </a:lstStyle>
          <a:p>
            <a:pPr>
              <a:defRPr/>
            </a:pPr>
            <a:r>
              <a:rPr lang="pt-BR" altLang="pt-BR" sz="7200" b="1" dirty="0">
                <a:solidFill>
                  <a:srgbClr val="006E89"/>
                </a:solidFill>
              </a:rPr>
              <a:t>FASE PRÉ-PROCESSUAL</a:t>
            </a:r>
          </a:p>
        </p:txBody>
      </p:sp>
    </p:spTree>
    <p:extLst>
      <p:ext uri="{BB962C8B-B14F-4D97-AF65-F5344CB8AC3E}">
        <p14:creationId xmlns:p14="http://schemas.microsoft.com/office/powerpoint/2010/main" val="141809856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4"/>
          <p:cNvSpPr txBox="1">
            <a:spLocks/>
          </p:cNvSpPr>
          <p:nvPr/>
        </p:nvSpPr>
        <p:spPr bwMode="auto">
          <a:xfrm>
            <a:off x="9576049" y="9715792"/>
            <a:ext cx="7143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BR"/>
            </a:defPPr>
            <a:lvl1pPr marL="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1pPr>
            <a:lvl2pPr marL="742950" indent="-28575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2pPr>
            <a:lvl3pPr marL="1143000" indent="-22860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3pPr>
            <a:lvl4pPr marL="1600200" indent="-22860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4pPr>
            <a:lvl5pPr marL="2057400" indent="-22860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5pPr>
            <a:lvl6pPr marL="25146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6pPr>
            <a:lvl7pPr marL="29718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7pPr>
            <a:lvl8pPr marL="34290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8pPr>
            <a:lvl9pPr marL="38862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9pPr>
          </a:lstStyle>
          <a:p>
            <a:fld id="{EDD22ECE-E2E5-4CA8-AC91-7521BB877610}" type="slidenum">
              <a:rPr lang="pt-BR" altLang="pt-BR" sz="1800">
                <a:solidFill>
                  <a:srgbClr val="898989"/>
                </a:solidFill>
                <a:latin typeface="Calibri" panose="020F0502020204030204" pitchFamily="34" charset="0"/>
              </a:rPr>
              <a:pPr/>
              <a:t>4</a:t>
            </a:fld>
            <a:endParaRPr lang="pt-BR" altLang="pt-BR" sz="1800" dirty="0">
              <a:solidFill>
                <a:srgbClr val="898989"/>
              </a:solidFill>
              <a:latin typeface="Calibri" panose="020F0502020204030204" pitchFamily="34" charset="0"/>
            </a:endParaRPr>
          </a:p>
        </p:txBody>
      </p:sp>
      <p:sp>
        <p:nvSpPr>
          <p:cNvPr id="6" name="Título 1">
            <a:extLst>
              <a:ext uri="{FF2B5EF4-FFF2-40B4-BE49-F238E27FC236}">
                <a16:creationId xmlns:a16="http://schemas.microsoft.com/office/drawing/2014/main" id="{5B114465-3E79-46D8-8211-EF1B611F79EE}"/>
              </a:ext>
            </a:extLst>
          </p:cNvPr>
          <p:cNvSpPr txBox="1">
            <a:spLocks/>
          </p:cNvSpPr>
          <p:nvPr/>
        </p:nvSpPr>
        <p:spPr bwMode="auto">
          <a:xfrm>
            <a:off x="143000" y="50075"/>
            <a:ext cx="18285576" cy="111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540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3600" b="1" dirty="0">
                <a:solidFill>
                  <a:schemeClr val="bg1"/>
                </a:solidFill>
                <a:latin typeface="Calibri" panose="020F0502020204030204" pitchFamily="34" charset="0"/>
                <a:ea typeface="MS PGothic" panose="020B0600070205080204" pitchFamily="34" charset="-128"/>
              </a:rPr>
              <a:t>                                                                                                                                   </a:t>
            </a:r>
            <a:br>
              <a:rPr lang="pt-BR" altLang="pt-BR" sz="3200" dirty="0">
                <a:solidFill>
                  <a:schemeClr val="bg1"/>
                </a:solidFill>
                <a:latin typeface="Calibri" panose="020F0502020204030204" pitchFamily="34" charset="0"/>
                <a:ea typeface="MS PGothic" panose="020B0600070205080204" pitchFamily="34" charset="-128"/>
              </a:rPr>
            </a:br>
            <a:endParaRPr lang="pt-BR" altLang="pt-BR" sz="3200" dirty="0">
              <a:solidFill>
                <a:schemeClr val="bg1"/>
              </a:solidFill>
              <a:latin typeface="Calibri" panose="020F0502020204030204" pitchFamily="34" charset="0"/>
              <a:ea typeface="MS PGothic" panose="020B0600070205080204" pitchFamily="34" charset="-128"/>
            </a:endParaRPr>
          </a:p>
        </p:txBody>
      </p:sp>
      <p:sp>
        <p:nvSpPr>
          <p:cNvPr id="5" name="Retângulo 4" descr="dsasada&#10;">
            <a:extLst>
              <a:ext uri="{FF2B5EF4-FFF2-40B4-BE49-F238E27FC236}">
                <a16:creationId xmlns:a16="http://schemas.microsoft.com/office/drawing/2014/main" id="{E15EA485-192F-4BDB-B9F8-44D264863553}"/>
              </a:ext>
            </a:extLst>
          </p:cNvPr>
          <p:cNvSpPr/>
          <p:nvPr/>
        </p:nvSpPr>
        <p:spPr>
          <a:xfrm>
            <a:off x="6838950" y="4891472"/>
            <a:ext cx="2448272" cy="864096"/>
          </a:xfrm>
          <a:prstGeom prst="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1758300" rtl="0" eaLnBrk="1" fontAlgn="auto" latinLnBrk="0" hangingPunct="1">
              <a:lnSpc>
                <a:spcPct val="100000"/>
              </a:lnSpc>
              <a:spcBef>
                <a:spcPts val="0"/>
              </a:spcBef>
              <a:spcAft>
                <a:spcPts val="0"/>
              </a:spcAft>
              <a:buClrTx/>
              <a:buSzTx/>
              <a:buFontTx/>
              <a:buNone/>
              <a:tabLst/>
              <a:defRPr/>
            </a:pPr>
            <a:r>
              <a:rPr kumimoji="0" lang="pt-BR" sz="2200" b="1" i="1" u="none" strike="noStrike" kern="1200" cap="none" spc="0" normalizeH="0" baseline="0" noProof="0" dirty="0">
                <a:ln>
                  <a:noFill/>
                </a:ln>
                <a:solidFill>
                  <a:srgbClr val="FFFFFF"/>
                </a:solidFill>
                <a:effectLst/>
                <a:uLnTx/>
                <a:uFillTx/>
                <a:latin typeface="Calibri"/>
                <a:ea typeface="+mn-ea"/>
                <a:cs typeface="+mn-cs"/>
              </a:rPr>
              <a:t>Classificação da Demanda</a:t>
            </a:r>
          </a:p>
        </p:txBody>
      </p:sp>
      <p:cxnSp>
        <p:nvCxnSpPr>
          <p:cNvPr id="8" name="Conector reto 7">
            <a:extLst>
              <a:ext uri="{FF2B5EF4-FFF2-40B4-BE49-F238E27FC236}">
                <a16:creationId xmlns:a16="http://schemas.microsoft.com/office/drawing/2014/main" id="{04DF7DDD-CAB0-4A89-A5EA-2A1EC2C4F026}"/>
              </a:ext>
            </a:extLst>
          </p:cNvPr>
          <p:cNvCxnSpPr>
            <a:cxnSpLocks/>
          </p:cNvCxnSpPr>
          <p:nvPr/>
        </p:nvCxnSpPr>
        <p:spPr>
          <a:xfrm>
            <a:off x="5675489" y="7010722"/>
            <a:ext cx="60032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658FF105-A5F5-432E-91F3-AA96B3D3EBD3}"/>
              </a:ext>
            </a:extLst>
          </p:cNvPr>
          <p:cNvCxnSpPr>
            <a:cxnSpLocks/>
            <a:stCxn id="5" idx="2"/>
          </p:cNvCxnSpPr>
          <p:nvPr/>
        </p:nvCxnSpPr>
        <p:spPr>
          <a:xfrm>
            <a:off x="8063086" y="5755568"/>
            <a:ext cx="24671" cy="1265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de Seta Reta 9">
            <a:extLst>
              <a:ext uri="{FF2B5EF4-FFF2-40B4-BE49-F238E27FC236}">
                <a16:creationId xmlns:a16="http://schemas.microsoft.com/office/drawing/2014/main" id="{1B74C930-349C-4DF0-B2C8-A13955C6983E}"/>
              </a:ext>
            </a:extLst>
          </p:cNvPr>
          <p:cNvCxnSpPr/>
          <p:nvPr/>
        </p:nvCxnSpPr>
        <p:spPr>
          <a:xfrm>
            <a:off x="5675489" y="7021141"/>
            <a:ext cx="0"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de Seta Reta 10">
            <a:extLst>
              <a:ext uri="{FF2B5EF4-FFF2-40B4-BE49-F238E27FC236}">
                <a16:creationId xmlns:a16="http://schemas.microsoft.com/office/drawing/2014/main" id="{5A57058D-C791-4682-9A19-37A355078B3F}"/>
              </a:ext>
            </a:extLst>
          </p:cNvPr>
          <p:cNvCxnSpPr>
            <a:cxnSpLocks/>
          </p:cNvCxnSpPr>
          <p:nvPr/>
        </p:nvCxnSpPr>
        <p:spPr>
          <a:xfrm>
            <a:off x="10500025" y="7021141"/>
            <a:ext cx="0"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39B90BBB-82ED-4547-8CAA-F9A366D57192}"/>
              </a:ext>
            </a:extLst>
          </p:cNvPr>
          <p:cNvCxnSpPr/>
          <p:nvPr/>
        </p:nvCxnSpPr>
        <p:spPr>
          <a:xfrm>
            <a:off x="6827617" y="7010722"/>
            <a:ext cx="0"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de Seta Reta 12">
            <a:extLst>
              <a:ext uri="{FF2B5EF4-FFF2-40B4-BE49-F238E27FC236}">
                <a16:creationId xmlns:a16="http://schemas.microsoft.com/office/drawing/2014/main" id="{3BC6B50A-3150-403B-A531-5CB25CC1B2F8}"/>
              </a:ext>
            </a:extLst>
          </p:cNvPr>
          <p:cNvCxnSpPr/>
          <p:nvPr/>
        </p:nvCxnSpPr>
        <p:spPr>
          <a:xfrm>
            <a:off x="9347897" y="7010722"/>
            <a:ext cx="0"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14">
            <a:extLst>
              <a:ext uri="{FF2B5EF4-FFF2-40B4-BE49-F238E27FC236}">
                <a16:creationId xmlns:a16="http://schemas.microsoft.com/office/drawing/2014/main" id="{9D29E81F-DFE6-4A4C-8FF3-6B921E87C7FA}"/>
              </a:ext>
            </a:extLst>
          </p:cNvPr>
          <p:cNvCxnSpPr/>
          <p:nvPr/>
        </p:nvCxnSpPr>
        <p:spPr>
          <a:xfrm>
            <a:off x="8087757" y="7021141"/>
            <a:ext cx="0"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tângulo: Cantos Arredondados 15">
            <a:extLst>
              <a:ext uri="{FF2B5EF4-FFF2-40B4-BE49-F238E27FC236}">
                <a16:creationId xmlns:a16="http://schemas.microsoft.com/office/drawing/2014/main" id="{98A09681-31A1-45F4-8FC0-1E08538B2E7A}"/>
              </a:ext>
            </a:extLst>
          </p:cNvPr>
          <p:cNvSpPr/>
          <p:nvPr/>
        </p:nvSpPr>
        <p:spPr>
          <a:xfrm>
            <a:off x="5054153" y="7664054"/>
            <a:ext cx="1152118" cy="864046"/>
          </a:xfrm>
          <a:prstGeom prst="round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1758300" rtl="0" eaLnBrk="1" fontAlgn="auto" latinLnBrk="0" hangingPunct="1">
              <a:lnSpc>
                <a:spcPct val="100000"/>
              </a:lnSpc>
              <a:spcBef>
                <a:spcPts val="0"/>
              </a:spcBef>
              <a:spcAft>
                <a:spcPts val="0"/>
              </a:spcAft>
              <a:buClrTx/>
              <a:buSzTx/>
              <a:buFontTx/>
              <a:buNone/>
              <a:tabLst/>
              <a:defRPr/>
            </a:pPr>
            <a:r>
              <a:rPr kumimoji="0" lang="pt-BR" sz="1350" b="1" i="0" u="none" strike="noStrike" kern="1200" cap="none" spc="0" normalizeH="0" baseline="0" noProof="0" dirty="0">
                <a:ln>
                  <a:noFill/>
                </a:ln>
                <a:solidFill>
                  <a:srgbClr val="333333"/>
                </a:solidFill>
                <a:effectLst/>
                <a:uLnTx/>
                <a:uFillTx/>
                <a:latin typeface="Calibri"/>
                <a:ea typeface="+mn-ea"/>
                <a:cs typeface="+mn-cs"/>
              </a:rPr>
              <a:t>Sem Indício de Infração</a:t>
            </a:r>
          </a:p>
        </p:txBody>
      </p:sp>
      <p:sp>
        <p:nvSpPr>
          <p:cNvPr id="17" name="Retângulo: Cantos Arredondados 16">
            <a:extLst>
              <a:ext uri="{FF2B5EF4-FFF2-40B4-BE49-F238E27FC236}">
                <a16:creationId xmlns:a16="http://schemas.microsoft.com/office/drawing/2014/main" id="{DAA8F051-47E9-4C8B-A8D6-FF4AC2C8C203}"/>
              </a:ext>
            </a:extLst>
          </p:cNvPr>
          <p:cNvSpPr/>
          <p:nvPr/>
        </p:nvSpPr>
        <p:spPr>
          <a:xfrm>
            <a:off x="6262855" y="7658827"/>
            <a:ext cx="1152118" cy="864046"/>
          </a:xfrm>
          <a:prstGeom prst="round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1758300" rtl="0" eaLnBrk="1" fontAlgn="auto" latinLnBrk="0" hangingPunct="1">
              <a:lnSpc>
                <a:spcPct val="100000"/>
              </a:lnSpc>
              <a:spcBef>
                <a:spcPts val="0"/>
              </a:spcBef>
              <a:spcAft>
                <a:spcPts val="0"/>
              </a:spcAft>
              <a:buClrTx/>
              <a:buSzTx/>
              <a:buFontTx/>
              <a:buNone/>
              <a:tabLst/>
              <a:defRPr/>
            </a:pPr>
            <a:r>
              <a:rPr kumimoji="0" lang="pt-BR" sz="1350" b="1" i="0" u="none" strike="noStrike" kern="1200" cap="none" spc="0" normalizeH="0" baseline="0" noProof="0" dirty="0">
                <a:ln>
                  <a:noFill/>
                </a:ln>
                <a:solidFill>
                  <a:srgbClr val="333333"/>
                </a:solidFill>
                <a:effectLst/>
                <a:uLnTx/>
                <a:uFillTx/>
                <a:latin typeface="Calibri"/>
                <a:ea typeface="+mn-ea"/>
                <a:cs typeface="+mn-cs"/>
              </a:rPr>
              <a:t>Resolvida (RVE)</a:t>
            </a:r>
          </a:p>
        </p:txBody>
      </p:sp>
      <p:sp>
        <p:nvSpPr>
          <p:cNvPr id="18" name="Retângulo: Cantos Arredondados 17">
            <a:extLst>
              <a:ext uri="{FF2B5EF4-FFF2-40B4-BE49-F238E27FC236}">
                <a16:creationId xmlns:a16="http://schemas.microsoft.com/office/drawing/2014/main" id="{36CF02EC-B90F-40E8-9EDD-18F8C72F1766}"/>
              </a:ext>
            </a:extLst>
          </p:cNvPr>
          <p:cNvSpPr/>
          <p:nvPr/>
        </p:nvSpPr>
        <p:spPr>
          <a:xfrm>
            <a:off x="7471557" y="7658827"/>
            <a:ext cx="1152118" cy="864046"/>
          </a:xfrm>
          <a:prstGeom prst="round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1758300" rtl="0" eaLnBrk="1" fontAlgn="auto" latinLnBrk="0" hangingPunct="1">
              <a:lnSpc>
                <a:spcPct val="100000"/>
              </a:lnSpc>
              <a:spcBef>
                <a:spcPts val="0"/>
              </a:spcBef>
              <a:spcAft>
                <a:spcPts val="0"/>
              </a:spcAft>
              <a:buClrTx/>
              <a:buSzTx/>
              <a:buFontTx/>
              <a:buNone/>
              <a:tabLst/>
              <a:defRPr/>
            </a:pPr>
            <a:r>
              <a:rPr kumimoji="0" lang="pt-BR" sz="1350" b="1" i="0" u="none" strike="noStrike" kern="1200" cap="none" spc="0" normalizeH="0" baseline="0" noProof="0" dirty="0">
                <a:ln>
                  <a:noFill/>
                </a:ln>
                <a:solidFill>
                  <a:srgbClr val="333333"/>
                </a:solidFill>
                <a:effectLst/>
                <a:uLnTx/>
                <a:uFillTx/>
                <a:latin typeface="Calibri"/>
                <a:ea typeface="+mn-ea"/>
                <a:cs typeface="+mn-cs"/>
              </a:rPr>
              <a:t>Beneficiário não pertence à OPS</a:t>
            </a:r>
          </a:p>
        </p:txBody>
      </p:sp>
      <p:sp>
        <p:nvSpPr>
          <p:cNvPr id="19" name="Retângulo: Cantos Arredondados 18">
            <a:extLst>
              <a:ext uri="{FF2B5EF4-FFF2-40B4-BE49-F238E27FC236}">
                <a16:creationId xmlns:a16="http://schemas.microsoft.com/office/drawing/2014/main" id="{53097BD5-15E3-4E37-B8CF-E8DEA98DB87C}"/>
              </a:ext>
            </a:extLst>
          </p:cNvPr>
          <p:cNvSpPr/>
          <p:nvPr/>
        </p:nvSpPr>
        <p:spPr>
          <a:xfrm>
            <a:off x="8680259" y="7658827"/>
            <a:ext cx="1152118" cy="864046"/>
          </a:xfrm>
          <a:prstGeom prst="round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1758300" rtl="0" eaLnBrk="1" fontAlgn="auto" latinLnBrk="0" hangingPunct="1">
              <a:lnSpc>
                <a:spcPct val="100000"/>
              </a:lnSpc>
              <a:spcBef>
                <a:spcPts val="0"/>
              </a:spcBef>
              <a:spcAft>
                <a:spcPts val="0"/>
              </a:spcAft>
              <a:buClrTx/>
              <a:buSzTx/>
              <a:buFontTx/>
              <a:buNone/>
              <a:tabLst/>
              <a:defRPr/>
            </a:pPr>
            <a:r>
              <a:rPr kumimoji="0" lang="pt-BR" sz="1350" b="1" i="0" u="none" strike="noStrike" kern="1200" cap="none" spc="0" normalizeH="0" baseline="0" noProof="0" dirty="0">
                <a:ln>
                  <a:noFill/>
                </a:ln>
                <a:solidFill>
                  <a:srgbClr val="333333"/>
                </a:solidFill>
                <a:effectLst/>
                <a:uLnTx/>
                <a:uFillTx/>
                <a:latin typeface="Calibri"/>
                <a:ea typeface="+mn-ea"/>
                <a:cs typeface="+mn-cs"/>
              </a:rPr>
              <a:t>Duplicidade</a:t>
            </a:r>
          </a:p>
        </p:txBody>
      </p:sp>
      <p:sp>
        <p:nvSpPr>
          <p:cNvPr id="20" name="Retângulo: Cantos Arredondados 19">
            <a:extLst>
              <a:ext uri="{FF2B5EF4-FFF2-40B4-BE49-F238E27FC236}">
                <a16:creationId xmlns:a16="http://schemas.microsoft.com/office/drawing/2014/main" id="{E10AA68D-926E-4D7F-BD3D-EBC3C0EA62C7}"/>
              </a:ext>
            </a:extLst>
          </p:cNvPr>
          <p:cNvSpPr/>
          <p:nvPr/>
        </p:nvSpPr>
        <p:spPr>
          <a:xfrm>
            <a:off x="9888961" y="7658827"/>
            <a:ext cx="1152118" cy="864046"/>
          </a:xfrm>
          <a:prstGeom prst="round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1758300" rtl="0" eaLnBrk="1" fontAlgn="auto" latinLnBrk="0" hangingPunct="1">
              <a:lnSpc>
                <a:spcPct val="100000"/>
              </a:lnSpc>
              <a:spcBef>
                <a:spcPts val="0"/>
              </a:spcBef>
              <a:spcAft>
                <a:spcPts val="0"/>
              </a:spcAft>
              <a:buClrTx/>
              <a:buSzTx/>
              <a:buFontTx/>
              <a:buNone/>
              <a:tabLst/>
              <a:defRPr/>
            </a:pPr>
            <a:r>
              <a:rPr kumimoji="0" lang="pt-BR" sz="1350" b="1" i="0" u="none" strike="noStrike" kern="1200" cap="none" spc="0" normalizeH="0" baseline="0" noProof="0" dirty="0">
                <a:ln>
                  <a:noFill/>
                </a:ln>
                <a:solidFill>
                  <a:srgbClr val="333333"/>
                </a:solidFill>
                <a:effectLst/>
                <a:uLnTx/>
                <a:uFillTx/>
                <a:latin typeface="Calibri"/>
                <a:ea typeface="+mn-ea"/>
                <a:cs typeface="+mn-cs"/>
              </a:rPr>
              <a:t>Agente Regulado Não responsável</a:t>
            </a:r>
          </a:p>
        </p:txBody>
      </p:sp>
      <p:sp>
        <p:nvSpPr>
          <p:cNvPr id="21" name="Retângulo: Cantos Arredondados 20">
            <a:extLst>
              <a:ext uri="{FF2B5EF4-FFF2-40B4-BE49-F238E27FC236}">
                <a16:creationId xmlns:a16="http://schemas.microsoft.com/office/drawing/2014/main" id="{A52A430E-31C2-4A6D-8F03-4EE33AFBD7FA}"/>
              </a:ext>
            </a:extLst>
          </p:cNvPr>
          <p:cNvSpPr/>
          <p:nvPr/>
        </p:nvSpPr>
        <p:spPr>
          <a:xfrm>
            <a:off x="11102634" y="7658827"/>
            <a:ext cx="1152116" cy="864046"/>
          </a:xfrm>
          <a:prstGeom prst="roundRect">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1758300" rtl="0" eaLnBrk="1" fontAlgn="auto" latinLnBrk="0" hangingPunct="1">
              <a:lnSpc>
                <a:spcPct val="100000"/>
              </a:lnSpc>
              <a:spcBef>
                <a:spcPts val="0"/>
              </a:spcBef>
              <a:spcAft>
                <a:spcPts val="0"/>
              </a:spcAft>
              <a:buClrTx/>
              <a:buSzTx/>
              <a:buFontTx/>
              <a:buNone/>
              <a:tabLst/>
              <a:defRPr/>
            </a:pPr>
            <a:r>
              <a:rPr kumimoji="0" lang="pt-BR" sz="1300" b="1" i="0" u="none" strike="noStrike" kern="1200" cap="none" spc="0" normalizeH="0" baseline="0" noProof="0" dirty="0">
                <a:ln>
                  <a:noFill/>
                </a:ln>
                <a:solidFill>
                  <a:srgbClr val="333333"/>
                </a:solidFill>
                <a:effectLst/>
                <a:uLnTx/>
                <a:uFillTx/>
                <a:latin typeface="Calibri"/>
                <a:ea typeface="+mn-ea"/>
                <a:cs typeface="+mn-cs"/>
              </a:rPr>
              <a:t>Insuficiência de Dados</a:t>
            </a:r>
          </a:p>
        </p:txBody>
      </p:sp>
      <p:cxnSp>
        <p:nvCxnSpPr>
          <p:cNvPr id="22" name="Conector de Seta Reta 21">
            <a:extLst>
              <a:ext uri="{FF2B5EF4-FFF2-40B4-BE49-F238E27FC236}">
                <a16:creationId xmlns:a16="http://schemas.microsoft.com/office/drawing/2014/main" id="{CB3376DE-E665-44A9-B808-19C1B04E549E}"/>
              </a:ext>
            </a:extLst>
          </p:cNvPr>
          <p:cNvCxnSpPr>
            <a:cxnSpLocks/>
          </p:cNvCxnSpPr>
          <p:nvPr/>
        </p:nvCxnSpPr>
        <p:spPr>
          <a:xfrm>
            <a:off x="11678693" y="7021141"/>
            <a:ext cx="0"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tângulo: Cantos Arredondados 22">
            <a:extLst>
              <a:ext uri="{FF2B5EF4-FFF2-40B4-BE49-F238E27FC236}">
                <a16:creationId xmlns:a16="http://schemas.microsoft.com/office/drawing/2014/main" id="{A248A551-03B8-42C6-8203-3DC6DD4ED6CB}"/>
              </a:ext>
            </a:extLst>
          </p:cNvPr>
          <p:cNvSpPr/>
          <p:nvPr/>
        </p:nvSpPr>
        <p:spPr>
          <a:xfrm>
            <a:off x="10141864" y="1488604"/>
            <a:ext cx="1152118" cy="864046"/>
          </a:xfrm>
          <a:prstGeom prst="roundRec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1758300" rtl="0" eaLnBrk="1" fontAlgn="auto" latinLnBrk="0" hangingPunct="1">
              <a:lnSpc>
                <a:spcPct val="100000"/>
              </a:lnSpc>
              <a:spcBef>
                <a:spcPts val="0"/>
              </a:spcBef>
              <a:spcAft>
                <a:spcPts val="0"/>
              </a:spcAft>
              <a:buClrTx/>
              <a:buSzTx/>
              <a:buFontTx/>
              <a:buNone/>
              <a:tabLst/>
              <a:defRPr/>
            </a:pPr>
            <a:r>
              <a:rPr kumimoji="0" lang="pt-BR" sz="1350" b="0" i="0" u="none" strike="noStrike" kern="1200" cap="none" spc="0" normalizeH="0" baseline="0" noProof="0" dirty="0">
                <a:ln>
                  <a:noFill/>
                </a:ln>
                <a:solidFill>
                  <a:srgbClr val="FFFFFF"/>
                </a:solidFill>
                <a:effectLst/>
                <a:uLnTx/>
                <a:uFillTx/>
                <a:latin typeface="Calibri"/>
                <a:ea typeface="+mn-ea"/>
                <a:cs typeface="+mn-cs"/>
              </a:rPr>
              <a:t>Não Resolvida</a:t>
            </a:r>
          </a:p>
        </p:txBody>
      </p:sp>
      <p:cxnSp>
        <p:nvCxnSpPr>
          <p:cNvPr id="24" name="Conector reto 23">
            <a:extLst>
              <a:ext uri="{FF2B5EF4-FFF2-40B4-BE49-F238E27FC236}">
                <a16:creationId xmlns:a16="http://schemas.microsoft.com/office/drawing/2014/main" id="{8BC6F888-E437-4134-90D4-385521C9ABFF}"/>
              </a:ext>
            </a:extLst>
          </p:cNvPr>
          <p:cNvCxnSpPr>
            <a:stCxn id="23" idx="3"/>
          </p:cNvCxnSpPr>
          <p:nvPr/>
        </p:nvCxnSpPr>
        <p:spPr>
          <a:xfrm>
            <a:off x="11293982" y="1920627"/>
            <a:ext cx="602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de Seta Reta 24">
            <a:extLst>
              <a:ext uri="{FF2B5EF4-FFF2-40B4-BE49-F238E27FC236}">
                <a16:creationId xmlns:a16="http://schemas.microsoft.com/office/drawing/2014/main" id="{D2C9F637-E67D-4647-897C-DE5F619F5E79}"/>
              </a:ext>
            </a:extLst>
          </p:cNvPr>
          <p:cNvCxnSpPr>
            <a:cxnSpLocks/>
            <a:endCxn id="26" idx="1"/>
          </p:cNvCxnSpPr>
          <p:nvPr/>
        </p:nvCxnSpPr>
        <p:spPr>
          <a:xfrm flipV="1">
            <a:off x="11906050" y="1898064"/>
            <a:ext cx="2925778" cy="22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tângulo 25" descr="dsasada&#10;">
            <a:extLst>
              <a:ext uri="{FF2B5EF4-FFF2-40B4-BE49-F238E27FC236}">
                <a16:creationId xmlns:a16="http://schemas.microsoft.com/office/drawing/2014/main" id="{4626B31E-1414-44EF-91C4-2BEF5CE2C69B}"/>
              </a:ext>
            </a:extLst>
          </p:cNvPr>
          <p:cNvSpPr/>
          <p:nvPr/>
        </p:nvSpPr>
        <p:spPr>
          <a:xfrm>
            <a:off x="14831828" y="1466016"/>
            <a:ext cx="2448272" cy="864096"/>
          </a:xfrm>
          <a:prstGeom prst="rect">
            <a:avLst/>
          </a:prstGeom>
          <a:solidFill>
            <a:schemeClr val="accent4"/>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1758300" rtl="0" eaLnBrk="1" fontAlgn="auto" latinLnBrk="0" hangingPunct="1">
              <a:lnSpc>
                <a:spcPct val="100000"/>
              </a:lnSpc>
              <a:spcBef>
                <a:spcPts val="0"/>
              </a:spcBef>
              <a:spcAft>
                <a:spcPts val="0"/>
              </a:spcAft>
              <a:buClrTx/>
              <a:buSzTx/>
              <a:buFontTx/>
              <a:buNone/>
              <a:tabLst/>
              <a:defRPr/>
            </a:pPr>
            <a:r>
              <a:rPr kumimoji="0" lang="pt-BR" sz="2200" b="1" i="1" u="none" strike="noStrike" kern="1200" cap="none" spc="0" normalizeH="0" baseline="0" noProof="0" dirty="0">
                <a:ln>
                  <a:noFill/>
                </a:ln>
                <a:solidFill>
                  <a:srgbClr val="FFFFFF"/>
                </a:solidFill>
                <a:effectLst/>
                <a:uLnTx/>
                <a:uFillTx/>
                <a:latin typeface="Calibri"/>
                <a:ea typeface="+mn-ea"/>
                <a:cs typeface="+mn-cs"/>
              </a:rPr>
              <a:t>Classificação  Residual</a:t>
            </a:r>
          </a:p>
        </p:txBody>
      </p:sp>
      <p:sp>
        <p:nvSpPr>
          <p:cNvPr id="27" name="Retângulo: Cantos Arredondados 26">
            <a:extLst>
              <a:ext uri="{FF2B5EF4-FFF2-40B4-BE49-F238E27FC236}">
                <a16:creationId xmlns:a16="http://schemas.microsoft.com/office/drawing/2014/main" id="{61C5F6FE-952C-4287-9D60-89A8AC279F5F}"/>
              </a:ext>
            </a:extLst>
          </p:cNvPr>
          <p:cNvSpPr/>
          <p:nvPr/>
        </p:nvSpPr>
        <p:spPr>
          <a:xfrm>
            <a:off x="15480978" y="7114105"/>
            <a:ext cx="1152118" cy="86404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1758300" rtl="0" eaLnBrk="1" fontAlgn="auto" latinLnBrk="0" hangingPunct="1">
              <a:lnSpc>
                <a:spcPct val="100000"/>
              </a:lnSpc>
              <a:spcBef>
                <a:spcPts val="0"/>
              </a:spcBef>
              <a:spcAft>
                <a:spcPts val="0"/>
              </a:spcAft>
              <a:buClrTx/>
              <a:buSzTx/>
              <a:buFontTx/>
              <a:buNone/>
              <a:tabLst/>
              <a:defRPr/>
            </a:pPr>
            <a:r>
              <a:rPr kumimoji="0" lang="pt-BR" sz="1350" b="0" i="0" u="none" strike="noStrike" kern="1200" cap="none" spc="0" normalizeH="0" baseline="0" noProof="0" dirty="0">
                <a:ln>
                  <a:noFill/>
                </a:ln>
                <a:solidFill>
                  <a:srgbClr val="FFFFFF"/>
                </a:solidFill>
                <a:effectLst/>
                <a:uLnTx/>
                <a:uFillTx/>
                <a:latin typeface="Calibri"/>
                <a:ea typeface="+mn-ea"/>
                <a:cs typeface="+mn-cs"/>
              </a:rPr>
              <a:t>Abertura de Processo</a:t>
            </a:r>
          </a:p>
        </p:txBody>
      </p:sp>
      <p:cxnSp>
        <p:nvCxnSpPr>
          <p:cNvPr id="28" name="Conector de Seta Reta 27">
            <a:extLst>
              <a:ext uri="{FF2B5EF4-FFF2-40B4-BE49-F238E27FC236}">
                <a16:creationId xmlns:a16="http://schemas.microsoft.com/office/drawing/2014/main" id="{C576CB1F-EEF0-4857-B91E-00B82FDB8278}"/>
              </a:ext>
            </a:extLst>
          </p:cNvPr>
          <p:cNvCxnSpPr>
            <a:cxnSpLocks/>
            <a:stCxn id="26" idx="2"/>
            <a:endCxn id="27" idx="0"/>
          </p:cNvCxnSpPr>
          <p:nvPr/>
        </p:nvCxnSpPr>
        <p:spPr>
          <a:xfrm>
            <a:off x="16055964" y="2330112"/>
            <a:ext cx="1073" cy="4783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to 28">
            <a:extLst>
              <a:ext uri="{FF2B5EF4-FFF2-40B4-BE49-F238E27FC236}">
                <a16:creationId xmlns:a16="http://schemas.microsoft.com/office/drawing/2014/main" id="{5AD2DFFB-480F-4FF2-82C4-66A8AAED6362}"/>
              </a:ext>
            </a:extLst>
          </p:cNvPr>
          <p:cNvCxnSpPr>
            <a:cxnSpLocks/>
          </p:cNvCxnSpPr>
          <p:nvPr/>
        </p:nvCxnSpPr>
        <p:spPr>
          <a:xfrm flipH="1" flipV="1">
            <a:off x="9767299" y="1898064"/>
            <a:ext cx="65078" cy="4973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de Seta Reta 29">
            <a:extLst>
              <a:ext uri="{FF2B5EF4-FFF2-40B4-BE49-F238E27FC236}">
                <a16:creationId xmlns:a16="http://schemas.microsoft.com/office/drawing/2014/main" id="{B6A0BD5D-6B85-4988-AA01-C3D1088DB031}"/>
              </a:ext>
            </a:extLst>
          </p:cNvPr>
          <p:cNvCxnSpPr>
            <a:cxnSpLocks/>
            <a:endCxn id="23" idx="1"/>
          </p:cNvCxnSpPr>
          <p:nvPr/>
        </p:nvCxnSpPr>
        <p:spPr>
          <a:xfrm>
            <a:off x="9767299" y="1920627"/>
            <a:ext cx="3745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tângulo: Cantos Arredondados 30">
            <a:extLst>
              <a:ext uri="{FF2B5EF4-FFF2-40B4-BE49-F238E27FC236}">
                <a16:creationId xmlns:a16="http://schemas.microsoft.com/office/drawing/2014/main" id="{55BB739A-7BEF-4652-9BA5-61061ECA5FE1}"/>
              </a:ext>
            </a:extLst>
          </p:cNvPr>
          <p:cNvSpPr/>
          <p:nvPr/>
        </p:nvSpPr>
        <p:spPr>
          <a:xfrm>
            <a:off x="14056052" y="3117124"/>
            <a:ext cx="1204611" cy="86404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17583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srgbClr val="333333"/>
                </a:solidFill>
                <a:effectLst/>
                <a:uLnTx/>
                <a:uFillTx/>
                <a:latin typeface="Calibri"/>
                <a:ea typeface="+mn-ea"/>
                <a:cs typeface="+mn-cs"/>
              </a:rPr>
              <a:t>Solicitação de informações adicionas à</a:t>
            </a:r>
          </a:p>
          <a:p>
            <a:pPr marL="0" marR="0" lvl="0" indent="0" algn="ctr" defTabSz="1758300" rtl="0" eaLnBrk="1" fontAlgn="auto" latinLnBrk="0" hangingPunct="1">
              <a:lnSpc>
                <a:spcPct val="100000"/>
              </a:lnSpc>
              <a:spcBef>
                <a:spcPts val="0"/>
              </a:spcBef>
              <a:spcAft>
                <a:spcPts val="0"/>
              </a:spcAft>
              <a:buClrTx/>
              <a:buSzTx/>
              <a:buFontTx/>
              <a:buNone/>
              <a:tabLst/>
              <a:defRPr/>
            </a:pPr>
            <a:r>
              <a:rPr kumimoji="0" lang="pt-BR" sz="1200" b="1" i="0" u="none" strike="noStrike" kern="1200" cap="none" spc="0" normalizeH="0" baseline="0" noProof="0" dirty="0">
                <a:ln>
                  <a:noFill/>
                </a:ln>
                <a:solidFill>
                  <a:srgbClr val="333333"/>
                </a:solidFill>
                <a:effectLst/>
                <a:uLnTx/>
                <a:uFillTx/>
                <a:latin typeface="Calibri"/>
                <a:ea typeface="+mn-ea"/>
                <a:cs typeface="+mn-cs"/>
              </a:rPr>
              <a:t>OPS</a:t>
            </a:r>
          </a:p>
        </p:txBody>
      </p:sp>
      <p:cxnSp>
        <p:nvCxnSpPr>
          <p:cNvPr id="32" name="Conector de Seta Reta 31">
            <a:extLst>
              <a:ext uri="{FF2B5EF4-FFF2-40B4-BE49-F238E27FC236}">
                <a16:creationId xmlns:a16="http://schemas.microsoft.com/office/drawing/2014/main" id="{C83EB9AA-0D38-4772-A382-FD52650729FB}"/>
              </a:ext>
            </a:extLst>
          </p:cNvPr>
          <p:cNvCxnSpPr>
            <a:cxnSpLocks/>
            <a:stCxn id="26" idx="2"/>
            <a:endCxn id="31" idx="0"/>
          </p:cNvCxnSpPr>
          <p:nvPr/>
        </p:nvCxnSpPr>
        <p:spPr>
          <a:xfrm flipH="1">
            <a:off x="14658358" y="2330112"/>
            <a:ext cx="1397606" cy="787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tângulo: Cantos Arredondados 32">
            <a:extLst>
              <a:ext uri="{FF2B5EF4-FFF2-40B4-BE49-F238E27FC236}">
                <a16:creationId xmlns:a16="http://schemas.microsoft.com/office/drawing/2014/main" id="{6C7AA49B-81B3-40DD-9753-10CB2847621B}"/>
              </a:ext>
            </a:extLst>
          </p:cNvPr>
          <p:cNvSpPr/>
          <p:nvPr/>
        </p:nvSpPr>
        <p:spPr>
          <a:xfrm>
            <a:off x="6287528" y="5902622"/>
            <a:ext cx="1679062" cy="86039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1758300" rtl="0" eaLnBrk="1" fontAlgn="auto" latinLnBrk="0" hangingPunct="1">
              <a:lnSpc>
                <a:spcPct val="100000"/>
              </a:lnSpc>
              <a:spcBef>
                <a:spcPts val="0"/>
              </a:spcBef>
              <a:spcAft>
                <a:spcPts val="0"/>
              </a:spcAft>
              <a:buClrTx/>
              <a:buSzTx/>
              <a:buFontTx/>
              <a:buNone/>
              <a:tabLst/>
              <a:defRPr/>
            </a:pPr>
            <a:r>
              <a:rPr kumimoji="0" lang="pt-BR" sz="1350" b="1" i="0" u="none" strike="noStrike" kern="1200" cap="none" spc="0" normalizeH="0" baseline="0" noProof="0" dirty="0">
                <a:ln>
                  <a:noFill/>
                </a:ln>
                <a:solidFill>
                  <a:srgbClr val="333333"/>
                </a:solidFill>
                <a:effectLst/>
                <a:uLnTx/>
                <a:uFillTx/>
                <a:latin typeface="Calibri"/>
                <a:ea typeface="+mn-ea"/>
                <a:cs typeface="+mn-cs"/>
              </a:rPr>
              <a:t>Diligências ao interlocutor ou beneficiário</a:t>
            </a:r>
          </a:p>
        </p:txBody>
      </p:sp>
      <p:sp>
        <p:nvSpPr>
          <p:cNvPr id="34" name="Retângulo: Cantos Arredondados 33">
            <a:extLst>
              <a:ext uri="{FF2B5EF4-FFF2-40B4-BE49-F238E27FC236}">
                <a16:creationId xmlns:a16="http://schemas.microsoft.com/office/drawing/2014/main" id="{1A970CB3-2FBD-4A13-8316-09619F25FD38}"/>
              </a:ext>
            </a:extLst>
          </p:cNvPr>
          <p:cNvSpPr/>
          <p:nvPr/>
        </p:nvSpPr>
        <p:spPr>
          <a:xfrm>
            <a:off x="8140567" y="5898975"/>
            <a:ext cx="1626732" cy="86404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1758300" rtl="0" eaLnBrk="1" fontAlgn="auto" latinLnBrk="0" hangingPunct="1">
              <a:lnSpc>
                <a:spcPct val="100000"/>
              </a:lnSpc>
              <a:spcBef>
                <a:spcPts val="0"/>
              </a:spcBef>
              <a:spcAft>
                <a:spcPts val="0"/>
              </a:spcAft>
              <a:buClrTx/>
              <a:buSzTx/>
              <a:buFontTx/>
              <a:buNone/>
              <a:tabLst/>
              <a:defRPr/>
            </a:pPr>
            <a:r>
              <a:rPr kumimoji="0" lang="pt-BR" sz="1350" b="1" i="0" u="none" strike="noStrike" kern="1200" cap="none" spc="0" normalizeH="0" baseline="0" noProof="0" dirty="0">
                <a:ln>
                  <a:noFill/>
                </a:ln>
                <a:solidFill>
                  <a:srgbClr val="333333"/>
                </a:solidFill>
                <a:effectLst/>
                <a:uLnTx/>
                <a:uFillTx/>
                <a:latin typeface="Calibri"/>
                <a:ea typeface="+mn-ea"/>
                <a:cs typeface="+mn-cs"/>
              </a:rPr>
              <a:t>Solicitação de subsídios a outras áreas técnicas da ANS</a:t>
            </a:r>
          </a:p>
        </p:txBody>
      </p:sp>
      <p:pic>
        <p:nvPicPr>
          <p:cNvPr id="35" name="Imagem 34">
            <a:extLst>
              <a:ext uri="{FF2B5EF4-FFF2-40B4-BE49-F238E27FC236}">
                <a16:creationId xmlns:a16="http://schemas.microsoft.com/office/drawing/2014/main" id="{3A7B52C0-B4D7-4017-B1F5-B2BBA91F6830}"/>
              </a:ext>
            </a:extLst>
          </p:cNvPr>
          <p:cNvPicPr>
            <a:picLocks noChangeAspect="1"/>
          </p:cNvPicPr>
          <p:nvPr/>
        </p:nvPicPr>
        <p:blipFill>
          <a:blip r:embed="rId2"/>
          <a:stretch>
            <a:fillRect/>
          </a:stretch>
        </p:blipFill>
        <p:spPr>
          <a:xfrm>
            <a:off x="980612" y="6207134"/>
            <a:ext cx="2462626" cy="781050"/>
          </a:xfrm>
          <a:prstGeom prst="rect">
            <a:avLst/>
          </a:prstGeom>
        </p:spPr>
      </p:pic>
      <p:sp>
        <p:nvSpPr>
          <p:cNvPr id="36" name="Retângulo: Cantos Arredondados 35">
            <a:extLst>
              <a:ext uri="{FF2B5EF4-FFF2-40B4-BE49-F238E27FC236}">
                <a16:creationId xmlns:a16="http://schemas.microsoft.com/office/drawing/2014/main" id="{1ABCF7C0-6524-4869-9D4D-7DD71F2057D2}"/>
              </a:ext>
            </a:extLst>
          </p:cNvPr>
          <p:cNvSpPr/>
          <p:nvPr/>
        </p:nvSpPr>
        <p:spPr>
          <a:xfrm>
            <a:off x="7127059" y="3343300"/>
            <a:ext cx="1496616" cy="89484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58300" rtl="0" eaLnBrk="1" fontAlgn="auto" latinLnBrk="0" hangingPunct="1">
              <a:lnSpc>
                <a:spcPct val="100000"/>
              </a:lnSpc>
              <a:spcBef>
                <a:spcPts val="0"/>
              </a:spcBef>
              <a:spcAft>
                <a:spcPts val="0"/>
              </a:spcAft>
              <a:buClrTx/>
              <a:buSzTx/>
              <a:buFontTx/>
              <a:buNone/>
              <a:tabLst/>
              <a:defRPr/>
            </a:pPr>
            <a:r>
              <a:rPr kumimoji="0" lang="pt-BR" sz="1600" b="1" i="0" u="none" strike="noStrike" kern="1200" cap="none" spc="0" normalizeH="0" baseline="0" noProof="0" dirty="0">
                <a:ln>
                  <a:noFill/>
                </a:ln>
                <a:solidFill>
                  <a:srgbClr val="333333"/>
                </a:solidFill>
                <a:effectLst/>
                <a:uLnTx/>
                <a:uFillTx/>
                <a:latin typeface="Calibri"/>
                <a:ea typeface="+mn-ea"/>
                <a:cs typeface="+mn-cs"/>
              </a:rPr>
              <a:t>NÃO</a:t>
            </a:r>
          </a:p>
          <a:p>
            <a:pPr marL="0" marR="0" lvl="0" indent="0" algn="ctr" defTabSz="1758300" rtl="0" eaLnBrk="1" fontAlgn="auto" latinLnBrk="0" hangingPunct="1">
              <a:lnSpc>
                <a:spcPct val="100000"/>
              </a:lnSpc>
              <a:spcBef>
                <a:spcPts val="0"/>
              </a:spcBef>
              <a:spcAft>
                <a:spcPts val="0"/>
              </a:spcAft>
              <a:buClrTx/>
              <a:buSzTx/>
              <a:buFontTx/>
              <a:buNone/>
              <a:tabLst/>
              <a:defRPr/>
            </a:pPr>
            <a:r>
              <a:rPr lang="pt-BR" sz="1600" b="1" dirty="0">
                <a:solidFill>
                  <a:srgbClr val="333333"/>
                </a:solidFill>
                <a:latin typeface="Calibri"/>
              </a:rPr>
              <a:t>ou Resolvido fora do prazo</a:t>
            </a:r>
            <a:endParaRPr kumimoji="0" lang="pt-BR" sz="1600" b="1" i="0" u="none" strike="noStrike" kern="1200" cap="none" spc="0" normalizeH="0" baseline="0" noProof="0" dirty="0">
              <a:ln>
                <a:noFill/>
              </a:ln>
              <a:solidFill>
                <a:srgbClr val="333333"/>
              </a:solidFill>
              <a:effectLst/>
              <a:uLnTx/>
              <a:uFillTx/>
              <a:latin typeface="Calibri"/>
              <a:ea typeface="+mn-ea"/>
              <a:cs typeface="+mn-cs"/>
            </a:endParaRPr>
          </a:p>
        </p:txBody>
      </p:sp>
      <p:sp>
        <p:nvSpPr>
          <p:cNvPr id="37" name="Retângulo: Cantos Arredondados 36">
            <a:extLst>
              <a:ext uri="{FF2B5EF4-FFF2-40B4-BE49-F238E27FC236}">
                <a16:creationId xmlns:a16="http://schemas.microsoft.com/office/drawing/2014/main" id="{4845FE57-1468-4684-A774-3ED71948410C}"/>
              </a:ext>
            </a:extLst>
          </p:cNvPr>
          <p:cNvSpPr/>
          <p:nvPr/>
        </p:nvSpPr>
        <p:spPr>
          <a:xfrm>
            <a:off x="1481068" y="3264131"/>
            <a:ext cx="1496616" cy="89484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583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333333"/>
                </a:solidFill>
                <a:effectLst/>
                <a:uLnTx/>
                <a:uFillTx/>
                <a:latin typeface="Calibri"/>
                <a:ea typeface="+mn-ea"/>
                <a:cs typeface="+mn-cs"/>
              </a:rPr>
              <a:t>SIM</a:t>
            </a:r>
          </a:p>
          <a:p>
            <a:pPr marL="0" marR="0" lvl="0" indent="0" algn="ctr" defTabSz="1758300" rtl="0" eaLnBrk="1" fontAlgn="auto" latinLnBrk="0" hangingPunct="1">
              <a:lnSpc>
                <a:spcPct val="100000"/>
              </a:lnSpc>
              <a:spcBef>
                <a:spcPts val="0"/>
              </a:spcBef>
              <a:spcAft>
                <a:spcPts val="0"/>
              </a:spcAft>
              <a:buClrTx/>
              <a:buSzTx/>
              <a:buFontTx/>
              <a:buNone/>
              <a:tabLst/>
              <a:defRPr/>
            </a:pPr>
            <a:r>
              <a:rPr lang="pt-BR" sz="1800" b="1" dirty="0">
                <a:solidFill>
                  <a:srgbClr val="333333"/>
                </a:solidFill>
                <a:latin typeface="Calibri"/>
              </a:rPr>
              <a:t>ou Ausência de Resposta</a:t>
            </a:r>
            <a:endParaRPr kumimoji="0" lang="pt-BR" sz="1800" b="1" i="0" u="none" strike="noStrike" kern="1200" cap="none" spc="0" normalizeH="0" baseline="0" noProof="0" dirty="0">
              <a:ln>
                <a:noFill/>
              </a:ln>
              <a:solidFill>
                <a:srgbClr val="333333"/>
              </a:solidFill>
              <a:effectLst/>
              <a:uLnTx/>
              <a:uFillTx/>
              <a:latin typeface="Calibri"/>
              <a:ea typeface="+mn-ea"/>
              <a:cs typeface="+mn-cs"/>
            </a:endParaRPr>
          </a:p>
        </p:txBody>
      </p:sp>
      <p:cxnSp>
        <p:nvCxnSpPr>
          <p:cNvPr id="38" name="Conector de Seta Reta 37">
            <a:extLst>
              <a:ext uri="{FF2B5EF4-FFF2-40B4-BE49-F238E27FC236}">
                <a16:creationId xmlns:a16="http://schemas.microsoft.com/office/drawing/2014/main" id="{36F142A5-7F2C-4921-9065-D85224F3A294}"/>
              </a:ext>
            </a:extLst>
          </p:cNvPr>
          <p:cNvCxnSpPr>
            <a:stCxn id="36" idx="2"/>
          </p:cNvCxnSpPr>
          <p:nvPr/>
        </p:nvCxnSpPr>
        <p:spPr>
          <a:xfrm>
            <a:off x="7875367" y="4238141"/>
            <a:ext cx="0" cy="653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de Seta Reta 38">
            <a:extLst>
              <a:ext uri="{FF2B5EF4-FFF2-40B4-BE49-F238E27FC236}">
                <a16:creationId xmlns:a16="http://schemas.microsoft.com/office/drawing/2014/main" id="{71BA343C-223E-4933-95EB-9BD90B63A54E}"/>
              </a:ext>
            </a:extLst>
          </p:cNvPr>
          <p:cNvCxnSpPr>
            <a:cxnSpLocks/>
            <a:stCxn id="37" idx="2"/>
          </p:cNvCxnSpPr>
          <p:nvPr/>
        </p:nvCxnSpPr>
        <p:spPr>
          <a:xfrm>
            <a:off x="2229376" y="4158972"/>
            <a:ext cx="18992" cy="2172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 name="Imagem 39">
            <a:extLst>
              <a:ext uri="{FF2B5EF4-FFF2-40B4-BE49-F238E27FC236}">
                <a16:creationId xmlns:a16="http://schemas.microsoft.com/office/drawing/2014/main" id="{8C20319D-C7FC-4ACF-BCF8-F0FAFEB13410}"/>
              </a:ext>
            </a:extLst>
          </p:cNvPr>
          <p:cNvPicPr>
            <a:picLocks noChangeAspect="1"/>
          </p:cNvPicPr>
          <p:nvPr/>
        </p:nvPicPr>
        <p:blipFill>
          <a:blip r:embed="rId3"/>
          <a:stretch>
            <a:fillRect/>
          </a:stretch>
        </p:blipFill>
        <p:spPr>
          <a:xfrm>
            <a:off x="3070459" y="1515674"/>
            <a:ext cx="3769107" cy="2866327"/>
          </a:xfrm>
          <a:prstGeom prst="rect">
            <a:avLst/>
          </a:prstGeom>
        </p:spPr>
      </p:pic>
      <p:cxnSp>
        <p:nvCxnSpPr>
          <p:cNvPr id="41" name="Conector de Seta Reta 40">
            <a:extLst>
              <a:ext uri="{FF2B5EF4-FFF2-40B4-BE49-F238E27FC236}">
                <a16:creationId xmlns:a16="http://schemas.microsoft.com/office/drawing/2014/main" id="{38F396C3-D7DF-4A7E-9928-E4DF2C46F05E}"/>
              </a:ext>
            </a:extLst>
          </p:cNvPr>
          <p:cNvCxnSpPr>
            <a:stCxn id="31" idx="2"/>
          </p:cNvCxnSpPr>
          <p:nvPr/>
        </p:nvCxnSpPr>
        <p:spPr>
          <a:xfrm>
            <a:off x="14658358" y="3981170"/>
            <a:ext cx="1397606" cy="802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de Seta Reta 41">
            <a:extLst>
              <a:ext uri="{FF2B5EF4-FFF2-40B4-BE49-F238E27FC236}">
                <a16:creationId xmlns:a16="http://schemas.microsoft.com/office/drawing/2014/main" id="{9121F36B-DE7F-4EDB-8DF0-95DC451FF4C1}"/>
              </a:ext>
            </a:extLst>
          </p:cNvPr>
          <p:cNvCxnSpPr>
            <a:cxnSpLocks/>
          </p:cNvCxnSpPr>
          <p:nvPr/>
        </p:nvCxnSpPr>
        <p:spPr>
          <a:xfrm flipH="1">
            <a:off x="9832377" y="2029701"/>
            <a:ext cx="5040931" cy="49584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ector de Seta Reta 42">
            <a:extLst>
              <a:ext uri="{FF2B5EF4-FFF2-40B4-BE49-F238E27FC236}">
                <a16:creationId xmlns:a16="http://schemas.microsoft.com/office/drawing/2014/main" id="{40B1C29F-2CE3-4C9B-8B40-86B6E3493F97}"/>
              </a:ext>
            </a:extLst>
          </p:cNvPr>
          <p:cNvCxnSpPr/>
          <p:nvPr/>
        </p:nvCxnSpPr>
        <p:spPr>
          <a:xfrm flipH="1">
            <a:off x="9888961" y="3981170"/>
            <a:ext cx="4654845" cy="3029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88375D52-2B75-451C-AC18-479E14559A1E}"/>
              </a:ext>
            </a:extLst>
          </p:cNvPr>
          <p:cNvCxnSpPr>
            <a:cxnSpLocks/>
          </p:cNvCxnSpPr>
          <p:nvPr/>
        </p:nvCxnSpPr>
        <p:spPr>
          <a:xfrm>
            <a:off x="8087757" y="6871692"/>
            <a:ext cx="1744620" cy="0"/>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Imagem 44">
            <a:extLst>
              <a:ext uri="{FF2B5EF4-FFF2-40B4-BE49-F238E27FC236}">
                <a16:creationId xmlns:a16="http://schemas.microsoft.com/office/drawing/2014/main" id="{5C33DEE3-1797-40D3-AC98-4A524715BC5E}"/>
              </a:ext>
            </a:extLst>
          </p:cNvPr>
          <p:cNvPicPr>
            <a:picLocks noChangeAspect="1"/>
          </p:cNvPicPr>
          <p:nvPr/>
        </p:nvPicPr>
        <p:blipFill>
          <a:blip r:embed="rId4"/>
          <a:stretch>
            <a:fillRect/>
          </a:stretch>
        </p:blipFill>
        <p:spPr>
          <a:xfrm>
            <a:off x="340263" y="7447756"/>
            <a:ext cx="3743325" cy="828675"/>
          </a:xfrm>
          <a:prstGeom prst="rect">
            <a:avLst/>
          </a:prstGeom>
        </p:spPr>
      </p:pic>
      <p:sp>
        <p:nvSpPr>
          <p:cNvPr id="46" name="Título 1">
            <a:extLst>
              <a:ext uri="{FF2B5EF4-FFF2-40B4-BE49-F238E27FC236}">
                <a16:creationId xmlns:a16="http://schemas.microsoft.com/office/drawing/2014/main" id="{DB75CF9B-FC79-4BCA-9040-49840AE0C286}"/>
              </a:ext>
            </a:extLst>
          </p:cNvPr>
          <p:cNvSpPr txBox="1">
            <a:spLocks/>
          </p:cNvSpPr>
          <p:nvPr/>
        </p:nvSpPr>
        <p:spPr bwMode="auto">
          <a:xfrm>
            <a:off x="34186" y="-27793"/>
            <a:ext cx="18285576" cy="111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540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r"/>
            <a:r>
              <a:rPr lang="pt-BR" altLang="pt-BR" sz="3200" b="1" dirty="0">
                <a:solidFill>
                  <a:schemeClr val="bg1"/>
                </a:solidFill>
                <a:latin typeface="Calibri" panose="020F0502020204030204" pitchFamily="34" charset="0"/>
                <a:cs typeface="+mn-cs"/>
              </a:rPr>
              <a:t>                                       </a:t>
            </a:r>
            <a:r>
              <a:rPr lang="pt-BR" altLang="pt-BR" sz="4000" b="1" dirty="0">
                <a:solidFill>
                  <a:schemeClr val="bg1"/>
                </a:solidFill>
                <a:latin typeface="Calibri" panose="020F0502020204030204" pitchFamily="34" charset="0"/>
                <a:cs typeface="+mn-cs"/>
              </a:rPr>
              <a:t>Demandas Cadastradas a partir de 6/5/2019 (pós-RN nº 444)</a:t>
            </a:r>
          </a:p>
        </p:txBody>
      </p:sp>
    </p:spTree>
    <p:extLst>
      <p:ext uri="{BB962C8B-B14F-4D97-AF65-F5344CB8AC3E}">
        <p14:creationId xmlns:p14="http://schemas.microsoft.com/office/powerpoint/2010/main" val="2681421064"/>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4"/>
          <p:cNvSpPr txBox="1">
            <a:spLocks/>
          </p:cNvSpPr>
          <p:nvPr/>
        </p:nvSpPr>
        <p:spPr bwMode="auto">
          <a:xfrm>
            <a:off x="9576049" y="9715792"/>
            <a:ext cx="7143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BR"/>
            </a:defPPr>
            <a:lvl1pPr marL="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1pPr>
            <a:lvl2pPr marL="742950" indent="-28575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2pPr>
            <a:lvl3pPr marL="1143000" indent="-22860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3pPr>
            <a:lvl4pPr marL="1600200" indent="-22860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4pPr>
            <a:lvl5pPr marL="2057400" indent="-22860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5pPr>
            <a:lvl6pPr marL="25146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6pPr>
            <a:lvl7pPr marL="29718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7pPr>
            <a:lvl8pPr marL="34290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8pPr>
            <a:lvl9pPr marL="38862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9pPr>
          </a:lstStyle>
          <a:p>
            <a:fld id="{EDD22ECE-E2E5-4CA8-AC91-7521BB877610}" type="slidenum">
              <a:rPr lang="pt-BR" altLang="pt-BR" sz="1800">
                <a:solidFill>
                  <a:srgbClr val="898989"/>
                </a:solidFill>
                <a:latin typeface="Calibri" panose="020F0502020204030204" pitchFamily="34" charset="0"/>
              </a:rPr>
              <a:pPr/>
              <a:t>40</a:t>
            </a:fld>
            <a:endParaRPr lang="pt-BR" altLang="pt-BR" sz="1800" dirty="0">
              <a:solidFill>
                <a:srgbClr val="898989"/>
              </a:solidFill>
              <a:latin typeface="Calibri" panose="020F0502020204030204" pitchFamily="34" charset="0"/>
            </a:endParaRPr>
          </a:p>
        </p:txBody>
      </p:sp>
      <p:sp>
        <p:nvSpPr>
          <p:cNvPr id="6" name="Título 1">
            <a:extLst>
              <a:ext uri="{FF2B5EF4-FFF2-40B4-BE49-F238E27FC236}">
                <a16:creationId xmlns:a16="http://schemas.microsoft.com/office/drawing/2014/main" id="{5B114465-3E79-46D8-8211-EF1B611F79EE}"/>
              </a:ext>
            </a:extLst>
          </p:cNvPr>
          <p:cNvSpPr txBox="1">
            <a:spLocks/>
          </p:cNvSpPr>
          <p:nvPr/>
        </p:nvSpPr>
        <p:spPr bwMode="auto">
          <a:xfrm>
            <a:off x="3440" y="0"/>
            <a:ext cx="18285576" cy="111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540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3600" b="1" dirty="0">
                <a:solidFill>
                  <a:schemeClr val="bg1"/>
                </a:solidFill>
                <a:latin typeface="Calibri" panose="020F0502020204030204" pitchFamily="34" charset="0"/>
                <a:ea typeface="MS PGothic" panose="020B0600070205080204" pitchFamily="34" charset="-128"/>
              </a:rPr>
              <a:t>                                                                                                                         </a:t>
            </a:r>
            <a:r>
              <a:rPr lang="pt-BR" altLang="pt-BR" sz="4800" b="1" dirty="0">
                <a:solidFill>
                  <a:schemeClr val="bg1"/>
                </a:solidFill>
                <a:latin typeface="Calibri" panose="020F0502020204030204" pitchFamily="34" charset="0"/>
                <a:ea typeface="MS PGothic" panose="020B0600070205080204" pitchFamily="34" charset="-128"/>
              </a:rPr>
              <a:t>Fase </a:t>
            </a:r>
            <a:r>
              <a:rPr lang="pt-BR" altLang="pt-BR" sz="4800" b="1" dirty="0" err="1">
                <a:solidFill>
                  <a:schemeClr val="bg1"/>
                </a:solidFill>
                <a:latin typeface="Calibri" panose="020F0502020204030204" pitchFamily="34" charset="0"/>
                <a:ea typeface="MS PGothic" panose="020B0600070205080204" pitchFamily="34" charset="-128"/>
              </a:rPr>
              <a:t>Pré</a:t>
            </a:r>
            <a:r>
              <a:rPr lang="pt-BR" altLang="pt-BR" sz="4800" b="1" dirty="0">
                <a:solidFill>
                  <a:schemeClr val="bg1"/>
                </a:solidFill>
                <a:latin typeface="Calibri" panose="020F0502020204030204" pitchFamily="34" charset="0"/>
                <a:ea typeface="MS PGothic" panose="020B0600070205080204" pitchFamily="34" charset="-128"/>
              </a:rPr>
              <a:t>-Processual</a:t>
            </a:r>
            <a:br>
              <a:rPr lang="pt-BR" altLang="pt-BR" sz="3200" dirty="0">
                <a:solidFill>
                  <a:schemeClr val="bg1"/>
                </a:solidFill>
                <a:latin typeface="Calibri" panose="020F0502020204030204" pitchFamily="34" charset="0"/>
                <a:ea typeface="MS PGothic" panose="020B0600070205080204" pitchFamily="34" charset="-128"/>
              </a:rPr>
            </a:br>
            <a:endParaRPr lang="pt-BR" altLang="pt-BR" sz="3200" dirty="0">
              <a:solidFill>
                <a:schemeClr val="bg1"/>
              </a:solidFill>
              <a:latin typeface="Calibri" panose="020F0502020204030204" pitchFamily="34" charset="0"/>
              <a:ea typeface="MS PGothic" panose="020B0600070205080204" pitchFamily="34" charset="-128"/>
            </a:endParaRPr>
          </a:p>
        </p:txBody>
      </p:sp>
      <p:sp>
        <p:nvSpPr>
          <p:cNvPr id="9" name="Seta para a direita 36">
            <a:extLst>
              <a:ext uri="{FF2B5EF4-FFF2-40B4-BE49-F238E27FC236}">
                <a16:creationId xmlns:a16="http://schemas.microsoft.com/office/drawing/2014/main" id="{5F2ED669-3DBF-4193-88E9-B76B7EFD97FF}"/>
              </a:ext>
            </a:extLst>
          </p:cNvPr>
          <p:cNvSpPr/>
          <p:nvPr/>
        </p:nvSpPr>
        <p:spPr>
          <a:xfrm>
            <a:off x="3383360" y="3116363"/>
            <a:ext cx="97790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 name="Retângulo 9">
            <a:extLst>
              <a:ext uri="{FF2B5EF4-FFF2-40B4-BE49-F238E27FC236}">
                <a16:creationId xmlns:a16="http://schemas.microsoft.com/office/drawing/2014/main" id="{CE66BF69-8FD1-47C9-8447-8BED67BF5FF3}"/>
              </a:ext>
            </a:extLst>
          </p:cNvPr>
          <p:cNvSpPr/>
          <p:nvPr/>
        </p:nvSpPr>
        <p:spPr>
          <a:xfrm>
            <a:off x="5255568" y="2493342"/>
            <a:ext cx="6624736" cy="1624357"/>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pt-BR" sz="3600" b="1" dirty="0">
                <a:solidFill>
                  <a:schemeClr val="tx1"/>
                </a:solidFill>
              </a:rPr>
              <a:t>Procedimento de Notificação de Intermediação Preliminar – NIP – Demandas passíveis de mediação</a:t>
            </a:r>
          </a:p>
        </p:txBody>
      </p:sp>
      <p:sp>
        <p:nvSpPr>
          <p:cNvPr id="11" name="Retângulo 10">
            <a:extLst>
              <a:ext uri="{FF2B5EF4-FFF2-40B4-BE49-F238E27FC236}">
                <a16:creationId xmlns:a16="http://schemas.microsoft.com/office/drawing/2014/main" id="{64932D1F-3305-4855-9D7A-B853927DCB02}"/>
              </a:ext>
            </a:extLst>
          </p:cNvPr>
          <p:cNvSpPr/>
          <p:nvPr/>
        </p:nvSpPr>
        <p:spPr>
          <a:xfrm>
            <a:off x="5262287" y="5398514"/>
            <a:ext cx="6618017" cy="1624358"/>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pt-BR" sz="3600" b="1" i="1" dirty="0">
                <a:solidFill>
                  <a:schemeClr val="tx1"/>
                </a:solidFill>
              </a:rPr>
              <a:t>Procedimento  Administrativo  Preparatório – demandas não passíveis de mediação</a:t>
            </a:r>
          </a:p>
        </p:txBody>
      </p:sp>
      <p:sp>
        <p:nvSpPr>
          <p:cNvPr id="12" name="Fluxograma: Decisão 11">
            <a:extLst>
              <a:ext uri="{FF2B5EF4-FFF2-40B4-BE49-F238E27FC236}">
                <a16:creationId xmlns:a16="http://schemas.microsoft.com/office/drawing/2014/main" id="{8D7B1E90-C7DC-458B-93AC-DD777E5E09C4}"/>
              </a:ext>
            </a:extLst>
          </p:cNvPr>
          <p:cNvSpPr/>
          <p:nvPr/>
        </p:nvSpPr>
        <p:spPr>
          <a:xfrm>
            <a:off x="7919864" y="4495428"/>
            <a:ext cx="1008063" cy="504825"/>
          </a:xfrm>
          <a:prstGeom prst="flowChartDecisi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b="1" dirty="0">
                <a:solidFill>
                  <a:schemeClr val="tx1"/>
                </a:solidFill>
              </a:rPr>
              <a:t>ou</a:t>
            </a:r>
          </a:p>
        </p:txBody>
      </p:sp>
      <p:sp>
        <p:nvSpPr>
          <p:cNvPr id="13" name="Seta para a direita 44">
            <a:extLst>
              <a:ext uri="{FF2B5EF4-FFF2-40B4-BE49-F238E27FC236}">
                <a16:creationId xmlns:a16="http://schemas.microsoft.com/office/drawing/2014/main" id="{75B71B12-866D-4103-8488-FE2CD4EDD27E}"/>
              </a:ext>
            </a:extLst>
          </p:cNvPr>
          <p:cNvSpPr/>
          <p:nvPr/>
        </p:nvSpPr>
        <p:spPr>
          <a:xfrm>
            <a:off x="3408218" y="5935588"/>
            <a:ext cx="953042" cy="485775"/>
          </a:xfrm>
          <a:prstGeom prst="rightArrow">
            <a:avLst>
              <a:gd name="adj1" fmla="val 50000"/>
              <a:gd name="adj2" fmla="val 6144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extLst>
      <p:ext uri="{BB962C8B-B14F-4D97-AF65-F5344CB8AC3E}">
        <p14:creationId xmlns:p14="http://schemas.microsoft.com/office/powerpoint/2010/main" val="1184976394"/>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CB65FDB-89FD-442E-99B5-6186544A2996}"/>
              </a:ext>
            </a:extLst>
          </p:cNvPr>
          <p:cNvSpPr txBox="1"/>
          <p:nvPr/>
        </p:nvSpPr>
        <p:spPr>
          <a:xfrm>
            <a:off x="6695728" y="2551212"/>
            <a:ext cx="11233248" cy="3139321"/>
          </a:xfrm>
          <a:prstGeom prst="rect">
            <a:avLst/>
          </a:prstGeom>
          <a:noFill/>
        </p:spPr>
        <p:txBody>
          <a:bodyPr wrap="square" rtlCol="0">
            <a:spAutoFit/>
          </a:bodyPr>
          <a:lstStyle/>
          <a:p>
            <a:pPr algn="ctr"/>
            <a:r>
              <a:rPr lang="pt-BR" sz="6600" b="1" dirty="0">
                <a:solidFill>
                  <a:srgbClr val="006E89"/>
                </a:solidFill>
                <a:latin typeface="+mj-lt"/>
                <a:ea typeface="+mj-ea"/>
                <a:cs typeface="+mj-cs"/>
              </a:rPr>
              <a:t>Possibilidade de Reparação da Conduta – RVE na Fase </a:t>
            </a:r>
            <a:r>
              <a:rPr lang="pt-BR" sz="6600" b="1" dirty="0" err="1">
                <a:solidFill>
                  <a:srgbClr val="006E89"/>
                </a:solidFill>
                <a:latin typeface="+mj-lt"/>
                <a:ea typeface="+mj-ea"/>
                <a:cs typeface="+mj-cs"/>
              </a:rPr>
              <a:t>Pré</a:t>
            </a:r>
            <a:r>
              <a:rPr lang="pt-BR" sz="6600" b="1" dirty="0">
                <a:solidFill>
                  <a:srgbClr val="006E89"/>
                </a:solidFill>
                <a:latin typeface="+mj-lt"/>
                <a:ea typeface="+mj-ea"/>
                <a:cs typeface="+mj-cs"/>
              </a:rPr>
              <a:t>-processual</a:t>
            </a:r>
          </a:p>
        </p:txBody>
      </p:sp>
    </p:spTree>
    <p:extLst>
      <p:ext uri="{BB962C8B-B14F-4D97-AF65-F5344CB8AC3E}">
        <p14:creationId xmlns:p14="http://schemas.microsoft.com/office/powerpoint/2010/main" val="1260323648"/>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78351C9-1BD8-46E3-8085-AA35BE556F6D}"/>
              </a:ext>
            </a:extLst>
          </p:cNvPr>
          <p:cNvSpPr txBox="1"/>
          <p:nvPr/>
        </p:nvSpPr>
        <p:spPr>
          <a:xfrm>
            <a:off x="431032" y="63732"/>
            <a:ext cx="17601947" cy="1369606"/>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rPr>
              <a:t>                                                                        </a:t>
            </a:r>
            <a:r>
              <a:rPr lang="pt-BR" altLang="pt-BR" sz="4800" b="1" dirty="0">
                <a:solidFill>
                  <a:schemeClr val="bg1"/>
                </a:solidFill>
                <a:latin typeface="Calibri" panose="020F0502020204030204" pitchFamily="34" charset="0"/>
              </a:rPr>
              <a:t>Possibilidade de Reparação da Conduta</a:t>
            </a:r>
          </a:p>
          <a:p>
            <a:r>
              <a:rPr lang="pt-BR" dirty="0"/>
              <a:t> </a:t>
            </a:r>
          </a:p>
        </p:txBody>
      </p:sp>
      <p:sp>
        <p:nvSpPr>
          <p:cNvPr id="3" name="CaixaDeTexto 2">
            <a:extLst>
              <a:ext uri="{FF2B5EF4-FFF2-40B4-BE49-F238E27FC236}">
                <a16:creationId xmlns:a16="http://schemas.microsoft.com/office/drawing/2014/main" id="{DBE2CAF0-F2C3-427F-BEE5-9CD6B4C1CA83}"/>
              </a:ext>
            </a:extLst>
          </p:cNvPr>
          <p:cNvSpPr txBox="1"/>
          <p:nvPr/>
        </p:nvSpPr>
        <p:spPr>
          <a:xfrm>
            <a:off x="431032" y="2047156"/>
            <a:ext cx="17065896" cy="6815199"/>
          </a:xfrm>
          <a:prstGeom prst="rect">
            <a:avLst/>
          </a:prstGeom>
          <a:noFill/>
        </p:spPr>
        <p:txBody>
          <a:bodyPr wrap="square" rtlCol="0">
            <a:spAutoFit/>
          </a:bodyPr>
          <a:lstStyle/>
          <a:p>
            <a:pPr marL="400050" indent="-285750" algn="just">
              <a:lnSpc>
                <a:spcPct val="107000"/>
              </a:lnSpc>
              <a:spcAft>
                <a:spcPts val="400"/>
              </a:spcAft>
              <a:buFont typeface="Arial" panose="020B0604020202020204" pitchFamily="34" charset="0"/>
              <a:buChar char="•"/>
              <a:defRPr/>
            </a:pPr>
            <a:r>
              <a:rPr lang="pt-BR" sz="4000" dirty="0">
                <a:ea typeface="Calibri" panose="020F0502020204030204" pitchFamily="34" charset="0"/>
                <a:cs typeface="Times New Roman" panose="02020603050405020304" pitchFamily="18" charset="0"/>
              </a:rPr>
              <a:t>Na fase </a:t>
            </a:r>
            <a:r>
              <a:rPr lang="pt-BR" sz="4000" dirty="0" err="1">
                <a:ea typeface="Calibri" panose="020F0502020204030204" pitchFamily="34" charset="0"/>
                <a:cs typeface="Times New Roman" panose="02020603050405020304" pitchFamily="18" charset="0"/>
              </a:rPr>
              <a:t>pré</a:t>
            </a:r>
            <a:r>
              <a:rPr lang="pt-BR" sz="4000" dirty="0">
                <a:ea typeface="Calibri" panose="020F0502020204030204" pitchFamily="34" charset="0"/>
                <a:cs typeface="Times New Roman" panose="02020603050405020304" pitchFamily="18" charset="0"/>
              </a:rPr>
              <a:t>-processual é possível a reparação da conduta através do instituto da Reparação Voluntária e Eficaz – RVE.</a:t>
            </a:r>
          </a:p>
          <a:p>
            <a:pPr marL="400050" indent="-285750" algn="just">
              <a:lnSpc>
                <a:spcPct val="107000"/>
              </a:lnSpc>
              <a:spcAft>
                <a:spcPts val="400"/>
              </a:spcAft>
              <a:buFont typeface="Arial" panose="020B0604020202020204" pitchFamily="34" charset="0"/>
              <a:buChar char="•"/>
              <a:defRPr/>
            </a:pPr>
            <a:endParaRPr lang="pt-BR" sz="4000" dirty="0">
              <a:ea typeface="Calibri" panose="020F0502020204030204" pitchFamily="34" charset="0"/>
              <a:cs typeface="Times New Roman" panose="02020603050405020304" pitchFamily="18" charset="0"/>
            </a:endParaRPr>
          </a:p>
          <a:p>
            <a:pPr marL="400050" indent="-285750" algn="just">
              <a:lnSpc>
                <a:spcPct val="107000"/>
              </a:lnSpc>
              <a:spcAft>
                <a:spcPts val="400"/>
              </a:spcAft>
              <a:buFont typeface="Arial" panose="020B0604020202020204" pitchFamily="34" charset="0"/>
              <a:buChar char="•"/>
              <a:defRPr/>
            </a:pPr>
            <a:r>
              <a:rPr lang="pt-BR" sz="4000" dirty="0">
                <a:ea typeface="Calibri" panose="020F0502020204030204" pitchFamily="34" charset="0"/>
                <a:cs typeface="Times New Roman" panose="02020603050405020304" pitchFamily="18" charset="0"/>
              </a:rPr>
              <a:t>Previsão Normativa – Artigo 20 da RN 388/2015.</a:t>
            </a:r>
          </a:p>
          <a:p>
            <a:pPr marL="114300" algn="just">
              <a:lnSpc>
                <a:spcPct val="107000"/>
              </a:lnSpc>
              <a:spcAft>
                <a:spcPts val="400"/>
              </a:spcAft>
              <a:defRPr/>
            </a:pPr>
            <a:endParaRPr lang="pt-BR" sz="4000" dirty="0">
              <a:ea typeface="Calibri" panose="020F0502020204030204" pitchFamily="34" charset="0"/>
              <a:cs typeface="Times New Roman" panose="02020603050405020304" pitchFamily="18" charset="0"/>
            </a:endParaRPr>
          </a:p>
          <a:p>
            <a:pPr marL="114300" algn="just">
              <a:lnSpc>
                <a:spcPct val="107000"/>
              </a:lnSpc>
              <a:spcAft>
                <a:spcPts val="400"/>
              </a:spcAft>
              <a:defRPr/>
            </a:pPr>
            <a:r>
              <a:rPr lang="pt-BR" sz="4000" dirty="0"/>
              <a:t>“Art. 20. Considera-se reparação voluntária e eficaz - RVE a adoção pela operadora de medidas necessárias para a solução da demanda, resultando na reparação dos prejuízos ou danos eventualmente causados e no cumprimento útil da obrigação.”</a:t>
            </a:r>
            <a:endParaRPr lang="pt-BR" sz="4000" dirty="0">
              <a:ea typeface="Calibri" panose="020F0502020204030204" pitchFamily="34" charset="0"/>
              <a:cs typeface="Times New Roman" panose="02020603050405020304" pitchFamily="18" charset="0"/>
            </a:endParaRPr>
          </a:p>
          <a:p>
            <a:endParaRPr lang="pt-BR" dirty="0"/>
          </a:p>
        </p:txBody>
      </p:sp>
    </p:spTree>
    <p:extLst>
      <p:ext uri="{BB962C8B-B14F-4D97-AF65-F5344CB8AC3E}">
        <p14:creationId xmlns:p14="http://schemas.microsoft.com/office/powerpoint/2010/main" val="3429647108"/>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665AD23-F606-434B-9BBD-F87F68A96332}"/>
              </a:ext>
            </a:extLst>
          </p:cNvPr>
          <p:cNvSpPr txBox="1"/>
          <p:nvPr/>
        </p:nvSpPr>
        <p:spPr>
          <a:xfrm>
            <a:off x="1367136" y="0"/>
            <a:ext cx="16417824" cy="1369606"/>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rPr>
              <a:t>                                                                                            </a:t>
            </a:r>
            <a:r>
              <a:rPr lang="pt-BR" altLang="pt-BR" sz="4800" b="1" dirty="0">
                <a:solidFill>
                  <a:schemeClr val="bg1"/>
                </a:solidFill>
                <a:latin typeface="Calibri" panose="020F0502020204030204" pitchFamily="34" charset="0"/>
              </a:rPr>
              <a:t>Requisitos para Reparação</a:t>
            </a:r>
          </a:p>
          <a:p>
            <a:r>
              <a:rPr lang="pt-BR" dirty="0"/>
              <a:t>                 </a:t>
            </a:r>
          </a:p>
        </p:txBody>
      </p:sp>
      <p:sp>
        <p:nvSpPr>
          <p:cNvPr id="3" name="CaixaDeTexto 2">
            <a:extLst>
              <a:ext uri="{FF2B5EF4-FFF2-40B4-BE49-F238E27FC236}">
                <a16:creationId xmlns:a16="http://schemas.microsoft.com/office/drawing/2014/main" id="{F50587AE-D848-4A33-B5E5-D0D945192037}"/>
              </a:ext>
            </a:extLst>
          </p:cNvPr>
          <p:cNvSpPr txBox="1"/>
          <p:nvPr/>
        </p:nvSpPr>
        <p:spPr>
          <a:xfrm>
            <a:off x="0" y="1615108"/>
            <a:ext cx="18072992" cy="10966720"/>
          </a:xfrm>
          <a:prstGeom prst="rect">
            <a:avLst/>
          </a:prstGeom>
          <a:noFill/>
        </p:spPr>
        <p:txBody>
          <a:bodyPr wrap="square" rtlCol="0">
            <a:spAutoFit/>
          </a:bodyPr>
          <a:lstStyle/>
          <a:p>
            <a:pPr algn="just">
              <a:lnSpc>
                <a:spcPct val="107000"/>
              </a:lnSpc>
              <a:spcAft>
                <a:spcPts val="400"/>
              </a:spcAft>
            </a:pPr>
            <a:r>
              <a:rPr lang="pt-BR" altLang="pt-BR" sz="2800" dirty="0">
                <a:latin typeface="Calibri" panose="020F0502020204030204" pitchFamily="34" charset="0"/>
                <a:ea typeface="Calibri" panose="020F0502020204030204" pitchFamily="34" charset="0"/>
                <a:cs typeface="Times New Roman" panose="02020603050405020304" pitchFamily="18" charset="0"/>
              </a:rPr>
              <a:t>1 -  Requisito objetivo – §§ 1º e 2º do artigo 20.</a:t>
            </a:r>
          </a:p>
          <a:p>
            <a:pPr algn="just">
              <a:lnSpc>
                <a:spcPct val="107000"/>
              </a:lnSpc>
              <a:spcAft>
                <a:spcPts val="400"/>
              </a:spcAft>
            </a:pPr>
            <a:r>
              <a:rPr lang="pt-BR" altLang="pt-BR" sz="2800" dirty="0">
                <a:ea typeface="Calibri" panose="020F0502020204030204" pitchFamily="34" charset="0"/>
              </a:rPr>
              <a:t>§ 1° Nos casos tratados através do procedimento NIP, a reparação voluntária e eficaz somente será reconhecida caso a operadora adote as medidas previstas no caput deste artigo </a:t>
            </a:r>
            <a:r>
              <a:rPr lang="pt-BR" altLang="pt-BR" sz="2800" b="1" dirty="0">
                <a:ea typeface="Calibri" panose="020F0502020204030204" pitchFamily="34" charset="0"/>
              </a:rPr>
              <a:t>nos prazos definidos no art. 10 desta Resolução.</a:t>
            </a:r>
          </a:p>
          <a:p>
            <a:pPr algn="just">
              <a:lnSpc>
                <a:spcPct val="107000"/>
              </a:lnSpc>
              <a:spcAft>
                <a:spcPts val="400"/>
              </a:spcAft>
            </a:pPr>
            <a:r>
              <a:rPr lang="pt-BR" altLang="pt-BR" sz="2800" dirty="0">
                <a:ea typeface="Calibri" panose="020F0502020204030204" pitchFamily="34" charset="0"/>
              </a:rPr>
              <a:t>§ 2° Nos demais casos, somente será reconhecida a RVE caso a operadora adote as medidas previstas no caput em data anterior à lavratura do auto de infração ou de representação. </a:t>
            </a:r>
          </a:p>
          <a:p>
            <a:pPr algn="just">
              <a:lnSpc>
                <a:spcPct val="107000"/>
              </a:lnSpc>
              <a:spcAft>
                <a:spcPts val="400"/>
              </a:spcAft>
            </a:pPr>
            <a:endParaRPr lang="pt-BR" altLang="pt-BR" sz="2800" dirty="0">
              <a:ea typeface="Calibri" panose="020F0502020204030204" pitchFamily="34" charset="0"/>
            </a:endParaRPr>
          </a:p>
          <a:p>
            <a:pPr algn="just">
              <a:lnSpc>
                <a:spcPct val="107000"/>
              </a:lnSpc>
              <a:spcAft>
                <a:spcPts val="400"/>
              </a:spcAft>
            </a:pPr>
            <a:r>
              <a:rPr lang="pt-BR" altLang="pt-BR" sz="2800" dirty="0">
                <a:ea typeface="Calibri" panose="020F0502020204030204" pitchFamily="34" charset="0"/>
              </a:rPr>
              <a:t>Art. 10. Recebida a demanda de reclamação pela ANS, a operadora será notificada para que adote as medidas necessárias para a solução da demanda junto ao beneficiário nos seguintes prazos: </a:t>
            </a:r>
          </a:p>
          <a:p>
            <a:pPr algn="just">
              <a:lnSpc>
                <a:spcPct val="107000"/>
              </a:lnSpc>
              <a:spcAft>
                <a:spcPts val="400"/>
              </a:spcAft>
            </a:pPr>
            <a:r>
              <a:rPr lang="pt-BR" altLang="pt-BR" sz="2800" dirty="0">
                <a:ea typeface="Calibri" panose="020F0502020204030204" pitchFamily="34" charset="0"/>
              </a:rPr>
              <a:t>I - até 5 (cinco) dias úteis na NIP assistencial; e</a:t>
            </a:r>
          </a:p>
          <a:p>
            <a:pPr algn="just">
              <a:lnSpc>
                <a:spcPct val="107000"/>
              </a:lnSpc>
              <a:spcAft>
                <a:spcPts val="400"/>
              </a:spcAft>
            </a:pPr>
            <a:r>
              <a:rPr lang="pt-BR" altLang="pt-BR" sz="2800" dirty="0">
                <a:ea typeface="Calibri" panose="020F0502020204030204" pitchFamily="34" charset="0"/>
              </a:rPr>
              <a:t>II - até 10 (dez) dias úteis na NIP não assistencial.</a:t>
            </a:r>
          </a:p>
          <a:p>
            <a:pPr algn="just">
              <a:lnSpc>
                <a:spcPct val="107000"/>
              </a:lnSpc>
              <a:spcAft>
                <a:spcPts val="400"/>
              </a:spcAft>
            </a:pPr>
            <a:endParaRPr lang="pt-BR" altLang="pt-BR" sz="2800" dirty="0">
              <a:ea typeface="Calibri" panose="020F0502020204030204" pitchFamily="34" charset="0"/>
            </a:endParaRPr>
          </a:p>
          <a:p>
            <a:pPr algn="just">
              <a:lnSpc>
                <a:spcPct val="107000"/>
              </a:lnSpc>
              <a:spcAft>
                <a:spcPts val="400"/>
              </a:spcAft>
            </a:pPr>
            <a:r>
              <a:rPr lang="pt-BR" altLang="pt-BR" sz="2800" dirty="0">
                <a:ea typeface="Calibri" panose="020F0502020204030204" pitchFamily="34" charset="0"/>
              </a:rPr>
              <a:t>Art. 11. (...)</a:t>
            </a:r>
          </a:p>
          <a:p>
            <a:pPr algn="just">
              <a:lnSpc>
                <a:spcPct val="107000"/>
              </a:lnSpc>
              <a:spcAft>
                <a:spcPts val="400"/>
              </a:spcAft>
            </a:pPr>
            <a:r>
              <a:rPr lang="pt-BR" altLang="pt-BR" sz="2800" dirty="0">
                <a:ea typeface="Calibri" panose="020F0502020204030204" pitchFamily="34" charset="0"/>
              </a:rPr>
              <a:t>§ 1° A documentação anexada pela operadora deverá demonstrar de forma inequívoca:</a:t>
            </a:r>
          </a:p>
          <a:p>
            <a:pPr algn="just">
              <a:lnSpc>
                <a:spcPct val="107000"/>
              </a:lnSpc>
              <a:spcAft>
                <a:spcPts val="400"/>
              </a:spcAft>
            </a:pPr>
            <a:r>
              <a:rPr lang="pt-BR" altLang="pt-BR" sz="2800" dirty="0">
                <a:ea typeface="Calibri" panose="020F0502020204030204" pitchFamily="34" charset="0"/>
              </a:rPr>
              <a:t>I - a solução da demanda, comprovando, no prazo previsto no caput, por qualquer meio hábil, que o beneficiário foi cientificado da resolução do conflito, no prazo de 5 (cinco) dias úteis na NIP assistencial e no prazo de 10 (dez) dias úteis na NIP não assistencial, informando qual meio de contato utilizado, a data e o seu respectivo teor; ou</a:t>
            </a:r>
          </a:p>
          <a:p>
            <a:pPr algn="just">
              <a:lnSpc>
                <a:spcPct val="107000"/>
              </a:lnSpc>
              <a:spcAft>
                <a:spcPts val="400"/>
              </a:spcAft>
            </a:pPr>
            <a:r>
              <a:rPr lang="pt-BR" altLang="pt-BR" sz="2800" dirty="0">
                <a:ea typeface="Calibri" panose="020F0502020204030204" pitchFamily="34" charset="0"/>
              </a:rPr>
              <a:t>II – a não procedência da demanda.</a:t>
            </a:r>
            <a:endParaRPr lang="pt-BR" altLang="pt-BR" dirty="0">
              <a:ea typeface="Calibri" panose="020F0502020204030204" pitchFamily="34" charset="0"/>
            </a:endParaRPr>
          </a:p>
          <a:p>
            <a:pPr algn="just">
              <a:lnSpc>
                <a:spcPct val="107000"/>
              </a:lnSpc>
              <a:spcAft>
                <a:spcPts val="400"/>
              </a:spcAft>
            </a:pPr>
            <a:endParaRPr lang="pt-BR" altLang="pt-BR" dirty="0">
              <a:ea typeface="Calibri" panose="020F0502020204030204" pitchFamily="34" charset="0"/>
            </a:endParaRPr>
          </a:p>
          <a:p>
            <a:pPr algn="just">
              <a:lnSpc>
                <a:spcPct val="107000"/>
              </a:lnSpc>
              <a:spcAft>
                <a:spcPts val="400"/>
              </a:spcAft>
            </a:pPr>
            <a:endParaRPr lang="pt-BR" altLang="pt-BR" dirty="0">
              <a:ea typeface="Calibri" panose="020F0502020204030204" pitchFamily="34" charset="0"/>
            </a:endParaRPr>
          </a:p>
          <a:p>
            <a:pPr algn="just">
              <a:lnSpc>
                <a:spcPct val="107000"/>
              </a:lnSpc>
              <a:spcAft>
                <a:spcPts val="400"/>
              </a:spcAft>
            </a:pPr>
            <a:endParaRPr lang="pt-BR" altLang="pt-BR" dirty="0">
              <a:ea typeface="Calibri" panose="020F0502020204030204" pitchFamily="34" charset="0"/>
            </a:endParaRPr>
          </a:p>
          <a:p>
            <a:endParaRPr lang="pt-BR" dirty="0"/>
          </a:p>
        </p:txBody>
      </p:sp>
    </p:spTree>
    <p:extLst>
      <p:ext uri="{BB962C8B-B14F-4D97-AF65-F5344CB8AC3E}">
        <p14:creationId xmlns:p14="http://schemas.microsoft.com/office/powerpoint/2010/main" val="2204769949"/>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665AD23-F606-434B-9BBD-F87F68A96332}"/>
              </a:ext>
            </a:extLst>
          </p:cNvPr>
          <p:cNvSpPr txBox="1"/>
          <p:nvPr/>
        </p:nvSpPr>
        <p:spPr>
          <a:xfrm>
            <a:off x="1367136" y="0"/>
            <a:ext cx="16417824" cy="1369606"/>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rPr>
              <a:t>                                                                                            </a:t>
            </a:r>
            <a:r>
              <a:rPr lang="pt-BR" altLang="pt-BR" sz="4800" b="1" dirty="0">
                <a:solidFill>
                  <a:schemeClr val="bg1"/>
                </a:solidFill>
                <a:latin typeface="Calibri" panose="020F0502020204030204" pitchFamily="34" charset="0"/>
              </a:rPr>
              <a:t>Requisitos para Reparação</a:t>
            </a:r>
          </a:p>
          <a:p>
            <a:r>
              <a:rPr lang="pt-BR" dirty="0"/>
              <a:t>                 </a:t>
            </a:r>
          </a:p>
        </p:txBody>
      </p:sp>
      <p:sp>
        <p:nvSpPr>
          <p:cNvPr id="3" name="CaixaDeTexto 2">
            <a:extLst>
              <a:ext uri="{FF2B5EF4-FFF2-40B4-BE49-F238E27FC236}">
                <a16:creationId xmlns:a16="http://schemas.microsoft.com/office/drawing/2014/main" id="{F50587AE-D848-4A33-B5E5-D0D945192037}"/>
              </a:ext>
            </a:extLst>
          </p:cNvPr>
          <p:cNvSpPr txBox="1"/>
          <p:nvPr/>
        </p:nvSpPr>
        <p:spPr>
          <a:xfrm>
            <a:off x="863080" y="3343300"/>
            <a:ext cx="16182947" cy="3458896"/>
          </a:xfrm>
          <a:prstGeom prst="rect">
            <a:avLst/>
          </a:prstGeom>
          <a:noFill/>
        </p:spPr>
        <p:txBody>
          <a:bodyPr wrap="square" rtlCol="0">
            <a:spAutoFit/>
          </a:bodyPr>
          <a:lstStyle/>
          <a:p>
            <a:pPr marL="114300" algn="just">
              <a:lnSpc>
                <a:spcPct val="107000"/>
              </a:lnSpc>
              <a:spcAft>
                <a:spcPts val="400"/>
              </a:spcAft>
              <a:defRPr/>
            </a:pPr>
            <a:r>
              <a:rPr lang="pt-BR" sz="4000" dirty="0">
                <a:ea typeface="Calibri" panose="020F0502020204030204" pitchFamily="34" charset="0"/>
                <a:cs typeface="Times New Roman" panose="02020603050405020304" pitchFamily="18" charset="0"/>
              </a:rPr>
              <a:t>2-  Requisito subjetivo: ser a reparação eficaz.</a:t>
            </a:r>
          </a:p>
          <a:p>
            <a:pPr marL="114300" algn="just">
              <a:lnSpc>
                <a:spcPct val="107000"/>
              </a:lnSpc>
              <a:spcAft>
                <a:spcPts val="400"/>
              </a:spcAft>
              <a:defRPr/>
            </a:pPr>
            <a:endParaRPr lang="pt-BR" sz="4000" dirty="0">
              <a:ea typeface="Calibri" panose="020F0502020204030204" pitchFamily="34" charset="0"/>
              <a:cs typeface="Times New Roman" panose="02020603050405020304" pitchFamily="18" charset="0"/>
            </a:endParaRPr>
          </a:p>
          <a:p>
            <a:pPr marL="457200" indent="-342900" algn="just">
              <a:lnSpc>
                <a:spcPct val="107000"/>
              </a:lnSpc>
              <a:spcAft>
                <a:spcPts val="400"/>
              </a:spcAft>
              <a:buFontTx/>
              <a:buChar char="-"/>
              <a:defRPr/>
            </a:pPr>
            <a:r>
              <a:rPr lang="pt-BR" sz="4000" dirty="0"/>
              <a:t>Exemplo: Casos de atendimento de urgência e emergência – não cabe RVE tendo em vista que o atendimento deve ser  imediato, assim qualquer atendimento posterior a reparação não pode ser considerada eficaz. </a:t>
            </a:r>
          </a:p>
        </p:txBody>
      </p:sp>
    </p:spTree>
    <p:extLst>
      <p:ext uri="{BB962C8B-B14F-4D97-AF65-F5344CB8AC3E}">
        <p14:creationId xmlns:p14="http://schemas.microsoft.com/office/powerpoint/2010/main" val="379601520"/>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80747C8-D8CF-46D7-A4AB-C42AB9FB4498}"/>
              </a:ext>
            </a:extLst>
          </p:cNvPr>
          <p:cNvSpPr txBox="1"/>
          <p:nvPr/>
        </p:nvSpPr>
        <p:spPr>
          <a:xfrm>
            <a:off x="1439144" y="0"/>
            <a:ext cx="16848856" cy="1369606"/>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rPr>
              <a:t>                                                                                         </a:t>
            </a:r>
            <a:r>
              <a:rPr lang="pt-BR" altLang="pt-BR" sz="4800" b="1" dirty="0">
                <a:solidFill>
                  <a:schemeClr val="bg1"/>
                </a:solidFill>
                <a:latin typeface="Calibri" panose="020F0502020204030204" pitchFamily="34" charset="0"/>
              </a:rPr>
              <a:t>Voluntariedade da Reparação</a:t>
            </a:r>
          </a:p>
          <a:p>
            <a:endParaRPr lang="pt-BR" dirty="0"/>
          </a:p>
        </p:txBody>
      </p:sp>
      <p:sp>
        <p:nvSpPr>
          <p:cNvPr id="3" name="CaixaDeTexto 2">
            <a:extLst>
              <a:ext uri="{FF2B5EF4-FFF2-40B4-BE49-F238E27FC236}">
                <a16:creationId xmlns:a16="http://schemas.microsoft.com/office/drawing/2014/main" id="{5E76EF3A-B013-4CF6-96BB-836F74A7E4B8}"/>
              </a:ext>
            </a:extLst>
          </p:cNvPr>
          <p:cNvSpPr txBox="1"/>
          <p:nvPr/>
        </p:nvSpPr>
        <p:spPr>
          <a:xfrm>
            <a:off x="215008" y="1975148"/>
            <a:ext cx="17497944" cy="7502951"/>
          </a:xfrm>
          <a:prstGeom prst="rect">
            <a:avLst/>
          </a:prstGeom>
          <a:noFill/>
        </p:spPr>
        <p:txBody>
          <a:bodyPr wrap="square" rtlCol="0">
            <a:spAutoFit/>
          </a:bodyPr>
          <a:lstStyle/>
          <a:p>
            <a:pPr marL="400050" indent="-285750" algn="just">
              <a:lnSpc>
                <a:spcPct val="107000"/>
              </a:lnSpc>
              <a:spcAft>
                <a:spcPts val="400"/>
              </a:spcAft>
              <a:buFont typeface="Arial" panose="020B0604020202020204" pitchFamily="34" charset="0"/>
              <a:buChar char="•"/>
              <a:defRPr/>
            </a:pPr>
            <a:r>
              <a:rPr lang="pt-BR" sz="4000" dirty="0">
                <a:latin typeface="Calibri" panose="020F0502020204030204" pitchFamily="34" charset="0"/>
                <a:ea typeface="Calibri" panose="020F0502020204030204" pitchFamily="34" charset="0"/>
                <a:cs typeface="Times New Roman" panose="02020603050405020304" pitchFamily="18" charset="0"/>
              </a:rPr>
              <a:t>O caráter voluntário da reparação é afastado pela liminar judicial ou deferimento de antecipação de tutela, ao contrário do envolvimento de Ministério Público, PROCON ou outros órgãos de defesa do consumidor, cuja atuação não possui caráter mandatório;</a:t>
            </a:r>
          </a:p>
          <a:p>
            <a:pPr marL="400050" indent="-285750" algn="just">
              <a:lnSpc>
                <a:spcPct val="107000"/>
              </a:lnSpc>
              <a:spcAft>
                <a:spcPts val="400"/>
              </a:spcAft>
              <a:buFont typeface="Arial" panose="020B0604020202020204" pitchFamily="34" charset="0"/>
              <a:buChar char="•"/>
              <a:defRPr/>
            </a:pPr>
            <a:endParaRPr lang="pt-BR" sz="4000" dirty="0">
              <a:latin typeface="Calibri" panose="020F0502020204030204" pitchFamily="34" charset="0"/>
              <a:ea typeface="Calibri" panose="020F0502020204030204" pitchFamily="34" charset="0"/>
              <a:cs typeface="Times New Roman" panose="02020603050405020304" pitchFamily="18" charset="0"/>
            </a:endParaRPr>
          </a:p>
          <a:p>
            <a:pPr marL="400050" indent="-285750" algn="just">
              <a:lnSpc>
                <a:spcPct val="107000"/>
              </a:lnSpc>
              <a:spcAft>
                <a:spcPts val="400"/>
              </a:spcAft>
              <a:buFont typeface="Arial" panose="020B0604020202020204" pitchFamily="34" charset="0"/>
              <a:buChar char="•"/>
              <a:defRPr/>
            </a:pPr>
            <a:r>
              <a:rPr lang="pt-BR" sz="4000" dirty="0">
                <a:latin typeface="Calibri" panose="020F0502020204030204" pitchFamily="34" charset="0"/>
                <a:ea typeface="Calibri" panose="020F0502020204030204" pitchFamily="34" charset="0"/>
                <a:cs typeface="Times New Roman" panose="02020603050405020304" pitchFamily="18" charset="0"/>
              </a:rPr>
              <a:t>A conciliação não pode resultar em redução dos direitos previstos na legislação de saúde suplementar. A RVE poderá ser reconhecida se a conciliação, seja judicial ou extrajudicial, mantiver integralmente todos os direitos previstos na legislação/contrato e desde que obedecidos os critérios estabelecidos na RN nº 388</a:t>
            </a:r>
            <a:r>
              <a:rPr lang="pt-BR" sz="4800" dirty="0">
                <a:latin typeface="Calibri" panose="020F0502020204030204" pitchFamily="34" charset="0"/>
                <a:ea typeface="Calibri" panose="020F0502020204030204" pitchFamily="34" charset="0"/>
                <a:cs typeface="Times New Roman" panose="02020603050405020304" pitchFamily="18" charset="0"/>
              </a:rPr>
              <a:t>.</a:t>
            </a:r>
          </a:p>
          <a:p>
            <a:endParaRPr lang="pt-BR" dirty="0"/>
          </a:p>
        </p:txBody>
      </p:sp>
    </p:spTree>
    <p:extLst>
      <p:ext uri="{BB962C8B-B14F-4D97-AF65-F5344CB8AC3E}">
        <p14:creationId xmlns:p14="http://schemas.microsoft.com/office/powerpoint/2010/main" val="962341466"/>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1">
            <a:extLst>
              <a:ext uri="{FF2B5EF4-FFF2-40B4-BE49-F238E27FC236}">
                <a16:creationId xmlns:a16="http://schemas.microsoft.com/office/drawing/2014/main" id="{B9E30930-CFF6-41A2-9C06-AB7B660B067B}"/>
              </a:ext>
            </a:extLst>
          </p:cNvPr>
          <p:cNvSpPr>
            <a:spLocks noChangeArrowheads="1"/>
          </p:cNvSpPr>
          <p:nvPr/>
        </p:nvSpPr>
        <p:spPr bwMode="auto">
          <a:xfrm>
            <a:off x="9144000" y="3271292"/>
            <a:ext cx="6372225" cy="2308324"/>
          </a:xfrm>
          <a:prstGeom prst="rect">
            <a:avLst/>
          </a:prstGeom>
          <a:noFill/>
          <a:ln>
            <a:noFill/>
          </a:ln>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pt-BR" altLang="pt-BR" sz="7200" b="1" dirty="0">
                <a:solidFill>
                  <a:srgbClr val="006E89"/>
                </a:solidFill>
                <a:latin typeface="+mj-lt"/>
              </a:rPr>
              <a:t>CLASSIFICAÇÃO RESIDUAL</a:t>
            </a:r>
          </a:p>
        </p:txBody>
      </p:sp>
    </p:spTree>
    <p:extLst>
      <p:ext uri="{BB962C8B-B14F-4D97-AF65-F5344CB8AC3E}">
        <p14:creationId xmlns:p14="http://schemas.microsoft.com/office/powerpoint/2010/main" val="2488185481"/>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9002E41-2572-451A-B73B-9E56F56BF033}"/>
              </a:ext>
            </a:extLst>
          </p:cNvPr>
          <p:cNvSpPr txBox="1"/>
          <p:nvPr/>
        </p:nvSpPr>
        <p:spPr>
          <a:xfrm>
            <a:off x="719064" y="0"/>
            <a:ext cx="17281920" cy="1862048"/>
          </a:xfrm>
          <a:prstGeom prst="rect">
            <a:avLst/>
          </a:prstGeom>
          <a:noFill/>
        </p:spPr>
        <p:txBody>
          <a:bodyPr wrap="square" rtlCol="0">
            <a:spAutoFit/>
          </a:bodyPr>
          <a:lstStyle/>
          <a:p>
            <a:r>
              <a:rPr lang="pt-BR" altLang="pt-BR" sz="4000" b="1" dirty="0">
                <a:solidFill>
                  <a:schemeClr val="bg1"/>
                </a:solidFill>
                <a:latin typeface="Calibri" panose="020F0502020204030204" pitchFamily="34" charset="0"/>
              </a:rPr>
              <a:t>Chegada das Demandas nos Núcleos de Fiscalização – Classificação Residual de Demandas</a:t>
            </a:r>
          </a:p>
          <a:p>
            <a:endParaRPr lang="pt-BR" dirty="0"/>
          </a:p>
        </p:txBody>
      </p:sp>
      <p:sp>
        <p:nvSpPr>
          <p:cNvPr id="3" name="CaixaDeTexto 2">
            <a:extLst>
              <a:ext uri="{FF2B5EF4-FFF2-40B4-BE49-F238E27FC236}">
                <a16:creationId xmlns:a16="http://schemas.microsoft.com/office/drawing/2014/main" id="{5C1B6688-2C0A-46C6-B2C4-7D0EFC780687}"/>
              </a:ext>
            </a:extLst>
          </p:cNvPr>
          <p:cNvSpPr txBox="1"/>
          <p:nvPr/>
        </p:nvSpPr>
        <p:spPr>
          <a:xfrm>
            <a:off x="719064" y="2335188"/>
            <a:ext cx="16705856" cy="7402026"/>
          </a:xfrm>
          <a:prstGeom prst="rect">
            <a:avLst/>
          </a:prstGeom>
          <a:noFill/>
        </p:spPr>
        <p:txBody>
          <a:bodyPr wrap="square" rtlCol="0">
            <a:spAutoFit/>
          </a:bodyPr>
          <a:lstStyle/>
          <a:p>
            <a:pPr algn="just">
              <a:buClr>
                <a:srgbClr val="4F81BD">
                  <a:lumMod val="50000"/>
                </a:srgbClr>
              </a:buClr>
              <a:buSzPct val="100000"/>
              <a:defRPr/>
            </a:pPr>
            <a:r>
              <a:rPr lang="pt-BR" sz="4000" dirty="0"/>
              <a:t>Art. 16. Todas as demandas classificadas como não resolvidas serão encaminhadas aos fiscais que, poderão, antes da lavratura do auto de infração e ainda em fase </a:t>
            </a:r>
            <a:r>
              <a:rPr lang="pt-BR" sz="4000" dirty="0" err="1"/>
              <a:t>pré</a:t>
            </a:r>
            <a:r>
              <a:rPr lang="pt-BR" sz="4000" dirty="0"/>
              <a:t>-processual, </a:t>
            </a:r>
            <a:r>
              <a:rPr lang="pt-BR" sz="4000" b="1" dirty="0"/>
              <a:t>realizar, motivadamente, a classificação residual </a:t>
            </a:r>
            <a:r>
              <a:rPr lang="pt-BR" sz="4000" dirty="0"/>
              <a:t>das demandas, modificando, quando for o caso, a respectiva classificação ou tipificação.</a:t>
            </a:r>
          </a:p>
          <a:p>
            <a:pPr algn="just">
              <a:buClr>
                <a:srgbClr val="4F81BD">
                  <a:lumMod val="50000"/>
                </a:srgbClr>
              </a:buClr>
              <a:buSzPct val="100000"/>
              <a:defRPr/>
            </a:pPr>
            <a:endParaRPr lang="pt-BR" sz="4000" dirty="0">
              <a:solidFill>
                <a:prstClr val="black"/>
              </a:solidFill>
            </a:endParaRPr>
          </a:p>
          <a:p>
            <a:pPr algn="just">
              <a:buClr>
                <a:srgbClr val="4F81BD">
                  <a:lumMod val="50000"/>
                </a:srgbClr>
              </a:buClr>
              <a:buSzPct val="100000"/>
              <a:defRPr/>
            </a:pPr>
            <a:r>
              <a:rPr lang="pt-BR" sz="4000" dirty="0"/>
              <a:t>- A Classificação Residual é uma fase preliminar da análise, faz parte da fase </a:t>
            </a:r>
            <a:r>
              <a:rPr lang="pt-BR" sz="4000" dirty="0" err="1"/>
              <a:t>pré</a:t>
            </a:r>
            <a:r>
              <a:rPr lang="pt-BR" sz="4000" dirty="0"/>
              <a:t>-processual. A análise que reclassifica a demanda é realizada o nos mesmos moldes das análises da NIP. Eletronicamente no Sistema Integrado de Fiscalização. </a:t>
            </a:r>
          </a:p>
          <a:p>
            <a:pPr algn="just">
              <a:buClr>
                <a:srgbClr val="4F81BD">
                  <a:lumMod val="50000"/>
                </a:srgbClr>
              </a:buClr>
              <a:buSzPct val="100000"/>
              <a:defRPr/>
            </a:pPr>
            <a:endParaRPr lang="pt-BR" sz="4000" dirty="0">
              <a:solidFill>
                <a:prstClr val="black"/>
              </a:solidFill>
            </a:endParaRPr>
          </a:p>
          <a:p>
            <a:endParaRPr lang="pt-BR" dirty="0"/>
          </a:p>
        </p:txBody>
      </p:sp>
    </p:spTree>
    <p:extLst>
      <p:ext uri="{BB962C8B-B14F-4D97-AF65-F5344CB8AC3E}">
        <p14:creationId xmlns:p14="http://schemas.microsoft.com/office/powerpoint/2010/main" val="1783447006"/>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9002E41-2572-451A-B73B-9E56F56BF033}"/>
              </a:ext>
            </a:extLst>
          </p:cNvPr>
          <p:cNvSpPr txBox="1"/>
          <p:nvPr/>
        </p:nvSpPr>
        <p:spPr>
          <a:xfrm>
            <a:off x="719064" y="0"/>
            <a:ext cx="17281920" cy="1862048"/>
          </a:xfrm>
          <a:prstGeom prst="rect">
            <a:avLst/>
          </a:prstGeom>
          <a:noFill/>
        </p:spPr>
        <p:txBody>
          <a:bodyPr wrap="square" rtlCol="0">
            <a:spAutoFit/>
          </a:bodyPr>
          <a:lstStyle/>
          <a:p>
            <a:r>
              <a:rPr lang="pt-BR" altLang="pt-BR" sz="4000" b="1" dirty="0">
                <a:solidFill>
                  <a:schemeClr val="bg1"/>
                </a:solidFill>
                <a:latin typeface="Calibri" panose="020F0502020204030204" pitchFamily="34" charset="0"/>
              </a:rPr>
              <a:t>Chegada das Demandas nos Núcleos de Fiscalização – Classificação Residual de Demandas</a:t>
            </a:r>
          </a:p>
          <a:p>
            <a:endParaRPr lang="pt-BR" dirty="0"/>
          </a:p>
        </p:txBody>
      </p:sp>
      <p:sp>
        <p:nvSpPr>
          <p:cNvPr id="3" name="CaixaDeTexto 2">
            <a:extLst>
              <a:ext uri="{FF2B5EF4-FFF2-40B4-BE49-F238E27FC236}">
                <a16:creationId xmlns:a16="http://schemas.microsoft.com/office/drawing/2014/main" id="{5C1B6688-2C0A-46C6-B2C4-7D0EFC780687}"/>
              </a:ext>
            </a:extLst>
          </p:cNvPr>
          <p:cNvSpPr txBox="1"/>
          <p:nvPr/>
        </p:nvSpPr>
        <p:spPr>
          <a:xfrm>
            <a:off x="295935" y="1862048"/>
            <a:ext cx="16921880" cy="7294305"/>
          </a:xfrm>
          <a:prstGeom prst="rect">
            <a:avLst/>
          </a:prstGeom>
          <a:noFill/>
        </p:spPr>
        <p:txBody>
          <a:bodyPr wrap="square" rtlCol="0">
            <a:spAutoFit/>
          </a:bodyPr>
          <a:lstStyle/>
          <a:p>
            <a:pPr marL="571500" indent="-571500" algn="just">
              <a:buClr>
                <a:schemeClr val="accent1">
                  <a:lumMod val="50000"/>
                </a:schemeClr>
              </a:buClr>
              <a:buSzPct val="100000"/>
              <a:buFont typeface="Arial" panose="020B0604020202020204" pitchFamily="34" charset="0"/>
              <a:buChar char="•"/>
              <a:defRPr/>
            </a:pPr>
            <a:r>
              <a:rPr lang="pt-BR" sz="3600" dirty="0"/>
              <a:t>Imediatamente após a captura, a demanda deve ser analisada. </a:t>
            </a:r>
          </a:p>
          <a:p>
            <a:pPr marL="571500" indent="-571500" algn="just">
              <a:buClr>
                <a:schemeClr val="accent1">
                  <a:lumMod val="50000"/>
                </a:schemeClr>
              </a:buClr>
              <a:buSzPct val="100000"/>
              <a:buFont typeface="Arial" panose="020B0604020202020204" pitchFamily="34" charset="0"/>
              <a:buChar char="•"/>
              <a:defRPr/>
            </a:pPr>
            <a:endParaRPr lang="pt-BR" sz="3600" dirty="0"/>
          </a:p>
          <a:p>
            <a:pPr marL="571500" indent="-571500" algn="just">
              <a:buClr>
                <a:schemeClr val="accent1">
                  <a:lumMod val="50000"/>
                </a:schemeClr>
              </a:buClr>
              <a:buSzPct val="100000"/>
              <a:buFont typeface="Arial" panose="020B0604020202020204" pitchFamily="34" charset="0"/>
              <a:buChar char="•"/>
              <a:defRPr/>
            </a:pPr>
            <a:r>
              <a:rPr lang="pt-BR" sz="3600" dirty="0"/>
              <a:t>Nesta etapa, o fiscal poderá: </a:t>
            </a:r>
          </a:p>
          <a:p>
            <a:pPr algn="just">
              <a:buClr>
                <a:schemeClr val="accent1">
                  <a:lumMod val="50000"/>
                </a:schemeClr>
              </a:buClr>
              <a:buSzPct val="100000"/>
              <a:defRPr/>
            </a:pPr>
            <a:endParaRPr lang="pt-BR" sz="3600" dirty="0"/>
          </a:p>
          <a:p>
            <a:pPr marL="685800" indent="-685800" algn="just">
              <a:buClr>
                <a:schemeClr val="accent1">
                  <a:lumMod val="50000"/>
                </a:schemeClr>
              </a:buClr>
              <a:buSzPct val="100000"/>
              <a:buFont typeface="+mj-lt"/>
              <a:buAutoNum type="alphaLcParenR"/>
              <a:defRPr/>
            </a:pPr>
            <a:r>
              <a:rPr lang="pt-BR" sz="3600" dirty="0"/>
              <a:t>Concordar com a análise realizada na fase de Classificação da Demanda e encaminhar a demanda para abertura de processo, quando será lavrado o auto de infração.</a:t>
            </a:r>
          </a:p>
          <a:p>
            <a:pPr marL="685800" indent="-685800" algn="just">
              <a:buClr>
                <a:schemeClr val="accent1">
                  <a:lumMod val="50000"/>
                </a:schemeClr>
              </a:buClr>
              <a:buSzPct val="100000"/>
              <a:buFont typeface="+mj-lt"/>
              <a:buAutoNum type="alphaLcParenR"/>
              <a:defRPr/>
            </a:pPr>
            <a:endParaRPr lang="pt-BR" sz="3600" dirty="0"/>
          </a:p>
          <a:p>
            <a:pPr marL="685800" indent="-685800" algn="just">
              <a:buClr>
                <a:schemeClr val="accent1">
                  <a:lumMod val="50000"/>
                </a:schemeClr>
              </a:buClr>
              <a:buSzPct val="100000"/>
              <a:buFont typeface="+mj-lt"/>
              <a:buAutoNum type="alphaLcParenR"/>
              <a:defRPr/>
            </a:pPr>
            <a:r>
              <a:rPr lang="pt-BR" sz="3600" dirty="0"/>
              <a:t>Realizar diligências.</a:t>
            </a:r>
          </a:p>
          <a:p>
            <a:pPr marL="685800" indent="-685800" algn="just">
              <a:buClr>
                <a:schemeClr val="accent1">
                  <a:lumMod val="50000"/>
                </a:schemeClr>
              </a:buClr>
              <a:buSzPct val="100000"/>
              <a:buFont typeface="+mj-lt"/>
              <a:buAutoNum type="alphaLcParenR"/>
              <a:defRPr/>
            </a:pPr>
            <a:endParaRPr lang="pt-BR" sz="3600" dirty="0"/>
          </a:p>
          <a:p>
            <a:pPr marL="685800" indent="-685800" algn="just">
              <a:buClr>
                <a:schemeClr val="accent1">
                  <a:lumMod val="50000"/>
                </a:schemeClr>
              </a:buClr>
              <a:buSzPct val="100000"/>
              <a:buFont typeface="+mj-lt"/>
              <a:buAutoNum type="alphaLcParenR"/>
              <a:defRPr/>
            </a:pPr>
            <a:r>
              <a:rPr lang="pt-BR" sz="3600" dirty="0">
                <a:solidFill>
                  <a:srgbClr val="002060"/>
                </a:solidFill>
              </a:rPr>
              <a:t>c) </a:t>
            </a:r>
            <a:r>
              <a:rPr lang="pt-BR" sz="3600" dirty="0"/>
              <a:t>Divergir da análise realizada na fase de Classificação da Demanda. Nesta hipótese, o fiscal deverá elaborar um dos documentos de Classificação Residual (Documentos &gt; Elaborar Documento), sempre fundamentando, em consonância com os manuais da NIP Assistencial e Não Assistencial, a decisão de alterar a Classificação da Demanda. </a:t>
            </a:r>
          </a:p>
        </p:txBody>
      </p:sp>
    </p:spTree>
    <p:extLst>
      <p:ext uri="{BB962C8B-B14F-4D97-AF65-F5344CB8AC3E}">
        <p14:creationId xmlns:p14="http://schemas.microsoft.com/office/powerpoint/2010/main" val="1620321791"/>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19002E41-2572-451A-B73B-9E56F56BF033}"/>
              </a:ext>
            </a:extLst>
          </p:cNvPr>
          <p:cNvSpPr txBox="1"/>
          <p:nvPr/>
        </p:nvSpPr>
        <p:spPr>
          <a:xfrm>
            <a:off x="719064" y="0"/>
            <a:ext cx="17281920" cy="1862048"/>
          </a:xfrm>
          <a:prstGeom prst="rect">
            <a:avLst/>
          </a:prstGeom>
          <a:noFill/>
        </p:spPr>
        <p:txBody>
          <a:bodyPr wrap="square" rtlCol="0">
            <a:spAutoFit/>
          </a:bodyPr>
          <a:lstStyle/>
          <a:p>
            <a:r>
              <a:rPr lang="pt-BR" altLang="pt-BR" sz="4000" b="1" dirty="0">
                <a:solidFill>
                  <a:schemeClr val="bg1"/>
                </a:solidFill>
                <a:latin typeface="Calibri" panose="020F0502020204030204" pitchFamily="34" charset="0"/>
              </a:rPr>
              <a:t>Chegada das Demandas nos Núcleos de Fiscalização – Classificação Residual de Demandas</a:t>
            </a:r>
          </a:p>
          <a:p>
            <a:endParaRPr lang="pt-BR" dirty="0"/>
          </a:p>
        </p:txBody>
      </p:sp>
      <p:graphicFrame>
        <p:nvGraphicFramePr>
          <p:cNvPr id="4" name="Objeto 35">
            <a:extLst>
              <a:ext uri="{FF2B5EF4-FFF2-40B4-BE49-F238E27FC236}">
                <a16:creationId xmlns:a16="http://schemas.microsoft.com/office/drawing/2014/main" id="{E388EA91-B119-4673-99FE-178DCD519A9D}"/>
              </a:ext>
            </a:extLst>
          </p:cNvPr>
          <p:cNvGraphicFramePr>
            <a:graphicFrameLocks noChangeAspect="1"/>
          </p:cNvGraphicFramePr>
          <p:nvPr/>
        </p:nvGraphicFramePr>
        <p:xfrm>
          <a:off x="717872" y="1687116"/>
          <a:ext cx="16779056" cy="7844819"/>
        </p:xfrm>
        <a:graphic>
          <a:graphicData uri="http://schemas.openxmlformats.org/presentationml/2006/ole">
            <mc:AlternateContent xmlns:mc="http://schemas.openxmlformats.org/markup-compatibility/2006">
              <mc:Choice xmlns:v="urn:schemas-microsoft-com:vml" Requires="v">
                <p:oleObj name="Worksheet" r:id="rId2" imgW="7324562" imgH="4962496" progId="Excel.Sheet.12">
                  <p:embed/>
                </p:oleObj>
              </mc:Choice>
              <mc:Fallback>
                <p:oleObj name="Worksheet" r:id="rId2" imgW="7324562" imgH="4962496" progId="Excel.Sheet.12">
                  <p:embed/>
                  <p:pic>
                    <p:nvPicPr>
                      <p:cNvPr id="4" name="Objeto 35">
                        <a:extLst>
                          <a:ext uri="{FF2B5EF4-FFF2-40B4-BE49-F238E27FC236}">
                            <a16:creationId xmlns:a16="http://schemas.microsoft.com/office/drawing/2014/main" id="{E388EA91-B119-4673-99FE-178DCD519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72" y="1687116"/>
                        <a:ext cx="16779056" cy="784481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5857520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4"/>
          <p:cNvSpPr txBox="1">
            <a:spLocks/>
          </p:cNvSpPr>
          <p:nvPr/>
        </p:nvSpPr>
        <p:spPr bwMode="auto">
          <a:xfrm>
            <a:off x="9576049" y="9715792"/>
            <a:ext cx="7143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BR"/>
            </a:defPPr>
            <a:lvl1pPr marL="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1pPr>
            <a:lvl2pPr marL="742950" indent="-28575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2pPr>
            <a:lvl3pPr marL="1143000" indent="-22860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3pPr>
            <a:lvl4pPr marL="1600200" indent="-22860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4pPr>
            <a:lvl5pPr marL="2057400" indent="-228600" algn="l" defTabSz="1758300" rtl="0" eaLnBrk="1" latinLnBrk="0" hangingPunct="1">
              <a:defRPr sz="3500" kern="1200">
                <a:solidFill>
                  <a:schemeClr val="tx1"/>
                </a:solidFill>
                <a:latin typeface="Arial" panose="020B0604020202020204" pitchFamily="34" charset="0"/>
                <a:ea typeface="+mn-ea"/>
                <a:cs typeface="Arial" panose="020B0604020202020204" pitchFamily="34" charset="0"/>
              </a:defRPr>
            </a:lvl5pPr>
            <a:lvl6pPr marL="25146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6pPr>
            <a:lvl7pPr marL="29718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7pPr>
            <a:lvl8pPr marL="34290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8pPr>
            <a:lvl9pPr marL="3886200" indent="-228600" algn="l" defTabSz="1758300" rtl="0" eaLnBrk="0" fontAlgn="base" latinLnBrk="0" hangingPunct="0">
              <a:spcBef>
                <a:spcPct val="0"/>
              </a:spcBef>
              <a:spcAft>
                <a:spcPct val="0"/>
              </a:spcAft>
              <a:defRPr sz="3500" kern="1200">
                <a:solidFill>
                  <a:schemeClr val="tx1"/>
                </a:solidFill>
                <a:latin typeface="Arial" panose="020B0604020202020204" pitchFamily="34" charset="0"/>
                <a:ea typeface="+mn-ea"/>
                <a:cs typeface="Arial" panose="020B0604020202020204" pitchFamily="34" charset="0"/>
              </a:defRPr>
            </a:lvl9pPr>
          </a:lstStyle>
          <a:p>
            <a:fld id="{EDD22ECE-E2E5-4CA8-AC91-7521BB877610}" type="slidenum">
              <a:rPr lang="pt-BR" altLang="pt-BR" sz="1800">
                <a:solidFill>
                  <a:srgbClr val="898989"/>
                </a:solidFill>
                <a:latin typeface="Calibri" panose="020F0502020204030204" pitchFamily="34" charset="0"/>
              </a:rPr>
              <a:pPr/>
              <a:t>5</a:t>
            </a:fld>
            <a:endParaRPr lang="pt-BR" altLang="pt-BR" sz="1800" dirty="0">
              <a:solidFill>
                <a:srgbClr val="898989"/>
              </a:solidFill>
              <a:latin typeface="Calibri" panose="020F0502020204030204" pitchFamily="34" charset="0"/>
            </a:endParaRPr>
          </a:p>
        </p:txBody>
      </p:sp>
      <p:sp>
        <p:nvSpPr>
          <p:cNvPr id="6" name="Título 1">
            <a:extLst>
              <a:ext uri="{FF2B5EF4-FFF2-40B4-BE49-F238E27FC236}">
                <a16:creationId xmlns:a16="http://schemas.microsoft.com/office/drawing/2014/main" id="{5B114465-3E79-46D8-8211-EF1B611F79EE}"/>
              </a:ext>
            </a:extLst>
          </p:cNvPr>
          <p:cNvSpPr txBox="1">
            <a:spLocks/>
          </p:cNvSpPr>
          <p:nvPr/>
        </p:nvSpPr>
        <p:spPr bwMode="auto">
          <a:xfrm>
            <a:off x="433261" y="6872"/>
            <a:ext cx="18285576" cy="111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540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3600" b="1" dirty="0">
                <a:solidFill>
                  <a:schemeClr val="bg1"/>
                </a:solidFill>
                <a:latin typeface="Calibri" panose="020F0502020204030204" pitchFamily="34" charset="0"/>
                <a:ea typeface="MS PGothic" panose="020B0600070205080204" pitchFamily="34" charset="-128"/>
              </a:rPr>
              <a:t>                                                                                                                      </a:t>
            </a:r>
            <a:r>
              <a:rPr lang="pt-BR" altLang="pt-BR" sz="4800" b="1" dirty="0">
                <a:solidFill>
                  <a:schemeClr val="bg1"/>
                </a:solidFill>
                <a:latin typeface="Calibri" panose="020F0502020204030204" pitchFamily="34" charset="0"/>
                <a:ea typeface="MS PGothic" panose="020B0600070205080204" pitchFamily="34" charset="-128"/>
              </a:rPr>
              <a:t>Classificação Residual</a:t>
            </a:r>
            <a:endParaRPr lang="pt-BR" altLang="pt-BR" sz="4800" dirty="0">
              <a:solidFill>
                <a:schemeClr val="bg1"/>
              </a:solidFill>
              <a:latin typeface="Calibri" panose="020F0502020204030204" pitchFamily="34" charset="0"/>
              <a:ea typeface="MS PGothic" panose="020B0600070205080204" pitchFamily="34" charset="-128"/>
            </a:endParaRPr>
          </a:p>
        </p:txBody>
      </p:sp>
      <p:sp>
        <p:nvSpPr>
          <p:cNvPr id="8" name="CaixaDeTexto 7">
            <a:extLst>
              <a:ext uri="{FF2B5EF4-FFF2-40B4-BE49-F238E27FC236}">
                <a16:creationId xmlns:a16="http://schemas.microsoft.com/office/drawing/2014/main" id="{7603FA5C-9552-48A5-A391-A3F079DFE003}"/>
              </a:ext>
            </a:extLst>
          </p:cNvPr>
          <p:cNvSpPr txBox="1"/>
          <p:nvPr/>
        </p:nvSpPr>
        <p:spPr>
          <a:xfrm>
            <a:off x="863080" y="2191172"/>
            <a:ext cx="16345816" cy="6863417"/>
          </a:xfrm>
          <a:prstGeom prst="rect">
            <a:avLst/>
          </a:prstGeom>
          <a:noFill/>
        </p:spPr>
        <p:txBody>
          <a:bodyPr wrap="square">
            <a:spAutoFit/>
          </a:bodyPr>
          <a:lstStyle/>
          <a:p>
            <a:pPr algn="just"/>
            <a:r>
              <a:rPr lang="pt-BR" sz="4000" dirty="0"/>
              <a:t>Todas as demandas classificadas como Não Resolvidas serão encaminhadas para o Núcleo. </a:t>
            </a:r>
          </a:p>
          <a:p>
            <a:pPr algn="just"/>
            <a:endParaRPr lang="pt-BR" sz="4000" dirty="0"/>
          </a:p>
          <a:p>
            <a:pPr algn="just"/>
            <a:r>
              <a:rPr lang="pt-BR" sz="4000" dirty="0"/>
              <a:t>Os fiscais, então, poderão, antes da lavratura do auto de infração e ainda em fase </a:t>
            </a:r>
            <a:r>
              <a:rPr lang="pt-BR" sz="4000" dirty="0" err="1"/>
              <a:t>pré</a:t>
            </a:r>
            <a:r>
              <a:rPr lang="pt-BR" sz="4000" dirty="0"/>
              <a:t>-processual, realizar, motivadamente, a classificação residual das demandas, modificando, quando for o caso, a respectiva classificação ou tipificação.</a:t>
            </a:r>
          </a:p>
          <a:p>
            <a:pPr algn="just"/>
            <a:endParaRPr lang="pt-BR" sz="4000" dirty="0">
              <a:solidFill>
                <a:schemeClr val="tx1">
                  <a:lumMod val="50000"/>
                </a:schemeClr>
              </a:solidFill>
            </a:endParaRPr>
          </a:p>
          <a:p>
            <a:pPr algn="just"/>
            <a:r>
              <a:rPr lang="pt-BR" sz="4000" dirty="0">
                <a:solidFill>
                  <a:schemeClr val="tx1">
                    <a:lumMod val="50000"/>
                  </a:schemeClr>
                </a:solidFill>
              </a:rPr>
              <a:t>Assim, nesta fase, é permitido realizar diligências adicionais (junto à Operadora ou beneficiário/interlocutor), alterar a conduta descrita ou a classificação da demanda.</a:t>
            </a:r>
          </a:p>
        </p:txBody>
      </p:sp>
    </p:spTree>
    <p:extLst>
      <p:ext uri="{BB962C8B-B14F-4D97-AF65-F5344CB8AC3E}">
        <p14:creationId xmlns:p14="http://schemas.microsoft.com/office/powerpoint/2010/main" val="1932095553"/>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A551E85-7AF4-4836-85B2-50EA92F39D96}"/>
              </a:ext>
            </a:extLst>
          </p:cNvPr>
          <p:cNvSpPr txBox="1"/>
          <p:nvPr/>
        </p:nvSpPr>
        <p:spPr>
          <a:xfrm>
            <a:off x="9288016" y="3415308"/>
            <a:ext cx="6192688" cy="2677656"/>
          </a:xfrm>
          <a:prstGeom prst="rect">
            <a:avLst/>
          </a:prstGeom>
          <a:noFill/>
        </p:spPr>
        <p:txBody>
          <a:bodyPr wrap="square" rtlCol="0">
            <a:spAutoFit/>
          </a:bodyPr>
          <a:lstStyle/>
          <a:p>
            <a:pPr algn="ctr"/>
            <a:r>
              <a:rPr lang="pt-BR" altLang="pt-BR" sz="6600" b="1" dirty="0">
                <a:solidFill>
                  <a:srgbClr val="006E89"/>
                </a:solidFill>
                <a:latin typeface="+mj-lt"/>
                <a:ea typeface="+mj-ea"/>
                <a:cs typeface="+mj-cs"/>
              </a:rPr>
              <a:t>FASE PROCESSUAL</a:t>
            </a:r>
          </a:p>
          <a:p>
            <a:endParaRPr lang="pt-BR" sz="3600" dirty="0"/>
          </a:p>
        </p:txBody>
      </p:sp>
    </p:spTree>
    <p:extLst>
      <p:ext uri="{BB962C8B-B14F-4D97-AF65-F5344CB8AC3E}">
        <p14:creationId xmlns:p14="http://schemas.microsoft.com/office/powerpoint/2010/main" val="2021606199"/>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5A7FA5B-A0E3-44AA-9D1C-4F7ADFE08DB5}"/>
              </a:ext>
            </a:extLst>
          </p:cNvPr>
          <p:cNvSpPr txBox="1"/>
          <p:nvPr/>
        </p:nvSpPr>
        <p:spPr>
          <a:xfrm>
            <a:off x="1439144" y="-7896"/>
            <a:ext cx="16489832" cy="1369606"/>
          </a:xfrm>
          <a:prstGeom prst="rect">
            <a:avLst/>
          </a:prstGeom>
          <a:noFill/>
        </p:spPr>
        <p:txBody>
          <a:bodyPr wrap="square" rtlCol="0">
            <a:spAutoFit/>
          </a:bodyPr>
          <a:lstStyle/>
          <a:p>
            <a:r>
              <a:rPr lang="pt-BR" altLang="pt-BR" sz="3200" b="1" dirty="0">
                <a:solidFill>
                  <a:schemeClr val="bg1"/>
                </a:solidFill>
                <a:latin typeface="Calibri" panose="020F0502020204030204" pitchFamily="34" charset="0"/>
                <a:ea typeface="MS PGothic" panose="020B0600070205080204" pitchFamily="34" charset="-128"/>
              </a:rPr>
              <a:t>                                                                                                                    </a:t>
            </a:r>
            <a:r>
              <a:rPr lang="pt-BR" altLang="pt-BR" sz="4800" b="1" dirty="0">
                <a:solidFill>
                  <a:schemeClr val="bg1"/>
                </a:solidFill>
                <a:latin typeface="Calibri" panose="020F0502020204030204" pitchFamily="34" charset="0"/>
                <a:ea typeface="MS PGothic" panose="020B0600070205080204" pitchFamily="34" charset="-128"/>
              </a:rPr>
              <a:t>Principais Normativos</a:t>
            </a:r>
            <a:endParaRPr lang="pt-BR" altLang="pt-BR" sz="4800" dirty="0">
              <a:solidFill>
                <a:schemeClr val="bg1"/>
              </a:solidFill>
              <a:latin typeface="Calibri" panose="020F0502020204030204" pitchFamily="34" charset="0"/>
              <a:ea typeface="MS PGothic" panose="020B0600070205080204" pitchFamily="34" charset="-128"/>
            </a:endParaRPr>
          </a:p>
          <a:p>
            <a:endParaRPr lang="pt-BR" dirty="0"/>
          </a:p>
        </p:txBody>
      </p:sp>
      <p:sp>
        <p:nvSpPr>
          <p:cNvPr id="3" name="CaixaDeTexto 2">
            <a:extLst>
              <a:ext uri="{FF2B5EF4-FFF2-40B4-BE49-F238E27FC236}">
                <a16:creationId xmlns:a16="http://schemas.microsoft.com/office/drawing/2014/main" id="{D0A9D9D1-5733-485D-912C-B15B8A57F389}"/>
              </a:ext>
            </a:extLst>
          </p:cNvPr>
          <p:cNvSpPr txBox="1"/>
          <p:nvPr/>
        </p:nvSpPr>
        <p:spPr>
          <a:xfrm>
            <a:off x="1295128" y="2551212"/>
            <a:ext cx="13609512" cy="4785926"/>
          </a:xfrm>
          <a:prstGeom prst="rect">
            <a:avLst/>
          </a:prstGeom>
          <a:noFill/>
        </p:spPr>
        <p:txBody>
          <a:bodyPr wrap="square" rtlCol="0">
            <a:spAutoFit/>
          </a:bodyPr>
          <a:lstStyle/>
          <a:p>
            <a:pPr>
              <a:buFont typeface="Arial" panose="020B0604020202020204" pitchFamily="34" charset="0"/>
              <a:buChar char="•"/>
            </a:pPr>
            <a:r>
              <a:rPr lang="pt-BR" altLang="pt-BR" sz="4000" dirty="0">
                <a:solidFill>
                  <a:srgbClr val="000000"/>
                </a:solidFill>
              </a:rPr>
              <a:t>RN 388/2015</a:t>
            </a:r>
          </a:p>
          <a:p>
            <a:pPr>
              <a:buFont typeface="Arial" panose="020B0604020202020204" pitchFamily="34" charset="0"/>
              <a:buChar char="•"/>
            </a:pPr>
            <a:endParaRPr lang="pt-BR" altLang="pt-BR" sz="4000" dirty="0">
              <a:solidFill>
                <a:srgbClr val="000000"/>
              </a:solidFill>
            </a:endParaRPr>
          </a:p>
          <a:p>
            <a:pPr>
              <a:buFont typeface="Arial" panose="020B0604020202020204" pitchFamily="34" charset="0"/>
              <a:buChar char="•"/>
            </a:pPr>
            <a:endParaRPr lang="pt-BR" altLang="pt-BR" sz="4000" dirty="0">
              <a:solidFill>
                <a:srgbClr val="000000"/>
              </a:solidFill>
            </a:endParaRPr>
          </a:p>
          <a:p>
            <a:pPr>
              <a:buFont typeface="Arial" panose="020B0604020202020204" pitchFamily="34" charset="0"/>
              <a:buChar char="•"/>
            </a:pPr>
            <a:endParaRPr lang="pt-BR" altLang="pt-BR" sz="4000" dirty="0">
              <a:solidFill>
                <a:srgbClr val="000000"/>
              </a:solidFill>
            </a:endParaRPr>
          </a:p>
          <a:p>
            <a:pPr>
              <a:buFont typeface="Arial" panose="020B0604020202020204" pitchFamily="34" charset="0"/>
              <a:buChar char="•"/>
            </a:pPr>
            <a:r>
              <a:rPr lang="pt-BR" altLang="pt-BR" sz="4000" dirty="0">
                <a:solidFill>
                  <a:srgbClr val="000000"/>
                </a:solidFill>
              </a:rPr>
              <a:t>RN 124/2006</a:t>
            </a:r>
          </a:p>
          <a:p>
            <a:pPr>
              <a:buFont typeface="Arial" panose="020B0604020202020204" pitchFamily="34" charset="0"/>
              <a:buChar char="•"/>
            </a:pPr>
            <a:endParaRPr lang="pt-BR" altLang="pt-BR" dirty="0">
              <a:solidFill>
                <a:srgbClr val="000000"/>
              </a:solidFill>
            </a:endParaRPr>
          </a:p>
          <a:p>
            <a:pPr>
              <a:buFont typeface="Arial" panose="020B0604020202020204" pitchFamily="34" charset="0"/>
              <a:buChar char="•"/>
            </a:pPr>
            <a:endParaRPr lang="pt-BR" altLang="pt-BR" dirty="0">
              <a:solidFill>
                <a:srgbClr val="000000"/>
              </a:solidFill>
            </a:endParaRPr>
          </a:p>
          <a:p>
            <a:endParaRPr lang="pt-BR" dirty="0"/>
          </a:p>
        </p:txBody>
      </p:sp>
    </p:spTree>
    <p:extLst>
      <p:ext uri="{BB962C8B-B14F-4D97-AF65-F5344CB8AC3E}">
        <p14:creationId xmlns:p14="http://schemas.microsoft.com/office/powerpoint/2010/main" val="1730465217"/>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C4B9C55-2349-41C5-A9BC-FCAC1F3F927A}"/>
              </a:ext>
            </a:extLst>
          </p:cNvPr>
          <p:cNvSpPr txBox="1"/>
          <p:nvPr/>
        </p:nvSpPr>
        <p:spPr>
          <a:xfrm>
            <a:off x="1439144" y="0"/>
            <a:ext cx="17065896" cy="1923604"/>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ea typeface="MS PGothic" panose="020B0600070205080204" pitchFamily="34" charset="-128"/>
              </a:rPr>
              <a:t>                                                              </a:t>
            </a:r>
            <a:r>
              <a:rPr lang="pt-BR" altLang="pt-BR" sz="4800" b="1" dirty="0">
                <a:solidFill>
                  <a:schemeClr val="bg1"/>
                </a:solidFill>
                <a:latin typeface="Calibri" panose="020F0502020204030204" pitchFamily="34" charset="0"/>
                <a:ea typeface="MS PGothic" panose="020B0600070205080204" pitchFamily="34" charset="-128"/>
              </a:rPr>
              <a:t>Peças de Inauguração da Fase Processual</a:t>
            </a:r>
            <a:br>
              <a:rPr lang="pt-BR" altLang="pt-BR" sz="3600" dirty="0">
                <a:solidFill>
                  <a:schemeClr val="bg1"/>
                </a:solidFill>
                <a:latin typeface="Calibri" panose="020F0502020204030204" pitchFamily="34" charset="0"/>
                <a:ea typeface="MS PGothic" panose="020B0600070205080204" pitchFamily="34" charset="-128"/>
              </a:rPr>
            </a:br>
            <a:endParaRPr lang="pt-BR" altLang="pt-BR" sz="3600" dirty="0">
              <a:solidFill>
                <a:schemeClr val="bg1"/>
              </a:solidFill>
              <a:latin typeface="Calibri" panose="020F0502020204030204" pitchFamily="34" charset="0"/>
              <a:ea typeface="MS PGothic" panose="020B0600070205080204" pitchFamily="34" charset="-128"/>
            </a:endParaRPr>
          </a:p>
          <a:p>
            <a:endParaRPr lang="pt-BR" dirty="0"/>
          </a:p>
        </p:txBody>
      </p:sp>
      <p:sp>
        <p:nvSpPr>
          <p:cNvPr id="3" name="CaixaDeTexto 2">
            <a:extLst>
              <a:ext uri="{FF2B5EF4-FFF2-40B4-BE49-F238E27FC236}">
                <a16:creationId xmlns:a16="http://schemas.microsoft.com/office/drawing/2014/main" id="{CDDBDDBC-68DA-4897-8968-5380D38AAB03}"/>
              </a:ext>
            </a:extLst>
          </p:cNvPr>
          <p:cNvSpPr txBox="1"/>
          <p:nvPr/>
        </p:nvSpPr>
        <p:spPr>
          <a:xfrm>
            <a:off x="503040" y="2191172"/>
            <a:ext cx="17209912" cy="6109365"/>
          </a:xfrm>
          <a:prstGeom prst="rect">
            <a:avLst/>
          </a:prstGeom>
          <a:noFill/>
        </p:spPr>
        <p:txBody>
          <a:bodyPr wrap="square" rtlCol="0">
            <a:spAutoFit/>
          </a:bodyPr>
          <a:lstStyle/>
          <a:p>
            <a:endParaRPr lang="pt-BR" altLang="pt-BR" sz="3600" b="1" dirty="0">
              <a:solidFill>
                <a:srgbClr val="000000"/>
              </a:solidFill>
              <a:latin typeface="Calibri" panose="020F0502020204030204" pitchFamily="34" charset="0"/>
              <a:cs typeface="Times New Roman" panose="02020603050405020304" pitchFamily="18" charset="0"/>
            </a:endParaRPr>
          </a:p>
          <a:p>
            <a:pPr algn="just"/>
            <a:r>
              <a:rPr lang="pt-BR" altLang="pt-BR" sz="4000" b="1" dirty="0">
                <a:solidFill>
                  <a:srgbClr val="000000"/>
                </a:solidFill>
                <a:latin typeface="Calibri" panose="020F0502020204030204" pitchFamily="34" charset="0"/>
                <a:cs typeface="Times New Roman" panose="02020603050405020304" pitchFamily="18" charset="0"/>
              </a:rPr>
              <a:t>Auto de infração: </a:t>
            </a:r>
            <a:r>
              <a:rPr lang="pt-BR" altLang="pt-BR" sz="4000" dirty="0">
                <a:solidFill>
                  <a:srgbClr val="000000"/>
                </a:solidFill>
                <a:latin typeface="Calibri" panose="020F0502020204030204" pitchFamily="34" charset="0"/>
                <a:cs typeface="Times New Roman" panose="02020603050405020304" pitchFamily="18" charset="0"/>
              </a:rPr>
              <a:t>Esgotadas as possibilidades de solução no âmbito da NIP, a demanda segue para a do auto de infração e a consequente abertura de processo sancionador. N</a:t>
            </a:r>
            <a:r>
              <a:rPr lang="pt-BR" altLang="pt-BR" sz="4000" dirty="0">
                <a:solidFill>
                  <a:srgbClr val="000000"/>
                </a:solidFill>
                <a:latin typeface="Calibri" panose="020F0502020204030204" pitchFamily="34" charset="0"/>
                <a:cs typeface="Vijaya" panose="02020604020202020204" pitchFamily="18" charset="0"/>
              </a:rPr>
              <a:t>ão resolvida a demanda no âmbito da NIP, a primeira manifestação da OPS no processo já será a defesa ao auto de infração lavrado</a:t>
            </a:r>
            <a:r>
              <a:rPr lang="pt-BR" altLang="pt-BR" sz="4000" dirty="0">
                <a:solidFill>
                  <a:srgbClr val="000000"/>
                </a:solidFill>
                <a:latin typeface="Calibri" panose="020F0502020204030204" pitchFamily="34" charset="0"/>
                <a:cs typeface="Times New Roman" panose="02020603050405020304" pitchFamily="18" charset="0"/>
              </a:rPr>
              <a:t> e</a:t>
            </a:r>
          </a:p>
          <a:p>
            <a:pPr algn="just"/>
            <a:endParaRPr lang="pt-BR" altLang="pt-BR" sz="4000" b="1" dirty="0">
              <a:solidFill>
                <a:srgbClr val="000000"/>
              </a:solidFill>
              <a:latin typeface="Calibri" panose="020F0502020204030204" pitchFamily="34" charset="0"/>
              <a:cs typeface="Times New Roman" panose="02020603050405020304" pitchFamily="18" charset="0"/>
            </a:endParaRPr>
          </a:p>
          <a:p>
            <a:endParaRPr lang="pt-BR" altLang="pt-BR" sz="4000" b="1" dirty="0">
              <a:solidFill>
                <a:srgbClr val="000000"/>
              </a:solidFill>
              <a:latin typeface="Calibri" panose="020F0502020204030204" pitchFamily="34" charset="0"/>
              <a:cs typeface="Vijaya" panose="02020604020202020204" pitchFamily="18" charset="0"/>
            </a:endParaRPr>
          </a:p>
          <a:p>
            <a:r>
              <a:rPr lang="pt-BR" altLang="pt-BR" sz="4000" b="1" dirty="0">
                <a:solidFill>
                  <a:srgbClr val="000000"/>
                </a:solidFill>
                <a:latin typeface="Calibri" panose="020F0502020204030204" pitchFamily="34" charset="0"/>
                <a:cs typeface="Times New Roman" panose="02020603050405020304" pitchFamily="18" charset="0"/>
              </a:rPr>
              <a:t>Auto de Representação </a:t>
            </a:r>
            <a:r>
              <a:rPr lang="pt-BR" altLang="pt-BR" sz="4000" dirty="0">
                <a:solidFill>
                  <a:srgbClr val="000000"/>
                </a:solidFill>
                <a:latin typeface="Calibri" panose="020F0502020204030204" pitchFamily="34" charset="0"/>
                <a:cs typeface="Times New Roman" panose="02020603050405020304" pitchFamily="18" charset="0"/>
              </a:rPr>
              <a:t>(lavrado pela Diretoria competente – exemplo clássico: informações periódicas).</a:t>
            </a:r>
            <a:endParaRPr lang="pt-BR" altLang="pt-BR" sz="4000" dirty="0">
              <a:solidFill>
                <a:srgbClr val="000000"/>
              </a:solidFill>
              <a:latin typeface="Calibri" panose="020F0502020204030204" pitchFamily="34" charset="0"/>
              <a:cs typeface="Vijaya" panose="02020604020202020204" pitchFamily="18" charset="0"/>
            </a:endParaRPr>
          </a:p>
          <a:p>
            <a:endParaRPr lang="pt-BR" dirty="0"/>
          </a:p>
        </p:txBody>
      </p:sp>
    </p:spTree>
    <p:extLst>
      <p:ext uri="{BB962C8B-B14F-4D97-AF65-F5344CB8AC3E}">
        <p14:creationId xmlns:p14="http://schemas.microsoft.com/office/powerpoint/2010/main" val="1950311997"/>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C4B9C55-2349-41C5-A9BC-FCAC1F3F927A}"/>
              </a:ext>
            </a:extLst>
          </p:cNvPr>
          <p:cNvSpPr txBox="1"/>
          <p:nvPr/>
        </p:nvSpPr>
        <p:spPr>
          <a:xfrm>
            <a:off x="1439144" y="0"/>
            <a:ext cx="17065896" cy="1923604"/>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ea typeface="MS PGothic" panose="020B0600070205080204" pitchFamily="34" charset="-128"/>
              </a:rPr>
              <a:t>                                                                        </a:t>
            </a:r>
            <a:r>
              <a:rPr lang="pt-BR" altLang="pt-BR" sz="4800" b="1" dirty="0">
                <a:solidFill>
                  <a:schemeClr val="bg1"/>
                </a:solidFill>
                <a:latin typeface="Calibri" panose="020F0502020204030204" pitchFamily="34" charset="0"/>
                <a:ea typeface="MS PGothic" panose="020B0600070205080204" pitchFamily="34" charset="-128"/>
              </a:rPr>
              <a:t>Processo administrativo sancionador</a:t>
            </a:r>
            <a:br>
              <a:rPr lang="pt-BR" altLang="pt-BR" sz="3600" dirty="0">
                <a:solidFill>
                  <a:schemeClr val="bg1"/>
                </a:solidFill>
                <a:latin typeface="Calibri" panose="020F0502020204030204" pitchFamily="34" charset="0"/>
                <a:ea typeface="MS PGothic" panose="020B0600070205080204" pitchFamily="34" charset="-128"/>
              </a:rPr>
            </a:br>
            <a:endParaRPr lang="pt-BR" altLang="pt-BR" sz="3600" dirty="0">
              <a:solidFill>
                <a:schemeClr val="bg1"/>
              </a:solidFill>
              <a:latin typeface="Calibri" panose="020F0502020204030204" pitchFamily="34" charset="0"/>
              <a:ea typeface="MS PGothic" panose="020B0600070205080204" pitchFamily="34" charset="-128"/>
            </a:endParaRPr>
          </a:p>
          <a:p>
            <a:endParaRPr lang="pt-BR" dirty="0"/>
          </a:p>
        </p:txBody>
      </p:sp>
      <p:sp>
        <p:nvSpPr>
          <p:cNvPr id="3" name="CaixaDeTexto 2">
            <a:extLst>
              <a:ext uri="{FF2B5EF4-FFF2-40B4-BE49-F238E27FC236}">
                <a16:creationId xmlns:a16="http://schemas.microsoft.com/office/drawing/2014/main" id="{CDDBDDBC-68DA-4897-8968-5380D38AAB03}"/>
              </a:ext>
            </a:extLst>
          </p:cNvPr>
          <p:cNvSpPr txBox="1"/>
          <p:nvPr/>
        </p:nvSpPr>
        <p:spPr>
          <a:xfrm>
            <a:off x="1223120" y="2191172"/>
            <a:ext cx="15985776" cy="1184940"/>
          </a:xfrm>
          <a:prstGeom prst="rect">
            <a:avLst/>
          </a:prstGeom>
          <a:noFill/>
        </p:spPr>
        <p:txBody>
          <a:bodyPr wrap="square" rtlCol="0">
            <a:spAutoFit/>
          </a:bodyPr>
          <a:lstStyle/>
          <a:p>
            <a:endParaRPr lang="pt-BR" altLang="pt-BR" sz="3600" b="1" dirty="0">
              <a:solidFill>
                <a:srgbClr val="000000"/>
              </a:solidFill>
              <a:latin typeface="Calibri" panose="020F0502020204030204" pitchFamily="34" charset="0"/>
              <a:cs typeface="Times New Roman" panose="02020603050405020304" pitchFamily="18" charset="0"/>
            </a:endParaRPr>
          </a:p>
          <a:p>
            <a:endParaRPr lang="pt-BR" dirty="0"/>
          </a:p>
        </p:txBody>
      </p:sp>
      <p:pic>
        <p:nvPicPr>
          <p:cNvPr id="4" name="Picture 2">
            <a:extLst>
              <a:ext uri="{FF2B5EF4-FFF2-40B4-BE49-F238E27FC236}">
                <a16:creationId xmlns:a16="http://schemas.microsoft.com/office/drawing/2014/main" id="{56C1FDEC-F264-49DC-BFF7-2292BD6E9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399085"/>
            <a:ext cx="17642655" cy="813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083431"/>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A6CC163-0CDB-4036-B8F2-7B7197218FB2}"/>
              </a:ext>
            </a:extLst>
          </p:cNvPr>
          <p:cNvSpPr txBox="1"/>
          <p:nvPr/>
        </p:nvSpPr>
        <p:spPr>
          <a:xfrm>
            <a:off x="1223120" y="0"/>
            <a:ext cx="16633848" cy="1923604"/>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ea typeface="MS PGothic" panose="020B0600070205080204" pitchFamily="34" charset="-128"/>
              </a:rPr>
              <a:t>                                                       </a:t>
            </a:r>
            <a:r>
              <a:rPr lang="pt-BR" altLang="pt-BR" sz="4800" b="1" dirty="0">
                <a:solidFill>
                  <a:schemeClr val="bg1"/>
                </a:solidFill>
                <a:latin typeface="Calibri" panose="020F0502020204030204" pitchFamily="34" charset="0"/>
                <a:ea typeface="MS PGothic" panose="020B0600070205080204" pitchFamily="34" charset="-128"/>
              </a:rPr>
              <a:t>Medidas de Incentivo aos Entes Regulados</a:t>
            </a:r>
            <a:br>
              <a:rPr lang="pt-BR" altLang="pt-BR" sz="3600" dirty="0">
                <a:solidFill>
                  <a:schemeClr val="bg1"/>
                </a:solidFill>
                <a:latin typeface="Calibri" panose="020F0502020204030204" pitchFamily="34" charset="0"/>
                <a:ea typeface="MS PGothic" panose="020B0600070205080204" pitchFamily="34" charset="-128"/>
              </a:rPr>
            </a:br>
            <a:endParaRPr lang="pt-BR" altLang="pt-BR" sz="3600" dirty="0">
              <a:solidFill>
                <a:schemeClr val="bg1"/>
              </a:solidFill>
              <a:latin typeface="Calibri" panose="020F0502020204030204" pitchFamily="34" charset="0"/>
              <a:ea typeface="MS PGothic" panose="020B0600070205080204" pitchFamily="34" charset="-128"/>
            </a:endParaRPr>
          </a:p>
          <a:p>
            <a:endParaRPr lang="pt-BR" dirty="0"/>
          </a:p>
        </p:txBody>
      </p:sp>
      <p:sp>
        <p:nvSpPr>
          <p:cNvPr id="3" name="CaixaDeTexto 2">
            <a:extLst>
              <a:ext uri="{FF2B5EF4-FFF2-40B4-BE49-F238E27FC236}">
                <a16:creationId xmlns:a16="http://schemas.microsoft.com/office/drawing/2014/main" id="{3811574B-0C63-4276-A49E-2CAC30B91DC2}"/>
              </a:ext>
            </a:extLst>
          </p:cNvPr>
          <p:cNvSpPr txBox="1"/>
          <p:nvPr/>
        </p:nvSpPr>
        <p:spPr>
          <a:xfrm>
            <a:off x="395830" y="1471092"/>
            <a:ext cx="17713968" cy="12141785"/>
          </a:xfrm>
          <a:prstGeom prst="rect">
            <a:avLst/>
          </a:prstGeom>
          <a:noFill/>
        </p:spPr>
        <p:txBody>
          <a:bodyPr wrap="square" rtlCol="0">
            <a:spAutoFit/>
          </a:bodyPr>
          <a:lstStyle/>
          <a:p>
            <a:r>
              <a:rPr lang="pt-BR" altLang="pt-BR" sz="2800" dirty="0">
                <a:solidFill>
                  <a:srgbClr val="000000"/>
                </a:solidFill>
                <a:latin typeface="Calibri" panose="020F0502020204030204" pitchFamily="34" charset="0"/>
                <a:cs typeface="Times New Roman" panose="02020603050405020304" pitchFamily="18" charset="0"/>
              </a:rPr>
              <a:t>1. </a:t>
            </a:r>
            <a:r>
              <a:rPr lang="pt-BR" altLang="pt-BR" sz="3600" dirty="0">
                <a:solidFill>
                  <a:srgbClr val="000000"/>
                </a:solidFill>
                <a:cs typeface="Times New Roman" panose="02020603050405020304" pitchFamily="18" charset="0"/>
              </a:rPr>
              <a:t>Do pagamento antecipado e à vista das multas:</a:t>
            </a:r>
          </a:p>
          <a:p>
            <a:endParaRPr lang="pt-BR" altLang="pt-BR" sz="3600" dirty="0">
              <a:solidFill>
                <a:srgbClr val="000000"/>
              </a:solidFill>
              <a:cs typeface="Times New Roman" panose="02020603050405020304" pitchFamily="18" charset="0"/>
            </a:endParaRPr>
          </a:p>
          <a:p>
            <a:pPr algn="just"/>
            <a:r>
              <a:rPr lang="pt-BR" altLang="pt-BR" sz="3600" dirty="0"/>
              <a:t>Art. 33. Em substituição à apresentação de defesa, pode o interessado, querendo, </a:t>
            </a:r>
            <a:r>
              <a:rPr lang="pt-BR" altLang="pt-BR" sz="3600" b="1" dirty="0"/>
              <a:t>apresentar requerimento de pagamento antecipado e à vista do valor da multa </a:t>
            </a:r>
            <a:r>
              <a:rPr lang="pt-BR" altLang="pt-BR" sz="3600" dirty="0"/>
              <a:t>pecuniária correspondente à infração administrativa apurada no auto de infração ou na representação lavrados, no prazo de 10 (dez) dias, a contar da intimação. </a:t>
            </a:r>
            <a:r>
              <a:rPr lang="pt-BR" altLang="pt-BR" sz="3600" dirty="0">
                <a:solidFill>
                  <a:srgbClr val="000000"/>
                </a:solidFill>
                <a:cs typeface="Times New Roman" panose="02020603050405020304" pitchFamily="18" charset="0"/>
              </a:rPr>
              <a:t> </a:t>
            </a:r>
          </a:p>
          <a:p>
            <a:pPr algn="just"/>
            <a:endParaRPr lang="pt-BR" altLang="pt-BR" sz="3600" dirty="0">
              <a:solidFill>
                <a:srgbClr val="000000"/>
              </a:solidFill>
              <a:cs typeface="Times New Roman" panose="02020603050405020304" pitchFamily="18" charset="0"/>
            </a:endParaRPr>
          </a:p>
          <a:p>
            <a:pPr algn="just"/>
            <a:r>
              <a:rPr lang="pt-BR" altLang="pt-BR" sz="3600" dirty="0"/>
              <a:t>§3º. O desconto percentual previsto no caput não </a:t>
            </a:r>
            <a:r>
              <a:rPr lang="pt-BR" altLang="pt-BR" sz="3600" b="1" dirty="0"/>
              <a:t>se aplica para as infrações de natureza potencialmente coletivas.</a:t>
            </a:r>
            <a:endParaRPr lang="pt-BR" altLang="pt-BR" sz="3600" b="1" dirty="0">
              <a:solidFill>
                <a:srgbClr val="000000"/>
              </a:solidFill>
              <a:cs typeface="Times New Roman" panose="02020603050405020304" pitchFamily="18" charset="0"/>
            </a:endParaRPr>
          </a:p>
          <a:p>
            <a:endParaRPr lang="pt-BR" altLang="pt-BR" sz="3600" dirty="0">
              <a:solidFill>
                <a:srgbClr val="000000"/>
              </a:solidFill>
              <a:cs typeface="Vijaya" panose="02020604020202020204" pitchFamily="18" charset="0"/>
            </a:endParaRPr>
          </a:p>
          <a:p>
            <a:pPr algn="just"/>
            <a:r>
              <a:rPr lang="pt-BR" altLang="pt-BR" sz="3600" dirty="0"/>
              <a:t>§4°. O requerimento previsto no caput deste artigo </a:t>
            </a:r>
            <a:r>
              <a:rPr lang="pt-BR" altLang="pt-BR" sz="3600" b="1" dirty="0"/>
              <a:t>servirá como confissão do requerente quanto à matéria de fato e reconhecimento da ilicitude da conduta</a:t>
            </a:r>
            <a:r>
              <a:rPr lang="pt-BR" altLang="pt-BR" sz="3600" dirty="0"/>
              <a:t>, de modo que </a:t>
            </a:r>
            <a:r>
              <a:rPr lang="pt-BR" altLang="pt-BR" sz="3600" b="1" dirty="0"/>
              <a:t>qualquer elemento de defesa eventualmente constante do pedido de requerimento será desconsiderado</a:t>
            </a:r>
            <a:r>
              <a:rPr lang="pt-BR" altLang="pt-BR" sz="3600" dirty="0"/>
              <a:t>, uma vez que a apresentação deste pressupõe a desistência do direito de apresentar defesa, sobre o qual se operará a preclusão lógica</a:t>
            </a:r>
          </a:p>
          <a:p>
            <a:pPr algn="just"/>
            <a:endParaRPr lang="pt-BR" altLang="pt-BR" sz="3600" dirty="0"/>
          </a:p>
          <a:p>
            <a:pPr algn="just"/>
            <a:r>
              <a:rPr lang="pt-BR" altLang="pt-BR" sz="3600" dirty="0"/>
              <a:t>§7º Caso o interessado não efetue o pagamento previsto no § 6º, terá seu nome incluído no Cadastro Informativo dos Créditos Não Quitados de Órgãos e Entidades Federais – Cadin e o débito, sem os descontos concedidos, será encaminhado ao órgão responsável para fins de inscrição em dívida ativa, na forma da legislação. (Incluído pela RN nº 444, de 01/04/2019)</a:t>
            </a:r>
          </a:p>
          <a:p>
            <a:pPr algn="just"/>
            <a:endParaRPr lang="pt-BR" altLang="pt-BR" sz="2800" dirty="0"/>
          </a:p>
          <a:p>
            <a:endParaRPr lang="pt-BR" dirty="0"/>
          </a:p>
        </p:txBody>
      </p:sp>
    </p:spTree>
    <p:extLst>
      <p:ext uri="{BB962C8B-B14F-4D97-AF65-F5344CB8AC3E}">
        <p14:creationId xmlns:p14="http://schemas.microsoft.com/office/powerpoint/2010/main" val="2857924365"/>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A6CC163-0CDB-4036-B8F2-7B7197218FB2}"/>
              </a:ext>
            </a:extLst>
          </p:cNvPr>
          <p:cNvSpPr txBox="1"/>
          <p:nvPr/>
        </p:nvSpPr>
        <p:spPr>
          <a:xfrm>
            <a:off x="1223120" y="0"/>
            <a:ext cx="16633848" cy="1923604"/>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ea typeface="MS PGothic" panose="020B0600070205080204" pitchFamily="34" charset="-128"/>
              </a:rPr>
              <a:t>                                                       </a:t>
            </a:r>
            <a:r>
              <a:rPr lang="pt-BR" altLang="pt-BR" sz="4800" b="1" dirty="0">
                <a:solidFill>
                  <a:schemeClr val="bg1"/>
                </a:solidFill>
                <a:latin typeface="Calibri" panose="020F0502020204030204" pitchFamily="34" charset="0"/>
                <a:ea typeface="MS PGothic" panose="020B0600070205080204" pitchFamily="34" charset="-128"/>
              </a:rPr>
              <a:t>Medidas de Incentivo aos Entes Regulados</a:t>
            </a:r>
            <a:br>
              <a:rPr lang="pt-BR" altLang="pt-BR" sz="3600" dirty="0">
                <a:solidFill>
                  <a:schemeClr val="bg1"/>
                </a:solidFill>
                <a:latin typeface="Calibri" panose="020F0502020204030204" pitchFamily="34" charset="0"/>
                <a:ea typeface="MS PGothic" panose="020B0600070205080204" pitchFamily="34" charset="-128"/>
              </a:rPr>
            </a:br>
            <a:endParaRPr lang="pt-BR" altLang="pt-BR" sz="3600" dirty="0">
              <a:solidFill>
                <a:schemeClr val="bg1"/>
              </a:solidFill>
              <a:latin typeface="Calibri" panose="020F0502020204030204" pitchFamily="34" charset="0"/>
              <a:ea typeface="MS PGothic" panose="020B0600070205080204" pitchFamily="34" charset="-128"/>
            </a:endParaRPr>
          </a:p>
          <a:p>
            <a:endParaRPr lang="pt-BR" dirty="0"/>
          </a:p>
        </p:txBody>
      </p:sp>
      <p:sp>
        <p:nvSpPr>
          <p:cNvPr id="3" name="CaixaDeTexto 2">
            <a:extLst>
              <a:ext uri="{FF2B5EF4-FFF2-40B4-BE49-F238E27FC236}">
                <a16:creationId xmlns:a16="http://schemas.microsoft.com/office/drawing/2014/main" id="{3811574B-0C63-4276-A49E-2CAC30B91DC2}"/>
              </a:ext>
            </a:extLst>
          </p:cNvPr>
          <p:cNvSpPr txBox="1"/>
          <p:nvPr/>
        </p:nvSpPr>
        <p:spPr>
          <a:xfrm>
            <a:off x="397612" y="1595667"/>
            <a:ext cx="17281920" cy="7294305"/>
          </a:xfrm>
          <a:prstGeom prst="rect">
            <a:avLst/>
          </a:prstGeom>
          <a:noFill/>
        </p:spPr>
        <p:txBody>
          <a:bodyPr wrap="square" rtlCol="0">
            <a:spAutoFit/>
          </a:bodyPr>
          <a:lstStyle/>
          <a:p>
            <a:pPr marL="342900" indent="-342900">
              <a:buFontTx/>
              <a:buAutoNum type="arabicPeriod" startAt="2"/>
              <a:defRPr/>
            </a:pPr>
            <a:r>
              <a:rPr lang="pt-BR" altLang="pt-BR" sz="3600" dirty="0"/>
              <a:t>Da reparação posterior:</a:t>
            </a:r>
          </a:p>
          <a:p>
            <a:pPr algn="just">
              <a:defRPr/>
            </a:pPr>
            <a:endParaRPr lang="pt-BR" sz="3600" dirty="0"/>
          </a:p>
          <a:p>
            <a:pPr algn="just">
              <a:defRPr/>
            </a:pPr>
            <a:r>
              <a:rPr lang="pt-BR" sz="3600" dirty="0"/>
              <a:t>Art. 34. Nas demandas decorrentes do procedimento da NIP, caso o interessado adote as providências necessárias à sua solução em até 10 (dez) dias úteis, contados da data do encerramento dos prazos de Reparação Voluntária e Eficaz – RVE previstos no art. 10 desta Resolução, e as comprove inequivocamente, inclusive dando ciência ao beneficiário, fará jus a um desconto percentual de 80% (oitenta por cento) sobre o valor da multa correspondente à infração administrativa apurada no auto de infração lavrado. </a:t>
            </a:r>
          </a:p>
          <a:p>
            <a:pPr algn="just">
              <a:defRPr/>
            </a:pPr>
            <a:endParaRPr lang="pt-BR" sz="3600" dirty="0"/>
          </a:p>
          <a:p>
            <a:pPr algn="just">
              <a:defRPr/>
            </a:pPr>
            <a:r>
              <a:rPr lang="pt-BR" sz="3600" dirty="0"/>
              <a:t>§1º O desconto previsto no caput somente será aplicável se a operadora apresentar requerimento de pagamento antecipado e à vista do valor da multa pecuniária correspondente à infração administrativa apurada no auto de infração ou na representação lavrados, </a:t>
            </a:r>
            <a:r>
              <a:rPr lang="pt-BR" sz="3600" b="1" dirty="0"/>
              <a:t>na petição em que apresentar sua defesa</a:t>
            </a:r>
            <a:endParaRPr lang="pt-BR" altLang="pt-BR" sz="3600" b="1" dirty="0">
              <a:solidFill>
                <a:prstClr val="black"/>
              </a:solidFill>
              <a:cs typeface="Times New Roman"/>
            </a:endParaRPr>
          </a:p>
        </p:txBody>
      </p:sp>
    </p:spTree>
    <p:extLst>
      <p:ext uri="{BB962C8B-B14F-4D97-AF65-F5344CB8AC3E}">
        <p14:creationId xmlns:p14="http://schemas.microsoft.com/office/powerpoint/2010/main" val="1053778853"/>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A6CC163-0CDB-4036-B8F2-7B7197218FB2}"/>
              </a:ext>
            </a:extLst>
          </p:cNvPr>
          <p:cNvSpPr txBox="1"/>
          <p:nvPr/>
        </p:nvSpPr>
        <p:spPr>
          <a:xfrm>
            <a:off x="1223120" y="0"/>
            <a:ext cx="16633848" cy="1923604"/>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ea typeface="MS PGothic" panose="020B0600070205080204" pitchFamily="34" charset="-128"/>
              </a:rPr>
              <a:t>                                                       </a:t>
            </a:r>
            <a:r>
              <a:rPr lang="pt-BR" altLang="pt-BR" sz="4800" b="1" dirty="0">
                <a:solidFill>
                  <a:schemeClr val="bg1"/>
                </a:solidFill>
                <a:latin typeface="Calibri" panose="020F0502020204030204" pitchFamily="34" charset="0"/>
                <a:ea typeface="MS PGothic" panose="020B0600070205080204" pitchFamily="34" charset="-128"/>
              </a:rPr>
              <a:t>Medidas de Incentivo aos Entes Regulados</a:t>
            </a:r>
            <a:br>
              <a:rPr lang="pt-BR" altLang="pt-BR" sz="3600" dirty="0">
                <a:solidFill>
                  <a:schemeClr val="bg1"/>
                </a:solidFill>
                <a:latin typeface="Calibri" panose="020F0502020204030204" pitchFamily="34" charset="0"/>
                <a:ea typeface="MS PGothic" panose="020B0600070205080204" pitchFamily="34" charset="-128"/>
              </a:rPr>
            </a:br>
            <a:endParaRPr lang="pt-BR" altLang="pt-BR" sz="3600" dirty="0">
              <a:solidFill>
                <a:schemeClr val="bg1"/>
              </a:solidFill>
              <a:latin typeface="Calibri" panose="020F0502020204030204" pitchFamily="34" charset="0"/>
              <a:ea typeface="MS PGothic" panose="020B0600070205080204" pitchFamily="34" charset="-128"/>
            </a:endParaRPr>
          </a:p>
          <a:p>
            <a:endParaRPr lang="pt-BR" dirty="0"/>
          </a:p>
        </p:txBody>
      </p:sp>
      <p:sp>
        <p:nvSpPr>
          <p:cNvPr id="3" name="CaixaDeTexto 2">
            <a:extLst>
              <a:ext uri="{FF2B5EF4-FFF2-40B4-BE49-F238E27FC236}">
                <a16:creationId xmlns:a16="http://schemas.microsoft.com/office/drawing/2014/main" id="{3811574B-0C63-4276-A49E-2CAC30B91DC2}"/>
              </a:ext>
            </a:extLst>
          </p:cNvPr>
          <p:cNvSpPr txBox="1"/>
          <p:nvPr/>
        </p:nvSpPr>
        <p:spPr>
          <a:xfrm>
            <a:off x="863080" y="1738938"/>
            <a:ext cx="17281920" cy="1061829"/>
          </a:xfrm>
          <a:prstGeom prst="rect">
            <a:avLst/>
          </a:prstGeom>
          <a:noFill/>
        </p:spPr>
        <p:txBody>
          <a:bodyPr wrap="square" rtlCol="0">
            <a:spAutoFit/>
          </a:bodyPr>
          <a:lstStyle/>
          <a:p>
            <a:pPr algn="just"/>
            <a:endParaRPr lang="pt-BR" altLang="pt-BR" sz="2800" dirty="0"/>
          </a:p>
          <a:p>
            <a:endParaRPr lang="pt-BR" dirty="0"/>
          </a:p>
        </p:txBody>
      </p:sp>
      <p:sp>
        <p:nvSpPr>
          <p:cNvPr id="5" name="CaixaDeTexto 4">
            <a:extLst>
              <a:ext uri="{FF2B5EF4-FFF2-40B4-BE49-F238E27FC236}">
                <a16:creationId xmlns:a16="http://schemas.microsoft.com/office/drawing/2014/main" id="{AAA24E9A-07D1-4900-8B7E-3A9C6955ECEF}"/>
              </a:ext>
            </a:extLst>
          </p:cNvPr>
          <p:cNvSpPr txBox="1"/>
          <p:nvPr/>
        </p:nvSpPr>
        <p:spPr>
          <a:xfrm>
            <a:off x="621076" y="2000548"/>
            <a:ext cx="16776848" cy="5632311"/>
          </a:xfrm>
          <a:prstGeom prst="rect">
            <a:avLst/>
          </a:prstGeom>
          <a:noFill/>
        </p:spPr>
        <p:txBody>
          <a:bodyPr wrap="square">
            <a:spAutoFit/>
          </a:bodyPr>
          <a:lstStyle/>
          <a:p>
            <a:pPr algn="just"/>
            <a:r>
              <a:rPr lang="pt-BR" altLang="pt-BR" sz="4000" dirty="0"/>
              <a:t>3. Do pagamento em substituição à interposição de recurso.</a:t>
            </a:r>
          </a:p>
          <a:p>
            <a:pPr algn="just"/>
            <a:endParaRPr lang="pt-BR" altLang="pt-BR" sz="4000" dirty="0">
              <a:solidFill>
                <a:srgbClr val="000000"/>
              </a:solidFill>
              <a:cs typeface="Times New Roman" panose="02020603050405020304" pitchFamily="18" charset="0"/>
            </a:endParaRPr>
          </a:p>
          <a:p>
            <a:pPr algn="just"/>
            <a:r>
              <a:rPr lang="pt-BR" altLang="pt-BR" sz="4000" dirty="0"/>
              <a:t>Art. 41. Em substituição à apresentação de recurso, e no mesmo prazo deste, pode a operadora, querendo, apresentar requerimento de pagamento antecipado e à vista do valor da multa pecuniária fixada na decisão proferida, hipótese em que fará jus a um desconto percentual de 20% (vinte por cento) sobre o valor desta.</a:t>
            </a:r>
          </a:p>
          <a:p>
            <a:pPr algn="just"/>
            <a:endParaRPr lang="pt-BR" altLang="pt-BR" sz="4000" dirty="0">
              <a:solidFill>
                <a:srgbClr val="000000"/>
              </a:solidFill>
              <a:cs typeface="Times New Roman" panose="02020603050405020304" pitchFamily="18" charset="0"/>
            </a:endParaRPr>
          </a:p>
          <a:p>
            <a:pPr algn="just"/>
            <a:r>
              <a:rPr lang="pt-BR" altLang="pt-BR" sz="4000" b="1" dirty="0">
                <a:solidFill>
                  <a:srgbClr val="000000"/>
                </a:solidFill>
                <a:cs typeface="Times New Roman" panose="02020603050405020304" pitchFamily="18" charset="0"/>
              </a:rPr>
              <a:t>Basta requerer – não há nenhum requisito a ser avaliado. </a:t>
            </a:r>
          </a:p>
        </p:txBody>
      </p:sp>
    </p:spTree>
    <p:extLst>
      <p:ext uri="{BB962C8B-B14F-4D97-AF65-F5344CB8AC3E}">
        <p14:creationId xmlns:p14="http://schemas.microsoft.com/office/powerpoint/2010/main" val="259596588"/>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877C6BDF-A439-466F-82C6-4CD2326441E5}"/>
              </a:ext>
            </a:extLst>
          </p:cNvPr>
          <p:cNvSpPr txBox="1"/>
          <p:nvPr/>
        </p:nvSpPr>
        <p:spPr>
          <a:xfrm>
            <a:off x="1079104" y="0"/>
            <a:ext cx="16921880" cy="1369606"/>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ea typeface="MS PGothic" panose="020B0600070205080204" pitchFamily="34" charset="-128"/>
              </a:rPr>
              <a:t>                             </a:t>
            </a:r>
            <a:r>
              <a:rPr lang="pt-BR" altLang="pt-BR" sz="4800" b="1" dirty="0">
                <a:solidFill>
                  <a:schemeClr val="bg1"/>
                </a:solidFill>
                <a:latin typeface="Calibri" panose="020F0502020204030204" pitchFamily="34" charset="0"/>
                <a:ea typeface="MS PGothic" panose="020B0600070205080204" pitchFamily="34" charset="-128"/>
              </a:rPr>
              <a:t>Pagamento Antecipado - Artigos 33 e 34 RN 388/2015</a:t>
            </a:r>
            <a:endParaRPr lang="pt-BR" altLang="pt-BR" sz="4800" dirty="0">
              <a:solidFill>
                <a:schemeClr val="bg1"/>
              </a:solidFill>
              <a:latin typeface="Calibri" panose="020F0502020204030204" pitchFamily="34" charset="0"/>
              <a:ea typeface="MS PGothic" panose="020B0600070205080204" pitchFamily="34" charset="-128"/>
            </a:endParaRPr>
          </a:p>
          <a:p>
            <a:endParaRPr lang="pt-BR" dirty="0"/>
          </a:p>
        </p:txBody>
      </p:sp>
      <p:pic>
        <p:nvPicPr>
          <p:cNvPr id="23" name="Imagem 22">
            <a:extLst>
              <a:ext uri="{FF2B5EF4-FFF2-40B4-BE49-F238E27FC236}">
                <a16:creationId xmlns:a16="http://schemas.microsoft.com/office/drawing/2014/main" id="{51EBC0CF-F3D0-493B-A72A-3CFE9C8299B4}"/>
              </a:ext>
            </a:extLst>
          </p:cNvPr>
          <p:cNvPicPr>
            <a:picLocks noChangeAspect="1"/>
          </p:cNvPicPr>
          <p:nvPr/>
        </p:nvPicPr>
        <p:blipFill>
          <a:blip r:embed="rId2"/>
          <a:stretch>
            <a:fillRect/>
          </a:stretch>
        </p:blipFill>
        <p:spPr>
          <a:xfrm>
            <a:off x="3167336" y="1759124"/>
            <a:ext cx="15445835" cy="7954823"/>
          </a:xfrm>
          <a:prstGeom prst="rect">
            <a:avLst/>
          </a:prstGeom>
        </p:spPr>
      </p:pic>
    </p:spTree>
    <p:extLst>
      <p:ext uri="{BB962C8B-B14F-4D97-AF65-F5344CB8AC3E}">
        <p14:creationId xmlns:p14="http://schemas.microsoft.com/office/powerpoint/2010/main" val="4100234623"/>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A5B4B0F-361D-41BF-BF6B-887C59C19100}"/>
              </a:ext>
            </a:extLst>
          </p:cNvPr>
          <p:cNvSpPr txBox="1"/>
          <p:nvPr/>
        </p:nvSpPr>
        <p:spPr>
          <a:xfrm>
            <a:off x="0" y="0"/>
            <a:ext cx="18288000" cy="1308050"/>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ea typeface="MS PGothic" panose="020B0600070205080204" pitchFamily="34" charset="-128"/>
              </a:rPr>
              <a:t> </a:t>
            </a:r>
            <a:r>
              <a:rPr lang="pt-BR" altLang="pt-BR" sz="4400" b="1" dirty="0">
                <a:solidFill>
                  <a:schemeClr val="bg1"/>
                </a:solidFill>
                <a:latin typeface="Calibri" panose="020F0502020204030204" pitchFamily="34" charset="0"/>
                <a:ea typeface="MS PGothic" panose="020B0600070205080204" pitchFamily="34" charset="-128"/>
              </a:rPr>
              <a:t>Pedido de pagamento em Substituição do Recurso - Artigo 41 RN 388/2015</a:t>
            </a:r>
            <a:endParaRPr lang="pt-BR" altLang="pt-BR" sz="4400" dirty="0">
              <a:solidFill>
                <a:schemeClr val="bg1"/>
              </a:solidFill>
              <a:latin typeface="Calibri" panose="020F0502020204030204" pitchFamily="34" charset="0"/>
              <a:ea typeface="MS PGothic" panose="020B0600070205080204" pitchFamily="34" charset="-128"/>
            </a:endParaRPr>
          </a:p>
          <a:p>
            <a:endParaRPr lang="pt-BR" dirty="0"/>
          </a:p>
        </p:txBody>
      </p:sp>
      <p:pic>
        <p:nvPicPr>
          <p:cNvPr id="3" name="Imagem 2">
            <a:extLst>
              <a:ext uri="{FF2B5EF4-FFF2-40B4-BE49-F238E27FC236}">
                <a16:creationId xmlns:a16="http://schemas.microsoft.com/office/drawing/2014/main" id="{814F0F5B-0AE6-431A-93D6-7AAE5479B703}"/>
              </a:ext>
            </a:extLst>
          </p:cNvPr>
          <p:cNvPicPr>
            <a:picLocks noChangeAspect="1"/>
          </p:cNvPicPr>
          <p:nvPr/>
        </p:nvPicPr>
        <p:blipFill>
          <a:blip r:embed="rId2"/>
          <a:stretch>
            <a:fillRect/>
          </a:stretch>
        </p:blipFill>
        <p:spPr>
          <a:xfrm>
            <a:off x="1297732" y="4384481"/>
            <a:ext cx="14975060" cy="2886061"/>
          </a:xfrm>
          <a:prstGeom prst="rect">
            <a:avLst/>
          </a:prstGeom>
        </p:spPr>
      </p:pic>
    </p:spTree>
    <p:extLst>
      <p:ext uri="{BB962C8B-B14F-4D97-AF65-F5344CB8AC3E}">
        <p14:creationId xmlns:p14="http://schemas.microsoft.com/office/powerpoint/2010/main" val="1218984116"/>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ED7099C9-127A-4A4B-9A59-738FE6B731E1}"/>
              </a:ext>
            </a:extLst>
          </p:cNvPr>
          <p:cNvSpPr txBox="1">
            <a:spLocks/>
          </p:cNvSpPr>
          <p:nvPr/>
        </p:nvSpPr>
        <p:spPr>
          <a:xfrm>
            <a:off x="5641182" y="4457700"/>
            <a:ext cx="9772650" cy="1021557"/>
          </a:xfrm>
          <a:prstGeom prst="rect">
            <a:avLst/>
          </a:prstGeom>
        </p:spPr>
        <p:txBody>
          <a:bodyPr/>
          <a:lstStyle>
            <a:lvl1pPr algn="r" rtl="0" eaLnBrk="0" fontAlgn="base" hangingPunct="0">
              <a:spcBef>
                <a:spcPct val="0"/>
              </a:spcBef>
              <a:spcAft>
                <a:spcPct val="0"/>
              </a:spcAft>
              <a:defRPr sz="3600" b="1" kern="1200" cap="all">
                <a:solidFill>
                  <a:srgbClr val="006E89"/>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pt-BR" sz="6000" dirty="0"/>
              <a:t>URGÊNCIA E EMERGÊNCIA</a:t>
            </a:r>
          </a:p>
        </p:txBody>
      </p:sp>
      <p:pic>
        <p:nvPicPr>
          <p:cNvPr id="47109" name="Imagem 1">
            <a:extLst>
              <a:ext uri="{FF2B5EF4-FFF2-40B4-BE49-F238E27FC236}">
                <a16:creationId xmlns:a16="http://schemas.microsoft.com/office/drawing/2014/main" id="{3AC2B303-B9B3-408E-9F8E-2B602CF391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32245" y="2386013"/>
            <a:ext cx="4302918" cy="86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62501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CB65FDB-89FD-442E-99B5-6186544A2996}"/>
              </a:ext>
            </a:extLst>
          </p:cNvPr>
          <p:cNvSpPr txBox="1"/>
          <p:nvPr/>
        </p:nvSpPr>
        <p:spPr>
          <a:xfrm>
            <a:off x="3815408" y="3343300"/>
            <a:ext cx="16201800" cy="1200329"/>
          </a:xfrm>
          <a:prstGeom prst="rect">
            <a:avLst/>
          </a:prstGeom>
          <a:noFill/>
        </p:spPr>
        <p:txBody>
          <a:bodyPr wrap="square" rtlCol="0">
            <a:spAutoFit/>
          </a:bodyPr>
          <a:lstStyle/>
          <a:p>
            <a:pPr algn="ctr"/>
            <a:r>
              <a:rPr lang="pt-BR" sz="7200" b="1" dirty="0">
                <a:solidFill>
                  <a:srgbClr val="006E89"/>
                </a:solidFill>
                <a:latin typeface="+mj-lt"/>
                <a:ea typeface="+mj-ea"/>
                <a:cs typeface="+mj-cs"/>
              </a:rPr>
              <a:t>Respostas à NIP</a:t>
            </a:r>
          </a:p>
        </p:txBody>
      </p:sp>
    </p:spTree>
    <p:extLst>
      <p:ext uri="{BB962C8B-B14F-4D97-AF65-F5344CB8AC3E}">
        <p14:creationId xmlns:p14="http://schemas.microsoft.com/office/powerpoint/2010/main" val="3991416564"/>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C6E17B1-0E1E-419E-A993-A388E53D4E88}"/>
              </a:ext>
            </a:extLst>
          </p:cNvPr>
          <p:cNvSpPr txBox="1"/>
          <p:nvPr/>
        </p:nvSpPr>
        <p:spPr>
          <a:xfrm>
            <a:off x="143000" y="0"/>
            <a:ext cx="18002000" cy="646331"/>
          </a:xfrm>
          <a:prstGeom prst="rect">
            <a:avLst/>
          </a:prstGeom>
          <a:noFill/>
        </p:spPr>
        <p:txBody>
          <a:bodyPr wrap="square" rtlCol="0">
            <a:spAutoFit/>
          </a:bodyPr>
          <a:lstStyle/>
          <a:p>
            <a:pPr marL="0" marR="0" lvl="0" indent="0" algn="l" defTabSz="1758300" rtl="0" eaLnBrk="1" fontAlgn="auto" latinLnBrk="0" hangingPunct="1">
              <a:lnSpc>
                <a:spcPct val="100000"/>
              </a:lnSpc>
              <a:spcBef>
                <a:spcPts val="0"/>
              </a:spcBef>
              <a:spcAft>
                <a:spcPts val="0"/>
              </a:spcAft>
              <a:buClrTx/>
              <a:buSzTx/>
              <a:buFontTx/>
              <a:buNone/>
              <a:tabLst/>
              <a:defRPr/>
            </a:pPr>
            <a:r>
              <a:rPr kumimoji="0" lang="pt-BR" altLang="pt-BR" sz="36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rPr>
              <a:t>Análise dos Casos de Negativa de Cobertura em Urgência e Emergência. </a:t>
            </a:r>
            <a:endParaRPr kumimoji="0" lang="pt-BR" altLang="pt-BR" sz="36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3" name="CaixaDeTexto 2">
            <a:extLst>
              <a:ext uri="{FF2B5EF4-FFF2-40B4-BE49-F238E27FC236}">
                <a16:creationId xmlns:a16="http://schemas.microsoft.com/office/drawing/2014/main" id="{42815A3C-010D-4882-BC3C-7D6C1DC6E925}"/>
              </a:ext>
            </a:extLst>
          </p:cNvPr>
          <p:cNvSpPr txBox="1"/>
          <p:nvPr/>
        </p:nvSpPr>
        <p:spPr>
          <a:xfrm>
            <a:off x="359024" y="1831132"/>
            <a:ext cx="17928976" cy="7771358"/>
          </a:xfrm>
          <a:prstGeom prst="rect">
            <a:avLst/>
          </a:prstGeom>
          <a:noFill/>
        </p:spPr>
        <p:txBody>
          <a:bodyPr wrap="square" rtlCol="0">
            <a:spAutoFit/>
          </a:bodyPr>
          <a:lstStyle/>
          <a:p>
            <a:pPr marL="342900" marR="0" lvl="0" indent="-342900" algn="l" defTabSz="1758300" rtl="0" eaLnBrk="1" fontAlgn="auto" latinLnBrk="0" hangingPunct="1">
              <a:lnSpc>
                <a:spcPct val="100000"/>
              </a:lnSpc>
              <a:spcBef>
                <a:spcPts val="0"/>
              </a:spcBef>
              <a:spcAft>
                <a:spcPts val="0"/>
              </a:spcAft>
              <a:buClrTx/>
              <a:buSzTx/>
              <a:buFontTx/>
              <a:buAutoNum type="arabicPeriod"/>
              <a:tabLst/>
              <a:defRPr/>
            </a:pPr>
            <a:r>
              <a:rPr kumimoji="0" lang="pt-BR" sz="3600" b="0" i="0" u="none" strike="noStrike" kern="1200" cap="none" spc="0" normalizeH="0" baseline="0" noProof="0" dirty="0">
                <a:ln>
                  <a:noFill/>
                </a:ln>
                <a:solidFill>
                  <a:srgbClr val="333333"/>
                </a:solidFill>
                <a:effectLst/>
                <a:uLnTx/>
                <a:uFillTx/>
                <a:latin typeface="Calibri"/>
                <a:ea typeface="+mn-ea"/>
                <a:cs typeface="+mn-cs"/>
              </a:rPr>
              <a:t>Conceito de urgência e emergência previsto na Lei 9656/98.</a:t>
            </a:r>
          </a:p>
          <a:p>
            <a:pPr marL="342900" marR="0" lvl="0" indent="-342900" algn="l" defTabSz="1758300" rtl="0" eaLnBrk="1" fontAlgn="auto" latinLnBrk="0" hangingPunct="1">
              <a:lnSpc>
                <a:spcPct val="100000"/>
              </a:lnSpc>
              <a:spcBef>
                <a:spcPts val="0"/>
              </a:spcBef>
              <a:spcAft>
                <a:spcPts val="0"/>
              </a:spcAft>
              <a:buClrTx/>
              <a:buSzTx/>
              <a:buFontTx/>
              <a:buAutoNum type="arabicPeriod"/>
              <a:tabLst/>
              <a:defRPr/>
            </a:pPr>
            <a:endParaRPr kumimoji="0" lang="pt-BR" sz="2800" b="0" i="0" u="none" strike="noStrike" kern="1200" cap="none" spc="0" normalizeH="0" baseline="0" noProof="0" dirty="0">
              <a:ln>
                <a:noFill/>
              </a:ln>
              <a:solidFill>
                <a:srgbClr val="333333"/>
              </a:solidFill>
              <a:effectLst/>
              <a:uLnTx/>
              <a:uFillTx/>
              <a:latin typeface="Calibri"/>
              <a:ea typeface="+mn-ea"/>
              <a:cs typeface="+mn-cs"/>
            </a:endParaRPr>
          </a:p>
          <a:p>
            <a:pPr marL="0" marR="0" lvl="0" indent="0" algn="l" defTabSz="17583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srgbClr val="333333"/>
                </a:solidFill>
                <a:effectLst/>
                <a:uLnTx/>
                <a:uFillTx/>
                <a:latin typeface="Calibri"/>
                <a:ea typeface="+mn-ea"/>
                <a:cs typeface="+mn-cs"/>
              </a:rPr>
              <a:t> “Art. 35-C. É obrigatória a cobertura do atendimento nos casos:    </a:t>
            </a:r>
          </a:p>
          <a:p>
            <a:pPr marL="0" marR="0" lvl="0" indent="0" algn="l" defTabSz="17583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srgbClr val="333333"/>
                </a:solidFill>
                <a:effectLst/>
                <a:uLnTx/>
                <a:uFillTx/>
                <a:latin typeface="Calibri"/>
                <a:ea typeface="+mn-ea"/>
                <a:cs typeface="+mn-cs"/>
              </a:rPr>
              <a:t>  I - de emergência, como tal definidos os que implicarem risco imediato de vida ou de lesões irreparáveis para o paciente, caracterizado em declaração do médico assistente;   </a:t>
            </a:r>
          </a:p>
          <a:p>
            <a:pPr marL="0" marR="0" lvl="0" indent="0" algn="l" defTabSz="17583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srgbClr val="333333"/>
                </a:solidFill>
                <a:effectLst/>
                <a:uLnTx/>
                <a:uFillTx/>
                <a:latin typeface="Calibri"/>
                <a:ea typeface="+mn-ea"/>
                <a:cs typeface="+mn-cs"/>
              </a:rPr>
              <a:t>  II - de urgência, assim entendidos os resultantes de acidentes pessoais ou de complicações no processo gestacional; ”</a:t>
            </a:r>
          </a:p>
          <a:p>
            <a:pPr marL="342900" marR="0" lvl="0" indent="-342900" algn="l" defTabSz="1758300" rtl="0" eaLnBrk="1" fontAlgn="auto" latinLnBrk="0" hangingPunct="1">
              <a:lnSpc>
                <a:spcPct val="100000"/>
              </a:lnSpc>
              <a:spcBef>
                <a:spcPts val="0"/>
              </a:spcBef>
              <a:spcAft>
                <a:spcPts val="0"/>
              </a:spcAft>
              <a:buClrTx/>
              <a:buSzTx/>
              <a:buFontTx/>
              <a:buAutoNum type="arabicPeriod"/>
              <a:tabLst/>
              <a:defRPr/>
            </a:pPr>
            <a:endParaRPr kumimoji="0" lang="pt-BR" sz="3600" b="0" i="0" u="none" strike="noStrike" kern="1200" cap="none" spc="0" normalizeH="0" baseline="0" noProof="0" dirty="0">
              <a:ln>
                <a:noFill/>
              </a:ln>
              <a:solidFill>
                <a:srgbClr val="333333"/>
              </a:solidFill>
              <a:effectLst/>
              <a:uLnTx/>
              <a:uFillTx/>
              <a:latin typeface="Calibri"/>
              <a:ea typeface="+mn-ea"/>
              <a:cs typeface="+mn-cs"/>
            </a:endParaRPr>
          </a:p>
          <a:p>
            <a:pPr marL="0" marR="0" lvl="0" indent="0" algn="l" defTabSz="17583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srgbClr val="333333"/>
                </a:solidFill>
                <a:effectLst/>
                <a:uLnTx/>
                <a:uFillTx/>
                <a:latin typeface="Calibri"/>
                <a:ea typeface="+mn-ea"/>
                <a:cs typeface="+mn-cs"/>
              </a:rPr>
              <a:t>2. Classificação do procedimento de emergência pelo médico assistente.</a:t>
            </a:r>
          </a:p>
          <a:p>
            <a:pPr marL="342900" marR="0" lvl="0" indent="-342900" algn="l" defTabSz="1758300" rtl="0" eaLnBrk="1" fontAlgn="auto" latinLnBrk="0" hangingPunct="1">
              <a:lnSpc>
                <a:spcPct val="100000"/>
              </a:lnSpc>
              <a:spcBef>
                <a:spcPts val="0"/>
              </a:spcBef>
              <a:spcAft>
                <a:spcPts val="0"/>
              </a:spcAft>
              <a:buClrTx/>
              <a:buSzTx/>
              <a:buFontTx/>
              <a:buAutoNum type="arabicPeriod"/>
              <a:tabLst/>
              <a:defRPr/>
            </a:pPr>
            <a:endParaRPr kumimoji="0" lang="pt-BR" sz="3600" b="0" i="0" u="none" strike="noStrike" kern="1200" cap="none" spc="0" normalizeH="0" baseline="0" noProof="0" dirty="0">
              <a:ln>
                <a:noFill/>
              </a:ln>
              <a:solidFill>
                <a:srgbClr val="333333"/>
              </a:solidFill>
              <a:effectLst/>
              <a:uLnTx/>
              <a:uFillTx/>
              <a:latin typeface="Calibri"/>
              <a:ea typeface="+mn-ea"/>
              <a:cs typeface="+mn-cs"/>
            </a:endParaRPr>
          </a:p>
          <a:p>
            <a:pPr marL="0" marR="0" lvl="0" indent="0" algn="l" defTabSz="17583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srgbClr val="333333"/>
                </a:solidFill>
                <a:effectLst/>
                <a:uLnTx/>
                <a:uFillTx/>
                <a:latin typeface="Calibri"/>
                <a:ea typeface="+mn-ea"/>
                <a:cs typeface="+mn-cs"/>
              </a:rPr>
              <a:t>3. Documento que comprove a situação de urgência.</a:t>
            </a:r>
          </a:p>
          <a:p>
            <a:pPr marL="342900" marR="0" lvl="0" indent="-342900" algn="l" defTabSz="1758300" rtl="0" eaLnBrk="1" fontAlgn="auto" latinLnBrk="0" hangingPunct="1">
              <a:lnSpc>
                <a:spcPct val="100000"/>
              </a:lnSpc>
              <a:spcBef>
                <a:spcPts val="0"/>
              </a:spcBef>
              <a:spcAft>
                <a:spcPts val="0"/>
              </a:spcAft>
              <a:buClrTx/>
              <a:buSzTx/>
              <a:buFontTx/>
              <a:buAutoNum type="arabicPeriod"/>
              <a:tabLst/>
              <a:defRPr/>
            </a:pPr>
            <a:endParaRPr kumimoji="0" lang="pt-BR" sz="3600" b="0" i="0" u="none" strike="noStrike" kern="1200" cap="none" spc="0" normalizeH="0" baseline="0" noProof="0" dirty="0">
              <a:ln>
                <a:noFill/>
              </a:ln>
              <a:solidFill>
                <a:srgbClr val="333333"/>
              </a:solidFill>
              <a:effectLst/>
              <a:uLnTx/>
              <a:uFillTx/>
              <a:latin typeface="Calibri"/>
              <a:ea typeface="+mn-ea"/>
              <a:cs typeface="+mn-cs"/>
            </a:endParaRPr>
          </a:p>
          <a:p>
            <a:pPr marL="0" marR="0" lvl="0" indent="0" algn="l" defTabSz="17583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srgbClr val="333333"/>
                </a:solidFill>
                <a:effectLst/>
                <a:uLnTx/>
                <a:uFillTx/>
                <a:latin typeface="Calibri"/>
                <a:ea typeface="+mn-ea"/>
                <a:cs typeface="+mn-cs"/>
              </a:rPr>
              <a:t>4. Impossibilidade de RVE –Salvo para os casos de reembolso.</a:t>
            </a:r>
          </a:p>
          <a:p>
            <a:pPr marL="0" marR="0" lvl="0" indent="0" algn="l" defTabSz="1758300" rtl="0" eaLnBrk="1" fontAlgn="auto" latinLnBrk="0" hangingPunct="1">
              <a:lnSpc>
                <a:spcPct val="100000"/>
              </a:lnSpc>
              <a:spcBef>
                <a:spcPts val="0"/>
              </a:spcBef>
              <a:spcAft>
                <a:spcPts val="0"/>
              </a:spcAft>
              <a:buClrTx/>
              <a:buSzTx/>
              <a:buFontTx/>
              <a:buNone/>
              <a:tabLst/>
              <a:defRPr/>
            </a:pPr>
            <a:endParaRPr kumimoji="0" lang="pt-BR" sz="3600" b="0" i="0" u="none" strike="noStrike" kern="1200" cap="none" spc="0" normalizeH="0" baseline="0" noProof="0" dirty="0">
              <a:ln>
                <a:noFill/>
              </a:ln>
              <a:solidFill>
                <a:srgbClr val="333333"/>
              </a:solidFill>
              <a:effectLst/>
              <a:uLnTx/>
              <a:uFillTx/>
              <a:latin typeface="Calibri"/>
              <a:ea typeface="+mn-ea"/>
              <a:cs typeface="+mn-cs"/>
            </a:endParaRPr>
          </a:p>
          <a:p>
            <a:pPr marL="0" marR="0" lvl="0" indent="0" algn="l" defTabSz="17583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srgbClr val="333333"/>
                </a:solidFill>
                <a:effectLst/>
                <a:uLnTx/>
                <a:uFillTx/>
                <a:latin typeface="Calibri"/>
                <a:ea typeface="+mn-ea"/>
                <a:cs typeface="+mn-cs"/>
              </a:rPr>
              <a:t>5.  Impossibilidade de aplicação de atenuante – salvo os casos de reembolso.</a:t>
            </a:r>
          </a:p>
          <a:p>
            <a:pPr marL="0" marR="0" lvl="0" indent="0" algn="l" defTabSz="1758300" rtl="0" eaLnBrk="1" fontAlgn="auto" latinLnBrk="0" hangingPunct="1">
              <a:lnSpc>
                <a:spcPct val="100000"/>
              </a:lnSpc>
              <a:spcBef>
                <a:spcPts val="0"/>
              </a:spcBef>
              <a:spcAft>
                <a:spcPts val="0"/>
              </a:spcAft>
              <a:buClrTx/>
              <a:buSzTx/>
              <a:buFontTx/>
              <a:buNone/>
              <a:tabLst/>
              <a:defRPr/>
            </a:pPr>
            <a:endParaRPr kumimoji="0" lang="pt-BR" sz="3500" b="0" i="0" u="none" strike="noStrike" kern="1200" cap="none" spc="0" normalizeH="0" baseline="0" noProof="0" dirty="0">
              <a:ln>
                <a:noFill/>
              </a:ln>
              <a:solidFill>
                <a:srgbClr val="333333"/>
              </a:solidFill>
              <a:effectLst/>
              <a:uLnTx/>
              <a:uFillTx/>
              <a:latin typeface="Calibri"/>
              <a:ea typeface="+mn-ea"/>
              <a:cs typeface="+mn-cs"/>
            </a:endParaRPr>
          </a:p>
        </p:txBody>
      </p:sp>
    </p:spTree>
    <p:extLst>
      <p:ext uri="{BB962C8B-B14F-4D97-AF65-F5344CB8AC3E}">
        <p14:creationId xmlns:p14="http://schemas.microsoft.com/office/powerpoint/2010/main" val="131312290"/>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C6E17B1-0E1E-419E-A993-A388E53D4E88}"/>
              </a:ext>
            </a:extLst>
          </p:cNvPr>
          <p:cNvSpPr txBox="1"/>
          <p:nvPr/>
        </p:nvSpPr>
        <p:spPr>
          <a:xfrm>
            <a:off x="143000" y="0"/>
            <a:ext cx="18002000" cy="646331"/>
          </a:xfrm>
          <a:prstGeom prst="rect">
            <a:avLst/>
          </a:prstGeom>
          <a:noFill/>
        </p:spPr>
        <p:txBody>
          <a:bodyPr wrap="square" rtlCol="0">
            <a:spAutoFit/>
          </a:bodyPr>
          <a:lstStyle/>
          <a:p>
            <a:pPr marL="0" marR="0" lvl="0" indent="0" algn="l" defTabSz="1758300" rtl="0" eaLnBrk="1" fontAlgn="auto" latinLnBrk="0" hangingPunct="1">
              <a:lnSpc>
                <a:spcPct val="100000"/>
              </a:lnSpc>
              <a:spcBef>
                <a:spcPts val="0"/>
              </a:spcBef>
              <a:spcAft>
                <a:spcPts val="0"/>
              </a:spcAft>
              <a:buClrTx/>
              <a:buSzTx/>
              <a:buFontTx/>
              <a:buNone/>
              <a:tabLst/>
              <a:defRPr/>
            </a:pPr>
            <a:r>
              <a:rPr kumimoji="0" lang="pt-BR" altLang="pt-BR" sz="36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rPr>
              <a:t>Análise dos Casos de Negativa de Cobertura em Urgência e Emergência. </a:t>
            </a:r>
            <a:endParaRPr kumimoji="0" lang="pt-BR" altLang="pt-BR" sz="36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endParaRPr>
          </a:p>
        </p:txBody>
      </p:sp>
      <p:sp>
        <p:nvSpPr>
          <p:cNvPr id="3" name="CaixaDeTexto 2">
            <a:extLst>
              <a:ext uri="{FF2B5EF4-FFF2-40B4-BE49-F238E27FC236}">
                <a16:creationId xmlns:a16="http://schemas.microsoft.com/office/drawing/2014/main" id="{42815A3C-010D-4882-BC3C-7D6C1DC6E925}"/>
              </a:ext>
            </a:extLst>
          </p:cNvPr>
          <p:cNvSpPr txBox="1"/>
          <p:nvPr/>
        </p:nvSpPr>
        <p:spPr>
          <a:xfrm>
            <a:off x="143000" y="1255068"/>
            <a:ext cx="17928976" cy="8940909"/>
          </a:xfrm>
          <a:prstGeom prst="rect">
            <a:avLst/>
          </a:prstGeom>
          <a:noFill/>
        </p:spPr>
        <p:txBody>
          <a:bodyPr wrap="square" rtlCol="0">
            <a:spAutoFit/>
          </a:bodyPr>
          <a:lstStyle/>
          <a:p>
            <a:pPr marR="0" lvl="0" algn="l" defTabSz="1758300" rtl="0" eaLnBrk="1" fontAlgn="auto" latinLnBrk="0" hangingPunct="1">
              <a:lnSpc>
                <a:spcPct val="100000"/>
              </a:lnSpc>
              <a:spcBef>
                <a:spcPts val="0"/>
              </a:spcBef>
              <a:spcAft>
                <a:spcPts val="0"/>
              </a:spcAft>
              <a:buClrTx/>
              <a:buSzTx/>
              <a:tabLst/>
              <a:defRPr/>
            </a:pPr>
            <a:r>
              <a:rPr kumimoji="0" lang="pt-BR" sz="3600" b="0" i="0" u="none" strike="noStrike" kern="1200" cap="none" spc="0" normalizeH="0" baseline="0" noProof="0" dirty="0">
                <a:ln>
                  <a:noFill/>
                </a:ln>
                <a:solidFill>
                  <a:srgbClr val="333333"/>
                </a:solidFill>
                <a:effectLst/>
                <a:uLnTx/>
                <a:uFillTx/>
                <a:latin typeface="Calibri"/>
                <a:ea typeface="+mn-ea"/>
                <a:cs typeface="+mn-cs"/>
              </a:rPr>
              <a:t>Entendimento 09</a:t>
            </a:r>
          </a:p>
          <a:p>
            <a:pPr marR="0" lvl="0" algn="l" defTabSz="1758300" rtl="0" eaLnBrk="1" fontAlgn="auto" latinLnBrk="0" hangingPunct="1">
              <a:lnSpc>
                <a:spcPct val="100000"/>
              </a:lnSpc>
              <a:spcBef>
                <a:spcPts val="0"/>
              </a:spcBef>
              <a:spcAft>
                <a:spcPts val="0"/>
              </a:spcAft>
              <a:buClrTx/>
              <a:buSzTx/>
              <a:tabLst/>
              <a:defRPr/>
            </a:pPr>
            <a:endParaRPr lang="pt-BR" sz="3600" dirty="0">
              <a:solidFill>
                <a:srgbClr val="333333"/>
              </a:solidFill>
              <a:latin typeface="Calibri"/>
            </a:endParaRPr>
          </a:p>
          <a:p>
            <a:pPr marL="742950" marR="0" lvl="0" indent="-742950" algn="l" defTabSz="1758300" rtl="0" eaLnBrk="1" fontAlgn="auto" latinLnBrk="0" hangingPunct="1">
              <a:lnSpc>
                <a:spcPct val="100000"/>
              </a:lnSpc>
              <a:spcBef>
                <a:spcPts val="0"/>
              </a:spcBef>
              <a:spcAft>
                <a:spcPts val="0"/>
              </a:spcAft>
              <a:buClrTx/>
              <a:buSzTx/>
              <a:buAutoNum type="arabicPeriod"/>
              <a:tabLst/>
              <a:defRPr/>
            </a:pPr>
            <a:r>
              <a:rPr kumimoji="0" lang="pt-BR" sz="3600" b="1" i="0" u="none" strike="noStrike" kern="1200" cap="none" spc="0" normalizeH="0" baseline="0" noProof="0" dirty="0">
                <a:ln>
                  <a:noFill/>
                </a:ln>
                <a:solidFill>
                  <a:srgbClr val="333333"/>
                </a:solidFill>
                <a:effectLst/>
                <a:uLnTx/>
                <a:uFillTx/>
                <a:latin typeface="Calibri"/>
                <a:ea typeface="+mn-ea"/>
                <a:cs typeface="+mn-cs"/>
              </a:rPr>
              <a:t>Emergência:</a:t>
            </a:r>
          </a:p>
          <a:p>
            <a:pPr marR="0" lvl="0" algn="l" defTabSz="1758300" rtl="0" eaLnBrk="1" fontAlgn="auto" latinLnBrk="0" hangingPunct="1">
              <a:lnSpc>
                <a:spcPct val="100000"/>
              </a:lnSpc>
              <a:spcBef>
                <a:spcPts val="0"/>
              </a:spcBef>
              <a:spcAft>
                <a:spcPts val="0"/>
              </a:spcAft>
              <a:buClrTx/>
              <a:buSzTx/>
              <a:tabLst/>
              <a:defRPr/>
            </a:pPr>
            <a:endParaRPr kumimoji="0" lang="pt-BR" sz="3600" b="0" i="0" u="none" strike="noStrike" kern="1200" cap="none" spc="0" normalizeH="0" baseline="0" noProof="0" dirty="0">
              <a:ln>
                <a:noFill/>
              </a:ln>
              <a:solidFill>
                <a:srgbClr val="333333"/>
              </a:solidFill>
              <a:effectLst/>
              <a:uLnTx/>
              <a:uFillTx/>
              <a:latin typeface="Calibri"/>
              <a:ea typeface="+mn-ea"/>
              <a:cs typeface="+mn-cs"/>
            </a:endParaRPr>
          </a:p>
          <a:p>
            <a:pPr marR="0" lvl="0" algn="just" defTabSz="1758300" rtl="0" eaLnBrk="1" fontAlgn="auto" latinLnBrk="0" hangingPunct="1">
              <a:lnSpc>
                <a:spcPct val="100000"/>
              </a:lnSpc>
              <a:spcBef>
                <a:spcPts val="0"/>
              </a:spcBef>
              <a:spcAft>
                <a:spcPts val="0"/>
              </a:spcAft>
              <a:buClrTx/>
              <a:buSzTx/>
              <a:tabLst/>
              <a:defRPr/>
            </a:pPr>
            <a:r>
              <a:rPr lang="pt-BR" sz="3600" dirty="0"/>
              <a:t> “I- de emergência, como tal definidos os que implicarem risco imediato de vida ou de lesões irreparáveis para o paciente, caracterizado em declaração do médico assistente; (Redação dada pela Lei nº 11.935, de 2009)”</a:t>
            </a:r>
          </a:p>
          <a:p>
            <a:pPr marR="0" lvl="0" algn="l" defTabSz="1758300" rtl="0" eaLnBrk="1" fontAlgn="auto" latinLnBrk="0" hangingPunct="1">
              <a:lnSpc>
                <a:spcPct val="100000"/>
              </a:lnSpc>
              <a:spcBef>
                <a:spcPts val="0"/>
              </a:spcBef>
              <a:spcAft>
                <a:spcPts val="0"/>
              </a:spcAft>
              <a:buClrTx/>
              <a:buSzTx/>
              <a:tabLst/>
              <a:defRPr/>
            </a:pPr>
            <a:endParaRPr kumimoji="0" lang="pt-BR" sz="3600" b="0" i="0" u="none" strike="noStrike" kern="1200" cap="none" spc="0" normalizeH="0" baseline="0" noProof="0" dirty="0">
              <a:ln>
                <a:noFill/>
              </a:ln>
              <a:solidFill>
                <a:srgbClr val="333333"/>
              </a:solidFill>
              <a:effectLst/>
              <a:uLnTx/>
              <a:uFillTx/>
              <a:latin typeface="Calibri"/>
              <a:ea typeface="+mn-ea"/>
              <a:cs typeface="+mn-cs"/>
            </a:endParaRPr>
          </a:p>
          <a:p>
            <a:pPr marL="571500" marR="0" lvl="0" indent="-571500" algn="just" defTabSz="1758300" rtl="0" eaLnBrk="1" fontAlgn="auto" latinLnBrk="0" hangingPunct="1">
              <a:lnSpc>
                <a:spcPct val="100000"/>
              </a:lnSpc>
              <a:spcBef>
                <a:spcPts val="0"/>
              </a:spcBef>
              <a:spcAft>
                <a:spcPts val="0"/>
              </a:spcAft>
              <a:buClrTx/>
              <a:buSzTx/>
              <a:buFontTx/>
              <a:buChar char="-"/>
              <a:tabLst/>
              <a:defRPr/>
            </a:pPr>
            <a:r>
              <a:rPr kumimoji="0" lang="pt-BR" sz="3600" b="0" i="0" u="none" strike="noStrike" kern="1200" cap="none" spc="0" normalizeH="0" baseline="0" noProof="0" dirty="0">
                <a:ln>
                  <a:noFill/>
                </a:ln>
                <a:solidFill>
                  <a:srgbClr val="333333"/>
                </a:solidFill>
                <a:effectLst/>
                <a:uLnTx/>
                <a:uFillTx/>
                <a:latin typeface="Calibri"/>
                <a:ea typeface="+mn-ea"/>
                <a:cs typeface="+mn-cs"/>
              </a:rPr>
              <a:t>Obrigatória a declaração do médico assistente. Previsão legal.</a:t>
            </a:r>
          </a:p>
          <a:p>
            <a:pPr marL="571500" marR="0" lvl="0" indent="-571500" algn="just" defTabSz="1758300" rtl="0" eaLnBrk="1" fontAlgn="auto" latinLnBrk="0" hangingPunct="1">
              <a:lnSpc>
                <a:spcPct val="100000"/>
              </a:lnSpc>
              <a:spcBef>
                <a:spcPts val="0"/>
              </a:spcBef>
              <a:spcAft>
                <a:spcPts val="0"/>
              </a:spcAft>
              <a:buClrTx/>
              <a:buSzTx/>
              <a:buFontTx/>
              <a:buChar char="-"/>
              <a:tabLst/>
              <a:defRPr/>
            </a:pPr>
            <a:r>
              <a:rPr lang="pt-BR" sz="3600" dirty="0">
                <a:solidFill>
                  <a:srgbClr val="333333"/>
                </a:solidFill>
                <a:latin typeface="Calibri"/>
              </a:rPr>
              <a:t>Documento hábil para comprovação:</a:t>
            </a:r>
            <a:r>
              <a:rPr lang="pt-BR" sz="3600" dirty="0"/>
              <a:t> a declaração do médico assistente, a título de exemplo: laudo médico; declaração propriamente dita ou documento equivalente; ou ainda guia de solicitação de procedimento; enfim, algo que demonstre que o médico atestou que aquela situação era de caráter emergencial</a:t>
            </a:r>
            <a:endParaRPr kumimoji="0" lang="pt-BR" sz="3600" b="0" i="0" u="none" strike="noStrike" kern="1200" cap="none" spc="0" normalizeH="0" baseline="0" noProof="0" dirty="0">
              <a:ln>
                <a:noFill/>
              </a:ln>
              <a:solidFill>
                <a:srgbClr val="333333"/>
              </a:solidFill>
              <a:effectLst/>
              <a:uLnTx/>
              <a:uFillTx/>
              <a:latin typeface="Calibri"/>
              <a:ea typeface="+mn-ea"/>
              <a:cs typeface="+mn-cs"/>
            </a:endParaRPr>
          </a:p>
          <a:p>
            <a:pPr marL="571500" marR="0" lvl="0" indent="-571500" algn="l" defTabSz="1758300" rtl="0" eaLnBrk="1" fontAlgn="auto" latinLnBrk="0" hangingPunct="1">
              <a:lnSpc>
                <a:spcPct val="100000"/>
              </a:lnSpc>
              <a:spcBef>
                <a:spcPts val="0"/>
              </a:spcBef>
              <a:spcAft>
                <a:spcPts val="0"/>
              </a:spcAft>
              <a:buClrTx/>
              <a:buSzTx/>
              <a:buFontTx/>
              <a:buChar char="-"/>
              <a:tabLst/>
              <a:defRPr/>
            </a:pPr>
            <a:endParaRPr lang="pt-BR" sz="3600" dirty="0">
              <a:solidFill>
                <a:srgbClr val="333333"/>
              </a:solidFill>
              <a:latin typeface="Calibri"/>
            </a:endParaRPr>
          </a:p>
          <a:p>
            <a:pPr marL="571500" marR="0" lvl="0" indent="-571500" algn="l" defTabSz="1758300" rtl="0" eaLnBrk="1" fontAlgn="auto" latinLnBrk="0" hangingPunct="1">
              <a:lnSpc>
                <a:spcPct val="100000"/>
              </a:lnSpc>
              <a:spcBef>
                <a:spcPts val="0"/>
              </a:spcBef>
              <a:spcAft>
                <a:spcPts val="0"/>
              </a:spcAft>
              <a:buClrTx/>
              <a:buSzTx/>
              <a:buFontTx/>
              <a:buChar char="-"/>
              <a:tabLst/>
              <a:defRPr/>
            </a:pPr>
            <a:endParaRPr kumimoji="0" lang="pt-BR" sz="3600" b="0" i="0" u="none" strike="noStrike" kern="1200" cap="none" spc="0" normalizeH="0" baseline="0" noProof="0" dirty="0">
              <a:ln>
                <a:noFill/>
              </a:ln>
              <a:solidFill>
                <a:srgbClr val="333333"/>
              </a:solidFill>
              <a:effectLst/>
              <a:uLnTx/>
              <a:uFillTx/>
              <a:latin typeface="Calibri"/>
              <a:ea typeface="+mn-ea"/>
              <a:cs typeface="+mn-cs"/>
            </a:endParaRPr>
          </a:p>
          <a:p>
            <a:pPr marL="0" marR="0" lvl="0" indent="0" algn="l" defTabSz="1758300" rtl="0" eaLnBrk="1" fontAlgn="auto" latinLnBrk="0" hangingPunct="1">
              <a:lnSpc>
                <a:spcPct val="100000"/>
              </a:lnSpc>
              <a:spcBef>
                <a:spcPts val="0"/>
              </a:spcBef>
              <a:spcAft>
                <a:spcPts val="0"/>
              </a:spcAft>
              <a:buClrTx/>
              <a:buSzTx/>
              <a:buFontTx/>
              <a:buNone/>
              <a:tabLst/>
              <a:defRPr/>
            </a:pPr>
            <a:endParaRPr kumimoji="0" lang="pt-BR" sz="3500" b="0" i="0" u="none" strike="noStrike" kern="1200" cap="none" spc="0" normalizeH="0" baseline="0" noProof="0" dirty="0">
              <a:ln>
                <a:noFill/>
              </a:ln>
              <a:solidFill>
                <a:srgbClr val="333333"/>
              </a:solidFill>
              <a:effectLst/>
              <a:uLnTx/>
              <a:uFillTx/>
              <a:latin typeface="Calibri"/>
              <a:ea typeface="+mn-ea"/>
              <a:cs typeface="+mn-cs"/>
            </a:endParaRPr>
          </a:p>
        </p:txBody>
      </p:sp>
    </p:spTree>
    <p:extLst>
      <p:ext uri="{BB962C8B-B14F-4D97-AF65-F5344CB8AC3E}">
        <p14:creationId xmlns:p14="http://schemas.microsoft.com/office/powerpoint/2010/main" val="3658755974"/>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00DB07E-6533-4079-857D-9CCDEC1781DC}"/>
              </a:ext>
            </a:extLst>
          </p:cNvPr>
          <p:cNvSpPr txBox="1"/>
          <p:nvPr/>
        </p:nvSpPr>
        <p:spPr>
          <a:xfrm>
            <a:off x="1151112" y="2479204"/>
            <a:ext cx="14833648" cy="7294305"/>
          </a:xfrm>
          <a:prstGeom prst="rect">
            <a:avLst/>
          </a:prstGeom>
          <a:noFill/>
        </p:spPr>
        <p:txBody>
          <a:bodyPr wrap="square" rtlCol="0">
            <a:spAutoFit/>
          </a:bodyPr>
          <a:lstStyle/>
          <a:p>
            <a:pPr marL="571500" marR="0" lvl="0" indent="-571500" algn="l" defTabSz="1758300" rtl="0" eaLnBrk="1" fontAlgn="auto" latinLnBrk="0" hangingPunct="1">
              <a:lnSpc>
                <a:spcPct val="100000"/>
              </a:lnSpc>
              <a:spcBef>
                <a:spcPts val="0"/>
              </a:spcBef>
              <a:spcAft>
                <a:spcPts val="0"/>
              </a:spcAft>
              <a:buClrTx/>
              <a:buSzTx/>
              <a:buFontTx/>
              <a:buChar char="-"/>
              <a:tabLst/>
              <a:defRPr/>
            </a:pPr>
            <a:r>
              <a:rPr lang="pt-BR" sz="3600" b="1" dirty="0">
                <a:solidFill>
                  <a:srgbClr val="333333"/>
                </a:solidFill>
                <a:latin typeface="Calibri"/>
              </a:rPr>
              <a:t>2. Urgência:</a:t>
            </a:r>
          </a:p>
          <a:p>
            <a:pPr marL="571500" marR="0" lvl="0" indent="-571500" algn="l" defTabSz="1758300" rtl="0" eaLnBrk="1" fontAlgn="auto" latinLnBrk="0" hangingPunct="1">
              <a:lnSpc>
                <a:spcPct val="100000"/>
              </a:lnSpc>
              <a:spcBef>
                <a:spcPts val="0"/>
              </a:spcBef>
              <a:spcAft>
                <a:spcPts val="0"/>
              </a:spcAft>
              <a:buClrTx/>
              <a:buSzTx/>
              <a:buFontTx/>
              <a:buChar char="-"/>
              <a:tabLst/>
              <a:defRPr/>
            </a:pPr>
            <a:endParaRPr lang="pt-BR" sz="3600" dirty="0">
              <a:solidFill>
                <a:srgbClr val="333333"/>
              </a:solidFill>
              <a:latin typeface="Calibri"/>
            </a:endParaRPr>
          </a:p>
          <a:p>
            <a:pPr marL="571500" marR="0" lvl="0" indent="-571500" algn="l" defTabSz="1758300" rtl="0" eaLnBrk="1" fontAlgn="auto" latinLnBrk="0" hangingPunct="1">
              <a:lnSpc>
                <a:spcPct val="100000"/>
              </a:lnSpc>
              <a:spcBef>
                <a:spcPts val="0"/>
              </a:spcBef>
              <a:spcAft>
                <a:spcPts val="0"/>
              </a:spcAft>
              <a:buClrTx/>
              <a:buSzTx/>
              <a:buFontTx/>
              <a:buChar char="-"/>
              <a:tabLst/>
              <a:defRPr/>
            </a:pPr>
            <a:r>
              <a:rPr lang="pt-BR" sz="3600" dirty="0"/>
              <a:t>“II - de urgência, assim entendidos os resultantes de acidentes pessoais ou de complicações no processo gestacional; (Redação dada pela Lei nº 11.935, de 2009). “</a:t>
            </a:r>
          </a:p>
          <a:p>
            <a:pPr marL="571500" marR="0" lvl="0" indent="-571500" algn="l" defTabSz="1758300" rtl="0" eaLnBrk="1" fontAlgn="auto" latinLnBrk="0" hangingPunct="1">
              <a:lnSpc>
                <a:spcPct val="100000"/>
              </a:lnSpc>
              <a:spcBef>
                <a:spcPts val="0"/>
              </a:spcBef>
              <a:spcAft>
                <a:spcPts val="0"/>
              </a:spcAft>
              <a:buClrTx/>
              <a:buSzTx/>
              <a:buFontTx/>
              <a:buChar char="-"/>
              <a:tabLst/>
              <a:defRPr/>
            </a:pPr>
            <a:endParaRPr lang="pt-BR" sz="3600" dirty="0"/>
          </a:p>
          <a:p>
            <a:pPr marL="571500" marR="0" lvl="0" indent="-571500" algn="l" defTabSz="1758300" rtl="0" eaLnBrk="1" fontAlgn="auto" latinLnBrk="0" hangingPunct="1">
              <a:lnSpc>
                <a:spcPct val="100000"/>
              </a:lnSpc>
              <a:spcBef>
                <a:spcPts val="0"/>
              </a:spcBef>
              <a:spcAft>
                <a:spcPts val="0"/>
              </a:spcAft>
              <a:buClrTx/>
              <a:buSzTx/>
              <a:buFontTx/>
              <a:buChar char="-"/>
              <a:tabLst/>
              <a:defRPr/>
            </a:pPr>
            <a:r>
              <a:rPr lang="pt-BR" sz="3600" dirty="0"/>
              <a:t>A ausência de previsão legal da declaração não significa ausência de comprovação</a:t>
            </a:r>
          </a:p>
          <a:p>
            <a:pPr marL="571500" marR="0" lvl="0" indent="-571500" algn="l" defTabSz="1758300" rtl="0" eaLnBrk="1" fontAlgn="auto" latinLnBrk="0" hangingPunct="1">
              <a:lnSpc>
                <a:spcPct val="100000"/>
              </a:lnSpc>
              <a:spcBef>
                <a:spcPts val="0"/>
              </a:spcBef>
              <a:spcAft>
                <a:spcPts val="0"/>
              </a:spcAft>
              <a:buClrTx/>
              <a:buSzTx/>
              <a:buFontTx/>
              <a:buChar char="-"/>
              <a:tabLst/>
              <a:defRPr/>
            </a:pPr>
            <a:r>
              <a:rPr kumimoji="0" lang="pt-BR" sz="3600" b="0" i="0" u="none" strike="noStrike" kern="1200" cap="none" spc="0" normalizeH="0" baseline="0" noProof="0" dirty="0">
                <a:ln>
                  <a:noFill/>
                </a:ln>
                <a:solidFill>
                  <a:srgbClr val="333333"/>
                </a:solidFill>
                <a:effectLst/>
                <a:uLnTx/>
                <a:uFillTx/>
                <a:latin typeface="Calibri"/>
                <a:ea typeface="+mn-ea"/>
                <a:cs typeface="+mn-cs"/>
              </a:rPr>
              <a:t>Rol </a:t>
            </a:r>
            <a:r>
              <a:rPr kumimoji="0" lang="pt-BR" sz="3600" b="0" i="0" u="none" strike="noStrike" kern="1200" cap="none" spc="0" normalizeH="0" baseline="0" noProof="0" dirty="0" err="1">
                <a:ln>
                  <a:noFill/>
                </a:ln>
                <a:solidFill>
                  <a:srgbClr val="333333"/>
                </a:solidFill>
                <a:effectLst/>
                <a:uLnTx/>
                <a:uFillTx/>
                <a:latin typeface="Calibri"/>
                <a:ea typeface="+mn-ea"/>
                <a:cs typeface="+mn-cs"/>
              </a:rPr>
              <a:t>ex</a:t>
            </a:r>
            <a:r>
              <a:rPr lang="pt-BR" sz="3600" dirty="0" err="1">
                <a:solidFill>
                  <a:srgbClr val="333333"/>
                </a:solidFill>
                <a:latin typeface="Calibri"/>
              </a:rPr>
              <a:t>emplificativo</a:t>
            </a:r>
            <a:r>
              <a:rPr lang="pt-BR" sz="3600" dirty="0">
                <a:solidFill>
                  <a:srgbClr val="333333"/>
                </a:solidFill>
                <a:latin typeface="Calibri"/>
              </a:rPr>
              <a:t> no entendimento DIFIS</a:t>
            </a:r>
          </a:p>
          <a:p>
            <a:pPr marL="571500" marR="0" lvl="0" indent="-571500" algn="l" defTabSz="1758300" rtl="0" eaLnBrk="1" fontAlgn="auto" latinLnBrk="0" hangingPunct="1">
              <a:lnSpc>
                <a:spcPct val="100000"/>
              </a:lnSpc>
              <a:spcBef>
                <a:spcPts val="0"/>
              </a:spcBef>
              <a:spcAft>
                <a:spcPts val="0"/>
              </a:spcAft>
              <a:buClrTx/>
              <a:buSzTx/>
              <a:buFontTx/>
              <a:buChar char="-"/>
              <a:tabLst/>
              <a:defRPr/>
            </a:pPr>
            <a:r>
              <a:rPr lang="pt-BR" sz="3600" dirty="0"/>
              <a:t>Destaca-se que essa diligência qualificada com o beneficiário/interlocutor será prova suficiente se, e somente se, for reduzida a termo e estiver acompanhada de ao menos algum documento que demonstre a verossimilhança das alegações do beneficiário/interlocutor. </a:t>
            </a:r>
            <a:endParaRPr kumimoji="0" lang="pt-BR" sz="3600" b="0" i="0" u="none" strike="noStrike" kern="1200" cap="none" spc="0" normalizeH="0" baseline="0" noProof="0" dirty="0">
              <a:ln>
                <a:noFill/>
              </a:ln>
              <a:solidFill>
                <a:srgbClr val="333333"/>
              </a:solidFill>
              <a:effectLst/>
              <a:uLnTx/>
              <a:uFillTx/>
              <a:latin typeface="Calibri"/>
              <a:ea typeface="+mn-ea"/>
              <a:cs typeface="+mn-cs"/>
            </a:endParaRPr>
          </a:p>
        </p:txBody>
      </p:sp>
      <p:sp>
        <p:nvSpPr>
          <p:cNvPr id="3" name="CaixaDeTexto 2">
            <a:extLst>
              <a:ext uri="{FF2B5EF4-FFF2-40B4-BE49-F238E27FC236}">
                <a16:creationId xmlns:a16="http://schemas.microsoft.com/office/drawing/2014/main" id="{93C765F8-AAC7-4AEF-A852-545AB57A5FA9}"/>
              </a:ext>
            </a:extLst>
          </p:cNvPr>
          <p:cNvSpPr txBox="1"/>
          <p:nvPr/>
        </p:nvSpPr>
        <p:spPr>
          <a:xfrm>
            <a:off x="647056" y="246956"/>
            <a:ext cx="11881320" cy="1615827"/>
          </a:xfrm>
          <a:prstGeom prst="rect">
            <a:avLst/>
          </a:prstGeom>
          <a:noFill/>
        </p:spPr>
        <p:txBody>
          <a:bodyPr wrap="square" rtlCol="0">
            <a:spAutoFit/>
          </a:bodyPr>
          <a:lstStyle/>
          <a:p>
            <a:r>
              <a:rPr kumimoji="0" lang="pt-BR" altLang="pt-BR" sz="32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rPr>
              <a:t>Análise dos Casos de Negativa de Cobertura em Urgência e Emergência. </a:t>
            </a:r>
            <a:endParaRPr kumimoji="0" lang="pt-BR" altLang="pt-BR" sz="320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endParaRPr>
          </a:p>
          <a:p>
            <a:endParaRPr lang="pt-BR" dirty="0"/>
          </a:p>
        </p:txBody>
      </p:sp>
    </p:spTree>
    <p:extLst>
      <p:ext uri="{BB962C8B-B14F-4D97-AF65-F5344CB8AC3E}">
        <p14:creationId xmlns:p14="http://schemas.microsoft.com/office/powerpoint/2010/main" val="789827631"/>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ED7099C9-127A-4A4B-9A59-738FE6B731E1}"/>
              </a:ext>
            </a:extLst>
          </p:cNvPr>
          <p:cNvSpPr txBox="1">
            <a:spLocks/>
          </p:cNvSpPr>
          <p:nvPr/>
        </p:nvSpPr>
        <p:spPr>
          <a:xfrm>
            <a:off x="5641182" y="4457700"/>
            <a:ext cx="9772650" cy="1021557"/>
          </a:xfrm>
          <a:prstGeom prst="rect">
            <a:avLst/>
          </a:prstGeom>
        </p:spPr>
        <p:txBody>
          <a:bodyPr/>
          <a:lstStyle>
            <a:lvl1pPr algn="r" rtl="0" eaLnBrk="0" fontAlgn="base" hangingPunct="0">
              <a:spcBef>
                <a:spcPct val="0"/>
              </a:spcBef>
              <a:spcAft>
                <a:spcPct val="0"/>
              </a:spcAft>
              <a:defRPr sz="3600" b="1" kern="1200" cap="all">
                <a:solidFill>
                  <a:srgbClr val="006E89"/>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pt-BR" sz="6000" dirty="0"/>
              <a:t>REPRESENTAÇÃO</a:t>
            </a:r>
          </a:p>
        </p:txBody>
      </p:sp>
      <p:pic>
        <p:nvPicPr>
          <p:cNvPr id="47109" name="Imagem 1">
            <a:extLst>
              <a:ext uri="{FF2B5EF4-FFF2-40B4-BE49-F238E27FC236}">
                <a16:creationId xmlns:a16="http://schemas.microsoft.com/office/drawing/2014/main" id="{3AC2B303-B9B3-408E-9F8E-2B602CF391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68136" y="2407196"/>
            <a:ext cx="4302918" cy="86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1911390"/>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Número de Slide 4">
            <a:extLst>
              <a:ext uri="{FF2B5EF4-FFF2-40B4-BE49-F238E27FC236}">
                <a16:creationId xmlns:a16="http://schemas.microsoft.com/office/drawing/2014/main" id="{576A961B-53BE-40C0-9EDF-B0CEA5BD7DEF}"/>
              </a:ext>
            </a:extLst>
          </p:cNvPr>
          <p:cNvSpPr txBox="1">
            <a:spLocks noGrp="1"/>
          </p:cNvSpPr>
          <p:nvPr/>
        </p:nvSpPr>
        <p:spPr bwMode="auto">
          <a:xfrm>
            <a:off x="3086100" y="977979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pt-BR" altLang="pt-BR" sz="1800">
              <a:solidFill>
                <a:srgbClr val="898989"/>
              </a:solidFill>
              <a:latin typeface="Calibri" panose="020F0502020204030204" pitchFamily="34" charset="0"/>
              <a:ea typeface="Microsoft YaHei" panose="020B0503020204020204" pitchFamily="34" charset="-122"/>
            </a:endParaRPr>
          </a:p>
        </p:txBody>
      </p:sp>
      <p:sp>
        <p:nvSpPr>
          <p:cNvPr id="43011" name="Rectangle 2">
            <a:extLst>
              <a:ext uri="{FF2B5EF4-FFF2-40B4-BE49-F238E27FC236}">
                <a16:creationId xmlns:a16="http://schemas.microsoft.com/office/drawing/2014/main" id="{D25CBB49-66D3-4E88-BA44-FAB73A03E54C}"/>
              </a:ext>
            </a:extLst>
          </p:cNvPr>
          <p:cNvSpPr txBox="1">
            <a:spLocks noChangeArrowheads="1"/>
          </p:cNvSpPr>
          <p:nvPr/>
        </p:nvSpPr>
        <p:spPr bwMode="auto">
          <a:xfrm>
            <a:off x="863080" y="-32870"/>
            <a:ext cx="17209912"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800" b="1" dirty="0">
                <a:solidFill>
                  <a:schemeClr val="bg1"/>
                </a:solidFill>
                <a:latin typeface="Calibri" panose="020F0502020204030204" pitchFamily="34" charset="0"/>
                <a:ea typeface="MS PGothic" panose="020B0600070205080204" pitchFamily="34" charset="-128"/>
              </a:rPr>
              <a:t>                                                                                 Da Representação</a:t>
            </a:r>
            <a:br>
              <a:rPr lang="pt-BR" altLang="pt-BR" sz="4800" dirty="0">
                <a:solidFill>
                  <a:schemeClr val="bg1"/>
                </a:solidFill>
                <a:latin typeface="Calibri" panose="020F0502020204030204" pitchFamily="34" charset="0"/>
                <a:ea typeface="MS PGothic" panose="020B0600070205080204" pitchFamily="34" charset="-128"/>
              </a:rPr>
            </a:br>
            <a:endParaRPr lang="pt-BR" altLang="pt-BR" sz="4800" dirty="0">
              <a:solidFill>
                <a:schemeClr val="bg1"/>
              </a:solidFill>
              <a:latin typeface="Calibri" panose="020F0502020204030204" pitchFamily="34" charset="0"/>
              <a:ea typeface="MS PGothic" panose="020B0600070205080204" pitchFamily="34" charset="-128"/>
            </a:endParaRPr>
          </a:p>
        </p:txBody>
      </p:sp>
      <p:sp>
        <p:nvSpPr>
          <p:cNvPr id="4" name="Retângulo 3">
            <a:extLst>
              <a:ext uri="{FF2B5EF4-FFF2-40B4-BE49-F238E27FC236}">
                <a16:creationId xmlns:a16="http://schemas.microsoft.com/office/drawing/2014/main" id="{392571C7-DAB6-4367-B6DC-6D5959539A92}"/>
              </a:ext>
            </a:extLst>
          </p:cNvPr>
          <p:cNvSpPr/>
          <p:nvPr/>
        </p:nvSpPr>
        <p:spPr>
          <a:xfrm>
            <a:off x="3086100" y="1885951"/>
            <a:ext cx="12411075" cy="2215991"/>
          </a:xfrm>
          <a:prstGeom prst="rect">
            <a:avLst/>
          </a:prstGeom>
        </p:spPr>
        <p:txBody>
          <a:bodyPr>
            <a:spAutoFit/>
          </a:bodyPr>
          <a:lstStyle/>
          <a:p>
            <a:pPr>
              <a:defRPr/>
            </a:pPr>
            <a:endParaRPr lang="pt-BR" altLang="pt-BR" sz="4200" dirty="0">
              <a:latin typeface="Times New Roman"/>
              <a:cs typeface="Times New Roman"/>
            </a:endParaRPr>
          </a:p>
          <a:p>
            <a:pPr>
              <a:defRPr/>
            </a:pPr>
            <a:endParaRPr lang="pt-BR" altLang="pt-BR" sz="4200" dirty="0">
              <a:latin typeface="Times New Roman"/>
              <a:cs typeface="Times New Roman"/>
            </a:endParaRPr>
          </a:p>
          <a:p>
            <a:pPr>
              <a:defRPr/>
            </a:pPr>
            <a:endParaRPr lang="pt-BR" altLang="pt-BR" sz="5400" dirty="0">
              <a:cs typeface="Vijaya" pitchFamily="34" charset="0"/>
            </a:endParaRPr>
          </a:p>
        </p:txBody>
      </p:sp>
      <p:sp>
        <p:nvSpPr>
          <p:cNvPr id="2" name="Retângulo 1">
            <a:extLst>
              <a:ext uri="{FF2B5EF4-FFF2-40B4-BE49-F238E27FC236}">
                <a16:creationId xmlns:a16="http://schemas.microsoft.com/office/drawing/2014/main" id="{ED552E68-50F9-454E-A904-DF5E33477B21}"/>
              </a:ext>
            </a:extLst>
          </p:cNvPr>
          <p:cNvSpPr/>
          <p:nvPr/>
        </p:nvSpPr>
        <p:spPr>
          <a:xfrm>
            <a:off x="3771900" y="2095500"/>
            <a:ext cx="11096625" cy="1975926"/>
          </a:xfrm>
          <a:prstGeom prst="rect">
            <a:avLst/>
          </a:prstGeom>
        </p:spPr>
        <p:txBody>
          <a:bodyPr>
            <a:spAutoFit/>
          </a:bodyPr>
          <a:lstStyle/>
          <a:p>
            <a:pPr algn="just">
              <a:defRPr/>
            </a:pPr>
            <a:endParaRPr lang="pt-BR" altLang="pt-BR" sz="3600" dirty="0">
              <a:cs typeface="Vijaya" pitchFamily="34" charset="0"/>
            </a:endParaRPr>
          </a:p>
          <a:p>
            <a:pPr>
              <a:spcBef>
                <a:spcPct val="20000"/>
              </a:spcBef>
              <a:defRPr/>
            </a:pPr>
            <a:endParaRPr lang="pt-BR" altLang="pt-BR" sz="3600" dirty="0">
              <a:cs typeface="Times New Roman"/>
            </a:endParaRPr>
          </a:p>
          <a:p>
            <a:pPr>
              <a:spcBef>
                <a:spcPct val="20000"/>
              </a:spcBef>
              <a:defRPr/>
            </a:pPr>
            <a:endParaRPr lang="pt-BR" altLang="pt-BR" sz="3600" dirty="0">
              <a:cs typeface="Vijaya" pitchFamily="34" charset="0"/>
            </a:endParaRPr>
          </a:p>
        </p:txBody>
      </p:sp>
      <p:sp>
        <p:nvSpPr>
          <p:cNvPr id="5" name="Retângulo 4">
            <a:extLst>
              <a:ext uri="{FF2B5EF4-FFF2-40B4-BE49-F238E27FC236}">
                <a16:creationId xmlns:a16="http://schemas.microsoft.com/office/drawing/2014/main" id="{57242993-688A-40FF-91A9-8DC576E984FB}"/>
              </a:ext>
            </a:extLst>
          </p:cNvPr>
          <p:cNvSpPr/>
          <p:nvPr/>
        </p:nvSpPr>
        <p:spPr>
          <a:xfrm>
            <a:off x="1039292" y="2885358"/>
            <a:ext cx="16561840" cy="3323987"/>
          </a:xfrm>
          <a:prstGeom prst="rect">
            <a:avLst/>
          </a:prstGeom>
        </p:spPr>
        <p:txBody>
          <a:bodyPr wrap="square">
            <a:spAutoFit/>
          </a:bodyPr>
          <a:lstStyle/>
          <a:p>
            <a:pPr algn="just">
              <a:defRPr/>
            </a:pPr>
            <a:r>
              <a:rPr lang="pt-BR" altLang="pt-BR" sz="4200" dirty="0">
                <a:solidFill>
                  <a:prstClr val="black"/>
                </a:solidFill>
                <a:cs typeface="Times New Roman"/>
              </a:rPr>
              <a:t>Os órgãos técnicos da ANS, identificados indícios de infração, serão responsáveis pela instrução do devido processo administrativo.</a:t>
            </a:r>
            <a:endParaRPr lang="pt-BR" altLang="pt-BR" sz="4200" dirty="0">
              <a:solidFill>
                <a:prstClr val="black"/>
              </a:solidFill>
              <a:cs typeface="Vijaya" pitchFamily="34" charset="0"/>
            </a:endParaRPr>
          </a:p>
          <a:p>
            <a:pPr algn="just">
              <a:defRPr/>
            </a:pPr>
            <a:endParaRPr lang="pt-BR" sz="4200" dirty="0">
              <a:cs typeface="Vijaya" panose="020B0604020202020204" pitchFamily="34" charset="0"/>
            </a:endParaRPr>
          </a:p>
          <a:p>
            <a:pPr algn="just">
              <a:defRPr/>
            </a:pPr>
            <a:r>
              <a:rPr lang="pt-BR" altLang="pt-BR" sz="4200" dirty="0">
                <a:solidFill>
                  <a:prstClr val="black"/>
                </a:solidFill>
                <a:cs typeface="Times New Roman"/>
              </a:rPr>
              <a:t>À Diretoria de Fiscalização caberá proferir a respectiva decisão de 1ª instância.</a:t>
            </a:r>
            <a:endParaRPr lang="pt-BR" altLang="pt-BR" sz="4200" dirty="0">
              <a:cs typeface="Vijaya" pitchFamily="34" charset="0"/>
            </a:endParaRPr>
          </a:p>
        </p:txBody>
      </p:sp>
    </p:spTree>
    <p:extLst>
      <p:ext uri="{BB962C8B-B14F-4D97-AF65-F5344CB8AC3E}">
        <p14:creationId xmlns:p14="http://schemas.microsoft.com/office/powerpoint/2010/main" val="3836136243"/>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Número de Slide 4">
            <a:extLst>
              <a:ext uri="{FF2B5EF4-FFF2-40B4-BE49-F238E27FC236}">
                <a16:creationId xmlns:a16="http://schemas.microsoft.com/office/drawing/2014/main" id="{576A961B-53BE-40C0-9EDF-B0CEA5BD7DEF}"/>
              </a:ext>
            </a:extLst>
          </p:cNvPr>
          <p:cNvSpPr txBox="1">
            <a:spLocks noGrp="1"/>
          </p:cNvSpPr>
          <p:nvPr/>
        </p:nvSpPr>
        <p:spPr bwMode="auto">
          <a:xfrm>
            <a:off x="3086100" y="977979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pt-BR" altLang="pt-BR" sz="1800">
              <a:solidFill>
                <a:srgbClr val="898989"/>
              </a:solidFill>
              <a:latin typeface="Calibri" panose="020F0502020204030204" pitchFamily="34" charset="0"/>
              <a:ea typeface="Microsoft YaHei" panose="020B0503020204020204" pitchFamily="34" charset="-122"/>
            </a:endParaRPr>
          </a:p>
        </p:txBody>
      </p:sp>
      <p:sp>
        <p:nvSpPr>
          <p:cNvPr id="43011" name="Rectangle 2">
            <a:extLst>
              <a:ext uri="{FF2B5EF4-FFF2-40B4-BE49-F238E27FC236}">
                <a16:creationId xmlns:a16="http://schemas.microsoft.com/office/drawing/2014/main" id="{D25CBB49-66D3-4E88-BA44-FAB73A03E54C}"/>
              </a:ext>
            </a:extLst>
          </p:cNvPr>
          <p:cNvSpPr txBox="1">
            <a:spLocks noChangeArrowheads="1"/>
          </p:cNvSpPr>
          <p:nvPr/>
        </p:nvSpPr>
        <p:spPr bwMode="auto">
          <a:xfrm>
            <a:off x="863080" y="-32870"/>
            <a:ext cx="17209912"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800" b="1" dirty="0">
                <a:solidFill>
                  <a:schemeClr val="bg1"/>
                </a:solidFill>
                <a:latin typeface="Calibri" panose="020F0502020204030204" pitchFamily="34" charset="0"/>
                <a:ea typeface="MS PGothic" panose="020B0600070205080204" pitchFamily="34" charset="-128"/>
              </a:rPr>
              <a:t>                                                                                 Da Representação</a:t>
            </a:r>
            <a:br>
              <a:rPr lang="pt-BR" altLang="pt-BR" sz="4800" dirty="0">
                <a:solidFill>
                  <a:schemeClr val="bg1"/>
                </a:solidFill>
                <a:latin typeface="Calibri" panose="020F0502020204030204" pitchFamily="34" charset="0"/>
                <a:ea typeface="MS PGothic" panose="020B0600070205080204" pitchFamily="34" charset="-128"/>
              </a:rPr>
            </a:br>
            <a:endParaRPr lang="pt-BR" altLang="pt-BR" sz="4800" dirty="0">
              <a:solidFill>
                <a:schemeClr val="bg1"/>
              </a:solidFill>
              <a:latin typeface="Calibri" panose="020F0502020204030204" pitchFamily="34" charset="0"/>
              <a:ea typeface="MS PGothic" panose="020B0600070205080204" pitchFamily="34" charset="-128"/>
            </a:endParaRPr>
          </a:p>
        </p:txBody>
      </p:sp>
      <p:sp>
        <p:nvSpPr>
          <p:cNvPr id="4" name="Retângulo 3">
            <a:extLst>
              <a:ext uri="{FF2B5EF4-FFF2-40B4-BE49-F238E27FC236}">
                <a16:creationId xmlns:a16="http://schemas.microsoft.com/office/drawing/2014/main" id="{392571C7-DAB6-4367-B6DC-6D5959539A92}"/>
              </a:ext>
            </a:extLst>
          </p:cNvPr>
          <p:cNvSpPr/>
          <p:nvPr/>
        </p:nvSpPr>
        <p:spPr>
          <a:xfrm>
            <a:off x="3086100" y="1885951"/>
            <a:ext cx="12411075" cy="2215991"/>
          </a:xfrm>
          <a:prstGeom prst="rect">
            <a:avLst/>
          </a:prstGeom>
        </p:spPr>
        <p:txBody>
          <a:bodyPr>
            <a:spAutoFit/>
          </a:bodyPr>
          <a:lstStyle/>
          <a:p>
            <a:pPr>
              <a:defRPr/>
            </a:pPr>
            <a:endParaRPr lang="pt-BR" altLang="pt-BR" sz="4200" dirty="0">
              <a:latin typeface="Times New Roman"/>
              <a:cs typeface="Times New Roman"/>
            </a:endParaRPr>
          </a:p>
          <a:p>
            <a:pPr>
              <a:defRPr/>
            </a:pPr>
            <a:endParaRPr lang="pt-BR" altLang="pt-BR" sz="4200" dirty="0">
              <a:latin typeface="Times New Roman"/>
              <a:cs typeface="Times New Roman"/>
            </a:endParaRPr>
          </a:p>
          <a:p>
            <a:pPr>
              <a:defRPr/>
            </a:pPr>
            <a:endParaRPr lang="pt-BR" altLang="pt-BR" sz="5400" dirty="0">
              <a:cs typeface="Vijaya" pitchFamily="34" charset="0"/>
            </a:endParaRPr>
          </a:p>
        </p:txBody>
      </p:sp>
      <p:sp>
        <p:nvSpPr>
          <p:cNvPr id="2" name="Retângulo 1">
            <a:extLst>
              <a:ext uri="{FF2B5EF4-FFF2-40B4-BE49-F238E27FC236}">
                <a16:creationId xmlns:a16="http://schemas.microsoft.com/office/drawing/2014/main" id="{ED552E68-50F9-454E-A904-DF5E33477B21}"/>
              </a:ext>
            </a:extLst>
          </p:cNvPr>
          <p:cNvSpPr/>
          <p:nvPr/>
        </p:nvSpPr>
        <p:spPr>
          <a:xfrm>
            <a:off x="3771900" y="2095500"/>
            <a:ext cx="11096625" cy="1975926"/>
          </a:xfrm>
          <a:prstGeom prst="rect">
            <a:avLst/>
          </a:prstGeom>
        </p:spPr>
        <p:txBody>
          <a:bodyPr>
            <a:spAutoFit/>
          </a:bodyPr>
          <a:lstStyle/>
          <a:p>
            <a:pPr algn="just">
              <a:defRPr/>
            </a:pPr>
            <a:endParaRPr lang="pt-BR" altLang="pt-BR" sz="3600" dirty="0">
              <a:cs typeface="Vijaya" pitchFamily="34" charset="0"/>
            </a:endParaRPr>
          </a:p>
          <a:p>
            <a:pPr>
              <a:spcBef>
                <a:spcPct val="20000"/>
              </a:spcBef>
              <a:defRPr/>
            </a:pPr>
            <a:endParaRPr lang="pt-BR" altLang="pt-BR" sz="3600" dirty="0">
              <a:cs typeface="Times New Roman"/>
            </a:endParaRPr>
          </a:p>
          <a:p>
            <a:pPr>
              <a:spcBef>
                <a:spcPct val="20000"/>
              </a:spcBef>
              <a:defRPr/>
            </a:pPr>
            <a:endParaRPr lang="pt-BR" altLang="pt-BR" sz="3600" dirty="0">
              <a:cs typeface="Vijaya" pitchFamily="34" charset="0"/>
            </a:endParaRPr>
          </a:p>
        </p:txBody>
      </p:sp>
      <p:sp>
        <p:nvSpPr>
          <p:cNvPr id="7" name="Elipse 6">
            <a:extLst>
              <a:ext uri="{FF2B5EF4-FFF2-40B4-BE49-F238E27FC236}">
                <a16:creationId xmlns:a16="http://schemas.microsoft.com/office/drawing/2014/main" id="{F785FB01-DA13-4E18-A5C1-ECC0012BE70D}"/>
              </a:ext>
            </a:extLst>
          </p:cNvPr>
          <p:cNvSpPr/>
          <p:nvPr/>
        </p:nvSpPr>
        <p:spPr>
          <a:xfrm>
            <a:off x="1583160" y="1485902"/>
            <a:ext cx="5179220" cy="683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0" fontAlgn="base" hangingPunct="0">
              <a:spcBef>
                <a:spcPct val="0"/>
              </a:spcBef>
              <a:spcAft>
                <a:spcPct val="0"/>
              </a:spcAft>
              <a:defRPr/>
            </a:pPr>
            <a:r>
              <a:rPr lang="pt-BR" sz="2700" dirty="0">
                <a:solidFill>
                  <a:prstClr val="white"/>
                </a:solidFill>
                <a:latin typeface="Calibri"/>
              </a:rPr>
              <a:t>Diretoria Competente</a:t>
            </a:r>
          </a:p>
        </p:txBody>
      </p:sp>
      <p:sp>
        <p:nvSpPr>
          <p:cNvPr id="8" name="Retângulo de cantos arredondados 21">
            <a:extLst>
              <a:ext uri="{FF2B5EF4-FFF2-40B4-BE49-F238E27FC236}">
                <a16:creationId xmlns:a16="http://schemas.microsoft.com/office/drawing/2014/main" id="{BA7A6C3D-9506-4684-907C-74C64E6D7039}"/>
              </a:ext>
            </a:extLst>
          </p:cNvPr>
          <p:cNvSpPr/>
          <p:nvPr/>
        </p:nvSpPr>
        <p:spPr>
          <a:xfrm>
            <a:off x="2697092" y="2898302"/>
            <a:ext cx="2616993" cy="2114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0" fontAlgn="base" hangingPunct="0">
              <a:spcBef>
                <a:spcPct val="0"/>
              </a:spcBef>
              <a:spcAft>
                <a:spcPct val="0"/>
              </a:spcAft>
              <a:defRPr/>
            </a:pPr>
            <a:r>
              <a:rPr lang="pt-BR" sz="2700" dirty="0">
                <a:solidFill>
                  <a:prstClr val="white"/>
                </a:solidFill>
                <a:latin typeface="Calibri"/>
              </a:rPr>
              <a:t>Lavratura de auto de representação</a:t>
            </a:r>
          </a:p>
        </p:txBody>
      </p:sp>
      <p:sp>
        <p:nvSpPr>
          <p:cNvPr id="9" name="Retângulo de cantos arredondados 21">
            <a:extLst>
              <a:ext uri="{FF2B5EF4-FFF2-40B4-BE49-F238E27FC236}">
                <a16:creationId xmlns:a16="http://schemas.microsoft.com/office/drawing/2014/main" id="{6AA66817-FB58-4AC1-9193-DA70207BC00E}"/>
              </a:ext>
            </a:extLst>
          </p:cNvPr>
          <p:cNvSpPr/>
          <p:nvPr/>
        </p:nvSpPr>
        <p:spPr>
          <a:xfrm>
            <a:off x="2697092" y="5741834"/>
            <a:ext cx="2614613" cy="2043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0" fontAlgn="base" hangingPunct="0">
              <a:spcBef>
                <a:spcPct val="0"/>
              </a:spcBef>
              <a:spcAft>
                <a:spcPct val="0"/>
              </a:spcAft>
              <a:defRPr/>
            </a:pPr>
            <a:r>
              <a:rPr lang="pt-BR" sz="2700" dirty="0">
                <a:solidFill>
                  <a:prstClr val="white"/>
                </a:solidFill>
                <a:latin typeface="Calibri"/>
              </a:rPr>
              <a:t>Manifestação da operadora</a:t>
            </a:r>
          </a:p>
        </p:txBody>
      </p:sp>
      <p:sp>
        <p:nvSpPr>
          <p:cNvPr id="10" name="Retângulo de cantos arredondados 26">
            <a:extLst>
              <a:ext uri="{FF2B5EF4-FFF2-40B4-BE49-F238E27FC236}">
                <a16:creationId xmlns:a16="http://schemas.microsoft.com/office/drawing/2014/main" id="{9EED74E9-105F-4AA7-BB77-4B65999F5F64}"/>
              </a:ext>
            </a:extLst>
          </p:cNvPr>
          <p:cNvSpPr/>
          <p:nvPr/>
        </p:nvSpPr>
        <p:spPr>
          <a:xfrm>
            <a:off x="3047132" y="8376803"/>
            <a:ext cx="1933575" cy="1393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0" fontAlgn="base" hangingPunct="0">
              <a:spcBef>
                <a:spcPct val="0"/>
              </a:spcBef>
              <a:spcAft>
                <a:spcPct val="0"/>
              </a:spcAft>
              <a:defRPr/>
            </a:pPr>
            <a:r>
              <a:rPr lang="pt-BR" sz="2700" dirty="0">
                <a:solidFill>
                  <a:prstClr val="white"/>
                </a:solidFill>
                <a:latin typeface="Calibri"/>
              </a:rPr>
              <a:t>Nota Técnica de Análise</a:t>
            </a:r>
          </a:p>
        </p:txBody>
      </p:sp>
      <p:sp>
        <p:nvSpPr>
          <p:cNvPr id="11" name="Seta para baixo 4">
            <a:extLst>
              <a:ext uri="{FF2B5EF4-FFF2-40B4-BE49-F238E27FC236}">
                <a16:creationId xmlns:a16="http://schemas.microsoft.com/office/drawing/2014/main" id="{8A87A1A6-9C3A-45AC-B926-16896A480DF5}"/>
              </a:ext>
            </a:extLst>
          </p:cNvPr>
          <p:cNvSpPr/>
          <p:nvPr/>
        </p:nvSpPr>
        <p:spPr>
          <a:xfrm>
            <a:off x="3630539" y="2259445"/>
            <a:ext cx="752475" cy="540543"/>
          </a:xfrm>
          <a:prstGeom prst="down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0" fontAlgn="base" hangingPunct="0">
              <a:spcBef>
                <a:spcPct val="0"/>
              </a:spcBef>
              <a:spcAft>
                <a:spcPct val="0"/>
              </a:spcAft>
              <a:defRPr/>
            </a:pPr>
            <a:endParaRPr lang="pt-BR" sz="2700" dirty="0">
              <a:solidFill>
                <a:prstClr val="white"/>
              </a:solidFill>
              <a:latin typeface="Calibri"/>
            </a:endParaRPr>
          </a:p>
        </p:txBody>
      </p:sp>
      <p:sp>
        <p:nvSpPr>
          <p:cNvPr id="12" name="Seta para baixo 25">
            <a:extLst>
              <a:ext uri="{FF2B5EF4-FFF2-40B4-BE49-F238E27FC236}">
                <a16:creationId xmlns:a16="http://schemas.microsoft.com/office/drawing/2014/main" id="{164DAE19-A4CE-42AE-A4E9-F6C4EABA3AEE}"/>
              </a:ext>
            </a:extLst>
          </p:cNvPr>
          <p:cNvSpPr/>
          <p:nvPr/>
        </p:nvSpPr>
        <p:spPr>
          <a:xfrm>
            <a:off x="3888905" y="5171079"/>
            <a:ext cx="233363" cy="461963"/>
          </a:xfrm>
          <a:prstGeom prst="down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0" fontAlgn="base" hangingPunct="0">
              <a:spcBef>
                <a:spcPct val="0"/>
              </a:spcBef>
              <a:spcAft>
                <a:spcPct val="0"/>
              </a:spcAft>
              <a:defRPr/>
            </a:pPr>
            <a:endParaRPr lang="pt-BR" sz="2700">
              <a:solidFill>
                <a:prstClr val="white"/>
              </a:solidFill>
              <a:latin typeface="Calibri"/>
            </a:endParaRPr>
          </a:p>
        </p:txBody>
      </p:sp>
      <p:sp>
        <p:nvSpPr>
          <p:cNvPr id="13" name="Seta para baixo 25">
            <a:extLst>
              <a:ext uri="{FF2B5EF4-FFF2-40B4-BE49-F238E27FC236}">
                <a16:creationId xmlns:a16="http://schemas.microsoft.com/office/drawing/2014/main" id="{BF377ACB-662C-4171-B620-CAE5C34D4FEB}"/>
              </a:ext>
            </a:extLst>
          </p:cNvPr>
          <p:cNvSpPr/>
          <p:nvPr/>
        </p:nvSpPr>
        <p:spPr>
          <a:xfrm>
            <a:off x="3888905" y="7891566"/>
            <a:ext cx="250031" cy="378618"/>
          </a:xfrm>
          <a:prstGeom prst="down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0" fontAlgn="base" hangingPunct="0">
              <a:spcBef>
                <a:spcPct val="0"/>
              </a:spcBef>
              <a:spcAft>
                <a:spcPct val="0"/>
              </a:spcAft>
              <a:defRPr/>
            </a:pPr>
            <a:endParaRPr lang="pt-BR" sz="2700" dirty="0">
              <a:solidFill>
                <a:prstClr val="white"/>
              </a:solidFill>
              <a:latin typeface="Calibri"/>
            </a:endParaRPr>
          </a:p>
        </p:txBody>
      </p:sp>
      <p:sp>
        <p:nvSpPr>
          <p:cNvPr id="14" name="Seta para baixo 4">
            <a:extLst>
              <a:ext uri="{FF2B5EF4-FFF2-40B4-BE49-F238E27FC236}">
                <a16:creationId xmlns:a16="http://schemas.microsoft.com/office/drawing/2014/main" id="{16A27C44-7AC0-49D9-809B-A51891084B8F}"/>
              </a:ext>
            </a:extLst>
          </p:cNvPr>
          <p:cNvSpPr/>
          <p:nvPr/>
        </p:nvSpPr>
        <p:spPr>
          <a:xfrm rot="1476256" flipV="1">
            <a:off x="6954998" y="2293783"/>
            <a:ext cx="752475" cy="6896100"/>
          </a:xfrm>
          <a:prstGeom prst="down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0" fontAlgn="base" hangingPunct="0">
              <a:spcBef>
                <a:spcPct val="0"/>
              </a:spcBef>
              <a:spcAft>
                <a:spcPct val="0"/>
              </a:spcAft>
              <a:defRPr/>
            </a:pPr>
            <a:endParaRPr lang="pt-BR" sz="2700" dirty="0">
              <a:solidFill>
                <a:prstClr val="white"/>
              </a:solidFill>
              <a:latin typeface="Calibri"/>
            </a:endParaRPr>
          </a:p>
        </p:txBody>
      </p:sp>
      <p:sp>
        <p:nvSpPr>
          <p:cNvPr id="15" name="Elipse 14">
            <a:extLst>
              <a:ext uri="{FF2B5EF4-FFF2-40B4-BE49-F238E27FC236}">
                <a16:creationId xmlns:a16="http://schemas.microsoft.com/office/drawing/2014/main" id="{12B49B99-8394-479B-A386-33CB3AB4C676}"/>
              </a:ext>
            </a:extLst>
          </p:cNvPr>
          <p:cNvSpPr/>
          <p:nvPr/>
        </p:nvSpPr>
        <p:spPr>
          <a:xfrm>
            <a:off x="8541358" y="1475630"/>
            <a:ext cx="5176838" cy="683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0" fontAlgn="base" hangingPunct="0">
              <a:spcBef>
                <a:spcPct val="0"/>
              </a:spcBef>
              <a:spcAft>
                <a:spcPct val="0"/>
              </a:spcAft>
              <a:defRPr/>
            </a:pPr>
            <a:r>
              <a:rPr lang="pt-BR" sz="2700" dirty="0">
                <a:solidFill>
                  <a:prstClr val="white"/>
                </a:solidFill>
                <a:latin typeface="Calibri"/>
              </a:rPr>
              <a:t>DIFIS</a:t>
            </a:r>
          </a:p>
        </p:txBody>
      </p:sp>
      <p:sp>
        <p:nvSpPr>
          <p:cNvPr id="16" name="Retângulo de cantos arredondados 16">
            <a:extLst>
              <a:ext uri="{FF2B5EF4-FFF2-40B4-BE49-F238E27FC236}">
                <a16:creationId xmlns:a16="http://schemas.microsoft.com/office/drawing/2014/main" id="{0A51FFD8-6987-4FBA-A57C-5D0D76418FD8}"/>
              </a:ext>
            </a:extLst>
          </p:cNvPr>
          <p:cNvSpPr/>
          <p:nvPr/>
        </p:nvSpPr>
        <p:spPr>
          <a:xfrm>
            <a:off x="9617683" y="2898302"/>
            <a:ext cx="3024188" cy="9834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0" fontAlgn="base" hangingPunct="0">
              <a:spcBef>
                <a:spcPct val="0"/>
              </a:spcBef>
              <a:spcAft>
                <a:spcPct val="0"/>
              </a:spcAft>
              <a:defRPr/>
            </a:pPr>
            <a:r>
              <a:rPr lang="pt-BR" sz="2700" dirty="0">
                <a:solidFill>
                  <a:prstClr val="white"/>
                </a:solidFill>
                <a:latin typeface="Calibri"/>
              </a:rPr>
              <a:t>Decisão de primeira instancia)</a:t>
            </a:r>
          </a:p>
        </p:txBody>
      </p:sp>
      <p:sp>
        <p:nvSpPr>
          <p:cNvPr id="17" name="Seta para baixo 4">
            <a:extLst>
              <a:ext uri="{FF2B5EF4-FFF2-40B4-BE49-F238E27FC236}">
                <a16:creationId xmlns:a16="http://schemas.microsoft.com/office/drawing/2014/main" id="{2222BEEA-B118-405F-AEC7-85494D309A57}"/>
              </a:ext>
            </a:extLst>
          </p:cNvPr>
          <p:cNvSpPr/>
          <p:nvPr/>
        </p:nvSpPr>
        <p:spPr>
          <a:xfrm>
            <a:off x="10753539" y="2287534"/>
            <a:ext cx="752475" cy="540543"/>
          </a:xfrm>
          <a:prstGeom prst="down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0" fontAlgn="base" hangingPunct="0">
              <a:spcBef>
                <a:spcPct val="0"/>
              </a:spcBef>
              <a:spcAft>
                <a:spcPct val="0"/>
              </a:spcAft>
              <a:defRPr/>
            </a:pPr>
            <a:endParaRPr lang="pt-BR" sz="2700" dirty="0">
              <a:solidFill>
                <a:prstClr val="white"/>
              </a:solidFill>
              <a:latin typeface="Calibri"/>
            </a:endParaRPr>
          </a:p>
        </p:txBody>
      </p:sp>
      <p:sp>
        <p:nvSpPr>
          <p:cNvPr id="18" name="Retângulo de cantos arredondados 31">
            <a:extLst>
              <a:ext uri="{FF2B5EF4-FFF2-40B4-BE49-F238E27FC236}">
                <a16:creationId xmlns:a16="http://schemas.microsoft.com/office/drawing/2014/main" id="{E5E71049-9327-4B11-9699-5C736CD73504}"/>
              </a:ext>
            </a:extLst>
          </p:cNvPr>
          <p:cNvSpPr/>
          <p:nvPr/>
        </p:nvSpPr>
        <p:spPr>
          <a:xfrm>
            <a:off x="10172512" y="4479686"/>
            <a:ext cx="1914525" cy="661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0" fontAlgn="base" hangingPunct="0">
              <a:spcBef>
                <a:spcPct val="0"/>
              </a:spcBef>
              <a:spcAft>
                <a:spcPct val="0"/>
              </a:spcAft>
              <a:defRPr/>
            </a:pPr>
            <a:r>
              <a:rPr lang="pt-BR" sz="2700" dirty="0">
                <a:solidFill>
                  <a:prstClr val="white"/>
                </a:solidFill>
                <a:latin typeface="Calibri"/>
              </a:rPr>
              <a:t>Recurso</a:t>
            </a:r>
          </a:p>
        </p:txBody>
      </p:sp>
      <p:sp>
        <p:nvSpPr>
          <p:cNvPr id="19" name="Retângulo de cantos arredondados 22">
            <a:extLst>
              <a:ext uri="{FF2B5EF4-FFF2-40B4-BE49-F238E27FC236}">
                <a16:creationId xmlns:a16="http://schemas.microsoft.com/office/drawing/2014/main" id="{FA36DBFF-2564-45D3-82BF-275F3DE1C341}"/>
              </a:ext>
            </a:extLst>
          </p:cNvPr>
          <p:cNvSpPr/>
          <p:nvPr/>
        </p:nvSpPr>
        <p:spPr>
          <a:xfrm>
            <a:off x="9558150" y="5741833"/>
            <a:ext cx="3143250" cy="1188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0" fontAlgn="base" hangingPunct="0">
              <a:spcBef>
                <a:spcPct val="0"/>
              </a:spcBef>
              <a:spcAft>
                <a:spcPct val="0"/>
              </a:spcAft>
              <a:defRPr/>
            </a:pPr>
            <a:r>
              <a:rPr lang="pt-BR" sz="2700" dirty="0">
                <a:solidFill>
                  <a:prstClr val="white"/>
                </a:solidFill>
                <a:latin typeface="Calibri"/>
              </a:rPr>
              <a:t>Juízo de Reconsideração</a:t>
            </a:r>
          </a:p>
        </p:txBody>
      </p:sp>
      <p:sp>
        <p:nvSpPr>
          <p:cNvPr id="20" name="Retângulo de cantos arredondados 22">
            <a:extLst>
              <a:ext uri="{FF2B5EF4-FFF2-40B4-BE49-F238E27FC236}">
                <a16:creationId xmlns:a16="http://schemas.microsoft.com/office/drawing/2014/main" id="{D98CE122-187D-4346-86B1-23981AE9940F}"/>
              </a:ext>
            </a:extLst>
          </p:cNvPr>
          <p:cNvSpPr/>
          <p:nvPr/>
        </p:nvSpPr>
        <p:spPr>
          <a:xfrm>
            <a:off x="9617683" y="7676062"/>
            <a:ext cx="3143250" cy="1188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0" fontAlgn="base" hangingPunct="0">
              <a:spcBef>
                <a:spcPct val="0"/>
              </a:spcBef>
              <a:spcAft>
                <a:spcPct val="0"/>
              </a:spcAft>
              <a:defRPr/>
            </a:pPr>
            <a:r>
              <a:rPr lang="pt-BR" sz="2700" dirty="0">
                <a:solidFill>
                  <a:prstClr val="white"/>
                </a:solidFill>
                <a:latin typeface="Calibri"/>
              </a:rPr>
              <a:t>Encaminhamento para COREC</a:t>
            </a:r>
          </a:p>
        </p:txBody>
      </p:sp>
      <p:sp>
        <p:nvSpPr>
          <p:cNvPr id="21" name="Retângulo de cantos arredondados 24">
            <a:extLst>
              <a:ext uri="{FF2B5EF4-FFF2-40B4-BE49-F238E27FC236}">
                <a16:creationId xmlns:a16="http://schemas.microsoft.com/office/drawing/2014/main" id="{CC3FEA92-377A-444F-BDF0-E58AE7B35E96}"/>
              </a:ext>
            </a:extLst>
          </p:cNvPr>
          <p:cNvSpPr/>
          <p:nvPr/>
        </p:nvSpPr>
        <p:spPr>
          <a:xfrm>
            <a:off x="13557867" y="7891566"/>
            <a:ext cx="950118" cy="757238"/>
          </a:xfrm>
          <a:prstGeom prst="roundRect">
            <a:avLst>
              <a:gd name="adj" fmla="val 1907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0" fontAlgn="base" hangingPunct="0">
              <a:spcBef>
                <a:spcPct val="0"/>
              </a:spcBef>
              <a:spcAft>
                <a:spcPct val="0"/>
              </a:spcAft>
              <a:defRPr/>
            </a:pPr>
            <a:r>
              <a:rPr lang="pt-BR" sz="2700" dirty="0">
                <a:solidFill>
                  <a:prstClr val="white"/>
                </a:solidFill>
                <a:latin typeface="Calibri"/>
              </a:rPr>
              <a:t>Fim</a:t>
            </a:r>
          </a:p>
        </p:txBody>
      </p:sp>
      <p:sp>
        <p:nvSpPr>
          <p:cNvPr id="22" name="Seta para baixo 33">
            <a:extLst>
              <a:ext uri="{FF2B5EF4-FFF2-40B4-BE49-F238E27FC236}">
                <a16:creationId xmlns:a16="http://schemas.microsoft.com/office/drawing/2014/main" id="{1D86E2AE-56DF-4759-8AD3-88E66D055DAE}"/>
              </a:ext>
            </a:extLst>
          </p:cNvPr>
          <p:cNvSpPr/>
          <p:nvPr/>
        </p:nvSpPr>
        <p:spPr>
          <a:xfrm>
            <a:off x="11004759" y="3982858"/>
            <a:ext cx="250032" cy="378618"/>
          </a:xfrm>
          <a:prstGeom prst="down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0" fontAlgn="base" hangingPunct="0">
              <a:spcBef>
                <a:spcPct val="0"/>
              </a:spcBef>
              <a:spcAft>
                <a:spcPct val="0"/>
              </a:spcAft>
              <a:defRPr/>
            </a:pPr>
            <a:endParaRPr lang="pt-BR" sz="2700">
              <a:solidFill>
                <a:prstClr val="white"/>
              </a:solidFill>
              <a:latin typeface="Calibri"/>
            </a:endParaRPr>
          </a:p>
        </p:txBody>
      </p:sp>
      <p:sp>
        <p:nvSpPr>
          <p:cNvPr id="23" name="Seta para baixo 33">
            <a:extLst>
              <a:ext uri="{FF2B5EF4-FFF2-40B4-BE49-F238E27FC236}">
                <a16:creationId xmlns:a16="http://schemas.microsoft.com/office/drawing/2014/main" id="{07F4A435-9530-4708-800F-75925D0C12FB}"/>
              </a:ext>
            </a:extLst>
          </p:cNvPr>
          <p:cNvSpPr/>
          <p:nvPr/>
        </p:nvSpPr>
        <p:spPr>
          <a:xfrm>
            <a:off x="11004759" y="5271001"/>
            <a:ext cx="250032" cy="378618"/>
          </a:xfrm>
          <a:prstGeom prst="down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0" fontAlgn="base" hangingPunct="0">
              <a:spcBef>
                <a:spcPct val="0"/>
              </a:spcBef>
              <a:spcAft>
                <a:spcPct val="0"/>
              </a:spcAft>
              <a:defRPr/>
            </a:pPr>
            <a:endParaRPr lang="pt-BR" sz="2700">
              <a:solidFill>
                <a:prstClr val="white"/>
              </a:solidFill>
              <a:latin typeface="Calibri"/>
            </a:endParaRPr>
          </a:p>
        </p:txBody>
      </p:sp>
      <p:sp>
        <p:nvSpPr>
          <p:cNvPr id="24" name="Seta para baixo 33">
            <a:extLst>
              <a:ext uri="{FF2B5EF4-FFF2-40B4-BE49-F238E27FC236}">
                <a16:creationId xmlns:a16="http://schemas.microsoft.com/office/drawing/2014/main" id="{165B2B8B-1709-4159-88E2-9E7B1A16298C}"/>
              </a:ext>
            </a:extLst>
          </p:cNvPr>
          <p:cNvSpPr/>
          <p:nvPr/>
        </p:nvSpPr>
        <p:spPr>
          <a:xfrm>
            <a:off x="11004759" y="7151617"/>
            <a:ext cx="250032" cy="378618"/>
          </a:xfrm>
          <a:prstGeom prst="down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0" fontAlgn="base" hangingPunct="0">
              <a:spcBef>
                <a:spcPct val="0"/>
              </a:spcBef>
              <a:spcAft>
                <a:spcPct val="0"/>
              </a:spcAft>
              <a:defRPr/>
            </a:pPr>
            <a:endParaRPr lang="pt-BR" sz="2700">
              <a:solidFill>
                <a:prstClr val="white"/>
              </a:solidFill>
              <a:latin typeface="Calibri"/>
            </a:endParaRPr>
          </a:p>
        </p:txBody>
      </p:sp>
      <p:sp>
        <p:nvSpPr>
          <p:cNvPr id="25" name="Seta para baixo 33">
            <a:extLst>
              <a:ext uri="{FF2B5EF4-FFF2-40B4-BE49-F238E27FC236}">
                <a16:creationId xmlns:a16="http://schemas.microsoft.com/office/drawing/2014/main" id="{436035D0-4DC8-49A2-B38B-38A087914336}"/>
              </a:ext>
            </a:extLst>
          </p:cNvPr>
          <p:cNvSpPr/>
          <p:nvPr/>
        </p:nvSpPr>
        <p:spPr>
          <a:xfrm rot="16200000">
            <a:off x="13025346" y="8086724"/>
            <a:ext cx="250031" cy="378618"/>
          </a:xfrm>
          <a:prstGeom prst="down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eaLnBrk="0" fontAlgn="base" hangingPunct="0">
              <a:spcBef>
                <a:spcPct val="0"/>
              </a:spcBef>
              <a:spcAft>
                <a:spcPct val="0"/>
              </a:spcAft>
              <a:defRPr/>
            </a:pPr>
            <a:endParaRPr lang="pt-BR" sz="2700">
              <a:solidFill>
                <a:prstClr val="white"/>
              </a:solidFill>
              <a:latin typeface="Calibri"/>
            </a:endParaRPr>
          </a:p>
        </p:txBody>
      </p:sp>
    </p:spTree>
    <p:extLst>
      <p:ext uri="{BB962C8B-B14F-4D97-AF65-F5344CB8AC3E}">
        <p14:creationId xmlns:p14="http://schemas.microsoft.com/office/powerpoint/2010/main" val="135089740"/>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ED7099C9-127A-4A4B-9A59-738FE6B731E1}"/>
              </a:ext>
            </a:extLst>
          </p:cNvPr>
          <p:cNvSpPr txBox="1">
            <a:spLocks/>
          </p:cNvSpPr>
          <p:nvPr/>
        </p:nvSpPr>
        <p:spPr>
          <a:xfrm>
            <a:off x="5641182" y="4457700"/>
            <a:ext cx="9772650" cy="1021557"/>
          </a:xfrm>
          <a:prstGeom prst="rect">
            <a:avLst/>
          </a:prstGeom>
        </p:spPr>
        <p:txBody>
          <a:bodyPr/>
          <a:lstStyle>
            <a:lvl1pPr algn="r" rtl="0" eaLnBrk="0" fontAlgn="base" hangingPunct="0">
              <a:spcBef>
                <a:spcPct val="0"/>
              </a:spcBef>
              <a:spcAft>
                <a:spcPct val="0"/>
              </a:spcAft>
              <a:defRPr sz="3600" b="1" kern="1200" cap="all">
                <a:solidFill>
                  <a:srgbClr val="006E89"/>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pt-BR" sz="6000" dirty="0"/>
              <a:t>PAP – OPERAÇÃO SEM REGISTRO</a:t>
            </a:r>
          </a:p>
        </p:txBody>
      </p:sp>
      <p:pic>
        <p:nvPicPr>
          <p:cNvPr id="47109" name="Imagem 1">
            <a:extLst>
              <a:ext uri="{FF2B5EF4-FFF2-40B4-BE49-F238E27FC236}">
                <a16:creationId xmlns:a16="http://schemas.microsoft.com/office/drawing/2014/main" id="{3AC2B303-B9B3-408E-9F8E-2B602CF391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68136" y="2407196"/>
            <a:ext cx="4302918" cy="86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555221"/>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B0A394B-0D4B-4F5C-8AE8-B1DAA2CA1231}"/>
              </a:ext>
            </a:extLst>
          </p:cNvPr>
          <p:cNvSpPr txBox="1"/>
          <p:nvPr/>
        </p:nvSpPr>
        <p:spPr>
          <a:xfrm>
            <a:off x="1583160" y="1975148"/>
            <a:ext cx="15121680" cy="7663636"/>
          </a:xfrm>
          <a:prstGeom prst="rect">
            <a:avLst/>
          </a:prstGeom>
          <a:noFill/>
        </p:spPr>
        <p:txBody>
          <a:bodyPr wrap="square" rtlCol="0">
            <a:spAutoFit/>
          </a:bodyPr>
          <a:lstStyle/>
          <a:p>
            <a:r>
              <a:rPr lang="pt-BR" dirty="0"/>
              <a:t>Fluxo do Procedimento Administrativo Preparatório – Artigos 17, 18 e 19 da RN 388/2015</a:t>
            </a:r>
          </a:p>
          <a:p>
            <a:endParaRPr lang="pt-BR" dirty="0"/>
          </a:p>
          <a:p>
            <a:r>
              <a:rPr lang="pt-BR" dirty="0"/>
              <a:t>Previsão de sanção – artigo 18 da RN 124/2006</a:t>
            </a:r>
          </a:p>
          <a:p>
            <a:endParaRPr lang="pt-BR" dirty="0"/>
          </a:p>
          <a:p>
            <a:r>
              <a:rPr lang="pt-BR" dirty="0"/>
              <a:t> “</a:t>
            </a:r>
            <a:r>
              <a:rPr lang="pt-BR" sz="2400" dirty="0"/>
              <a:t>Art. 18. Exercer a atividade de operadora de plano privado de assistência a saúde sem autorização da ANS: </a:t>
            </a:r>
          </a:p>
          <a:p>
            <a:pPr>
              <a:lnSpc>
                <a:spcPct val="150000"/>
              </a:lnSpc>
            </a:pPr>
            <a:r>
              <a:rPr lang="pt-BR" sz="2400" dirty="0"/>
              <a:t>Sanção – multa de R$ 250.000,00; (Redação dada pela RN nº 396, de 25/01/2016) </a:t>
            </a:r>
          </a:p>
          <a:p>
            <a:pPr>
              <a:lnSpc>
                <a:spcPct val="150000"/>
              </a:lnSpc>
            </a:pPr>
            <a:r>
              <a:rPr lang="pt-BR" sz="2400" dirty="0"/>
              <a:t>multa diária no valor de R$ 10.000,00. (Redação dada pela RN nº 396, de 25/01/2016)”</a:t>
            </a:r>
          </a:p>
          <a:p>
            <a:endParaRPr lang="pt-BR" dirty="0"/>
          </a:p>
          <a:p>
            <a:r>
              <a:rPr lang="pt-BR" dirty="0"/>
              <a:t>Necessidade de análise quanto a atividade para verificação do enquadramento – realização de diligências e verificação documental.</a:t>
            </a:r>
          </a:p>
          <a:p>
            <a:endParaRPr lang="pt-BR" dirty="0"/>
          </a:p>
          <a:p>
            <a:r>
              <a:rPr lang="pt-BR" dirty="0"/>
              <a:t>Possibilidade de assinatura de TCAC para regularização</a:t>
            </a:r>
          </a:p>
          <a:p>
            <a:endParaRPr lang="pt-BR" dirty="0"/>
          </a:p>
        </p:txBody>
      </p:sp>
      <p:sp>
        <p:nvSpPr>
          <p:cNvPr id="3" name="CaixaDeTexto 2">
            <a:extLst>
              <a:ext uri="{FF2B5EF4-FFF2-40B4-BE49-F238E27FC236}">
                <a16:creationId xmlns:a16="http://schemas.microsoft.com/office/drawing/2014/main" id="{7A8AE875-7594-44F1-BD25-1B07BE717300}"/>
              </a:ext>
            </a:extLst>
          </p:cNvPr>
          <p:cNvSpPr txBox="1"/>
          <p:nvPr/>
        </p:nvSpPr>
        <p:spPr>
          <a:xfrm>
            <a:off x="215008" y="332745"/>
            <a:ext cx="10585176" cy="830997"/>
          </a:xfrm>
          <a:prstGeom prst="rect">
            <a:avLst/>
          </a:prstGeom>
          <a:noFill/>
        </p:spPr>
        <p:txBody>
          <a:bodyPr wrap="square" rtlCol="0">
            <a:spAutoFit/>
          </a:bodyPr>
          <a:lstStyle/>
          <a:p>
            <a:r>
              <a:rPr lang="pt-BR" sz="4800" b="1" dirty="0">
                <a:solidFill>
                  <a:schemeClr val="bg1"/>
                </a:solidFill>
                <a:latin typeface="Calibri" panose="020F0502020204030204" pitchFamily="34" charset="0"/>
                <a:ea typeface="MS PGothic" panose="020B0600070205080204" pitchFamily="34" charset="-128"/>
                <a:cs typeface="Arial" panose="020B0604020202020204" pitchFamily="34" charset="0"/>
              </a:rPr>
              <a:t>Operação</a:t>
            </a:r>
            <a:r>
              <a:rPr lang="pt-BR" dirty="0"/>
              <a:t> </a:t>
            </a:r>
            <a:r>
              <a:rPr lang="pt-BR" sz="4800" b="1" dirty="0">
                <a:solidFill>
                  <a:schemeClr val="bg1"/>
                </a:solidFill>
                <a:latin typeface="Calibri" panose="020F0502020204030204" pitchFamily="34" charset="0"/>
                <a:ea typeface="MS PGothic" panose="020B0600070205080204" pitchFamily="34" charset="-128"/>
                <a:cs typeface="Arial" panose="020B0604020202020204" pitchFamily="34" charset="0"/>
              </a:rPr>
              <a:t>sem registro</a:t>
            </a:r>
          </a:p>
        </p:txBody>
      </p:sp>
    </p:spTree>
    <p:extLst>
      <p:ext uri="{BB962C8B-B14F-4D97-AF65-F5344CB8AC3E}">
        <p14:creationId xmlns:p14="http://schemas.microsoft.com/office/powerpoint/2010/main" val="2911150746"/>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ED7099C9-127A-4A4B-9A59-738FE6B731E1}"/>
              </a:ext>
            </a:extLst>
          </p:cNvPr>
          <p:cNvSpPr txBox="1">
            <a:spLocks/>
          </p:cNvSpPr>
          <p:nvPr/>
        </p:nvSpPr>
        <p:spPr>
          <a:xfrm>
            <a:off x="5759624" y="3343300"/>
            <a:ext cx="9772650" cy="1021557"/>
          </a:xfrm>
          <a:prstGeom prst="rect">
            <a:avLst/>
          </a:prstGeom>
        </p:spPr>
        <p:txBody>
          <a:bodyPr/>
          <a:lstStyle>
            <a:lvl1pPr algn="r" rtl="0" eaLnBrk="0" fontAlgn="base" hangingPunct="0">
              <a:spcBef>
                <a:spcPct val="0"/>
              </a:spcBef>
              <a:spcAft>
                <a:spcPct val="0"/>
              </a:spcAft>
              <a:defRPr sz="3600" b="1" kern="1200" cap="all">
                <a:solidFill>
                  <a:srgbClr val="006E89"/>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pt-BR" sz="7200" dirty="0"/>
              <a:t>Intervenção fiscalizatória</a:t>
            </a:r>
          </a:p>
        </p:txBody>
      </p:sp>
    </p:spTree>
    <p:extLst>
      <p:ext uri="{BB962C8B-B14F-4D97-AF65-F5344CB8AC3E}">
        <p14:creationId xmlns:p14="http://schemas.microsoft.com/office/powerpoint/2010/main" val="2404212851"/>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1">
            <a:extLst>
              <a:ext uri="{FF2B5EF4-FFF2-40B4-BE49-F238E27FC236}">
                <a16:creationId xmlns:a16="http://schemas.microsoft.com/office/drawing/2014/main" id="{A8BF1CAA-CA00-4A98-B6B6-2EC548FE59EB}"/>
              </a:ext>
            </a:extLst>
          </p:cNvPr>
          <p:cNvSpPr>
            <a:spLocks noChangeArrowheads="1"/>
          </p:cNvSpPr>
          <p:nvPr/>
        </p:nvSpPr>
        <p:spPr bwMode="auto">
          <a:xfrm>
            <a:off x="359024" y="0"/>
            <a:ext cx="17641960" cy="923330"/>
          </a:xfrm>
          <a:prstGeom prst="rect">
            <a:avLst/>
          </a:prstGeom>
          <a:noFill/>
          <a:ln>
            <a:noFill/>
          </a:ln>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pt-BR" altLang="pt-BR" sz="5400" b="1" dirty="0">
                <a:solidFill>
                  <a:schemeClr val="bg1"/>
                </a:solidFill>
                <a:latin typeface="Calibri"/>
              </a:rPr>
              <a:t>                                                                      </a:t>
            </a:r>
            <a:r>
              <a:rPr lang="pt-BR" altLang="pt-BR" sz="4800" b="1" dirty="0">
                <a:solidFill>
                  <a:schemeClr val="bg1"/>
                </a:solidFill>
                <a:latin typeface="Calibri"/>
              </a:rPr>
              <a:t>Intervenção</a:t>
            </a:r>
            <a:r>
              <a:rPr lang="pt-BR" altLang="pt-BR" sz="4800" b="1" dirty="0">
                <a:solidFill>
                  <a:schemeClr val="accent5">
                    <a:lumMod val="75000"/>
                  </a:schemeClr>
                </a:solidFill>
                <a:latin typeface="Calibri"/>
              </a:rPr>
              <a:t> </a:t>
            </a:r>
            <a:r>
              <a:rPr lang="pt-BR" altLang="pt-BR" sz="4800" b="1" dirty="0">
                <a:solidFill>
                  <a:schemeClr val="bg1"/>
                </a:solidFill>
                <a:latin typeface="Calibri"/>
              </a:rPr>
              <a:t>Fiscalizatória</a:t>
            </a:r>
          </a:p>
        </p:txBody>
      </p:sp>
      <p:sp>
        <p:nvSpPr>
          <p:cNvPr id="11" name="Retângulo 3">
            <a:extLst>
              <a:ext uri="{FF2B5EF4-FFF2-40B4-BE49-F238E27FC236}">
                <a16:creationId xmlns:a16="http://schemas.microsoft.com/office/drawing/2014/main" id="{0D82F9A5-C8B4-4919-B170-85CC03D01AA8}"/>
              </a:ext>
            </a:extLst>
          </p:cNvPr>
          <p:cNvSpPr>
            <a:spLocks noChangeArrowheads="1"/>
          </p:cNvSpPr>
          <p:nvPr/>
        </p:nvSpPr>
        <p:spPr bwMode="auto">
          <a:xfrm>
            <a:off x="1666875" y="2405063"/>
            <a:ext cx="2269332" cy="334707"/>
          </a:xfrm>
          <a:prstGeom prst="rect">
            <a:avLst/>
          </a:prstGeom>
          <a:no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 typeface="Arial" charset="0"/>
              <a:buNone/>
              <a:defRPr/>
            </a:pPr>
            <a:endParaRPr lang="pt-BR" altLang="pt-BR" sz="1575" b="1" dirty="0">
              <a:solidFill>
                <a:srgbClr val="006E89"/>
              </a:solidFill>
              <a:latin typeface="Calibri"/>
            </a:endParaRPr>
          </a:p>
        </p:txBody>
      </p:sp>
      <p:sp>
        <p:nvSpPr>
          <p:cNvPr id="2" name="Retângulo 1">
            <a:extLst>
              <a:ext uri="{FF2B5EF4-FFF2-40B4-BE49-F238E27FC236}">
                <a16:creationId xmlns:a16="http://schemas.microsoft.com/office/drawing/2014/main" id="{A3F372FD-CC3D-463E-9023-11701A5843C8}"/>
              </a:ext>
            </a:extLst>
          </p:cNvPr>
          <p:cNvSpPr/>
          <p:nvPr/>
        </p:nvSpPr>
        <p:spPr>
          <a:xfrm>
            <a:off x="5143500" y="2055020"/>
            <a:ext cx="7477125" cy="403957"/>
          </a:xfrm>
          <a:prstGeom prst="rect">
            <a:avLst/>
          </a:prstGeom>
        </p:spPr>
        <p:txBody>
          <a:bodyPr>
            <a:spAutoFit/>
          </a:bodyPr>
          <a:lstStyle/>
          <a:p>
            <a:pPr>
              <a:defRPr/>
            </a:pPr>
            <a:endParaRPr lang="pt-BR" sz="2025" dirty="0">
              <a:solidFill>
                <a:prstClr val="black"/>
              </a:solidFill>
              <a:latin typeface="Calibri"/>
            </a:endParaRPr>
          </a:p>
        </p:txBody>
      </p:sp>
      <p:sp>
        <p:nvSpPr>
          <p:cNvPr id="3" name="Retângulo 2">
            <a:extLst>
              <a:ext uri="{FF2B5EF4-FFF2-40B4-BE49-F238E27FC236}">
                <a16:creationId xmlns:a16="http://schemas.microsoft.com/office/drawing/2014/main" id="{FB61D413-AD8C-4149-8CF2-B03A4B4A3515}"/>
              </a:ext>
            </a:extLst>
          </p:cNvPr>
          <p:cNvSpPr/>
          <p:nvPr/>
        </p:nvSpPr>
        <p:spPr>
          <a:xfrm>
            <a:off x="8193883" y="3109913"/>
            <a:ext cx="5729288" cy="403957"/>
          </a:xfrm>
          <a:prstGeom prst="rect">
            <a:avLst/>
          </a:prstGeom>
        </p:spPr>
        <p:txBody>
          <a:bodyPr>
            <a:spAutoFit/>
          </a:bodyPr>
          <a:lstStyle/>
          <a:p>
            <a:pPr>
              <a:defRPr/>
            </a:pPr>
            <a:endParaRPr lang="pt-BR" altLang="pt-BR" sz="2025" b="1" dirty="0">
              <a:solidFill>
                <a:prstClr val="black"/>
              </a:solidFill>
            </a:endParaRPr>
          </a:p>
        </p:txBody>
      </p:sp>
      <p:sp>
        <p:nvSpPr>
          <p:cNvPr id="48134" name="Retângulo 3">
            <a:extLst>
              <a:ext uri="{FF2B5EF4-FFF2-40B4-BE49-F238E27FC236}">
                <a16:creationId xmlns:a16="http://schemas.microsoft.com/office/drawing/2014/main" id="{77D05397-0133-4477-99BA-D4356A27E500}"/>
              </a:ext>
            </a:extLst>
          </p:cNvPr>
          <p:cNvSpPr>
            <a:spLocks noChangeArrowheads="1"/>
          </p:cNvSpPr>
          <p:nvPr/>
        </p:nvSpPr>
        <p:spPr bwMode="auto">
          <a:xfrm>
            <a:off x="8193882" y="3369470"/>
            <a:ext cx="51435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pt-BR" altLang="pt-BR" sz="2250">
              <a:solidFill>
                <a:srgbClr val="000000"/>
              </a:solidFill>
              <a:latin typeface="Calibri" panose="020F0502020204030204" pitchFamily="34" charset="0"/>
            </a:endParaRPr>
          </a:p>
          <a:p>
            <a:pPr algn="just"/>
            <a:endParaRPr lang="pt-BR" altLang="pt-BR" sz="2250">
              <a:solidFill>
                <a:srgbClr val="000000"/>
              </a:solidFill>
              <a:latin typeface="Calibri" panose="020F0502020204030204" pitchFamily="34" charset="0"/>
            </a:endParaRPr>
          </a:p>
        </p:txBody>
      </p:sp>
      <p:sp>
        <p:nvSpPr>
          <p:cNvPr id="7" name="Retângulo 6">
            <a:extLst>
              <a:ext uri="{FF2B5EF4-FFF2-40B4-BE49-F238E27FC236}">
                <a16:creationId xmlns:a16="http://schemas.microsoft.com/office/drawing/2014/main" id="{7B5C04CA-C601-4A83-A1C6-7A58FA28167E}"/>
              </a:ext>
            </a:extLst>
          </p:cNvPr>
          <p:cNvSpPr/>
          <p:nvPr/>
        </p:nvSpPr>
        <p:spPr>
          <a:xfrm>
            <a:off x="1223120" y="1957388"/>
            <a:ext cx="14281200" cy="3708708"/>
          </a:xfrm>
          <a:prstGeom prst="rect">
            <a:avLst/>
          </a:prstGeom>
        </p:spPr>
        <p:txBody>
          <a:bodyPr wrap="square">
            <a:spAutoFit/>
          </a:bodyPr>
          <a:lstStyle/>
          <a:p>
            <a:pPr marL="535782" indent="-535782" algn="just">
              <a:lnSpc>
                <a:spcPts val="4500"/>
              </a:lnSpc>
              <a:spcBef>
                <a:spcPts val="600"/>
              </a:spcBef>
              <a:spcAft>
                <a:spcPts val="600"/>
              </a:spcAft>
              <a:buFont typeface="Wingdings" panose="05000000000000000000" pitchFamily="2" charset="2"/>
              <a:buChar char="Ø"/>
              <a:defRPr/>
            </a:pPr>
            <a:r>
              <a:rPr lang="pt-BR" sz="4000" b="1" dirty="0"/>
              <a:t>Conceito: </a:t>
            </a:r>
          </a:p>
          <a:p>
            <a:pPr marL="542925" algn="just">
              <a:lnSpc>
                <a:spcPts val="4500"/>
              </a:lnSpc>
              <a:spcBef>
                <a:spcPts val="600"/>
              </a:spcBef>
              <a:spcAft>
                <a:spcPts val="600"/>
              </a:spcAft>
              <a:defRPr/>
            </a:pPr>
            <a:r>
              <a:rPr lang="pt-BR" sz="4000" dirty="0"/>
              <a:t>Programa de fiscalização, de natureza </a:t>
            </a:r>
            <a:r>
              <a:rPr lang="pt-BR" sz="4000" b="1" dirty="0">
                <a:solidFill>
                  <a:srgbClr val="31859C"/>
                </a:solidFill>
              </a:rPr>
              <a:t>proativa</a:t>
            </a:r>
            <a:r>
              <a:rPr lang="pt-BR" sz="4000" dirty="0"/>
              <a:t>, que visa, através de ações </a:t>
            </a:r>
            <a:r>
              <a:rPr lang="pt-BR" sz="4000" b="1" dirty="0">
                <a:solidFill>
                  <a:srgbClr val="31859C"/>
                </a:solidFill>
              </a:rPr>
              <a:t>periódicas</a:t>
            </a:r>
            <a:r>
              <a:rPr lang="pt-BR" sz="4000" dirty="0"/>
              <a:t> e </a:t>
            </a:r>
            <a:r>
              <a:rPr lang="pt-BR" sz="4000" b="1" dirty="0">
                <a:solidFill>
                  <a:srgbClr val="31859C"/>
                </a:solidFill>
              </a:rPr>
              <a:t>sistematizadas</a:t>
            </a:r>
            <a:r>
              <a:rPr lang="pt-BR" sz="4000" dirty="0"/>
              <a:t>, e de um </a:t>
            </a:r>
            <a:r>
              <a:rPr lang="pt-BR" sz="4000" b="1" dirty="0">
                <a:solidFill>
                  <a:srgbClr val="31859C"/>
                </a:solidFill>
              </a:rPr>
              <a:t>escopo</a:t>
            </a:r>
            <a:r>
              <a:rPr lang="pt-BR" sz="4000" dirty="0"/>
              <a:t> </a:t>
            </a:r>
            <a:r>
              <a:rPr lang="pt-BR" sz="4000" b="1" dirty="0">
                <a:solidFill>
                  <a:srgbClr val="31859C"/>
                </a:solidFill>
              </a:rPr>
              <a:t>limitado</a:t>
            </a:r>
            <a:r>
              <a:rPr lang="pt-BR" sz="4000" dirty="0"/>
              <a:t> e pré-definido, à identificação e correção das </a:t>
            </a:r>
            <a:r>
              <a:rPr lang="pt-BR" sz="4000" b="1" dirty="0">
                <a:solidFill>
                  <a:srgbClr val="31859C"/>
                </a:solidFill>
              </a:rPr>
              <a:t>causas</a:t>
            </a:r>
            <a:r>
              <a:rPr lang="pt-BR" sz="4000" dirty="0"/>
              <a:t> de </a:t>
            </a:r>
            <a:r>
              <a:rPr lang="pt-BR" sz="4000" b="1" dirty="0">
                <a:solidFill>
                  <a:srgbClr val="31859C"/>
                </a:solidFill>
              </a:rPr>
              <a:t>falhas em processos de trabalho</a:t>
            </a:r>
            <a:r>
              <a:rPr lang="pt-BR" sz="4000" dirty="0"/>
              <a:t> das operadoras, que resultem em </a:t>
            </a:r>
            <a:r>
              <a:rPr lang="pt-BR" sz="4000" b="1" dirty="0">
                <a:solidFill>
                  <a:srgbClr val="31859C"/>
                </a:solidFill>
              </a:rPr>
              <a:t>demandas</a:t>
            </a:r>
            <a:r>
              <a:rPr lang="pt-BR" sz="4000" dirty="0"/>
              <a:t> recorrentes de beneficiários.</a:t>
            </a:r>
          </a:p>
        </p:txBody>
      </p:sp>
      <p:sp>
        <p:nvSpPr>
          <p:cNvPr id="13" name="Retângulo 12">
            <a:extLst>
              <a:ext uri="{FF2B5EF4-FFF2-40B4-BE49-F238E27FC236}">
                <a16:creationId xmlns:a16="http://schemas.microsoft.com/office/drawing/2014/main" id="{179EBF9B-6189-4DFA-9B71-0EF953DDC621}"/>
              </a:ext>
            </a:extLst>
          </p:cNvPr>
          <p:cNvSpPr/>
          <p:nvPr/>
        </p:nvSpPr>
        <p:spPr>
          <a:xfrm>
            <a:off x="1223120" y="5710238"/>
            <a:ext cx="9649072" cy="3785652"/>
          </a:xfrm>
          <a:prstGeom prst="rect">
            <a:avLst/>
          </a:prstGeom>
        </p:spPr>
        <p:txBody>
          <a:bodyPr wrap="square">
            <a:spAutoFit/>
          </a:bodyPr>
          <a:lstStyle/>
          <a:p>
            <a:pPr marL="535782" indent="-535782" algn="just">
              <a:spcBef>
                <a:spcPts val="600"/>
              </a:spcBef>
              <a:spcAft>
                <a:spcPts val="600"/>
              </a:spcAft>
              <a:buFont typeface="Wingdings" panose="05000000000000000000" pitchFamily="2" charset="2"/>
              <a:buChar char="Ø"/>
              <a:defRPr/>
            </a:pPr>
            <a:r>
              <a:rPr lang="pt-BR" sz="4000" b="1" dirty="0"/>
              <a:t>Estrutura Normativa:</a:t>
            </a:r>
          </a:p>
          <a:p>
            <a:pPr marL="1069182" indent="-526257" algn="just">
              <a:spcBef>
                <a:spcPts val="600"/>
              </a:spcBef>
              <a:spcAft>
                <a:spcPts val="600"/>
              </a:spcAft>
              <a:buFont typeface="Wingdings" panose="05000000000000000000" pitchFamily="2" charset="2"/>
              <a:buChar char="§"/>
              <a:tabLst>
                <a:tab pos="933450" algn="l"/>
              </a:tabLst>
              <a:defRPr/>
            </a:pPr>
            <a:r>
              <a:rPr lang="pt-BR" sz="4000" dirty="0">
                <a:solidFill>
                  <a:prstClr val="black"/>
                </a:solidFill>
              </a:rPr>
              <a:t>Art. 53 RN nº 388/2015;</a:t>
            </a:r>
          </a:p>
          <a:p>
            <a:pPr marL="1069182" indent="-526257" algn="just">
              <a:spcBef>
                <a:spcPts val="600"/>
              </a:spcBef>
              <a:spcAft>
                <a:spcPts val="600"/>
              </a:spcAft>
              <a:buFont typeface="Wingdings" panose="05000000000000000000" pitchFamily="2" charset="2"/>
              <a:buChar char="§"/>
              <a:tabLst>
                <a:tab pos="933450" algn="l"/>
              </a:tabLst>
              <a:defRPr/>
            </a:pPr>
            <a:r>
              <a:rPr lang="pt-BR" sz="4000" b="1" dirty="0">
                <a:solidFill>
                  <a:srgbClr val="31859C"/>
                </a:solidFill>
              </a:rPr>
              <a:t>IN DIFIS nº 13/2016</a:t>
            </a:r>
            <a:r>
              <a:rPr lang="pt-BR" sz="4000" dirty="0">
                <a:solidFill>
                  <a:prstClr val="black"/>
                </a:solidFill>
              </a:rPr>
              <a:t>;</a:t>
            </a:r>
          </a:p>
          <a:p>
            <a:pPr marL="1069182" indent="-526257" algn="just">
              <a:spcBef>
                <a:spcPts val="600"/>
              </a:spcBef>
              <a:spcAft>
                <a:spcPts val="600"/>
              </a:spcAft>
              <a:buFont typeface="Wingdings" panose="05000000000000000000" pitchFamily="2" charset="2"/>
              <a:buChar char="§"/>
              <a:tabLst>
                <a:tab pos="933450" algn="l"/>
              </a:tabLst>
              <a:defRPr/>
            </a:pPr>
            <a:r>
              <a:rPr lang="pt-BR" sz="4000" dirty="0">
                <a:solidFill>
                  <a:prstClr val="black"/>
                </a:solidFill>
              </a:rPr>
              <a:t>Art. 32-A da RN 124/2006;</a:t>
            </a:r>
          </a:p>
          <a:p>
            <a:pPr marL="1069182" indent="-526257" algn="just">
              <a:spcBef>
                <a:spcPts val="600"/>
              </a:spcBef>
              <a:spcAft>
                <a:spcPts val="600"/>
              </a:spcAft>
              <a:buFont typeface="Wingdings" panose="05000000000000000000" pitchFamily="2" charset="2"/>
              <a:buChar char="§"/>
              <a:tabLst>
                <a:tab pos="933450" algn="l"/>
              </a:tabLst>
              <a:defRPr/>
            </a:pPr>
            <a:r>
              <a:rPr lang="pt-BR" sz="4000" dirty="0">
                <a:solidFill>
                  <a:prstClr val="black"/>
                </a:solidFill>
              </a:rPr>
              <a:t>Portaria DIFIS nº 09/2017</a:t>
            </a:r>
            <a:r>
              <a:rPr lang="pt-BR" sz="3000" dirty="0">
                <a:solidFill>
                  <a:prstClr val="black"/>
                </a:solidFill>
              </a:rPr>
              <a:t>.</a:t>
            </a:r>
          </a:p>
        </p:txBody>
      </p:sp>
    </p:spTree>
    <p:extLst>
      <p:ext uri="{BB962C8B-B14F-4D97-AF65-F5344CB8AC3E}">
        <p14:creationId xmlns:p14="http://schemas.microsoft.com/office/powerpoint/2010/main" val="160631775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78351C9-1BD8-46E3-8085-AA35BE556F6D}"/>
              </a:ext>
            </a:extLst>
          </p:cNvPr>
          <p:cNvSpPr txBox="1"/>
          <p:nvPr/>
        </p:nvSpPr>
        <p:spPr>
          <a:xfrm>
            <a:off x="399036" y="174948"/>
            <a:ext cx="17601947" cy="1369606"/>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rPr>
              <a:t>                                                                           </a:t>
            </a:r>
            <a:r>
              <a:rPr lang="pt-BR" altLang="pt-BR" sz="4800" b="1" dirty="0">
                <a:solidFill>
                  <a:schemeClr val="bg1"/>
                </a:solidFill>
                <a:latin typeface="Calibri" panose="020F0502020204030204" pitchFamily="34" charset="0"/>
              </a:rPr>
              <a:t>Resposta à NIP – Elementos essenciais</a:t>
            </a:r>
          </a:p>
          <a:p>
            <a:r>
              <a:rPr lang="pt-BR" dirty="0"/>
              <a:t> </a:t>
            </a:r>
          </a:p>
        </p:txBody>
      </p:sp>
      <p:sp>
        <p:nvSpPr>
          <p:cNvPr id="3" name="CaixaDeTexto 2">
            <a:extLst>
              <a:ext uri="{FF2B5EF4-FFF2-40B4-BE49-F238E27FC236}">
                <a16:creationId xmlns:a16="http://schemas.microsoft.com/office/drawing/2014/main" id="{DBE2CAF0-F2C3-427F-BEE5-9CD6B4C1CA83}"/>
              </a:ext>
            </a:extLst>
          </p:cNvPr>
          <p:cNvSpPr txBox="1"/>
          <p:nvPr/>
        </p:nvSpPr>
        <p:spPr>
          <a:xfrm>
            <a:off x="432750" y="1831132"/>
            <a:ext cx="17065896" cy="8633133"/>
          </a:xfrm>
          <a:prstGeom prst="rect">
            <a:avLst/>
          </a:prstGeom>
          <a:noFill/>
        </p:spPr>
        <p:txBody>
          <a:bodyPr wrap="square" rtlCol="0">
            <a:spAutoFit/>
          </a:bodyPr>
          <a:lstStyle/>
          <a:p>
            <a:pPr marL="457200" indent="-457200" algn="just">
              <a:buFont typeface="Arial" panose="020B0604020202020204" pitchFamily="34" charset="0"/>
              <a:buChar char="•"/>
            </a:pPr>
            <a:r>
              <a:rPr lang="pt-BR" sz="4000" dirty="0"/>
              <a:t>O tema original, cadastrado pelo consumidor ou pelo Disque ANS, pode não corresponder ao assunto tratado na demanda. A Operadora deve analisar cuidadosamente a descrição da demanda, para correta manifestação;</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Nas demandas cuja descrição identificar mais de um assunto, a Operadora deverá observar, quanto aos prazos para constatação de reparação voluntária e eficaz, a comprovação da solução do conflito em até 5 dias úteis (para os assuntos assistenciais), ou até 10 dias úteis (em relação aos demais assuntos);</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Os prazos têm contagem iniciada no primeiro dia útil subsequente à notificação. Não são considerados dias úteis os finais de semana (sábado e domingo) e feriados nacionais (conforme estabelecido pela portaria nº 430, de 30/12/2020);</a:t>
            </a:r>
          </a:p>
          <a:p>
            <a:endParaRPr lang="pt-BR" dirty="0"/>
          </a:p>
        </p:txBody>
      </p:sp>
    </p:spTree>
    <p:extLst>
      <p:ext uri="{BB962C8B-B14F-4D97-AF65-F5344CB8AC3E}">
        <p14:creationId xmlns:p14="http://schemas.microsoft.com/office/powerpoint/2010/main" val="1093276237"/>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473019-EA7B-49DE-B97F-B80633AA0C5F}"/>
              </a:ext>
            </a:extLst>
          </p:cNvPr>
          <p:cNvSpPr>
            <a:spLocks noGrp="1"/>
          </p:cNvSpPr>
          <p:nvPr>
            <p:ph type="title" idx="4294967295"/>
          </p:nvPr>
        </p:nvSpPr>
        <p:spPr>
          <a:xfrm>
            <a:off x="359532" y="0"/>
            <a:ext cx="17568936" cy="936625"/>
          </a:xfrm>
          <a:prstGeom prst="rect">
            <a:avLst/>
          </a:prstGeom>
        </p:spPr>
        <p:txBody>
          <a:bodyPr/>
          <a:lstStyle/>
          <a:p>
            <a:pPr algn="l">
              <a:defRPr/>
            </a:pPr>
            <a:r>
              <a:rPr lang="pt-BR" altLang="pt-BR" sz="4050" b="1" dirty="0">
                <a:solidFill>
                  <a:srgbClr val="006E89"/>
                </a:solidFill>
              </a:rPr>
              <a:t>                                                                                                        </a:t>
            </a:r>
            <a:r>
              <a:rPr lang="pt-BR" altLang="pt-BR" sz="4800" b="1" dirty="0">
                <a:solidFill>
                  <a:schemeClr val="bg1"/>
                </a:solidFill>
              </a:rPr>
              <a:t>Ciclo de Fiscalização</a:t>
            </a:r>
            <a:br>
              <a:rPr lang="pt-BR" altLang="pt-BR" sz="5400" b="1" dirty="0">
                <a:solidFill>
                  <a:schemeClr val="bg1"/>
                </a:solidFill>
              </a:rPr>
            </a:br>
            <a:br>
              <a:rPr lang="pt-BR" altLang="pt-BR" dirty="0">
                <a:solidFill>
                  <a:schemeClr val="bg1"/>
                </a:solidFill>
              </a:rPr>
            </a:br>
            <a:endParaRPr lang="pt-BR" dirty="0">
              <a:solidFill>
                <a:schemeClr val="bg1"/>
              </a:solidFill>
            </a:endParaRPr>
          </a:p>
        </p:txBody>
      </p:sp>
      <p:sp>
        <p:nvSpPr>
          <p:cNvPr id="5" name="Retângulo 4">
            <a:extLst>
              <a:ext uri="{FF2B5EF4-FFF2-40B4-BE49-F238E27FC236}">
                <a16:creationId xmlns:a16="http://schemas.microsoft.com/office/drawing/2014/main" id="{25C66E72-431D-49A1-B9EE-AA8533710776}"/>
              </a:ext>
            </a:extLst>
          </p:cNvPr>
          <p:cNvSpPr/>
          <p:nvPr/>
        </p:nvSpPr>
        <p:spPr>
          <a:xfrm>
            <a:off x="791072" y="4598195"/>
            <a:ext cx="16201800" cy="2062103"/>
          </a:xfrm>
          <a:prstGeom prst="rect">
            <a:avLst/>
          </a:prstGeom>
        </p:spPr>
        <p:txBody>
          <a:bodyPr wrap="square">
            <a:spAutoFit/>
          </a:bodyPr>
          <a:lstStyle/>
          <a:p>
            <a:pPr marL="542925" indent="-542925">
              <a:spcBef>
                <a:spcPts val="600"/>
              </a:spcBef>
              <a:spcAft>
                <a:spcPts val="600"/>
              </a:spcAft>
              <a:buFont typeface="Wingdings" panose="05000000000000000000" pitchFamily="2" charset="2"/>
              <a:buChar char="Ø"/>
              <a:defRPr/>
            </a:pPr>
            <a:r>
              <a:rPr lang="pt-BR" sz="3600" b="1" dirty="0"/>
              <a:t>Vigência:</a:t>
            </a:r>
          </a:p>
          <a:p>
            <a:pPr marL="535782">
              <a:spcBef>
                <a:spcPts val="600"/>
              </a:spcBef>
              <a:spcAft>
                <a:spcPts val="600"/>
              </a:spcAft>
              <a:defRPr/>
            </a:pPr>
            <a:r>
              <a:rPr lang="pt-BR" sz="3600" dirty="0"/>
              <a:t>15 de fevereiro a 14 de agosto.</a:t>
            </a:r>
          </a:p>
          <a:p>
            <a:pPr marL="535782">
              <a:spcBef>
                <a:spcPts val="600"/>
              </a:spcBef>
              <a:spcAft>
                <a:spcPts val="600"/>
              </a:spcAft>
              <a:defRPr/>
            </a:pPr>
            <a:r>
              <a:rPr lang="pt-BR" sz="3600" dirty="0"/>
              <a:t>15 de agosto a 14 de fevereiro</a:t>
            </a:r>
            <a:r>
              <a:rPr lang="pt-BR" sz="3000" dirty="0"/>
              <a:t>.</a:t>
            </a:r>
          </a:p>
        </p:txBody>
      </p:sp>
      <p:sp>
        <p:nvSpPr>
          <p:cNvPr id="7" name="CaixaDeTexto 6">
            <a:extLst>
              <a:ext uri="{FF2B5EF4-FFF2-40B4-BE49-F238E27FC236}">
                <a16:creationId xmlns:a16="http://schemas.microsoft.com/office/drawing/2014/main" id="{FC510173-9FDD-4CF1-BA0E-990F25CF3CBA}"/>
              </a:ext>
            </a:extLst>
          </p:cNvPr>
          <p:cNvSpPr txBox="1"/>
          <p:nvPr/>
        </p:nvSpPr>
        <p:spPr>
          <a:xfrm>
            <a:off x="791072" y="1900238"/>
            <a:ext cx="16489832" cy="2462213"/>
          </a:xfrm>
          <a:prstGeom prst="rect">
            <a:avLst/>
          </a:prstGeom>
          <a:noFill/>
        </p:spPr>
        <p:txBody>
          <a:bodyPr wrap="square">
            <a:spAutoFit/>
          </a:bodyPr>
          <a:lstStyle/>
          <a:p>
            <a:pPr marL="542925" indent="-542925" algn="just">
              <a:spcBef>
                <a:spcPts val="600"/>
              </a:spcBef>
              <a:spcAft>
                <a:spcPts val="600"/>
              </a:spcAft>
              <a:buFont typeface="Wingdings" panose="05000000000000000000" pitchFamily="2" charset="2"/>
              <a:buChar char="Ø"/>
              <a:defRPr/>
            </a:pPr>
            <a:r>
              <a:rPr lang="pt-BR" sz="3600" b="1" dirty="0"/>
              <a:t>Conceito: </a:t>
            </a:r>
          </a:p>
          <a:p>
            <a:pPr marL="542925" algn="just">
              <a:spcBef>
                <a:spcPts val="600"/>
              </a:spcBef>
              <a:spcAft>
                <a:spcPts val="600"/>
              </a:spcAft>
              <a:defRPr/>
            </a:pPr>
            <a:r>
              <a:rPr lang="pt-BR" sz="3600" dirty="0"/>
              <a:t>Período</a:t>
            </a:r>
            <a:r>
              <a:rPr lang="pt-BR" sz="3600" b="1" dirty="0">
                <a:solidFill>
                  <a:schemeClr val="accent5">
                    <a:lumMod val="75000"/>
                  </a:schemeClr>
                </a:solidFill>
              </a:rPr>
              <a:t> </a:t>
            </a:r>
            <a:r>
              <a:rPr lang="pt-BR" sz="3600" b="1" dirty="0"/>
              <a:t>de um semestre</a:t>
            </a:r>
            <a:r>
              <a:rPr lang="pt-BR" sz="3600" dirty="0"/>
              <a:t> delimitado para o acompanhamento e avaliação do desempenho das operadoras através do Indicador de Fiscalização, e para execução das ações da </a:t>
            </a:r>
            <a:r>
              <a:rPr lang="pt-BR" sz="3600" b="1" dirty="0">
                <a:solidFill>
                  <a:srgbClr val="31859C"/>
                </a:solidFill>
              </a:rPr>
              <a:t>Intervenção Fiscalizatória</a:t>
            </a:r>
            <a:r>
              <a:rPr lang="pt-BR" sz="3600" dirty="0"/>
              <a:t>. </a:t>
            </a:r>
          </a:p>
        </p:txBody>
      </p:sp>
      <p:sp>
        <p:nvSpPr>
          <p:cNvPr id="11" name="Retângulo 10">
            <a:extLst>
              <a:ext uri="{FF2B5EF4-FFF2-40B4-BE49-F238E27FC236}">
                <a16:creationId xmlns:a16="http://schemas.microsoft.com/office/drawing/2014/main" id="{0B67F28C-23AD-4E5D-AA6F-D8D995606921}"/>
              </a:ext>
            </a:extLst>
          </p:cNvPr>
          <p:cNvSpPr/>
          <p:nvPr/>
        </p:nvSpPr>
        <p:spPr>
          <a:xfrm>
            <a:off x="791072" y="6991351"/>
            <a:ext cx="16921880" cy="3170099"/>
          </a:xfrm>
          <a:prstGeom prst="rect">
            <a:avLst/>
          </a:prstGeom>
        </p:spPr>
        <p:txBody>
          <a:bodyPr wrap="square">
            <a:spAutoFit/>
          </a:bodyPr>
          <a:lstStyle/>
          <a:p>
            <a:pPr marL="542925" indent="-542925">
              <a:spcBef>
                <a:spcPts val="600"/>
              </a:spcBef>
              <a:spcAft>
                <a:spcPts val="600"/>
              </a:spcAft>
              <a:buFont typeface="Wingdings" panose="05000000000000000000" pitchFamily="2" charset="2"/>
              <a:buChar char="Ø"/>
              <a:defRPr/>
            </a:pPr>
            <a:r>
              <a:rPr lang="pt-BR" sz="3600" b="1" dirty="0"/>
              <a:t>Plano Semestral de Intervenção Fiscalizatória:</a:t>
            </a:r>
          </a:p>
          <a:p>
            <a:pPr marL="1057275" indent="-514350" algn="just">
              <a:spcBef>
                <a:spcPts val="600"/>
              </a:spcBef>
              <a:spcAft>
                <a:spcPts val="600"/>
              </a:spcAft>
              <a:buFont typeface="Wingdings" panose="05000000000000000000" pitchFamily="2" charset="2"/>
              <a:buChar char="§"/>
              <a:defRPr/>
            </a:pPr>
            <a:r>
              <a:rPr lang="pt-BR" sz="3600" b="1" dirty="0">
                <a:solidFill>
                  <a:srgbClr val="31859C"/>
                </a:solidFill>
              </a:rPr>
              <a:t>Programação das ações</a:t>
            </a:r>
            <a:r>
              <a:rPr lang="pt-BR" sz="3600" dirty="0"/>
              <a:t> da Intervenção Fiscalizatória a serem executadas dentro de um Ciclo de Fiscalização.</a:t>
            </a:r>
          </a:p>
          <a:p>
            <a:pPr marL="1057275" indent="-514350" algn="just">
              <a:spcBef>
                <a:spcPts val="600"/>
              </a:spcBef>
              <a:spcAft>
                <a:spcPts val="600"/>
              </a:spcAft>
              <a:buFont typeface="Wingdings" panose="05000000000000000000" pitchFamily="2" charset="2"/>
              <a:buChar char="§"/>
              <a:defRPr/>
            </a:pPr>
            <a:r>
              <a:rPr lang="pt-BR" sz="3600" dirty="0"/>
              <a:t>Define os critérios para seleção das operadoras e a </a:t>
            </a:r>
            <a:r>
              <a:rPr lang="pt-BR" sz="3600" b="1" dirty="0">
                <a:solidFill>
                  <a:srgbClr val="31859C"/>
                </a:solidFill>
              </a:rPr>
              <a:t>capacidade operacional</a:t>
            </a:r>
            <a:r>
              <a:rPr lang="pt-BR" sz="3600" dirty="0"/>
              <a:t> para o ciclo que se inicia.</a:t>
            </a:r>
          </a:p>
        </p:txBody>
      </p:sp>
    </p:spTree>
    <p:extLst>
      <p:ext uri="{BB962C8B-B14F-4D97-AF65-F5344CB8AC3E}">
        <p14:creationId xmlns:p14="http://schemas.microsoft.com/office/powerpoint/2010/main" val="1969046009"/>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67CD382-0D55-4F78-A10B-DD1A75BD528F}"/>
              </a:ext>
            </a:extLst>
          </p:cNvPr>
          <p:cNvSpPr txBox="1"/>
          <p:nvPr/>
        </p:nvSpPr>
        <p:spPr>
          <a:xfrm>
            <a:off x="-572207" y="-98106"/>
            <a:ext cx="18866096" cy="1015663"/>
          </a:xfrm>
          <a:prstGeom prst="rect">
            <a:avLst/>
          </a:prstGeom>
          <a:noFill/>
        </p:spPr>
        <p:txBody>
          <a:bodyPr wrap="square">
            <a:spAutoFit/>
          </a:bodyPr>
          <a:lstStyle/>
          <a:p>
            <a:pPr algn="ctr">
              <a:defRPr/>
            </a:pPr>
            <a:r>
              <a:rPr lang="pt-BR" sz="6000" b="1" dirty="0">
                <a:solidFill>
                  <a:schemeClr val="bg1"/>
                </a:solidFill>
              </a:rPr>
              <a:t>                                                                     </a:t>
            </a:r>
            <a:r>
              <a:rPr lang="pt-BR" sz="4800" b="1" dirty="0">
                <a:solidFill>
                  <a:schemeClr val="bg1"/>
                </a:solidFill>
              </a:rPr>
              <a:t>Indicador de Fiscalização</a:t>
            </a:r>
          </a:p>
        </p:txBody>
      </p:sp>
      <p:sp>
        <p:nvSpPr>
          <p:cNvPr id="3" name="CaixaDeTexto 2">
            <a:extLst>
              <a:ext uri="{FF2B5EF4-FFF2-40B4-BE49-F238E27FC236}">
                <a16:creationId xmlns:a16="http://schemas.microsoft.com/office/drawing/2014/main" id="{8142874B-548C-4103-8729-3475913260E7}"/>
              </a:ext>
            </a:extLst>
          </p:cNvPr>
          <p:cNvSpPr txBox="1"/>
          <p:nvPr/>
        </p:nvSpPr>
        <p:spPr>
          <a:xfrm>
            <a:off x="359024" y="2050258"/>
            <a:ext cx="15913768" cy="2062103"/>
          </a:xfrm>
          <a:prstGeom prst="rect">
            <a:avLst/>
          </a:prstGeom>
          <a:noFill/>
        </p:spPr>
        <p:txBody>
          <a:bodyPr wrap="square">
            <a:spAutoFit/>
          </a:bodyPr>
          <a:lstStyle/>
          <a:p>
            <a:pPr marL="531020" indent="-531020" algn="just">
              <a:spcBef>
                <a:spcPts val="600"/>
              </a:spcBef>
              <a:spcAft>
                <a:spcPts val="600"/>
              </a:spcAft>
              <a:buFont typeface="Wingdings" panose="05000000000000000000" pitchFamily="2" charset="2"/>
              <a:buChar char="Ø"/>
              <a:defRPr/>
            </a:pPr>
            <a:r>
              <a:rPr lang="pt-BR" sz="3600" dirty="0"/>
              <a:t>Duas leituras do Indicador por ciclo de fiscalização:</a:t>
            </a:r>
          </a:p>
          <a:p>
            <a:pPr marL="1076325" indent="-545307" algn="just">
              <a:spcBef>
                <a:spcPts val="600"/>
              </a:spcBef>
              <a:spcAft>
                <a:spcPts val="600"/>
              </a:spcAft>
              <a:buFont typeface="Wingdings" panose="05000000000000000000" pitchFamily="2" charset="2"/>
              <a:buChar char="§"/>
              <a:defRPr/>
            </a:pPr>
            <a:r>
              <a:rPr lang="pt-BR" sz="3600" b="1" dirty="0">
                <a:solidFill>
                  <a:srgbClr val="31859C"/>
                </a:solidFill>
              </a:rPr>
              <a:t>Leitura prévia</a:t>
            </a:r>
            <a:r>
              <a:rPr lang="pt-BR" sz="3600" dirty="0"/>
              <a:t>: 3 (três) meses antes - </a:t>
            </a:r>
            <a:r>
              <a:rPr lang="pt-BR" sz="3600" b="1" dirty="0">
                <a:solidFill>
                  <a:srgbClr val="31859C"/>
                </a:solidFill>
              </a:rPr>
              <a:t>15/05</a:t>
            </a:r>
            <a:r>
              <a:rPr lang="pt-BR" sz="3600" b="1" dirty="0">
                <a:solidFill>
                  <a:schemeClr val="accent5">
                    <a:lumMod val="75000"/>
                  </a:schemeClr>
                </a:solidFill>
              </a:rPr>
              <a:t> </a:t>
            </a:r>
            <a:r>
              <a:rPr lang="pt-BR" sz="3600" dirty="0"/>
              <a:t>e </a:t>
            </a:r>
            <a:r>
              <a:rPr lang="pt-BR" sz="3600" b="1" dirty="0">
                <a:solidFill>
                  <a:srgbClr val="31859C"/>
                </a:solidFill>
              </a:rPr>
              <a:t>16/11;</a:t>
            </a:r>
          </a:p>
          <a:p>
            <a:pPr marL="1076325" indent="-545307" algn="just">
              <a:spcBef>
                <a:spcPts val="600"/>
              </a:spcBef>
              <a:spcAft>
                <a:spcPts val="600"/>
              </a:spcAft>
              <a:buFont typeface="Wingdings" panose="05000000000000000000" pitchFamily="2" charset="2"/>
              <a:buChar char="§"/>
              <a:defRPr/>
            </a:pPr>
            <a:r>
              <a:rPr lang="pt-BR" sz="3600" b="1" dirty="0">
                <a:solidFill>
                  <a:srgbClr val="31859C"/>
                </a:solidFill>
              </a:rPr>
              <a:t>Segunda Leitura</a:t>
            </a:r>
            <a:r>
              <a:rPr lang="pt-BR" sz="3600" dirty="0"/>
              <a:t>: No início -</a:t>
            </a:r>
            <a:r>
              <a:rPr lang="pt-BR" sz="3600" b="1" dirty="0">
                <a:solidFill>
                  <a:srgbClr val="31859C"/>
                </a:solidFill>
              </a:rPr>
              <a:t>15/02 </a:t>
            </a:r>
            <a:r>
              <a:rPr lang="pt-BR" sz="3600" dirty="0"/>
              <a:t>e</a:t>
            </a:r>
            <a:r>
              <a:rPr lang="pt-BR" sz="3600" b="1" dirty="0">
                <a:solidFill>
                  <a:srgbClr val="31859C"/>
                </a:solidFill>
              </a:rPr>
              <a:t> 15/08</a:t>
            </a:r>
            <a:r>
              <a:rPr lang="pt-BR" sz="3600" dirty="0"/>
              <a:t>.</a:t>
            </a:r>
          </a:p>
        </p:txBody>
      </p:sp>
      <p:sp>
        <p:nvSpPr>
          <p:cNvPr id="6" name="Retângulo 5">
            <a:extLst>
              <a:ext uri="{FF2B5EF4-FFF2-40B4-BE49-F238E27FC236}">
                <a16:creationId xmlns:a16="http://schemas.microsoft.com/office/drawing/2014/main" id="{1F16FB41-AEAB-46ED-B00D-55F34C1A29C0}"/>
              </a:ext>
            </a:extLst>
          </p:cNvPr>
          <p:cNvSpPr/>
          <p:nvPr/>
        </p:nvSpPr>
        <p:spPr>
          <a:xfrm>
            <a:off x="503040" y="5807231"/>
            <a:ext cx="15763212" cy="2062103"/>
          </a:xfrm>
          <a:prstGeom prst="rect">
            <a:avLst/>
          </a:prstGeom>
        </p:spPr>
        <p:txBody>
          <a:bodyPr wrap="square">
            <a:spAutoFit/>
          </a:bodyPr>
          <a:lstStyle/>
          <a:p>
            <a:pPr marL="531020" indent="-531020" algn="just">
              <a:spcBef>
                <a:spcPts val="600"/>
              </a:spcBef>
              <a:spcAft>
                <a:spcPts val="600"/>
              </a:spcAft>
              <a:buFont typeface="Wingdings" panose="05000000000000000000" pitchFamily="2" charset="2"/>
              <a:buChar char="Ø"/>
              <a:defRPr/>
            </a:pPr>
            <a:r>
              <a:rPr lang="pt-BR" sz="3600" b="1" dirty="0"/>
              <a:t>Metodologia e Pontos de Corte </a:t>
            </a:r>
            <a:r>
              <a:rPr lang="pt-BR" sz="3600" dirty="0"/>
              <a:t>(Ficha Técnica no Anexo I da IN 13/2016)</a:t>
            </a:r>
            <a:r>
              <a:rPr lang="pt-BR" sz="3600" b="1" dirty="0"/>
              <a:t>:</a:t>
            </a:r>
            <a:endParaRPr lang="pt-BR" sz="3600" dirty="0"/>
          </a:p>
          <a:p>
            <a:pPr marL="1076325" indent="-545307" algn="just">
              <a:spcBef>
                <a:spcPts val="600"/>
              </a:spcBef>
              <a:spcAft>
                <a:spcPts val="600"/>
              </a:spcAft>
              <a:buFont typeface="Wingdings" panose="05000000000000000000" pitchFamily="2" charset="2"/>
              <a:buChar char="§"/>
              <a:defRPr/>
            </a:pPr>
            <a:r>
              <a:rPr lang="pt-BR" sz="3600" b="1" dirty="0">
                <a:solidFill>
                  <a:srgbClr val="31859C"/>
                </a:solidFill>
              </a:rPr>
              <a:t>Porte</a:t>
            </a:r>
            <a:r>
              <a:rPr lang="pt-BR" sz="3600" dirty="0"/>
              <a:t>: Operadoras/Administradoras acima de 20 mil vidas;   </a:t>
            </a:r>
          </a:p>
          <a:p>
            <a:pPr marL="1076325" indent="-545307" algn="just">
              <a:spcBef>
                <a:spcPts val="600"/>
              </a:spcBef>
              <a:spcAft>
                <a:spcPts val="600"/>
              </a:spcAft>
              <a:buFont typeface="Wingdings" panose="05000000000000000000" pitchFamily="2" charset="2"/>
              <a:buChar char="§"/>
              <a:defRPr/>
            </a:pPr>
            <a:r>
              <a:rPr lang="pt-BR" sz="3600" dirty="0"/>
              <a:t>Quantitativo </a:t>
            </a:r>
            <a:r>
              <a:rPr lang="pt-BR" sz="3600" b="1" dirty="0">
                <a:solidFill>
                  <a:srgbClr val="31859C"/>
                </a:solidFill>
              </a:rPr>
              <a:t>mínimo</a:t>
            </a:r>
            <a:r>
              <a:rPr lang="pt-BR" sz="3600" dirty="0"/>
              <a:t> de demandas de reclamação ponderadas</a:t>
            </a:r>
            <a:r>
              <a:rPr lang="pt-BR" sz="3000" dirty="0"/>
              <a:t>. </a:t>
            </a:r>
          </a:p>
        </p:txBody>
      </p:sp>
      <p:graphicFrame>
        <p:nvGraphicFramePr>
          <p:cNvPr id="8" name="Tabela 7">
            <a:extLst>
              <a:ext uri="{FF2B5EF4-FFF2-40B4-BE49-F238E27FC236}">
                <a16:creationId xmlns:a16="http://schemas.microsoft.com/office/drawing/2014/main" id="{DE6CF945-1C04-4A37-9248-A3AB6721BB21}"/>
              </a:ext>
            </a:extLst>
          </p:cNvPr>
          <p:cNvGraphicFramePr>
            <a:graphicFrameLocks noGrp="1"/>
          </p:cNvGraphicFramePr>
          <p:nvPr/>
        </p:nvGraphicFramePr>
        <p:xfrm>
          <a:off x="3312320" y="8289132"/>
          <a:ext cx="11187113" cy="959782"/>
        </p:xfrm>
        <a:graphic>
          <a:graphicData uri="http://schemas.openxmlformats.org/drawingml/2006/table">
            <a:tbl>
              <a:tblPr firstRow="1" bandRow="1">
                <a:tableStyleId>{5C22544A-7EE6-4342-B048-85BDC9FD1C3A}</a:tableStyleId>
              </a:tblPr>
              <a:tblGrid>
                <a:gridCol w="11187113">
                  <a:extLst>
                    <a:ext uri="{9D8B030D-6E8A-4147-A177-3AD203B41FA5}">
                      <a16:colId xmlns:a16="http://schemas.microsoft.com/office/drawing/2014/main" val="20000"/>
                    </a:ext>
                  </a:extLst>
                </a:gridCol>
              </a:tblGrid>
              <a:tr h="959781">
                <a:tc>
                  <a:txBody>
                    <a:bodyPr/>
                    <a:lstStyle/>
                    <a:p>
                      <a:pPr algn="ctr"/>
                      <a:r>
                        <a:rPr lang="pt-BR" sz="2700" dirty="0">
                          <a:solidFill>
                            <a:schemeClr val="bg1"/>
                          </a:solidFill>
                        </a:rPr>
                        <a:t>A classificação na </a:t>
                      </a:r>
                      <a:r>
                        <a:rPr lang="pt-BR" sz="2700" b="1" dirty="0">
                          <a:solidFill>
                            <a:schemeClr val="bg1"/>
                          </a:solidFill>
                        </a:rPr>
                        <a:t>Segunda Leitura</a:t>
                      </a:r>
                      <a:r>
                        <a:rPr lang="pt-BR" sz="2700" dirty="0">
                          <a:solidFill>
                            <a:schemeClr val="bg1"/>
                          </a:solidFill>
                        </a:rPr>
                        <a:t> é </a:t>
                      </a:r>
                      <a:r>
                        <a:rPr lang="pt-BR" sz="2700" b="1" dirty="0">
                          <a:solidFill>
                            <a:schemeClr val="bg1"/>
                          </a:solidFill>
                        </a:rPr>
                        <a:t>sempre</a:t>
                      </a:r>
                      <a:r>
                        <a:rPr lang="pt-BR" sz="2700" dirty="0">
                          <a:solidFill>
                            <a:schemeClr val="bg1"/>
                          </a:solidFill>
                        </a:rPr>
                        <a:t> utilizada como </a:t>
                      </a:r>
                      <a:r>
                        <a:rPr lang="pt-BR" sz="2700" b="1" dirty="0">
                          <a:solidFill>
                            <a:schemeClr val="bg1"/>
                          </a:solidFill>
                        </a:rPr>
                        <a:t>critério</a:t>
                      </a:r>
                      <a:r>
                        <a:rPr lang="pt-BR" sz="2700" dirty="0">
                          <a:solidFill>
                            <a:schemeClr val="bg1"/>
                          </a:solidFill>
                        </a:rPr>
                        <a:t> de </a:t>
                      </a:r>
                      <a:r>
                        <a:rPr lang="pt-BR" sz="2700" b="1" dirty="0">
                          <a:solidFill>
                            <a:schemeClr val="bg1"/>
                          </a:solidFill>
                        </a:rPr>
                        <a:t>seleção</a:t>
                      </a:r>
                      <a:r>
                        <a:rPr lang="pt-BR" sz="2700" dirty="0">
                          <a:solidFill>
                            <a:schemeClr val="bg1"/>
                          </a:solidFill>
                        </a:rPr>
                        <a:t> das operadoras para o ciclo seguinte da Intervenção Fiscalizatória.</a:t>
                      </a:r>
                    </a:p>
                  </a:txBody>
                  <a:tcPr marL="137160" marR="137160" marT="68411" marB="68411">
                    <a:solidFill>
                      <a:srgbClr val="31859C"/>
                    </a:solidFill>
                  </a:tcPr>
                </a:tc>
                <a:extLst>
                  <a:ext uri="{0D108BD9-81ED-4DB2-BD59-A6C34878D82A}">
                    <a16:rowId xmlns:a16="http://schemas.microsoft.com/office/drawing/2014/main" val="10000"/>
                  </a:ext>
                </a:extLst>
              </a:tr>
            </a:tbl>
          </a:graphicData>
        </a:graphic>
      </p:graphicFrame>
      <p:graphicFrame>
        <p:nvGraphicFramePr>
          <p:cNvPr id="7" name="Tabela 6">
            <a:extLst>
              <a:ext uri="{FF2B5EF4-FFF2-40B4-BE49-F238E27FC236}">
                <a16:creationId xmlns:a16="http://schemas.microsoft.com/office/drawing/2014/main" id="{21F8B15D-C564-4DE3-87CE-FA2CEAD119C1}"/>
              </a:ext>
            </a:extLst>
          </p:cNvPr>
          <p:cNvGraphicFramePr>
            <a:graphicFrameLocks noGrp="1"/>
          </p:cNvGraphicFramePr>
          <p:nvPr/>
        </p:nvGraphicFramePr>
        <p:xfrm>
          <a:off x="3312320" y="4345782"/>
          <a:ext cx="11187113" cy="962025"/>
        </p:xfrm>
        <a:graphic>
          <a:graphicData uri="http://schemas.openxmlformats.org/drawingml/2006/table">
            <a:tbl>
              <a:tblPr firstRow="1" bandRow="1">
                <a:tableStyleId>{5C22544A-7EE6-4342-B048-85BDC9FD1C3A}</a:tableStyleId>
              </a:tblPr>
              <a:tblGrid>
                <a:gridCol w="11187113">
                  <a:extLst>
                    <a:ext uri="{9D8B030D-6E8A-4147-A177-3AD203B41FA5}">
                      <a16:colId xmlns:a16="http://schemas.microsoft.com/office/drawing/2014/main" val="20000"/>
                    </a:ext>
                  </a:extLst>
                </a:gridCol>
              </a:tblGrid>
              <a:tr h="96202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2700" dirty="0">
                          <a:solidFill>
                            <a:schemeClr val="bg1"/>
                          </a:solidFill>
                        </a:rPr>
                        <a:t>O resultado da segunda leitura enquadra as operadoras em </a:t>
                      </a:r>
                      <a:r>
                        <a:rPr lang="pt-BR" sz="2700" b="1" dirty="0">
                          <a:solidFill>
                            <a:schemeClr val="bg1"/>
                          </a:solidFill>
                        </a:rPr>
                        <a:t>faixas</a:t>
                      </a:r>
                      <a:r>
                        <a:rPr lang="pt-BR" sz="2700" dirty="0">
                          <a:solidFill>
                            <a:schemeClr val="bg1"/>
                          </a:solidFill>
                        </a:rPr>
                        <a:t>, de acordo com o seu </a:t>
                      </a:r>
                      <a:r>
                        <a:rPr lang="pt-BR" sz="2700" b="1" dirty="0">
                          <a:solidFill>
                            <a:schemeClr val="bg1"/>
                          </a:solidFill>
                        </a:rPr>
                        <a:t>desempenho</a:t>
                      </a:r>
                      <a:r>
                        <a:rPr lang="pt-BR" sz="2700" dirty="0">
                          <a:solidFill>
                            <a:schemeClr val="bg1"/>
                          </a:solidFill>
                        </a:rPr>
                        <a:t> no período avaliativo.</a:t>
                      </a:r>
                      <a:endParaRPr lang="pt-BR" sz="2700" dirty="0"/>
                    </a:p>
                  </a:txBody>
                  <a:tcPr marL="137160" marR="137160" marT="68717" marB="68717">
                    <a:solidFill>
                      <a:srgbClr val="31859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73658840"/>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FC56826-1185-4040-A55A-55E6FD4274E4}"/>
              </a:ext>
            </a:extLst>
          </p:cNvPr>
          <p:cNvSpPr txBox="1"/>
          <p:nvPr/>
        </p:nvSpPr>
        <p:spPr>
          <a:xfrm>
            <a:off x="-505072" y="0"/>
            <a:ext cx="18578064" cy="923330"/>
          </a:xfrm>
          <a:prstGeom prst="rect">
            <a:avLst/>
          </a:prstGeom>
          <a:noFill/>
        </p:spPr>
        <p:txBody>
          <a:bodyPr wrap="square">
            <a:spAutoFit/>
          </a:bodyPr>
          <a:lstStyle/>
          <a:p>
            <a:pPr algn="ctr">
              <a:defRPr/>
            </a:pPr>
            <a:r>
              <a:rPr lang="pt-BR" altLang="pt-BR" sz="5400" b="1" dirty="0">
                <a:solidFill>
                  <a:schemeClr val="bg1"/>
                </a:solidFill>
              </a:rPr>
              <a:t>                                                    </a:t>
            </a:r>
            <a:r>
              <a:rPr lang="pt-BR" altLang="pt-BR" sz="4800" b="1" dirty="0">
                <a:solidFill>
                  <a:schemeClr val="bg1"/>
                </a:solidFill>
              </a:rPr>
              <a:t>Seleção para a Intervenção Fiscalizatória</a:t>
            </a:r>
            <a:endParaRPr lang="pt-BR" sz="4800" dirty="0">
              <a:solidFill>
                <a:schemeClr val="bg1"/>
              </a:solidFill>
            </a:endParaRPr>
          </a:p>
        </p:txBody>
      </p:sp>
      <p:sp>
        <p:nvSpPr>
          <p:cNvPr id="13" name="Retângulo 12">
            <a:extLst>
              <a:ext uri="{FF2B5EF4-FFF2-40B4-BE49-F238E27FC236}">
                <a16:creationId xmlns:a16="http://schemas.microsoft.com/office/drawing/2014/main" id="{79B27758-3451-440D-AF0E-F836201DBDE6}"/>
              </a:ext>
            </a:extLst>
          </p:cNvPr>
          <p:cNvSpPr/>
          <p:nvPr/>
        </p:nvSpPr>
        <p:spPr>
          <a:xfrm>
            <a:off x="791072" y="2047156"/>
            <a:ext cx="16561840" cy="6555641"/>
          </a:xfrm>
          <a:prstGeom prst="rect">
            <a:avLst/>
          </a:prstGeom>
        </p:spPr>
        <p:txBody>
          <a:bodyPr wrap="square">
            <a:spAutoFit/>
          </a:bodyPr>
          <a:lstStyle/>
          <a:p>
            <a:pPr marL="542925" indent="-542925" algn="just">
              <a:spcBef>
                <a:spcPts val="600"/>
              </a:spcBef>
              <a:spcAft>
                <a:spcPts val="600"/>
              </a:spcAft>
              <a:buFont typeface="Arial" panose="020B0604020202020204" pitchFamily="34" charset="0"/>
              <a:buChar char="•"/>
              <a:defRPr/>
            </a:pPr>
            <a:r>
              <a:rPr lang="pt-BR" sz="4000" b="1" dirty="0">
                <a:solidFill>
                  <a:srgbClr val="31859C"/>
                </a:solidFill>
              </a:rPr>
              <a:t>Critérios de Seleção das Operadoras: </a:t>
            </a:r>
          </a:p>
          <a:p>
            <a:pPr marL="942975" indent="-400050" algn="just">
              <a:spcBef>
                <a:spcPts val="600"/>
              </a:spcBef>
              <a:spcAft>
                <a:spcPts val="600"/>
              </a:spcAft>
              <a:buFont typeface="Wingdings" panose="05000000000000000000" pitchFamily="2" charset="2"/>
              <a:buChar char="§"/>
              <a:tabLst>
                <a:tab pos="942975" algn="l"/>
              </a:tabLst>
              <a:defRPr/>
            </a:pPr>
            <a:r>
              <a:rPr lang="pt-BR" sz="4000" dirty="0"/>
              <a:t>Classificação nas faixas mais graves da segunda leitura do Indicador;</a:t>
            </a:r>
          </a:p>
          <a:p>
            <a:pPr marL="942975" indent="-400050" algn="just">
              <a:spcBef>
                <a:spcPts val="600"/>
              </a:spcBef>
              <a:spcAft>
                <a:spcPts val="600"/>
              </a:spcAft>
              <a:buFont typeface="Wingdings" panose="05000000000000000000" pitchFamily="2" charset="2"/>
              <a:buChar char="§"/>
              <a:tabLst>
                <a:tab pos="942975" algn="l"/>
              </a:tabLst>
              <a:defRPr/>
            </a:pPr>
            <a:endParaRPr lang="pt-BR" sz="4000" dirty="0"/>
          </a:p>
          <a:p>
            <a:pPr marL="542925" indent="-542925" algn="just">
              <a:spcBef>
                <a:spcPts val="600"/>
              </a:spcBef>
              <a:spcAft>
                <a:spcPts val="600"/>
              </a:spcAft>
              <a:buFont typeface="Arial" panose="020B0604020202020204" pitchFamily="34" charset="0"/>
              <a:buChar char="•"/>
              <a:defRPr/>
            </a:pPr>
            <a:r>
              <a:rPr lang="pt-BR" sz="4000" b="1" dirty="0">
                <a:solidFill>
                  <a:srgbClr val="31859C"/>
                </a:solidFill>
              </a:rPr>
              <a:t>Critérios de Exclusão: </a:t>
            </a:r>
          </a:p>
          <a:p>
            <a:pPr marL="942975" indent="-400050" algn="just">
              <a:spcBef>
                <a:spcPts val="600"/>
              </a:spcBef>
              <a:spcAft>
                <a:spcPts val="600"/>
              </a:spcAft>
              <a:buFont typeface="Wingdings" panose="05000000000000000000" pitchFamily="2" charset="2"/>
              <a:buChar char="§"/>
              <a:defRPr/>
            </a:pPr>
            <a:r>
              <a:rPr lang="pt-BR" sz="4000" dirty="0"/>
              <a:t>Iminência de qualquer medida que implique na retirada/saída do mercado;</a:t>
            </a:r>
          </a:p>
          <a:p>
            <a:pPr marL="942975" indent="-400050" algn="just">
              <a:spcBef>
                <a:spcPts val="600"/>
              </a:spcBef>
              <a:spcAft>
                <a:spcPts val="600"/>
              </a:spcAft>
              <a:buFont typeface="Wingdings" panose="05000000000000000000" pitchFamily="2" charset="2"/>
              <a:buChar char="§"/>
              <a:tabLst>
                <a:tab pos="666750" algn="l"/>
              </a:tabLst>
              <a:defRPr/>
            </a:pPr>
            <a:r>
              <a:rPr lang="pt-BR" sz="4000" dirty="0"/>
              <a:t>Sem beneficiários no período de avaliação;</a:t>
            </a:r>
          </a:p>
          <a:p>
            <a:pPr marL="942975" indent="-400050" algn="just">
              <a:spcBef>
                <a:spcPts val="600"/>
              </a:spcBef>
              <a:spcAft>
                <a:spcPts val="600"/>
              </a:spcAft>
              <a:buFont typeface="Wingdings" panose="05000000000000000000" pitchFamily="2" charset="2"/>
              <a:buChar char="§"/>
              <a:defRPr/>
            </a:pPr>
            <a:r>
              <a:rPr lang="pt-BR" sz="4000" dirty="0"/>
              <a:t>Em regime de Direção Técnica. </a:t>
            </a:r>
          </a:p>
          <a:p>
            <a:pPr marL="942975" indent="-400050" algn="just">
              <a:spcBef>
                <a:spcPts val="600"/>
              </a:spcBef>
              <a:spcAft>
                <a:spcPts val="600"/>
              </a:spcAft>
              <a:buFont typeface="Wingdings" panose="05000000000000000000" pitchFamily="2" charset="2"/>
              <a:buChar char="§"/>
              <a:tabLst>
                <a:tab pos="942975" algn="l"/>
              </a:tabLst>
              <a:defRPr/>
            </a:pPr>
            <a:endParaRPr lang="pt-BR" sz="3000" dirty="0"/>
          </a:p>
        </p:txBody>
      </p:sp>
    </p:spTree>
    <p:extLst>
      <p:ext uri="{BB962C8B-B14F-4D97-AF65-F5344CB8AC3E}">
        <p14:creationId xmlns:p14="http://schemas.microsoft.com/office/powerpoint/2010/main" val="1260724397"/>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1">
            <a:extLst>
              <a:ext uri="{FF2B5EF4-FFF2-40B4-BE49-F238E27FC236}">
                <a16:creationId xmlns:a16="http://schemas.microsoft.com/office/drawing/2014/main" id="{EBC48CBE-DC7B-448E-9952-BDFC63F670A9}"/>
              </a:ext>
            </a:extLst>
          </p:cNvPr>
          <p:cNvSpPr>
            <a:spLocks noChangeArrowheads="1"/>
          </p:cNvSpPr>
          <p:nvPr/>
        </p:nvSpPr>
        <p:spPr bwMode="auto">
          <a:xfrm>
            <a:off x="0" y="-22107"/>
            <a:ext cx="18072992" cy="923330"/>
          </a:xfrm>
          <a:prstGeom prst="rect">
            <a:avLst/>
          </a:prstGeom>
          <a:noFill/>
          <a:ln>
            <a:noFill/>
          </a:ln>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pt-BR" altLang="pt-BR" sz="5400" b="1" dirty="0">
                <a:solidFill>
                  <a:schemeClr val="bg1"/>
                </a:solidFill>
                <a:latin typeface="+mj-lt"/>
              </a:rPr>
              <a:t>                                                                  </a:t>
            </a:r>
            <a:r>
              <a:rPr lang="pt-BR" altLang="pt-BR" sz="4800" b="1" dirty="0">
                <a:solidFill>
                  <a:schemeClr val="bg1"/>
                </a:solidFill>
                <a:latin typeface="+mj-lt"/>
              </a:rPr>
              <a:t>Etapas da IF e Atos Correlatos</a:t>
            </a:r>
          </a:p>
        </p:txBody>
      </p:sp>
      <p:sp>
        <p:nvSpPr>
          <p:cNvPr id="11" name="Retângulo 3">
            <a:extLst>
              <a:ext uri="{FF2B5EF4-FFF2-40B4-BE49-F238E27FC236}">
                <a16:creationId xmlns:a16="http://schemas.microsoft.com/office/drawing/2014/main" id="{186AFCBB-DC49-4180-B847-D4E4C073E12E}"/>
              </a:ext>
            </a:extLst>
          </p:cNvPr>
          <p:cNvSpPr>
            <a:spLocks noChangeArrowheads="1"/>
          </p:cNvSpPr>
          <p:nvPr/>
        </p:nvSpPr>
        <p:spPr bwMode="auto">
          <a:xfrm>
            <a:off x="2419351" y="3490913"/>
            <a:ext cx="3024188" cy="415498"/>
          </a:xfrm>
          <a:prstGeom prst="rect">
            <a:avLst/>
          </a:prstGeom>
          <a:noFill/>
          <a:ln>
            <a:noFill/>
          </a:ln>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defRPr/>
            </a:pPr>
            <a:endParaRPr lang="pt-BR" altLang="pt-BR" sz="2100" b="1" dirty="0">
              <a:solidFill>
                <a:srgbClr val="006E89"/>
              </a:solidFill>
              <a:latin typeface="+mn-lt"/>
            </a:endParaRPr>
          </a:p>
        </p:txBody>
      </p:sp>
      <p:sp>
        <p:nvSpPr>
          <p:cNvPr id="53252" name="Retângulo 1">
            <a:extLst>
              <a:ext uri="{FF2B5EF4-FFF2-40B4-BE49-F238E27FC236}">
                <a16:creationId xmlns:a16="http://schemas.microsoft.com/office/drawing/2014/main" id="{AAE8782F-FD79-42BB-BC8B-5FF9225C6CC7}"/>
              </a:ext>
            </a:extLst>
          </p:cNvPr>
          <p:cNvSpPr>
            <a:spLocks noChangeArrowheads="1"/>
          </p:cNvSpPr>
          <p:nvPr/>
        </p:nvSpPr>
        <p:spPr bwMode="auto">
          <a:xfrm>
            <a:off x="3810001" y="1026320"/>
            <a:ext cx="9970295"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pt-BR" sz="5250"/>
          </a:p>
        </p:txBody>
      </p:sp>
      <p:sp>
        <p:nvSpPr>
          <p:cNvPr id="8" name="Retângulo 7">
            <a:extLst>
              <a:ext uri="{FF2B5EF4-FFF2-40B4-BE49-F238E27FC236}">
                <a16:creationId xmlns:a16="http://schemas.microsoft.com/office/drawing/2014/main" id="{EAE20145-A31C-4E7C-A8E9-81A9D4C6D733}"/>
              </a:ext>
            </a:extLst>
          </p:cNvPr>
          <p:cNvSpPr/>
          <p:nvPr/>
        </p:nvSpPr>
        <p:spPr>
          <a:xfrm>
            <a:off x="575048" y="2010477"/>
            <a:ext cx="17281920" cy="7468711"/>
          </a:xfrm>
          <a:prstGeom prst="rect">
            <a:avLst/>
          </a:prstGeom>
        </p:spPr>
        <p:txBody>
          <a:bodyPr wrap="square">
            <a:spAutoFit/>
          </a:bodyPr>
          <a:lstStyle/>
          <a:p>
            <a:pPr marL="514350" indent="-514350">
              <a:spcBef>
                <a:spcPts val="450"/>
              </a:spcBef>
              <a:spcAft>
                <a:spcPts val="450"/>
              </a:spcAft>
              <a:buFont typeface="Arial" panose="020B0604020202020204" pitchFamily="34" charset="0"/>
              <a:buChar char="•"/>
              <a:defRPr/>
            </a:pPr>
            <a:r>
              <a:rPr lang="pt-BR" sz="3600" b="1" dirty="0"/>
              <a:t>Seleção</a:t>
            </a:r>
            <a:r>
              <a:rPr lang="pt-BR" sz="3600" dirty="0"/>
              <a:t> das Operadoras:</a:t>
            </a:r>
          </a:p>
          <a:p>
            <a:pPr marL="1309688" indent="-514350">
              <a:spcBef>
                <a:spcPts val="450"/>
              </a:spcBef>
              <a:spcAft>
                <a:spcPts val="450"/>
              </a:spcAft>
              <a:buFont typeface="Arial" panose="020B0604020202020204" pitchFamily="34" charset="0"/>
              <a:buChar char="•"/>
              <a:defRPr/>
            </a:pPr>
            <a:r>
              <a:rPr lang="pt-BR" sz="3600" dirty="0"/>
              <a:t>Nota Técnica de Critérios </a:t>
            </a:r>
          </a:p>
          <a:p>
            <a:pPr marL="1309688" indent="-514350">
              <a:spcBef>
                <a:spcPts val="450"/>
              </a:spcBef>
              <a:spcAft>
                <a:spcPts val="450"/>
              </a:spcAft>
              <a:buFont typeface="Arial" panose="020B0604020202020204" pitchFamily="34" charset="0"/>
              <a:buChar char="•"/>
              <a:defRPr/>
            </a:pPr>
            <a:r>
              <a:rPr lang="pt-BR" sz="3600" dirty="0"/>
              <a:t>Nota Técnica de Seleção </a:t>
            </a:r>
          </a:p>
          <a:p>
            <a:pPr marL="514350" indent="-514350">
              <a:spcBef>
                <a:spcPts val="450"/>
              </a:spcBef>
              <a:spcAft>
                <a:spcPts val="450"/>
              </a:spcAft>
              <a:buFont typeface="Arial" panose="020B0604020202020204" pitchFamily="34" charset="0"/>
              <a:buChar char="•"/>
              <a:defRPr/>
            </a:pPr>
            <a:r>
              <a:rPr lang="pt-BR" sz="3600" dirty="0"/>
              <a:t>Definição do </a:t>
            </a:r>
            <a:r>
              <a:rPr lang="pt-BR" sz="3600" b="1" dirty="0"/>
              <a:t>Escopo</a:t>
            </a:r>
            <a:endParaRPr lang="pt-BR" sz="3600" dirty="0"/>
          </a:p>
          <a:p>
            <a:pPr marL="457200" indent="-457200">
              <a:spcBef>
                <a:spcPts val="450"/>
              </a:spcBef>
              <a:spcAft>
                <a:spcPts val="450"/>
              </a:spcAft>
              <a:buFont typeface="Arial" panose="020B0604020202020204" pitchFamily="34" charset="0"/>
              <a:buChar char="•"/>
              <a:defRPr/>
            </a:pPr>
            <a:endParaRPr lang="pt-BR" sz="3600" dirty="0"/>
          </a:p>
          <a:p>
            <a:pPr marL="514350" indent="-514350">
              <a:spcBef>
                <a:spcPts val="450"/>
              </a:spcBef>
              <a:spcAft>
                <a:spcPts val="450"/>
              </a:spcAft>
              <a:buFont typeface="Arial" panose="020B0604020202020204" pitchFamily="34" charset="0"/>
              <a:buChar char="•"/>
              <a:defRPr/>
            </a:pPr>
            <a:r>
              <a:rPr lang="pt-BR" sz="3600" b="1" dirty="0"/>
              <a:t>Análise Documental</a:t>
            </a:r>
            <a:r>
              <a:rPr lang="pt-BR" sz="3600" dirty="0"/>
              <a:t> e </a:t>
            </a:r>
            <a:r>
              <a:rPr lang="pt-BR" sz="3600" b="1" dirty="0"/>
              <a:t>Diligência</a:t>
            </a:r>
            <a:r>
              <a:rPr lang="pt-BR" sz="3600" dirty="0"/>
              <a:t> </a:t>
            </a:r>
            <a:r>
              <a:rPr lang="pt-BR" sz="3600" i="1" dirty="0"/>
              <a:t>in loco</a:t>
            </a:r>
            <a:r>
              <a:rPr lang="pt-BR" sz="3600" dirty="0"/>
              <a:t> </a:t>
            </a:r>
          </a:p>
          <a:p>
            <a:pPr marL="514350" indent="-514350">
              <a:spcBef>
                <a:spcPts val="450"/>
              </a:spcBef>
              <a:spcAft>
                <a:spcPts val="450"/>
              </a:spcAft>
              <a:buFont typeface="Arial" panose="020B0604020202020204" pitchFamily="34" charset="0"/>
              <a:buChar char="•"/>
              <a:defRPr/>
            </a:pPr>
            <a:r>
              <a:rPr lang="pt-BR" sz="3600" dirty="0"/>
              <a:t>Diagnóstico e </a:t>
            </a:r>
            <a:r>
              <a:rPr lang="pt-BR" sz="3600" b="1" dirty="0"/>
              <a:t>Recomendações</a:t>
            </a:r>
            <a:r>
              <a:rPr lang="pt-BR" sz="3600" dirty="0"/>
              <a:t>:</a:t>
            </a:r>
          </a:p>
          <a:p>
            <a:pPr marL="514350" indent="-514350">
              <a:spcBef>
                <a:spcPts val="450"/>
              </a:spcBef>
              <a:spcAft>
                <a:spcPts val="450"/>
              </a:spcAft>
              <a:buFont typeface="Arial" panose="020B0604020202020204" pitchFamily="34" charset="0"/>
              <a:buChar char="•"/>
              <a:defRPr/>
            </a:pPr>
            <a:r>
              <a:rPr lang="pt-BR" sz="3600" dirty="0"/>
              <a:t>Período de </a:t>
            </a:r>
            <a:r>
              <a:rPr lang="pt-BR" sz="3600" b="1" dirty="0"/>
              <a:t>Correção</a:t>
            </a:r>
            <a:r>
              <a:rPr lang="pt-BR" sz="3600" dirty="0"/>
              <a:t> (atuação das operadoras)</a:t>
            </a:r>
          </a:p>
          <a:p>
            <a:pPr marL="514350" indent="-514350">
              <a:spcBef>
                <a:spcPts val="450"/>
              </a:spcBef>
              <a:spcAft>
                <a:spcPts val="450"/>
              </a:spcAft>
              <a:buFont typeface="Arial" panose="020B0604020202020204" pitchFamily="34" charset="0"/>
              <a:buChar char="•"/>
              <a:defRPr/>
            </a:pPr>
            <a:r>
              <a:rPr lang="pt-BR" sz="3600" dirty="0"/>
              <a:t>Análise do </a:t>
            </a:r>
            <a:r>
              <a:rPr lang="pt-BR" sz="3600" b="1" dirty="0"/>
              <a:t>Cumprimento</a:t>
            </a:r>
            <a:r>
              <a:rPr lang="pt-BR" sz="3600" dirty="0"/>
              <a:t> das Recomendações:</a:t>
            </a:r>
          </a:p>
          <a:p>
            <a:pPr marL="1309688" indent="-514350">
              <a:spcBef>
                <a:spcPts val="450"/>
              </a:spcBef>
              <a:spcAft>
                <a:spcPts val="450"/>
              </a:spcAft>
              <a:buFont typeface="Arial" panose="020B0604020202020204" pitchFamily="34" charset="0"/>
              <a:buChar char="•"/>
              <a:defRPr/>
            </a:pPr>
            <a:r>
              <a:rPr lang="pt-BR" sz="3600" dirty="0"/>
              <a:t>Cumprimento: Nota Técnica Conclusiva </a:t>
            </a:r>
          </a:p>
          <a:p>
            <a:pPr marL="1309688" indent="-514350">
              <a:spcBef>
                <a:spcPts val="450"/>
              </a:spcBef>
              <a:spcAft>
                <a:spcPts val="450"/>
              </a:spcAft>
              <a:buFont typeface="Arial" panose="020B0604020202020204" pitchFamily="34" charset="0"/>
              <a:buChar char="•"/>
              <a:defRPr/>
            </a:pPr>
            <a:r>
              <a:rPr lang="pt-BR" sz="3600" dirty="0"/>
              <a:t>Autuação: Nota Técnica de Análise Preliminar </a:t>
            </a:r>
          </a:p>
        </p:txBody>
      </p:sp>
      <p:sp>
        <p:nvSpPr>
          <p:cNvPr id="53254" name="Retângulo 2">
            <a:extLst>
              <a:ext uri="{FF2B5EF4-FFF2-40B4-BE49-F238E27FC236}">
                <a16:creationId xmlns:a16="http://schemas.microsoft.com/office/drawing/2014/main" id="{7783D6CA-45B6-47E6-894B-1DC5FB1CBB5F}"/>
              </a:ext>
            </a:extLst>
          </p:cNvPr>
          <p:cNvSpPr>
            <a:spLocks noChangeArrowheads="1"/>
          </p:cNvSpPr>
          <p:nvPr/>
        </p:nvSpPr>
        <p:spPr bwMode="auto">
          <a:xfrm>
            <a:off x="4395788" y="6945184"/>
            <a:ext cx="111418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900"/>
              </a:spcBef>
              <a:spcAft>
                <a:spcPts val="900"/>
              </a:spcAft>
            </a:pPr>
            <a:endParaRPr lang="pt-BR" altLang="pt-BR" sz="2400" b="1"/>
          </a:p>
        </p:txBody>
      </p:sp>
    </p:spTree>
    <p:extLst>
      <p:ext uri="{BB962C8B-B14F-4D97-AF65-F5344CB8AC3E}">
        <p14:creationId xmlns:p14="http://schemas.microsoft.com/office/powerpoint/2010/main" val="521136544"/>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1">
            <a:extLst>
              <a:ext uri="{FF2B5EF4-FFF2-40B4-BE49-F238E27FC236}">
                <a16:creationId xmlns:a16="http://schemas.microsoft.com/office/drawing/2014/main" id="{CE1CFBE0-914F-4388-9E72-4FFD5F9A8874}"/>
              </a:ext>
            </a:extLst>
          </p:cNvPr>
          <p:cNvSpPr>
            <a:spLocks noChangeArrowheads="1"/>
          </p:cNvSpPr>
          <p:nvPr/>
        </p:nvSpPr>
        <p:spPr bwMode="auto">
          <a:xfrm>
            <a:off x="0" y="-34717"/>
            <a:ext cx="18072992" cy="923330"/>
          </a:xfrm>
          <a:prstGeom prst="rect">
            <a:avLst/>
          </a:prstGeom>
          <a:noFill/>
          <a:ln>
            <a:noFill/>
          </a:ln>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pt-BR" altLang="pt-BR" sz="5400" b="1" dirty="0">
                <a:solidFill>
                  <a:schemeClr val="bg1"/>
                </a:solidFill>
                <a:latin typeface="+mj-lt"/>
              </a:rPr>
              <a:t>                                                     </a:t>
            </a:r>
            <a:r>
              <a:rPr lang="pt-BR" altLang="pt-BR" sz="4800" b="1" dirty="0">
                <a:solidFill>
                  <a:schemeClr val="bg1"/>
                </a:solidFill>
                <a:latin typeface="+mj-lt"/>
              </a:rPr>
              <a:t>Objetivo da Intervenção Fiscalizatória</a:t>
            </a:r>
          </a:p>
        </p:txBody>
      </p:sp>
      <p:sp>
        <p:nvSpPr>
          <p:cNvPr id="55299" name="Retângulo 1">
            <a:extLst>
              <a:ext uri="{FF2B5EF4-FFF2-40B4-BE49-F238E27FC236}">
                <a16:creationId xmlns:a16="http://schemas.microsoft.com/office/drawing/2014/main" id="{1A02F272-9120-42AB-B95F-62800B357DAD}"/>
              </a:ext>
            </a:extLst>
          </p:cNvPr>
          <p:cNvSpPr>
            <a:spLocks noChangeArrowheads="1"/>
          </p:cNvSpPr>
          <p:nvPr/>
        </p:nvSpPr>
        <p:spPr bwMode="auto">
          <a:xfrm>
            <a:off x="3810001" y="1026320"/>
            <a:ext cx="9970295"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pt-BR" sz="5250"/>
          </a:p>
        </p:txBody>
      </p:sp>
      <p:sp>
        <p:nvSpPr>
          <p:cNvPr id="55300" name="Retângulo 3">
            <a:extLst>
              <a:ext uri="{FF2B5EF4-FFF2-40B4-BE49-F238E27FC236}">
                <a16:creationId xmlns:a16="http://schemas.microsoft.com/office/drawing/2014/main" id="{5C3DDA70-A0B5-43BB-ACA9-85D7A73A2B3B}"/>
              </a:ext>
            </a:extLst>
          </p:cNvPr>
          <p:cNvSpPr>
            <a:spLocks noChangeArrowheads="1"/>
          </p:cNvSpPr>
          <p:nvPr/>
        </p:nvSpPr>
        <p:spPr bwMode="auto">
          <a:xfrm>
            <a:off x="7646195" y="3257551"/>
            <a:ext cx="71318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pt-BR" altLang="pt-BR" sz="3000"/>
          </a:p>
          <a:p>
            <a:pPr algn="just"/>
            <a:endParaRPr lang="pt-BR" altLang="pt-BR" sz="3000"/>
          </a:p>
        </p:txBody>
      </p:sp>
      <p:sp>
        <p:nvSpPr>
          <p:cNvPr id="55301" name="AutoShape 2" descr="Resultado de imagem para fiscalização">
            <a:extLst>
              <a:ext uri="{FF2B5EF4-FFF2-40B4-BE49-F238E27FC236}">
                <a16:creationId xmlns:a16="http://schemas.microsoft.com/office/drawing/2014/main" id="{3065D8F8-5C50-404F-9D1C-B5706E8912DC}"/>
              </a:ext>
            </a:extLst>
          </p:cNvPr>
          <p:cNvSpPr>
            <a:spLocks noChangeAspect="1" noChangeArrowheads="1"/>
          </p:cNvSpPr>
          <p:nvPr/>
        </p:nvSpPr>
        <p:spPr bwMode="auto">
          <a:xfrm>
            <a:off x="8915400" y="4914901"/>
            <a:ext cx="457200" cy="141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pt-BR" sz="5250"/>
          </a:p>
        </p:txBody>
      </p:sp>
      <p:sp>
        <p:nvSpPr>
          <p:cNvPr id="55302" name="AutoShape 4" descr="Resultado de imagem para fiscalização">
            <a:extLst>
              <a:ext uri="{FF2B5EF4-FFF2-40B4-BE49-F238E27FC236}">
                <a16:creationId xmlns:a16="http://schemas.microsoft.com/office/drawing/2014/main" id="{635DC99D-C67B-4ACC-9BF1-04D82EB3EAAB}"/>
              </a:ext>
            </a:extLst>
          </p:cNvPr>
          <p:cNvSpPr>
            <a:spLocks noChangeAspect="1" noChangeArrowheads="1"/>
          </p:cNvSpPr>
          <p:nvPr/>
        </p:nvSpPr>
        <p:spPr bwMode="auto">
          <a:xfrm>
            <a:off x="8915400" y="49149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pt-BR" sz="5250"/>
          </a:p>
        </p:txBody>
      </p:sp>
      <p:sp>
        <p:nvSpPr>
          <p:cNvPr id="7" name="Retângulo 6">
            <a:extLst>
              <a:ext uri="{FF2B5EF4-FFF2-40B4-BE49-F238E27FC236}">
                <a16:creationId xmlns:a16="http://schemas.microsoft.com/office/drawing/2014/main" id="{DA2CB5A5-B38F-4927-B60A-B06727397244}"/>
              </a:ext>
            </a:extLst>
          </p:cNvPr>
          <p:cNvSpPr/>
          <p:nvPr/>
        </p:nvSpPr>
        <p:spPr>
          <a:xfrm>
            <a:off x="215008" y="1757363"/>
            <a:ext cx="17857984" cy="3183885"/>
          </a:xfrm>
          <a:prstGeom prst="rect">
            <a:avLst/>
          </a:prstGeom>
        </p:spPr>
        <p:txBody>
          <a:bodyPr wrap="square">
            <a:spAutoFit/>
          </a:bodyPr>
          <a:lstStyle/>
          <a:p>
            <a:pPr marL="542925" indent="-542925" algn="just">
              <a:lnSpc>
                <a:spcPct val="107000"/>
              </a:lnSpc>
              <a:spcAft>
                <a:spcPts val="1200"/>
              </a:spcAft>
              <a:buFont typeface="Wingdings" panose="05000000000000000000" pitchFamily="2" charset="2"/>
              <a:buChar char="Ø"/>
              <a:defRPr/>
            </a:pPr>
            <a:r>
              <a:rPr lang="pt-BR" sz="3600" b="1" dirty="0">
                <a:ea typeface="Times New Roman" panose="02020603050405020304" pitchFamily="18" charset="0"/>
                <a:cs typeface="Times New Roman" panose="02020603050405020304" pitchFamily="18" charset="0"/>
              </a:rPr>
              <a:t>Objetivo:</a:t>
            </a:r>
          </a:p>
          <a:p>
            <a:pPr marL="542925" algn="just">
              <a:lnSpc>
                <a:spcPct val="107000"/>
              </a:lnSpc>
              <a:spcAft>
                <a:spcPts val="1200"/>
              </a:spcAft>
              <a:defRPr/>
            </a:pPr>
            <a:r>
              <a:rPr lang="pt-BR" sz="3600" dirty="0">
                <a:ea typeface="Times New Roman" panose="02020603050405020304" pitchFamily="18" charset="0"/>
                <a:cs typeface="Times New Roman" panose="02020603050405020304" pitchFamily="18" charset="0"/>
              </a:rPr>
              <a:t>Avaliação, </a:t>
            </a:r>
            <a:r>
              <a:rPr lang="pt-BR" sz="3600" dirty="0">
                <a:solidFill>
                  <a:srgbClr val="000000"/>
                </a:solidFill>
                <a:ea typeface="Times New Roman" panose="02020603050405020304" pitchFamily="18" charset="0"/>
                <a:cs typeface="Times New Roman" panose="02020603050405020304" pitchFamily="18" charset="0"/>
              </a:rPr>
              <a:t>através de diligência </a:t>
            </a:r>
            <a:r>
              <a:rPr lang="pt-BR" sz="3600" i="1" dirty="0">
                <a:solidFill>
                  <a:srgbClr val="000000"/>
                </a:solidFill>
                <a:ea typeface="Times New Roman" panose="02020603050405020304" pitchFamily="18" charset="0"/>
                <a:cs typeface="Times New Roman" panose="02020603050405020304" pitchFamily="18" charset="0"/>
              </a:rPr>
              <a:t>in loco</a:t>
            </a:r>
            <a:r>
              <a:rPr lang="pt-BR" sz="3600" dirty="0">
                <a:solidFill>
                  <a:srgbClr val="000000"/>
                </a:solidFill>
                <a:ea typeface="Times New Roman" panose="02020603050405020304" pitchFamily="18" charset="0"/>
                <a:cs typeface="Times New Roman" panose="02020603050405020304" pitchFamily="18" charset="0"/>
              </a:rPr>
              <a:t> e análise documental, dos </a:t>
            </a:r>
            <a:r>
              <a:rPr lang="pt-BR" sz="3600" b="1" dirty="0">
                <a:solidFill>
                  <a:srgbClr val="31859C"/>
                </a:solidFill>
                <a:ea typeface="Times New Roman" panose="02020603050405020304" pitchFamily="18" charset="0"/>
                <a:cs typeface="Times New Roman" panose="02020603050405020304" pitchFamily="18" charset="0"/>
              </a:rPr>
              <a:t>processos de trabalho</a:t>
            </a:r>
            <a:r>
              <a:rPr lang="pt-BR" sz="3600" dirty="0">
                <a:ea typeface="Times New Roman" panose="02020603050405020304" pitchFamily="18" charset="0"/>
                <a:cs typeface="Times New Roman" panose="02020603050405020304" pitchFamily="18" charset="0"/>
              </a:rPr>
              <a:t> relacionados às demandas registradas no ciclo de avaliação</a:t>
            </a:r>
            <a:r>
              <a:rPr lang="pt-BR" sz="3600" dirty="0">
                <a:solidFill>
                  <a:srgbClr val="000000"/>
                </a:solidFill>
                <a:ea typeface="Times New Roman" panose="02020603050405020304" pitchFamily="18" charset="0"/>
                <a:cs typeface="Times New Roman" panose="02020603050405020304" pitchFamily="18" charset="0"/>
              </a:rPr>
              <a:t>, para </a:t>
            </a:r>
            <a:r>
              <a:rPr lang="pt-BR" sz="3600" b="1" dirty="0">
                <a:solidFill>
                  <a:srgbClr val="31859C"/>
                </a:solidFill>
                <a:ea typeface="Times New Roman" panose="02020603050405020304" pitchFamily="18" charset="0"/>
                <a:cs typeface="Times New Roman" panose="02020603050405020304" pitchFamily="18" charset="0"/>
              </a:rPr>
              <a:t>identificação,</a:t>
            </a:r>
            <a:r>
              <a:rPr lang="pt-BR" sz="3600" dirty="0">
                <a:solidFill>
                  <a:srgbClr val="000000"/>
                </a:solidFill>
                <a:ea typeface="Times New Roman" panose="02020603050405020304" pitchFamily="18" charset="0"/>
                <a:cs typeface="Times New Roman" panose="02020603050405020304" pitchFamily="18" charset="0"/>
              </a:rPr>
              <a:t> e </a:t>
            </a:r>
            <a:r>
              <a:rPr lang="pt-BR" sz="3600" b="1" dirty="0">
                <a:solidFill>
                  <a:srgbClr val="31859C"/>
                </a:solidFill>
                <a:ea typeface="Times New Roman" panose="02020603050405020304" pitchFamily="18" charset="0"/>
                <a:cs typeface="Times New Roman" panose="02020603050405020304" pitchFamily="18" charset="0"/>
              </a:rPr>
              <a:t>correção</a:t>
            </a:r>
            <a:r>
              <a:rPr lang="pt-BR" sz="3600" dirty="0">
                <a:ea typeface="Times New Roman" panose="02020603050405020304" pitchFamily="18" charset="0"/>
                <a:cs typeface="Times New Roman" panose="02020603050405020304" pitchFamily="18" charset="0"/>
              </a:rPr>
              <a:t> pela </a:t>
            </a:r>
            <a:r>
              <a:rPr lang="pt-BR" sz="3600" b="1" dirty="0">
                <a:solidFill>
                  <a:srgbClr val="31859C"/>
                </a:solidFill>
                <a:ea typeface="Times New Roman" panose="02020603050405020304" pitchFamily="18" charset="0"/>
                <a:cs typeface="Times New Roman" panose="02020603050405020304" pitchFamily="18" charset="0"/>
              </a:rPr>
              <a:t>operadora, </a:t>
            </a:r>
            <a:r>
              <a:rPr lang="pt-BR" sz="3600" dirty="0">
                <a:solidFill>
                  <a:srgbClr val="000000"/>
                </a:solidFill>
                <a:ea typeface="Times New Roman" panose="02020603050405020304" pitchFamily="18" charset="0"/>
                <a:cs typeface="Times New Roman" panose="02020603050405020304" pitchFamily="18" charset="0"/>
              </a:rPr>
              <a:t>das </a:t>
            </a:r>
            <a:r>
              <a:rPr lang="pt-BR" sz="3600" b="1" dirty="0">
                <a:solidFill>
                  <a:srgbClr val="31859C"/>
                </a:solidFill>
                <a:ea typeface="Times New Roman" panose="02020603050405020304" pitchFamily="18" charset="0"/>
                <a:cs typeface="Times New Roman" panose="02020603050405020304" pitchFamily="18" charset="0"/>
              </a:rPr>
              <a:t>causas</a:t>
            </a:r>
            <a:r>
              <a:rPr lang="pt-BR" sz="3600" b="1" dirty="0">
                <a:ea typeface="Times New Roman" panose="02020603050405020304" pitchFamily="18" charset="0"/>
                <a:cs typeface="Times New Roman" panose="02020603050405020304" pitchFamily="18" charset="0"/>
              </a:rPr>
              <a:t> das </a:t>
            </a:r>
            <a:r>
              <a:rPr lang="pt-BR" sz="3600" b="1" dirty="0">
                <a:solidFill>
                  <a:srgbClr val="31859C"/>
                </a:solidFill>
                <a:ea typeface="Times New Roman" panose="02020603050405020304" pitchFamily="18" charset="0"/>
                <a:cs typeface="Times New Roman" panose="02020603050405020304" pitchFamily="18" charset="0"/>
              </a:rPr>
              <a:t>falhas operacionais</a:t>
            </a:r>
            <a:r>
              <a:rPr lang="pt-BR" sz="3600" dirty="0">
                <a:solidFill>
                  <a:srgbClr val="000000"/>
                </a:solidFill>
                <a:ea typeface="Times New Roman" panose="02020603050405020304" pitchFamily="18" charset="0"/>
                <a:cs typeface="Times New Roman" panose="02020603050405020304" pitchFamily="18" charset="0"/>
              </a:rPr>
              <a:t> </a:t>
            </a:r>
            <a:r>
              <a:rPr lang="pt-BR" sz="3600" dirty="0">
                <a:ea typeface="Times New Roman" panose="02020603050405020304" pitchFamily="18" charset="0"/>
                <a:cs typeface="Times New Roman" panose="02020603050405020304" pitchFamily="18" charset="0"/>
              </a:rPr>
              <a:t>que geram demandas</a:t>
            </a:r>
            <a:r>
              <a:rPr lang="pt-BR" sz="3600" dirty="0">
                <a:solidFill>
                  <a:srgbClr val="000000"/>
                </a:solidFill>
                <a:ea typeface="Times New Roman" panose="02020603050405020304" pitchFamily="18" charset="0"/>
                <a:cs typeface="Times New Roman" panose="02020603050405020304" pitchFamily="18" charset="0"/>
              </a:rPr>
              <a:t> recorrentes de beneficiários.</a:t>
            </a:r>
            <a:endParaRPr lang="pt-BR" sz="3600" dirty="0"/>
          </a:p>
        </p:txBody>
      </p:sp>
      <p:sp>
        <p:nvSpPr>
          <p:cNvPr id="12" name="Retângulo 11">
            <a:extLst>
              <a:ext uri="{FF2B5EF4-FFF2-40B4-BE49-F238E27FC236}">
                <a16:creationId xmlns:a16="http://schemas.microsoft.com/office/drawing/2014/main" id="{8440EA05-03B0-45BA-B913-18811C20AB87}"/>
              </a:ext>
            </a:extLst>
          </p:cNvPr>
          <p:cNvSpPr/>
          <p:nvPr/>
        </p:nvSpPr>
        <p:spPr>
          <a:xfrm>
            <a:off x="359024" y="4795838"/>
            <a:ext cx="15481051" cy="2701060"/>
          </a:xfrm>
          <a:prstGeom prst="rect">
            <a:avLst/>
          </a:prstGeom>
        </p:spPr>
        <p:txBody>
          <a:bodyPr wrap="square">
            <a:spAutoFit/>
          </a:bodyPr>
          <a:lstStyle/>
          <a:p>
            <a:pPr marL="542925" indent="-542925" algn="just">
              <a:lnSpc>
                <a:spcPct val="107000"/>
              </a:lnSpc>
              <a:spcAft>
                <a:spcPts val="1200"/>
              </a:spcAft>
              <a:buFont typeface="Wingdings" panose="05000000000000000000" pitchFamily="2" charset="2"/>
              <a:buChar char="Ø"/>
              <a:defRPr/>
            </a:pPr>
            <a:r>
              <a:rPr lang="pt-BR" sz="3600" b="1" dirty="0">
                <a:solidFill>
                  <a:srgbClr val="000000"/>
                </a:solidFill>
                <a:ea typeface="Times New Roman" panose="02020603050405020304" pitchFamily="18" charset="0"/>
                <a:cs typeface="Times New Roman" panose="02020603050405020304" pitchFamily="18" charset="0"/>
              </a:rPr>
              <a:t>Temas mais abordados na IF</a:t>
            </a:r>
            <a:r>
              <a:rPr lang="pt-BR" sz="3600" dirty="0">
                <a:solidFill>
                  <a:srgbClr val="000000"/>
                </a:solidFill>
                <a:ea typeface="Times New Roman" panose="02020603050405020304" pitchFamily="18" charset="0"/>
                <a:cs typeface="Times New Roman" panose="02020603050405020304" pitchFamily="18" charset="0"/>
              </a:rPr>
              <a:t>: </a:t>
            </a:r>
          </a:p>
          <a:p>
            <a:pPr marL="942975" indent="-400050" algn="just">
              <a:spcBef>
                <a:spcPts val="600"/>
              </a:spcBef>
              <a:spcAft>
                <a:spcPts val="600"/>
              </a:spcAft>
              <a:buFont typeface="Wingdings" panose="05000000000000000000" pitchFamily="2" charset="2"/>
              <a:buChar char="§"/>
              <a:defRPr/>
            </a:pPr>
            <a:r>
              <a:rPr lang="pt-BR" sz="3200" dirty="0">
                <a:ea typeface="Times New Roman" panose="02020603050405020304" pitchFamily="18" charset="0"/>
                <a:cs typeface="Times New Roman" panose="02020603050405020304" pitchFamily="18" charset="0"/>
              </a:rPr>
              <a:t>Auditoria para autorização de procedimentos / junta médica;</a:t>
            </a:r>
          </a:p>
          <a:p>
            <a:pPr marL="942975" indent="-400050" algn="just">
              <a:spcBef>
                <a:spcPts val="600"/>
              </a:spcBef>
              <a:spcAft>
                <a:spcPts val="600"/>
              </a:spcAft>
              <a:buFont typeface="Wingdings" panose="05000000000000000000" pitchFamily="2" charset="2"/>
              <a:buChar char="§"/>
              <a:defRPr/>
            </a:pPr>
            <a:r>
              <a:rPr lang="pt-BR" sz="3200" dirty="0">
                <a:ea typeface="Times New Roman" panose="02020603050405020304" pitchFamily="18" charset="0"/>
                <a:cs typeface="Times New Roman" panose="02020603050405020304" pitchFamily="18" charset="0"/>
              </a:rPr>
              <a:t>mecanismos de regulação</a:t>
            </a:r>
            <a:r>
              <a:rPr lang="pt-BR" sz="3200" dirty="0">
                <a:solidFill>
                  <a:srgbClr val="000000"/>
                </a:solidFill>
                <a:ea typeface="Times New Roman" panose="02020603050405020304" pitchFamily="18" charset="0"/>
                <a:cs typeface="Times New Roman" panose="02020603050405020304" pitchFamily="18" charset="0"/>
              </a:rPr>
              <a:t>;</a:t>
            </a:r>
          </a:p>
          <a:p>
            <a:pPr marL="942975" indent="-400050" algn="just">
              <a:spcBef>
                <a:spcPts val="600"/>
              </a:spcBef>
              <a:spcAft>
                <a:spcPts val="600"/>
              </a:spcAft>
              <a:buFont typeface="Wingdings" panose="05000000000000000000" pitchFamily="2" charset="2"/>
              <a:buChar char="§"/>
              <a:defRPr/>
            </a:pPr>
            <a:r>
              <a:rPr lang="pt-BR" sz="3200" dirty="0">
                <a:solidFill>
                  <a:srgbClr val="000000"/>
                </a:solidFill>
                <a:ea typeface="Times New Roman" panose="02020603050405020304" pitchFamily="18" charset="0"/>
                <a:cs typeface="Times New Roman" panose="02020603050405020304" pitchFamily="18" charset="0"/>
              </a:rPr>
              <a:t>Ações para a garantia do atendimento (RN 259);</a:t>
            </a:r>
          </a:p>
        </p:txBody>
      </p:sp>
      <p:sp>
        <p:nvSpPr>
          <p:cNvPr id="3" name="Retângulo 2">
            <a:extLst>
              <a:ext uri="{FF2B5EF4-FFF2-40B4-BE49-F238E27FC236}">
                <a16:creationId xmlns:a16="http://schemas.microsoft.com/office/drawing/2014/main" id="{84452047-9775-4136-896B-96A9C9890D60}"/>
              </a:ext>
            </a:extLst>
          </p:cNvPr>
          <p:cNvSpPr/>
          <p:nvPr/>
        </p:nvSpPr>
        <p:spPr>
          <a:xfrm>
            <a:off x="359024" y="7350920"/>
            <a:ext cx="13825536" cy="2523768"/>
          </a:xfrm>
          <a:prstGeom prst="rect">
            <a:avLst/>
          </a:prstGeom>
        </p:spPr>
        <p:txBody>
          <a:bodyPr wrap="square">
            <a:spAutoFit/>
          </a:bodyPr>
          <a:lstStyle/>
          <a:p>
            <a:pPr marL="942975" indent="-400050" algn="just">
              <a:spcBef>
                <a:spcPts val="600"/>
              </a:spcBef>
              <a:spcAft>
                <a:spcPts val="600"/>
              </a:spcAft>
              <a:buFont typeface="Wingdings" panose="05000000000000000000" pitchFamily="2" charset="2"/>
              <a:buChar char="§"/>
              <a:defRPr/>
            </a:pPr>
            <a:r>
              <a:rPr lang="pt-BR" sz="3200" dirty="0">
                <a:ea typeface="Times New Roman" panose="02020603050405020304" pitchFamily="18" charset="0"/>
                <a:cs typeface="Times New Roman" panose="02020603050405020304" pitchFamily="18" charset="0"/>
              </a:rPr>
              <a:t>Canais de atendimento aos beneficiários;</a:t>
            </a:r>
          </a:p>
          <a:p>
            <a:pPr marL="942975" indent="-400050" algn="just">
              <a:spcBef>
                <a:spcPts val="600"/>
              </a:spcBef>
              <a:spcAft>
                <a:spcPts val="600"/>
              </a:spcAft>
              <a:buFont typeface="Wingdings" panose="05000000000000000000" pitchFamily="2" charset="2"/>
              <a:buChar char="§"/>
              <a:defRPr/>
            </a:pPr>
            <a:r>
              <a:rPr lang="pt-BR" sz="3200" dirty="0">
                <a:solidFill>
                  <a:srgbClr val="000000"/>
                </a:solidFill>
                <a:ea typeface="Times New Roman" panose="02020603050405020304" pitchFamily="18" charset="0"/>
                <a:cs typeface="Times New Roman" panose="02020603050405020304" pitchFamily="18" charset="0"/>
              </a:rPr>
              <a:t>Movimentação cadastral;</a:t>
            </a:r>
          </a:p>
          <a:p>
            <a:pPr marL="942975" indent="-400050" algn="just">
              <a:spcBef>
                <a:spcPts val="600"/>
              </a:spcBef>
              <a:spcAft>
                <a:spcPts val="600"/>
              </a:spcAft>
              <a:buFont typeface="Wingdings" panose="05000000000000000000" pitchFamily="2" charset="2"/>
              <a:buChar char="§"/>
              <a:defRPr/>
            </a:pPr>
            <a:r>
              <a:rPr lang="pt-BR" sz="3200" dirty="0">
                <a:solidFill>
                  <a:srgbClr val="000000"/>
                </a:solidFill>
                <a:ea typeface="Times New Roman" panose="02020603050405020304" pitchFamily="18" charset="0"/>
                <a:cs typeface="Times New Roman" panose="02020603050405020304" pitchFamily="18" charset="0"/>
              </a:rPr>
              <a:t>Reajuste;</a:t>
            </a:r>
          </a:p>
          <a:p>
            <a:pPr marL="942975" indent="-400050" algn="just">
              <a:spcBef>
                <a:spcPts val="600"/>
              </a:spcBef>
              <a:spcAft>
                <a:spcPts val="600"/>
              </a:spcAft>
              <a:buFont typeface="Wingdings" panose="05000000000000000000" pitchFamily="2" charset="2"/>
              <a:buChar char="§"/>
              <a:defRPr/>
            </a:pPr>
            <a:r>
              <a:rPr lang="pt-BR" sz="3200" dirty="0">
                <a:solidFill>
                  <a:srgbClr val="000000"/>
                </a:solidFill>
                <a:ea typeface="Times New Roman" panose="02020603050405020304" pitchFamily="18" charset="0"/>
                <a:cs typeface="Times New Roman" panose="02020603050405020304" pitchFamily="18" charset="0"/>
              </a:rPr>
              <a:t>Obrigações decorrentes do contrato.</a:t>
            </a:r>
          </a:p>
        </p:txBody>
      </p:sp>
    </p:spTree>
    <p:extLst>
      <p:ext uri="{BB962C8B-B14F-4D97-AF65-F5344CB8AC3E}">
        <p14:creationId xmlns:p14="http://schemas.microsoft.com/office/powerpoint/2010/main" val="2126321396"/>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1">
            <a:extLst>
              <a:ext uri="{FF2B5EF4-FFF2-40B4-BE49-F238E27FC236}">
                <a16:creationId xmlns:a16="http://schemas.microsoft.com/office/drawing/2014/main" id="{BFC3BB8C-2BBE-47E4-96C2-8CBDEFD6FECD}"/>
              </a:ext>
            </a:extLst>
          </p:cNvPr>
          <p:cNvSpPr>
            <a:spLocks noChangeArrowheads="1"/>
          </p:cNvSpPr>
          <p:nvPr/>
        </p:nvSpPr>
        <p:spPr bwMode="auto">
          <a:xfrm>
            <a:off x="0" y="0"/>
            <a:ext cx="18072992" cy="923330"/>
          </a:xfrm>
          <a:prstGeom prst="rect">
            <a:avLst/>
          </a:prstGeom>
          <a:noFill/>
          <a:ln>
            <a:noFill/>
          </a:ln>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pt-BR" altLang="pt-BR" sz="5400" b="1" dirty="0">
                <a:solidFill>
                  <a:schemeClr val="bg1"/>
                </a:solidFill>
                <a:latin typeface="+mj-lt"/>
              </a:rPr>
              <a:t>                                                                    </a:t>
            </a:r>
            <a:r>
              <a:rPr lang="pt-BR" altLang="pt-BR" sz="4800" b="1" dirty="0">
                <a:solidFill>
                  <a:schemeClr val="bg1"/>
                </a:solidFill>
                <a:latin typeface="+mj-lt"/>
              </a:rPr>
              <a:t>Atuação da Operadora na IF</a:t>
            </a:r>
          </a:p>
        </p:txBody>
      </p:sp>
      <p:sp>
        <p:nvSpPr>
          <p:cNvPr id="56323" name="Retângulo 1">
            <a:extLst>
              <a:ext uri="{FF2B5EF4-FFF2-40B4-BE49-F238E27FC236}">
                <a16:creationId xmlns:a16="http://schemas.microsoft.com/office/drawing/2014/main" id="{11CB9C94-BBB5-4ECD-A669-C9CFDF15F0AD}"/>
              </a:ext>
            </a:extLst>
          </p:cNvPr>
          <p:cNvSpPr>
            <a:spLocks noChangeArrowheads="1"/>
          </p:cNvSpPr>
          <p:nvPr/>
        </p:nvSpPr>
        <p:spPr bwMode="auto">
          <a:xfrm>
            <a:off x="3810001" y="1026320"/>
            <a:ext cx="9970295"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pt-BR" sz="5250"/>
          </a:p>
        </p:txBody>
      </p:sp>
      <p:sp>
        <p:nvSpPr>
          <p:cNvPr id="56324" name="Retângulo 3">
            <a:extLst>
              <a:ext uri="{FF2B5EF4-FFF2-40B4-BE49-F238E27FC236}">
                <a16:creationId xmlns:a16="http://schemas.microsoft.com/office/drawing/2014/main" id="{F478D26E-AC87-4A2F-BB9C-BA0BE955D61C}"/>
              </a:ext>
            </a:extLst>
          </p:cNvPr>
          <p:cNvSpPr>
            <a:spLocks noChangeArrowheads="1"/>
          </p:cNvSpPr>
          <p:nvPr/>
        </p:nvSpPr>
        <p:spPr bwMode="auto">
          <a:xfrm>
            <a:off x="7646195" y="3257551"/>
            <a:ext cx="71318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pt-BR" altLang="pt-BR" sz="3000"/>
          </a:p>
          <a:p>
            <a:pPr algn="just"/>
            <a:endParaRPr lang="pt-BR" altLang="pt-BR" sz="3000"/>
          </a:p>
        </p:txBody>
      </p:sp>
      <p:sp>
        <p:nvSpPr>
          <p:cNvPr id="56325" name="AutoShape 2" descr="Resultado de imagem para fiscalização">
            <a:extLst>
              <a:ext uri="{FF2B5EF4-FFF2-40B4-BE49-F238E27FC236}">
                <a16:creationId xmlns:a16="http://schemas.microsoft.com/office/drawing/2014/main" id="{F922C365-9D92-4A73-8AF5-EF137A9806CD}"/>
              </a:ext>
            </a:extLst>
          </p:cNvPr>
          <p:cNvSpPr>
            <a:spLocks noChangeAspect="1" noChangeArrowheads="1"/>
          </p:cNvSpPr>
          <p:nvPr/>
        </p:nvSpPr>
        <p:spPr bwMode="auto">
          <a:xfrm>
            <a:off x="8915400" y="4914901"/>
            <a:ext cx="457200" cy="141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pt-BR" sz="5250"/>
          </a:p>
        </p:txBody>
      </p:sp>
      <p:sp>
        <p:nvSpPr>
          <p:cNvPr id="56326" name="AutoShape 4" descr="Resultado de imagem para fiscalização">
            <a:extLst>
              <a:ext uri="{FF2B5EF4-FFF2-40B4-BE49-F238E27FC236}">
                <a16:creationId xmlns:a16="http://schemas.microsoft.com/office/drawing/2014/main" id="{C830E0D6-A1B3-476C-9468-9B176DC3C68F}"/>
              </a:ext>
            </a:extLst>
          </p:cNvPr>
          <p:cNvSpPr>
            <a:spLocks noChangeAspect="1" noChangeArrowheads="1"/>
          </p:cNvSpPr>
          <p:nvPr/>
        </p:nvSpPr>
        <p:spPr bwMode="auto">
          <a:xfrm>
            <a:off x="8867775" y="48196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pt-BR" sz="5250"/>
          </a:p>
        </p:txBody>
      </p:sp>
      <p:sp>
        <p:nvSpPr>
          <p:cNvPr id="7" name="Retângulo 6">
            <a:extLst>
              <a:ext uri="{FF2B5EF4-FFF2-40B4-BE49-F238E27FC236}">
                <a16:creationId xmlns:a16="http://schemas.microsoft.com/office/drawing/2014/main" id="{EF115945-54E9-4431-8CB1-2B1150CEADC6}"/>
              </a:ext>
            </a:extLst>
          </p:cNvPr>
          <p:cNvSpPr/>
          <p:nvPr/>
        </p:nvSpPr>
        <p:spPr>
          <a:xfrm>
            <a:off x="719064" y="1902560"/>
            <a:ext cx="15013856" cy="3477875"/>
          </a:xfrm>
          <a:prstGeom prst="rect">
            <a:avLst/>
          </a:prstGeom>
        </p:spPr>
        <p:txBody>
          <a:bodyPr wrap="square">
            <a:spAutoFit/>
          </a:bodyPr>
          <a:lstStyle/>
          <a:p>
            <a:pPr marL="542925" indent="-542925" algn="just">
              <a:spcBef>
                <a:spcPts val="600"/>
              </a:spcBef>
              <a:spcAft>
                <a:spcPts val="600"/>
              </a:spcAft>
              <a:buFont typeface="Wingdings" panose="05000000000000000000" pitchFamily="2" charset="2"/>
              <a:buChar char="Ø"/>
              <a:defRPr/>
            </a:pPr>
            <a:r>
              <a:rPr lang="pt-BR" sz="3600" b="1" dirty="0">
                <a:ea typeface="Times New Roman" panose="02020603050405020304" pitchFamily="18" charset="0"/>
                <a:cs typeface="Times New Roman" panose="02020603050405020304" pitchFamily="18" charset="0"/>
              </a:rPr>
              <a:t>Objetivo: </a:t>
            </a:r>
          </a:p>
          <a:p>
            <a:pPr marL="1073945" indent="-528638" algn="just">
              <a:spcBef>
                <a:spcPts val="600"/>
              </a:spcBef>
              <a:spcAft>
                <a:spcPts val="600"/>
              </a:spcAft>
              <a:buFont typeface="Wingdings" panose="05000000000000000000" pitchFamily="2" charset="2"/>
              <a:buChar char="§"/>
              <a:defRPr/>
            </a:pPr>
            <a:r>
              <a:rPr lang="pt-BR" sz="3600" dirty="0"/>
              <a:t>Correção das </a:t>
            </a:r>
            <a:r>
              <a:rPr lang="pt-BR" sz="3600" b="1" dirty="0">
                <a:solidFill>
                  <a:srgbClr val="31859C"/>
                </a:solidFill>
              </a:rPr>
              <a:t>falhas operacionais</a:t>
            </a:r>
            <a:r>
              <a:rPr lang="pt-BR" sz="3600" dirty="0"/>
              <a:t>;</a:t>
            </a:r>
          </a:p>
          <a:p>
            <a:pPr marL="1073945" indent="-528638" algn="just">
              <a:spcBef>
                <a:spcPts val="600"/>
              </a:spcBef>
              <a:spcAft>
                <a:spcPts val="600"/>
              </a:spcAft>
              <a:buFont typeface="Wingdings" panose="05000000000000000000" pitchFamily="2" charset="2"/>
              <a:buChar char="§"/>
              <a:defRPr/>
            </a:pPr>
            <a:r>
              <a:rPr lang="pt-BR" sz="3600" dirty="0"/>
              <a:t>Medidas corretivas com fundamento no </a:t>
            </a:r>
            <a:r>
              <a:rPr lang="pt-BR" sz="3600" b="1" dirty="0">
                <a:solidFill>
                  <a:srgbClr val="31859C"/>
                </a:solidFill>
              </a:rPr>
              <a:t>diagnóstico</a:t>
            </a:r>
            <a:r>
              <a:rPr lang="pt-BR" sz="3600" dirty="0"/>
              <a:t>;</a:t>
            </a:r>
          </a:p>
          <a:p>
            <a:pPr marL="1073945" indent="-528638" algn="just">
              <a:spcBef>
                <a:spcPts val="600"/>
              </a:spcBef>
              <a:spcAft>
                <a:spcPts val="600"/>
              </a:spcAft>
              <a:buFont typeface="Wingdings" panose="05000000000000000000" pitchFamily="2" charset="2"/>
              <a:buChar char="§"/>
              <a:defRPr/>
            </a:pPr>
            <a:r>
              <a:rPr lang="pt-BR" sz="3600" dirty="0"/>
              <a:t>Foco nas </a:t>
            </a:r>
            <a:r>
              <a:rPr lang="pt-BR" sz="3600" b="1" dirty="0">
                <a:solidFill>
                  <a:srgbClr val="31859C"/>
                </a:solidFill>
              </a:rPr>
              <a:t>causas das falhas</a:t>
            </a:r>
            <a:r>
              <a:rPr lang="pt-BR" sz="3600" dirty="0"/>
              <a:t>;</a:t>
            </a:r>
          </a:p>
          <a:p>
            <a:pPr marL="1073945" indent="-528638" algn="just">
              <a:spcBef>
                <a:spcPts val="600"/>
              </a:spcBef>
              <a:spcAft>
                <a:spcPts val="600"/>
              </a:spcAft>
              <a:buFont typeface="Wingdings" panose="05000000000000000000" pitchFamily="2" charset="2"/>
              <a:buChar char="§"/>
              <a:defRPr/>
            </a:pPr>
            <a:r>
              <a:rPr lang="pt-BR" sz="3600" dirty="0"/>
              <a:t>Uso da </a:t>
            </a:r>
            <a:r>
              <a:rPr lang="pt-BR" sz="3600" b="1" dirty="0">
                <a:solidFill>
                  <a:srgbClr val="31859C"/>
                </a:solidFill>
              </a:rPr>
              <a:t>autonomia de gestão</a:t>
            </a:r>
            <a:r>
              <a:rPr lang="pt-BR" sz="3600" b="1" dirty="0"/>
              <a:t>.</a:t>
            </a:r>
            <a:endParaRPr lang="pt-BR" sz="3600" dirty="0">
              <a:ea typeface="Times New Roman" panose="02020603050405020304" pitchFamily="18" charset="0"/>
              <a:cs typeface="Times New Roman" panose="02020603050405020304" pitchFamily="18" charset="0"/>
            </a:endParaRPr>
          </a:p>
        </p:txBody>
      </p:sp>
      <p:graphicFrame>
        <p:nvGraphicFramePr>
          <p:cNvPr id="3" name="Tabela 2">
            <a:extLst>
              <a:ext uri="{FF2B5EF4-FFF2-40B4-BE49-F238E27FC236}">
                <a16:creationId xmlns:a16="http://schemas.microsoft.com/office/drawing/2014/main" id="{F934FDF0-3C1C-4958-91DD-839BBAAECB17}"/>
              </a:ext>
            </a:extLst>
          </p:cNvPr>
          <p:cNvGraphicFramePr>
            <a:graphicFrameLocks noGrp="1"/>
          </p:cNvGraphicFramePr>
          <p:nvPr/>
        </p:nvGraphicFramePr>
        <p:xfrm>
          <a:off x="4574382" y="9008270"/>
          <a:ext cx="9144000" cy="593106"/>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593106">
                <a:tc>
                  <a:txBody>
                    <a:bodyPr/>
                    <a:lstStyle/>
                    <a:p>
                      <a:pPr algn="ctr"/>
                      <a:r>
                        <a:rPr lang="pt-BR" sz="3000" b="1" kern="1200" dirty="0">
                          <a:solidFill>
                            <a:schemeClr val="lt1"/>
                          </a:solidFill>
                          <a:effectLst/>
                          <a:latin typeface="+mn-lt"/>
                          <a:ea typeface="+mn-ea"/>
                          <a:cs typeface="+mn-cs"/>
                        </a:rPr>
                        <a:t>Prazo corretivo de 90 dias</a:t>
                      </a:r>
                      <a:endParaRPr lang="pt-BR" sz="3000" dirty="0"/>
                    </a:p>
                  </a:txBody>
                  <a:tcPr marL="137160" marR="137160" marT="67953" marB="67953" anchor="ctr">
                    <a:solidFill>
                      <a:srgbClr val="31859C"/>
                    </a:solidFill>
                  </a:tcPr>
                </a:tc>
                <a:extLst>
                  <a:ext uri="{0D108BD9-81ED-4DB2-BD59-A6C34878D82A}">
                    <a16:rowId xmlns:a16="http://schemas.microsoft.com/office/drawing/2014/main" val="10000"/>
                  </a:ext>
                </a:extLst>
              </a:tr>
            </a:tbl>
          </a:graphicData>
        </a:graphic>
      </p:graphicFrame>
      <p:sp>
        <p:nvSpPr>
          <p:cNvPr id="5" name="Retângulo 4">
            <a:extLst>
              <a:ext uri="{FF2B5EF4-FFF2-40B4-BE49-F238E27FC236}">
                <a16:creationId xmlns:a16="http://schemas.microsoft.com/office/drawing/2014/main" id="{32DDA351-A609-4993-854D-63FB7EF66AF7}"/>
              </a:ext>
            </a:extLst>
          </p:cNvPr>
          <p:cNvSpPr/>
          <p:nvPr/>
        </p:nvSpPr>
        <p:spPr>
          <a:xfrm>
            <a:off x="863081" y="5484020"/>
            <a:ext cx="14869840" cy="3477875"/>
          </a:xfrm>
          <a:prstGeom prst="rect">
            <a:avLst/>
          </a:prstGeom>
        </p:spPr>
        <p:txBody>
          <a:bodyPr wrap="square">
            <a:spAutoFit/>
          </a:bodyPr>
          <a:lstStyle/>
          <a:p>
            <a:pPr marL="542925" indent="-542925" algn="just">
              <a:spcBef>
                <a:spcPts val="600"/>
              </a:spcBef>
              <a:spcAft>
                <a:spcPts val="600"/>
              </a:spcAft>
              <a:buFont typeface="Wingdings" panose="05000000000000000000" pitchFamily="2" charset="2"/>
              <a:buChar char="Ø"/>
              <a:defRPr/>
            </a:pPr>
            <a:r>
              <a:rPr lang="pt-BR" sz="3600" b="1" dirty="0">
                <a:ea typeface="Times New Roman" panose="02020603050405020304" pitchFamily="18" charset="0"/>
                <a:cs typeface="Times New Roman" panose="02020603050405020304" pitchFamily="18" charset="0"/>
              </a:rPr>
              <a:t>Ações: </a:t>
            </a:r>
            <a:endParaRPr lang="pt-BR" sz="3600" b="1" dirty="0"/>
          </a:p>
          <a:p>
            <a:pPr marL="1073945" indent="-528638" algn="just">
              <a:spcBef>
                <a:spcPts val="600"/>
              </a:spcBef>
              <a:spcAft>
                <a:spcPts val="600"/>
              </a:spcAft>
              <a:buFont typeface="Wingdings" panose="05000000000000000000" pitchFamily="2" charset="2"/>
              <a:buChar char="§"/>
              <a:defRPr/>
            </a:pPr>
            <a:r>
              <a:rPr lang="pt-BR" sz="3600" b="1" dirty="0">
                <a:solidFill>
                  <a:srgbClr val="31859C"/>
                </a:solidFill>
              </a:rPr>
              <a:t>Reavaliação</a:t>
            </a:r>
            <a:r>
              <a:rPr lang="pt-BR" sz="3600" dirty="0"/>
              <a:t> dos processos de trabalho;</a:t>
            </a:r>
          </a:p>
          <a:p>
            <a:pPr marL="1073945" indent="-528638" algn="just">
              <a:spcBef>
                <a:spcPts val="600"/>
              </a:spcBef>
              <a:spcAft>
                <a:spcPts val="600"/>
              </a:spcAft>
              <a:buFont typeface="Wingdings" panose="05000000000000000000" pitchFamily="2" charset="2"/>
              <a:buChar char="§"/>
              <a:defRPr/>
            </a:pPr>
            <a:r>
              <a:rPr lang="pt-BR" sz="3600" b="1" dirty="0">
                <a:solidFill>
                  <a:srgbClr val="31859C"/>
                </a:solidFill>
              </a:rPr>
              <a:t>Identificação</a:t>
            </a:r>
            <a:r>
              <a:rPr lang="pt-BR" sz="3600" b="1" dirty="0"/>
              <a:t> e </a:t>
            </a:r>
            <a:r>
              <a:rPr lang="pt-BR" sz="3600" b="1" dirty="0">
                <a:solidFill>
                  <a:srgbClr val="31859C"/>
                </a:solidFill>
              </a:rPr>
              <a:t>escolha</a:t>
            </a:r>
            <a:r>
              <a:rPr lang="pt-BR" sz="3600" dirty="0"/>
              <a:t> das medidas de </a:t>
            </a:r>
            <a:r>
              <a:rPr lang="pt-BR" sz="3600" b="1" dirty="0"/>
              <a:t>correção;</a:t>
            </a:r>
            <a:endParaRPr lang="pt-BR" sz="3600" dirty="0"/>
          </a:p>
          <a:p>
            <a:pPr marL="1073945" indent="-528638" algn="just">
              <a:spcBef>
                <a:spcPts val="600"/>
              </a:spcBef>
              <a:spcAft>
                <a:spcPts val="600"/>
              </a:spcAft>
              <a:buFont typeface="Wingdings" panose="05000000000000000000" pitchFamily="2" charset="2"/>
              <a:buChar char="§"/>
              <a:defRPr/>
            </a:pPr>
            <a:r>
              <a:rPr lang="pt-BR" sz="3600" dirty="0"/>
              <a:t>Efetiva </a:t>
            </a:r>
            <a:r>
              <a:rPr lang="pt-BR" sz="3600" b="1" dirty="0">
                <a:solidFill>
                  <a:srgbClr val="31859C"/>
                </a:solidFill>
              </a:rPr>
              <a:t>implantação;</a:t>
            </a:r>
          </a:p>
          <a:p>
            <a:pPr marL="1073945" indent="-528638" algn="just">
              <a:spcBef>
                <a:spcPts val="600"/>
              </a:spcBef>
              <a:spcAft>
                <a:spcPts val="600"/>
              </a:spcAft>
              <a:buFont typeface="Wingdings" panose="05000000000000000000" pitchFamily="2" charset="2"/>
              <a:buChar char="§"/>
              <a:defRPr/>
            </a:pPr>
            <a:r>
              <a:rPr lang="pt-BR" sz="3600" dirty="0"/>
              <a:t>Comprovação </a:t>
            </a:r>
            <a:r>
              <a:rPr lang="pt-BR" sz="3600" b="1" dirty="0">
                <a:solidFill>
                  <a:schemeClr val="accent5">
                    <a:lumMod val="75000"/>
                  </a:schemeClr>
                </a:solidFill>
              </a:rPr>
              <a:t>documental</a:t>
            </a:r>
            <a:r>
              <a:rPr lang="pt-BR" sz="3600" dirty="0"/>
              <a:t> do cumprimento das recomendações</a:t>
            </a:r>
            <a:r>
              <a:rPr lang="pt-BR" sz="3000" dirty="0"/>
              <a:t>.</a:t>
            </a:r>
          </a:p>
        </p:txBody>
      </p:sp>
    </p:spTree>
    <p:extLst>
      <p:ext uri="{BB962C8B-B14F-4D97-AF65-F5344CB8AC3E}">
        <p14:creationId xmlns:p14="http://schemas.microsoft.com/office/powerpoint/2010/main" val="3765356962"/>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37DCED4-0169-49B8-A916-75B64667875B}"/>
              </a:ext>
            </a:extLst>
          </p:cNvPr>
          <p:cNvSpPr txBox="1"/>
          <p:nvPr/>
        </p:nvSpPr>
        <p:spPr>
          <a:xfrm>
            <a:off x="791072" y="1"/>
            <a:ext cx="17281920" cy="830997"/>
          </a:xfrm>
          <a:prstGeom prst="rect">
            <a:avLst/>
          </a:prstGeom>
          <a:noFill/>
        </p:spPr>
        <p:txBody>
          <a:bodyPr wrap="square">
            <a:spAutoFit/>
          </a:bodyPr>
          <a:lstStyle/>
          <a:p>
            <a:pPr>
              <a:defRPr/>
            </a:pPr>
            <a:r>
              <a:rPr lang="pt-BR" sz="4800" b="1" dirty="0">
                <a:solidFill>
                  <a:schemeClr val="bg1"/>
                </a:solidFill>
              </a:rPr>
              <a:t>                                                    Desfechos da Intervenção Fiscalizatória</a:t>
            </a:r>
            <a:endParaRPr lang="pt-BR" altLang="pt-BR" sz="4800" b="1" i="1" dirty="0">
              <a:solidFill>
                <a:schemeClr val="bg1"/>
              </a:solidFill>
            </a:endParaRPr>
          </a:p>
        </p:txBody>
      </p:sp>
      <p:pic>
        <p:nvPicPr>
          <p:cNvPr id="57347" name="Imagem 5">
            <a:extLst>
              <a:ext uri="{FF2B5EF4-FFF2-40B4-BE49-F238E27FC236}">
                <a16:creationId xmlns:a16="http://schemas.microsoft.com/office/drawing/2014/main" id="{3C910345-4152-4C2D-B532-8BBCF62B8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145" y="1816895"/>
            <a:ext cx="9891713" cy="729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717444"/>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39F8E76F-BDED-413A-B79B-FFA596726F55}"/>
              </a:ext>
            </a:extLst>
          </p:cNvPr>
          <p:cNvSpPr/>
          <p:nvPr/>
        </p:nvSpPr>
        <p:spPr>
          <a:xfrm>
            <a:off x="795" y="5215508"/>
            <a:ext cx="18300645" cy="367240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a:extLst>
              <a:ext uri="{FF2B5EF4-FFF2-40B4-BE49-F238E27FC236}">
                <a16:creationId xmlns:a16="http://schemas.microsoft.com/office/drawing/2014/main" id="{7EEC4957-EE9B-41F0-B505-D1094BB77855}"/>
              </a:ext>
            </a:extLst>
          </p:cNvPr>
          <p:cNvSpPr txBox="1">
            <a:spLocks/>
          </p:cNvSpPr>
          <p:nvPr/>
        </p:nvSpPr>
        <p:spPr bwMode="auto">
          <a:xfrm>
            <a:off x="795" y="561165"/>
            <a:ext cx="18286413" cy="23788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spcAft>
                <a:spcPts val="1800"/>
              </a:spcAft>
              <a:defRPr/>
            </a:pPr>
            <a:r>
              <a:rPr lang="pt-BR" altLang="pt-BR" sz="6600" b="1" dirty="0">
                <a:solidFill>
                  <a:srgbClr val="006E89"/>
                </a:solidFill>
                <a:latin typeface="+mn-lt"/>
              </a:rPr>
              <a:t>Obrigada!</a:t>
            </a:r>
            <a:endParaRPr lang="pt-BR" altLang="pt-BR" sz="6600" b="1" dirty="0">
              <a:latin typeface="+mn-lt"/>
            </a:endParaRPr>
          </a:p>
        </p:txBody>
      </p:sp>
      <p:pic>
        <p:nvPicPr>
          <p:cNvPr id="9" name="Imagem 8">
            <a:extLst>
              <a:ext uri="{FF2B5EF4-FFF2-40B4-BE49-F238E27FC236}">
                <a16:creationId xmlns:a16="http://schemas.microsoft.com/office/drawing/2014/main" id="{D62149FE-773D-4CBB-892A-E5DC2D1BA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0989" y="7591772"/>
            <a:ext cx="7786025" cy="944628"/>
          </a:xfrm>
          <a:prstGeom prst="rect">
            <a:avLst/>
          </a:prstGeom>
        </p:spPr>
      </p:pic>
      <p:pic>
        <p:nvPicPr>
          <p:cNvPr id="10" name="Gráfico 9">
            <a:extLst>
              <a:ext uri="{FF2B5EF4-FFF2-40B4-BE49-F238E27FC236}">
                <a16:creationId xmlns:a16="http://schemas.microsoft.com/office/drawing/2014/main" id="{06F7D79E-EAA3-4526-A386-B37FA33F16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24300" y="5443141"/>
            <a:ext cx="10439400" cy="1704975"/>
          </a:xfrm>
          <a:prstGeom prst="rect">
            <a:avLst/>
          </a:prstGeom>
        </p:spPr>
      </p:pic>
    </p:spTree>
    <p:extLst>
      <p:ext uri="{BB962C8B-B14F-4D97-AF65-F5344CB8AC3E}">
        <p14:creationId xmlns:p14="http://schemas.microsoft.com/office/powerpoint/2010/main" val="1157179323"/>
      </p:ext>
    </p:extLst>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28DDD22F-EE2A-41D6-88B3-8C821ED769FE}"/>
              </a:ext>
            </a:extLst>
          </p:cNvPr>
          <p:cNvSpPr/>
          <p:nvPr/>
        </p:nvSpPr>
        <p:spPr>
          <a:xfrm>
            <a:off x="2286000" y="0"/>
            <a:ext cx="13716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fontAlgn="auto" hangingPunct="1">
              <a:spcBef>
                <a:spcPts val="0"/>
              </a:spcBef>
              <a:spcAft>
                <a:spcPts val="0"/>
              </a:spcAft>
              <a:defRPr/>
            </a:pPr>
            <a:endParaRPr lang="pt-BR"/>
          </a:p>
        </p:txBody>
      </p:sp>
      <p:pic>
        <p:nvPicPr>
          <p:cNvPr id="26627" name="Imagem 14" descr="Sem Título-1.png">
            <a:extLst>
              <a:ext uri="{FF2B5EF4-FFF2-40B4-BE49-F238E27FC236}">
                <a16:creationId xmlns:a16="http://schemas.microsoft.com/office/drawing/2014/main" id="{F959B4EB-DCDE-4121-A4A1-89C091206A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6708" y="1212058"/>
            <a:ext cx="11339513" cy="786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ítulo 1">
            <a:extLst>
              <a:ext uri="{FF2B5EF4-FFF2-40B4-BE49-F238E27FC236}">
                <a16:creationId xmlns:a16="http://schemas.microsoft.com/office/drawing/2014/main" id="{CFFD0815-0297-4354-A2C3-98887AC39E95}"/>
              </a:ext>
            </a:extLst>
          </p:cNvPr>
          <p:cNvSpPr>
            <a:spLocks noGrp="1"/>
          </p:cNvSpPr>
          <p:nvPr>
            <p:ph type="ctrTitle"/>
          </p:nvPr>
        </p:nvSpPr>
        <p:spPr bwMode="auto">
          <a:xfrm>
            <a:off x="4107657" y="3643313"/>
            <a:ext cx="11037093" cy="300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pt-BR" altLang="pt-BR" sz="6000" b="1" dirty="0">
                <a:solidFill>
                  <a:srgbClr val="006699"/>
                </a:solidFill>
                <a:latin typeface="HelveticaNeue Condensed" pitchFamily="34" charset="0"/>
              </a:rPr>
              <a:t>Termo de Compromisso de Ajuste de Conduta - TCAC</a:t>
            </a:r>
          </a:p>
        </p:txBody>
      </p:sp>
      <p:sp>
        <p:nvSpPr>
          <p:cNvPr id="26629" name="Subtítulo 2">
            <a:extLst>
              <a:ext uri="{FF2B5EF4-FFF2-40B4-BE49-F238E27FC236}">
                <a16:creationId xmlns:a16="http://schemas.microsoft.com/office/drawing/2014/main" id="{78AB6256-9A49-46BC-BAB4-E29DED353FCB}"/>
              </a:ext>
            </a:extLst>
          </p:cNvPr>
          <p:cNvSpPr>
            <a:spLocks noGrp="1"/>
          </p:cNvSpPr>
          <p:nvPr>
            <p:ph type="subTitle" idx="1"/>
          </p:nvPr>
        </p:nvSpPr>
        <p:spPr bwMode="auto">
          <a:xfrm>
            <a:off x="4321970" y="6536532"/>
            <a:ext cx="11037093" cy="257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eaLnBrk="1" hangingPunct="1"/>
            <a:endParaRPr lang="en-US" altLang="pt-BR" sz="2700" b="1" dirty="0">
              <a:solidFill>
                <a:schemeClr val="tx1"/>
              </a:solidFill>
              <a:latin typeface="HelveticaNeue Condensed" pitchFamily="34" charset="0"/>
            </a:endParaRPr>
          </a:p>
          <a:p>
            <a:pPr algn="r" eaLnBrk="1" hangingPunct="1"/>
            <a:endParaRPr lang="en-US" altLang="pt-BR" sz="2700" b="1" dirty="0">
              <a:solidFill>
                <a:schemeClr val="tx1"/>
              </a:solidFill>
              <a:latin typeface="HelveticaNeue Condensed" pitchFamily="34" charset="0"/>
            </a:endParaRPr>
          </a:p>
          <a:p>
            <a:pPr algn="r" eaLnBrk="1" hangingPunct="1"/>
            <a:endParaRPr lang="en-US" altLang="pt-BR" sz="2700" b="1" dirty="0">
              <a:solidFill>
                <a:schemeClr val="tx1"/>
              </a:solidFill>
              <a:latin typeface="HelveticaNeue Condensed" pitchFamily="34" charset="0"/>
            </a:endParaRPr>
          </a:p>
          <a:p>
            <a:pPr algn="r" eaLnBrk="1" hangingPunct="1"/>
            <a:r>
              <a:rPr lang="en-US" altLang="pt-BR" sz="2700" b="1" dirty="0">
                <a:solidFill>
                  <a:schemeClr val="tx1"/>
                </a:solidFill>
                <a:latin typeface="HelveticaNeue Condensed" pitchFamily="34" charset="0"/>
              </a:rPr>
              <a:t>Marcus Braz</a:t>
            </a:r>
          </a:p>
          <a:p>
            <a:pPr algn="r" eaLnBrk="1" hangingPunct="1"/>
            <a:r>
              <a:rPr lang="en-US" altLang="pt-BR" sz="2700" dirty="0">
                <a:solidFill>
                  <a:schemeClr val="tx1"/>
                </a:solidFill>
                <a:latin typeface="HelveticaNeue Condensed" pitchFamily="34" charset="0"/>
              </a:rPr>
              <a:t>Coordenador de </a:t>
            </a:r>
            <a:r>
              <a:rPr lang="en-US" altLang="pt-BR" sz="2700" dirty="0" err="1">
                <a:solidFill>
                  <a:schemeClr val="tx1"/>
                </a:solidFill>
                <a:latin typeface="HelveticaNeue Condensed" pitchFamily="34" charset="0"/>
              </a:rPr>
              <a:t>Ajuste</a:t>
            </a:r>
            <a:r>
              <a:rPr lang="en-US" altLang="pt-BR" sz="2700" dirty="0">
                <a:solidFill>
                  <a:schemeClr val="tx1"/>
                </a:solidFill>
                <a:latin typeface="HelveticaNeue Condensed" pitchFamily="34" charset="0"/>
              </a:rPr>
              <a:t> de </a:t>
            </a:r>
            <a:r>
              <a:rPr lang="en-US" altLang="pt-BR" sz="2700" dirty="0" err="1">
                <a:solidFill>
                  <a:schemeClr val="tx1"/>
                </a:solidFill>
                <a:latin typeface="HelveticaNeue Condensed" pitchFamily="34" charset="0"/>
              </a:rPr>
              <a:t>Conduta</a:t>
            </a:r>
            <a:r>
              <a:rPr lang="en-US" altLang="pt-BR" sz="2700" dirty="0">
                <a:solidFill>
                  <a:schemeClr val="tx1"/>
                </a:solidFill>
                <a:latin typeface="HelveticaNeue Condensed" pitchFamily="34" charset="0"/>
              </a:rPr>
              <a:t> – COAJU</a:t>
            </a:r>
          </a:p>
        </p:txBody>
      </p:sp>
    </p:spTree>
    <p:extLst>
      <p:ext uri="{BB962C8B-B14F-4D97-AF65-F5344CB8AC3E}">
        <p14:creationId xmlns:p14="http://schemas.microsoft.com/office/powerpoint/2010/main" val="22011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a:extLst>
              <a:ext uri="{FF2B5EF4-FFF2-40B4-BE49-F238E27FC236}">
                <a16:creationId xmlns:a16="http://schemas.microsoft.com/office/drawing/2014/main" id="{651F6919-478D-4C31-BDDE-F0266EF86B9E}"/>
              </a:ext>
            </a:extLst>
          </p:cNvPr>
          <p:cNvSpPr>
            <a:spLocks noGrp="1"/>
          </p:cNvSpPr>
          <p:nvPr>
            <p:ph type="title"/>
          </p:nvPr>
        </p:nvSpPr>
        <p:spPr bwMode="auto">
          <a:xfrm>
            <a:off x="2286000" y="228601"/>
            <a:ext cx="13716000" cy="1178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pt-BR" altLang="pt-BR" sz="3600" b="1" dirty="0">
                <a:solidFill>
                  <a:srgbClr val="006699"/>
                </a:solidFill>
                <a:latin typeface="HelveticaNeue Condensed" pitchFamily="34" charset="0"/>
              </a:rPr>
              <a:t>QUESTIONAMENTO</a:t>
            </a:r>
          </a:p>
        </p:txBody>
      </p:sp>
      <p:pic>
        <p:nvPicPr>
          <p:cNvPr id="2" name="Espaço Reservado para Conteúdo 1"/>
          <p:cNvPicPr>
            <a:picLocks noGrp="1" noChangeAspect="1"/>
          </p:cNvPicPr>
          <p:nvPr>
            <p:ph idx="1"/>
          </p:nvPr>
        </p:nvPicPr>
        <p:blipFill>
          <a:blip r:embed="rId2"/>
          <a:stretch>
            <a:fillRect/>
          </a:stretch>
        </p:blipFill>
        <p:spPr>
          <a:xfrm>
            <a:off x="3429001" y="3739344"/>
            <a:ext cx="4463069" cy="4320480"/>
          </a:xfrm>
          <a:prstGeom prst="rect">
            <a:avLst/>
          </a:prstGeom>
        </p:spPr>
      </p:pic>
      <p:sp>
        <p:nvSpPr>
          <p:cNvPr id="28676" name="Espaço Reservado para Número de Slide 4">
            <a:extLst>
              <a:ext uri="{FF2B5EF4-FFF2-40B4-BE49-F238E27FC236}">
                <a16:creationId xmlns:a16="http://schemas.microsoft.com/office/drawing/2014/main" id="{E45F6EA2-586D-4BA6-95A1-CA6ED2205284}"/>
              </a:ext>
            </a:extLst>
          </p:cNvPr>
          <p:cNvSpPr>
            <a:spLocks noGrp="1"/>
          </p:cNvSpPr>
          <p:nvPr>
            <p:ph type="sldNum" sz="quarter" idx="12"/>
          </p:nvPr>
        </p:nvSpPr>
        <p:spPr bwMode="auto">
          <a:xfrm>
            <a:off x="3086100" y="9779795"/>
            <a:ext cx="685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1224633"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367389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489853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6123165"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7347798"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8572431"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9797064"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1371600" eaLnBrk="1" fontAlgn="auto" latinLnBrk="0" hangingPunct="1">
              <a:lnSpc>
                <a:spcPct val="100000"/>
              </a:lnSpc>
              <a:spcBef>
                <a:spcPts val="0"/>
              </a:spcBef>
              <a:spcAft>
                <a:spcPts val="0"/>
              </a:spcAft>
              <a:buClrTx/>
              <a:buSzTx/>
              <a:buFontTx/>
              <a:buNone/>
              <a:tabLst/>
              <a:defRPr/>
            </a:pPr>
            <a:fld id="{B1969445-D86F-47E8-8E7C-29C093C2BEE9}" type="slidenum">
              <a:rPr kumimoji="0" lang="pt-BR" altLang="pt-BR" sz="2700" b="0" i="0" u="none" strike="noStrike" kern="0" cap="none" spc="0" normalizeH="0" baseline="0" noProof="0">
                <a:ln>
                  <a:noFill/>
                </a:ln>
                <a:solidFill>
                  <a:srgbClr val="898989"/>
                </a:solidFill>
                <a:effectLst/>
                <a:uLnTx/>
                <a:uFillTx/>
                <a:latin typeface="Calibri" panose="020F0502020204030204" pitchFamily="34" charset="0"/>
                <a:cs typeface="Arial" panose="020B0604020202020204" pitchFamily="34" charset="0"/>
              </a:rPr>
              <a:pPr marL="0" marR="0" lvl="0" indent="0" algn="ctr" defTabSz="1371600" eaLnBrk="1" fontAlgn="auto" latinLnBrk="0" hangingPunct="1">
                <a:lnSpc>
                  <a:spcPct val="100000"/>
                </a:lnSpc>
                <a:spcBef>
                  <a:spcPts val="0"/>
                </a:spcBef>
                <a:spcAft>
                  <a:spcPts val="0"/>
                </a:spcAft>
                <a:buClrTx/>
                <a:buSzTx/>
                <a:buFontTx/>
                <a:buNone/>
                <a:tabLst/>
                <a:defRPr/>
              </a:pPr>
              <a:t>79</a:t>
            </a:fld>
            <a:endParaRPr kumimoji="0" lang="pt-BR" altLang="pt-BR" sz="2700" b="0" i="0" u="none" strike="noStrike" kern="0" cap="none" spc="0" normalizeH="0" baseline="0" noProof="0">
              <a:ln>
                <a:noFill/>
              </a:ln>
              <a:solidFill>
                <a:srgbClr val="898989"/>
              </a:solidFill>
              <a:effectLst/>
              <a:uLnTx/>
              <a:uFillTx/>
              <a:latin typeface="Calibri" panose="020F0502020204030204" pitchFamily="34" charset="0"/>
              <a:cs typeface="Arial" panose="020B0604020202020204" pitchFamily="34" charset="0"/>
            </a:endParaRPr>
          </a:p>
        </p:txBody>
      </p:sp>
      <p:sp>
        <p:nvSpPr>
          <p:cNvPr id="6" name="Retângulo 5"/>
          <p:cNvSpPr/>
          <p:nvPr/>
        </p:nvSpPr>
        <p:spPr>
          <a:xfrm>
            <a:off x="7955869" y="4063380"/>
            <a:ext cx="7128791" cy="2908488"/>
          </a:xfrm>
          <a:prstGeom prst="rect">
            <a:avLst/>
          </a:prstGeom>
        </p:spPr>
        <p:txBody>
          <a:bodyPr wrap="square">
            <a:spAutoFit/>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pt-BR" sz="3000" dirty="0">
                <a:latin typeface="HelveticaNeue Condensed"/>
              </a:rPr>
              <a:t>A simples aplicação das multas previstas pela RN 124/2006 contra as infrações administrativas praticadas pelos entes regulados consegue alterar efetivamente a conduta destes no mercado de saúde suplementar?</a:t>
            </a:r>
          </a:p>
        </p:txBody>
      </p:sp>
    </p:spTree>
    <p:extLst>
      <p:ext uri="{BB962C8B-B14F-4D97-AF65-F5344CB8AC3E}">
        <p14:creationId xmlns:p14="http://schemas.microsoft.com/office/powerpoint/2010/main" val="332313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78351C9-1BD8-46E3-8085-AA35BE556F6D}"/>
              </a:ext>
            </a:extLst>
          </p:cNvPr>
          <p:cNvSpPr txBox="1"/>
          <p:nvPr/>
        </p:nvSpPr>
        <p:spPr>
          <a:xfrm>
            <a:off x="399036" y="174948"/>
            <a:ext cx="17601947" cy="1369606"/>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rPr>
              <a:t>                                                                           </a:t>
            </a:r>
            <a:r>
              <a:rPr lang="pt-BR" altLang="pt-BR" sz="4800" b="1" dirty="0">
                <a:solidFill>
                  <a:schemeClr val="bg1"/>
                </a:solidFill>
                <a:latin typeface="Calibri" panose="020F0502020204030204" pitchFamily="34" charset="0"/>
              </a:rPr>
              <a:t>Resposta à NIP – Elementos essenciais</a:t>
            </a:r>
          </a:p>
          <a:p>
            <a:r>
              <a:rPr lang="pt-BR" dirty="0"/>
              <a:t> </a:t>
            </a:r>
          </a:p>
        </p:txBody>
      </p:sp>
      <p:sp>
        <p:nvSpPr>
          <p:cNvPr id="5" name="CaixaDeTexto 4">
            <a:extLst>
              <a:ext uri="{FF2B5EF4-FFF2-40B4-BE49-F238E27FC236}">
                <a16:creationId xmlns:a16="http://schemas.microsoft.com/office/drawing/2014/main" id="{636D758C-FEE9-433B-802F-108ECE6EC4F7}"/>
              </a:ext>
            </a:extLst>
          </p:cNvPr>
          <p:cNvSpPr txBox="1"/>
          <p:nvPr/>
        </p:nvSpPr>
        <p:spPr>
          <a:xfrm>
            <a:off x="935088" y="2335188"/>
            <a:ext cx="16777864" cy="5632311"/>
          </a:xfrm>
          <a:prstGeom prst="rect">
            <a:avLst/>
          </a:prstGeom>
          <a:noFill/>
        </p:spPr>
        <p:txBody>
          <a:bodyPr wrap="square">
            <a:spAutoFit/>
          </a:bodyPr>
          <a:lstStyle/>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Independente da natureza da demanda, recomenda-se sempre juntar cópia do contrato/regulamento/condições gerais do plano e aditivos (inclusive aqueles referentes à adaptação), além de proposta de adesão;</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Caso a Operadora já tenha anexado resposta dentro dos prazos determinados e haja documentação extra pertinente, poderá juntá-la como Complemento de Informações.</a:t>
            </a:r>
          </a:p>
        </p:txBody>
      </p:sp>
    </p:spTree>
    <p:extLst>
      <p:ext uri="{BB962C8B-B14F-4D97-AF65-F5344CB8AC3E}">
        <p14:creationId xmlns:p14="http://schemas.microsoft.com/office/powerpoint/2010/main" val="3270994500"/>
      </p:ext>
    </p:extLst>
  </p:cSld>
  <p:clrMapOvr>
    <a:masterClrMapping/>
  </p:clrMapOvr>
  <p:transition spd="slow">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a:extLst>
              <a:ext uri="{FF2B5EF4-FFF2-40B4-BE49-F238E27FC236}">
                <a16:creationId xmlns:a16="http://schemas.microsoft.com/office/drawing/2014/main" id="{651F6919-478D-4C31-BDDE-F0266EF86B9E}"/>
              </a:ext>
            </a:extLst>
          </p:cNvPr>
          <p:cNvSpPr>
            <a:spLocks noGrp="1"/>
          </p:cNvSpPr>
          <p:nvPr>
            <p:ph type="title"/>
          </p:nvPr>
        </p:nvSpPr>
        <p:spPr bwMode="auto">
          <a:xfrm>
            <a:off x="2286000" y="228601"/>
            <a:ext cx="13716000" cy="1178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pt-BR" altLang="pt-BR" sz="3600" b="1" dirty="0">
                <a:solidFill>
                  <a:srgbClr val="006699"/>
                </a:solidFill>
                <a:latin typeface="HelveticaNeue Condensed" pitchFamily="34" charset="0"/>
              </a:rPr>
              <a:t>TCAC COMO FONTE INDUTORA DE MUDANÇA NAS PRÁTICAS REGULATÓRIAS</a:t>
            </a:r>
          </a:p>
        </p:txBody>
      </p:sp>
      <p:sp>
        <p:nvSpPr>
          <p:cNvPr id="28675" name="Espaço Reservado para Conteúdo 2">
            <a:extLst>
              <a:ext uri="{FF2B5EF4-FFF2-40B4-BE49-F238E27FC236}">
                <a16:creationId xmlns:a16="http://schemas.microsoft.com/office/drawing/2014/main" id="{37D71E15-3892-419B-B782-990CD5F26B20}"/>
              </a:ext>
            </a:extLst>
          </p:cNvPr>
          <p:cNvSpPr>
            <a:spLocks noGrp="1"/>
          </p:cNvSpPr>
          <p:nvPr>
            <p:ph idx="1"/>
          </p:nvPr>
        </p:nvSpPr>
        <p:spPr bwMode="auto">
          <a:xfrm>
            <a:off x="2771776" y="1902620"/>
            <a:ext cx="12637295" cy="7237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indent="0" algn="just" eaLnBrk="1" hangingPunct="1">
              <a:buNone/>
            </a:pPr>
            <a:r>
              <a:rPr lang="pt-BR" altLang="pt-BR" sz="2700" dirty="0">
                <a:latin typeface="HelveticaNeue Condensed"/>
                <a:cs typeface="Times New Roman" panose="02020603050405020304" pitchFamily="18" charset="0"/>
              </a:rPr>
              <a:t>• E s</a:t>
            </a:r>
            <a:r>
              <a:rPr lang="pt-BR" altLang="pt-BR" sz="2700" dirty="0">
                <a:latin typeface="HelveticaNeue Condensed"/>
              </a:rPr>
              <a:t>e ao invés da mera cobrança de multas pela a ANS, esta e os entes reguladores buscassem alcançar um denominador comum, em que as duas partes abrissem mão de algo em busca de uma real mudança na postura do ente regulado?</a:t>
            </a:r>
          </a:p>
          <a:p>
            <a:pPr marL="0" indent="0" algn="just" eaLnBrk="1" hangingPunct="1">
              <a:buNone/>
            </a:pPr>
            <a:endParaRPr lang="pt-BR" altLang="pt-BR" sz="2700" dirty="0">
              <a:latin typeface="HelveticaNeue Condensed"/>
            </a:endParaRPr>
          </a:p>
          <a:p>
            <a:pPr marL="0" indent="0" algn="just" eaLnBrk="1" hangingPunct="1">
              <a:buNone/>
            </a:pPr>
            <a:r>
              <a:rPr lang="pt-BR" altLang="pt-BR" sz="2700" dirty="0">
                <a:latin typeface="HelveticaNeue Condensed"/>
              </a:rPr>
              <a:t>• ANS, em busca a atingir um interesse público maior, deixa de cobrar o valor da multa na sua integralidade, mediante a realização pelo ente regulado de uma séria de obrigações pactuadas.</a:t>
            </a:r>
          </a:p>
          <a:p>
            <a:pPr marL="0" indent="0" algn="just" eaLnBrk="1" hangingPunct="1">
              <a:buNone/>
            </a:pPr>
            <a:endParaRPr lang="pt-BR" altLang="pt-BR" sz="2700" dirty="0">
              <a:latin typeface="HelveticaNeue Condensed"/>
            </a:endParaRPr>
          </a:p>
          <a:p>
            <a:pPr marL="0" indent="0" algn="just" eaLnBrk="1" hangingPunct="1">
              <a:buNone/>
            </a:pPr>
            <a:r>
              <a:rPr lang="pt-BR" altLang="pt-BR" sz="2700" dirty="0">
                <a:latin typeface="HelveticaNeue Condensed"/>
              </a:rPr>
              <a:t>• Alteração das práticas regulatórias pelos entes regulados, com a tomada de medidas mais amplas que corrijam a causa de origem da atividade irregular, levando a sua cessação, a correção das irregularidades de forma a diminuí-las consideravelmente ou até mesmo erradicá-las. </a:t>
            </a:r>
          </a:p>
          <a:p>
            <a:pPr marL="0" indent="0" algn="just" eaLnBrk="1" hangingPunct="1">
              <a:buNone/>
            </a:pPr>
            <a:endParaRPr lang="pt-BR" altLang="pt-BR" sz="2700" dirty="0">
              <a:latin typeface="HelveticaNeue Condensed"/>
            </a:endParaRPr>
          </a:p>
          <a:p>
            <a:pPr marL="0" indent="0" algn="just" eaLnBrk="1" hangingPunct="1">
              <a:buNone/>
            </a:pPr>
            <a:r>
              <a:rPr lang="pt-BR" altLang="pt-BR" sz="2700" dirty="0">
                <a:latin typeface="HelveticaNeue Condensed"/>
              </a:rPr>
              <a:t>• Este instrumento já existe, trata-se do Termo de Compromisso de Ajuste de Conduta – TCAC.</a:t>
            </a:r>
          </a:p>
          <a:p>
            <a:pPr marL="0" indent="0" algn="just" eaLnBrk="1" hangingPunct="1">
              <a:buNone/>
            </a:pPr>
            <a:endParaRPr lang="pt-BR" altLang="pt-BR" sz="2700" dirty="0">
              <a:latin typeface="HelveticaNeue Condensed"/>
            </a:endParaRPr>
          </a:p>
          <a:p>
            <a:pPr marL="0" indent="0" algn="just" eaLnBrk="1" hangingPunct="1">
              <a:buNone/>
            </a:pPr>
            <a:endParaRPr lang="pt-BR" altLang="pt-BR" sz="2850" dirty="0">
              <a:latin typeface="HelveticaNeue Condensed" pitchFamily="34" charset="0"/>
            </a:endParaRPr>
          </a:p>
          <a:p>
            <a:pPr marL="0" indent="0" algn="just" eaLnBrk="1" hangingPunct="1">
              <a:buFont typeface="Arial" panose="020B0604020202020204" pitchFamily="34" charset="0"/>
              <a:buNone/>
            </a:pPr>
            <a:endParaRPr lang="pt-BR" altLang="pt-BR" sz="2850" dirty="0">
              <a:latin typeface="HelveticaNeue Condensed" pitchFamily="34" charset="0"/>
            </a:endParaRPr>
          </a:p>
        </p:txBody>
      </p:sp>
      <p:sp>
        <p:nvSpPr>
          <p:cNvPr id="28676" name="Espaço Reservado para Número de Slide 4">
            <a:extLst>
              <a:ext uri="{FF2B5EF4-FFF2-40B4-BE49-F238E27FC236}">
                <a16:creationId xmlns:a16="http://schemas.microsoft.com/office/drawing/2014/main" id="{E45F6EA2-586D-4BA6-95A1-CA6ED2205284}"/>
              </a:ext>
            </a:extLst>
          </p:cNvPr>
          <p:cNvSpPr>
            <a:spLocks noGrp="1"/>
          </p:cNvSpPr>
          <p:nvPr>
            <p:ph type="sldNum" sz="quarter" idx="12"/>
          </p:nvPr>
        </p:nvSpPr>
        <p:spPr bwMode="auto">
          <a:xfrm>
            <a:off x="3086100" y="9779795"/>
            <a:ext cx="685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1224633"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367389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489853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6123165"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7347798"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8572431"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9797064"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1371600" eaLnBrk="1" fontAlgn="auto" latinLnBrk="0" hangingPunct="1">
              <a:lnSpc>
                <a:spcPct val="100000"/>
              </a:lnSpc>
              <a:spcBef>
                <a:spcPts val="0"/>
              </a:spcBef>
              <a:spcAft>
                <a:spcPts val="0"/>
              </a:spcAft>
              <a:buClrTx/>
              <a:buSzTx/>
              <a:buFontTx/>
              <a:buNone/>
              <a:tabLst/>
              <a:defRPr/>
            </a:pPr>
            <a:fld id="{B1969445-D86F-47E8-8E7C-29C093C2BEE9}" type="slidenum">
              <a:rPr kumimoji="0" lang="pt-BR" altLang="pt-BR" sz="2700" b="0" i="0" u="none" strike="noStrike" kern="0" cap="none" spc="0" normalizeH="0" baseline="0" noProof="0">
                <a:ln>
                  <a:noFill/>
                </a:ln>
                <a:solidFill>
                  <a:srgbClr val="898989"/>
                </a:solidFill>
                <a:effectLst/>
                <a:uLnTx/>
                <a:uFillTx/>
                <a:latin typeface="Calibri" panose="020F0502020204030204" pitchFamily="34" charset="0"/>
                <a:cs typeface="Arial" panose="020B0604020202020204" pitchFamily="34" charset="0"/>
              </a:rPr>
              <a:pPr marL="0" marR="0" lvl="0" indent="0" algn="ctr" defTabSz="1371600" eaLnBrk="1" fontAlgn="auto" latinLnBrk="0" hangingPunct="1">
                <a:lnSpc>
                  <a:spcPct val="100000"/>
                </a:lnSpc>
                <a:spcBef>
                  <a:spcPts val="0"/>
                </a:spcBef>
                <a:spcAft>
                  <a:spcPts val="0"/>
                </a:spcAft>
                <a:buClrTx/>
                <a:buSzTx/>
                <a:buFontTx/>
                <a:buNone/>
                <a:tabLst/>
                <a:defRPr/>
              </a:pPr>
              <a:t>80</a:t>
            </a:fld>
            <a:endParaRPr kumimoji="0" lang="pt-BR" altLang="pt-BR" sz="2700" b="0" i="0" u="none" strike="noStrike" kern="0" cap="none" spc="0" normalizeH="0" baseline="0" noProof="0">
              <a:ln>
                <a:noFill/>
              </a:ln>
              <a:solidFill>
                <a:srgbClr val="898989"/>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14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a:extLst>
              <a:ext uri="{FF2B5EF4-FFF2-40B4-BE49-F238E27FC236}">
                <a16:creationId xmlns:a16="http://schemas.microsoft.com/office/drawing/2014/main" id="{651F6919-478D-4C31-BDDE-F0266EF86B9E}"/>
              </a:ext>
            </a:extLst>
          </p:cNvPr>
          <p:cNvSpPr>
            <a:spLocks noGrp="1"/>
          </p:cNvSpPr>
          <p:nvPr>
            <p:ph type="title"/>
          </p:nvPr>
        </p:nvSpPr>
        <p:spPr bwMode="auto">
          <a:xfrm>
            <a:off x="2286000" y="228601"/>
            <a:ext cx="13716000" cy="1178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pt-BR" altLang="pt-BR" sz="3600" b="1" dirty="0">
                <a:solidFill>
                  <a:srgbClr val="006699"/>
                </a:solidFill>
                <a:latin typeface="HelveticaNeue Condensed" pitchFamily="34" charset="0"/>
              </a:rPr>
              <a:t>Fundamento Legal geral TCAC </a:t>
            </a:r>
            <a:br>
              <a:rPr lang="pt-BR" altLang="pt-BR" sz="3600" b="1" dirty="0">
                <a:solidFill>
                  <a:srgbClr val="006699"/>
                </a:solidFill>
                <a:latin typeface="HelveticaNeue Condensed" pitchFamily="34" charset="0"/>
              </a:rPr>
            </a:br>
            <a:r>
              <a:rPr lang="pt-BR" altLang="pt-BR" sz="3600" b="1" dirty="0">
                <a:solidFill>
                  <a:srgbClr val="006699"/>
                </a:solidFill>
                <a:latin typeface="HelveticaNeue Condensed" pitchFamily="34" charset="0"/>
              </a:rPr>
              <a:t>artigo 32 da Lei nº 13.848, de 2019</a:t>
            </a:r>
          </a:p>
        </p:txBody>
      </p:sp>
      <p:sp>
        <p:nvSpPr>
          <p:cNvPr id="28675" name="Espaço Reservado para Conteúdo 2">
            <a:extLst>
              <a:ext uri="{FF2B5EF4-FFF2-40B4-BE49-F238E27FC236}">
                <a16:creationId xmlns:a16="http://schemas.microsoft.com/office/drawing/2014/main" id="{37D71E15-3892-419B-B782-990CD5F26B20}"/>
              </a:ext>
            </a:extLst>
          </p:cNvPr>
          <p:cNvSpPr>
            <a:spLocks noGrp="1"/>
          </p:cNvSpPr>
          <p:nvPr>
            <p:ph idx="1"/>
          </p:nvPr>
        </p:nvSpPr>
        <p:spPr bwMode="auto">
          <a:xfrm>
            <a:off x="2771776" y="1902620"/>
            <a:ext cx="12637295" cy="66972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indent="0" algn="just" eaLnBrk="1" hangingPunct="1">
              <a:buNone/>
            </a:pPr>
            <a:r>
              <a:rPr lang="pt-BR" altLang="pt-BR" sz="2700" dirty="0">
                <a:latin typeface="HelveticaNeue Condensed" pitchFamily="34" charset="0"/>
              </a:rPr>
              <a:t>Fundamento Legal geral – Artigo 32 da  Lei nº 13.848/2019</a:t>
            </a:r>
          </a:p>
          <a:p>
            <a:pPr marL="0" indent="0" algn="just" eaLnBrk="1" hangingPunct="1">
              <a:buNone/>
            </a:pPr>
            <a:endParaRPr lang="pt-BR" altLang="pt-BR" sz="2700" dirty="0">
              <a:latin typeface="HelveticaNeue Condensed" pitchFamily="34" charset="0"/>
            </a:endParaRPr>
          </a:p>
          <a:p>
            <a:pPr marL="600075" lvl="1" indent="0" algn="just" eaLnBrk="1" hangingPunct="1">
              <a:buNone/>
            </a:pPr>
            <a:r>
              <a:rPr lang="pt-BR" altLang="pt-BR" sz="2400" i="1" dirty="0">
                <a:latin typeface="HelveticaNeue Condensed" pitchFamily="34" charset="0"/>
              </a:rPr>
              <a:t>Art. 32. Para o cumprimento do disposto nesta Lei, as agências reguladoras são autorizadas a celebrar, com força de título executivo extrajudicial, termo de ajustamento de conduta com pessoas físicas ou jurídicas sujeitas a sua competência regulatória, aplicando-se os requisitos do art. 4º-A da Lei nº 9.469, de 10 de julho de 1997.</a:t>
            </a:r>
          </a:p>
          <a:p>
            <a:pPr marL="600075" lvl="1" indent="0" algn="just" eaLnBrk="1" hangingPunct="1">
              <a:buNone/>
            </a:pPr>
            <a:r>
              <a:rPr lang="pt-BR" altLang="pt-BR" sz="2400" i="1" dirty="0">
                <a:latin typeface="HelveticaNeue Condensed" pitchFamily="34" charset="0"/>
              </a:rPr>
              <a:t>§ 1º  Enquanto perdurar a vigência do correspondente termo de ajustamento de conduta, ficará suspensa, em relação aos fatos que deram causa a sua celebração, a aplicação de sanções administrativas de competência da agência reguladora à pessoa física ou jurídica que o houver firmado.</a:t>
            </a:r>
          </a:p>
          <a:p>
            <a:pPr marL="600075" lvl="1" indent="0" algn="just" eaLnBrk="1" hangingPunct="1">
              <a:buNone/>
            </a:pPr>
            <a:r>
              <a:rPr lang="pt-BR" altLang="pt-BR" sz="2400" i="1" dirty="0">
                <a:latin typeface="HelveticaNeue Condensed" pitchFamily="34" charset="0"/>
              </a:rPr>
              <a:t>§ 2º  A agência reguladora deverá ser comunicada quando da celebração do termo de ajustamento de conduta a que se refere o § 6º do art. 5º da Lei nº 7.347, de 24 de julho de 1985, caso o termo tenha por objeto matéria de natureza regulatória de sua competência</a:t>
            </a:r>
          </a:p>
          <a:p>
            <a:pPr marL="0" indent="0" algn="just" eaLnBrk="1" hangingPunct="1">
              <a:buFont typeface="Arial" panose="020B0604020202020204" pitchFamily="34" charset="0"/>
              <a:buNone/>
            </a:pPr>
            <a:endParaRPr lang="pt-BR" altLang="pt-BR" sz="2850" dirty="0">
              <a:latin typeface="HelveticaNeue Condensed" pitchFamily="34" charset="0"/>
            </a:endParaRPr>
          </a:p>
        </p:txBody>
      </p:sp>
      <p:sp>
        <p:nvSpPr>
          <p:cNvPr id="28676" name="Espaço Reservado para Número de Slide 4">
            <a:extLst>
              <a:ext uri="{FF2B5EF4-FFF2-40B4-BE49-F238E27FC236}">
                <a16:creationId xmlns:a16="http://schemas.microsoft.com/office/drawing/2014/main" id="{E45F6EA2-586D-4BA6-95A1-CA6ED2205284}"/>
              </a:ext>
            </a:extLst>
          </p:cNvPr>
          <p:cNvSpPr>
            <a:spLocks noGrp="1"/>
          </p:cNvSpPr>
          <p:nvPr>
            <p:ph type="sldNum" sz="quarter" idx="12"/>
          </p:nvPr>
        </p:nvSpPr>
        <p:spPr bwMode="auto">
          <a:xfrm>
            <a:off x="3086100" y="9779795"/>
            <a:ext cx="685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1224633"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367389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489853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6123165"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7347798"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8572431"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9797064"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1371600" eaLnBrk="1" fontAlgn="auto" latinLnBrk="0" hangingPunct="1">
              <a:lnSpc>
                <a:spcPct val="100000"/>
              </a:lnSpc>
              <a:spcBef>
                <a:spcPts val="0"/>
              </a:spcBef>
              <a:spcAft>
                <a:spcPts val="0"/>
              </a:spcAft>
              <a:buClrTx/>
              <a:buSzTx/>
              <a:buFontTx/>
              <a:buNone/>
              <a:tabLst/>
              <a:defRPr/>
            </a:pPr>
            <a:fld id="{B1969445-D86F-47E8-8E7C-29C093C2BEE9}" type="slidenum">
              <a:rPr kumimoji="0" lang="pt-BR" altLang="pt-BR" sz="2700" b="0" i="0" u="none" strike="noStrike" kern="0" cap="none" spc="0" normalizeH="0" baseline="0" noProof="0">
                <a:ln>
                  <a:noFill/>
                </a:ln>
                <a:solidFill>
                  <a:srgbClr val="898989"/>
                </a:solidFill>
                <a:effectLst/>
                <a:uLnTx/>
                <a:uFillTx/>
                <a:latin typeface="Calibri" panose="020F0502020204030204" pitchFamily="34" charset="0"/>
                <a:cs typeface="Arial" panose="020B0604020202020204" pitchFamily="34" charset="0"/>
              </a:rPr>
              <a:pPr marL="0" marR="0" lvl="0" indent="0" algn="ctr" defTabSz="1371600" eaLnBrk="1" fontAlgn="auto" latinLnBrk="0" hangingPunct="1">
                <a:lnSpc>
                  <a:spcPct val="100000"/>
                </a:lnSpc>
                <a:spcBef>
                  <a:spcPts val="0"/>
                </a:spcBef>
                <a:spcAft>
                  <a:spcPts val="0"/>
                </a:spcAft>
                <a:buClrTx/>
                <a:buSzTx/>
                <a:buFontTx/>
                <a:buNone/>
                <a:tabLst/>
                <a:defRPr/>
              </a:pPr>
              <a:t>81</a:t>
            </a:fld>
            <a:endParaRPr kumimoji="0" lang="pt-BR" altLang="pt-BR" sz="2700" b="0" i="0" u="none" strike="noStrike" kern="0" cap="none" spc="0" normalizeH="0" baseline="0" noProof="0">
              <a:ln>
                <a:noFill/>
              </a:ln>
              <a:solidFill>
                <a:srgbClr val="898989"/>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505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a:extLst>
              <a:ext uri="{FF2B5EF4-FFF2-40B4-BE49-F238E27FC236}">
                <a16:creationId xmlns:a16="http://schemas.microsoft.com/office/drawing/2014/main" id="{651F6919-478D-4C31-BDDE-F0266EF86B9E}"/>
              </a:ext>
            </a:extLst>
          </p:cNvPr>
          <p:cNvSpPr>
            <a:spLocks noGrp="1"/>
          </p:cNvSpPr>
          <p:nvPr>
            <p:ph type="title"/>
          </p:nvPr>
        </p:nvSpPr>
        <p:spPr bwMode="auto">
          <a:xfrm>
            <a:off x="2286000" y="228601"/>
            <a:ext cx="13716000" cy="1178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pt-BR" altLang="pt-BR" sz="3600" b="1" dirty="0">
                <a:solidFill>
                  <a:srgbClr val="006699"/>
                </a:solidFill>
                <a:latin typeface="HelveticaNeue Condensed" pitchFamily="34" charset="0"/>
              </a:rPr>
              <a:t>Fundamento Legal do TCAC da ANS</a:t>
            </a:r>
            <a:br>
              <a:rPr lang="pt-BR" altLang="pt-BR" sz="3600" b="1" dirty="0">
                <a:solidFill>
                  <a:srgbClr val="006699"/>
                </a:solidFill>
                <a:latin typeface="HelveticaNeue Condensed" pitchFamily="34" charset="0"/>
              </a:rPr>
            </a:br>
            <a:r>
              <a:rPr lang="pt-BR" altLang="pt-BR" sz="3600" b="1" dirty="0">
                <a:solidFill>
                  <a:srgbClr val="006699"/>
                </a:solidFill>
                <a:latin typeface="HelveticaNeue Condensed" pitchFamily="34" charset="0"/>
              </a:rPr>
              <a:t>§ 1º do artigo 29 da Lei nº 9.656, de 1998</a:t>
            </a:r>
          </a:p>
        </p:txBody>
      </p:sp>
      <p:sp>
        <p:nvSpPr>
          <p:cNvPr id="28675" name="Espaço Reservado para Conteúdo 2">
            <a:extLst>
              <a:ext uri="{FF2B5EF4-FFF2-40B4-BE49-F238E27FC236}">
                <a16:creationId xmlns:a16="http://schemas.microsoft.com/office/drawing/2014/main" id="{37D71E15-3892-419B-B782-990CD5F26B20}"/>
              </a:ext>
            </a:extLst>
          </p:cNvPr>
          <p:cNvSpPr>
            <a:spLocks noGrp="1"/>
          </p:cNvSpPr>
          <p:nvPr>
            <p:ph idx="1"/>
          </p:nvPr>
        </p:nvSpPr>
        <p:spPr bwMode="auto">
          <a:xfrm>
            <a:off x="2771776" y="1902620"/>
            <a:ext cx="12637295" cy="551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indent="0" algn="just" eaLnBrk="1" hangingPunct="1">
              <a:buFont typeface="Arial" panose="020B0604020202020204" pitchFamily="34" charset="0"/>
              <a:buNone/>
            </a:pPr>
            <a:r>
              <a:rPr lang="pt-BR" altLang="pt-BR" sz="3000" dirty="0">
                <a:latin typeface="HelveticaNeue Condensed" pitchFamily="34" charset="0"/>
              </a:rPr>
              <a:t>Art. 29.  (...)</a:t>
            </a:r>
          </a:p>
          <a:p>
            <a:pPr marL="0" indent="0" algn="just" eaLnBrk="1" hangingPunct="1">
              <a:buFont typeface="Arial" panose="020B0604020202020204" pitchFamily="34" charset="0"/>
              <a:buNone/>
            </a:pPr>
            <a:r>
              <a:rPr lang="pt-BR" altLang="pt-BR" sz="3000" dirty="0">
                <a:latin typeface="HelveticaNeue Condensed" pitchFamily="34" charset="0"/>
              </a:rPr>
              <a:t>        § 1o  O processo administrativo, antes de aplicada a penalidade, poderá, a título excepcional, ser suspenso, pela ANS, se a operadora ou prestadora de serviço assinar termo de compromisso de ajuste de conduta, perante a diretoria colegiada, que terá eficácia de título executivo extrajudicial, obrigando-se a:</a:t>
            </a:r>
          </a:p>
          <a:p>
            <a:pPr marL="0" indent="0" algn="just" eaLnBrk="1" hangingPunct="1">
              <a:buFont typeface="Arial" panose="020B0604020202020204" pitchFamily="34" charset="0"/>
              <a:buNone/>
            </a:pPr>
            <a:endParaRPr lang="pt-BR" altLang="pt-BR" sz="3300" dirty="0">
              <a:latin typeface="HelveticaNeue Condensed" pitchFamily="34" charset="0"/>
            </a:endParaRPr>
          </a:p>
          <a:p>
            <a:pPr marL="0" indent="0" algn="just" eaLnBrk="1" hangingPunct="1">
              <a:buFont typeface="Arial" panose="020B0604020202020204" pitchFamily="34" charset="0"/>
              <a:buNone/>
            </a:pPr>
            <a:r>
              <a:rPr lang="pt-BR" altLang="pt-BR" sz="2850" dirty="0">
                <a:latin typeface="HelveticaNeue Condensed" pitchFamily="34" charset="0"/>
              </a:rPr>
              <a:t>I - cessar a prática de atividades ou atos objetos da apuração; e</a:t>
            </a:r>
          </a:p>
          <a:p>
            <a:pPr marL="0" indent="0" algn="just" eaLnBrk="1" hangingPunct="1">
              <a:buFont typeface="Arial" panose="020B0604020202020204" pitchFamily="34" charset="0"/>
              <a:buNone/>
            </a:pPr>
            <a:r>
              <a:rPr lang="pt-BR" altLang="pt-BR" sz="2850" dirty="0">
                <a:latin typeface="HelveticaNeue Condensed" pitchFamily="34" charset="0"/>
              </a:rPr>
              <a:t>II - corrigir as irregularidades, inclusive indenizando os prejuízos delas decorrentes.</a:t>
            </a:r>
          </a:p>
        </p:txBody>
      </p:sp>
      <p:sp>
        <p:nvSpPr>
          <p:cNvPr id="28676" name="Espaço Reservado para Número de Slide 4">
            <a:extLst>
              <a:ext uri="{FF2B5EF4-FFF2-40B4-BE49-F238E27FC236}">
                <a16:creationId xmlns:a16="http://schemas.microsoft.com/office/drawing/2014/main" id="{E45F6EA2-586D-4BA6-95A1-CA6ED2205284}"/>
              </a:ext>
            </a:extLst>
          </p:cNvPr>
          <p:cNvSpPr>
            <a:spLocks noGrp="1"/>
          </p:cNvSpPr>
          <p:nvPr>
            <p:ph type="sldNum" sz="quarter" idx="12"/>
          </p:nvPr>
        </p:nvSpPr>
        <p:spPr bwMode="auto">
          <a:xfrm>
            <a:off x="3086100" y="9779795"/>
            <a:ext cx="685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1224633"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367389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489853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6123165"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7347798"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8572431"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9797064"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1371600" eaLnBrk="1" fontAlgn="auto" latinLnBrk="0" hangingPunct="1">
              <a:lnSpc>
                <a:spcPct val="100000"/>
              </a:lnSpc>
              <a:spcBef>
                <a:spcPts val="0"/>
              </a:spcBef>
              <a:spcAft>
                <a:spcPts val="0"/>
              </a:spcAft>
              <a:buClrTx/>
              <a:buSzTx/>
              <a:buFontTx/>
              <a:buNone/>
              <a:tabLst/>
              <a:defRPr/>
            </a:pPr>
            <a:fld id="{B1969445-D86F-47E8-8E7C-29C093C2BEE9}" type="slidenum">
              <a:rPr kumimoji="0" lang="pt-BR" altLang="pt-BR" sz="2700" b="0" i="0" u="none" strike="noStrike" kern="0" cap="none" spc="0" normalizeH="0" baseline="0" noProof="0">
                <a:ln>
                  <a:noFill/>
                </a:ln>
                <a:solidFill>
                  <a:srgbClr val="898989"/>
                </a:solidFill>
                <a:effectLst/>
                <a:uLnTx/>
                <a:uFillTx/>
                <a:latin typeface="Calibri" panose="020F0502020204030204" pitchFamily="34" charset="0"/>
                <a:cs typeface="Arial" panose="020B0604020202020204" pitchFamily="34" charset="0"/>
              </a:rPr>
              <a:pPr marL="0" marR="0" lvl="0" indent="0" algn="ctr" defTabSz="1371600" eaLnBrk="1" fontAlgn="auto" latinLnBrk="0" hangingPunct="1">
                <a:lnSpc>
                  <a:spcPct val="100000"/>
                </a:lnSpc>
                <a:spcBef>
                  <a:spcPts val="0"/>
                </a:spcBef>
                <a:spcAft>
                  <a:spcPts val="0"/>
                </a:spcAft>
                <a:buClrTx/>
                <a:buSzTx/>
                <a:buFontTx/>
                <a:buNone/>
                <a:tabLst/>
                <a:defRPr/>
              </a:pPr>
              <a:t>82</a:t>
            </a:fld>
            <a:endParaRPr kumimoji="0" lang="pt-BR" altLang="pt-BR" sz="2700" b="0" i="0" u="none" strike="noStrike" kern="0" cap="none" spc="0" normalizeH="0" baseline="0" noProof="0">
              <a:ln>
                <a:noFill/>
              </a:ln>
              <a:solidFill>
                <a:srgbClr val="898989"/>
              </a:solidFill>
              <a:effectLst/>
              <a:uLnTx/>
              <a:uFillTx/>
              <a:latin typeface="Calibri" panose="020F0502020204030204" pitchFamily="34" charset="0"/>
              <a:cs typeface="Arial" panose="020B0604020202020204" pitchFamily="34" charset="0"/>
            </a:endParaRPr>
          </a:p>
        </p:txBody>
      </p:sp>
      <p:pic>
        <p:nvPicPr>
          <p:cNvPr id="28677" name="Picture 5" descr="C:\Users\suriette.santos\Desktop\AAA- para envio\Imagens Acordo\corrigir.jpg">
            <a:extLst>
              <a:ext uri="{FF2B5EF4-FFF2-40B4-BE49-F238E27FC236}">
                <a16:creationId xmlns:a16="http://schemas.microsoft.com/office/drawing/2014/main" id="{1E70FDF6-9637-41CE-8ACD-2F8DC419C8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120" y="6655595"/>
            <a:ext cx="5183981"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43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a:extLst>
              <a:ext uri="{FF2B5EF4-FFF2-40B4-BE49-F238E27FC236}">
                <a16:creationId xmlns:a16="http://schemas.microsoft.com/office/drawing/2014/main" id="{5C2DC2CF-5E96-4D88-8B7E-94F78ECC0E2E}"/>
              </a:ext>
            </a:extLst>
          </p:cNvPr>
          <p:cNvSpPr>
            <a:spLocks noGrp="1"/>
          </p:cNvSpPr>
          <p:nvPr>
            <p:ph type="title"/>
          </p:nvPr>
        </p:nvSpPr>
        <p:spPr bwMode="auto">
          <a:xfrm>
            <a:off x="2738438" y="233363"/>
            <a:ext cx="13716000" cy="1178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pt-BR" altLang="pt-BR" sz="3600" b="1" dirty="0">
                <a:solidFill>
                  <a:srgbClr val="006699"/>
                </a:solidFill>
                <a:latin typeface="HelveticaNeue Condensed" pitchFamily="34" charset="0"/>
              </a:rPr>
              <a:t>TCAC</a:t>
            </a:r>
          </a:p>
        </p:txBody>
      </p:sp>
      <p:sp>
        <p:nvSpPr>
          <p:cNvPr id="26627" name="Espaço Reservado para Conteúdo 2">
            <a:extLst>
              <a:ext uri="{FF2B5EF4-FFF2-40B4-BE49-F238E27FC236}">
                <a16:creationId xmlns:a16="http://schemas.microsoft.com/office/drawing/2014/main" id="{B2BA9A15-69A4-46DE-B0BC-F1C63E06AF92}"/>
              </a:ext>
            </a:extLst>
          </p:cNvPr>
          <p:cNvSpPr>
            <a:spLocks noGrp="1"/>
          </p:cNvSpPr>
          <p:nvPr>
            <p:ph idx="1"/>
          </p:nvPr>
        </p:nvSpPr>
        <p:spPr bwMode="auto">
          <a:xfrm>
            <a:off x="3086102" y="1903140"/>
            <a:ext cx="11991975" cy="71289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eaLnBrk="1" hangingPunct="1"/>
            <a:r>
              <a:rPr lang="pt-BR" altLang="pt-BR" sz="2700" b="1" dirty="0">
                <a:latin typeface="HelveticaNeue Condensed" pitchFamily="34" charset="0"/>
              </a:rPr>
              <a:t>CONCEITO</a:t>
            </a:r>
            <a:r>
              <a:rPr lang="pt-BR" altLang="pt-BR" sz="2700" dirty="0">
                <a:latin typeface="HelveticaNeue Condensed" pitchFamily="34" charset="0"/>
              </a:rPr>
              <a:t> - Instrumento Regulatório pelo qual as Agências Reguladoras firmam compromissos com os entes regulados violadores efetiva ou potencialmente das normas legais e infra legais do mercado, com vistas a cessar a práticas da condutas irregulares que estão sendo apuradas e reparar coletivamente os danos por elas causados, inclusive indenizando os prejuízos decorrentes</a:t>
            </a:r>
          </a:p>
          <a:p>
            <a:pPr algn="just" eaLnBrk="1" hangingPunct="1"/>
            <a:endParaRPr lang="pt-BR" altLang="pt-BR" sz="2700" dirty="0">
              <a:latin typeface="HelveticaNeue Condensed" pitchFamily="34" charset="0"/>
            </a:endParaRPr>
          </a:p>
          <a:p>
            <a:pPr algn="just" eaLnBrk="1" hangingPunct="1"/>
            <a:r>
              <a:rPr lang="pt-BR" altLang="pt-BR" sz="2700" b="1" dirty="0">
                <a:latin typeface="HelveticaNeue Condensed" pitchFamily="34" charset="0"/>
              </a:rPr>
              <a:t>NATUREZA JURÍDICA </a:t>
            </a:r>
            <a:r>
              <a:rPr lang="pt-BR" altLang="pt-BR" sz="2700" dirty="0">
                <a:latin typeface="HelveticaNeue Condensed" pitchFamily="34" charset="0"/>
              </a:rPr>
              <a:t>- A doutrina especializada consagra o entendimento de que o Termo de Compromisso de Ajuste de Conduta – TCAC é um acordo, negócio jurídico da Administração Pública, portanto, bilateral, sujeito a um regime onde não há uma preponderância em relação ao interessado particular, e que tem apenas o efeito de acertar a conduta do obrigado às exigências legais. A celebração do TCAC não é um direito subjetivo do requerente do Termo, mas sim uma faculdade da Administração Pública.</a:t>
            </a:r>
          </a:p>
          <a:p>
            <a:pPr algn="just" eaLnBrk="1" hangingPunct="1">
              <a:lnSpc>
                <a:spcPct val="150000"/>
              </a:lnSpc>
            </a:pPr>
            <a:endParaRPr lang="pt-BR" altLang="pt-BR" sz="2700" dirty="0">
              <a:latin typeface="HelveticaNeue Condensed" pitchFamily="34" charset="0"/>
            </a:endParaRPr>
          </a:p>
        </p:txBody>
      </p:sp>
      <p:sp>
        <p:nvSpPr>
          <p:cNvPr id="26628" name="Espaço Reservado para Número de Slide 4">
            <a:extLst>
              <a:ext uri="{FF2B5EF4-FFF2-40B4-BE49-F238E27FC236}">
                <a16:creationId xmlns:a16="http://schemas.microsoft.com/office/drawing/2014/main" id="{7ED504FC-E16B-4C34-B875-DDE78CBA4248}"/>
              </a:ext>
            </a:extLst>
          </p:cNvPr>
          <p:cNvSpPr>
            <a:spLocks noGrp="1"/>
          </p:cNvSpPr>
          <p:nvPr>
            <p:ph type="sldNum" sz="quarter" idx="12"/>
          </p:nvPr>
        </p:nvSpPr>
        <p:spPr bwMode="auto">
          <a:xfrm>
            <a:off x="3086100" y="9779795"/>
            <a:ext cx="685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1224633"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367389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489853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6123165"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7347798"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8572431"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9797064"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fld id="{5F8CB827-01DE-4D48-B45C-C98EE9DD832B}" type="slidenum">
              <a:rPr lang="pt-BR" altLang="pt-BR">
                <a:solidFill>
                  <a:srgbClr val="898989"/>
                </a:solidFill>
                <a:latin typeface="Calibri" panose="020F0502020204030204" pitchFamily="34" charset="0"/>
              </a:rPr>
              <a:pPr algn="ctr"/>
              <a:t>83</a:t>
            </a:fld>
            <a:endParaRPr lang="pt-BR" altLang="pt-BR">
              <a:solidFill>
                <a:srgbClr val="898989"/>
              </a:solidFill>
              <a:latin typeface="Calibri" panose="020F0502020204030204" pitchFamily="34" charset="0"/>
            </a:endParaRPr>
          </a:p>
        </p:txBody>
      </p:sp>
    </p:spTree>
    <p:extLst>
      <p:ext uri="{BB962C8B-B14F-4D97-AF65-F5344CB8AC3E}">
        <p14:creationId xmlns:p14="http://schemas.microsoft.com/office/powerpoint/2010/main" val="274337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a:extLst>
              <a:ext uri="{FF2B5EF4-FFF2-40B4-BE49-F238E27FC236}">
                <a16:creationId xmlns:a16="http://schemas.microsoft.com/office/drawing/2014/main" id="{E3FEC3A9-748E-4570-9FAC-D2EE6A297483}"/>
              </a:ext>
            </a:extLst>
          </p:cNvPr>
          <p:cNvSpPr>
            <a:spLocks noGrp="1"/>
          </p:cNvSpPr>
          <p:nvPr>
            <p:ph type="title"/>
          </p:nvPr>
        </p:nvSpPr>
        <p:spPr bwMode="auto">
          <a:xfrm>
            <a:off x="2286000" y="228601"/>
            <a:ext cx="13716000" cy="1178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pt-BR" altLang="pt-BR" sz="3600" b="1" dirty="0">
                <a:solidFill>
                  <a:srgbClr val="006699"/>
                </a:solidFill>
                <a:latin typeface="HelveticaNeue Condensed" pitchFamily="34" charset="0"/>
              </a:rPr>
              <a:t>Resolução Normativa nº 372/2015</a:t>
            </a:r>
          </a:p>
        </p:txBody>
      </p:sp>
      <p:sp>
        <p:nvSpPr>
          <p:cNvPr id="27651" name="Espaço Reservado para Conteúdo 2">
            <a:extLst>
              <a:ext uri="{FF2B5EF4-FFF2-40B4-BE49-F238E27FC236}">
                <a16:creationId xmlns:a16="http://schemas.microsoft.com/office/drawing/2014/main" id="{0C396507-1EB2-40A8-95D0-E01283545EAD}"/>
              </a:ext>
            </a:extLst>
          </p:cNvPr>
          <p:cNvSpPr txBox="1">
            <a:spLocks/>
          </p:cNvSpPr>
          <p:nvPr/>
        </p:nvSpPr>
        <p:spPr bwMode="auto">
          <a:xfrm>
            <a:off x="2771293" y="2012157"/>
            <a:ext cx="11580503" cy="680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eaLnBrk="1" hangingPunct="1">
              <a:spcBef>
                <a:spcPct val="20000"/>
              </a:spcBef>
              <a:buFont typeface="Arial" panose="020B0604020202020204" pitchFamily="34" charset="0"/>
              <a:buNone/>
            </a:pPr>
            <a:r>
              <a:rPr lang="pt-BR" altLang="pt-BR" dirty="0">
                <a:latin typeface="Times New Roman" panose="02020603050405020304" pitchFamily="18" charset="0"/>
                <a:cs typeface="Times New Roman" panose="02020603050405020304" pitchFamily="18" charset="0"/>
              </a:rPr>
              <a:t>• </a:t>
            </a:r>
            <a:r>
              <a:rPr lang="pt-BR" altLang="pt-BR" dirty="0">
                <a:latin typeface="HelveticaNeue Condensed" pitchFamily="34" charset="0"/>
              </a:rPr>
              <a:t>Dispõe sobre a celebração do Termo de Compromisso de Ajustamento de Conduta (TCAC), através do processo administrativo de ajuste;</a:t>
            </a:r>
          </a:p>
          <a:p>
            <a:pPr algn="just" eaLnBrk="1" hangingPunct="1">
              <a:spcBef>
                <a:spcPct val="20000"/>
              </a:spcBef>
              <a:buFont typeface="Arial" panose="020B0604020202020204" pitchFamily="34" charset="0"/>
              <a:buNone/>
            </a:pPr>
            <a:endParaRPr lang="pt-BR" altLang="pt-BR" dirty="0">
              <a:latin typeface="HelveticaNeue Condensed" pitchFamily="34" charset="0"/>
            </a:endParaRPr>
          </a:p>
          <a:p>
            <a:pPr algn="just" eaLnBrk="1" hangingPunct="1">
              <a:spcBef>
                <a:spcPct val="20000"/>
              </a:spcBef>
              <a:buFont typeface="Arial" panose="020B0604020202020204" pitchFamily="34" charset="0"/>
              <a:buNone/>
            </a:pPr>
            <a:r>
              <a:rPr lang="pt-BR" altLang="pt-BR" dirty="0">
                <a:latin typeface="HelveticaNeue Condensed" pitchFamily="34" charset="0"/>
              </a:rPr>
              <a:t>• Legitimados a celebrar TCAC: as Operadoras privadas de plano de saúde – Operadoras e as Administradoras de Benefício - Administradoras (art. 1º, caput e § 1º);</a:t>
            </a:r>
          </a:p>
          <a:p>
            <a:pPr algn="just" eaLnBrk="1" hangingPunct="1">
              <a:spcBef>
                <a:spcPct val="20000"/>
              </a:spcBef>
              <a:buFont typeface="Arial" panose="020B0604020202020204" pitchFamily="34" charset="0"/>
              <a:buNone/>
            </a:pPr>
            <a:endParaRPr lang="pt-BR" altLang="pt-BR" dirty="0">
              <a:latin typeface="HelveticaNeue Condensed" pitchFamily="34" charset="0"/>
            </a:endParaRPr>
          </a:p>
          <a:p>
            <a:pPr algn="just" eaLnBrk="1" hangingPunct="1">
              <a:spcBef>
                <a:spcPct val="20000"/>
              </a:spcBef>
              <a:buFont typeface="Arial" panose="020B0604020202020204" pitchFamily="34" charset="0"/>
              <a:buNone/>
            </a:pPr>
            <a:r>
              <a:rPr lang="pt-BR" altLang="pt-BR" dirty="0">
                <a:latin typeface="HelveticaNeue Condensed" pitchFamily="34" charset="0"/>
              </a:rPr>
              <a:t>• Pressupostos para celebrar TCAC: existência de atos objetos de apuração em razão de eventual infração das normas legais e infra legais do mercado de saúde suplementar. Ademais, o pedido deve ser apresentado antes da ocorrência do trânsito em julgado da decisão administrativa de aplicação de penalidade no processo administrativo sancionador;</a:t>
            </a:r>
          </a:p>
          <a:p>
            <a:pPr algn="just" eaLnBrk="1" hangingPunct="1">
              <a:spcBef>
                <a:spcPct val="20000"/>
              </a:spcBef>
              <a:buFont typeface="Arial" panose="020B0604020202020204" pitchFamily="34" charset="0"/>
              <a:buNone/>
            </a:pPr>
            <a:endParaRPr lang="pt-BR" altLang="pt-BR" dirty="0">
              <a:latin typeface="HelveticaNeue Condensed" pitchFamily="34" charset="0"/>
            </a:endParaRPr>
          </a:p>
          <a:p>
            <a:pPr algn="just" eaLnBrk="1" hangingPunct="1">
              <a:spcBef>
                <a:spcPct val="20000"/>
              </a:spcBef>
              <a:buFont typeface="Arial" panose="020B0604020202020204" pitchFamily="34" charset="0"/>
              <a:buNone/>
            </a:pPr>
            <a:r>
              <a:rPr lang="pt-BR" altLang="pt-BR" dirty="0">
                <a:solidFill>
                  <a:prstClr val="black"/>
                </a:solidFill>
                <a:latin typeface="HelveticaNeue Condensed" pitchFamily="34" charset="0"/>
              </a:rPr>
              <a:t>• Dispõe sobre todas as etapas do procedimento de TCAC.</a:t>
            </a:r>
            <a:endParaRPr lang="pt-BR" altLang="pt-BR" dirty="0">
              <a:latin typeface="HelveticaNeue Condensed" pitchFamily="34" charset="0"/>
            </a:endParaRPr>
          </a:p>
        </p:txBody>
      </p:sp>
    </p:spTree>
    <p:extLst>
      <p:ext uri="{BB962C8B-B14F-4D97-AF65-F5344CB8AC3E}">
        <p14:creationId xmlns:p14="http://schemas.microsoft.com/office/powerpoint/2010/main" val="319831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176AC-5A87-45F8-A02F-61511E332461}"/>
              </a:ext>
            </a:extLst>
          </p:cNvPr>
          <p:cNvSpPr>
            <a:spLocks noGrp="1"/>
          </p:cNvSpPr>
          <p:nvPr>
            <p:ph type="title"/>
          </p:nvPr>
        </p:nvSpPr>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pt-BR" sz="3600" b="1" dirty="0">
                <a:solidFill>
                  <a:schemeClr val="accent1">
                    <a:lumMod val="75000"/>
                  </a:schemeClr>
                </a:solidFill>
                <a:latin typeface="HelveticaNeue Condensed"/>
              </a:rPr>
              <a:t>ETAPAS DOS PROCEDIMENTOS DO TCAC</a:t>
            </a:r>
          </a:p>
        </p:txBody>
      </p:sp>
      <p:graphicFrame>
        <p:nvGraphicFramePr>
          <p:cNvPr id="7" name="Espaço Reservado para Conteúdo 6">
            <a:extLst>
              <a:ext uri="{FF2B5EF4-FFF2-40B4-BE49-F238E27FC236}">
                <a16:creationId xmlns:a16="http://schemas.microsoft.com/office/drawing/2014/main" id="{C6AEA0A5-EE5C-4900-BC68-1AD8EAE79B1B}"/>
              </a:ext>
            </a:extLst>
          </p:cNvPr>
          <p:cNvGraphicFramePr>
            <a:graphicFrameLocks noGrp="1"/>
          </p:cNvGraphicFramePr>
          <p:nvPr>
            <p:ph idx="1"/>
          </p:nvPr>
        </p:nvGraphicFramePr>
        <p:xfrm>
          <a:off x="2971800" y="2400301"/>
          <a:ext cx="12344400" cy="6788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060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176AC-5A87-45F8-A02F-61511E332461}"/>
              </a:ext>
            </a:extLst>
          </p:cNvPr>
          <p:cNvSpPr>
            <a:spLocks noGrp="1"/>
          </p:cNvSpPr>
          <p:nvPr>
            <p:ph type="title"/>
          </p:nvPr>
        </p:nvSpPr>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pt-BR" sz="3600" b="1" dirty="0">
                <a:solidFill>
                  <a:schemeClr val="accent1">
                    <a:lumMod val="75000"/>
                  </a:schemeClr>
                </a:solidFill>
                <a:latin typeface="HelveticaNeue Condensed"/>
              </a:rPr>
              <a:t>ETAPAS DOS PROCEDIMENTOS DO TCAC</a:t>
            </a:r>
          </a:p>
        </p:txBody>
      </p:sp>
      <p:sp>
        <p:nvSpPr>
          <p:cNvPr id="3" name="Espaço Reservado para Conteúdo 2">
            <a:extLst>
              <a:ext uri="{FF2B5EF4-FFF2-40B4-BE49-F238E27FC236}">
                <a16:creationId xmlns:a16="http://schemas.microsoft.com/office/drawing/2014/main" id="{FE0A06D7-9CDD-457E-AF3E-82D093CF2BA6}"/>
              </a:ext>
            </a:extLst>
          </p:cNvPr>
          <p:cNvSpPr>
            <a:spLocks noGrp="1"/>
          </p:cNvSpPr>
          <p:nvPr>
            <p:ph idx="1"/>
          </p:nvPr>
        </p:nvSpPr>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defRPr/>
            </a:pPr>
            <a:r>
              <a:rPr lang="pt-BR" sz="2700" b="1" dirty="0">
                <a:latin typeface="HelveticaNeue Condensed"/>
              </a:rPr>
              <a:t>TRIAGEM</a:t>
            </a:r>
            <a:r>
              <a:rPr lang="pt-BR" sz="2700" dirty="0">
                <a:latin typeface="HelveticaNeue Condensed"/>
              </a:rPr>
              <a:t> - trata-se da fase inicial do processo de ajuste, em que é feita a verificação do preenchimento dos requisitos formais e dos pressupostos para celebração do TCAC (tratados pelos artigos 5º e 7º da RN 372/2015);</a:t>
            </a:r>
          </a:p>
          <a:p>
            <a:pPr algn="just">
              <a:defRPr/>
            </a:pPr>
            <a:endParaRPr lang="pt-BR" sz="2700" dirty="0">
              <a:latin typeface="HelveticaNeue Condensed"/>
            </a:endParaRPr>
          </a:p>
          <a:p>
            <a:pPr algn="just">
              <a:defRPr/>
            </a:pPr>
            <a:r>
              <a:rPr lang="pt-BR" sz="2700" b="1" dirty="0">
                <a:latin typeface="HelveticaNeue Condensed"/>
              </a:rPr>
              <a:t>NEGOCIAÇÃO</a:t>
            </a:r>
            <a:r>
              <a:rPr lang="pt-BR" sz="2700" dirty="0">
                <a:latin typeface="HelveticaNeue Condensed"/>
              </a:rPr>
              <a:t> - fase em que a ANS e o requerente de TCAC discutem o teor das cláusulas que irão eventualmente constar na minuta de TCAC. Esta fase será tratada detalhadamente durante a nossa apresentação (regulada pelos artigos 8ª a 12 da RN 372/2015);</a:t>
            </a:r>
          </a:p>
          <a:p>
            <a:pPr marL="0" indent="0" algn="just">
              <a:buFont typeface="Arial" panose="020B0604020202020204" pitchFamily="34" charset="0"/>
              <a:buNone/>
              <a:defRPr/>
            </a:pPr>
            <a:endParaRPr lang="pt-BR" sz="2700" dirty="0">
              <a:latin typeface="HelveticaNeue Condensed"/>
            </a:endParaRPr>
          </a:p>
          <a:p>
            <a:pPr algn="just">
              <a:defRPr/>
            </a:pPr>
            <a:r>
              <a:rPr lang="pt-BR" sz="2700" b="1" dirty="0">
                <a:latin typeface="HelveticaNeue Condensed"/>
              </a:rPr>
              <a:t>FISCALIZAÇÃO</a:t>
            </a:r>
            <a:r>
              <a:rPr lang="pt-BR" sz="2700" dirty="0">
                <a:latin typeface="HelveticaNeue Condensed"/>
              </a:rPr>
              <a:t> - nesta etapa a ANS verifica se as obrigações do TCAC foram devida e tempestivamente cumpridas pela Compromissária do Termo, encaminhando suas conclusões para apreciação e deliberação da Diretoria Colegiada, a quem cabe determinar o (</a:t>
            </a:r>
            <a:r>
              <a:rPr lang="pt-BR" sz="2700" dirty="0" err="1">
                <a:latin typeface="HelveticaNeue Condensed"/>
              </a:rPr>
              <a:t>des</a:t>
            </a:r>
            <a:r>
              <a:rPr lang="pt-BR" sz="2700" dirty="0">
                <a:latin typeface="HelveticaNeue Condensed"/>
              </a:rPr>
              <a:t>)cumprimento do TCAC (tratada pelo artigo 13 da RN 372/2015);</a:t>
            </a:r>
          </a:p>
        </p:txBody>
      </p:sp>
    </p:spTree>
    <p:extLst>
      <p:ext uri="{BB962C8B-B14F-4D97-AF65-F5344CB8AC3E}">
        <p14:creationId xmlns:p14="http://schemas.microsoft.com/office/powerpoint/2010/main" val="26289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B8F6C5-2C54-4AEA-9F94-9E0641F655D9}"/>
              </a:ext>
            </a:extLst>
          </p:cNvPr>
          <p:cNvSpPr>
            <a:spLocks noGrp="1"/>
          </p:cNvSpPr>
          <p:nvPr>
            <p:ph type="title"/>
          </p:nvPr>
        </p:nvSpPr>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pt-BR" sz="3600" b="1" dirty="0">
                <a:solidFill>
                  <a:schemeClr val="accent1">
                    <a:lumMod val="75000"/>
                  </a:schemeClr>
                </a:solidFill>
                <a:latin typeface="HelveticaNeue Condensed"/>
              </a:rPr>
              <a:t>ETAPAS DOS PROCEDIMENTOS DO TCAC</a:t>
            </a:r>
          </a:p>
        </p:txBody>
      </p:sp>
      <p:sp>
        <p:nvSpPr>
          <p:cNvPr id="33795" name="Espaço Reservado para Conteúdo 2">
            <a:extLst>
              <a:ext uri="{FF2B5EF4-FFF2-40B4-BE49-F238E27FC236}">
                <a16:creationId xmlns:a16="http://schemas.microsoft.com/office/drawing/2014/main" id="{EFBEB326-561F-487F-8AB1-71A91DBDD1E9}"/>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pt-BR" altLang="pt-BR" sz="2700" b="1" dirty="0">
                <a:latin typeface="HelveticaNeue Condensed" pitchFamily="34" charset="0"/>
              </a:rPr>
              <a:t>EXECUÇÃO</a:t>
            </a:r>
            <a:r>
              <a:rPr lang="pt-BR" altLang="pt-BR" sz="2700" dirty="0">
                <a:latin typeface="HelveticaNeue Condensed" pitchFamily="34" charset="0"/>
              </a:rPr>
              <a:t> -  nesta última fase, a COAJU irá aplicar a decisão da Diretoria Colegiada que deliberou pelo cumprimento ou pelo cumprimento do TCAC. Caso o Termo seja declarado cumprido, serão arquivados o processo de ajuste e o(s) processo(s) sancionador(es) que são objeto(s) daquele. Por sua vez, caso o TCAC seja declarado descumprido, será o processo de ajuste encaminhado para cobrança das multas decorrentes do descumprimento do Termo, bem como será(</a:t>
            </a:r>
            <a:r>
              <a:rPr lang="pt-BR" altLang="pt-BR" sz="2700" dirty="0" err="1">
                <a:latin typeface="HelveticaNeue Condensed" pitchFamily="34" charset="0"/>
              </a:rPr>
              <a:t>ão</a:t>
            </a:r>
            <a:r>
              <a:rPr lang="pt-BR" altLang="pt-BR" sz="2700" dirty="0">
                <a:latin typeface="HelveticaNeue Condensed" pitchFamily="34" charset="0"/>
              </a:rPr>
              <a:t>) retomado(s) o(s) processo(s) sancionador(es) objeto(s) do Termo (tratada pelos artigos 14 e 15 da RN 372/2015).</a:t>
            </a:r>
          </a:p>
        </p:txBody>
      </p:sp>
    </p:spTree>
    <p:extLst>
      <p:ext uri="{BB962C8B-B14F-4D97-AF65-F5344CB8AC3E}">
        <p14:creationId xmlns:p14="http://schemas.microsoft.com/office/powerpoint/2010/main" val="259291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1">
            <a:extLst>
              <a:ext uri="{FF2B5EF4-FFF2-40B4-BE49-F238E27FC236}">
                <a16:creationId xmlns:a16="http://schemas.microsoft.com/office/drawing/2014/main" id="{58942D3B-EA08-47A1-BA0C-D80F66EEFC35}"/>
              </a:ext>
            </a:extLst>
          </p:cNvPr>
          <p:cNvSpPr>
            <a:spLocks noGrp="1"/>
          </p:cNvSpPr>
          <p:nvPr>
            <p:ph type="title"/>
          </p:nvPr>
        </p:nvSpPr>
        <p:spPr bwMode="auto">
          <a:xfrm>
            <a:off x="2286000" y="228601"/>
            <a:ext cx="13716000" cy="1178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pt-BR" altLang="pt-BR" sz="3600" b="1" dirty="0">
                <a:solidFill>
                  <a:srgbClr val="006699"/>
                </a:solidFill>
                <a:latin typeface="HelveticaNeue Condensed" pitchFamily="34" charset="0"/>
              </a:rPr>
              <a:t>Obrigações do TCAC</a:t>
            </a:r>
          </a:p>
        </p:txBody>
      </p:sp>
      <p:sp>
        <p:nvSpPr>
          <p:cNvPr id="29699" name="Espaço Reservado para Conteúdo 2">
            <a:extLst>
              <a:ext uri="{FF2B5EF4-FFF2-40B4-BE49-F238E27FC236}">
                <a16:creationId xmlns:a16="http://schemas.microsoft.com/office/drawing/2014/main" id="{FE542FD7-A8D0-46B8-9F87-0D68825F3AB2}"/>
              </a:ext>
            </a:extLst>
          </p:cNvPr>
          <p:cNvSpPr>
            <a:spLocks noGrp="1"/>
          </p:cNvSpPr>
          <p:nvPr>
            <p:ph idx="1"/>
          </p:nvPr>
        </p:nvSpPr>
        <p:spPr bwMode="auto">
          <a:xfrm>
            <a:off x="2878933" y="1795130"/>
            <a:ext cx="11558588" cy="7453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eaLnBrk="1" hangingPunct="1"/>
            <a:r>
              <a:rPr lang="pt-BR" altLang="pt-BR" sz="2700" b="1" dirty="0">
                <a:latin typeface="HelveticaNeue Condensed" pitchFamily="34" charset="0"/>
              </a:rPr>
              <a:t>CESSAR</a:t>
            </a:r>
            <a:r>
              <a:rPr lang="pt-BR" altLang="pt-BR" sz="2700" dirty="0">
                <a:latin typeface="HelveticaNeue Condensed" pitchFamily="34" charset="0"/>
              </a:rPr>
              <a:t>  - a prática objeto da apuração;</a:t>
            </a:r>
          </a:p>
          <a:p>
            <a:pPr algn="just" eaLnBrk="1" hangingPunct="1"/>
            <a:r>
              <a:rPr lang="pt-BR" altLang="pt-BR" sz="2700" b="1" dirty="0">
                <a:latin typeface="HelveticaNeue Condensed" pitchFamily="34" charset="0"/>
              </a:rPr>
              <a:t>CORRIGIR</a:t>
            </a:r>
            <a:r>
              <a:rPr lang="pt-BR" altLang="pt-BR" sz="2700" dirty="0">
                <a:latin typeface="HelveticaNeue Condensed" pitchFamily="34" charset="0"/>
              </a:rPr>
              <a:t> - as irregularidades, inclusive indenizando os prejuízos delas advindos;</a:t>
            </a:r>
          </a:p>
          <a:p>
            <a:pPr algn="just" eaLnBrk="1" hangingPunct="1"/>
            <a:r>
              <a:rPr lang="pt-BR" altLang="pt-BR" sz="2700" b="1" dirty="0">
                <a:latin typeface="HelveticaNeue Condensed" pitchFamily="34" charset="0"/>
              </a:rPr>
              <a:t>PAGAMENTO do §2º do artigo 10 da RN nº 372/2015</a:t>
            </a:r>
            <a:r>
              <a:rPr lang="pt-BR" altLang="pt-BR" sz="2700" dirty="0">
                <a:latin typeface="HelveticaNeue Condensed" pitchFamily="34" charset="0"/>
              </a:rPr>
              <a:t> - em regra corresponderá ao percentual de 10% (dez por cento) do valor total das multas aplicadas, ou aplicáveis, nos atos objetos de apuração, percentual este que pode ser reduzido ao percentual de 5% (cinco por cento) ou majorado até o limite de 30% (trinta por cento), a critério da ANS; </a:t>
            </a:r>
          </a:p>
          <a:p>
            <a:pPr algn="just" eaLnBrk="1" hangingPunct="1"/>
            <a:r>
              <a:rPr lang="pt-BR" altLang="pt-BR" sz="2700" b="1" dirty="0">
                <a:latin typeface="HelveticaNeue Condensed" pitchFamily="34" charset="0"/>
              </a:rPr>
              <a:t>COMPLEMENTARES</a:t>
            </a:r>
            <a:r>
              <a:rPr lang="pt-BR" altLang="pt-BR" sz="2700" dirty="0">
                <a:latin typeface="HelveticaNeue Condensed" pitchFamily="34" charset="0"/>
              </a:rPr>
              <a:t> - reforçam o compromisso da Compromissária em mudar sua postura regulatória; </a:t>
            </a:r>
          </a:p>
          <a:p>
            <a:pPr algn="just" eaLnBrk="1" hangingPunct="1"/>
            <a:r>
              <a:rPr lang="pt-BR" altLang="pt-BR" sz="2700" b="1" dirty="0">
                <a:latin typeface="HelveticaNeue Condensed" pitchFamily="34" charset="0"/>
              </a:rPr>
              <a:t>SUBSIDIÁRIAS</a:t>
            </a:r>
            <a:r>
              <a:rPr lang="pt-BR" altLang="pt-BR" sz="2700" dirty="0">
                <a:latin typeface="HelveticaNeue Condensed" pitchFamily="34" charset="0"/>
              </a:rPr>
              <a:t> – utilizadas para os casos de obrigações principais cuja realização não dependa exclusivamente dos esforços da compromissária. Tábua de salvação;</a:t>
            </a:r>
          </a:p>
          <a:p>
            <a:pPr algn="just" eaLnBrk="1" hangingPunct="1"/>
            <a:r>
              <a:rPr lang="pt-BR" altLang="pt-BR" sz="2700" b="1" dirty="0">
                <a:latin typeface="HelveticaNeue Condensed" pitchFamily="34" charset="0"/>
              </a:rPr>
              <a:t> PRAZO </a:t>
            </a:r>
            <a:r>
              <a:rPr lang="pt-BR" altLang="pt-BR" sz="2700" dirty="0">
                <a:latin typeface="HelveticaNeue Condensed" pitchFamily="34" charset="0"/>
              </a:rPr>
              <a:t>de vigência do TCAC; e</a:t>
            </a:r>
          </a:p>
          <a:p>
            <a:pPr algn="just" eaLnBrk="1" hangingPunct="1"/>
            <a:r>
              <a:rPr lang="pt-BR" altLang="pt-BR" sz="2700" b="1" dirty="0">
                <a:latin typeface="HelveticaNeue Condensed" pitchFamily="34" charset="0"/>
              </a:rPr>
              <a:t>FORO COMPETENTE </a:t>
            </a:r>
            <a:r>
              <a:rPr lang="pt-BR" altLang="pt-BR" sz="2700" dirty="0">
                <a:latin typeface="HelveticaNeue Condensed" pitchFamily="34" charset="0"/>
              </a:rPr>
              <a:t>para dirimir eventuais litígios entre as partes</a:t>
            </a:r>
          </a:p>
          <a:p>
            <a:pPr algn="just" eaLnBrk="1" hangingPunct="1"/>
            <a:endParaRPr lang="pt-BR" altLang="pt-BR" sz="2700" dirty="0">
              <a:latin typeface="HelveticaNeue Condensed" pitchFamily="34" charset="0"/>
            </a:endParaRPr>
          </a:p>
          <a:p>
            <a:pPr algn="just" eaLnBrk="1" hangingPunct="1"/>
            <a:endParaRPr lang="pt-BR" altLang="pt-BR" sz="3000" dirty="0">
              <a:latin typeface="HelveticaNeue Condensed" pitchFamily="34" charset="0"/>
            </a:endParaRPr>
          </a:p>
          <a:p>
            <a:pPr marL="0" indent="0" algn="just" eaLnBrk="1" hangingPunct="1">
              <a:buNone/>
            </a:pPr>
            <a:endParaRPr lang="pt-BR" altLang="pt-BR" sz="3300" dirty="0">
              <a:latin typeface="HelveticaNeue Condensed" pitchFamily="34" charset="0"/>
            </a:endParaRPr>
          </a:p>
        </p:txBody>
      </p:sp>
      <p:sp>
        <p:nvSpPr>
          <p:cNvPr id="29700" name="Espaço Reservado para Número de Slide 4">
            <a:extLst>
              <a:ext uri="{FF2B5EF4-FFF2-40B4-BE49-F238E27FC236}">
                <a16:creationId xmlns:a16="http://schemas.microsoft.com/office/drawing/2014/main" id="{94EB143E-557B-41C1-9832-9956E36359EF}"/>
              </a:ext>
            </a:extLst>
          </p:cNvPr>
          <p:cNvSpPr>
            <a:spLocks noGrp="1"/>
          </p:cNvSpPr>
          <p:nvPr>
            <p:ph type="sldNum" sz="quarter" idx="12"/>
          </p:nvPr>
        </p:nvSpPr>
        <p:spPr bwMode="auto">
          <a:xfrm>
            <a:off x="3086100" y="9779795"/>
            <a:ext cx="685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1224633"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367389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489853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6123165"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7347798"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8572431"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9797064"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1371600" eaLnBrk="1" fontAlgn="auto" latinLnBrk="0" hangingPunct="1">
              <a:lnSpc>
                <a:spcPct val="100000"/>
              </a:lnSpc>
              <a:spcBef>
                <a:spcPts val="0"/>
              </a:spcBef>
              <a:spcAft>
                <a:spcPts val="0"/>
              </a:spcAft>
              <a:buClrTx/>
              <a:buSzTx/>
              <a:buFontTx/>
              <a:buNone/>
              <a:tabLst/>
              <a:defRPr/>
            </a:pPr>
            <a:fld id="{CC95F28D-D1C3-4221-B023-352F9DD74976}" type="slidenum">
              <a:rPr kumimoji="0" lang="pt-BR" altLang="pt-BR" sz="2700" b="0" i="0" u="none" strike="noStrike" kern="0" cap="none" spc="0" normalizeH="0" baseline="0" noProof="0">
                <a:ln>
                  <a:noFill/>
                </a:ln>
                <a:solidFill>
                  <a:srgbClr val="898989"/>
                </a:solidFill>
                <a:effectLst/>
                <a:uLnTx/>
                <a:uFillTx/>
                <a:latin typeface="Calibri" panose="020F0502020204030204" pitchFamily="34" charset="0"/>
                <a:cs typeface="Arial" panose="020B0604020202020204" pitchFamily="34" charset="0"/>
              </a:rPr>
              <a:pPr marL="0" marR="0" lvl="0" indent="0" algn="ctr" defTabSz="1371600" eaLnBrk="1" fontAlgn="auto" latinLnBrk="0" hangingPunct="1">
                <a:lnSpc>
                  <a:spcPct val="100000"/>
                </a:lnSpc>
                <a:spcBef>
                  <a:spcPts val="0"/>
                </a:spcBef>
                <a:spcAft>
                  <a:spcPts val="0"/>
                </a:spcAft>
                <a:buClrTx/>
                <a:buSzTx/>
                <a:buFontTx/>
                <a:buNone/>
                <a:tabLst/>
                <a:defRPr/>
              </a:pPr>
              <a:t>88</a:t>
            </a:fld>
            <a:endParaRPr kumimoji="0" lang="pt-BR" altLang="pt-BR" sz="2700" b="0" i="0" u="none" strike="noStrike" kern="0" cap="none" spc="0" normalizeH="0" baseline="0" noProof="0">
              <a:ln>
                <a:noFill/>
              </a:ln>
              <a:solidFill>
                <a:srgbClr val="898989"/>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286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1">
            <a:extLst>
              <a:ext uri="{FF2B5EF4-FFF2-40B4-BE49-F238E27FC236}">
                <a16:creationId xmlns:a16="http://schemas.microsoft.com/office/drawing/2014/main" id="{58942D3B-EA08-47A1-BA0C-D80F66EEFC35}"/>
              </a:ext>
            </a:extLst>
          </p:cNvPr>
          <p:cNvSpPr>
            <a:spLocks noGrp="1"/>
          </p:cNvSpPr>
          <p:nvPr>
            <p:ph type="title"/>
          </p:nvPr>
        </p:nvSpPr>
        <p:spPr bwMode="auto">
          <a:xfrm>
            <a:off x="2286000" y="228601"/>
            <a:ext cx="13716000" cy="1178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r>
              <a:rPr lang="pt-BR" altLang="pt-BR" sz="3600" b="1" dirty="0">
                <a:solidFill>
                  <a:srgbClr val="006699"/>
                </a:solidFill>
                <a:latin typeface="HelveticaNeue Condensed" pitchFamily="34" charset="0"/>
              </a:rPr>
              <a:t>Outras questões relevantes sobre o instrumento do TCAC </a:t>
            </a:r>
            <a:br>
              <a:rPr lang="pt-BR" altLang="pt-BR" sz="3600" b="1" dirty="0">
                <a:solidFill>
                  <a:srgbClr val="006699"/>
                </a:solidFill>
                <a:latin typeface="HelveticaNeue Condensed" pitchFamily="34" charset="0"/>
              </a:rPr>
            </a:br>
            <a:endParaRPr lang="pt-BR" altLang="pt-BR" sz="3600" b="1" dirty="0">
              <a:solidFill>
                <a:srgbClr val="006699"/>
              </a:solidFill>
              <a:latin typeface="HelveticaNeue Condensed" pitchFamily="34" charset="0"/>
            </a:endParaRPr>
          </a:p>
        </p:txBody>
      </p:sp>
      <p:sp>
        <p:nvSpPr>
          <p:cNvPr id="29699" name="Espaço Reservado para Conteúdo 2">
            <a:extLst>
              <a:ext uri="{FF2B5EF4-FFF2-40B4-BE49-F238E27FC236}">
                <a16:creationId xmlns:a16="http://schemas.microsoft.com/office/drawing/2014/main" id="{FE542FD7-A8D0-46B8-9F87-0D68825F3AB2}"/>
              </a:ext>
            </a:extLst>
          </p:cNvPr>
          <p:cNvSpPr>
            <a:spLocks noGrp="1"/>
          </p:cNvSpPr>
          <p:nvPr>
            <p:ph idx="1"/>
          </p:nvPr>
        </p:nvSpPr>
        <p:spPr bwMode="auto">
          <a:xfrm>
            <a:off x="2878933" y="1795130"/>
            <a:ext cx="11558588" cy="7453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eaLnBrk="1" hangingPunct="1"/>
            <a:r>
              <a:rPr lang="pt-BR" altLang="pt-BR" sz="2700" dirty="0">
                <a:latin typeface="HelveticaNeue Condensed" pitchFamily="34" charset="0"/>
              </a:rPr>
              <a:t>O requerimento de TCAC interrompe a prescrição intercorrente dos processos sancionadores, mas não suspende o curso destes, os quais só serão paralisados quando da assinatura do Termo;</a:t>
            </a:r>
          </a:p>
          <a:p>
            <a:pPr algn="just" eaLnBrk="1" hangingPunct="1"/>
            <a:r>
              <a:rPr lang="pt-BR" altLang="pt-BR" sz="2700" dirty="0">
                <a:latin typeface="HelveticaNeue Condensed" pitchFamily="34" charset="0"/>
              </a:rPr>
              <a:t>A celebração do TCAC não importa em confissão do compromissário quanto à matéria de fato, nem reconhecimento de ilicitude da conduta em apuração;</a:t>
            </a:r>
          </a:p>
          <a:p>
            <a:pPr algn="just" eaLnBrk="1" hangingPunct="1"/>
            <a:r>
              <a:rPr lang="pt-BR" altLang="pt-BR" sz="2700" dirty="0">
                <a:latin typeface="HelveticaNeue Condensed" pitchFamily="34" charset="0"/>
              </a:rPr>
              <a:t>Não será admitido pedido de TCAC sobre condutas que estejam sendo apuradas através do procedimento da Notificação de Intermediação Preliminar - NIP, até que todas as etapas deste tenham sido concluídas;</a:t>
            </a:r>
          </a:p>
          <a:p>
            <a:pPr algn="just" eaLnBrk="1" hangingPunct="1"/>
            <a:r>
              <a:rPr lang="pt-BR" altLang="pt-BR" sz="2700" dirty="0">
                <a:latin typeface="HelveticaNeue Condensed" pitchFamily="34" charset="0"/>
              </a:rPr>
              <a:t>Não serão objeto de TCAC os atos objetos de apuração tipificados como negativa de cobertura nos procedimentos de urgência e emergência (artigo 79 da RN nº 124/2006);</a:t>
            </a:r>
          </a:p>
          <a:p>
            <a:pPr algn="just" eaLnBrk="1" hangingPunct="1"/>
            <a:r>
              <a:rPr lang="pt-BR" altLang="pt-BR" sz="2700" dirty="0">
                <a:latin typeface="HelveticaNeue Condensed" pitchFamily="34" charset="0"/>
              </a:rPr>
              <a:t>Não serão objeto de TCAC os atos objetos de apuração de deixar de enviar à ANS ou enviar, fora do prazo previsto na regulamentação, documento ou informação periódica (artigo 35 da RN nº 124/2006), com exceção das informações periódicas da DIDES (TISS e SIB).</a:t>
            </a:r>
          </a:p>
          <a:p>
            <a:pPr algn="just" eaLnBrk="1" hangingPunct="1"/>
            <a:endParaRPr lang="pt-BR" altLang="pt-BR" sz="3000" dirty="0">
              <a:latin typeface="HelveticaNeue Condensed" pitchFamily="34" charset="0"/>
            </a:endParaRPr>
          </a:p>
          <a:p>
            <a:pPr marL="0" indent="0" algn="just" eaLnBrk="1" hangingPunct="1">
              <a:buNone/>
            </a:pPr>
            <a:endParaRPr lang="pt-BR" altLang="pt-BR" sz="3300" dirty="0">
              <a:latin typeface="HelveticaNeue Condensed" pitchFamily="34" charset="0"/>
            </a:endParaRPr>
          </a:p>
        </p:txBody>
      </p:sp>
      <p:sp>
        <p:nvSpPr>
          <p:cNvPr id="29700" name="Espaço Reservado para Número de Slide 4">
            <a:extLst>
              <a:ext uri="{FF2B5EF4-FFF2-40B4-BE49-F238E27FC236}">
                <a16:creationId xmlns:a16="http://schemas.microsoft.com/office/drawing/2014/main" id="{94EB143E-557B-41C1-9832-9956E36359EF}"/>
              </a:ext>
            </a:extLst>
          </p:cNvPr>
          <p:cNvSpPr>
            <a:spLocks noGrp="1"/>
          </p:cNvSpPr>
          <p:nvPr>
            <p:ph type="sldNum" sz="quarter" idx="12"/>
          </p:nvPr>
        </p:nvSpPr>
        <p:spPr bwMode="auto">
          <a:xfrm>
            <a:off x="3086100" y="9779795"/>
            <a:ext cx="685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1224633"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367389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489853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6123165"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7347798"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8572431"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9797064"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1371600" eaLnBrk="1" fontAlgn="auto" latinLnBrk="0" hangingPunct="1">
              <a:lnSpc>
                <a:spcPct val="100000"/>
              </a:lnSpc>
              <a:spcBef>
                <a:spcPts val="0"/>
              </a:spcBef>
              <a:spcAft>
                <a:spcPts val="0"/>
              </a:spcAft>
              <a:buClrTx/>
              <a:buSzTx/>
              <a:buFontTx/>
              <a:buNone/>
              <a:tabLst/>
              <a:defRPr/>
            </a:pPr>
            <a:fld id="{CC95F28D-D1C3-4221-B023-352F9DD74976}" type="slidenum">
              <a:rPr kumimoji="0" lang="pt-BR" altLang="pt-BR" sz="2700" b="0" i="0" u="none" strike="noStrike" kern="0" cap="none" spc="0" normalizeH="0" baseline="0" noProof="0">
                <a:ln>
                  <a:noFill/>
                </a:ln>
                <a:solidFill>
                  <a:srgbClr val="898989"/>
                </a:solidFill>
                <a:effectLst/>
                <a:uLnTx/>
                <a:uFillTx/>
                <a:latin typeface="Calibri" panose="020F0502020204030204" pitchFamily="34" charset="0"/>
                <a:cs typeface="Arial" panose="020B0604020202020204" pitchFamily="34" charset="0"/>
              </a:rPr>
              <a:pPr marL="0" marR="0" lvl="0" indent="0" algn="ctr" defTabSz="1371600" eaLnBrk="1" fontAlgn="auto" latinLnBrk="0" hangingPunct="1">
                <a:lnSpc>
                  <a:spcPct val="100000"/>
                </a:lnSpc>
                <a:spcBef>
                  <a:spcPts val="0"/>
                </a:spcBef>
                <a:spcAft>
                  <a:spcPts val="0"/>
                </a:spcAft>
                <a:buClrTx/>
                <a:buSzTx/>
                <a:buFontTx/>
                <a:buNone/>
                <a:tabLst/>
                <a:defRPr/>
              </a:pPr>
              <a:t>89</a:t>
            </a:fld>
            <a:endParaRPr kumimoji="0" lang="pt-BR" altLang="pt-BR" sz="2700" b="0" i="0" u="none" strike="noStrike" kern="0" cap="none" spc="0" normalizeH="0" baseline="0" noProof="0">
              <a:ln>
                <a:noFill/>
              </a:ln>
              <a:solidFill>
                <a:srgbClr val="898989"/>
              </a:solidFill>
              <a:effectLst/>
              <a:uLnTx/>
              <a:uFillTx/>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837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78351C9-1BD8-46E3-8085-AA35BE556F6D}"/>
              </a:ext>
            </a:extLst>
          </p:cNvPr>
          <p:cNvSpPr txBox="1"/>
          <p:nvPr/>
        </p:nvSpPr>
        <p:spPr>
          <a:xfrm>
            <a:off x="503040" y="22548"/>
            <a:ext cx="17601947" cy="1369606"/>
          </a:xfrm>
          <a:prstGeom prst="rect">
            <a:avLst/>
          </a:prstGeom>
          <a:noFill/>
        </p:spPr>
        <p:txBody>
          <a:bodyPr wrap="square" rtlCol="0">
            <a:spAutoFit/>
          </a:bodyPr>
          <a:lstStyle/>
          <a:p>
            <a:r>
              <a:rPr lang="pt-BR" altLang="pt-BR" sz="3600" b="1" dirty="0">
                <a:solidFill>
                  <a:schemeClr val="bg1"/>
                </a:solidFill>
                <a:latin typeface="Calibri" panose="020F0502020204030204" pitchFamily="34" charset="0"/>
              </a:rPr>
              <a:t>                                                                    </a:t>
            </a:r>
            <a:r>
              <a:rPr lang="pt-BR" altLang="pt-BR" sz="4800" b="1" dirty="0">
                <a:solidFill>
                  <a:schemeClr val="bg1"/>
                </a:solidFill>
                <a:latin typeface="Calibri" panose="020F0502020204030204" pitchFamily="34" charset="0"/>
              </a:rPr>
              <a:t>Resposta à NIP – Demandas assistenciais</a:t>
            </a:r>
          </a:p>
          <a:p>
            <a:r>
              <a:rPr lang="pt-BR" dirty="0"/>
              <a:t> </a:t>
            </a:r>
          </a:p>
        </p:txBody>
      </p:sp>
      <p:sp>
        <p:nvSpPr>
          <p:cNvPr id="5" name="CaixaDeTexto 4">
            <a:extLst>
              <a:ext uri="{FF2B5EF4-FFF2-40B4-BE49-F238E27FC236}">
                <a16:creationId xmlns:a16="http://schemas.microsoft.com/office/drawing/2014/main" id="{3ED5E671-93BE-45F5-92F7-3EEE3AD5FA41}"/>
              </a:ext>
            </a:extLst>
          </p:cNvPr>
          <p:cNvSpPr txBox="1"/>
          <p:nvPr/>
        </p:nvSpPr>
        <p:spPr>
          <a:xfrm>
            <a:off x="863080" y="1975148"/>
            <a:ext cx="16185801" cy="7478970"/>
          </a:xfrm>
          <a:prstGeom prst="rect">
            <a:avLst/>
          </a:prstGeom>
          <a:noFill/>
        </p:spPr>
        <p:txBody>
          <a:bodyPr wrap="square">
            <a:spAutoFit/>
          </a:bodyPr>
          <a:lstStyle/>
          <a:p>
            <a:pPr algn="just"/>
            <a:r>
              <a:rPr lang="pt-BR" sz="4000" dirty="0"/>
              <a:t>São documentos essenciais:</a:t>
            </a:r>
          </a:p>
          <a:p>
            <a:pPr algn="just"/>
            <a:endParaRPr lang="pt-BR" sz="4000" dirty="0"/>
          </a:p>
          <a:p>
            <a:pPr marL="457200" indent="-457200" algn="just">
              <a:buFont typeface="Arial" panose="020B0604020202020204" pitchFamily="34" charset="0"/>
              <a:buChar char="•"/>
            </a:pPr>
            <a:r>
              <a:rPr lang="pt-BR" sz="4000" dirty="0"/>
              <a:t>Guia de solicitação do procedimento;</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Relatórios médicos complementares (inclusive aqueles que comprovam eventual não atendimento à Diretriz de Utilização);</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Tabelas de referência para cobertura e/ou reembolso, quando houver eventual negativa para procedimento que não conste no rol, mas que o beneficiário afirme haver cobertura contratual;</a:t>
            </a:r>
          </a:p>
          <a:p>
            <a:pPr marL="457200" indent="-457200" algn="just">
              <a:buFont typeface="Arial" panose="020B0604020202020204" pitchFamily="34" charset="0"/>
              <a:buChar char="•"/>
            </a:pPr>
            <a:endParaRPr lang="pt-BR" sz="4000" dirty="0"/>
          </a:p>
          <a:p>
            <a:pPr marL="457200" indent="-457200" algn="just">
              <a:buFont typeface="Arial" panose="020B0604020202020204" pitchFamily="34" charset="0"/>
              <a:buChar char="•"/>
            </a:pPr>
            <a:r>
              <a:rPr lang="pt-BR" sz="4000" dirty="0"/>
              <a:t>Relação de materiais ou procedimentos não garantidos;</a:t>
            </a:r>
          </a:p>
        </p:txBody>
      </p:sp>
    </p:spTree>
    <p:extLst>
      <p:ext uri="{BB962C8B-B14F-4D97-AF65-F5344CB8AC3E}">
        <p14:creationId xmlns:p14="http://schemas.microsoft.com/office/powerpoint/2010/main" val="3110538905"/>
      </p:ext>
    </p:extLst>
  </p:cSld>
  <p:clrMapOvr>
    <a:masterClrMapping/>
  </p:clrMapOvr>
  <p:transition spd="slow">
    <p:push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167A1-0BB7-42DC-8F32-7E24D2024F06}"/>
              </a:ext>
            </a:extLst>
          </p:cNvPr>
          <p:cNvSpPr>
            <a:spLocks noGrp="1"/>
          </p:cNvSpPr>
          <p:nvPr>
            <p:ph type="title"/>
          </p:nvPr>
        </p:nvSpPr>
        <p:spPr>
          <a:xfrm>
            <a:off x="2971800" y="411957"/>
            <a:ext cx="12344400" cy="1714500"/>
          </a:xfrm>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pt-BR" sz="2700" b="1" dirty="0">
                <a:solidFill>
                  <a:schemeClr val="accent1">
                    <a:lumMod val="75000"/>
                  </a:schemeClr>
                </a:solidFill>
                <a:latin typeface="HelveticaNeue Condensed"/>
              </a:rPr>
              <a:t>QUADRO DOS TCACS DA ANS APÓS A RN Nº 372/2015</a:t>
            </a:r>
          </a:p>
        </p:txBody>
      </p:sp>
      <p:graphicFrame>
        <p:nvGraphicFramePr>
          <p:cNvPr id="4" name="Espaço Reservado para Conteúdo 3">
            <a:extLst>
              <a:ext uri="{FF2B5EF4-FFF2-40B4-BE49-F238E27FC236}">
                <a16:creationId xmlns:a16="http://schemas.microsoft.com/office/drawing/2014/main" id="{CFFE0182-A651-4646-AD53-458407E2CA68}"/>
              </a:ext>
            </a:extLst>
          </p:cNvPr>
          <p:cNvGraphicFramePr>
            <a:graphicFrameLocks noGrp="1"/>
          </p:cNvGraphicFramePr>
          <p:nvPr>
            <p:ph idx="1"/>
          </p:nvPr>
        </p:nvGraphicFramePr>
        <p:xfrm>
          <a:off x="2971800" y="2443200"/>
          <a:ext cx="12344400" cy="5443500"/>
        </p:xfrm>
        <a:graphic>
          <a:graphicData uri="http://schemas.openxmlformats.org/drawingml/2006/table">
            <a:tbl>
              <a:tblPr firstRow="1" bandRow="1">
                <a:tableStyleId>{5C22544A-7EE6-4342-B048-85BDC9FD1C3A}</a:tableStyleId>
              </a:tblPr>
              <a:tblGrid>
                <a:gridCol w="6172200">
                  <a:extLst>
                    <a:ext uri="{9D8B030D-6E8A-4147-A177-3AD203B41FA5}">
                      <a16:colId xmlns:a16="http://schemas.microsoft.com/office/drawing/2014/main" val="115685545"/>
                    </a:ext>
                  </a:extLst>
                </a:gridCol>
                <a:gridCol w="6172200">
                  <a:extLst>
                    <a:ext uri="{9D8B030D-6E8A-4147-A177-3AD203B41FA5}">
                      <a16:colId xmlns:a16="http://schemas.microsoft.com/office/drawing/2014/main" val="2289857406"/>
                    </a:ext>
                  </a:extLst>
                </a:gridCol>
              </a:tblGrid>
              <a:tr h="1088700">
                <a:tc>
                  <a:txBody>
                    <a:bodyPr/>
                    <a:lstStyle/>
                    <a:p>
                      <a:pPr algn="ctr"/>
                      <a:r>
                        <a:rPr lang="pt-BR" sz="2700" b="1"/>
                        <a:t>REQUERIMENTOS APRESENTADOS</a:t>
                      </a:r>
                      <a:endParaRPr lang="pt-BR" sz="2700" b="1" dirty="0"/>
                    </a:p>
                  </a:txBody>
                  <a:tcPr marL="137160" marR="137160" marT="68592" marB="68592"/>
                </a:tc>
                <a:tc>
                  <a:txBody>
                    <a:bodyPr/>
                    <a:lstStyle/>
                    <a:p>
                      <a:pPr algn="ctr"/>
                      <a:r>
                        <a:rPr lang="pt-BR" sz="2700" b="1" dirty="0"/>
                        <a:t>540</a:t>
                      </a:r>
                    </a:p>
                  </a:txBody>
                  <a:tcPr marL="137160" marR="137160" marT="68592" marB="68592"/>
                </a:tc>
                <a:extLst>
                  <a:ext uri="{0D108BD9-81ED-4DB2-BD59-A6C34878D82A}">
                    <a16:rowId xmlns:a16="http://schemas.microsoft.com/office/drawing/2014/main" val="3525333607"/>
                  </a:ext>
                </a:extLst>
              </a:tr>
              <a:tr h="1088700">
                <a:tc>
                  <a:txBody>
                    <a:bodyPr/>
                    <a:lstStyle/>
                    <a:p>
                      <a:pPr algn="ctr"/>
                      <a:r>
                        <a:rPr lang="pt-BR" sz="2700" b="1"/>
                        <a:t>REQUERIMENTOS ADMITIDOS</a:t>
                      </a:r>
                      <a:endParaRPr lang="pt-BR" sz="2700" b="1" dirty="0"/>
                    </a:p>
                  </a:txBody>
                  <a:tcPr marL="137160" marR="137160" marT="68592" marB="68592"/>
                </a:tc>
                <a:tc>
                  <a:txBody>
                    <a:bodyPr/>
                    <a:lstStyle/>
                    <a:p>
                      <a:pPr algn="ctr"/>
                      <a:r>
                        <a:rPr lang="pt-BR" sz="2700" b="1" dirty="0"/>
                        <a:t>340</a:t>
                      </a:r>
                    </a:p>
                  </a:txBody>
                  <a:tcPr marL="137160" marR="137160" marT="68592" marB="68592"/>
                </a:tc>
                <a:extLst>
                  <a:ext uri="{0D108BD9-81ED-4DB2-BD59-A6C34878D82A}">
                    <a16:rowId xmlns:a16="http://schemas.microsoft.com/office/drawing/2014/main" val="1840929157"/>
                  </a:ext>
                </a:extLst>
              </a:tr>
              <a:tr h="1088700">
                <a:tc>
                  <a:txBody>
                    <a:bodyPr/>
                    <a:lstStyle/>
                    <a:p>
                      <a:pPr algn="ctr"/>
                      <a:r>
                        <a:rPr lang="pt-BR" sz="2700" b="1"/>
                        <a:t>REQUERIMENTOS NÃO ADMITIDOS</a:t>
                      </a:r>
                      <a:endParaRPr lang="pt-BR" sz="2700" b="1" dirty="0"/>
                    </a:p>
                  </a:txBody>
                  <a:tcPr marL="137160" marR="137160" marT="68592" marB="68592"/>
                </a:tc>
                <a:tc>
                  <a:txBody>
                    <a:bodyPr/>
                    <a:lstStyle/>
                    <a:p>
                      <a:pPr algn="ctr"/>
                      <a:r>
                        <a:rPr lang="pt-BR" sz="2700" b="1" dirty="0"/>
                        <a:t>200</a:t>
                      </a:r>
                    </a:p>
                  </a:txBody>
                  <a:tcPr marL="137160" marR="137160" marT="68592" marB="68592"/>
                </a:tc>
                <a:extLst>
                  <a:ext uri="{0D108BD9-81ED-4DB2-BD59-A6C34878D82A}">
                    <a16:rowId xmlns:a16="http://schemas.microsoft.com/office/drawing/2014/main" val="1695816031"/>
                  </a:ext>
                </a:extLst>
              </a:tr>
              <a:tr h="1088700">
                <a:tc>
                  <a:txBody>
                    <a:bodyPr/>
                    <a:lstStyle/>
                    <a:p>
                      <a:pPr algn="ctr"/>
                      <a:r>
                        <a:rPr lang="pt-BR" sz="2700" b="1"/>
                        <a:t>PROCESSOS DE AJUSTE ATIVOS</a:t>
                      </a:r>
                      <a:endParaRPr lang="pt-BR" sz="2700" b="1" dirty="0"/>
                    </a:p>
                  </a:txBody>
                  <a:tcPr marL="137160" marR="137160" marT="68592" marB="68592"/>
                </a:tc>
                <a:tc>
                  <a:txBody>
                    <a:bodyPr/>
                    <a:lstStyle/>
                    <a:p>
                      <a:pPr algn="ctr"/>
                      <a:r>
                        <a:rPr lang="pt-BR" sz="2700" b="1" dirty="0"/>
                        <a:t>33</a:t>
                      </a:r>
                    </a:p>
                  </a:txBody>
                  <a:tcPr marL="137160" marR="137160" marT="68592" marB="68592"/>
                </a:tc>
                <a:extLst>
                  <a:ext uri="{0D108BD9-81ED-4DB2-BD59-A6C34878D82A}">
                    <a16:rowId xmlns:a16="http://schemas.microsoft.com/office/drawing/2014/main" val="2504421997"/>
                  </a:ext>
                </a:extLst>
              </a:tr>
              <a:tr h="1088700">
                <a:tc>
                  <a:txBody>
                    <a:bodyPr/>
                    <a:lstStyle/>
                    <a:p>
                      <a:pPr algn="ctr"/>
                      <a:r>
                        <a:rPr lang="pt-BR" sz="2700" b="1"/>
                        <a:t>TCACS CELEBRADOS</a:t>
                      </a:r>
                      <a:endParaRPr lang="pt-BR" sz="2700" b="1" dirty="0"/>
                    </a:p>
                  </a:txBody>
                  <a:tcPr marL="137160" marR="137160" marT="68592" marB="68592"/>
                </a:tc>
                <a:tc>
                  <a:txBody>
                    <a:bodyPr/>
                    <a:lstStyle/>
                    <a:p>
                      <a:pPr algn="ctr"/>
                      <a:r>
                        <a:rPr lang="pt-BR" sz="2700" b="1" dirty="0"/>
                        <a:t>49</a:t>
                      </a:r>
                    </a:p>
                  </a:txBody>
                  <a:tcPr marL="137160" marR="137160" marT="68592" marB="68592"/>
                </a:tc>
                <a:extLst>
                  <a:ext uri="{0D108BD9-81ED-4DB2-BD59-A6C34878D82A}">
                    <a16:rowId xmlns:a16="http://schemas.microsoft.com/office/drawing/2014/main" val="1480695800"/>
                  </a:ext>
                </a:extLst>
              </a:tr>
            </a:tbl>
          </a:graphicData>
        </a:graphic>
      </p:graphicFrame>
    </p:spTree>
    <p:extLst>
      <p:ext uri="{BB962C8B-B14F-4D97-AF65-F5344CB8AC3E}">
        <p14:creationId xmlns:p14="http://schemas.microsoft.com/office/powerpoint/2010/main" val="397181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4684A3-0BC4-4E41-BD72-9452D80E39D0}"/>
              </a:ext>
            </a:extLst>
          </p:cNvPr>
          <p:cNvSpPr>
            <a:spLocks noGrp="1"/>
          </p:cNvSpPr>
          <p:nvPr>
            <p:ph type="title"/>
          </p:nvPr>
        </p:nvSpPr>
        <p:spPr>
          <a:xfrm>
            <a:off x="2971800" y="411957"/>
            <a:ext cx="12344400" cy="1714500"/>
          </a:xfrm>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pt-BR" sz="2700" b="1" dirty="0">
                <a:solidFill>
                  <a:schemeClr val="accent1">
                    <a:lumMod val="75000"/>
                  </a:schemeClr>
                </a:solidFill>
                <a:latin typeface="HelveticaNeue Condensed"/>
              </a:rPr>
              <a:t>OBJETO DOS TCACS DA ANS CELEBRADOS APÓS A RN Nº 372/2015</a:t>
            </a:r>
            <a:endParaRPr lang="pt-BR" sz="2700" dirty="0"/>
          </a:p>
        </p:txBody>
      </p:sp>
      <p:graphicFrame>
        <p:nvGraphicFramePr>
          <p:cNvPr id="6" name="Tabela 6">
            <a:extLst>
              <a:ext uri="{FF2B5EF4-FFF2-40B4-BE49-F238E27FC236}">
                <a16:creationId xmlns:a16="http://schemas.microsoft.com/office/drawing/2014/main" id="{D2B53990-0626-4FCA-81DB-04E59D84ADE4}"/>
              </a:ext>
            </a:extLst>
          </p:cNvPr>
          <p:cNvGraphicFramePr>
            <a:graphicFrameLocks noGrp="1"/>
          </p:cNvGraphicFramePr>
          <p:nvPr>
            <p:ph idx="1"/>
          </p:nvPr>
        </p:nvGraphicFramePr>
        <p:xfrm>
          <a:off x="2921018" y="1903140"/>
          <a:ext cx="12344400" cy="7323564"/>
        </p:xfrm>
        <a:graphic>
          <a:graphicData uri="http://schemas.openxmlformats.org/drawingml/2006/table">
            <a:tbl>
              <a:tblPr firstRow="1" bandRow="1">
                <a:tableStyleId>{5C22544A-7EE6-4342-B048-85BDC9FD1C3A}</a:tableStyleId>
              </a:tblPr>
              <a:tblGrid>
                <a:gridCol w="6172200">
                  <a:extLst>
                    <a:ext uri="{9D8B030D-6E8A-4147-A177-3AD203B41FA5}">
                      <a16:colId xmlns:a16="http://schemas.microsoft.com/office/drawing/2014/main" val="3459422395"/>
                    </a:ext>
                  </a:extLst>
                </a:gridCol>
                <a:gridCol w="6172200">
                  <a:extLst>
                    <a:ext uri="{9D8B030D-6E8A-4147-A177-3AD203B41FA5}">
                      <a16:colId xmlns:a16="http://schemas.microsoft.com/office/drawing/2014/main" val="4195870879"/>
                    </a:ext>
                  </a:extLst>
                </a:gridCol>
              </a:tblGrid>
              <a:tr h="548640">
                <a:tc>
                  <a:txBody>
                    <a:bodyPr/>
                    <a:lstStyle/>
                    <a:p>
                      <a:pPr algn="ctr"/>
                      <a:r>
                        <a:rPr lang="pt-BR" sz="2700" dirty="0"/>
                        <a:t>TEMA</a:t>
                      </a:r>
                    </a:p>
                  </a:txBody>
                  <a:tcPr marL="137160" marR="137160" marT="68580" marB="68580"/>
                </a:tc>
                <a:tc>
                  <a:txBody>
                    <a:bodyPr/>
                    <a:lstStyle/>
                    <a:p>
                      <a:pPr algn="ctr"/>
                      <a:r>
                        <a:rPr lang="pt-BR" sz="2700" dirty="0"/>
                        <a:t>QUANTIDADE</a:t>
                      </a:r>
                    </a:p>
                  </a:txBody>
                  <a:tcPr marL="137160" marR="137160" marT="68580" marB="68580"/>
                </a:tc>
                <a:extLst>
                  <a:ext uri="{0D108BD9-81ED-4DB2-BD59-A6C34878D82A}">
                    <a16:rowId xmlns:a16="http://schemas.microsoft.com/office/drawing/2014/main" val="3752358301"/>
                  </a:ext>
                </a:extLst>
              </a:tr>
              <a:tr h="618614">
                <a:tc>
                  <a:txBody>
                    <a:bodyPr/>
                    <a:lstStyle/>
                    <a:p>
                      <a:pPr algn="ctr"/>
                      <a:r>
                        <a:rPr lang="pt-BR" sz="2100" b="1" dirty="0"/>
                        <a:t>Artigo 18 – Autorização de Funcionamento</a:t>
                      </a:r>
                    </a:p>
                  </a:txBody>
                  <a:tcPr marL="137160" marR="137160" marT="68580" marB="68580"/>
                </a:tc>
                <a:tc>
                  <a:txBody>
                    <a:bodyPr/>
                    <a:lstStyle/>
                    <a:p>
                      <a:pPr algn="ctr"/>
                      <a:r>
                        <a:rPr lang="pt-BR" sz="2100" b="1" dirty="0"/>
                        <a:t>12</a:t>
                      </a:r>
                    </a:p>
                  </a:txBody>
                  <a:tcPr marL="137160" marR="137160" marT="68580" marB="68580"/>
                </a:tc>
                <a:extLst>
                  <a:ext uri="{0D108BD9-81ED-4DB2-BD59-A6C34878D82A}">
                    <a16:rowId xmlns:a16="http://schemas.microsoft.com/office/drawing/2014/main" val="2599418505"/>
                  </a:ext>
                </a:extLst>
              </a:tr>
              <a:tr h="457200">
                <a:tc>
                  <a:txBody>
                    <a:bodyPr/>
                    <a:lstStyle/>
                    <a:p>
                      <a:pPr algn="ctr"/>
                      <a:r>
                        <a:rPr lang="pt-BR" sz="2100" b="1" dirty="0"/>
                        <a:t>Artigo 66 – Cláusulas de Garantias Legais</a:t>
                      </a:r>
                    </a:p>
                  </a:txBody>
                  <a:tcPr marL="137160" marR="137160" marT="68580" marB="68580"/>
                </a:tc>
                <a:tc>
                  <a:txBody>
                    <a:bodyPr/>
                    <a:lstStyle/>
                    <a:p>
                      <a:pPr algn="ctr"/>
                      <a:r>
                        <a:rPr lang="pt-BR" sz="2100" b="1" dirty="0"/>
                        <a:t>7</a:t>
                      </a:r>
                    </a:p>
                  </a:txBody>
                  <a:tcPr marL="137160" marR="137160" marT="68580" marB="68580"/>
                </a:tc>
                <a:extLst>
                  <a:ext uri="{0D108BD9-81ED-4DB2-BD59-A6C34878D82A}">
                    <a16:rowId xmlns:a16="http://schemas.microsoft.com/office/drawing/2014/main" val="215357471"/>
                  </a:ext>
                </a:extLst>
              </a:tr>
              <a:tr h="618614">
                <a:tc>
                  <a:txBody>
                    <a:bodyPr/>
                    <a:lstStyle/>
                    <a:p>
                      <a:pPr algn="ctr"/>
                      <a:r>
                        <a:rPr lang="pt-BR" sz="2100" b="1" dirty="0"/>
                        <a:t>Artigo 77 – Benefícios de Acesso ou Cobertura</a:t>
                      </a:r>
                    </a:p>
                  </a:txBody>
                  <a:tcPr marL="137160" marR="137160" marT="68580" marB="68580"/>
                </a:tc>
                <a:tc>
                  <a:txBody>
                    <a:bodyPr/>
                    <a:lstStyle/>
                    <a:p>
                      <a:pPr algn="ctr"/>
                      <a:r>
                        <a:rPr lang="pt-BR" sz="2100" b="1" dirty="0"/>
                        <a:t>5</a:t>
                      </a:r>
                    </a:p>
                  </a:txBody>
                  <a:tcPr marL="137160" marR="137160" marT="68580" marB="68580"/>
                </a:tc>
                <a:extLst>
                  <a:ext uri="{0D108BD9-81ED-4DB2-BD59-A6C34878D82A}">
                    <a16:rowId xmlns:a16="http://schemas.microsoft.com/office/drawing/2014/main" val="3432100383"/>
                  </a:ext>
                </a:extLst>
              </a:tr>
              <a:tr h="777240">
                <a:tc>
                  <a:txBody>
                    <a:bodyPr/>
                    <a:lstStyle/>
                    <a:p>
                      <a:pPr algn="ctr"/>
                      <a:r>
                        <a:rPr lang="pt-BR" sz="2100" b="1" dirty="0"/>
                        <a:t>Artigo 82 – Suspensão ou Rescisão  Unilateral de Contrato Individual</a:t>
                      </a:r>
                    </a:p>
                  </a:txBody>
                  <a:tcPr marL="137160" marR="137160" marT="68580" marB="68580"/>
                </a:tc>
                <a:tc>
                  <a:txBody>
                    <a:bodyPr/>
                    <a:lstStyle/>
                    <a:p>
                      <a:pPr algn="ctr"/>
                      <a:r>
                        <a:rPr lang="pt-BR" sz="2100" b="1" dirty="0"/>
                        <a:t>5</a:t>
                      </a:r>
                    </a:p>
                  </a:txBody>
                  <a:tcPr marL="137160" marR="137160" marT="68580" marB="68580"/>
                </a:tc>
                <a:extLst>
                  <a:ext uri="{0D108BD9-81ED-4DB2-BD59-A6C34878D82A}">
                    <a16:rowId xmlns:a16="http://schemas.microsoft.com/office/drawing/2014/main" val="3957740356"/>
                  </a:ext>
                </a:extLst>
              </a:tr>
              <a:tr h="457200">
                <a:tc>
                  <a:txBody>
                    <a:bodyPr/>
                    <a:lstStyle/>
                    <a:p>
                      <a:pPr algn="ctr"/>
                      <a:r>
                        <a:rPr lang="pt-BR" sz="2100" b="1" dirty="0"/>
                        <a:t>Artigo 88 – Redução de Rede Hospitalar</a:t>
                      </a:r>
                    </a:p>
                  </a:txBody>
                  <a:tcPr marL="137160" marR="137160" marT="68580" marB="68580"/>
                </a:tc>
                <a:tc>
                  <a:txBody>
                    <a:bodyPr/>
                    <a:lstStyle/>
                    <a:p>
                      <a:pPr algn="ctr"/>
                      <a:r>
                        <a:rPr lang="pt-BR" sz="2100" b="1" dirty="0"/>
                        <a:t>4</a:t>
                      </a:r>
                    </a:p>
                  </a:txBody>
                  <a:tcPr marL="137160" marR="137160" marT="68580" marB="68580"/>
                </a:tc>
                <a:extLst>
                  <a:ext uri="{0D108BD9-81ED-4DB2-BD59-A6C34878D82A}">
                    <a16:rowId xmlns:a16="http://schemas.microsoft.com/office/drawing/2014/main" val="3112960951"/>
                  </a:ext>
                </a:extLst>
              </a:tr>
              <a:tr h="618614">
                <a:tc>
                  <a:txBody>
                    <a:bodyPr/>
                    <a:lstStyle/>
                    <a:p>
                      <a:pPr algn="ctr"/>
                      <a:r>
                        <a:rPr lang="pt-BR" sz="2100" b="1" dirty="0"/>
                        <a:t>Artigo 20 – Produto Diverso do Registrado</a:t>
                      </a:r>
                    </a:p>
                  </a:txBody>
                  <a:tcPr marL="137160" marR="137160" marT="68580" marB="68580"/>
                </a:tc>
                <a:tc>
                  <a:txBody>
                    <a:bodyPr/>
                    <a:lstStyle/>
                    <a:p>
                      <a:pPr algn="ctr"/>
                      <a:r>
                        <a:rPr lang="pt-BR" sz="2100" b="1" dirty="0"/>
                        <a:t>3</a:t>
                      </a:r>
                    </a:p>
                  </a:txBody>
                  <a:tcPr marL="137160" marR="137160" marT="68580" marB="68580"/>
                </a:tc>
                <a:extLst>
                  <a:ext uri="{0D108BD9-81ED-4DB2-BD59-A6C34878D82A}">
                    <a16:rowId xmlns:a16="http://schemas.microsoft.com/office/drawing/2014/main" val="880930861"/>
                  </a:ext>
                </a:extLst>
              </a:tr>
              <a:tr h="618614">
                <a:tc>
                  <a:txBody>
                    <a:bodyPr/>
                    <a:lstStyle/>
                    <a:p>
                      <a:pPr algn="ctr"/>
                      <a:r>
                        <a:rPr lang="pt-BR" sz="2100" b="1" dirty="0"/>
                        <a:t>Artigo 35 – Envio de Informações Periódicas</a:t>
                      </a:r>
                    </a:p>
                  </a:txBody>
                  <a:tcPr marL="137160" marR="137160" marT="68580" marB="68580"/>
                </a:tc>
                <a:tc>
                  <a:txBody>
                    <a:bodyPr/>
                    <a:lstStyle/>
                    <a:p>
                      <a:pPr algn="ctr"/>
                      <a:r>
                        <a:rPr lang="pt-BR" sz="2100" b="1" dirty="0"/>
                        <a:t>6</a:t>
                      </a:r>
                    </a:p>
                  </a:txBody>
                  <a:tcPr marL="137160" marR="137160" marT="68580" marB="68580"/>
                </a:tc>
                <a:extLst>
                  <a:ext uri="{0D108BD9-81ED-4DB2-BD59-A6C34878D82A}">
                    <a16:rowId xmlns:a16="http://schemas.microsoft.com/office/drawing/2014/main" val="1453676299"/>
                  </a:ext>
                </a:extLst>
              </a:tr>
              <a:tr h="457200">
                <a:tc>
                  <a:txBody>
                    <a:bodyPr/>
                    <a:lstStyle/>
                    <a:p>
                      <a:pPr algn="ctr"/>
                      <a:r>
                        <a:rPr lang="pt-BR" sz="2100" b="1" dirty="0"/>
                        <a:t>Artigo 29 – Identificação de Operadora</a:t>
                      </a:r>
                    </a:p>
                  </a:txBody>
                  <a:tcPr marL="137160" marR="137160" marT="68580" marB="68580"/>
                </a:tc>
                <a:tc>
                  <a:txBody>
                    <a:bodyPr/>
                    <a:lstStyle/>
                    <a:p>
                      <a:pPr algn="ctr"/>
                      <a:r>
                        <a:rPr lang="pt-BR" sz="2100" b="1" dirty="0"/>
                        <a:t>1</a:t>
                      </a:r>
                    </a:p>
                  </a:txBody>
                  <a:tcPr marL="137160" marR="137160" marT="68580" marB="68580"/>
                </a:tc>
                <a:extLst>
                  <a:ext uri="{0D108BD9-81ED-4DB2-BD59-A6C34878D82A}">
                    <a16:rowId xmlns:a16="http://schemas.microsoft.com/office/drawing/2014/main" val="4013640160"/>
                  </a:ext>
                </a:extLst>
              </a:tr>
              <a:tr h="457200">
                <a:tc>
                  <a:txBody>
                    <a:bodyPr/>
                    <a:lstStyle/>
                    <a:p>
                      <a:pPr algn="ctr"/>
                      <a:r>
                        <a:rPr lang="pt-BR" sz="2100" b="1" dirty="0"/>
                        <a:t>Artigo 43 - Contratualização</a:t>
                      </a:r>
                    </a:p>
                  </a:txBody>
                  <a:tcPr marL="137160" marR="137160" marT="68580" marB="68580"/>
                </a:tc>
                <a:tc>
                  <a:txBody>
                    <a:bodyPr/>
                    <a:lstStyle/>
                    <a:p>
                      <a:pPr algn="ctr"/>
                      <a:r>
                        <a:rPr lang="pt-BR" sz="2100" b="1" dirty="0"/>
                        <a:t>1</a:t>
                      </a:r>
                    </a:p>
                  </a:txBody>
                  <a:tcPr marL="137160" marR="137160" marT="68580" marB="68580"/>
                </a:tc>
                <a:extLst>
                  <a:ext uri="{0D108BD9-81ED-4DB2-BD59-A6C34878D82A}">
                    <a16:rowId xmlns:a16="http://schemas.microsoft.com/office/drawing/2014/main" val="2759185652"/>
                  </a:ext>
                </a:extLst>
              </a:tr>
              <a:tr h="618614">
                <a:tc>
                  <a:txBody>
                    <a:bodyPr/>
                    <a:lstStyle/>
                    <a:p>
                      <a:pPr algn="ctr"/>
                      <a:r>
                        <a:rPr lang="pt-BR" sz="2100" b="1" dirty="0"/>
                        <a:t>Artigo 62 – Ingresso de Beneficiário em Plano</a:t>
                      </a:r>
                    </a:p>
                  </a:txBody>
                  <a:tcPr marL="137160" marR="137160" marT="68580" marB="68580"/>
                </a:tc>
                <a:tc>
                  <a:txBody>
                    <a:bodyPr/>
                    <a:lstStyle/>
                    <a:p>
                      <a:pPr algn="ctr"/>
                      <a:r>
                        <a:rPr lang="pt-BR" sz="2100" b="1" dirty="0"/>
                        <a:t>1</a:t>
                      </a:r>
                    </a:p>
                  </a:txBody>
                  <a:tcPr marL="137160" marR="137160" marT="68580" marB="68580"/>
                </a:tc>
                <a:extLst>
                  <a:ext uri="{0D108BD9-81ED-4DB2-BD59-A6C34878D82A}">
                    <a16:rowId xmlns:a16="http://schemas.microsoft.com/office/drawing/2014/main" val="2982680853"/>
                  </a:ext>
                </a:extLst>
              </a:tr>
              <a:tr h="457200">
                <a:tc>
                  <a:txBody>
                    <a:bodyPr/>
                    <a:lstStyle/>
                    <a:p>
                      <a:pPr algn="ctr"/>
                      <a:r>
                        <a:rPr lang="pt-BR" sz="2100" b="1" dirty="0"/>
                        <a:t>Artigo 71 – Mecanismos de Regulação</a:t>
                      </a:r>
                    </a:p>
                  </a:txBody>
                  <a:tcPr marL="137160" marR="137160" marT="68580" marB="68580"/>
                </a:tc>
                <a:tc>
                  <a:txBody>
                    <a:bodyPr/>
                    <a:lstStyle/>
                    <a:p>
                      <a:pPr algn="ctr"/>
                      <a:r>
                        <a:rPr lang="pt-BR" sz="2100" b="1" dirty="0"/>
                        <a:t>1</a:t>
                      </a:r>
                    </a:p>
                  </a:txBody>
                  <a:tcPr marL="137160" marR="137160" marT="68580" marB="68580"/>
                </a:tc>
                <a:extLst>
                  <a:ext uri="{0D108BD9-81ED-4DB2-BD59-A6C34878D82A}">
                    <a16:rowId xmlns:a16="http://schemas.microsoft.com/office/drawing/2014/main" val="611368407"/>
                  </a:ext>
                </a:extLst>
              </a:tr>
              <a:tr h="618614">
                <a:tc>
                  <a:txBody>
                    <a:bodyPr/>
                    <a:lstStyle/>
                    <a:p>
                      <a:pPr algn="ctr"/>
                      <a:r>
                        <a:rPr lang="pt-BR" sz="2100" b="1" dirty="0"/>
                        <a:t>Artigo 78 – Obrigações de Natureza Contratual</a:t>
                      </a:r>
                    </a:p>
                  </a:txBody>
                  <a:tcPr marL="137160" marR="137160" marT="68580" marB="68580"/>
                </a:tc>
                <a:tc>
                  <a:txBody>
                    <a:bodyPr/>
                    <a:lstStyle/>
                    <a:p>
                      <a:pPr algn="ctr"/>
                      <a:r>
                        <a:rPr lang="pt-BR" sz="2100" b="1" dirty="0"/>
                        <a:t>3</a:t>
                      </a:r>
                    </a:p>
                  </a:txBody>
                  <a:tcPr marL="137160" marR="137160" marT="68580" marB="68580"/>
                </a:tc>
                <a:extLst>
                  <a:ext uri="{0D108BD9-81ED-4DB2-BD59-A6C34878D82A}">
                    <a16:rowId xmlns:a16="http://schemas.microsoft.com/office/drawing/2014/main" val="2633322242"/>
                  </a:ext>
                </a:extLst>
              </a:tr>
            </a:tbl>
          </a:graphicData>
        </a:graphic>
      </p:graphicFrame>
    </p:spTree>
    <p:extLst>
      <p:ext uri="{BB962C8B-B14F-4D97-AF65-F5344CB8AC3E}">
        <p14:creationId xmlns:p14="http://schemas.microsoft.com/office/powerpoint/2010/main" val="228843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ço Reservado para Número de Slide 4">
            <a:extLst>
              <a:ext uri="{FF2B5EF4-FFF2-40B4-BE49-F238E27FC236}">
                <a16:creationId xmlns:a16="http://schemas.microsoft.com/office/drawing/2014/main" id="{7A21C706-BA6D-400F-85EA-8640D9D15AFB}"/>
              </a:ext>
            </a:extLst>
          </p:cNvPr>
          <p:cNvSpPr>
            <a:spLocks noGrp="1"/>
          </p:cNvSpPr>
          <p:nvPr>
            <p:ph type="sldNum" sz="quarter" idx="12"/>
          </p:nvPr>
        </p:nvSpPr>
        <p:spPr bwMode="auto">
          <a:xfrm>
            <a:off x="3086100" y="9779795"/>
            <a:ext cx="685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1224633"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367389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489853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6123165"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7347798"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8572431"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9797064" algn="l" defTabSz="2449266"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fld id="{D5EF0D9B-0AC8-4746-9FEE-AFC94129051C}" type="slidenum">
              <a:rPr lang="pt-BR" altLang="pt-BR" smtClean="0">
                <a:solidFill>
                  <a:srgbClr val="898989"/>
                </a:solidFill>
                <a:latin typeface="Calibri" panose="020F0502020204030204" pitchFamily="34" charset="0"/>
              </a:rPr>
              <a:pPr algn="ctr"/>
              <a:t>92</a:t>
            </a:fld>
            <a:endParaRPr lang="pt-BR" altLang="pt-BR">
              <a:solidFill>
                <a:srgbClr val="898989"/>
              </a:solidFill>
              <a:latin typeface="Calibri" panose="020F0502020204030204" pitchFamily="34" charset="0"/>
            </a:endParaRPr>
          </a:p>
        </p:txBody>
      </p:sp>
      <p:sp>
        <p:nvSpPr>
          <p:cNvPr id="20483" name="Título 1">
            <a:extLst>
              <a:ext uri="{FF2B5EF4-FFF2-40B4-BE49-F238E27FC236}">
                <a16:creationId xmlns:a16="http://schemas.microsoft.com/office/drawing/2014/main" id="{79B14841-2E74-41FE-B018-D6D6A244BBBC}"/>
              </a:ext>
            </a:extLst>
          </p:cNvPr>
          <p:cNvSpPr>
            <a:spLocks noGrp="1"/>
          </p:cNvSpPr>
          <p:nvPr>
            <p:ph type="title"/>
          </p:nvPr>
        </p:nvSpPr>
        <p:spPr bwMode="auto">
          <a:xfrm>
            <a:off x="5203032" y="4712495"/>
            <a:ext cx="7236618" cy="13763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pt-BR" altLang="pt-BR" b="1" dirty="0">
                <a:solidFill>
                  <a:srgbClr val="006699"/>
                </a:solidFill>
                <a:latin typeface="+mn-lt"/>
              </a:rPr>
              <a:t>Obrigado!</a:t>
            </a:r>
            <a:endParaRPr lang="pt-BR" altLang="pt-BR" b="1" dirty="0">
              <a:solidFill>
                <a:srgbClr val="006699"/>
              </a:solidFill>
              <a:latin typeface="HelveticaNeue Condensed" pitchFamily="34" charset="0"/>
            </a:endParaRPr>
          </a:p>
        </p:txBody>
      </p:sp>
      <p:pic>
        <p:nvPicPr>
          <p:cNvPr id="33796" name="Imagem 2">
            <a:extLst>
              <a:ext uri="{FF2B5EF4-FFF2-40B4-BE49-F238E27FC236}">
                <a16:creationId xmlns:a16="http://schemas.microsoft.com/office/drawing/2014/main" id="{EC800329-484E-4D0E-9C71-75DEB4AB9B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3032" y="7627145"/>
            <a:ext cx="782955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a:extLst>
              <a:ext uri="{FF2B5EF4-FFF2-40B4-BE49-F238E27FC236}">
                <a16:creationId xmlns:a16="http://schemas.microsoft.com/office/drawing/2014/main" id="{562587C6-E011-4249-AFE9-14E067833B5A}"/>
              </a:ext>
            </a:extLst>
          </p:cNvPr>
          <p:cNvSpPr/>
          <p:nvPr/>
        </p:nvSpPr>
        <p:spPr>
          <a:xfrm>
            <a:off x="2286000" y="8815388"/>
            <a:ext cx="13716000" cy="1471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defRPr/>
            </a:pPr>
            <a:endParaRPr lang="pt-BR">
              <a:solidFill>
                <a:prstClr val="white"/>
              </a:solidFill>
            </a:endParaRPr>
          </a:p>
        </p:txBody>
      </p:sp>
      <p:sp>
        <p:nvSpPr>
          <p:cNvPr id="33798" name="Retângulo 2">
            <a:extLst>
              <a:ext uri="{FF2B5EF4-FFF2-40B4-BE49-F238E27FC236}">
                <a16:creationId xmlns:a16="http://schemas.microsoft.com/office/drawing/2014/main" id="{826D538E-949B-4B37-93EA-0217E8D935B8}"/>
              </a:ext>
            </a:extLst>
          </p:cNvPr>
          <p:cNvSpPr>
            <a:spLocks noChangeArrowheads="1"/>
          </p:cNvSpPr>
          <p:nvPr/>
        </p:nvSpPr>
        <p:spPr bwMode="auto">
          <a:xfrm>
            <a:off x="4824413" y="1688308"/>
            <a:ext cx="8639175"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816422"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63284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2449266"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32656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4082110"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4898532"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5714954"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6531376" algn="l" defTabSz="1632844"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r>
              <a:rPr lang="pt-BR" altLang="pt-BR" sz="3000" b="1" dirty="0">
                <a:solidFill>
                  <a:srgbClr val="006699"/>
                </a:solidFill>
                <a:latin typeface="HelveticaNeue Condensed" pitchFamily="34" charset="0"/>
              </a:rPr>
              <a:t>Para outras informações:</a:t>
            </a:r>
            <a:br>
              <a:rPr lang="pt-BR" altLang="pt-BR" sz="3000" b="1" dirty="0">
                <a:solidFill>
                  <a:srgbClr val="006699"/>
                </a:solidFill>
                <a:latin typeface="HelveticaNeue Condensed" pitchFamily="34" charset="0"/>
              </a:rPr>
            </a:br>
            <a:br>
              <a:rPr lang="pt-BR" altLang="pt-BR" sz="3000" b="1" dirty="0">
                <a:solidFill>
                  <a:srgbClr val="006699"/>
                </a:solidFill>
                <a:latin typeface="HelveticaNeue Condensed" pitchFamily="34" charset="0"/>
              </a:rPr>
            </a:br>
            <a:r>
              <a:rPr lang="pt-BR" altLang="pt-BR" sz="3000" b="1" u="sng" dirty="0">
                <a:solidFill>
                  <a:srgbClr val="006699"/>
                </a:solidFill>
                <a:latin typeface="HelveticaNeue Condensed" pitchFamily="34" charset="0"/>
              </a:rPr>
              <a:t>fiscalizacao.tcac@ans.gov.br</a:t>
            </a:r>
            <a:endParaRPr lang="pt-BR" altLang="pt-BR" sz="3000" b="1" dirty="0">
              <a:solidFill>
                <a:srgbClr val="006699"/>
              </a:solidFill>
              <a:latin typeface="HelveticaNeue Condensed" pitchFamily="34" charset="0"/>
            </a:endParaRPr>
          </a:p>
          <a:p>
            <a:pPr algn="ctr" eaLnBrk="1" hangingPunct="1"/>
            <a:endParaRPr lang="pt-BR" altLang="pt-BR" sz="3000" dirty="0"/>
          </a:p>
        </p:txBody>
      </p:sp>
    </p:spTree>
    <p:extLst>
      <p:ext uri="{BB962C8B-B14F-4D97-AF65-F5344CB8AC3E}">
        <p14:creationId xmlns:p14="http://schemas.microsoft.com/office/powerpoint/2010/main" val="26752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2_Personalizar design">
  <a:themeElements>
    <a:clrScheme name="Personalizada 2">
      <a:dk1>
        <a:srgbClr val="333333"/>
      </a:dk1>
      <a:lt1>
        <a:srgbClr val="FFFFFF"/>
      </a:lt1>
      <a:dk2>
        <a:srgbClr val="FFFFFF"/>
      </a:dk2>
      <a:lt2>
        <a:srgbClr val="FFFFFF"/>
      </a:lt2>
      <a:accent1>
        <a:srgbClr val="006E89"/>
      </a:accent1>
      <a:accent2>
        <a:srgbClr val="6D983F"/>
      </a:accent2>
      <a:accent3>
        <a:srgbClr val="F47521"/>
      </a:accent3>
      <a:accent4>
        <a:srgbClr val="A05A09"/>
      </a:accent4>
      <a:accent5>
        <a:srgbClr val="D6BF16"/>
      </a:accent5>
      <a:accent6>
        <a:srgbClr val="A5BFDE"/>
      </a:accent6>
      <a:hlink>
        <a:srgbClr val="195214"/>
      </a:hlink>
      <a:folHlink>
        <a:srgbClr val="6836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39254EA92E803C47B4630514291DF7CE" ma:contentTypeVersion="9" ma:contentTypeDescription="Crie um novo documento." ma:contentTypeScope="" ma:versionID="436d117fb41f4d4e81777e29fe065dc3">
  <xsd:schema xmlns:xsd="http://www.w3.org/2001/XMLSchema" xmlns:xs="http://www.w3.org/2001/XMLSchema" xmlns:p="http://schemas.microsoft.com/office/2006/metadata/properties" xmlns:ns3="ff60e3a3-ce4b-4c7e-9fe0-2a65f56f863e" xmlns:ns4="3a901065-0bfb-431d-a607-b1728f94fea2" targetNamespace="http://schemas.microsoft.com/office/2006/metadata/properties" ma:root="true" ma:fieldsID="9a5c6a4791436d44fc0fbc8b79f611b9" ns3:_="" ns4:_="">
    <xsd:import namespace="ff60e3a3-ce4b-4c7e-9fe0-2a65f56f863e"/>
    <xsd:import namespace="3a901065-0bfb-431d-a607-b1728f94fea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60e3a3-ce4b-4c7e-9fe0-2a65f56f8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901065-0bfb-431d-a607-b1728f94fea2"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element name="SharingHintHash" ma:index="12" nillable="true" ma:displayName="Hash de Dica de Compartilhamento"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FC931E-4E5A-4269-A55E-B1C41C35F743}">
  <ds:schemaRefs>
    <ds:schemaRef ds:uri="http://schemas.microsoft.com/sharepoint/v3/contenttype/forms"/>
  </ds:schemaRefs>
</ds:datastoreItem>
</file>

<file path=customXml/itemProps2.xml><?xml version="1.0" encoding="utf-8"?>
<ds:datastoreItem xmlns:ds="http://schemas.openxmlformats.org/officeDocument/2006/customXml" ds:itemID="{0C21E069-2EB6-4163-9BE8-8DC85FA1F340}">
  <ds:schemaRefs>
    <ds:schemaRef ds:uri="http://schemas.microsoft.com/office/2006/metadata/properties"/>
    <ds:schemaRef ds:uri="http://schemas.microsoft.com/office/infopath/2007/PartnerControls"/>
    <ds:schemaRef ds:uri="ff60e3a3-ce4b-4c7e-9fe0-2a65f56f863e"/>
    <ds:schemaRef ds:uri="http://purl.org/dc/elements/1.1/"/>
    <ds:schemaRef ds:uri="http://purl.org/dc/terms/"/>
    <ds:schemaRef ds:uri="3a901065-0bfb-431d-a607-b1728f94fea2"/>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2A36488-0C89-48D5-ABDE-FAB15A9A3E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60e3a3-ce4b-4c7e-9fe0-2a65f56f863e"/>
    <ds:schemaRef ds:uri="3a901065-0bfb-431d-a607-b1728f94fe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Apex</Template>
  <TotalTime>20009</TotalTime>
  <Words>6110</Words>
  <Application>Microsoft Office PowerPoint</Application>
  <PresentationFormat>Personalizar</PresentationFormat>
  <Paragraphs>594</Paragraphs>
  <Slides>92</Slides>
  <Notes>12</Notes>
  <HiddenSlides>0</HiddenSlides>
  <MMClips>0</MMClips>
  <ScaleCrop>false</ScaleCrop>
  <HeadingPairs>
    <vt:vector size="8" baseType="variant">
      <vt:variant>
        <vt:lpstr>Fontes usadas</vt:lpstr>
      </vt:variant>
      <vt:variant>
        <vt:i4>5</vt:i4>
      </vt:variant>
      <vt:variant>
        <vt:lpstr>Tema</vt:lpstr>
      </vt:variant>
      <vt:variant>
        <vt:i4>3</vt:i4>
      </vt:variant>
      <vt:variant>
        <vt:lpstr>Servidores OLE inseridos</vt:lpstr>
      </vt:variant>
      <vt:variant>
        <vt:i4>1</vt:i4>
      </vt:variant>
      <vt:variant>
        <vt:lpstr>Títulos de slides</vt:lpstr>
      </vt:variant>
      <vt:variant>
        <vt:i4>92</vt:i4>
      </vt:variant>
    </vt:vector>
  </HeadingPairs>
  <TitlesOfParts>
    <vt:vector size="101" baseType="lpstr">
      <vt:lpstr>Arial</vt:lpstr>
      <vt:lpstr>Calibri</vt:lpstr>
      <vt:lpstr>HelveticaNeue Condensed</vt:lpstr>
      <vt:lpstr>Times New Roman</vt:lpstr>
      <vt:lpstr>Wingdings</vt:lpstr>
      <vt:lpstr>2_Personalizar design</vt:lpstr>
      <vt:lpstr>Tema do Office</vt:lpstr>
      <vt:lpstr>1_Tema do Office</vt:lpstr>
      <vt:lpstr>Worksheet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Ciclo de Fiscalização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Termo de Compromisso de Ajuste de Conduta - TCAC</vt:lpstr>
      <vt:lpstr>QUESTIONAMENTO</vt:lpstr>
      <vt:lpstr>TCAC COMO FONTE INDUTORA DE MUDANÇA NAS PRÁTICAS REGULATÓRIAS</vt:lpstr>
      <vt:lpstr>Fundamento Legal geral TCAC  artigo 32 da Lei nº 13.848, de 2019</vt:lpstr>
      <vt:lpstr>Fundamento Legal do TCAC da ANS § 1º do artigo 29 da Lei nº 9.656, de 1998</vt:lpstr>
      <vt:lpstr>TCAC</vt:lpstr>
      <vt:lpstr>Resolução Normativa nº 372/2015</vt:lpstr>
      <vt:lpstr>ETAPAS DOS PROCEDIMENTOS DO TCAC</vt:lpstr>
      <vt:lpstr>ETAPAS DOS PROCEDIMENTOS DO TCAC</vt:lpstr>
      <vt:lpstr>ETAPAS DOS PROCEDIMENTOS DO TCAC</vt:lpstr>
      <vt:lpstr>Obrigações do TCAC</vt:lpstr>
      <vt:lpstr>Outras questões relevantes sobre o instrumento do TCAC  </vt:lpstr>
      <vt:lpstr>QUADRO DOS TCACS DA ANS APÓS A RN Nº 372/2015</vt:lpstr>
      <vt:lpstr>OBJETO DOS TCACS DA ANS CELEBRADOS APÓS A RN Nº 372/2015</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Expertise</dc:title>
  <dc:creator>Expertise Inteligencia e pesquisa de mercado</dc:creator>
  <cp:lastModifiedBy>Ângela De Marchi Carneiro</cp:lastModifiedBy>
  <cp:revision>1061</cp:revision>
  <dcterms:created xsi:type="dcterms:W3CDTF">2016-01-16T10:55:01Z</dcterms:created>
  <dcterms:modified xsi:type="dcterms:W3CDTF">2021-09-27T21:33:20Z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0x01010039254EA92E803C47B4630514291DF7CE</vt:lpwstr>
  </property>
</Properties>
</file>