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6"/>
  </p:notesMasterIdLst>
  <p:handoutMasterIdLst>
    <p:handoutMasterId r:id="rId7"/>
  </p:handoutMasterIdLst>
  <p:sldIdLst>
    <p:sldId id="1184" r:id="rId5"/>
  </p:sldIdLst>
  <p:sldSz cx="18286413" cy="10287000"/>
  <p:notesSz cx="6810375" cy="9942513"/>
  <p:custDataLst>
    <p:tags r:id="rId8"/>
  </p:custDataLst>
  <p:defaultTextStyle>
    <a:defPPr>
      <a:defRPr lang="pt-BR"/>
    </a:defPPr>
    <a:lvl1pPr marL="0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79120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58241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637363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516483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95602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274722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153844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7032965" algn="l" defTabSz="175824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11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72" userDrawn="1">
          <p15:clr>
            <a:srgbClr val="A4A3A4"/>
          </p15:clr>
        </p15:guide>
        <p15:guide id="3" orient="horz" pos="5417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9A3"/>
    <a:srgbClr val="E7ECF0"/>
    <a:srgbClr val="FFFCF3"/>
    <a:srgbClr val="C3D69B"/>
    <a:srgbClr val="29FFFF"/>
    <a:srgbClr val="99CC00"/>
    <a:srgbClr val="CCCC00"/>
    <a:srgbClr val="FF9933"/>
    <a:srgbClr val="006E89"/>
    <a:srgbClr val="CCD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4935" autoAdjust="0"/>
  </p:normalViewPr>
  <p:slideViewPr>
    <p:cSldViewPr>
      <p:cViewPr varScale="1">
        <p:scale>
          <a:sx n="73" d="100"/>
          <a:sy n="73" d="100"/>
        </p:scale>
        <p:origin x="1002" y="66"/>
      </p:cViewPr>
      <p:guideLst>
        <p:guide orient="horz" pos="972"/>
        <p:guide orient="horz" pos="5417"/>
        <p:guide pos="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na Vieira das Neves" userId="8fd69a51-02d0-4809-a224-21e5057e693f" providerId="ADAL" clId="{C56CCF9A-F3CC-4418-BC8B-9AFA89B8B539}"/>
    <pc:docChg chg="delSld modSection">
      <pc:chgData name="Rosana Vieira das Neves" userId="8fd69a51-02d0-4809-a224-21e5057e693f" providerId="ADAL" clId="{C56CCF9A-F3CC-4418-BC8B-9AFA89B8B539}" dt="2022-12-13T17:21:40.031" v="0" actId="47"/>
      <pc:docMkLst>
        <pc:docMk/>
      </pc:docMkLst>
      <pc:sldChg chg="del">
        <pc:chgData name="Rosana Vieira das Neves" userId="8fd69a51-02d0-4809-a224-21e5057e693f" providerId="ADAL" clId="{C56CCF9A-F3CC-4418-BC8B-9AFA89B8B539}" dt="2022-12-13T17:21:40.031" v="0" actId="47"/>
        <pc:sldMkLst>
          <pc:docMk/>
          <pc:sldMk cId="546827107" sldId="1185"/>
        </pc:sldMkLst>
      </pc:sldChg>
      <pc:sldChg chg="del">
        <pc:chgData name="Rosana Vieira das Neves" userId="8fd69a51-02d0-4809-a224-21e5057e693f" providerId="ADAL" clId="{C56CCF9A-F3CC-4418-BC8B-9AFA89B8B539}" dt="2022-12-13T17:21:40.031" v="0" actId="47"/>
        <pc:sldMkLst>
          <pc:docMk/>
          <pc:sldMk cId="3257407093" sldId="1186"/>
        </pc:sldMkLst>
      </pc:sldChg>
      <pc:sldChg chg="del">
        <pc:chgData name="Rosana Vieira das Neves" userId="8fd69a51-02d0-4809-a224-21e5057e693f" providerId="ADAL" clId="{C56CCF9A-F3CC-4418-BC8B-9AFA89B8B539}" dt="2022-12-13T17:21:40.031" v="0" actId="47"/>
        <pc:sldMkLst>
          <pc:docMk/>
          <pc:sldMk cId="975472244" sldId="11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Pesquisa!$A$42</c:f>
              <c:strCache>
                <c:ptCount val="1"/>
                <c:pt idx="0">
                  <c:v>Total de operadoras que realizaram a pesquisa a pesquisa (aprovadas)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Pesquisa!$B$40:$F$40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Pesquisa!$B$42:$F$42</c:f>
              <c:numCache>
                <c:formatCode>General</c:formatCode>
                <c:ptCount val="5"/>
                <c:pt idx="0">
                  <c:v>89</c:v>
                </c:pt>
                <c:pt idx="1">
                  <c:v>167</c:v>
                </c:pt>
                <c:pt idx="2">
                  <c:v>227</c:v>
                </c:pt>
                <c:pt idx="3">
                  <c:v>246</c:v>
                </c:pt>
                <c:pt idx="4" formatCode="_-* #,##0_-;\-* #,##0_-;_-* &quot;-&quot;??_-;_-@_-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8-48DF-BBA8-CCDAAFF82AB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5566191"/>
        <c:axId val="875552879"/>
      </c:barChart>
      <c:lineChart>
        <c:grouping val="standard"/>
        <c:varyColors val="0"/>
        <c:ser>
          <c:idx val="0"/>
          <c:order val="1"/>
          <c:tx>
            <c:strRef>
              <c:f>Pesquisa!$A$44</c:f>
              <c:strCache>
                <c:ptCount val="1"/>
                <c:pt idx="0">
                  <c:v>% de beneficiários em relação ao total do setor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B92CD56-7EDF-4526-858F-EE3BBDAA5A96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228-48DF-BBA8-CCDAAFF82A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EE6E310-3E4F-44A7-948E-6B3F00912B4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228-48DF-BBA8-CCDAAFF82A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F9E1C61-0A96-4B81-A619-7C33FEEB733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228-48DF-BBA8-CCDAAFF82A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D3141D3-E09D-4297-8FBC-F5133A61EF0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228-48DF-BBA8-CCDAAFF82AB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810008D-BAA7-464F-8862-979C05CAF82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228-48DF-BBA8-CCDAAFF82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Pesquisa!$B$40:$F$40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Pesquisa!$B$44:$F$44</c:f>
              <c:numCache>
                <c:formatCode>0.0%</c:formatCode>
                <c:ptCount val="5"/>
                <c:pt idx="0">
                  <c:v>0.4219</c:v>
                </c:pt>
                <c:pt idx="1">
                  <c:v>0.43330000000000002</c:v>
                </c:pt>
                <c:pt idx="2">
                  <c:v>0.628</c:v>
                </c:pt>
                <c:pt idx="3">
                  <c:v>0.65114584305239609</c:v>
                </c:pt>
                <c:pt idx="4">
                  <c:v>0.68165862238775343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Pesquisa!$B$44:$F$44</c15:f>
                <c15:dlblRangeCache>
                  <c:ptCount val="5"/>
                  <c:pt idx="0">
                    <c:v>42,2%</c:v>
                  </c:pt>
                  <c:pt idx="1">
                    <c:v>43,3%</c:v>
                  </c:pt>
                  <c:pt idx="2">
                    <c:v>62,8%</c:v>
                  </c:pt>
                  <c:pt idx="3">
                    <c:v>65,1%</c:v>
                  </c:pt>
                  <c:pt idx="4">
                    <c:v>68,2%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E228-48DF-BBA8-CCDAAFF82A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2367615"/>
        <c:axId val="972373023"/>
      </c:lineChart>
      <c:catAx>
        <c:axId val="87556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5552879"/>
        <c:crosses val="autoZero"/>
        <c:auto val="1"/>
        <c:lblAlgn val="ctr"/>
        <c:lblOffset val="100"/>
        <c:noMultiLvlLbl val="0"/>
      </c:catAx>
      <c:valAx>
        <c:axId val="87555287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5566191"/>
        <c:crosses val="autoZero"/>
        <c:crossBetween val="between"/>
      </c:valAx>
      <c:valAx>
        <c:axId val="972373023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2367615"/>
        <c:crosses val="max"/>
        <c:crossBetween val="between"/>
      </c:valAx>
      <c:catAx>
        <c:axId val="9723676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23730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'OPS Acreditadas'!$B$45</c:f>
              <c:strCache>
                <c:ptCount val="1"/>
                <c:pt idx="0">
                  <c:v>Operadoras Acreditadas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'OPS Acreditadas'!$A$46:$A$50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'OPS Acreditadas'!$B$46:$B$50</c:f>
              <c:numCache>
                <c:formatCode>General</c:formatCode>
                <c:ptCount val="5"/>
                <c:pt idx="0">
                  <c:v>38</c:v>
                </c:pt>
                <c:pt idx="1">
                  <c:v>53</c:v>
                </c:pt>
                <c:pt idx="2">
                  <c:v>61</c:v>
                </c:pt>
                <c:pt idx="3">
                  <c:v>75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0-42FD-A909-AB4EBB691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909103"/>
        <c:axId val="659910351"/>
      </c:barChart>
      <c:lineChart>
        <c:grouping val="standard"/>
        <c:varyColors val="0"/>
        <c:ser>
          <c:idx val="2"/>
          <c:order val="1"/>
          <c:tx>
            <c:strRef>
              <c:f>'OPS Acreditadas'!$C$45</c:f>
              <c:strCache>
                <c:ptCount val="1"/>
                <c:pt idx="0">
                  <c:v>% benef do segmento MH em OPS Acreditadas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FE95BCD4-6CB3-4D3F-8038-0FE1537787E2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4A0-42FD-A909-AB4EBB6915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44A4C1-C6BA-46BE-8B5E-944EB232B1D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0-42FD-A909-AB4EBB6915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00DE102-E252-4D24-ADF5-57210409DB4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0-42FD-A909-AB4EBB6915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234C4BB-3FF8-43B2-9D0B-9C48558A5B9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0-42FD-A909-AB4EBB6915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5B27574-E2C1-4D73-A812-58D87E7E480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0-42FD-A909-AB4EBB691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'OPS Acreditadas'!$A$46:$A$50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'OPS Acreditadas'!$C$46:$C$50</c:f>
              <c:numCache>
                <c:formatCode>0.0%</c:formatCode>
                <c:ptCount val="5"/>
                <c:pt idx="0">
                  <c:v>0.20699999999999999</c:v>
                </c:pt>
                <c:pt idx="1">
                  <c:v>0.23</c:v>
                </c:pt>
                <c:pt idx="2">
                  <c:v>0.24472888991552144</c:v>
                </c:pt>
                <c:pt idx="3">
                  <c:v>0.26295426668411664</c:v>
                </c:pt>
                <c:pt idx="4">
                  <c:v>0.24240798347918918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'OPS Acreditadas'!$C$46:$C$50</c15:f>
                <c15:dlblRangeCache>
                  <c:ptCount val="5"/>
                  <c:pt idx="0">
                    <c:v>20,7%</c:v>
                  </c:pt>
                  <c:pt idx="1">
                    <c:v>23,0%</c:v>
                  </c:pt>
                  <c:pt idx="2">
                    <c:v>24,5%</c:v>
                  </c:pt>
                  <c:pt idx="3">
                    <c:v>26,3%</c:v>
                  </c:pt>
                  <c:pt idx="4">
                    <c:v>24,2%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F4A0-42FD-A909-AB4EBB691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388720"/>
        <c:axId val="543398704"/>
      </c:lineChart>
      <c:catAx>
        <c:axId val="65990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9910351"/>
        <c:crosses val="autoZero"/>
        <c:auto val="1"/>
        <c:lblAlgn val="ctr"/>
        <c:lblOffset val="100"/>
        <c:noMultiLvlLbl val="0"/>
      </c:catAx>
      <c:valAx>
        <c:axId val="65991035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9909103"/>
        <c:crosses val="autoZero"/>
        <c:crossBetween val="between"/>
      </c:valAx>
      <c:valAx>
        <c:axId val="54339870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3388720"/>
        <c:crosses val="max"/>
        <c:crossBetween val="between"/>
      </c:valAx>
      <c:catAx>
        <c:axId val="54338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339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'Tabela histórico'!$J$52</c:f>
              <c:strCache>
                <c:ptCount val="1"/>
                <c:pt idx="0">
                  <c:v>0,00 a 0,19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histórico'!$K$51:$Q$51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histórico'!$K$52:$Q$52</c:f>
              <c:numCache>
                <c:formatCode>0.0%</c:formatCode>
                <c:ptCount val="7"/>
                <c:pt idx="0">
                  <c:v>6.1538461538461538E-3</c:v>
                </c:pt>
                <c:pt idx="1">
                  <c:v>1.8921475875118259E-3</c:v>
                </c:pt>
                <c:pt idx="2">
                  <c:v>8.6309523809523808E-2</c:v>
                </c:pt>
                <c:pt idx="3">
                  <c:v>0.10589410589410589</c:v>
                </c:pt>
                <c:pt idx="4">
                  <c:v>6.0317460317460318E-2</c:v>
                </c:pt>
                <c:pt idx="5">
                  <c:v>5.6521739130434782E-2</c:v>
                </c:pt>
                <c:pt idx="6">
                  <c:v>4.3237250554323724E-2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1-4489-8C20-7F1E7688C779}"/>
            </c:ext>
          </c:extLst>
        </c:ser>
        <c:ser>
          <c:idx val="2"/>
          <c:order val="2"/>
          <c:tx>
            <c:strRef>
              <c:f>'Tabela histórico'!$J$53</c:f>
              <c:strCache>
                <c:ptCount val="1"/>
                <c:pt idx="0">
                  <c:v>0,20 a 0,39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histórico'!$K$51:$Q$51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histórico'!$K$53:$Q$53</c:f>
              <c:numCache>
                <c:formatCode>0.0%</c:formatCode>
                <c:ptCount val="7"/>
                <c:pt idx="0">
                  <c:v>3.7948717948717951E-2</c:v>
                </c:pt>
                <c:pt idx="1">
                  <c:v>3.5004730368968777E-2</c:v>
                </c:pt>
                <c:pt idx="2">
                  <c:v>0.12896825396825398</c:v>
                </c:pt>
                <c:pt idx="3">
                  <c:v>0.12087912087912088</c:v>
                </c:pt>
                <c:pt idx="4">
                  <c:v>9.3121693121693119E-2</c:v>
                </c:pt>
                <c:pt idx="5">
                  <c:v>8.9130434782608695E-2</c:v>
                </c:pt>
                <c:pt idx="6">
                  <c:v>7.0953436807095344E-2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1-4489-8C20-7F1E7688C779}"/>
            </c:ext>
          </c:extLst>
        </c:ser>
        <c:ser>
          <c:idx val="3"/>
          <c:order val="3"/>
          <c:tx>
            <c:strRef>
              <c:f>'Tabela histórico'!$J$54</c:f>
              <c:strCache>
                <c:ptCount val="1"/>
                <c:pt idx="0">
                  <c:v>0,40 a 0,59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histórico'!$K$51:$Q$51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histórico'!$K$54:$Q$54</c:f>
              <c:numCache>
                <c:formatCode>0.0%</c:formatCode>
                <c:ptCount val="7"/>
                <c:pt idx="0">
                  <c:v>0.14769230769230771</c:v>
                </c:pt>
                <c:pt idx="1">
                  <c:v>0.12582781456953643</c:v>
                </c:pt>
                <c:pt idx="2">
                  <c:v>0.2767857142857143</c:v>
                </c:pt>
                <c:pt idx="3">
                  <c:v>0.20379620379620381</c:v>
                </c:pt>
                <c:pt idx="4">
                  <c:v>0.18412698412698414</c:v>
                </c:pt>
                <c:pt idx="5">
                  <c:v>0.17391304347826086</c:v>
                </c:pt>
                <c:pt idx="6">
                  <c:v>0.17405764966740578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1-4489-8C20-7F1E7688C779}"/>
            </c:ext>
          </c:extLst>
        </c:ser>
        <c:ser>
          <c:idx val="4"/>
          <c:order val="4"/>
          <c:tx>
            <c:strRef>
              <c:f>'Tabela histórico'!$J$55</c:f>
              <c:strCache>
                <c:ptCount val="1"/>
                <c:pt idx="0">
                  <c:v>0,60 a 0,79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histórico'!$K$51:$Q$51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histórico'!$K$55:$Q$55</c:f>
              <c:numCache>
                <c:formatCode>0.0%</c:formatCode>
                <c:ptCount val="7"/>
                <c:pt idx="0">
                  <c:v>0.54871794871794877</c:v>
                </c:pt>
                <c:pt idx="1">
                  <c:v>0.44465468306527911</c:v>
                </c:pt>
                <c:pt idx="2">
                  <c:v>0.39781746031746029</c:v>
                </c:pt>
                <c:pt idx="3">
                  <c:v>0.41258741258741261</c:v>
                </c:pt>
                <c:pt idx="4">
                  <c:v>0.40105820105820106</c:v>
                </c:pt>
                <c:pt idx="5">
                  <c:v>0.43913043478260871</c:v>
                </c:pt>
                <c:pt idx="6">
                  <c:v>0.44235033259423501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1-4489-8C20-7F1E7688C779}"/>
            </c:ext>
          </c:extLst>
        </c:ser>
        <c:ser>
          <c:idx val="5"/>
          <c:order val="5"/>
          <c:tx>
            <c:strRef>
              <c:f>'Tabela histórico'!$J$56</c:f>
              <c:strCache>
                <c:ptCount val="1"/>
                <c:pt idx="0">
                  <c:v>0,80 a 1,00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histórico'!$K$51:$Q$51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histórico'!$K$56:$Q$56</c:f>
              <c:numCache>
                <c:formatCode>0.0%</c:formatCode>
                <c:ptCount val="7"/>
                <c:pt idx="0">
                  <c:v>0.25948717948717948</c:v>
                </c:pt>
                <c:pt idx="1">
                  <c:v>0.39262062440870388</c:v>
                </c:pt>
                <c:pt idx="2">
                  <c:v>0.11011904761904762</c:v>
                </c:pt>
                <c:pt idx="3">
                  <c:v>0.15684315684315683</c:v>
                </c:pt>
                <c:pt idx="4">
                  <c:v>0.26137566137566137</c:v>
                </c:pt>
                <c:pt idx="5">
                  <c:v>0.24130434782608695</c:v>
                </c:pt>
                <c:pt idx="6">
                  <c:v>0.26940133037694014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1-4489-8C20-7F1E7688C7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8795904"/>
        <c:axId val="787974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'Tabela histórico'!$J$51</c15:sqref>
                        </c15:formulaRef>
                      </c:ext>
                    </c:extLst>
                    <c:strCache>
                      <c:ptCount val="1"/>
                      <c:pt idx="0">
                        <c:v>Operadoras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'Tabela histórico'!$K$51:$Q$51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'Tabela histórico'!$K$51:$Q$51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FAA1-4489-8C20-7F1E7688C779}"/>
                  </c:ext>
                </c:extLst>
              </c15:ser>
            </c15:filteredBarSeries>
          </c:ext>
        </c:extLst>
      </c:barChart>
      <c:catAx>
        <c:axId val="7879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8797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79744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8795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'Tabela histórico'!$T$52</c:f>
              <c:strCache>
                <c:ptCount val="1"/>
                <c:pt idx="0">
                  <c:v>0,00 a 0,19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histórico'!$U$51:$AA$51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histórico'!$U$52:$AA$52</c:f>
              <c:numCache>
                <c:formatCode>0.0%</c:formatCode>
                <c:ptCount val="7"/>
                <c:pt idx="0">
                  <c:v>9.3860924090561409E-5</c:v>
                </c:pt>
                <c:pt idx="1">
                  <c:v>5.9775613419648413E-5</c:v>
                </c:pt>
                <c:pt idx="2">
                  <c:v>9.6511130198888868E-3</c:v>
                </c:pt>
                <c:pt idx="3">
                  <c:v>1.6007372669207012E-2</c:v>
                </c:pt>
                <c:pt idx="4">
                  <c:v>7.6377047178339879E-3</c:v>
                </c:pt>
                <c:pt idx="5">
                  <c:v>5.3100122972549648E-3</c:v>
                </c:pt>
                <c:pt idx="6">
                  <c:v>3.4512830829038885E-3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C-4BDE-ABCE-1DB5E5BAC396}"/>
            </c:ext>
          </c:extLst>
        </c:ser>
        <c:ser>
          <c:idx val="1"/>
          <c:order val="1"/>
          <c:tx>
            <c:strRef>
              <c:f>'Tabela histórico'!$T$53</c:f>
              <c:strCache>
                <c:ptCount val="1"/>
                <c:pt idx="0">
                  <c:v>0,20 a 0,39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histórico'!$U$51:$AA$51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histórico'!$U$53:$AA$53</c:f>
              <c:numCache>
                <c:formatCode>0.0%</c:formatCode>
                <c:ptCount val="7"/>
                <c:pt idx="0">
                  <c:v>2.6869218876207986E-3</c:v>
                </c:pt>
                <c:pt idx="1">
                  <c:v>4.469297808629499E-3</c:v>
                </c:pt>
                <c:pt idx="2">
                  <c:v>3.6549566042264968E-2</c:v>
                </c:pt>
                <c:pt idx="3">
                  <c:v>3.8726085947280837E-2</c:v>
                </c:pt>
                <c:pt idx="4">
                  <c:v>3.3567550338206707E-2</c:v>
                </c:pt>
                <c:pt idx="5">
                  <c:v>1.7577520680009284E-2</c:v>
                </c:pt>
                <c:pt idx="6">
                  <c:v>1.1725745386369472E-2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C-4BDE-ABCE-1DB5E5BAC396}"/>
            </c:ext>
          </c:extLst>
        </c:ser>
        <c:ser>
          <c:idx val="2"/>
          <c:order val="2"/>
          <c:tx>
            <c:strRef>
              <c:f>'Tabela histórico'!$T$54</c:f>
              <c:strCache>
                <c:ptCount val="1"/>
                <c:pt idx="0">
                  <c:v>0,40 a 0,59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histórico'!$U$51:$AA$51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histórico'!$U$54:$AA$54</c:f>
              <c:numCache>
                <c:formatCode>0.0%</c:formatCode>
                <c:ptCount val="7"/>
                <c:pt idx="0">
                  <c:v>5.10293464849697E-2</c:v>
                </c:pt>
                <c:pt idx="1">
                  <c:v>3.3112354314605907E-2</c:v>
                </c:pt>
                <c:pt idx="2">
                  <c:v>0.19920321542292443</c:v>
                </c:pt>
                <c:pt idx="3">
                  <c:v>0.11816535850888273</c:v>
                </c:pt>
                <c:pt idx="4">
                  <c:v>8.7148357589691389E-2</c:v>
                </c:pt>
                <c:pt idx="5">
                  <c:v>7.2232752296515643E-2</c:v>
                </c:pt>
                <c:pt idx="6">
                  <c:v>6.4340037928584046E-2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FC-4BDE-ABCE-1DB5E5BAC396}"/>
            </c:ext>
          </c:extLst>
        </c:ser>
        <c:ser>
          <c:idx val="3"/>
          <c:order val="3"/>
          <c:tx>
            <c:strRef>
              <c:f>'Tabela histórico'!$T$55</c:f>
              <c:strCache>
                <c:ptCount val="1"/>
                <c:pt idx="0">
                  <c:v>0,60 a 0,79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histórico'!$U$51:$AA$51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histórico'!$U$55:$AA$55</c:f>
              <c:numCache>
                <c:formatCode>0.0%</c:formatCode>
                <c:ptCount val="7"/>
                <c:pt idx="0">
                  <c:v>0.44318516454743595</c:v>
                </c:pt>
                <c:pt idx="1">
                  <c:v>0.41918333799104329</c:v>
                </c:pt>
                <c:pt idx="2">
                  <c:v>0.33489530643113508</c:v>
                </c:pt>
                <c:pt idx="3">
                  <c:v>0.36062636232067552</c:v>
                </c:pt>
                <c:pt idx="4">
                  <c:v>0.25705888417613121</c:v>
                </c:pt>
                <c:pt idx="5">
                  <c:v>0.38376723022713688</c:v>
                </c:pt>
                <c:pt idx="6">
                  <c:v>0.28534868162487237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FC-4BDE-ABCE-1DB5E5BAC396}"/>
            </c:ext>
          </c:extLst>
        </c:ser>
        <c:ser>
          <c:idx val="4"/>
          <c:order val="4"/>
          <c:tx>
            <c:strRef>
              <c:f>'Tabela histórico'!$T$56</c:f>
              <c:strCache>
                <c:ptCount val="1"/>
                <c:pt idx="0">
                  <c:v>0,80 a 1,00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'Tabela histórico'!$U$51:$AA$51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'Tabela histórico'!$U$56:$AA$56</c:f>
              <c:numCache>
                <c:formatCode>0.0%</c:formatCode>
                <c:ptCount val="7"/>
                <c:pt idx="0">
                  <c:v>0.503004706155883</c:v>
                </c:pt>
                <c:pt idx="1">
                  <c:v>0.54317523427230141</c:v>
                </c:pt>
                <c:pt idx="2">
                  <c:v>0.41970081354422434</c:v>
                </c:pt>
                <c:pt idx="3">
                  <c:v>0.46647482055395395</c:v>
                </c:pt>
                <c:pt idx="4">
                  <c:v>0.61458750317813671</c:v>
                </c:pt>
                <c:pt idx="5">
                  <c:v>0.52111248449908321</c:v>
                </c:pt>
                <c:pt idx="6">
                  <c:v>0.63513425197727014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FC-4BDE-ABCE-1DB5E5BAC3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7591296"/>
        <c:axId val="77592832"/>
      </c:barChart>
      <c:catAx>
        <c:axId val="7759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7592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59283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7591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14A7E-0FED-4B75-AC97-1F9E8C4F9E22}" type="datetimeFigureOut">
              <a:rPr lang="pt-BR" smtClean="0"/>
              <a:t>13/12/2022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940CC-2B23-4627-9ED2-0E5CB4D8BA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5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13/12/2022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3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79120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758241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637363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516483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395602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274722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6153844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7032965" algn="l" defTabSz="175824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27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7275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321" y="2400304"/>
            <a:ext cx="16457772" cy="6788945"/>
          </a:xfrm>
          <a:prstGeom prst="rect">
            <a:avLst/>
          </a:prstGeom>
        </p:spPr>
        <p:txBody>
          <a:bodyPr lIns="91437" tIns="45720" rIns="91437" bIns="4572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9DB72D-A00D-4A3C-8EB3-7018FF4B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320" y="9534529"/>
            <a:ext cx="4266830" cy="547688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9421A4-7022-46C4-B42A-F80D7DF71F6F}" type="datetimeFigureOut">
              <a:rPr lang="pt-BR"/>
              <a:pPr>
                <a:defRPr/>
              </a:pPr>
              <a:t>13/12/2022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980527-C634-4AC5-9599-5A704113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7858" y="9534529"/>
            <a:ext cx="5790697" cy="547688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A27BF7-88D3-485C-BBC9-7656BB44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7" tIns="45720" rIns="91437" bIns="45720"/>
          <a:lstStyle>
            <a:lvl1pPr>
              <a:defRPr/>
            </a:lvl1pPr>
          </a:lstStyle>
          <a:p>
            <a:pPr>
              <a:defRPr/>
            </a:pPr>
            <a:fld id="{3CA940F9-EC7E-4448-9FE9-697310C50465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522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5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</p:sldLayoutIdLst>
  <p:transition spd="slow">
    <p:push dir="u"/>
  </p:transition>
  <p:txStyles>
    <p:titleStyle>
      <a:lvl1pPr algn="ctr" defTabSz="1758241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41" indent="-65934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571" indent="-549451" algn="l" defTabSz="1758241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02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6923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042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163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283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404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524" indent="-439561" algn="l" defTabSz="1758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20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241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363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483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602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722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153844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7032965" algn="l" defTabSz="175824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B431-A266-488E-818D-EE9E2AA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5" y="-132484"/>
            <a:ext cx="18089484" cy="849392"/>
          </a:xfrm>
          <a:solidFill>
            <a:srgbClr val="E7ECF0"/>
          </a:solidFill>
        </p:spPr>
        <p:txBody>
          <a:bodyPr/>
          <a:lstStyle/>
          <a:p>
            <a:pPr algn="l"/>
            <a:r>
              <a:rPr lang="pt-BR" sz="4000" b="1" dirty="0">
                <a:solidFill>
                  <a:srgbClr val="006E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Resultados Finais IDSS – TISS ano-base 2021</a:t>
            </a:r>
            <a:endParaRPr lang="pt-BR" sz="4000" b="1" dirty="0">
              <a:solidFill>
                <a:schemeClr val="accent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151318" y="3720733"/>
            <a:ext cx="6984776" cy="702687"/>
          </a:xfrm>
          <a:prstGeom prst="rect">
            <a:avLst/>
          </a:prstGeom>
        </p:spPr>
        <p:txBody>
          <a:bodyPr lIns="91437" tIns="45720" rIns="91437" bIns="45720"/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B3500A-4BBF-459B-AB76-DAE35F5DF40E}"/>
              </a:ext>
            </a:extLst>
          </p:cNvPr>
          <p:cNvSpPr txBox="1"/>
          <p:nvPr/>
        </p:nvSpPr>
        <p:spPr>
          <a:xfrm>
            <a:off x="202916" y="1039539"/>
            <a:ext cx="3190378" cy="1666574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b="1" kern="1200" dirty="0"/>
              <a:t>Desempenho 2021</a:t>
            </a:r>
          </a:p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800" b="1" kern="1200" dirty="0"/>
          </a:p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6000" b="1" kern="1200" dirty="0"/>
              <a:t>0,8128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55EC2F-80DC-47B7-897D-FE562BA57A86}"/>
              </a:ext>
            </a:extLst>
          </p:cNvPr>
          <p:cNvSpPr txBox="1"/>
          <p:nvPr/>
        </p:nvSpPr>
        <p:spPr>
          <a:xfrm>
            <a:off x="196928" y="2793059"/>
            <a:ext cx="3190378" cy="1725327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b="1" kern="1200" dirty="0"/>
              <a:t>Beneficiários</a:t>
            </a:r>
          </a:p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800" b="1" kern="1200" dirty="0"/>
          </a:p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800" b="1" kern="1200" dirty="0"/>
              <a:t>74.205.204</a:t>
            </a:r>
            <a:endParaRPr lang="pt-BR" sz="4800" kern="12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C7B368C-C362-4A34-97DA-88DE7ABF755E}"/>
              </a:ext>
            </a:extLst>
          </p:cNvPr>
          <p:cNvSpPr txBox="1"/>
          <p:nvPr/>
        </p:nvSpPr>
        <p:spPr>
          <a:xfrm>
            <a:off x="222182" y="6657563"/>
            <a:ext cx="3188328" cy="3289179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800" b="1" dirty="0"/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800" b="1" dirty="0"/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800" b="1" dirty="0"/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b="1" kern="1200" dirty="0"/>
              <a:t>Histórico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b="1" kern="1200" dirty="0"/>
              <a:t>0,7989</a:t>
            </a:r>
            <a:r>
              <a:rPr lang="pt-BR" sz="2400" b="1" kern="1200" dirty="0"/>
              <a:t>		2020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b="1" dirty="0"/>
              <a:t>0,8011		</a:t>
            </a:r>
            <a:r>
              <a:rPr lang="pt-BR" sz="2400" b="1" dirty="0"/>
              <a:t>2019</a:t>
            </a:r>
            <a:endParaRPr lang="pt-BR" sz="2800" b="1" kern="1200" dirty="0"/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000" b="1" kern="1200" dirty="0"/>
              <a:t>0,7691</a:t>
            </a:r>
            <a:r>
              <a:rPr lang="pt-BR" sz="2400" b="1" kern="1200" dirty="0"/>
              <a:t>	2018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000" b="1" kern="1200" dirty="0"/>
              <a:t>0,7295	</a:t>
            </a:r>
            <a:r>
              <a:rPr lang="pt-BR" sz="2400" b="1" kern="1200" dirty="0"/>
              <a:t>2017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000" b="1" kern="1200" dirty="0">
                <a:solidFill>
                  <a:schemeClr val="bg1"/>
                </a:solidFill>
              </a:rPr>
              <a:t>0,8051	</a:t>
            </a:r>
            <a:r>
              <a:rPr lang="pt-BR" sz="2400" b="1" kern="1200" dirty="0"/>
              <a:t>2016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3000" b="1" kern="1200" dirty="0"/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400" b="1" kern="1200" dirty="0"/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400" b="1" kern="1200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24C9D9C-65D6-4A47-9D6F-4DD575F14682}"/>
              </a:ext>
            </a:extLst>
          </p:cNvPr>
          <p:cNvSpPr txBox="1"/>
          <p:nvPr/>
        </p:nvSpPr>
        <p:spPr>
          <a:xfrm>
            <a:off x="4207724" y="4959414"/>
            <a:ext cx="1623114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Beneficiários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ECC0A6C-944F-44C9-A1A6-7DDE555C9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4972"/>
              </p:ext>
            </p:extLst>
          </p:nvPr>
        </p:nvGraphicFramePr>
        <p:xfrm>
          <a:off x="3454574" y="1039539"/>
          <a:ext cx="3472021" cy="1608797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739937">
                  <a:extLst>
                    <a:ext uri="{9D8B030D-6E8A-4147-A177-3AD203B41FA5}">
                      <a16:colId xmlns:a16="http://schemas.microsoft.com/office/drawing/2014/main" val="522141120"/>
                    </a:ext>
                  </a:extLst>
                </a:gridCol>
                <a:gridCol w="683021">
                  <a:extLst>
                    <a:ext uri="{9D8B030D-6E8A-4147-A177-3AD203B41FA5}">
                      <a16:colId xmlns:a16="http://schemas.microsoft.com/office/drawing/2014/main" val="3570710837"/>
                    </a:ext>
                  </a:extLst>
                </a:gridCol>
                <a:gridCol w="683021">
                  <a:extLst>
                    <a:ext uri="{9D8B030D-6E8A-4147-A177-3AD203B41FA5}">
                      <a16:colId xmlns:a16="http://schemas.microsoft.com/office/drawing/2014/main" val="3613035225"/>
                    </a:ext>
                  </a:extLst>
                </a:gridCol>
                <a:gridCol w="683021">
                  <a:extLst>
                    <a:ext uri="{9D8B030D-6E8A-4147-A177-3AD203B41FA5}">
                      <a16:colId xmlns:a16="http://schemas.microsoft.com/office/drawing/2014/main" val="2129176153"/>
                    </a:ext>
                  </a:extLst>
                </a:gridCol>
                <a:gridCol w="683021">
                  <a:extLst>
                    <a:ext uri="{9D8B030D-6E8A-4147-A177-3AD203B41FA5}">
                      <a16:colId xmlns:a16="http://schemas.microsoft.com/office/drawing/2014/main" val="1823204970"/>
                    </a:ext>
                  </a:extLst>
                </a:gridCol>
              </a:tblGrid>
              <a:tr h="2422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Seg</a:t>
                      </a:r>
                      <a:endParaRPr lang="pt-BR" sz="17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mento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7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461996"/>
                  </a:ext>
                </a:extLst>
              </a:tr>
              <a:tr h="242250">
                <a:tc vMerge="1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Segmento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OPS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IDSS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IDSS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2278"/>
                  </a:ext>
                </a:extLst>
              </a:tr>
              <a:tr h="294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MH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674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0,8206 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0,8095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889576"/>
                  </a:ext>
                </a:extLst>
              </a:tr>
              <a:tr h="3247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OD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228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0,7825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0,7602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399279"/>
                  </a:ext>
                </a:extLst>
              </a:tr>
              <a:tr h="452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902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0,8128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0,7989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98833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886A7115-371E-4999-BFFC-8611AC1A1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35908"/>
              </p:ext>
            </p:extLst>
          </p:nvPr>
        </p:nvGraphicFramePr>
        <p:xfrm>
          <a:off x="7017192" y="1039044"/>
          <a:ext cx="4789761" cy="161163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020769">
                  <a:extLst>
                    <a:ext uri="{9D8B030D-6E8A-4147-A177-3AD203B41FA5}">
                      <a16:colId xmlns:a16="http://schemas.microsoft.com/office/drawing/2014/main" val="522141120"/>
                    </a:ext>
                  </a:extLst>
                </a:gridCol>
                <a:gridCol w="942248">
                  <a:extLst>
                    <a:ext uri="{9D8B030D-6E8A-4147-A177-3AD203B41FA5}">
                      <a16:colId xmlns:a16="http://schemas.microsoft.com/office/drawing/2014/main" val="3570710837"/>
                    </a:ext>
                  </a:extLst>
                </a:gridCol>
                <a:gridCol w="942248">
                  <a:extLst>
                    <a:ext uri="{9D8B030D-6E8A-4147-A177-3AD203B41FA5}">
                      <a16:colId xmlns:a16="http://schemas.microsoft.com/office/drawing/2014/main" val="3613035225"/>
                    </a:ext>
                  </a:extLst>
                </a:gridCol>
                <a:gridCol w="942248">
                  <a:extLst>
                    <a:ext uri="{9D8B030D-6E8A-4147-A177-3AD203B41FA5}">
                      <a16:colId xmlns:a16="http://schemas.microsoft.com/office/drawing/2014/main" val="1476277267"/>
                    </a:ext>
                  </a:extLst>
                </a:gridCol>
                <a:gridCol w="942248">
                  <a:extLst>
                    <a:ext uri="{9D8B030D-6E8A-4147-A177-3AD203B41FA5}">
                      <a16:colId xmlns:a16="http://schemas.microsoft.com/office/drawing/2014/main" val="2632292159"/>
                    </a:ext>
                  </a:extLst>
                </a:gridCol>
              </a:tblGrid>
              <a:tr h="264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Porte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20"/>
                  </a:ext>
                </a:extLst>
              </a:tr>
              <a:tr h="264000">
                <a:tc vMerge="1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Porte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OPS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IDSS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IDSS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62278"/>
                  </a:ext>
                </a:extLst>
              </a:tr>
              <a:tr h="26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Pequeno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534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0,6701 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0,6479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889576"/>
                  </a:ext>
                </a:extLst>
              </a:tr>
              <a:tr h="26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Médio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0,7465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0,7272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348888"/>
                  </a:ext>
                </a:extLst>
              </a:tr>
              <a:tr h="26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Grande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98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0,8369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0,8267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399279"/>
                  </a:ext>
                </a:extLst>
              </a:tr>
              <a:tr h="26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7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902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0,8128 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0,7989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98833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E18C0BB0-D8EE-4B5B-B1B7-C414C316BA34}"/>
              </a:ext>
            </a:extLst>
          </p:cNvPr>
          <p:cNvSpPr txBox="1"/>
          <p:nvPr/>
        </p:nvSpPr>
        <p:spPr>
          <a:xfrm>
            <a:off x="263252" y="4762404"/>
            <a:ext cx="3188328" cy="172354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Operadoras</a:t>
            </a:r>
          </a:p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6000" b="1" dirty="0">
                <a:solidFill>
                  <a:schemeClr val="bg1"/>
                </a:solidFill>
              </a:rPr>
              <a:t>902</a:t>
            </a:r>
            <a:endParaRPr lang="pt-BR" sz="1500" b="1" dirty="0">
              <a:solidFill>
                <a:schemeClr val="bg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85A4407-3ACB-4BA1-925F-2B1235C65381}"/>
              </a:ext>
            </a:extLst>
          </p:cNvPr>
          <p:cNvGrpSpPr/>
          <p:nvPr/>
        </p:nvGrpSpPr>
        <p:grpSpPr>
          <a:xfrm>
            <a:off x="3529055" y="2767236"/>
            <a:ext cx="8277901" cy="7179506"/>
            <a:chOff x="3493183" y="1183060"/>
            <a:chExt cx="8277901" cy="717950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81653C62-141E-44D5-8883-C7A82B832CC6}"/>
                </a:ext>
              </a:extLst>
            </p:cNvPr>
            <p:cNvSpPr/>
            <p:nvPr/>
          </p:nvSpPr>
          <p:spPr>
            <a:xfrm>
              <a:off x="3493183" y="1208855"/>
              <a:ext cx="8277901" cy="715371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94D2ADAA-2D29-4887-AE75-6AD4725924A9}"/>
                </a:ext>
              </a:extLst>
            </p:cNvPr>
            <p:cNvSpPr txBox="1"/>
            <p:nvPr/>
          </p:nvSpPr>
          <p:spPr>
            <a:xfrm>
              <a:off x="3530515" y="1183060"/>
              <a:ext cx="2977532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Faixas de Avaliação</a:t>
              </a:r>
            </a:p>
          </p:txBody>
        </p: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584E39AE-F073-4980-9ABE-6D926956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1833" y="1208855"/>
              <a:ext cx="5045799" cy="523221"/>
            </a:xfrm>
            <a:prstGeom prst="rect">
              <a:avLst/>
            </a:prstGeom>
          </p:spPr>
        </p:pic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B7F66DDA-CEFA-412F-BEF9-CCEA60BA7B9C}"/>
                </a:ext>
              </a:extLst>
            </p:cNvPr>
            <p:cNvSpPr txBox="1"/>
            <p:nvPr/>
          </p:nvSpPr>
          <p:spPr>
            <a:xfrm>
              <a:off x="3608046" y="1736447"/>
              <a:ext cx="146018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Operadoras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C6D4FEBE-F45D-4651-B38B-7693A39A9163}"/>
                </a:ext>
              </a:extLst>
            </p:cNvPr>
            <p:cNvSpPr txBox="1"/>
            <p:nvPr/>
          </p:nvSpPr>
          <p:spPr>
            <a:xfrm>
              <a:off x="3544377" y="5110549"/>
              <a:ext cx="1623114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Beneficiários</a:t>
              </a:r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EA2A84C-954D-45B4-A79B-EE60298ABA21}"/>
              </a:ext>
            </a:extLst>
          </p:cNvPr>
          <p:cNvSpPr txBox="1"/>
          <p:nvPr/>
        </p:nvSpPr>
        <p:spPr>
          <a:xfrm>
            <a:off x="11927009" y="1039044"/>
            <a:ext cx="4371277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Pesquisa de Satisfação de Beneficiários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A72BE5A-04BB-4072-8C41-A17488556A12}"/>
              </a:ext>
            </a:extLst>
          </p:cNvPr>
          <p:cNvSpPr txBox="1"/>
          <p:nvPr/>
        </p:nvSpPr>
        <p:spPr>
          <a:xfrm>
            <a:off x="11912363" y="5535478"/>
            <a:ext cx="4371277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Acreditação de Operadoras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92340AB5-1C42-42C1-A596-871661308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485824"/>
              </p:ext>
            </p:extLst>
          </p:nvPr>
        </p:nvGraphicFramePr>
        <p:xfrm>
          <a:off x="11992021" y="1575489"/>
          <a:ext cx="5987031" cy="349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E5FA239B-8377-44A6-BB03-4230EE045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328381"/>
              </p:ext>
            </p:extLst>
          </p:nvPr>
        </p:nvGraphicFramePr>
        <p:xfrm>
          <a:off x="11951518" y="6136260"/>
          <a:ext cx="5911493" cy="383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5053C5A4-9153-4516-810A-0F9FD9F7A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91301"/>
              </p:ext>
            </p:extLst>
          </p:nvPr>
        </p:nvGraphicFramePr>
        <p:xfrm>
          <a:off x="3686105" y="3703340"/>
          <a:ext cx="8120847" cy="295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AAE737E0-C8F8-4CCD-8DBD-61EC8A293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590576"/>
              </p:ext>
            </p:extLst>
          </p:nvPr>
        </p:nvGraphicFramePr>
        <p:xfrm>
          <a:off x="3598590" y="7157639"/>
          <a:ext cx="8120847" cy="278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23433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68ee06-9972-4140-89ee-5e4fd61aee6c" xsi:nil="true"/>
    <lcf76f155ced4ddcb4097134ff3c332f xmlns="ecb7f5fd-5685-4b32-8202-28e0bdd239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593047971B9542AF620ACBF4041A25" ma:contentTypeVersion="16" ma:contentTypeDescription="Crie um novo documento." ma:contentTypeScope="" ma:versionID="a31fa305b9568c9cb8a0403b799f03c4">
  <xsd:schema xmlns:xsd="http://www.w3.org/2001/XMLSchema" xmlns:xs="http://www.w3.org/2001/XMLSchema" xmlns:p="http://schemas.microsoft.com/office/2006/metadata/properties" xmlns:ns2="ecb7f5fd-5685-4b32-8202-28e0bdd2391a" xmlns:ns3="ec68ee06-9972-4140-89ee-5e4fd61aee6c" targetNamespace="http://schemas.microsoft.com/office/2006/metadata/properties" ma:root="true" ma:fieldsID="db5f719e87327d2d0a50a977b73d8f2c" ns2:_="" ns3:_="">
    <xsd:import namespace="ecb7f5fd-5685-4b32-8202-28e0bdd2391a"/>
    <xsd:import namespace="ec68ee06-9972-4140-89ee-5e4fd61aee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7f5fd-5685-4b32-8202-28e0bdd23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d22834-720d-4be5-8a17-75eb868806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8ee06-9972-4140-89ee-5e4fd61aee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ac517d-f46d-4276-8734-dfa4325cf696}" ma:internalName="TaxCatchAll" ma:showField="CatchAllData" ma:web="ec68ee06-9972-4140-89ee-5e4fd61aee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7C0AAB-3347-4071-9207-DFB144464C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4AEE82-F34E-4BB6-A99C-9B208E8131EC}">
  <ds:schemaRefs>
    <ds:schemaRef ds:uri="http://purl.org/dc/dcmitype/"/>
    <ds:schemaRef ds:uri="http://schemas.microsoft.com/office/2006/documentManagement/types"/>
    <ds:schemaRef ds:uri="ec68ee06-9972-4140-89ee-5e4fd61aee6c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cb7f5fd-5685-4b32-8202-28e0bdd2391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F08114-B7F2-4D02-96DA-02F6F0F07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7f5fd-5685-4b32-8202-28e0bdd2391a"/>
    <ds:schemaRef ds:uri="ec68ee06-9972-4140-89ee-5e4fd61ae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31878</TotalTime>
  <Words>106</Words>
  <Application>Microsoft Office PowerPoint</Application>
  <PresentationFormat>Personalizar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1_Personalizar design</vt:lpstr>
      <vt:lpstr>Resultados Finais IDSS – TISS ano-base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Rosana Vieira das Neves</cp:lastModifiedBy>
  <cp:revision>1751</cp:revision>
  <cp:lastPrinted>2018-09-26T16:54:18Z</cp:lastPrinted>
  <dcterms:created xsi:type="dcterms:W3CDTF">2016-01-16T10:55:01Z</dcterms:created>
  <dcterms:modified xsi:type="dcterms:W3CDTF">2022-12-13T17:21:44Z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0x01010031593047971B9542AF620ACBF4041A25</vt:lpwstr>
  </property>
  <property fmtid="{D5CDD505-2E9C-101B-9397-08002B2CF9AE}" pid="3" name="MediaServiceImageTags">
    <vt:lpwstr/>
  </property>
</Properties>
</file>