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35" r:id="rId4"/>
    <p:sldMasterId id="2147484039" r:id="rId5"/>
    <p:sldMasterId id="2147483654" r:id="rId6"/>
    <p:sldMasterId id="2147483669" r:id="rId7"/>
  </p:sldMasterIdLst>
  <p:notesMasterIdLst>
    <p:notesMasterId r:id="rId16"/>
  </p:notesMasterIdLst>
  <p:sldIdLst>
    <p:sldId id="2146846441" r:id="rId8"/>
    <p:sldId id="2146846450" r:id="rId9"/>
    <p:sldId id="4229" r:id="rId10"/>
    <p:sldId id="2146846442" r:id="rId11"/>
    <p:sldId id="2146846443" r:id="rId12"/>
    <p:sldId id="2146846444" r:id="rId13"/>
    <p:sldId id="2146846445" r:id="rId14"/>
    <p:sldId id="689" r:id="rId15"/>
  </p:sldIdLst>
  <p:sldSz cx="18288000" cy="10287000"/>
  <p:notesSz cx="6858000" cy="9144000"/>
  <p:custDataLst>
    <p:tags r:id="rId17"/>
  </p:custDataLst>
  <p:defaultTextStyle>
    <a:defPPr>
      <a:defRPr lang="pt-BR"/>
    </a:defPPr>
    <a:lvl1pPr marL="0" algn="l" defTabSz="1758300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1pPr>
    <a:lvl2pPr marL="879150" algn="l" defTabSz="1758300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2pPr>
    <a:lvl3pPr marL="1758300" algn="l" defTabSz="1758300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3pPr>
    <a:lvl4pPr marL="2637450" algn="l" defTabSz="1758300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4pPr>
    <a:lvl5pPr marL="3516600" algn="l" defTabSz="1758300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5pPr>
    <a:lvl6pPr marL="4395749" algn="l" defTabSz="1758300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6pPr>
    <a:lvl7pPr marL="5274899" algn="l" defTabSz="1758300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7pPr>
    <a:lvl8pPr marL="6154049" algn="l" defTabSz="1758300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8pPr>
    <a:lvl9pPr marL="7033199" algn="l" defTabSz="1758300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ção Padrão" id="{4A5B2796-1A49-4A19-8942-96C3A28C94D5}">
          <p14:sldIdLst>
            <p14:sldId id="2146846441"/>
            <p14:sldId id="2146846450"/>
            <p14:sldId id="4229"/>
            <p14:sldId id="2146846442"/>
            <p14:sldId id="2146846443"/>
            <p14:sldId id="2146846444"/>
            <p14:sldId id="2146846445"/>
            <p14:sldId id="689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1063" userDrawn="1">
          <p15:clr>
            <a:srgbClr val="A4A3A4"/>
          </p15:clr>
        </p15:guide>
        <p15:guide id="3" orient="horz" pos="5077" userDrawn="1">
          <p15:clr>
            <a:srgbClr val="A4A3A4"/>
          </p15:clr>
        </p15:guide>
        <p15:guide id="4" pos="1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D983F"/>
    <a:srgbClr val="DF4F3B"/>
    <a:srgbClr val="FF9933"/>
    <a:srgbClr val="8CBB59"/>
    <a:srgbClr val="D05408"/>
    <a:srgbClr val="006E89"/>
    <a:srgbClr val="E67768"/>
    <a:srgbClr val="007373"/>
    <a:srgbClr val="00C0BC"/>
    <a:srgbClr val="0679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591A641-B24F-E355-509A-403D4C5B2F3E}" v="6" dt="2023-04-24T12:54:31.754"/>
    <p1510:client id="{2A4A5E20-24B2-4509-99F6-AD8BFEAE5E9A}" v="1" dt="2023-04-23T20:56:25.409"/>
    <p1510:client id="{4DFBD1DB-4089-5E35-634C-54511272A164}" v="178" dt="2023-04-24T00:13:15.462"/>
    <p1510:client id="{63BF9168-6367-4BB4-90E5-893C2842D2AA}" v="20" dt="2023-04-24T14:40:39.90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Estilo Médio 2 - Ênfas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D03447BB-5D67-496B-8E87-E561075AD55C}" styleName="Estilo Escuro 1 - Ênfase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B344D84-9AFB-497E-A393-DC336BA19D2E}" styleName="Estilo Médio 3 - Ênfase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Estilo Médio 2 - Ênfas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46F890A9-2807-4EBB-B81D-B2AA78EC7F39}" styleName="Estilo Escuro 2 - Ênfase 5/Ênfase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3" d="100"/>
          <a:sy n="53" d="100"/>
        </p:scale>
        <p:origin x="-754" y="-82"/>
      </p:cViewPr>
      <p:guideLst>
        <p:guide orient="horz" pos="1063"/>
        <p:guide orient="horz" pos="5077"/>
        <p:guide pos="1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tags" Target="tags/tag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11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10" Type="http://schemas.openxmlformats.org/officeDocument/2006/relationships/slide" Target="slides/slide3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FFFB51-62BD-4ED9-8C8C-72908B92FB4A}" type="datetimeFigureOut">
              <a:rPr lang="pt-BR" smtClean="0"/>
              <a:t>02/05/2023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0ABBB1-5E8A-4D6B-9C01-E287A81F5DC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582282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758300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1pPr>
    <a:lvl2pPr marL="879150" algn="l" defTabSz="1758300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2pPr>
    <a:lvl3pPr marL="1758300" algn="l" defTabSz="1758300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3pPr>
    <a:lvl4pPr marL="2637450" algn="l" defTabSz="1758300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4pPr>
    <a:lvl5pPr marL="3516600" algn="l" defTabSz="1758300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5pPr>
    <a:lvl6pPr marL="4395749" algn="l" defTabSz="1758300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6pPr>
    <a:lvl7pPr marL="5274899" algn="l" defTabSz="1758300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7pPr>
    <a:lvl8pPr marL="6154049" algn="l" defTabSz="1758300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8pPr>
    <a:lvl9pPr marL="7033199" algn="l" defTabSz="1758300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 userDrawn="1"/>
        </p:nvSpPr>
        <p:spPr>
          <a:xfrm>
            <a:off x="1" y="0"/>
            <a:ext cx="18288000" cy="11110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3500"/>
          </a:p>
        </p:txBody>
      </p:sp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74"/>
          <a:stretch>
            <a:fillRect/>
          </a:stretch>
        </p:blipFill>
        <p:spPr bwMode="auto">
          <a:xfrm>
            <a:off x="2158618" y="898526"/>
            <a:ext cx="15157102" cy="8395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tângulo 3"/>
          <p:cNvSpPr/>
          <p:nvPr userDrawn="1"/>
        </p:nvSpPr>
        <p:spPr>
          <a:xfrm>
            <a:off x="1" y="9391972"/>
            <a:ext cx="18288000" cy="8950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3500"/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xmlns="" id="{2346BC59-AC41-4EDF-AABF-0A22A64C210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028" y="-11287"/>
            <a:ext cx="18286412" cy="10293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489885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2">
            <a:extLst>
              <a:ext uri="{FF2B5EF4-FFF2-40B4-BE49-F238E27FC236}">
                <a16:creationId xmlns:a16="http://schemas.microsoft.com/office/drawing/2014/main" xmlns="" id="{BC33202D-0119-54B0-A0A6-13ACB918B8C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0"/>
            <a:ext cx="18278475" cy="165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7136781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72995034"/>
      </p:ext>
    </p:extLst>
  </p:cSld>
  <p:clrMapOvr>
    <a:masterClrMapping/>
  </p:clrMapOvr>
  <p:transition spd="slow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xmlns="" id="{54E9FD7B-FF96-B9D2-6F78-871C98ADD21C}"/>
              </a:ext>
            </a:extLst>
          </p:cNvPr>
          <p:cNvSpPr/>
          <p:nvPr userDrawn="1"/>
        </p:nvSpPr>
        <p:spPr>
          <a:xfrm>
            <a:off x="0" y="0"/>
            <a:ext cx="18288000" cy="14716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7583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84912083"/>
      </p:ext>
    </p:extLst>
  </p:cSld>
  <p:clrMapOvr>
    <a:masterClrMapping/>
  </p:clrMapOvr>
  <p:transition spd="slow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2">
            <a:extLst>
              <a:ext uri="{FF2B5EF4-FFF2-40B4-BE49-F238E27FC236}">
                <a16:creationId xmlns:a16="http://schemas.microsoft.com/office/drawing/2014/main" xmlns="" id="{4DA09D7F-D42E-8763-5FF5-5C6641788A1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-11113"/>
            <a:ext cx="18286412" cy="10293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679455"/>
      </p:ext>
    </p:extLst>
  </p:cSld>
  <p:clrMapOvr>
    <a:masterClrMapping/>
  </p:clrMapOvr>
  <p:transition spd="slow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 userDrawn="1"/>
        </p:nvSpPr>
        <p:spPr>
          <a:xfrm>
            <a:off x="1" y="0"/>
            <a:ext cx="18288000" cy="11110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3500"/>
          </a:p>
        </p:txBody>
      </p:sp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74"/>
          <a:stretch>
            <a:fillRect/>
          </a:stretch>
        </p:blipFill>
        <p:spPr bwMode="auto">
          <a:xfrm>
            <a:off x="2158618" y="898526"/>
            <a:ext cx="15157102" cy="8395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tângulo 3"/>
          <p:cNvSpPr/>
          <p:nvPr userDrawn="1"/>
        </p:nvSpPr>
        <p:spPr>
          <a:xfrm>
            <a:off x="1" y="9391972"/>
            <a:ext cx="18288000" cy="8950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3500"/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xmlns="" id="{2346BC59-AC41-4EDF-AABF-0A22A64C210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028" y="-11287"/>
            <a:ext cx="18286412" cy="10293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489885"/>
      </p:ext>
    </p:extLst>
  </p:cSld>
  <p:clrMapOvr>
    <a:masterClrMapping/>
  </p:clrMapOvr>
  <p:transition spd="slow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 userDrawn="1"/>
        </p:nvSpPr>
        <p:spPr>
          <a:xfrm>
            <a:off x="1" y="0"/>
            <a:ext cx="18288000" cy="11110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3500"/>
          </a:p>
        </p:txBody>
      </p:sp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74"/>
          <a:stretch>
            <a:fillRect/>
          </a:stretch>
        </p:blipFill>
        <p:spPr bwMode="auto">
          <a:xfrm>
            <a:off x="2158618" y="898526"/>
            <a:ext cx="15157102" cy="8395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tângulo 3"/>
          <p:cNvSpPr/>
          <p:nvPr userDrawn="1"/>
        </p:nvSpPr>
        <p:spPr>
          <a:xfrm>
            <a:off x="1" y="9391972"/>
            <a:ext cx="18288000" cy="8950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3500"/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xmlns="" id="{2346BC59-AC41-4EDF-AABF-0A22A64C210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234" y="-14370"/>
            <a:ext cx="18288000" cy="1029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8591631"/>
      </p:ext>
    </p:extLst>
  </p:cSld>
  <p:clrMapOvr>
    <a:masterClrMapping/>
  </p:clrMapOvr>
  <p:transition spd="slow"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xmlns="" id="{E9341BF5-094A-4844-9CE5-80E156EAF0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97" y="0"/>
            <a:ext cx="18278208" cy="1650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827348"/>
      </p:ext>
    </p:extLst>
  </p:cSld>
  <p:clrMapOvr>
    <a:masterClrMapping/>
  </p:clrMapOvr>
  <p:transition spd="slow">
    <p:push dir="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5555564"/>
      </p:ext>
    </p:extLst>
  </p:cSld>
  <p:clrMapOvr>
    <a:masterClrMapping/>
  </p:clrMapOvr>
  <p:transition spd="slow">
    <p:push dir="u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 userDrawn="1"/>
        </p:nvSpPr>
        <p:spPr>
          <a:xfrm>
            <a:off x="1" y="0"/>
            <a:ext cx="18288000" cy="14710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3500"/>
          </a:p>
        </p:txBody>
      </p:sp>
    </p:spTree>
    <p:extLst>
      <p:ext uri="{BB962C8B-B14F-4D97-AF65-F5344CB8AC3E}">
        <p14:creationId xmlns:p14="http://schemas.microsoft.com/office/powerpoint/2010/main" val="238353888"/>
      </p:ext>
    </p:extLst>
  </p:cSld>
  <p:clrMapOvr>
    <a:masterClrMapping/>
  </p:clrMapOvr>
  <p:transition spd="slow">
    <p:push dir="u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m 11">
            <a:extLst>
              <a:ext uri="{FF2B5EF4-FFF2-40B4-BE49-F238E27FC236}">
                <a16:creationId xmlns:a16="http://schemas.microsoft.com/office/drawing/2014/main" xmlns="" id="{2346BC59-AC41-4EDF-AABF-0A22A64C210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028" y="-11287"/>
            <a:ext cx="18286412" cy="10293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94960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 userDrawn="1"/>
        </p:nvSpPr>
        <p:spPr>
          <a:xfrm>
            <a:off x="1" y="0"/>
            <a:ext cx="18288000" cy="11110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3500"/>
          </a:p>
        </p:txBody>
      </p:sp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74"/>
          <a:stretch>
            <a:fillRect/>
          </a:stretch>
        </p:blipFill>
        <p:spPr bwMode="auto">
          <a:xfrm>
            <a:off x="2158618" y="898526"/>
            <a:ext cx="15157102" cy="8395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tângulo 3"/>
          <p:cNvSpPr/>
          <p:nvPr userDrawn="1"/>
        </p:nvSpPr>
        <p:spPr>
          <a:xfrm>
            <a:off x="1" y="9391972"/>
            <a:ext cx="18288000" cy="8950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3500"/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xmlns="" id="{2346BC59-AC41-4EDF-AABF-0A22A64C210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234" y="-14370"/>
            <a:ext cx="18288000" cy="1029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8591631"/>
      </p:ext>
    </p:extLst>
  </p:cSld>
  <p:clrMapOvr>
    <a:masterClrMapping/>
  </p:clrMapOvr>
  <p:transition spd="slow">
    <p:push dir="u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xmlns="" id="{C24D86A4-E8B5-438C-A68E-D4B38284E6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E7E85-2923-43D7-9E31-43FDFF408B4F}" type="datetimeFigureOut">
              <a:rPr lang="pt-BR" smtClean="0"/>
              <a:t>02/05/2023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xmlns="" id="{041063E6-9149-4817-AAC6-32CBC55FA3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xmlns="" id="{012C053E-FBD0-44DD-96A8-379738794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64483-D640-457D-B6CD-029852BDECD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011123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ítulo e Conteúdo com 4 image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Espaço Reservado para Imagem 23">
            <a:extLst>
              <a:ext uri="{FF2B5EF4-FFF2-40B4-BE49-F238E27FC236}">
                <a16:creationId xmlns:a16="http://schemas.microsoft.com/office/drawing/2014/main" xmlns="" id="{937CBE76-8748-4DE8-9D86-5B90AA03814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090092" y="5704438"/>
            <a:ext cx="6342423" cy="4582565"/>
          </a:xfrm>
          <a:custGeom>
            <a:avLst/>
            <a:gdLst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31628 w 4228282"/>
              <a:gd name="connsiteY25" fmla="*/ 565446 h 3055043"/>
              <a:gd name="connsiteX26" fmla="*/ 305237 w 4228282"/>
              <a:gd name="connsiteY26" fmla="*/ 601165 h 3055043"/>
              <a:gd name="connsiteX27" fmla="*/ 383412 w 4228282"/>
              <a:gd name="connsiteY27" fmla="*/ 508296 h 3055043"/>
              <a:gd name="connsiteX28" fmla="*/ 511333 w 4228282"/>
              <a:gd name="connsiteY28" fmla="*/ 358278 h 3055043"/>
              <a:gd name="connsiteX29" fmla="*/ 600167 w 4228282"/>
              <a:gd name="connsiteY29" fmla="*/ 276124 h 3055043"/>
              <a:gd name="connsiteX30" fmla="*/ 635701 w 4228282"/>
              <a:gd name="connsiteY30" fmla="*/ 11805 h 3055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4228282" h="3055043">
                <a:moveTo>
                  <a:pt x="638975" y="0"/>
                </a:moveTo>
                <a:lnTo>
                  <a:pt x="4228282" y="0"/>
                </a:lnTo>
                <a:lnTo>
                  <a:pt x="4228282" y="3055043"/>
                </a:lnTo>
                <a:lnTo>
                  <a:pt x="1946893" y="3055043"/>
                </a:lnTo>
                <a:cubicBezTo>
                  <a:pt x="1801205" y="2983605"/>
                  <a:pt x="1662624" y="2897880"/>
                  <a:pt x="1506276" y="2855018"/>
                </a:cubicBezTo>
                <a:cubicBezTo>
                  <a:pt x="1399675" y="2826443"/>
                  <a:pt x="1296627" y="2776437"/>
                  <a:pt x="1314394" y="2626417"/>
                </a:cubicBezTo>
                <a:cubicBezTo>
                  <a:pt x="1317947" y="2583555"/>
                  <a:pt x="1289520" y="2551409"/>
                  <a:pt x="1246880" y="2562124"/>
                </a:cubicBezTo>
                <a:cubicBezTo>
                  <a:pt x="1165153" y="2583555"/>
                  <a:pt x="1126065" y="2522833"/>
                  <a:pt x="1079872" y="2476399"/>
                </a:cubicBezTo>
                <a:cubicBezTo>
                  <a:pt x="998144" y="2394247"/>
                  <a:pt x="919970" y="2308520"/>
                  <a:pt x="788495" y="2294233"/>
                </a:cubicBezTo>
                <a:cubicBezTo>
                  <a:pt x="813369" y="2229939"/>
                  <a:pt x="856009" y="2237083"/>
                  <a:pt x="895097" y="2251371"/>
                </a:cubicBezTo>
                <a:cubicBezTo>
                  <a:pt x="998144" y="2287090"/>
                  <a:pt x="1101192" y="2326380"/>
                  <a:pt x="1204239" y="2362099"/>
                </a:cubicBezTo>
                <a:cubicBezTo>
                  <a:pt x="1271754" y="2383530"/>
                  <a:pt x="1339267" y="2415677"/>
                  <a:pt x="1428102" y="2390674"/>
                </a:cubicBezTo>
                <a:cubicBezTo>
                  <a:pt x="1349928" y="2262087"/>
                  <a:pt x="1218453" y="2237083"/>
                  <a:pt x="1111852" y="2197793"/>
                </a:cubicBezTo>
                <a:cubicBezTo>
                  <a:pt x="980377" y="2147787"/>
                  <a:pt x="902203" y="2054918"/>
                  <a:pt x="806262" y="1947762"/>
                </a:cubicBezTo>
                <a:cubicBezTo>
                  <a:pt x="902203" y="1919187"/>
                  <a:pt x="962610" y="1997768"/>
                  <a:pt x="1040785" y="1994196"/>
                </a:cubicBezTo>
                <a:cubicBezTo>
                  <a:pt x="1044338" y="1983480"/>
                  <a:pt x="1051445" y="1962049"/>
                  <a:pt x="1051445" y="1962049"/>
                </a:cubicBezTo>
                <a:cubicBezTo>
                  <a:pt x="923523" y="1904899"/>
                  <a:pt x="866670" y="1797743"/>
                  <a:pt x="845349" y="1665583"/>
                </a:cubicBezTo>
                <a:cubicBezTo>
                  <a:pt x="838243" y="1597718"/>
                  <a:pt x="792049" y="1576287"/>
                  <a:pt x="745855" y="1544140"/>
                </a:cubicBezTo>
                <a:cubicBezTo>
                  <a:pt x="589507" y="1433411"/>
                  <a:pt x="422499" y="1333399"/>
                  <a:pt x="291024" y="1183381"/>
                </a:cubicBezTo>
                <a:cubicBezTo>
                  <a:pt x="443819" y="1201239"/>
                  <a:pt x="564633" y="1301252"/>
                  <a:pt x="724535" y="1344115"/>
                </a:cubicBezTo>
                <a:cubicBezTo>
                  <a:pt x="596614" y="1179808"/>
                  <a:pt x="429605" y="1094083"/>
                  <a:pt x="276811" y="994071"/>
                </a:cubicBezTo>
                <a:cubicBezTo>
                  <a:pt x="205743" y="947637"/>
                  <a:pt x="141783" y="890486"/>
                  <a:pt x="60055" y="865484"/>
                </a:cubicBezTo>
                <a:cubicBezTo>
                  <a:pt x="31628" y="858340"/>
                  <a:pt x="-18119" y="840481"/>
                  <a:pt x="6755" y="790474"/>
                </a:cubicBezTo>
                <a:cubicBezTo>
                  <a:pt x="28075" y="747612"/>
                  <a:pt x="67162" y="761900"/>
                  <a:pt x="102696" y="772614"/>
                </a:cubicBezTo>
                <a:cubicBezTo>
                  <a:pt x="187976" y="801190"/>
                  <a:pt x="280364" y="801190"/>
                  <a:pt x="397625" y="801190"/>
                </a:cubicBezTo>
                <a:cubicBezTo>
                  <a:pt x="298131" y="665458"/>
                  <a:pt x="116909" y="708321"/>
                  <a:pt x="31628" y="565446"/>
                </a:cubicBezTo>
                <a:cubicBezTo>
                  <a:pt x="138229" y="540444"/>
                  <a:pt x="219957" y="590450"/>
                  <a:pt x="305237" y="601165"/>
                </a:cubicBezTo>
                <a:cubicBezTo>
                  <a:pt x="383412" y="611881"/>
                  <a:pt x="401178" y="586877"/>
                  <a:pt x="383412" y="508296"/>
                </a:cubicBezTo>
                <a:cubicBezTo>
                  <a:pt x="354985" y="386853"/>
                  <a:pt x="397625" y="326130"/>
                  <a:pt x="511333" y="358278"/>
                </a:cubicBezTo>
                <a:cubicBezTo>
                  <a:pt x="617934" y="390424"/>
                  <a:pt x="628594" y="343990"/>
                  <a:pt x="600167" y="276124"/>
                </a:cubicBezTo>
                <a:cubicBezTo>
                  <a:pt x="557527" y="176112"/>
                  <a:pt x="603720" y="97531"/>
                  <a:pt x="635701" y="11805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/>
            </a:lvl1pPr>
          </a:lstStyle>
          <a:p>
            <a:pPr rtl="0"/>
            <a:r>
              <a:rPr lang="pt-BR" noProof="0"/>
              <a:t>Clique no ícone para adicionar uma imagem</a:t>
            </a:r>
          </a:p>
        </p:txBody>
      </p:sp>
      <p:sp>
        <p:nvSpPr>
          <p:cNvPr id="23" name="Espaço Reservado para Imagem 22">
            <a:extLst>
              <a:ext uri="{FF2B5EF4-FFF2-40B4-BE49-F238E27FC236}">
                <a16:creationId xmlns:a16="http://schemas.microsoft.com/office/drawing/2014/main" xmlns="" id="{EC743229-7365-4C8C-94FD-35B3ABABBB6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089563" y="0"/>
            <a:ext cx="6342953" cy="5541558"/>
          </a:xfrm>
          <a:custGeom>
            <a:avLst/>
            <a:gdLst>
              <a:gd name="connsiteX0" fmla="*/ 1225911 w 4228635"/>
              <a:gd name="connsiteY0" fmla="*/ 0 h 3694372"/>
              <a:gd name="connsiteX1" fmla="*/ 4228635 w 4228635"/>
              <a:gd name="connsiteY1" fmla="*/ 0 h 3694372"/>
              <a:gd name="connsiteX2" fmla="*/ 4228635 w 4228635"/>
              <a:gd name="connsiteY2" fmla="*/ 3694372 h 3694372"/>
              <a:gd name="connsiteX3" fmla="*/ 649353 w 4228635"/>
              <a:gd name="connsiteY3" fmla="*/ 3694372 h 3694372"/>
              <a:gd name="connsiteX4" fmla="*/ 648934 w 4228635"/>
              <a:gd name="connsiteY4" fmla="*/ 3686621 h 3694372"/>
              <a:gd name="connsiteX5" fmla="*/ 554325 w 4228635"/>
              <a:gd name="connsiteY5" fmla="*/ 3554015 h 3694372"/>
              <a:gd name="connsiteX6" fmla="*/ 348230 w 4228635"/>
              <a:gd name="connsiteY6" fmla="*/ 3407569 h 3694372"/>
              <a:gd name="connsiteX7" fmla="*/ 408637 w 4228635"/>
              <a:gd name="connsiteY7" fmla="*/ 3243263 h 3694372"/>
              <a:gd name="connsiteX8" fmla="*/ 845701 w 4228635"/>
              <a:gd name="connsiteY8" fmla="*/ 3343275 h 3694372"/>
              <a:gd name="connsiteX9" fmla="*/ 195435 w 4228635"/>
              <a:gd name="connsiteY9" fmla="*/ 2953940 h 3694372"/>
              <a:gd name="connsiteX10" fmla="*/ 305589 w 4228635"/>
              <a:gd name="connsiteY10" fmla="*/ 2936081 h 3694372"/>
              <a:gd name="connsiteX11" fmla="*/ 700013 w 4228635"/>
              <a:gd name="connsiteY11" fmla="*/ 2714625 h 3694372"/>
              <a:gd name="connsiteX12" fmla="*/ 721333 w 4228635"/>
              <a:gd name="connsiteY12" fmla="*/ 2703909 h 3694372"/>
              <a:gd name="connsiteX13" fmla="*/ 788847 w 4228635"/>
              <a:gd name="connsiteY13" fmla="*/ 2564606 h 3694372"/>
              <a:gd name="connsiteX14" fmla="*/ 1002049 w 4228635"/>
              <a:gd name="connsiteY14" fmla="*/ 2543175 h 3694372"/>
              <a:gd name="connsiteX15" fmla="*/ 1179718 w 4228635"/>
              <a:gd name="connsiteY15" fmla="*/ 2575322 h 3694372"/>
              <a:gd name="connsiteX16" fmla="*/ 1371600 w 4228635"/>
              <a:gd name="connsiteY16" fmla="*/ 2536031 h 3694372"/>
              <a:gd name="connsiteX17" fmla="*/ 1542161 w 4228635"/>
              <a:gd name="connsiteY17" fmla="*/ 2553891 h 3694372"/>
              <a:gd name="connsiteX18" fmla="*/ 1687849 w 4228635"/>
              <a:gd name="connsiteY18" fmla="*/ 2528888 h 3694372"/>
              <a:gd name="connsiteX19" fmla="*/ 1545714 w 4228635"/>
              <a:gd name="connsiteY19" fmla="*/ 2411015 h 3694372"/>
              <a:gd name="connsiteX20" fmla="*/ 1346726 w 4228635"/>
              <a:gd name="connsiteY20" fmla="*/ 2411015 h 3694372"/>
              <a:gd name="connsiteX21" fmla="*/ 1204591 w 4228635"/>
              <a:gd name="connsiteY21" fmla="*/ 2336007 h 3694372"/>
              <a:gd name="connsiteX22" fmla="*/ 1069563 w 4228635"/>
              <a:gd name="connsiteY22" fmla="*/ 2200275 h 3694372"/>
              <a:gd name="connsiteX23" fmla="*/ 593412 w 4228635"/>
              <a:gd name="connsiteY23" fmla="*/ 1982390 h 3694372"/>
              <a:gd name="connsiteX24" fmla="*/ 508131 w 4228635"/>
              <a:gd name="connsiteY24" fmla="*/ 1900238 h 3694372"/>
              <a:gd name="connsiteX25" fmla="*/ 1865518 w 4228635"/>
              <a:gd name="connsiteY25" fmla="*/ 2218135 h 3694372"/>
              <a:gd name="connsiteX26" fmla="*/ 1446220 w 4228635"/>
              <a:gd name="connsiteY26" fmla="*/ 2085975 h 3694372"/>
              <a:gd name="connsiteX27" fmla="*/ 1730490 w 4228635"/>
              <a:gd name="connsiteY27" fmla="*/ 2110978 h 3694372"/>
              <a:gd name="connsiteX28" fmla="*/ 1886838 w 4228635"/>
              <a:gd name="connsiteY28" fmla="*/ 2021681 h 3694372"/>
              <a:gd name="connsiteX29" fmla="*/ 1886838 w 4228635"/>
              <a:gd name="connsiteY29" fmla="*/ 1993106 h 3694372"/>
              <a:gd name="connsiteX30" fmla="*/ 1769577 w 4228635"/>
              <a:gd name="connsiteY30" fmla="*/ 1910953 h 3694372"/>
              <a:gd name="connsiteX31" fmla="*/ 1702063 w 4228635"/>
              <a:gd name="connsiteY31" fmla="*/ 1857375 h 3694372"/>
              <a:gd name="connsiteX32" fmla="*/ 1517288 w 4228635"/>
              <a:gd name="connsiteY32" fmla="*/ 1664493 h 3694372"/>
              <a:gd name="connsiteX33" fmla="*/ 1648762 w 4228635"/>
              <a:gd name="connsiteY33" fmla="*/ 1643062 h 3694372"/>
              <a:gd name="connsiteX34" fmla="*/ 1698509 w 4228635"/>
              <a:gd name="connsiteY34" fmla="*/ 1603772 h 3694372"/>
              <a:gd name="connsiteX35" fmla="*/ 1662976 w 4228635"/>
              <a:gd name="connsiteY35" fmla="*/ 1546622 h 3694372"/>
              <a:gd name="connsiteX36" fmla="*/ 1254338 w 4228635"/>
              <a:gd name="connsiteY36" fmla="*/ 1371600 h 3694372"/>
              <a:gd name="connsiteX37" fmla="*/ 1222358 w 4228635"/>
              <a:gd name="connsiteY37" fmla="*/ 1235869 h 3694372"/>
              <a:gd name="connsiteX38" fmla="*/ 1300532 w 4228635"/>
              <a:gd name="connsiteY38" fmla="*/ 1214437 h 3694372"/>
              <a:gd name="connsiteX39" fmla="*/ 1389366 w 4228635"/>
              <a:gd name="connsiteY39" fmla="*/ 1225153 h 3694372"/>
              <a:gd name="connsiteX40" fmla="*/ 1318299 w 4228635"/>
              <a:gd name="connsiteY40" fmla="*/ 1117997 h 3694372"/>
              <a:gd name="connsiteX41" fmla="*/ 1030476 w 4228635"/>
              <a:gd name="connsiteY41" fmla="*/ 1010841 h 3694372"/>
              <a:gd name="connsiteX42" fmla="*/ 977176 w 4228635"/>
              <a:gd name="connsiteY42" fmla="*/ 953690 h 3694372"/>
              <a:gd name="connsiteX43" fmla="*/ 1048243 w 4228635"/>
              <a:gd name="connsiteY43" fmla="*/ 925115 h 3694372"/>
              <a:gd name="connsiteX44" fmla="*/ 1101544 w 4228635"/>
              <a:gd name="connsiteY44" fmla="*/ 914400 h 3694372"/>
              <a:gd name="connsiteX45" fmla="*/ 0 w 4228635"/>
              <a:gd name="connsiteY45" fmla="*/ 467915 h 3694372"/>
              <a:gd name="connsiteX46" fmla="*/ 248735 w 4228635"/>
              <a:gd name="connsiteY46" fmla="*/ 464344 h 3694372"/>
              <a:gd name="connsiteX47" fmla="*/ 493918 w 4228635"/>
              <a:gd name="connsiteY47" fmla="*/ 535781 h 3694372"/>
              <a:gd name="connsiteX48" fmla="*/ 753314 w 4228635"/>
              <a:gd name="connsiteY48" fmla="*/ 525066 h 3694372"/>
              <a:gd name="connsiteX49" fmla="*/ 998496 w 4228635"/>
              <a:gd name="connsiteY49" fmla="*/ 560785 h 3694372"/>
              <a:gd name="connsiteX50" fmla="*/ 1211698 w 4228635"/>
              <a:gd name="connsiteY50" fmla="*/ 560785 h 3694372"/>
              <a:gd name="connsiteX51" fmla="*/ 1012709 w 4228635"/>
              <a:gd name="connsiteY51" fmla="*/ 507206 h 3694372"/>
              <a:gd name="connsiteX52" fmla="*/ 938089 w 4228635"/>
              <a:gd name="connsiteY52" fmla="*/ 417909 h 3694372"/>
              <a:gd name="connsiteX53" fmla="*/ 962962 w 4228635"/>
              <a:gd name="connsiteY53" fmla="*/ 335757 h 3694372"/>
              <a:gd name="connsiteX54" fmla="*/ 1044690 w 4228635"/>
              <a:gd name="connsiteY54" fmla="*/ 360759 h 3694372"/>
              <a:gd name="connsiteX55" fmla="*/ 1140631 w 4228635"/>
              <a:gd name="connsiteY55" fmla="*/ 453629 h 3694372"/>
              <a:gd name="connsiteX56" fmla="*/ 1161951 w 4228635"/>
              <a:gd name="connsiteY56" fmla="*/ 396478 h 3694372"/>
              <a:gd name="connsiteX57" fmla="*/ 1218805 w 4228635"/>
              <a:gd name="connsiteY57" fmla="*/ 353615 h 3694372"/>
              <a:gd name="connsiteX58" fmla="*/ 1545714 w 4228635"/>
              <a:gd name="connsiteY58" fmla="*/ 375047 h 3694372"/>
              <a:gd name="connsiteX59" fmla="*/ 1328959 w 4228635"/>
              <a:gd name="connsiteY59" fmla="*/ 192881 h 3694372"/>
              <a:gd name="connsiteX60" fmla="*/ 1190378 w 4228635"/>
              <a:gd name="connsiteY60" fmla="*/ 164306 h 3694372"/>
              <a:gd name="connsiteX61" fmla="*/ 1158398 w 4228635"/>
              <a:gd name="connsiteY61" fmla="*/ 89297 h 3694372"/>
              <a:gd name="connsiteX62" fmla="*/ 1222358 w 4228635"/>
              <a:gd name="connsiteY62" fmla="*/ 71437 h 3694372"/>
              <a:gd name="connsiteX63" fmla="*/ 1542161 w 4228635"/>
              <a:gd name="connsiteY63" fmla="*/ 135731 h 3694372"/>
              <a:gd name="connsiteX64" fmla="*/ 1595462 w 4228635"/>
              <a:gd name="connsiteY64" fmla="*/ 110728 h 3694372"/>
              <a:gd name="connsiteX65" fmla="*/ 1225911 w 4228635"/>
              <a:gd name="connsiteY65" fmla="*/ 0 h 3694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4228635" h="3694372">
                <a:moveTo>
                  <a:pt x="1225911" y="0"/>
                </a:moveTo>
                <a:lnTo>
                  <a:pt x="4228635" y="0"/>
                </a:lnTo>
                <a:lnTo>
                  <a:pt x="4228635" y="3694372"/>
                </a:lnTo>
                <a:lnTo>
                  <a:pt x="649353" y="3694372"/>
                </a:lnTo>
                <a:lnTo>
                  <a:pt x="648934" y="3686621"/>
                </a:lnTo>
                <a:cubicBezTo>
                  <a:pt x="636941" y="3642419"/>
                  <a:pt x="605849" y="3602236"/>
                  <a:pt x="554325" y="3554015"/>
                </a:cubicBezTo>
                <a:cubicBezTo>
                  <a:pt x="493918" y="3500438"/>
                  <a:pt x="433510" y="3454003"/>
                  <a:pt x="348230" y="3407569"/>
                </a:cubicBezTo>
                <a:cubicBezTo>
                  <a:pt x="543665" y="3382565"/>
                  <a:pt x="341123" y="3296841"/>
                  <a:pt x="408637" y="3243263"/>
                </a:cubicBezTo>
                <a:cubicBezTo>
                  <a:pt x="547218" y="3221831"/>
                  <a:pt x="657373" y="3393282"/>
                  <a:pt x="845701" y="3343275"/>
                </a:cubicBezTo>
                <a:cubicBezTo>
                  <a:pt x="618286" y="3196828"/>
                  <a:pt x="362443" y="3150393"/>
                  <a:pt x="195435" y="2953940"/>
                </a:cubicBezTo>
                <a:cubicBezTo>
                  <a:pt x="234522" y="2911078"/>
                  <a:pt x="273609" y="2953940"/>
                  <a:pt x="305589" y="2936081"/>
                </a:cubicBezTo>
                <a:cubicBezTo>
                  <a:pt x="305589" y="2925365"/>
                  <a:pt x="678693" y="2993232"/>
                  <a:pt x="700013" y="2714625"/>
                </a:cubicBezTo>
                <a:cubicBezTo>
                  <a:pt x="707120" y="2714625"/>
                  <a:pt x="714227" y="2714625"/>
                  <a:pt x="721333" y="2703909"/>
                </a:cubicBezTo>
                <a:cubicBezTo>
                  <a:pt x="760420" y="2664619"/>
                  <a:pt x="724887" y="2571750"/>
                  <a:pt x="788847" y="2564606"/>
                </a:cubicBezTo>
                <a:cubicBezTo>
                  <a:pt x="859915" y="2557462"/>
                  <a:pt x="927429" y="2525315"/>
                  <a:pt x="1002049" y="2543175"/>
                </a:cubicBezTo>
                <a:cubicBezTo>
                  <a:pt x="1058903" y="2557462"/>
                  <a:pt x="1119310" y="2575322"/>
                  <a:pt x="1179718" y="2575322"/>
                </a:cubicBezTo>
                <a:cubicBezTo>
                  <a:pt x="1243678" y="2575322"/>
                  <a:pt x="1332512" y="2696766"/>
                  <a:pt x="1371600" y="2536031"/>
                </a:cubicBezTo>
                <a:cubicBezTo>
                  <a:pt x="1371600" y="2528888"/>
                  <a:pt x="1481754" y="2546747"/>
                  <a:pt x="1542161" y="2553891"/>
                </a:cubicBezTo>
                <a:cubicBezTo>
                  <a:pt x="1591908" y="2561035"/>
                  <a:pt x="1652316" y="2593181"/>
                  <a:pt x="1687849" y="2528888"/>
                </a:cubicBezTo>
                <a:cubicBezTo>
                  <a:pt x="1705616" y="2489596"/>
                  <a:pt x="1620335" y="2418159"/>
                  <a:pt x="1545714" y="2411015"/>
                </a:cubicBezTo>
                <a:cubicBezTo>
                  <a:pt x="1478201" y="2403872"/>
                  <a:pt x="1410687" y="2396728"/>
                  <a:pt x="1346726" y="2411015"/>
                </a:cubicBezTo>
                <a:cubicBezTo>
                  <a:pt x="1268552" y="2428875"/>
                  <a:pt x="1225911" y="2400300"/>
                  <a:pt x="1204591" y="2336007"/>
                </a:cubicBezTo>
                <a:cubicBezTo>
                  <a:pt x="1179718" y="2268141"/>
                  <a:pt x="1133524" y="2232422"/>
                  <a:pt x="1069563" y="2200275"/>
                </a:cubicBezTo>
                <a:cubicBezTo>
                  <a:pt x="913215" y="2121694"/>
                  <a:pt x="763974" y="2028825"/>
                  <a:pt x="593412" y="1982390"/>
                </a:cubicBezTo>
                <a:cubicBezTo>
                  <a:pt x="561432" y="1975246"/>
                  <a:pt x="522345" y="1960959"/>
                  <a:pt x="508131" y="1900238"/>
                </a:cubicBezTo>
                <a:cubicBezTo>
                  <a:pt x="970069" y="1993106"/>
                  <a:pt x="1389366" y="2232422"/>
                  <a:pt x="1865518" y="2218135"/>
                </a:cubicBezTo>
                <a:cubicBezTo>
                  <a:pt x="1737596" y="2143125"/>
                  <a:pt x="1584802" y="2139554"/>
                  <a:pt x="1446220" y="2085975"/>
                </a:cubicBezTo>
                <a:cubicBezTo>
                  <a:pt x="1545714" y="2046685"/>
                  <a:pt x="1638102" y="2089547"/>
                  <a:pt x="1730490" y="2110978"/>
                </a:cubicBezTo>
                <a:cubicBezTo>
                  <a:pt x="1808664" y="2128837"/>
                  <a:pt x="1879731" y="2132410"/>
                  <a:pt x="1886838" y="2021681"/>
                </a:cubicBezTo>
                <a:cubicBezTo>
                  <a:pt x="1886838" y="2010965"/>
                  <a:pt x="1886838" y="2003821"/>
                  <a:pt x="1886838" y="1993106"/>
                </a:cubicBezTo>
                <a:cubicBezTo>
                  <a:pt x="1858411" y="1946672"/>
                  <a:pt x="1819324" y="1925240"/>
                  <a:pt x="1769577" y="1910953"/>
                </a:cubicBezTo>
                <a:cubicBezTo>
                  <a:pt x="1741150" y="1903809"/>
                  <a:pt x="1702063" y="1889522"/>
                  <a:pt x="1702063" y="1857375"/>
                </a:cubicBezTo>
                <a:cubicBezTo>
                  <a:pt x="1705616" y="1735931"/>
                  <a:pt x="1609675" y="1700212"/>
                  <a:pt x="1517288" y="1664493"/>
                </a:cubicBezTo>
                <a:cubicBezTo>
                  <a:pt x="1567035" y="1603772"/>
                  <a:pt x="1609675" y="1646635"/>
                  <a:pt x="1648762" y="1643062"/>
                </a:cubicBezTo>
                <a:cubicBezTo>
                  <a:pt x="1673636" y="1639491"/>
                  <a:pt x="1698509" y="1635919"/>
                  <a:pt x="1698509" y="1603772"/>
                </a:cubicBezTo>
                <a:cubicBezTo>
                  <a:pt x="1698509" y="1578769"/>
                  <a:pt x="1687849" y="1546622"/>
                  <a:pt x="1662976" y="1546622"/>
                </a:cubicBezTo>
                <a:cubicBezTo>
                  <a:pt x="1506628" y="1543050"/>
                  <a:pt x="1417793" y="1371600"/>
                  <a:pt x="1254338" y="1371600"/>
                </a:cubicBezTo>
                <a:cubicBezTo>
                  <a:pt x="1154844" y="1371600"/>
                  <a:pt x="1304086" y="1275159"/>
                  <a:pt x="1222358" y="1235869"/>
                </a:cubicBezTo>
                <a:cubicBezTo>
                  <a:pt x="1204591" y="1225153"/>
                  <a:pt x="1272105" y="1210866"/>
                  <a:pt x="1300532" y="1214437"/>
                </a:cubicBezTo>
                <a:cubicBezTo>
                  <a:pt x="1328959" y="1218009"/>
                  <a:pt x="1353833" y="1243013"/>
                  <a:pt x="1389366" y="1225153"/>
                </a:cubicBezTo>
                <a:cubicBezTo>
                  <a:pt x="1407133" y="1160860"/>
                  <a:pt x="1360939" y="1135856"/>
                  <a:pt x="1318299" y="1117997"/>
                </a:cubicBezTo>
                <a:cubicBezTo>
                  <a:pt x="1225911" y="1075135"/>
                  <a:pt x="1133524" y="1025129"/>
                  <a:pt x="1030476" y="1010841"/>
                </a:cubicBezTo>
                <a:cubicBezTo>
                  <a:pt x="994943" y="1007269"/>
                  <a:pt x="973622" y="989409"/>
                  <a:pt x="977176" y="953690"/>
                </a:cubicBezTo>
                <a:cubicBezTo>
                  <a:pt x="984282" y="907256"/>
                  <a:pt x="1019816" y="921544"/>
                  <a:pt x="1048243" y="925115"/>
                </a:cubicBezTo>
                <a:cubicBezTo>
                  <a:pt x="1066010" y="928688"/>
                  <a:pt x="1083777" y="939403"/>
                  <a:pt x="1101544" y="914400"/>
                </a:cubicBezTo>
                <a:cubicBezTo>
                  <a:pt x="685800" y="660797"/>
                  <a:pt x="465491" y="675085"/>
                  <a:pt x="0" y="467915"/>
                </a:cubicBezTo>
                <a:cubicBezTo>
                  <a:pt x="103047" y="428625"/>
                  <a:pt x="177668" y="457200"/>
                  <a:pt x="248735" y="464344"/>
                </a:cubicBezTo>
                <a:cubicBezTo>
                  <a:pt x="426404" y="482203"/>
                  <a:pt x="316249" y="514350"/>
                  <a:pt x="493918" y="535781"/>
                </a:cubicBezTo>
                <a:cubicBezTo>
                  <a:pt x="579199" y="546497"/>
                  <a:pt x="657373" y="582216"/>
                  <a:pt x="753314" y="525066"/>
                </a:cubicBezTo>
                <a:cubicBezTo>
                  <a:pt x="817274" y="485775"/>
                  <a:pt x="920322" y="528637"/>
                  <a:pt x="998496" y="560785"/>
                </a:cubicBezTo>
                <a:cubicBezTo>
                  <a:pt x="1062457" y="589360"/>
                  <a:pt x="1126417" y="596503"/>
                  <a:pt x="1211698" y="560785"/>
                </a:cubicBezTo>
                <a:cubicBezTo>
                  <a:pt x="1133524" y="539354"/>
                  <a:pt x="1073117" y="521494"/>
                  <a:pt x="1012709" y="507206"/>
                </a:cubicBezTo>
                <a:cubicBezTo>
                  <a:pt x="962962" y="496491"/>
                  <a:pt x="934535" y="471488"/>
                  <a:pt x="938089" y="417909"/>
                </a:cubicBezTo>
                <a:cubicBezTo>
                  <a:pt x="938089" y="389334"/>
                  <a:pt x="927429" y="350044"/>
                  <a:pt x="962962" y="335757"/>
                </a:cubicBezTo>
                <a:cubicBezTo>
                  <a:pt x="991389" y="321469"/>
                  <a:pt x="1030476" y="335757"/>
                  <a:pt x="1044690" y="360759"/>
                </a:cubicBezTo>
                <a:cubicBezTo>
                  <a:pt x="1062457" y="407194"/>
                  <a:pt x="1080223" y="450056"/>
                  <a:pt x="1140631" y="453629"/>
                </a:cubicBezTo>
                <a:cubicBezTo>
                  <a:pt x="1222358" y="460771"/>
                  <a:pt x="1176164" y="432197"/>
                  <a:pt x="1161951" y="396478"/>
                </a:cubicBezTo>
                <a:cubicBezTo>
                  <a:pt x="1147737" y="357188"/>
                  <a:pt x="1190378" y="346472"/>
                  <a:pt x="1218805" y="353615"/>
                </a:cubicBezTo>
                <a:cubicBezTo>
                  <a:pt x="1325406" y="385763"/>
                  <a:pt x="1435560" y="328613"/>
                  <a:pt x="1545714" y="375047"/>
                </a:cubicBezTo>
                <a:cubicBezTo>
                  <a:pt x="1517288" y="260747"/>
                  <a:pt x="1456880" y="210741"/>
                  <a:pt x="1328959" y="192881"/>
                </a:cubicBezTo>
                <a:cubicBezTo>
                  <a:pt x="1282765" y="189310"/>
                  <a:pt x="1233018" y="196453"/>
                  <a:pt x="1190378" y="164306"/>
                </a:cubicBezTo>
                <a:cubicBezTo>
                  <a:pt x="1165504" y="146447"/>
                  <a:pt x="1140631" y="125016"/>
                  <a:pt x="1158398" y="89297"/>
                </a:cubicBezTo>
                <a:cubicBezTo>
                  <a:pt x="1169058" y="64294"/>
                  <a:pt x="1197484" y="64294"/>
                  <a:pt x="1222358" y="71437"/>
                </a:cubicBezTo>
                <a:cubicBezTo>
                  <a:pt x="1325406" y="110728"/>
                  <a:pt x="1435560" y="121444"/>
                  <a:pt x="1542161" y="135731"/>
                </a:cubicBezTo>
                <a:cubicBezTo>
                  <a:pt x="1559928" y="139303"/>
                  <a:pt x="1577695" y="146447"/>
                  <a:pt x="1595462" y="110728"/>
                </a:cubicBezTo>
                <a:cubicBezTo>
                  <a:pt x="1471094" y="78581"/>
                  <a:pt x="1350279" y="35719"/>
                  <a:pt x="1225911" y="0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/>
            </a:lvl1pPr>
          </a:lstStyle>
          <a:p>
            <a:pPr rtl="0"/>
            <a:r>
              <a:rPr lang="pt-BR" noProof="0"/>
              <a:t>Clique no ícone para adicionar uma imagem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6030E26-A86A-417A-AA64-699AA8DD3DA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7300" y="547688"/>
            <a:ext cx="4800600" cy="3155154"/>
          </a:xfrm>
        </p:spPr>
        <p:txBody>
          <a:bodyPr rtlCol="0">
            <a:normAutofit/>
          </a:bodyPr>
          <a:lstStyle>
            <a:lvl1pPr>
              <a:defRPr sz="6000"/>
            </a:lvl1pPr>
          </a:lstStyle>
          <a:p>
            <a:pPr rtl="0"/>
            <a:r>
              <a:rPr lang="pt-BR" noProof="0"/>
              <a:t>Clique para editar o estilo de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D19CF97E-0E6E-41E9-B75B-0371E744D1E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257300" y="3964779"/>
            <a:ext cx="5724144" cy="5293521"/>
          </a:xfrm>
        </p:spPr>
        <p:txBody>
          <a:bodyPr rtlCol="0"/>
          <a:lstStyle>
            <a:lvl1pPr marL="0" indent="0">
              <a:buNone/>
              <a:defRPr sz="3000"/>
            </a:lvl1pPr>
            <a:lvl2pPr marL="342900">
              <a:defRPr/>
            </a:lvl2pPr>
            <a:lvl3pPr marL="685800">
              <a:defRPr/>
            </a:lvl3pPr>
            <a:lvl4pPr marL="1028700">
              <a:defRPr/>
            </a:lvl4pPr>
          </a:lstStyle>
          <a:p>
            <a:pPr lvl="0" rtl="0"/>
            <a:r>
              <a:rPr lang="pt-BR" noProof="0"/>
              <a:t>Clique para editar o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36E618F2-3B8E-4449-91E7-F8AA49609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57300" y="9534526"/>
            <a:ext cx="6172200" cy="547688"/>
          </a:xfrm>
        </p:spPr>
        <p:txBody>
          <a:bodyPr rtlCol="0"/>
          <a:lstStyle>
            <a:lvl1pPr algn="l">
              <a:defRPr/>
            </a:lvl1pPr>
          </a:lstStyle>
          <a:p>
            <a:pPr algn="l" rtl="0"/>
            <a:r>
              <a:rPr lang="pt-BR" noProof="0"/>
              <a:t>Título da Apresentação</a:t>
            </a:r>
          </a:p>
        </p:txBody>
      </p:sp>
      <p:sp>
        <p:nvSpPr>
          <p:cNvPr id="19" name="Espaço Reservado para Imagem 18">
            <a:extLst>
              <a:ext uri="{FF2B5EF4-FFF2-40B4-BE49-F238E27FC236}">
                <a16:creationId xmlns:a16="http://schemas.microsoft.com/office/drawing/2014/main" xmlns="" id="{EA8AF96E-CB82-45CC-9B91-E4997047849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3623131" y="0"/>
            <a:ext cx="4664123" cy="5541558"/>
          </a:xfrm>
        </p:spPr>
        <p:txBody>
          <a:bodyPr rtlCol="0" anchor="ctr"/>
          <a:lstStyle>
            <a:lvl1pPr algn="ctr">
              <a:buNone/>
              <a:defRPr/>
            </a:lvl1pPr>
          </a:lstStyle>
          <a:p>
            <a:pPr rtl="0"/>
            <a:r>
              <a:rPr lang="pt-BR" noProof="0"/>
              <a:t>Clique no ícone para adicionar uma imagem</a:t>
            </a:r>
          </a:p>
        </p:txBody>
      </p:sp>
      <p:sp>
        <p:nvSpPr>
          <p:cNvPr id="20" name="Espaço Reservado para Imagem 18">
            <a:extLst>
              <a:ext uri="{FF2B5EF4-FFF2-40B4-BE49-F238E27FC236}">
                <a16:creationId xmlns:a16="http://schemas.microsoft.com/office/drawing/2014/main" xmlns="" id="{6EEC573A-93BD-45DD-B03E-E2F5E00942F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3622383" y="5704436"/>
            <a:ext cx="4664123" cy="4582566"/>
          </a:xfrm>
        </p:spPr>
        <p:txBody>
          <a:bodyPr rtlCol="0" anchor="ctr"/>
          <a:lstStyle>
            <a:lvl1pPr algn="ctr">
              <a:buNone/>
              <a:defRPr/>
            </a:lvl1pPr>
          </a:lstStyle>
          <a:p>
            <a:pPr rtl="0"/>
            <a:r>
              <a:rPr lang="pt-BR" noProof="0"/>
              <a:t>Clique no ícone para adicionar uma imagem</a:t>
            </a:r>
          </a:p>
        </p:txBody>
      </p:sp>
    </p:spTree>
    <p:extLst>
      <p:ext uri="{BB962C8B-B14F-4D97-AF65-F5344CB8AC3E}">
        <p14:creationId xmlns:p14="http://schemas.microsoft.com/office/powerpoint/2010/main" val="1609852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401" y="411957"/>
            <a:ext cx="16459200" cy="1714500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914401" y="2400302"/>
            <a:ext cx="16459200" cy="678894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579DB72D-A00D-4A3C-8EB3-7018FF4BF13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1" y="9534526"/>
            <a:ext cx="4267200" cy="547688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 defTabSz="914400">
              <a:defRPr/>
            </a:pPr>
            <a:fld id="{B59421A4-7022-46C4-B42A-F80D7DF71F6F}" type="datetimeFigureOut">
              <a:rPr lang="pt-BR" sz="1800" kern="0" smtClean="0">
                <a:solidFill>
                  <a:sysClr val="windowText" lastClr="000000"/>
                </a:solidFill>
              </a:rPr>
              <a:pPr defTabSz="914400">
                <a:defRPr/>
              </a:pPr>
              <a:t>02/05/2023</a:t>
            </a:fld>
            <a:endParaRPr lang="pt-BR" sz="1800" kern="0">
              <a:solidFill>
                <a:sysClr val="windowText" lastClr="000000"/>
              </a:solidFill>
            </a:endParaRP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FA980527-C634-4AC5-9599-5A704113FD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248401" y="9534526"/>
            <a:ext cx="5791200" cy="547688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 defTabSz="914400">
              <a:defRPr/>
            </a:pPr>
            <a:endParaRPr lang="pt-BR" sz="1800" kern="0">
              <a:solidFill>
                <a:sysClr val="windowText" lastClr="000000"/>
              </a:solidFill>
            </a:endParaRPr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F6A27BF7-88D3-485C-BBC9-7656BB443A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914400">
              <a:defRPr/>
            </a:pPr>
            <a:fld id="{3CA940F9-EC7E-4448-9FE9-697310C50465}" type="slidenum">
              <a:rPr lang="pt-BR" altLang="pt-BR" sz="1800" kern="0" smtClean="0">
                <a:solidFill>
                  <a:sysClr val="windowText" lastClr="000000"/>
                </a:solidFill>
              </a:rPr>
              <a:pPr defTabSz="914400">
                <a:defRPr/>
              </a:pPr>
              <a:t>‹nº›</a:t>
            </a:fld>
            <a:endParaRPr lang="pt-BR" altLang="pt-BR" sz="1800" kern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632250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inha do Tempo Úni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Espaço Reservado para Texto 48">
            <a:extLst>
              <a:ext uri="{FF2B5EF4-FFF2-40B4-BE49-F238E27FC236}">
                <a16:creationId xmlns:a16="http://schemas.microsoft.com/office/drawing/2014/main" xmlns="" id="{D127D48E-3E09-48C7-AB33-FBD643EFA52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735871" y="7226576"/>
            <a:ext cx="2694594" cy="453279"/>
          </a:xfrm>
        </p:spPr>
        <p:txBody>
          <a:bodyPr rtlCol="0">
            <a:noAutofit/>
          </a:bodyPr>
          <a:lstStyle>
            <a:lvl1pPr marL="0" indent="0">
              <a:buNone/>
              <a:defRPr sz="3000" b="1">
                <a:solidFill>
                  <a:schemeClr val="accent4"/>
                </a:solidFill>
                <a:latin typeface="+mj-lt"/>
              </a:defRPr>
            </a:lvl1pPr>
            <a:lvl2pPr marL="685800" indent="0">
              <a:buNone/>
              <a:defRPr sz="2700"/>
            </a:lvl2pPr>
            <a:lvl3pPr marL="1371600" indent="0">
              <a:buNone/>
              <a:defRPr sz="2700"/>
            </a:lvl3pPr>
            <a:lvl4pPr marL="2057400" indent="0">
              <a:buNone/>
              <a:defRPr sz="2700"/>
            </a:lvl4pPr>
            <a:lvl5pPr marL="2743200" indent="0">
              <a:buNone/>
              <a:defRPr sz="2700"/>
            </a:lvl5pPr>
          </a:lstStyle>
          <a:p>
            <a:pPr lvl="0" rtl="0"/>
            <a:r>
              <a:rPr lang="pt-BR" noProof="0"/>
              <a:t>CLIQUE PARA EDITAR</a:t>
            </a:r>
          </a:p>
        </p:txBody>
      </p:sp>
      <p:sp>
        <p:nvSpPr>
          <p:cNvPr id="19" name="Espaço Reservado para Texto 50">
            <a:extLst>
              <a:ext uri="{FF2B5EF4-FFF2-40B4-BE49-F238E27FC236}">
                <a16:creationId xmlns:a16="http://schemas.microsoft.com/office/drawing/2014/main" xmlns="" id="{A1B91BF4-B790-4F67-98EB-FE905527BFF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35872" y="7816445"/>
            <a:ext cx="2720351" cy="1059657"/>
          </a:xfrm>
        </p:spPr>
        <p:txBody>
          <a:bodyPr rtlCol="0">
            <a:noAutofit/>
          </a:bodyPr>
          <a:lstStyle>
            <a:lvl1pPr marL="0" indent="0">
              <a:lnSpc>
                <a:spcPct val="100000"/>
              </a:lnSpc>
              <a:buNone/>
              <a:defRPr sz="1800">
                <a:solidFill>
                  <a:schemeClr val="tx1"/>
                </a:solidFill>
              </a:defRPr>
            </a:lvl1pPr>
            <a:lvl2pPr marL="685800" indent="0">
              <a:buNone/>
              <a:defRPr sz="1650"/>
            </a:lvl2pPr>
            <a:lvl3pPr marL="1371600" indent="0">
              <a:buNone/>
              <a:defRPr sz="1650"/>
            </a:lvl3pPr>
            <a:lvl4pPr marL="2057400" indent="0">
              <a:buNone/>
              <a:defRPr sz="1650"/>
            </a:lvl4pPr>
            <a:lvl5pPr marL="2743200" indent="0">
              <a:buNone/>
              <a:defRPr sz="1650"/>
            </a:lvl5pPr>
          </a:lstStyle>
          <a:p>
            <a:pPr lvl="0" rtl="0"/>
            <a:r>
              <a:rPr lang="pt-BR" noProof="0"/>
              <a:t>Clique para editar o principal</a:t>
            </a:r>
          </a:p>
        </p:txBody>
      </p:sp>
      <p:sp>
        <p:nvSpPr>
          <p:cNvPr id="20" name="Espaço Reservado para Texto 48">
            <a:extLst>
              <a:ext uri="{FF2B5EF4-FFF2-40B4-BE49-F238E27FC236}">
                <a16:creationId xmlns:a16="http://schemas.microsoft.com/office/drawing/2014/main" xmlns="" id="{CCA5F33F-1634-427F-92BF-99A5ED52A4B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01114" y="7226576"/>
            <a:ext cx="2694594" cy="453279"/>
          </a:xfrm>
        </p:spPr>
        <p:txBody>
          <a:bodyPr rtlCol="0">
            <a:noAutofit/>
          </a:bodyPr>
          <a:lstStyle>
            <a:lvl1pPr marL="0" indent="0">
              <a:buNone/>
              <a:defRPr sz="3000" b="1">
                <a:solidFill>
                  <a:schemeClr val="accent5"/>
                </a:solidFill>
                <a:latin typeface="+mj-lt"/>
              </a:defRPr>
            </a:lvl1pPr>
            <a:lvl2pPr marL="685800" indent="0">
              <a:buNone/>
              <a:defRPr sz="2700"/>
            </a:lvl2pPr>
            <a:lvl3pPr marL="1371600" indent="0">
              <a:buNone/>
              <a:defRPr sz="2700"/>
            </a:lvl3pPr>
            <a:lvl4pPr marL="2057400" indent="0">
              <a:buNone/>
              <a:defRPr sz="2700"/>
            </a:lvl4pPr>
            <a:lvl5pPr marL="2743200" indent="0">
              <a:buNone/>
              <a:defRPr sz="2700"/>
            </a:lvl5pPr>
          </a:lstStyle>
          <a:p>
            <a:pPr lvl="0" rtl="0"/>
            <a:r>
              <a:rPr lang="pt-BR" noProof="0"/>
              <a:t>CLIQUE PARA EDITAR</a:t>
            </a:r>
          </a:p>
        </p:txBody>
      </p:sp>
      <p:sp>
        <p:nvSpPr>
          <p:cNvPr id="21" name="Espaço Reservado para Texto 50">
            <a:extLst>
              <a:ext uri="{FF2B5EF4-FFF2-40B4-BE49-F238E27FC236}">
                <a16:creationId xmlns:a16="http://schemas.microsoft.com/office/drawing/2014/main" xmlns="" id="{084F28D2-C99C-44DC-95CF-A18847F3B6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01115" y="7816445"/>
            <a:ext cx="2720351" cy="1059657"/>
          </a:xfrm>
        </p:spPr>
        <p:txBody>
          <a:bodyPr rtlCol="0">
            <a:noAutofit/>
          </a:bodyPr>
          <a:lstStyle>
            <a:lvl1pPr marL="0" indent="0">
              <a:lnSpc>
                <a:spcPct val="100000"/>
              </a:lnSpc>
              <a:buNone/>
              <a:defRPr sz="1800">
                <a:solidFill>
                  <a:schemeClr val="tx1"/>
                </a:solidFill>
              </a:defRPr>
            </a:lvl1pPr>
            <a:lvl2pPr marL="685800" indent="0">
              <a:buNone/>
              <a:defRPr sz="1650"/>
            </a:lvl2pPr>
            <a:lvl3pPr marL="1371600" indent="0">
              <a:buNone/>
              <a:defRPr sz="1650"/>
            </a:lvl3pPr>
            <a:lvl4pPr marL="2057400" indent="0">
              <a:buNone/>
              <a:defRPr sz="1650"/>
            </a:lvl4pPr>
            <a:lvl5pPr marL="2743200" indent="0">
              <a:buNone/>
              <a:defRPr sz="1650"/>
            </a:lvl5pPr>
          </a:lstStyle>
          <a:p>
            <a:pPr lvl="0" rtl="0"/>
            <a:r>
              <a:rPr lang="pt-BR" noProof="0"/>
              <a:t>Clique para editar o principal</a:t>
            </a:r>
          </a:p>
        </p:txBody>
      </p:sp>
      <p:sp>
        <p:nvSpPr>
          <p:cNvPr id="22" name="Espaço Reservado para Texto 48">
            <a:extLst>
              <a:ext uri="{FF2B5EF4-FFF2-40B4-BE49-F238E27FC236}">
                <a16:creationId xmlns:a16="http://schemas.microsoft.com/office/drawing/2014/main" xmlns="" id="{2402522A-E098-4FB5-B454-D6FC98D90CF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666357" y="7226576"/>
            <a:ext cx="2694594" cy="453279"/>
          </a:xfrm>
        </p:spPr>
        <p:txBody>
          <a:bodyPr rtlCol="0">
            <a:noAutofit/>
          </a:bodyPr>
          <a:lstStyle>
            <a:lvl1pPr marL="0" indent="0">
              <a:buNone/>
              <a:defRPr sz="3000" b="1">
                <a:solidFill>
                  <a:schemeClr val="accent6"/>
                </a:solidFill>
                <a:latin typeface="+mj-lt"/>
              </a:defRPr>
            </a:lvl1pPr>
            <a:lvl2pPr marL="685800" indent="0">
              <a:buNone/>
              <a:defRPr sz="2700"/>
            </a:lvl2pPr>
            <a:lvl3pPr marL="1371600" indent="0">
              <a:buNone/>
              <a:defRPr sz="2700"/>
            </a:lvl3pPr>
            <a:lvl4pPr marL="2057400" indent="0">
              <a:buNone/>
              <a:defRPr sz="2700"/>
            </a:lvl4pPr>
            <a:lvl5pPr marL="2743200" indent="0">
              <a:buNone/>
              <a:defRPr sz="2700"/>
            </a:lvl5pPr>
          </a:lstStyle>
          <a:p>
            <a:pPr lvl="0" rtl="0"/>
            <a:r>
              <a:rPr lang="pt-BR" noProof="0"/>
              <a:t>CLIQUE PARA EDITAR</a:t>
            </a:r>
          </a:p>
        </p:txBody>
      </p:sp>
      <p:sp>
        <p:nvSpPr>
          <p:cNvPr id="23" name="Espaço Reservado para Texto 50">
            <a:extLst>
              <a:ext uri="{FF2B5EF4-FFF2-40B4-BE49-F238E27FC236}">
                <a16:creationId xmlns:a16="http://schemas.microsoft.com/office/drawing/2014/main" xmlns="" id="{18CF51EA-CDE2-4AA1-83CB-9DC6E212C33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666358" y="7816445"/>
            <a:ext cx="2720351" cy="1059657"/>
          </a:xfrm>
        </p:spPr>
        <p:txBody>
          <a:bodyPr rtlCol="0">
            <a:noAutofit/>
          </a:bodyPr>
          <a:lstStyle>
            <a:lvl1pPr marL="0" indent="0">
              <a:lnSpc>
                <a:spcPct val="100000"/>
              </a:lnSpc>
              <a:buNone/>
              <a:defRPr sz="1800">
                <a:solidFill>
                  <a:schemeClr val="tx1"/>
                </a:solidFill>
              </a:defRPr>
            </a:lvl1pPr>
            <a:lvl2pPr marL="685800" indent="0">
              <a:buNone/>
              <a:defRPr sz="1650"/>
            </a:lvl2pPr>
            <a:lvl3pPr marL="1371600" indent="0">
              <a:buNone/>
              <a:defRPr sz="1650"/>
            </a:lvl3pPr>
            <a:lvl4pPr marL="2057400" indent="0">
              <a:buNone/>
              <a:defRPr sz="1650"/>
            </a:lvl4pPr>
            <a:lvl5pPr marL="2743200" indent="0">
              <a:buNone/>
              <a:defRPr sz="1650"/>
            </a:lvl5pPr>
          </a:lstStyle>
          <a:p>
            <a:pPr lvl="0" rtl="0"/>
            <a:r>
              <a:rPr lang="pt-BR" noProof="0"/>
              <a:t>Clique para editar o principal</a:t>
            </a:r>
          </a:p>
        </p:txBody>
      </p:sp>
      <p:sp>
        <p:nvSpPr>
          <p:cNvPr id="24" name="Espaço Reservado para Texto 48">
            <a:extLst>
              <a:ext uri="{FF2B5EF4-FFF2-40B4-BE49-F238E27FC236}">
                <a16:creationId xmlns:a16="http://schemas.microsoft.com/office/drawing/2014/main" xmlns="" id="{FE2BFCE7-D8D1-42B7-97F2-78B1D2CB5F8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3131600" y="7226576"/>
            <a:ext cx="2694594" cy="453279"/>
          </a:xfrm>
        </p:spPr>
        <p:txBody>
          <a:bodyPr rtlCol="0">
            <a:noAutofit/>
          </a:bodyPr>
          <a:lstStyle>
            <a:lvl1pPr marL="0" indent="0">
              <a:buNone/>
              <a:defRPr sz="3000" b="1">
                <a:solidFill>
                  <a:schemeClr val="accent3"/>
                </a:solidFill>
                <a:latin typeface="+mj-lt"/>
              </a:defRPr>
            </a:lvl1pPr>
            <a:lvl2pPr marL="685800" indent="0">
              <a:buNone/>
              <a:defRPr sz="2700"/>
            </a:lvl2pPr>
            <a:lvl3pPr marL="1371600" indent="0">
              <a:buNone/>
              <a:defRPr sz="2700"/>
            </a:lvl3pPr>
            <a:lvl4pPr marL="2057400" indent="0">
              <a:buNone/>
              <a:defRPr sz="2700"/>
            </a:lvl4pPr>
            <a:lvl5pPr marL="2743200" indent="0">
              <a:buNone/>
              <a:defRPr sz="2700"/>
            </a:lvl5pPr>
          </a:lstStyle>
          <a:p>
            <a:pPr lvl="0" rtl="0"/>
            <a:r>
              <a:rPr lang="pt-BR" noProof="0"/>
              <a:t>CLIQUE PARA EDITAR</a:t>
            </a:r>
          </a:p>
        </p:txBody>
      </p:sp>
      <p:sp>
        <p:nvSpPr>
          <p:cNvPr id="25" name="Espaço Reservado para Texto 50">
            <a:extLst>
              <a:ext uri="{FF2B5EF4-FFF2-40B4-BE49-F238E27FC236}">
                <a16:creationId xmlns:a16="http://schemas.microsoft.com/office/drawing/2014/main" xmlns="" id="{0C4E8DE7-5691-4470-BC2C-F9F6532248C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3131601" y="7816445"/>
            <a:ext cx="2720351" cy="1059657"/>
          </a:xfrm>
        </p:spPr>
        <p:txBody>
          <a:bodyPr rtlCol="0">
            <a:noAutofit/>
          </a:bodyPr>
          <a:lstStyle>
            <a:lvl1pPr marL="0" indent="0">
              <a:lnSpc>
                <a:spcPct val="100000"/>
              </a:lnSpc>
              <a:buNone/>
              <a:defRPr sz="1800">
                <a:solidFill>
                  <a:schemeClr val="tx1"/>
                </a:solidFill>
              </a:defRPr>
            </a:lvl1pPr>
            <a:lvl2pPr marL="685800" indent="0">
              <a:buNone/>
              <a:defRPr sz="1650"/>
            </a:lvl2pPr>
            <a:lvl3pPr marL="1371600" indent="0">
              <a:buNone/>
              <a:defRPr sz="1650"/>
            </a:lvl3pPr>
            <a:lvl4pPr marL="2057400" indent="0">
              <a:buNone/>
              <a:defRPr sz="1650"/>
            </a:lvl4pPr>
            <a:lvl5pPr marL="2743200" indent="0">
              <a:buNone/>
              <a:defRPr sz="1650"/>
            </a:lvl5pPr>
          </a:lstStyle>
          <a:p>
            <a:pPr lvl="0" rtl="0"/>
            <a:r>
              <a:rPr lang="pt-BR" noProof="0"/>
              <a:t>Clique para editar o principal</a:t>
            </a:r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xmlns="" id="{AFBC6ED5-DBEC-4BA5-9BFE-9A5E0ED8D8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BR" noProof="0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2995717205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pos="1920">
          <p15:clr>
            <a:srgbClr val="FBAE40"/>
          </p15:clr>
        </p15:guide>
        <p15:guide id="2" pos="3840">
          <p15:clr>
            <a:srgbClr val="FBAE40"/>
          </p15:clr>
        </p15:guide>
        <p15:guide id="3" pos="5760">
          <p15:clr>
            <a:srgbClr val="FBAE40"/>
          </p15:clr>
        </p15:guide>
        <p15:guide id="4" pos="3984">
          <p15:clr>
            <a:srgbClr val="5ACBF0"/>
          </p15:clr>
        </p15:guide>
        <p15:guide id="5" pos="3696">
          <p15:clr>
            <a:srgbClr val="5ACBF0"/>
          </p15:clr>
        </p15:guide>
        <p15:guide id="6" pos="2064">
          <p15:clr>
            <a:srgbClr val="5ACBF0"/>
          </p15:clr>
        </p15:guide>
        <p15:guide id="7" pos="1776">
          <p15:clr>
            <a:srgbClr val="5ACBF0"/>
          </p15:clr>
        </p15:guide>
        <p15:guide id="8" pos="5616">
          <p15:clr>
            <a:srgbClr val="5ACBF0"/>
          </p15:clr>
        </p15:guide>
        <p15:guide id="9" pos="5904">
          <p15:clr>
            <a:srgbClr val="5ACBF0"/>
          </p15:clr>
        </p15:guide>
        <p15:guide id="10" pos="144">
          <p15:clr>
            <a:srgbClr val="5ACBF0"/>
          </p15:clr>
        </p15:guide>
        <p15:guide id="11" orient="horz" pos="4176">
          <p15:clr>
            <a:srgbClr val="5ACBF0"/>
          </p15:clr>
        </p15:guide>
        <p15:guide id="12" pos="7536">
          <p15:clr>
            <a:srgbClr val="5ACBF0"/>
          </p15:clr>
        </p15:guide>
        <p15:guide id="13" orient="horz" pos="144">
          <p15:clr>
            <a:srgbClr val="5ACBF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 userDrawn="1"/>
        </p:nvSpPr>
        <p:spPr>
          <a:xfrm>
            <a:off x="1" y="0"/>
            <a:ext cx="18288000" cy="11110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3500"/>
          </a:p>
        </p:txBody>
      </p:sp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74"/>
          <a:stretch>
            <a:fillRect/>
          </a:stretch>
        </p:blipFill>
        <p:spPr bwMode="auto">
          <a:xfrm>
            <a:off x="2158618" y="898526"/>
            <a:ext cx="15157102" cy="8395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tângulo 3"/>
          <p:cNvSpPr/>
          <p:nvPr userDrawn="1"/>
        </p:nvSpPr>
        <p:spPr>
          <a:xfrm>
            <a:off x="1" y="9391972"/>
            <a:ext cx="18288000" cy="8950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3500"/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xmlns="" id="{2346BC59-AC41-4EDF-AABF-0A22A64C210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234" y="-13923"/>
            <a:ext cx="18288000" cy="10298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78642"/>
      </p:ext>
    </p:extLst>
  </p:cSld>
  <p:clrMapOvr>
    <a:masterClrMapping/>
  </p:clrMapOvr>
  <p:transition spd="slow">
    <p:push dir="u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 userDrawn="1"/>
        </p:nvSpPr>
        <p:spPr>
          <a:xfrm>
            <a:off x="1" y="0"/>
            <a:ext cx="18288000" cy="11110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3500"/>
          </a:p>
        </p:txBody>
      </p:sp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74"/>
          <a:stretch>
            <a:fillRect/>
          </a:stretch>
        </p:blipFill>
        <p:spPr bwMode="auto">
          <a:xfrm>
            <a:off x="2158618" y="898526"/>
            <a:ext cx="15157102" cy="8395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tângulo 3"/>
          <p:cNvSpPr/>
          <p:nvPr userDrawn="1"/>
        </p:nvSpPr>
        <p:spPr>
          <a:xfrm>
            <a:off x="1" y="9391972"/>
            <a:ext cx="18288000" cy="8950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3500"/>
          </a:p>
        </p:txBody>
      </p:sp>
      <p:pic>
        <p:nvPicPr>
          <p:cNvPr id="12" name="Imagem 11" descr="Uma imagem contendo verde, mesa, mulher, camisa&#10;&#10;Descrição gerada automaticamente">
            <a:extLst>
              <a:ext uri="{FF2B5EF4-FFF2-40B4-BE49-F238E27FC236}">
                <a16:creationId xmlns:a16="http://schemas.microsoft.com/office/drawing/2014/main" xmlns="" id="{2346BC59-AC41-4EDF-AABF-0A22A64C210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34" y="-16039"/>
            <a:ext cx="18288000" cy="10303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166544"/>
      </p:ext>
    </p:extLst>
  </p:cSld>
  <p:clrMapOvr>
    <a:masterClrMapping/>
  </p:clrMapOvr>
  <p:transition spd="slow">
    <p:push dir="u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00003470"/>
      </p:ext>
    </p:extLst>
  </p:cSld>
  <p:clrMapOvr>
    <a:masterClrMapping/>
  </p:clrMapOvr>
  <p:transition spd="slow">
    <p:push dir="u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88169611"/>
      </p:ext>
    </p:extLst>
  </p:cSld>
  <p:clrMapOvr>
    <a:masterClrMapping/>
  </p:clrMapOvr>
  <p:transition spd="slow">
    <p:push dir="u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 userDrawn="1"/>
        </p:nvSpPr>
        <p:spPr>
          <a:xfrm>
            <a:off x="1" y="0"/>
            <a:ext cx="18288000" cy="14710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3500"/>
          </a:p>
        </p:txBody>
      </p:sp>
    </p:spTree>
    <p:extLst>
      <p:ext uri="{BB962C8B-B14F-4D97-AF65-F5344CB8AC3E}">
        <p14:creationId xmlns:p14="http://schemas.microsoft.com/office/powerpoint/2010/main" val="1592803114"/>
      </p:ext>
    </p:extLst>
  </p:cSld>
  <p:clrMapOvr>
    <a:masterClrMapping/>
  </p:clrMapOvr>
  <p:transition spd="slow">
    <p:push dir="u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m 11">
            <a:extLst>
              <a:ext uri="{FF2B5EF4-FFF2-40B4-BE49-F238E27FC236}">
                <a16:creationId xmlns:a16="http://schemas.microsoft.com/office/drawing/2014/main" xmlns="" id="{2346BC59-AC41-4EDF-AABF-0A22A64C210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234" y="-13923"/>
            <a:ext cx="18288000" cy="10298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651393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xmlns="" id="{E9341BF5-094A-4844-9CE5-80E156EAF0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97" y="0"/>
            <a:ext cx="18278208" cy="1650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827348"/>
      </p:ext>
    </p:extLst>
  </p:cSld>
  <p:clrMapOvr>
    <a:masterClrMapping/>
  </p:clrMapOvr>
  <p:transition spd="slow">
    <p:push dir="u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401" y="411957"/>
            <a:ext cx="16459200" cy="1714500"/>
          </a:xfrm>
          <a:prstGeom prst="rect">
            <a:avLst/>
          </a:prstGeom>
        </p:spPr>
        <p:txBody>
          <a:bodyPr lIns="91437" tIns="45720" rIns="91437" bIns="45720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914401" y="2400305"/>
            <a:ext cx="16459200" cy="6788945"/>
          </a:xfrm>
          <a:prstGeom prst="rect">
            <a:avLst/>
          </a:prstGeom>
        </p:spPr>
        <p:txBody>
          <a:bodyPr lIns="91437" tIns="45720" rIns="91437" bIns="4572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579DB72D-A00D-4A3C-8EB3-7018FF4BF13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399" y="9534529"/>
            <a:ext cx="4267200" cy="547688"/>
          </a:xfrm>
          <a:prstGeom prst="rect">
            <a:avLst/>
          </a:prstGeom>
        </p:spPr>
        <p:txBody>
          <a:bodyPr lIns="91437" tIns="45720" rIns="91437" bIns="45720"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 marL="0" marR="0" lvl="0" indent="0" algn="l" defTabSz="17583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9421A4-7022-46C4-B42A-F80D7DF71F6F}" type="datetimeFigureOut">
              <a:rPr kumimoji="0" lang="pt-BR" sz="35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17583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02/05/2023</a:t>
            </a:fld>
            <a:endParaRPr kumimoji="0" lang="pt-BR" sz="3500" b="0" i="0" u="none" strike="noStrike" kern="1200" cap="none" spc="0" normalizeH="0" baseline="0" noProof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FA980527-C634-4AC5-9599-5A704113FD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248401" y="9534529"/>
            <a:ext cx="5791200" cy="547688"/>
          </a:xfrm>
          <a:prstGeom prst="rect">
            <a:avLst/>
          </a:prstGeom>
        </p:spPr>
        <p:txBody>
          <a:bodyPr lIns="91437" tIns="45720" rIns="91437" bIns="45720"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 marL="0" marR="0" lvl="0" indent="0" algn="l" defTabSz="17583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3500" b="0" i="0" u="none" strike="noStrike" kern="1200" cap="none" spc="0" normalizeH="0" baseline="0" noProof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F6A27BF7-88D3-485C-BBC9-7656BB443A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91437" tIns="45720" rIns="91437" bIns="45720"/>
          <a:lstStyle>
            <a:lvl1pPr>
              <a:defRPr/>
            </a:lvl1pPr>
          </a:lstStyle>
          <a:p>
            <a:pPr marL="0" marR="0" lvl="0" indent="0" algn="l" defTabSz="17583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A940F9-EC7E-4448-9FE9-697310C50465}" type="slidenum">
              <a:rPr kumimoji="0" lang="pt-BR" altLang="pt-BR" sz="35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17583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pt-BR" altLang="pt-BR" sz="35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7225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5555564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 userDrawn="1"/>
        </p:nvSpPr>
        <p:spPr>
          <a:xfrm>
            <a:off x="1" y="0"/>
            <a:ext cx="18288000" cy="14710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3500"/>
          </a:p>
        </p:txBody>
      </p:sp>
    </p:spTree>
    <p:extLst>
      <p:ext uri="{BB962C8B-B14F-4D97-AF65-F5344CB8AC3E}">
        <p14:creationId xmlns:p14="http://schemas.microsoft.com/office/powerpoint/2010/main" val="238353888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m 11">
            <a:extLst>
              <a:ext uri="{FF2B5EF4-FFF2-40B4-BE49-F238E27FC236}">
                <a16:creationId xmlns:a16="http://schemas.microsoft.com/office/drawing/2014/main" xmlns="" id="{2346BC59-AC41-4EDF-AABF-0A22A64C210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028" y="-11287"/>
            <a:ext cx="18286412" cy="10293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94960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6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371601" y="3195643"/>
            <a:ext cx="15544800" cy="2205038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743201" y="5829300"/>
            <a:ext cx="12801600" cy="26289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857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715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0573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7431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4289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1147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8005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4863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EB169CA6-9557-4C5B-9F97-E77473BEF0A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1" y="9534530"/>
            <a:ext cx="4267200" cy="5476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1758211">
              <a:defRPr/>
            </a:pPr>
            <a:fld id="{6B4C86C3-3E71-49BF-A17D-4FB0C2F53EE1}" type="datetimeFigureOut">
              <a:rPr lang="pt-BR" sz="3400" smtClean="0">
                <a:solidFill>
                  <a:srgbClr val="333333"/>
                </a:solidFill>
              </a:rPr>
              <a:pPr defTabSz="1758211">
                <a:defRPr/>
              </a:pPr>
              <a:t>02/05/2023</a:t>
            </a:fld>
            <a:endParaRPr lang="pt-BR" sz="3400">
              <a:solidFill>
                <a:srgbClr val="333333"/>
              </a:solidFill>
            </a:endParaRP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B50DF9CA-115A-476E-9103-EBB0CCB44E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248401" y="9534530"/>
            <a:ext cx="5791200" cy="5476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1758211">
              <a:defRPr/>
            </a:pPr>
            <a:endParaRPr lang="pt-BR" sz="3400">
              <a:solidFill>
                <a:srgbClr val="333333"/>
              </a:solidFill>
            </a:endParaRPr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40DCB29C-303A-451B-905D-1CF098D176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1758211">
              <a:defRPr/>
            </a:pPr>
            <a:fld id="{FB0549DF-1F1F-48A0-84E2-85DBD5D45AD5}" type="slidenum">
              <a:rPr lang="pt-BR" altLang="pt-BR" sz="3400" smtClean="0">
                <a:solidFill>
                  <a:srgbClr val="333333"/>
                </a:solidFill>
              </a:rPr>
              <a:pPr defTabSz="1758211">
                <a:defRPr/>
              </a:pPr>
              <a:t>‹nº›</a:t>
            </a:fld>
            <a:endParaRPr lang="pt-BR" altLang="pt-BR" sz="3400">
              <a:solidFill>
                <a:srgbClr val="3333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64854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xmlns="" id="{6D35360A-6D0F-B3EA-1C3D-36E035BFBEEF}"/>
              </a:ext>
            </a:extLst>
          </p:cNvPr>
          <p:cNvSpPr/>
          <p:nvPr userDrawn="1"/>
        </p:nvSpPr>
        <p:spPr>
          <a:xfrm>
            <a:off x="0" y="0"/>
            <a:ext cx="18288000" cy="11112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7583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E2920F4B-083F-AEE6-F964-56621BA5E7A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74"/>
          <a:stretch>
            <a:fillRect/>
          </a:stretch>
        </p:blipFill>
        <p:spPr bwMode="auto">
          <a:xfrm>
            <a:off x="2159000" y="898525"/>
            <a:ext cx="15157450" cy="839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xmlns="" id="{2B663FA9-0244-C043-87F2-39F3A0C7D92D}"/>
              </a:ext>
            </a:extLst>
          </p:cNvPr>
          <p:cNvSpPr/>
          <p:nvPr userDrawn="1"/>
        </p:nvSpPr>
        <p:spPr>
          <a:xfrm>
            <a:off x="0" y="9391650"/>
            <a:ext cx="18288000" cy="8953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7583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pic>
        <p:nvPicPr>
          <p:cNvPr id="5" name="Imagem 5">
            <a:extLst>
              <a:ext uri="{FF2B5EF4-FFF2-40B4-BE49-F238E27FC236}">
                <a16:creationId xmlns:a16="http://schemas.microsoft.com/office/drawing/2014/main" xmlns="" id="{823BE671-31CF-90D4-FDC6-ECE9646B6FC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-11113"/>
            <a:ext cx="18286412" cy="10293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3531460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xmlns="" id="{DE5C313D-0E4E-7AA2-888E-BD24A7E031F5}"/>
              </a:ext>
            </a:extLst>
          </p:cNvPr>
          <p:cNvSpPr/>
          <p:nvPr userDrawn="1"/>
        </p:nvSpPr>
        <p:spPr>
          <a:xfrm>
            <a:off x="0" y="0"/>
            <a:ext cx="18288000" cy="11112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7583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31F39029-A373-4F7C-AEEA-CDC770EE1BD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74"/>
          <a:stretch>
            <a:fillRect/>
          </a:stretch>
        </p:blipFill>
        <p:spPr bwMode="auto">
          <a:xfrm>
            <a:off x="2159000" y="898525"/>
            <a:ext cx="15157450" cy="839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xmlns="" id="{2412C271-5F43-F8E8-B90B-52B7F401B353}"/>
              </a:ext>
            </a:extLst>
          </p:cNvPr>
          <p:cNvSpPr/>
          <p:nvPr userDrawn="1"/>
        </p:nvSpPr>
        <p:spPr>
          <a:xfrm>
            <a:off x="0" y="9391650"/>
            <a:ext cx="18288000" cy="8953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7583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pic>
        <p:nvPicPr>
          <p:cNvPr id="5" name="Imagem 5">
            <a:extLst>
              <a:ext uri="{FF2B5EF4-FFF2-40B4-BE49-F238E27FC236}">
                <a16:creationId xmlns:a16="http://schemas.microsoft.com/office/drawing/2014/main" xmlns="" id="{E60AB8DE-8698-7E81-B165-3593156E68B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-14288"/>
            <a:ext cx="18288000" cy="10299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0250964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slideLayout" Target="../slideLayouts/slideLayout10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8.xml"/><Relationship Id="rId10" Type="http://schemas.openxmlformats.org/officeDocument/2006/relationships/image" Target="../media/image1.emf"/><Relationship Id="rId4" Type="http://schemas.openxmlformats.org/officeDocument/2006/relationships/slideLayout" Target="../slideLayouts/slideLayout27.xml"/><Relationship Id="rId9" Type="http://schemas.openxmlformats.org/officeDocument/2006/relationships/image" Target="../media/image7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m 1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72840" y="9680005"/>
            <a:ext cx="2135360" cy="4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8031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7" r:id="rId2"/>
    <p:sldLayoutId id="2147483660" r:id="rId3"/>
    <p:sldLayoutId id="2147483655" r:id="rId4"/>
    <p:sldLayoutId id="2147483656" r:id="rId5"/>
    <p:sldLayoutId id="2147483658" r:id="rId6"/>
    <p:sldLayoutId id="2147483663" r:id="rId7"/>
  </p:sldLayoutIdLst>
  <p:transition spd="slow">
    <p:push dir="u"/>
  </p:transition>
  <p:txStyles>
    <p:titleStyle>
      <a:lvl1pPr algn="ctr" defTabSz="1758300" rtl="0" eaLnBrk="1" latinLnBrk="0" hangingPunct="1">
        <a:spcBef>
          <a:spcPct val="0"/>
        </a:spcBef>
        <a:buNone/>
        <a:defRPr sz="8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59362" indent="-659362" algn="l" defTabSz="1758300" rtl="0" eaLnBrk="1" latinLnBrk="0" hangingPunct="1">
        <a:spcBef>
          <a:spcPct val="20000"/>
        </a:spcBef>
        <a:buFont typeface="Arial" panose="020B0604020202020204" pitchFamily="34" charset="0"/>
        <a:buChar char="•"/>
        <a:defRPr sz="6200" kern="1200">
          <a:solidFill>
            <a:schemeClr val="tx1"/>
          </a:solidFill>
          <a:latin typeface="+mn-lt"/>
          <a:ea typeface="+mn-ea"/>
          <a:cs typeface="+mn-cs"/>
        </a:defRPr>
      </a:lvl1pPr>
      <a:lvl2pPr marL="1428619" indent="-549469" algn="l" defTabSz="1758300" rtl="0" eaLnBrk="1" latinLnBrk="0" hangingPunct="1">
        <a:spcBef>
          <a:spcPct val="20000"/>
        </a:spcBef>
        <a:buFont typeface="Arial" panose="020B0604020202020204" pitchFamily="34" charset="0"/>
        <a:buChar char="–"/>
        <a:defRPr sz="5400" kern="1200">
          <a:solidFill>
            <a:schemeClr val="tx1"/>
          </a:solidFill>
          <a:latin typeface="+mn-lt"/>
          <a:ea typeface="+mn-ea"/>
          <a:cs typeface="+mn-cs"/>
        </a:defRPr>
      </a:lvl2pPr>
      <a:lvl3pPr marL="2197875" indent="-439575" algn="l" defTabSz="1758300" rtl="0" eaLnBrk="1" latinLnBrk="0" hangingPunct="1">
        <a:spcBef>
          <a:spcPct val="20000"/>
        </a:spcBef>
        <a:buFont typeface="Arial" panose="020B0604020202020204" pitchFamily="34" charset="0"/>
        <a:buChar char="•"/>
        <a:defRPr sz="4600" kern="1200">
          <a:solidFill>
            <a:schemeClr val="tx1"/>
          </a:solidFill>
          <a:latin typeface="+mn-lt"/>
          <a:ea typeface="+mn-ea"/>
          <a:cs typeface="+mn-cs"/>
        </a:defRPr>
      </a:lvl3pPr>
      <a:lvl4pPr marL="3077025" indent="-439575" algn="l" defTabSz="1758300" rtl="0" eaLnBrk="1" latinLnBrk="0" hangingPunct="1">
        <a:spcBef>
          <a:spcPct val="20000"/>
        </a:spcBef>
        <a:buFont typeface="Arial" panose="020B0604020202020204" pitchFamily="34" charset="0"/>
        <a:buChar char="–"/>
        <a:defRPr sz="3800" kern="1200">
          <a:solidFill>
            <a:schemeClr val="tx1"/>
          </a:solidFill>
          <a:latin typeface="+mn-lt"/>
          <a:ea typeface="+mn-ea"/>
          <a:cs typeface="+mn-cs"/>
        </a:defRPr>
      </a:lvl4pPr>
      <a:lvl5pPr marL="3956174" indent="-439575" algn="l" defTabSz="1758300" rtl="0" eaLnBrk="1" latinLnBrk="0" hangingPunct="1">
        <a:spcBef>
          <a:spcPct val="20000"/>
        </a:spcBef>
        <a:buFont typeface="Arial" panose="020B0604020202020204" pitchFamily="34" charset="0"/>
        <a:buChar char="»"/>
        <a:defRPr sz="3800" kern="1200">
          <a:solidFill>
            <a:schemeClr val="tx1"/>
          </a:solidFill>
          <a:latin typeface="+mn-lt"/>
          <a:ea typeface="+mn-ea"/>
          <a:cs typeface="+mn-cs"/>
        </a:defRPr>
      </a:lvl5pPr>
      <a:lvl6pPr marL="4835324" indent="-439575" algn="l" defTabSz="17583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6pPr>
      <a:lvl7pPr marL="5714474" indent="-439575" algn="l" defTabSz="17583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7pPr>
      <a:lvl8pPr marL="6593624" indent="-439575" algn="l" defTabSz="17583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8pPr>
      <a:lvl9pPr marL="7472774" indent="-439575" algn="l" defTabSz="17583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1758300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879150" algn="l" defTabSz="1758300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2pPr>
      <a:lvl3pPr marL="1758300" algn="l" defTabSz="1758300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3pPr>
      <a:lvl4pPr marL="2637450" algn="l" defTabSz="1758300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4pPr>
      <a:lvl5pPr marL="3516600" algn="l" defTabSz="1758300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5pPr>
      <a:lvl6pPr marL="4395749" algn="l" defTabSz="1758300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6pPr>
      <a:lvl7pPr marL="5274899" algn="l" defTabSz="1758300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7pPr>
      <a:lvl8pPr marL="6154049" algn="l" defTabSz="1758300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8pPr>
      <a:lvl9pPr marL="7033199" algn="l" defTabSz="1758300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Imagem 1">
            <a:extLst>
              <a:ext uri="{FF2B5EF4-FFF2-40B4-BE49-F238E27FC236}">
                <a16:creationId xmlns:a16="http://schemas.microsoft.com/office/drawing/2014/main" xmlns="" id="{0173B8B3-B6DA-D41A-BD4F-A7D69A61CEBD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73425" y="9680575"/>
            <a:ext cx="2135188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30" r:id="rId1"/>
    <p:sldLayoutId id="2147484031" r:id="rId2"/>
    <p:sldLayoutId id="2147484032" r:id="rId3"/>
    <p:sldLayoutId id="2147484029" r:id="rId4"/>
    <p:sldLayoutId id="2147484033" r:id="rId5"/>
    <p:sldLayoutId id="2147484034" r:id="rId6"/>
  </p:sldLayoutIdLst>
  <p:transition spd="slow">
    <p:push dir="u"/>
  </p:transition>
  <p:txStyles>
    <p:titleStyle>
      <a:lvl1pPr algn="ctr" defTabSz="1757363" rtl="0" eaLnBrk="0" fontAlgn="base" hangingPunct="0">
        <a:spcBef>
          <a:spcPct val="0"/>
        </a:spcBef>
        <a:spcAft>
          <a:spcPct val="0"/>
        </a:spcAft>
        <a:defRPr sz="85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1757363" rtl="0" eaLnBrk="0" fontAlgn="base" hangingPunct="0">
        <a:spcBef>
          <a:spcPct val="0"/>
        </a:spcBef>
        <a:spcAft>
          <a:spcPct val="0"/>
        </a:spcAft>
        <a:defRPr sz="8500">
          <a:solidFill>
            <a:schemeClr val="tx1"/>
          </a:solidFill>
          <a:latin typeface="Calibri" panose="020F0502020204030204" pitchFamily="34" charset="0"/>
        </a:defRPr>
      </a:lvl2pPr>
      <a:lvl3pPr algn="ctr" defTabSz="1757363" rtl="0" eaLnBrk="0" fontAlgn="base" hangingPunct="0">
        <a:spcBef>
          <a:spcPct val="0"/>
        </a:spcBef>
        <a:spcAft>
          <a:spcPct val="0"/>
        </a:spcAft>
        <a:defRPr sz="8500">
          <a:solidFill>
            <a:schemeClr val="tx1"/>
          </a:solidFill>
          <a:latin typeface="Calibri" panose="020F0502020204030204" pitchFamily="34" charset="0"/>
        </a:defRPr>
      </a:lvl3pPr>
      <a:lvl4pPr algn="ctr" defTabSz="1757363" rtl="0" eaLnBrk="0" fontAlgn="base" hangingPunct="0">
        <a:spcBef>
          <a:spcPct val="0"/>
        </a:spcBef>
        <a:spcAft>
          <a:spcPct val="0"/>
        </a:spcAft>
        <a:defRPr sz="8500">
          <a:solidFill>
            <a:schemeClr val="tx1"/>
          </a:solidFill>
          <a:latin typeface="Calibri" panose="020F0502020204030204" pitchFamily="34" charset="0"/>
        </a:defRPr>
      </a:lvl4pPr>
      <a:lvl5pPr algn="ctr" defTabSz="1757363" rtl="0" eaLnBrk="0" fontAlgn="base" hangingPunct="0">
        <a:spcBef>
          <a:spcPct val="0"/>
        </a:spcBef>
        <a:spcAft>
          <a:spcPct val="0"/>
        </a:spcAft>
        <a:defRPr sz="8500">
          <a:solidFill>
            <a:schemeClr val="tx1"/>
          </a:solidFill>
          <a:latin typeface="Calibri" panose="020F0502020204030204" pitchFamily="34" charset="0"/>
        </a:defRPr>
      </a:lvl5pPr>
      <a:lvl6pPr marL="457200" algn="ctr" defTabSz="1757363" rtl="0" fontAlgn="base">
        <a:spcBef>
          <a:spcPct val="0"/>
        </a:spcBef>
        <a:spcAft>
          <a:spcPct val="0"/>
        </a:spcAft>
        <a:defRPr sz="8500">
          <a:solidFill>
            <a:schemeClr val="tx1"/>
          </a:solidFill>
          <a:latin typeface="Calibri" panose="020F0502020204030204" pitchFamily="34" charset="0"/>
        </a:defRPr>
      </a:lvl6pPr>
      <a:lvl7pPr marL="914400" algn="ctr" defTabSz="1757363" rtl="0" fontAlgn="base">
        <a:spcBef>
          <a:spcPct val="0"/>
        </a:spcBef>
        <a:spcAft>
          <a:spcPct val="0"/>
        </a:spcAft>
        <a:defRPr sz="8500">
          <a:solidFill>
            <a:schemeClr val="tx1"/>
          </a:solidFill>
          <a:latin typeface="Calibri" panose="020F0502020204030204" pitchFamily="34" charset="0"/>
        </a:defRPr>
      </a:lvl7pPr>
      <a:lvl8pPr marL="1371600" algn="ctr" defTabSz="1757363" rtl="0" fontAlgn="base">
        <a:spcBef>
          <a:spcPct val="0"/>
        </a:spcBef>
        <a:spcAft>
          <a:spcPct val="0"/>
        </a:spcAft>
        <a:defRPr sz="8500">
          <a:solidFill>
            <a:schemeClr val="tx1"/>
          </a:solidFill>
          <a:latin typeface="Calibri" panose="020F0502020204030204" pitchFamily="34" charset="0"/>
        </a:defRPr>
      </a:lvl8pPr>
      <a:lvl9pPr marL="1828800" algn="ctr" defTabSz="1757363" rtl="0" fontAlgn="base">
        <a:spcBef>
          <a:spcPct val="0"/>
        </a:spcBef>
        <a:spcAft>
          <a:spcPct val="0"/>
        </a:spcAft>
        <a:defRPr sz="85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658813" indent="-658813" algn="l" defTabSz="17573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6200" kern="1200">
          <a:solidFill>
            <a:schemeClr val="tx1"/>
          </a:solidFill>
          <a:latin typeface="+mn-lt"/>
          <a:ea typeface="+mn-ea"/>
          <a:cs typeface="+mn-cs"/>
        </a:defRPr>
      </a:lvl1pPr>
      <a:lvl2pPr marL="1427163" indent="-549275" algn="l" defTabSz="17573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5400" kern="1200">
          <a:solidFill>
            <a:schemeClr val="tx1"/>
          </a:solidFill>
          <a:latin typeface="+mn-lt"/>
          <a:ea typeface="+mn-ea"/>
          <a:cs typeface="+mn-cs"/>
        </a:defRPr>
      </a:lvl2pPr>
      <a:lvl3pPr marL="2197100" indent="-438150" algn="l" defTabSz="17573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4600" kern="1200">
          <a:solidFill>
            <a:schemeClr val="tx1"/>
          </a:solidFill>
          <a:latin typeface="+mn-lt"/>
          <a:ea typeface="+mn-ea"/>
          <a:cs typeface="+mn-cs"/>
        </a:defRPr>
      </a:lvl3pPr>
      <a:lvl4pPr marL="3076575" indent="-438150" algn="l" defTabSz="17573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800" kern="1200">
          <a:solidFill>
            <a:schemeClr val="tx1"/>
          </a:solidFill>
          <a:latin typeface="+mn-lt"/>
          <a:ea typeface="+mn-ea"/>
          <a:cs typeface="+mn-cs"/>
        </a:defRPr>
      </a:lvl4pPr>
      <a:lvl5pPr marL="3956050" indent="-438150" algn="l" defTabSz="17573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3800" kern="1200">
          <a:solidFill>
            <a:schemeClr val="tx1"/>
          </a:solidFill>
          <a:latin typeface="+mn-lt"/>
          <a:ea typeface="+mn-ea"/>
          <a:cs typeface="+mn-cs"/>
        </a:defRPr>
      </a:lvl5pPr>
      <a:lvl6pPr marL="4835324" indent="-439575" algn="l" defTabSz="17583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6pPr>
      <a:lvl7pPr marL="5714474" indent="-439575" algn="l" defTabSz="17583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7pPr>
      <a:lvl8pPr marL="6593624" indent="-439575" algn="l" defTabSz="17583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8pPr>
      <a:lvl9pPr marL="7472774" indent="-439575" algn="l" defTabSz="17583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1758300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879150" algn="l" defTabSz="1758300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2pPr>
      <a:lvl3pPr marL="1758300" algn="l" defTabSz="1758300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3pPr>
      <a:lvl4pPr marL="2637450" algn="l" defTabSz="1758300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4pPr>
      <a:lvl5pPr marL="3516600" algn="l" defTabSz="1758300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5pPr>
      <a:lvl6pPr marL="4395749" algn="l" defTabSz="1758300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6pPr>
      <a:lvl7pPr marL="5274899" algn="l" defTabSz="1758300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7pPr>
      <a:lvl8pPr marL="6154049" algn="l" defTabSz="1758300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8pPr>
      <a:lvl9pPr marL="7033199" algn="l" defTabSz="1758300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m 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72840" y="9680005"/>
            <a:ext cx="2135360" cy="4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8031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0" r:id="rId1"/>
    <p:sldLayoutId id="2147484041" r:id="rId2"/>
    <p:sldLayoutId id="2147484042" r:id="rId3"/>
    <p:sldLayoutId id="2147484043" r:id="rId4"/>
    <p:sldLayoutId id="2147484044" r:id="rId5"/>
    <p:sldLayoutId id="2147484045" r:id="rId6"/>
    <p:sldLayoutId id="2147483665" r:id="rId7"/>
    <p:sldLayoutId id="2147483666" r:id="rId8"/>
    <p:sldLayoutId id="2147483667" r:id="rId9"/>
    <p:sldLayoutId id="2147483668" r:id="rId10"/>
  </p:sldLayoutIdLst>
  <p:transition spd="slow">
    <p:push dir="u"/>
  </p:transition>
  <p:txStyles>
    <p:titleStyle>
      <a:lvl1pPr algn="ctr" defTabSz="1758300" rtl="0" eaLnBrk="1" latinLnBrk="0" hangingPunct="1">
        <a:spcBef>
          <a:spcPct val="0"/>
        </a:spcBef>
        <a:buNone/>
        <a:defRPr sz="8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59362" indent="-659362" algn="l" defTabSz="1758300" rtl="0" eaLnBrk="1" latinLnBrk="0" hangingPunct="1">
        <a:spcBef>
          <a:spcPct val="20000"/>
        </a:spcBef>
        <a:buFont typeface="Arial" panose="020B0604020202020204" pitchFamily="34" charset="0"/>
        <a:buChar char="•"/>
        <a:defRPr sz="6200" kern="1200">
          <a:solidFill>
            <a:schemeClr val="tx1"/>
          </a:solidFill>
          <a:latin typeface="+mn-lt"/>
          <a:ea typeface="+mn-ea"/>
          <a:cs typeface="+mn-cs"/>
        </a:defRPr>
      </a:lvl1pPr>
      <a:lvl2pPr marL="1428619" indent="-549469" algn="l" defTabSz="1758300" rtl="0" eaLnBrk="1" latinLnBrk="0" hangingPunct="1">
        <a:spcBef>
          <a:spcPct val="20000"/>
        </a:spcBef>
        <a:buFont typeface="Arial" panose="020B0604020202020204" pitchFamily="34" charset="0"/>
        <a:buChar char="–"/>
        <a:defRPr sz="5400" kern="1200">
          <a:solidFill>
            <a:schemeClr val="tx1"/>
          </a:solidFill>
          <a:latin typeface="+mn-lt"/>
          <a:ea typeface="+mn-ea"/>
          <a:cs typeface="+mn-cs"/>
        </a:defRPr>
      </a:lvl2pPr>
      <a:lvl3pPr marL="2197875" indent="-439575" algn="l" defTabSz="1758300" rtl="0" eaLnBrk="1" latinLnBrk="0" hangingPunct="1">
        <a:spcBef>
          <a:spcPct val="20000"/>
        </a:spcBef>
        <a:buFont typeface="Arial" panose="020B0604020202020204" pitchFamily="34" charset="0"/>
        <a:buChar char="•"/>
        <a:defRPr sz="4600" kern="1200">
          <a:solidFill>
            <a:schemeClr val="tx1"/>
          </a:solidFill>
          <a:latin typeface="+mn-lt"/>
          <a:ea typeface="+mn-ea"/>
          <a:cs typeface="+mn-cs"/>
        </a:defRPr>
      </a:lvl3pPr>
      <a:lvl4pPr marL="3077025" indent="-439575" algn="l" defTabSz="1758300" rtl="0" eaLnBrk="1" latinLnBrk="0" hangingPunct="1">
        <a:spcBef>
          <a:spcPct val="20000"/>
        </a:spcBef>
        <a:buFont typeface="Arial" panose="020B0604020202020204" pitchFamily="34" charset="0"/>
        <a:buChar char="–"/>
        <a:defRPr sz="3800" kern="1200">
          <a:solidFill>
            <a:schemeClr val="tx1"/>
          </a:solidFill>
          <a:latin typeface="+mn-lt"/>
          <a:ea typeface="+mn-ea"/>
          <a:cs typeface="+mn-cs"/>
        </a:defRPr>
      </a:lvl4pPr>
      <a:lvl5pPr marL="3956174" indent="-439575" algn="l" defTabSz="1758300" rtl="0" eaLnBrk="1" latinLnBrk="0" hangingPunct="1">
        <a:spcBef>
          <a:spcPct val="20000"/>
        </a:spcBef>
        <a:buFont typeface="Arial" panose="020B0604020202020204" pitchFamily="34" charset="0"/>
        <a:buChar char="»"/>
        <a:defRPr sz="3800" kern="1200">
          <a:solidFill>
            <a:schemeClr val="tx1"/>
          </a:solidFill>
          <a:latin typeface="+mn-lt"/>
          <a:ea typeface="+mn-ea"/>
          <a:cs typeface="+mn-cs"/>
        </a:defRPr>
      </a:lvl5pPr>
      <a:lvl6pPr marL="4835324" indent="-439575" algn="l" defTabSz="17583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6pPr>
      <a:lvl7pPr marL="5714474" indent="-439575" algn="l" defTabSz="17583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7pPr>
      <a:lvl8pPr marL="6593624" indent="-439575" algn="l" defTabSz="17583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8pPr>
      <a:lvl9pPr marL="7472774" indent="-439575" algn="l" defTabSz="17583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1758300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879150" algn="l" defTabSz="1758300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2pPr>
      <a:lvl3pPr marL="1758300" algn="l" defTabSz="1758300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3pPr>
      <a:lvl4pPr marL="2637450" algn="l" defTabSz="1758300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4pPr>
      <a:lvl5pPr marL="3516600" algn="l" defTabSz="1758300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5pPr>
      <a:lvl6pPr marL="4395749" algn="l" defTabSz="1758300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6pPr>
      <a:lvl7pPr marL="5274899" algn="l" defTabSz="1758300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7pPr>
      <a:lvl8pPr marL="6154049" algn="l" defTabSz="1758300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8pPr>
      <a:lvl9pPr marL="7033199" algn="l" defTabSz="1758300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" y="1"/>
            <a:ext cx="18287999" cy="1269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Imagem 1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72840" y="9680005"/>
            <a:ext cx="2135360" cy="4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5785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9" r:id="rId7"/>
  </p:sldLayoutIdLst>
  <p:transition spd="slow">
    <p:push dir="u"/>
  </p:transition>
  <p:txStyles>
    <p:titleStyle>
      <a:lvl1pPr algn="ctr" defTabSz="1758300" rtl="0" eaLnBrk="1" latinLnBrk="0" hangingPunct="1">
        <a:spcBef>
          <a:spcPct val="0"/>
        </a:spcBef>
        <a:buNone/>
        <a:defRPr sz="8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59362" indent="-659362" algn="l" defTabSz="1758300" rtl="0" eaLnBrk="1" latinLnBrk="0" hangingPunct="1">
        <a:spcBef>
          <a:spcPct val="20000"/>
        </a:spcBef>
        <a:buFont typeface="Arial" panose="020B0604020202020204" pitchFamily="34" charset="0"/>
        <a:buChar char="•"/>
        <a:defRPr sz="6200" kern="1200">
          <a:solidFill>
            <a:schemeClr val="tx1"/>
          </a:solidFill>
          <a:latin typeface="+mn-lt"/>
          <a:ea typeface="+mn-ea"/>
          <a:cs typeface="+mn-cs"/>
        </a:defRPr>
      </a:lvl1pPr>
      <a:lvl2pPr marL="1428619" indent="-549469" algn="l" defTabSz="1758300" rtl="0" eaLnBrk="1" latinLnBrk="0" hangingPunct="1">
        <a:spcBef>
          <a:spcPct val="20000"/>
        </a:spcBef>
        <a:buFont typeface="Arial" panose="020B0604020202020204" pitchFamily="34" charset="0"/>
        <a:buChar char="–"/>
        <a:defRPr sz="5400" kern="1200">
          <a:solidFill>
            <a:schemeClr val="tx1"/>
          </a:solidFill>
          <a:latin typeface="+mn-lt"/>
          <a:ea typeface="+mn-ea"/>
          <a:cs typeface="+mn-cs"/>
        </a:defRPr>
      </a:lvl2pPr>
      <a:lvl3pPr marL="2197875" indent="-439575" algn="l" defTabSz="1758300" rtl="0" eaLnBrk="1" latinLnBrk="0" hangingPunct="1">
        <a:spcBef>
          <a:spcPct val="20000"/>
        </a:spcBef>
        <a:buFont typeface="Arial" panose="020B0604020202020204" pitchFamily="34" charset="0"/>
        <a:buChar char="•"/>
        <a:defRPr sz="4600" kern="1200">
          <a:solidFill>
            <a:schemeClr val="tx1"/>
          </a:solidFill>
          <a:latin typeface="+mn-lt"/>
          <a:ea typeface="+mn-ea"/>
          <a:cs typeface="+mn-cs"/>
        </a:defRPr>
      </a:lvl3pPr>
      <a:lvl4pPr marL="3077025" indent="-439575" algn="l" defTabSz="1758300" rtl="0" eaLnBrk="1" latinLnBrk="0" hangingPunct="1">
        <a:spcBef>
          <a:spcPct val="20000"/>
        </a:spcBef>
        <a:buFont typeface="Arial" panose="020B0604020202020204" pitchFamily="34" charset="0"/>
        <a:buChar char="–"/>
        <a:defRPr sz="3800" kern="1200">
          <a:solidFill>
            <a:schemeClr val="tx1"/>
          </a:solidFill>
          <a:latin typeface="+mn-lt"/>
          <a:ea typeface="+mn-ea"/>
          <a:cs typeface="+mn-cs"/>
        </a:defRPr>
      </a:lvl4pPr>
      <a:lvl5pPr marL="3956174" indent="-439575" algn="l" defTabSz="1758300" rtl="0" eaLnBrk="1" latinLnBrk="0" hangingPunct="1">
        <a:spcBef>
          <a:spcPct val="20000"/>
        </a:spcBef>
        <a:buFont typeface="Arial" panose="020B0604020202020204" pitchFamily="34" charset="0"/>
        <a:buChar char="»"/>
        <a:defRPr sz="3800" kern="1200">
          <a:solidFill>
            <a:schemeClr val="tx1"/>
          </a:solidFill>
          <a:latin typeface="+mn-lt"/>
          <a:ea typeface="+mn-ea"/>
          <a:cs typeface="+mn-cs"/>
        </a:defRPr>
      </a:lvl5pPr>
      <a:lvl6pPr marL="4835324" indent="-439575" algn="l" defTabSz="17583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6pPr>
      <a:lvl7pPr marL="5714474" indent="-439575" algn="l" defTabSz="17583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7pPr>
      <a:lvl8pPr marL="6593624" indent="-439575" algn="l" defTabSz="17583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8pPr>
      <a:lvl9pPr marL="7472774" indent="-439575" algn="l" defTabSz="17583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1758300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879150" algn="l" defTabSz="1758300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2pPr>
      <a:lvl3pPr marL="1758300" algn="l" defTabSz="1758300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3pPr>
      <a:lvl4pPr marL="2637450" algn="l" defTabSz="1758300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4pPr>
      <a:lvl5pPr marL="3516600" algn="l" defTabSz="1758300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5pPr>
      <a:lvl6pPr marL="4395749" algn="l" defTabSz="1758300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6pPr>
      <a:lvl7pPr marL="5274899" algn="l" defTabSz="1758300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7pPr>
      <a:lvl8pPr marL="6154049" algn="l" defTabSz="1758300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8pPr>
      <a:lvl9pPr marL="7033199" algn="l" defTabSz="1758300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m 16" descr="Placa azul com letras brancas em fundo preto&#10;&#10;Descrição gerada automaticamente">
            <a:extLst>
              <a:ext uri="{FF2B5EF4-FFF2-40B4-BE49-F238E27FC236}">
                <a16:creationId xmlns:a16="http://schemas.microsoft.com/office/drawing/2014/main" xmlns="" id="{0A8F0146-D7FE-4C60-AB6B-B61BEACBE4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64480" y="318964"/>
            <a:ext cx="3820468" cy="768788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xmlns="" id="{793B07B5-2C43-4CCE-BBDB-CDCA3AD7F9E0}"/>
              </a:ext>
            </a:extLst>
          </p:cNvPr>
          <p:cNvSpPr txBox="1"/>
          <p:nvPr/>
        </p:nvSpPr>
        <p:spPr>
          <a:xfrm>
            <a:off x="1500472" y="3011282"/>
            <a:ext cx="15287056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pt-BR" sz="6000" b="1" cap="all">
                <a:solidFill>
                  <a:srgbClr val="00737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COLETA DE DADOS PARA subsídios regulatórios</a:t>
            </a:r>
          </a:p>
          <a:p>
            <a:pPr algn="r">
              <a:defRPr/>
            </a:pPr>
            <a:endParaRPr lang="pt-BR" sz="6000" b="1" cap="all">
              <a:solidFill>
                <a:srgbClr val="00737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xmlns="" id="{4D94E2AF-22EB-4ECD-9171-311306CDB83D}"/>
              </a:ext>
            </a:extLst>
          </p:cNvPr>
          <p:cNvSpPr txBox="1">
            <a:spLocks/>
          </p:cNvSpPr>
          <p:nvPr/>
        </p:nvSpPr>
        <p:spPr bwMode="auto">
          <a:xfrm>
            <a:off x="11528140" y="7275718"/>
            <a:ext cx="62992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endParaRPr lang="pt-BR" altLang="pt-BR" sz="2000" b="1">
              <a:solidFill>
                <a:srgbClr val="6D983F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3096594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xmlns="" id="{BDE3DD68-CCA0-386E-D698-DB444107B0AE}"/>
              </a:ext>
            </a:extLst>
          </p:cNvPr>
          <p:cNvSpPr/>
          <p:nvPr/>
        </p:nvSpPr>
        <p:spPr>
          <a:xfrm>
            <a:off x="1175656" y="3001617"/>
            <a:ext cx="16224069" cy="435334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b="1" dirty="0"/>
              <a:t>Coleta de dados com Operadoras: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dirty="0"/>
              <a:t>Operadoras que desenvolvem Programas de PROMOPREV aprovados pela ANS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dirty="0"/>
              <a:t>Certificadas em Saúde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dirty="0"/>
              <a:t>Participantes do Projeto-Piloto Cuidado Integral à Saúde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dirty="0"/>
              <a:t>Envio de Planilha Excel </a:t>
            </a:r>
            <a:r>
              <a:rPr lang="pt-BR" smtClean="0"/>
              <a:t>(zipada) via </a:t>
            </a:r>
            <a:r>
              <a:rPr lang="pt-BR" dirty="0"/>
              <a:t>E-protocolo</a:t>
            </a:r>
          </a:p>
        </p:txBody>
      </p:sp>
    </p:spTree>
    <p:extLst>
      <p:ext uri="{BB962C8B-B14F-4D97-AF65-F5344CB8AC3E}">
        <p14:creationId xmlns:p14="http://schemas.microsoft.com/office/powerpoint/2010/main" val="3771962772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xmlns="" id="{D973C30A-4E2B-EF30-0873-2D76A9ED496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0905136"/>
              </p:ext>
            </p:extLst>
          </p:nvPr>
        </p:nvGraphicFramePr>
        <p:xfrm>
          <a:off x="701231" y="1074403"/>
          <a:ext cx="16885537" cy="8726170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1789384">
                  <a:extLst>
                    <a:ext uri="{9D8B030D-6E8A-4147-A177-3AD203B41FA5}">
                      <a16:colId xmlns:a16="http://schemas.microsoft.com/office/drawing/2014/main" xmlns="" val="874666841"/>
                    </a:ext>
                  </a:extLst>
                </a:gridCol>
                <a:gridCol w="5808398">
                  <a:extLst>
                    <a:ext uri="{9D8B030D-6E8A-4147-A177-3AD203B41FA5}">
                      <a16:colId xmlns:a16="http://schemas.microsoft.com/office/drawing/2014/main" xmlns="" val="850257888"/>
                    </a:ext>
                  </a:extLst>
                </a:gridCol>
                <a:gridCol w="3280537">
                  <a:extLst>
                    <a:ext uri="{9D8B030D-6E8A-4147-A177-3AD203B41FA5}">
                      <a16:colId xmlns:a16="http://schemas.microsoft.com/office/drawing/2014/main" xmlns="" val="4225295252"/>
                    </a:ext>
                  </a:extLst>
                </a:gridCol>
                <a:gridCol w="6007218">
                  <a:extLst>
                    <a:ext uri="{9D8B030D-6E8A-4147-A177-3AD203B41FA5}">
                      <a16:colId xmlns:a16="http://schemas.microsoft.com/office/drawing/2014/main" xmlns="" val="21456822"/>
                    </a:ext>
                  </a:extLst>
                </a:gridCol>
              </a:tblGrid>
              <a:tr h="27958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400" u="none" strike="noStrike">
                          <a:effectLst/>
                        </a:rPr>
                        <a:t>Número 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400" u="none" strike="noStrike">
                          <a:effectLst/>
                        </a:rPr>
                        <a:t>Dados 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400" u="none" strike="noStrike">
                          <a:effectLst/>
                        </a:rPr>
                        <a:t>Especificação do Campo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400" u="none" strike="noStrike">
                          <a:effectLst/>
                        </a:rPr>
                        <a:t>Observação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xmlns="" val="3410074979"/>
                  </a:ext>
                </a:extLst>
              </a:tr>
              <a:tr h="24921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>
                          <a:effectLst/>
                        </a:rPr>
                        <a:t>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u="none" strike="noStrike">
                          <a:effectLst/>
                        </a:rPr>
                        <a:t>Registro da operadora na ANS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u="none" strike="noStrike">
                          <a:effectLst/>
                        </a:rPr>
                        <a:t>Campo numérico, com 6 caracteres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 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xmlns="" val="1739334371"/>
                  </a:ext>
                </a:extLst>
              </a:tr>
              <a:tr h="735007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>
                          <a:effectLst/>
                        </a:rPr>
                        <a:t>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u="none" strike="noStrike">
                          <a:effectLst/>
                        </a:rPr>
                        <a:t>Data base da informação, com mês e ano da informação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u="none" strike="noStrike">
                          <a:effectLst/>
                        </a:rPr>
                        <a:t>Campo data, com 6 caracteres (mmaaaa) 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>
                          <a:effectLst/>
                        </a:rPr>
                        <a:t>Preencher com o dado a partir de janeiro/2018, caso a operadora tenha registro após janeiro/2018 preencher a partir da data do registro da Operadora na ANS.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xmlns="" val="3396112867"/>
                  </a:ext>
                </a:extLst>
              </a:tr>
              <a:tr h="97790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3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</a:rPr>
                        <a:t>Data do início do PROMOPREV aprovado pela ANS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u="none" strike="noStrike">
                          <a:effectLst/>
                        </a:rPr>
                        <a:t>Campo data, com 6 caracteres (mmaaaa) 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Preencher com a data de aprovação pela ANS do Programa de PROMPREV, se tiver mais de um programa aprovado, preencher com a data da aprovação mais antiga. Caso não tenha PROMOPREV aprovado não prencher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xmlns="" val="3818706709"/>
                  </a:ext>
                </a:extLst>
              </a:tr>
              <a:tr h="49211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</a:rPr>
                        <a:t>Data do início da Certificação em APS homologada pela ANS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u="none" strike="noStrike">
                          <a:effectLst/>
                        </a:rPr>
                        <a:t>Campo data, com 6 caracteres (mmaaaa) 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Preencher com a data de homologação pela ANS da Certificação em APS. Caso não tenha Certificação homologada não prencher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xmlns="" val="3298898639"/>
                  </a:ext>
                </a:extLst>
              </a:tr>
              <a:tr h="73500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5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</a:rPr>
                        <a:t>Quantidade Total de Beneficiários na Operadora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u="none" strike="noStrike">
                          <a:effectLst/>
                        </a:rPr>
                        <a:t>Campo numérico, tamanho 10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Preencher com a quantidade total de  beneficiários na operadora, caso a operadora tenha registro após janeiro/2018 preencher a partir da data do registro da Operadora na ANS.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xmlns="" val="2462099934"/>
                  </a:ext>
                </a:extLst>
              </a:tr>
              <a:tr h="122079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</a:rPr>
                        <a:t>Quantidade total de beneficiários abarcados por Programas de PROMOPREV na data base da informação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u="none" strike="noStrike">
                          <a:effectLst/>
                        </a:rPr>
                        <a:t>Campo numérico, tamanho 10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Preencher com a quantidade de beneficiários abarcados por Programas de PROMOPREV na data base da informação. Caso a data de aprovação do PROMOPREV seja após janeiro/2018, preencher a partir da data de aprovação do programa. Caso não tenha Certificação homologada não prencher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xmlns="" val="1636736176"/>
                  </a:ext>
                </a:extLst>
              </a:tr>
              <a:tr h="97790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7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</a:rPr>
                        <a:t>Quantidade total de Beneficiários abarcados pelos Programas de Certificação APS na data base da informação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u="none" strike="noStrike">
                          <a:effectLst/>
                        </a:rPr>
                        <a:t>Campo numérico, tamanho 10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Preencher com a quantidade de beneficiários abarcados pelos Programas de Certificação APS na data base da informação (considerar a partir da data base da homologação do programa pela ANS). Caso não tenha Certificação homologada não prencher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xmlns="" val="4255516185"/>
                  </a:ext>
                </a:extLst>
              </a:tr>
              <a:tr h="73500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8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</a:rPr>
                        <a:t>Sinistralidade Total da Operadora na data base da informação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u="none" strike="noStrike">
                          <a:effectLst/>
                        </a:rPr>
                        <a:t>Campo numérico, tamanho 3 mais 2 casas decimais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>
                          <a:effectLst/>
                        </a:rPr>
                        <a:t>Preencher com o dado a partir de janeiro/2018, caso a operadora tenha registro após janeiro/2018 preencher a partir da data do registro da Operadora na ANS.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xmlns="" val="3795186254"/>
                  </a:ext>
                </a:extLst>
              </a:tr>
              <a:tr h="122079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9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</a:rPr>
                        <a:t>Sinistralidade do Grupo de Beneficiários abarcados por Programas de Promoprev  na data base da informação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u="none" strike="noStrike">
                          <a:effectLst/>
                        </a:rPr>
                        <a:t>Campo numérico, tamanho 3 mais 2 casas decimais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Preencher com a sinistralidade do grupo de beneficiários abarcados por Programas de PROMOPREV na data base da informação. Caso a data de aprovação do PROMOPREV seja após janeiro/2018, preencher a partir da data de aprovação do programa. Caso não tenha PROMOPREV aprovada não prencher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xmlns="" val="2788356411"/>
                  </a:ext>
                </a:extLst>
              </a:tr>
              <a:tr h="97790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10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</a:rPr>
                        <a:t>Sinistralidade do Grupo de Beneficiários abarcados pelas Programas de Certificação APS na data base da informação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u="none" strike="noStrike">
                          <a:effectLst/>
                        </a:rPr>
                        <a:t>Campo numérico, tamanho 3 mais 2 casas decimais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Preencher com a sinistralidade do grupo de beneficiários abarcados pelos Programas de Certificação APS na data base da informação (considerar a partir da data base da homologação do programa pela ANS). Caso não tenha Certificação homologada não prencher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xmlns="" val="10110082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68380813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xmlns="" id="{1689BA07-118B-B4FE-6F31-D18CE852BF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9977678"/>
              </p:ext>
            </p:extLst>
          </p:nvPr>
        </p:nvGraphicFramePr>
        <p:xfrm>
          <a:off x="619528" y="1469189"/>
          <a:ext cx="17289573" cy="7096760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1832200">
                  <a:extLst>
                    <a:ext uri="{9D8B030D-6E8A-4147-A177-3AD203B41FA5}">
                      <a16:colId xmlns:a16="http://schemas.microsoft.com/office/drawing/2014/main" xmlns="" val="1662041224"/>
                    </a:ext>
                  </a:extLst>
                </a:gridCol>
                <a:gridCol w="5215573">
                  <a:extLst>
                    <a:ext uri="{9D8B030D-6E8A-4147-A177-3AD203B41FA5}">
                      <a16:colId xmlns:a16="http://schemas.microsoft.com/office/drawing/2014/main" xmlns="" val="3532432156"/>
                    </a:ext>
                  </a:extLst>
                </a:gridCol>
                <a:gridCol w="3129438">
                  <a:extLst>
                    <a:ext uri="{9D8B030D-6E8A-4147-A177-3AD203B41FA5}">
                      <a16:colId xmlns:a16="http://schemas.microsoft.com/office/drawing/2014/main" xmlns="" val="3863777960"/>
                    </a:ext>
                  </a:extLst>
                </a:gridCol>
                <a:gridCol w="7112362">
                  <a:extLst>
                    <a:ext uri="{9D8B030D-6E8A-4147-A177-3AD203B41FA5}">
                      <a16:colId xmlns:a16="http://schemas.microsoft.com/office/drawing/2014/main" xmlns="" val="3364640450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u="none" strike="noStrike">
                          <a:effectLst/>
                        </a:rPr>
                        <a:t>Número 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u="none" strike="noStrike">
                          <a:effectLst/>
                        </a:rPr>
                        <a:t>Dados 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u="none" strike="noStrike">
                          <a:effectLst/>
                        </a:rPr>
                        <a:t>Especificação do Campo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u="none" strike="noStrike">
                          <a:effectLst/>
                        </a:rPr>
                        <a:t>Observação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xmlns="" val="1920843502"/>
                  </a:ext>
                </a:extLst>
              </a:tr>
              <a:tr h="374015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11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</a:rPr>
                        <a:t>Valor total de </a:t>
                      </a:r>
                      <a:r>
                        <a:rPr lang="en-US" sz="1600" u="none" strike="noStrike" err="1">
                          <a:effectLst/>
                        </a:rPr>
                        <a:t>despesas</a:t>
                      </a:r>
                      <a:r>
                        <a:rPr lang="en-US" sz="1600" u="none" strike="noStrike">
                          <a:effectLst/>
                        </a:rPr>
                        <a:t> </a:t>
                      </a:r>
                      <a:r>
                        <a:rPr lang="en-US" sz="1600" u="none" strike="noStrike" err="1">
                          <a:effectLst/>
                        </a:rPr>
                        <a:t>mensais</a:t>
                      </a:r>
                      <a:r>
                        <a:rPr lang="en-US" sz="1600" u="none" strike="noStrike">
                          <a:effectLst/>
                        </a:rPr>
                        <a:t> da </a:t>
                      </a:r>
                      <a:r>
                        <a:rPr lang="en-US" sz="1600" u="none" strike="noStrike" err="1">
                          <a:effectLst/>
                        </a:rPr>
                        <a:t>operadora</a:t>
                      </a:r>
                      <a:r>
                        <a:rPr lang="en-US" sz="1600" u="none" strike="noStrike">
                          <a:effectLst/>
                        </a:rPr>
                        <a:t> </a:t>
                      </a:r>
                      <a:r>
                        <a:rPr lang="en-US" sz="1600" u="none" strike="noStrike" err="1">
                          <a:effectLst/>
                        </a:rPr>
                        <a:t>em</a:t>
                      </a:r>
                      <a:r>
                        <a:rPr lang="en-US" sz="1600" u="none" strike="noStrike">
                          <a:effectLst/>
                        </a:rPr>
                        <a:t> </a:t>
                      </a:r>
                      <a:r>
                        <a:rPr lang="en-US" sz="1600" u="none" strike="noStrike" err="1">
                          <a:effectLst/>
                        </a:rPr>
                        <a:t>Programas</a:t>
                      </a:r>
                      <a:r>
                        <a:rPr lang="en-US" sz="1600" u="none" strike="noStrike">
                          <a:effectLst/>
                        </a:rPr>
                        <a:t> de PROMOPREV </a:t>
                      </a:r>
                      <a:r>
                        <a:rPr lang="en-US" sz="1600" u="none" strike="noStrike" err="1">
                          <a:effectLst/>
                        </a:rPr>
                        <a:t>na</a:t>
                      </a:r>
                      <a:r>
                        <a:rPr lang="en-US" sz="1600" u="none" strike="noStrike">
                          <a:effectLst/>
                        </a:rPr>
                        <a:t> data base da </a:t>
                      </a:r>
                      <a:r>
                        <a:rPr lang="en-US" sz="1600" u="none" strike="noStrike" err="1">
                          <a:effectLst/>
                        </a:rPr>
                        <a:t>informação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u="none" strike="noStrike">
                          <a:effectLst/>
                        </a:rPr>
                        <a:t>Campo numérico, tamanho 10 mais 2 casas decimais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Preencher com o valor total de despesas nos Programas de PROMOPREV na data base da informação. Caso a data de aprovação do PROMOPREV seja após janeiro/2018, preencher a partir da data de aprovação do programa.</a:t>
                      </a:r>
                      <a:br>
                        <a:rPr lang="en-US" sz="1200" u="none" strike="noStrike">
                          <a:effectLst/>
                        </a:rPr>
                      </a:br>
                      <a:r>
                        <a:rPr lang="en-US" sz="1200" u="none" strike="noStrike">
                          <a:effectLst/>
                        </a:rPr>
                        <a:t/>
                      </a:r>
                      <a:br>
                        <a:rPr lang="en-US" sz="1200" u="none" strike="noStrike">
                          <a:effectLst/>
                        </a:rPr>
                      </a:br>
                      <a:r>
                        <a:rPr lang="en-US" sz="1200" u="none" strike="noStrike">
                          <a:effectLst/>
                        </a:rPr>
                        <a:t>Deverão ser consideradas as depesas elencadas no anexo da INSTRUÇÃO NORMATIVA ANS – IN ANS Nº 15, DE 31 DE MARÇO DE 2022, que estabelece que poderão ser alocadas nas contas específicas do Plano de Contas Padrão da ANS (conta 44151 -PROMOPREV) as despesas relativas a:</a:t>
                      </a:r>
                      <a:br>
                        <a:rPr lang="en-US" sz="1200" u="none" strike="noStrike">
                          <a:effectLst/>
                        </a:rPr>
                      </a:br>
                      <a:r>
                        <a:rPr lang="en-US" sz="1200" u="none" strike="noStrike">
                          <a:effectLst/>
                        </a:rPr>
                        <a:t>- Contratação de novos profissionais para realização e desenvolvimento do programa para promoção da saúde e prevenção de riscos e doenças;</a:t>
                      </a:r>
                      <a:br>
                        <a:rPr lang="en-US" sz="1200" u="none" strike="noStrike">
                          <a:effectLst/>
                        </a:rPr>
                      </a:br>
                      <a:r>
                        <a:rPr lang="en-US" sz="1200" u="none" strike="noStrike">
                          <a:effectLst/>
                        </a:rPr>
                        <a:t>- Contratação de empresa terceirizada para prestação de serviços específicos para o desenvolvimento do programa para promoção da saúde e prevenção de riscos e doenças;</a:t>
                      </a:r>
                      <a:br>
                        <a:rPr lang="en-US" sz="1200" u="none" strike="noStrike">
                          <a:effectLst/>
                        </a:rPr>
                      </a:br>
                      <a:r>
                        <a:rPr lang="en-US" sz="1200" u="none" strike="noStrike">
                          <a:effectLst/>
                        </a:rPr>
                        <a:t>- Contratação de serviços de consultoria para o desenvolvimento do programa para promoção da saúde e prevenção de riscos e doenças;</a:t>
                      </a:r>
                      <a:br>
                        <a:rPr lang="en-US" sz="1200" u="none" strike="noStrike">
                          <a:effectLst/>
                        </a:rPr>
                      </a:br>
                      <a:r>
                        <a:rPr lang="en-US" sz="1200" u="none" strike="noStrike">
                          <a:effectLst/>
                        </a:rPr>
                        <a:t>- Salários, honorários, encargos e benefícios dos profissionais que prestam serviços voltados especificamente para o programa de promoção da saúde e prevenção de riscos e doenças;</a:t>
                      </a:r>
                      <a:br>
                        <a:rPr lang="en-US" sz="1200" u="none" strike="noStrike">
                          <a:effectLst/>
                        </a:rPr>
                      </a:br>
                      <a:r>
                        <a:rPr lang="en-US" sz="1200" u="none" strike="noStrike">
                          <a:effectLst/>
                        </a:rPr>
                        <a:t>- Treinamento e capacitação dos profissionais que prestam serviços específicos para o programa de promoção da saúde e prevenção de riscos e doenças;</a:t>
                      </a:r>
                      <a:br>
                        <a:rPr lang="en-US" sz="1200" u="none" strike="noStrike">
                          <a:effectLst/>
                        </a:rPr>
                      </a:br>
                      <a:r>
                        <a:rPr lang="en-US" sz="1200" u="none" strike="noStrike">
                          <a:effectLst/>
                        </a:rPr>
                        <a:t>- Despesas com sistemas de informação específico para o monitoramento do programa de promoção da saúde e prevenção de riscos e doenças;</a:t>
                      </a:r>
                      <a:br>
                        <a:rPr lang="en-US" sz="1200" u="none" strike="noStrike">
                          <a:effectLst/>
                        </a:rPr>
                      </a:br>
                      <a:r>
                        <a:rPr lang="en-US" sz="1200" u="none" strike="noStrike">
                          <a:effectLst/>
                        </a:rPr>
                        <a:t>- Despesas e investimentos em infra-estrutura específica para o desenvolvimento do programa para promoção da saúde e prevenção de riscos e doenças (aluguéis, equipamentos, materiais, luz, gás, telefone, internet, etc);</a:t>
                      </a:r>
                      <a:br>
                        <a:rPr lang="en-US" sz="1200" u="none" strike="noStrike">
                          <a:effectLst/>
                        </a:rPr>
                      </a:br>
                      <a:r>
                        <a:rPr lang="en-US" sz="1200" u="none" strike="noStrike">
                          <a:effectLst/>
                        </a:rPr>
                        <a:t>- Elaboração de material educativo e kits para os beneficiários participantes do programa para promoção da saúde e prevenção de riscos e doenças;</a:t>
                      </a:r>
                      <a:br>
                        <a:rPr lang="en-US" sz="1200" u="none" strike="noStrike">
                          <a:effectLst/>
                        </a:rPr>
                      </a:br>
                      <a:r>
                        <a:rPr lang="en-US" sz="1200" u="none" strike="noStrike">
                          <a:effectLst/>
                        </a:rPr>
                        <a:t>- Despesas com medicamentos utilizados especificamente nas  atividades desenvolvidas no programa para promoção da saúde e prevenção de riscos e doenças;</a:t>
                      </a:r>
                      <a:br>
                        <a:rPr lang="en-US" sz="1200" u="none" strike="noStrike">
                          <a:effectLst/>
                        </a:rPr>
                      </a:br>
                      <a:r>
                        <a:rPr lang="en-US" sz="1200" u="none" strike="noStrike">
                          <a:effectLst/>
                        </a:rPr>
                        <a:t>- Despesas referentes a material publicitário e marketing específico do programa para promoção da saúde e prevenção de riscos e doenças); entre outras</a:t>
                      </a:r>
                      <a:br>
                        <a:rPr lang="en-US" sz="1200" u="none" strike="noStrike">
                          <a:effectLst/>
                        </a:rPr>
                      </a:br>
                      <a:r>
                        <a:rPr lang="en-US" sz="1200" u="none" strike="noStrike">
                          <a:effectLst/>
                        </a:rPr>
                        <a:t/>
                      </a:r>
                      <a:br>
                        <a:rPr lang="en-US" sz="1200" u="none" strike="noStrike">
                          <a:effectLst/>
                        </a:rPr>
                      </a:br>
                      <a:r>
                        <a:rPr lang="en-US" sz="1200" u="none" strike="noStrike">
                          <a:effectLst/>
                        </a:rPr>
                        <a:t>Caso não tenha PROMOPREV aprovada não prencher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xmlns="" val="991589462"/>
                  </a:ext>
                </a:extLst>
              </a:tr>
              <a:tr h="53975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12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</a:rPr>
                        <a:t>Valor total de despesas da operadora para obtenção da Certificação em APS 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u="none" strike="noStrike">
                          <a:effectLst/>
                        </a:rPr>
                        <a:t>Campo numérico, tamanho 10 mais 2 casas decimais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Preencher com o valor total de despesas que a operadora teve para se certificar em APS -total das despesas deverá ser considerado apenas na data de referência relativa à homologação da certificação (por exemplo: despesas com a auditoria de certificação). </a:t>
                      </a:r>
                      <a:br>
                        <a:rPr lang="en-US" sz="1200" u="none" strike="noStrike">
                          <a:effectLst/>
                        </a:rPr>
                      </a:br>
                      <a:r>
                        <a:rPr lang="en-US" sz="1200" u="none" strike="noStrike">
                          <a:effectLst/>
                        </a:rPr>
                        <a:t>Caso não tenha Certificação homologada não prencher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xmlns="" val="726328669"/>
                  </a:ext>
                </a:extLst>
              </a:tr>
              <a:tr h="53975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13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</a:rPr>
                        <a:t>Valor total do custeio mensal dos serviços de APS da rede da Operadora que participa da Certificação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u="none" strike="noStrike">
                          <a:effectLst/>
                        </a:rPr>
                        <a:t>Campo numérico, tamanho 10 mais 2 casas decimais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err="1">
                          <a:effectLst/>
                        </a:rPr>
                        <a:t>Preencher</a:t>
                      </a:r>
                      <a:r>
                        <a:rPr lang="en-US" sz="1200" u="none" strike="noStrike">
                          <a:effectLst/>
                        </a:rPr>
                        <a:t> com o valor total mensal do </a:t>
                      </a:r>
                      <a:r>
                        <a:rPr lang="en-US" sz="1200" u="none" strike="noStrike" err="1">
                          <a:effectLst/>
                        </a:rPr>
                        <a:t>custo</a:t>
                      </a:r>
                      <a:r>
                        <a:rPr lang="en-US" sz="1200" u="none" strike="noStrike">
                          <a:effectLst/>
                        </a:rPr>
                        <a:t> dos </a:t>
                      </a:r>
                      <a:r>
                        <a:rPr lang="en-US" sz="1200" u="none" strike="noStrike" err="1">
                          <a:effectLst/>
                        </a:rPr>
                        <a:t>serviços</a:t>
                      </a:r>
                      <a:r>
                        <a:rPr lang="en-US" sz="1200" u="none" strike="noStrike">
                          <a:effectLst/>
                        </a:rPr>
                        <a:t> de APS da rede da </a:t>
                      </a:r>
                      <a:r>
                        <a:rPr lang="en-US" sz="1200" u="none" strike="noStrike" err="1">
                          <a:effectLst/>
                        </a:rPr>
                        <a:t>operadora</a:t>
                      </a:r>
                      <a:r>
                        <a:rPr lang="en-US" sz="1200" u="none" strike="noStrike">
                          <a:effectLst/>
                        </a:rPr>
                        <a:t> que </a:t>
                      </a:r>
                      <a:r>
                        <a:rPr lang="en-US" sz="1200" u="none" strike="noStrike" err="1">
                          <a:effectLst/>
                        </a:rPr>
                        <a:t>participa</a:t>
                      </a:r>
                      <a:r>
                        <a:rPr lang="en-US" sz="1200" u="none" strike="noStrike">
                          <a:effectLst/>
                        </a:rPr>
                        <a:t> da </a:t>
                      </a:r>
                      <a:r>
                        <a:rPr lang="en-US" sz="1200" u="none" strike="noStrike" err="1">
                          <a:effectLst/>
                        </a:rPr>
                        <a:t>certificação</a:t>
                      </a:r>
                      <a:r>
                        <a:rPr lang="en-US" sz="1200" u="none" strike="noStrike">
                          <a:effectLst/>
                        </a:rPr>
                        <a:t>. No </a:t>
                      </a:r>
                      <a:r>
                        <a:rPr lang="en-US" sz="1200" u="none" strike="noStrike" err="1">
                          <a:effectLst/>
                        </a:rPr>
                        <a:t>caso</a:t>
                      </a:r>
                      <a:r>
                        <a:rPr lang="en-US" sz="1200" u="none" strike="noStrike">
                          <a:effectLst/>
                        </a:rPr>
                        <a:t> de um </a:t>
                      </a:r>
                      <a:r>
                        <a:rPr lang="en-US" sz="1200" u="none" strike="noStrike" err="1">
                          <a:effectLst/>
                        </a:rPr>
                        <a:t>serviço</a:t>
                      </a:r>
                      <a:r>
                        <a:rPr lang="en-US" sz="1200" u="none" strike="noStrike">
                          <a:effectLst/>
                        </a:rPr>
                        <a:t> de APS </a:t>
                      </a:r>
                      <a:r>
                        <a:rPr lang="en-US" sz="1200" u="none" strike="noStrike" err="1">
                          <a:effectLst/>
                        </a:rPr>
                        <a:t>sendo</a:t>
                      </a:r>
                      <a:r>
                        <a:rPr lang="en-US" sz="1200" u="none" strike="noStrike">
                          <a:effectLst/>
                        </a:rPr>
                        <a:t> da rede </a:t>
                      </a:r>
                      <a:r>
                        <a:rPr lang="en-US" sz="1200" u="none" strike="noStrike" err="1">
                          <a:effectLst/>
                        </a:rPr>
                        <a:t>própria</a:t>
                      </a:r>
                      <a:r>
                        <a:rPr lang="en-US" sz="1200" u="none" strike="noStrike">
                          <a:effectLst/>
                        </a:rPr>
                        <a:t> da </a:t>
                      </a:r>
                      <a:r>
                        <a:rPr lang="en-US" sz="1200" u="none" strike="noStrike" err="1">
                          <a:effectLst/>
                        </a:rPr>
                        <a:t>operadora</a:t>
                      </a:r>
                      <a:r>
                        <a:rPr lang="en-US" sz="1200" u="none" strike="noStrike">
                          <a:effectLst/>
                        </a:rPr>
                        <a:t>, </a:t>
                      </a:r>
                      <a:r>
                        <a:rPr lang="en-US" sz="1200" u="none" strike="noStrike" err="1">
                          <a:effectLst/>
                        </a:rPr>
                        <a:t>considerar</a:t>
                      </a:r>
                      <a:r>
                        <a:rPr lang="en-US" sz="1200" u="none" strike="noStrike">
                          <a:effectLst/>
                        </a:rPr>
                        <a:t> </a:t>
                      </a:r>
                      <a:r>
                        <a:rPr lang="en-US" sz="1200" u="none" strike="noStrike" err="1">
                          <a:effectLst/>
                        </a:rPr>
                        <a:t>os</a:t>
                      </a:r>
                      <a:r>
                        <a:rPr lang="en-US" sz="1200" u="none" strike="noStrike">
                          <a:effectLst/>
                        </a:rPr>
                        <a:t> </a:t>
                      </a:r>
                      <a:r>
                        <a:rPr lang="en-US" sz="1200" u="none" strike="noStrike" err="1">
                          <a:effectLst/>
                        </a:rPr>
                        <a:t>gastos</a:t>
                      </a:r>
                      <a:r>
                        <a:rPr lang="en-US" sz="1200" u="none" strike="noStrike">
                          <a:effectLst/>
                        </a:rPr>
                        <a:t> com </a:t>
                      </a:r>
                      <a:r>
                        <a:rPr lang="en-US" sz="1200" u="none" strike="noStrike" err="1">
                          <a:effectLst/>
                        </a:rPr>
                        <a:t>pessoal</a:t>
                      </a:r>
                      <a:r>
                        <a:rPr lang="en-US" sz="1200" u="none" strike="noStrike">
                          <a:effectLst/>
                        </a:rPr>
                        <a:t> (</a:t>
                      </a:r>
                      <a:r>
                        <a:rPr lang="en-US" sz="1200" u="none" strike="noStrike" err="1">
                          <a:effectLst/>
                        </a:rPr>
                        <a:t>salários</a:t>
                      </a:r>
                      <a:r>
                        <a:rPr lang="en-US" sz="1200" u="none" strike="noStrike">
                          <a:effectLst/>
                        </a:rPr>
                        <a:t>, </a:t>
                      </a:r>
                      <a:r>
                        <a:rPr lang="en-US" sz="1200" u="none" strike="noStrike" err="1">
                          <a:effectLst/>
                        </a:rPr>
                        <a:t>honorários</a:t>
                      </a:r>
                      <a:r>
                        <a:rPr lang="en-US" sz="1200" u="none" strike="noStrike">
                          <a:effectLst/>
                        </a:rPr>
                        <a:t>, </a:t>
                      </a:r>
                      <a:r>
                        <a:rPr lang="en-US" sz="1200" u="none" strike="noStrike" err="1">
                          <a:effectLst/>
                        </a:rPr>
                        <a:t>encargos</a:t>
                      </a:r>
                      <a:r>
                        <a:rPr lang="en-US" sz="1200" u="none" strike="noStrike">
                          <a:effectLst/>
                        </a:rPr>
                        <a:t> e </a:t>
                      </a:r>
                      <a:r>
                        <a:rPr lang="en-US" sz="1200" u="none" strike="noStrike" err="1">
                          <a:effectLst/>
                        </a:rPr>
                        <a:t>benefícios</a:t>
                      </a:r>
                      <a:r>
                        <a:rPr lang="en-US" sz="1200" u="none" strike="noStrike">
                          <a:effectLst/>
                        </a:rPr>
                        <a:t> dos </a:t>
                      </a:r>
                      <a:r>
                        <a:rPr lang="en-US" sz="1200" u="none" strike="noStrike" err="1">
                          <a:effectLst/>
                        </a:rPr>
                        <a:t>profissionais</a:t>
                      </a:r>
                      <a:r>
                        <a:rPr lang="en-US" sz="1200" u="none" strike="noStrike">
                          <a:effectLst/>
                        </a:rPr>
                        <a:t> que </a:t>
                      </a:r>
                      <a:r>
                        <a:rPr lang="en-US" sz="1200" u="none" strike="noStrike" err="1">
                          <a:effectLst/>
                        </a:rPr>
                        <a:t>prestam</a:t>
                      </a:r>
                      <a:r>
                        <a:rPr lang="en-US" sz="1200" u="none" strike="noStrike">
                          <a:effectLst/>
                        </a:rPr>
                        <a:t> </a:t>
                      </a:r>
                      <a:r>
                        <a:rPr lang="en-US" sz="1200" u="none" strike="noStrike" err="1">
                          <a:effectLst/>
                        </a:rPr>
                        <a:t>serviços</a:t>
                      </a:r>
                      <a:r>
                        <a:rPr lang="en-US" sz="1200" u="none" strike="noStrike">
                          <a:effectLst/>
                        </a:rPr>
                        <a:t> </a:t>
                      </a:r>
                      <a:r>
                        <a:rPr lang="en-US" sz="1200" u="none" strike="noStrike" err="1">
                          <a:effectLst/>
                        </a:rPr>
                        <a:t>voltados</a:t>
                      </a:r>
                      <a:r>
                        <a:rPr lang="en-US" sz="1200" u="none" strike="noStrike">
                          <a:effectLst/>
                        </a:rPr>
                        <a:t> </a:t>
                      </a:r>
                      <a:r>
                        <a:rPr lang="en-US" sz="1200" u="none" strike="noStrike" err="1">
                          <a:effectLst/>
                        </a:rPr>
                        <a:t>especificamente</a:t>
                      </a:r>
                      <a:r>
                        <a:rPr lang="en-US" sz="1200" u="none" strike="noStrike">
                          <a:effectLst/>
                        </a:rPr>
                        <a:t> para </a:t>
                      </a:r>
                      <a:r>
                        <a:rPr lang="en-US" sz="1200" u="none" strike="noStrike" err="1">
                          <a:effectLst/>
                        </a:rPr>
                        <a:t>os</a:t>
                      </a:r>
                      <a:r>
                        <a:rPr lang="en-US" sz="1200" u="none" strike="noStrike">
                          <a:effectLst/>
                        </a:rPr>
                        <a:t> </a:t>
                      </a:r>
                      <a:r>
                        <a:rPr lang="en-US" sz="1200" u="none" strike="noStrike" err="1">
                          <a:effectLst/>
                        </a:rPr>
                        <a:t>beneficiários</a:t>
                      </a:r>
                      <a:r>
                        <a:rPr lang="en-US" sz="1200" u="none" strike="noStrike">
                          <a:effectLst/>
                        </a:rPr>
                        <a:t> </a:t>
                      </a:r>
                      <a:r>
                        <a:rPr lang="en-US" sz="1200" u="none" strike="noStrike" err="1">
                          <a:effectLst/>
                        </a:rPr>
                        <a:t>adscritos</a:t>
                      </a:r>
                      <a:r>
                        <a:rPr lang="en-US" sz="1200" u="none" strike="noStrike">
                          <a:effectLst/>
                        </a:rPr>
                        <a:t> </a:t>
                      </a:r>
                      <a:r>
                        <a:rPr lang="en-US" sz="1200" u="none" strike="noStrike" err="1">
                          <a:effectLst/>
                        </a:rPr>
                        <a:t>na</a:t>
                      </a:r>
                      <a:r>
                        <a:rPr lang="en-US" sz="1200" u="none" strike="noStrike">
                          <a:effectLst/>
                        </a:rPr>
                        <a:t> </a:t>
                      </a:r>
                      <a:r>
                        <a:rPr lang="en-US" sz="1200" u="none" strike="noStrike" err="1">
                          <a:effectLst/>
                        </a:rPr>
                        <a:t>certificação</a:t>
                      </a:r>
                      <a:r>
                        <a:rPr lang="en-US" sz="1200" u="none" strike="noStrike">
                          <a:effectLst/>
                        </a:rPr>
                        <a:t> APS) e </a:t>
                      </a:r>
                      <a:r>
                        <a:rPr lang="en-US" sz="1200" u="none" strike="noStrike" err="1">
                          <a:effectLst/>
                        </a:rPr>
                        <a:t>infraestrutura</a:t>
                      </a:r>
                      <a:r>
                        <a:rPr lang="en-US" sz="1200" u="none" strike="noStrike">
                          <a:effectLst/>
                        </a:rPr>
                        <a:t> </a:t>
                      </a:r>
                      <a:r>
                        <a:rPr lang="en-US" sz="1200" u="none" strike="noStrike" err="1">
                          <a:effectLst/>
                        </a:rPr>
                        <a:t>voltados</a:t>
                      </a:r>
                      <a:r>
                        <a:rPr lang="en-US" sz="1200" u="none" strike="noStrike">
                          <a:effectLst/>
                        </a:rPr>
                        <a:t> </a:t>
                      </a:r>
                      <a:r>
                        <a:rPr lang="en-US" sz="1200" u="none" strike="noStrike" err="1">
                          <a:effectLst/>
                        </a:rPr>
                        <a:t>especificamente</a:t>
                      </a:r>
                      <a:r>
                        <a:rPr lang="en-US" sz="1200" u="none" strike="noStrike">
                          <a:effectLst/>
                        </a:rPr>
                        <a:t> para a APS. Caso </a:t>
                      </a:r>
                      <a:r>
                        <a:rPr lang="en-US" sz="1200" u="none" strike="noStrike" err="1">
                          <a:effectLst/>
                        </a:rPr>
                        <a:t>não</a:t>
                      </a:r>
                      <a:r>
                        <a:rPr lang="en-US" sz="1200" u="none" strike="noStrike">
                          <a:effectLst/>
                        </a:rPr>
                        <a:t> </a:t>
                      </a:r>
                      <a:r>
                        <a:rPr lang="en-US" sz="1200" u="none" strike="noStrike" err="1">
                          <a:effectLst/>
                        </a:rPr>
                        <a:t>tenha</a:t>
                      </a:r>
                      <a:r>
                        <a:rPr lang="en-US" sz="1200" u="none" strike="noStrike">
                          <a:effectLst/>
                        </a:rPr>
                        <a:t> </a:t>
                      </a:r>
                      <a:r>
                        <a:rPr lang="en-US" sz="1200" u="none" strike="noStrike" err="1">
                          <a:effectLst/>
                        </a:rPr>
                        <a:t>Certificação</a:t>
                      </a:r>
                      <a:r>
                        <a:rPr lang="en-US" sz="1200" u="none" strike="noStrike">
                          <a:effectLst/>
                        </a:rPr>
                        <a:t> </a:t>
                      </a:r>
                      <a:r>
                        <a:rPr lang="en-US" sz="1200" u="none" strike="noStrike" err="1">
                          <a:effectLst/>
                        </a:rPr>
                        <a:t>homologada</a:t>
                      </a:r>
                      <a:r>
                        <a:rPr lang="en-US" sz="1200" u="none" strike="noStrike">
                          <a:effectLst/>
                        </a:rPr>
                        <a:t> </a:t>
                      </a:r>
                      <a:r>
                        <a:rPr lang="en-US" sz="1200" u="none" strike="noStrike" err="1">
                          <a:effectLst/>
                        </a:rPr>
                        <a:t>não</a:t>
                      </a:r>
                      <a:r>
                        <a:rPr lang="en-US" sz="1200" u="none" strike="noStrike">
                          <a:effectLst/>
                        </a:rPr>
                        <a:t> </a:t>
                      </a:r>
                      <a:r>
                        <a:rPr lang="en-US" sz="1200" u="none" strike="noStrike" err="1">
                          <a:effectLst/>
                        </a:rPr>
                        <a:t>prencher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xmlns="" val="35813191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04510892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xmlns="" id="{048CC27A-3660-4F37-A0C4-054569B1AF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6685398"/>
              </p:ext>
            </p:extLst>
          </p:nvPr>
        </p:nvGraphicFramePr>
        <p:xfrm>
          <a:off x="180474" y="1965264"/>
          <a:ext cx="17927052" cy="6417432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1899754">
                  <a:extLst>
                    <a:ext uri="{9D8B030D-6E8A-4147-A177-3AD203B41FA5}">
                      <a16:colId xmlns:a16="http://schemas.microsoft.com/office/drawing/2014/main" xmlns="" val="1536451118"/>
                    </a:ext>
                  </a:extLst>
                </a:gridCol>
                <a:gridCol w="6166665">
                  <a:extLst>
                    <a:ext uri="{9D8B030D-6E8A-4147-A177-3AD203B41FA5}">
                      <a16:colId xmlns:a16="http://schemas.microsoft.com/office/drawing/2014/main" xmlns="" val="1420461661"/>
                    </a:ext>
                  </a:extLst>
                </a:gridCol>
                <a:gridCol w="3482883">
                  <a:extLst>
                    <a:ext uri="{9D8B030D-6E8A-4147-A177-3AD203B41FA5}">
                      <a16:colId xmlns:a16="http://schemas.microsoft.com/office/drawing/2014/main" xmlns="" val="3752707125"/>
                    </a:ext>
                  </a:extLst>
                </a:gridCol>
                <a:gridCol w="6377750">
                  <a:extLst>
                    <a:ext uri="{9D8B030D-6E8A-4147-A177-3AD203B41FA5}">
                      <a16:colId xmlns:a16="http://schemas.microsoft.com/office/drawing/2014/main" xmlns="" val="3757457161"/>
                    </a:ext>
                  </a:extLst>
                </a:gridCol>
              </a:tblGrid>
              <a:tr h="16782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u="none" strike="noStrike">
                          <a:effectLst/>
                        </a:rPr>
                        <a:t>Número 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58" marR="4158" marT="41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u="none" strike="noStrike">
                          <a:effectLst/>
                        </a:rPr>
                        <a:t>Dados 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58" marR="4158" marT="41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u="none" strike="noStrike">
                          <a:effectLst/>
                        </a:rPr>
                        <a:t>Especificação do Campo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58" marR="4158" marT="41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u="none" strike="noStrike">
                          <a:effectLst/>
                        </a:rPr>
                        <a:t>Observação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58" marR="4158" marT="4158" marB="0" anchor="ctr"/>
                </a:tc>
                <a:extLst>
                  <a:ext uri="{0D108BD9-81ED-4DB2-BD59-A6C34878D82A}">
                    <a16:rowId xmlns:a16="http://schemas.microsoft.com/office/drawing/2014/main" xmlns="" val="1818978893"/>
                  </a:ext>
                </a:extLst>
              </a:tr>
              <a:tr h="116920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14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58" marR="4158" marT="415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</a:rPr>
                        <a:t>RAZÃO DE VISITAS A EMERGÊNCIAS/PRONTO ATENDIMENTO POR BENEFICIÁRIO (</a:t>
                      </a:r>
                      <a:r>
                        <a:rPr lang="en-US" sz="1600" u="none" strike="noStrike" err="1">
                          <a:effectLst/>
                        </a:rPr>
                        <a:t>considerando</a:t>
                      </a:r>
                      <a:r>
                        <a:rPr lang="en-US" sz="1600" u="none" strike="noStrike">
                          <a:effectLst/>
                        </a:rPr>
                        <a:t> o total de </a:t>
                      </a:r>
                      <a:r>
                        <a:rPr lang="en-US" sz="1600" u="none" strike="noStrike" err="1">
                          <a:effectLst/>
                        </a:rPr>
                        <a:t>beneficiários</a:t>
                      </a:r>
                      <a:r>
                        <a:rPr lang="en-US" sz="1600" u="none" strike="noStrike">
                          <a:effectLst/>
                        </a:rPr>
                        <a:t> da </a:t>
                      </a:r>
                      <a:r>
                        <a:rPr lang="en-US" sz="1600" u="none" strike="noStrike" err="1">
                          <a:effectLst/>
                        </a:rPr>
                        <a:t>Operadora</a:t>
                      </a:r>
                      <a:r>
                        <a:rPr lang="en-US" sz="1600" u="none" strike="noStrike">
                          <a:effectLst/>
                        </a:rPr>
                        <a:t>)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58" marR="4158" marT="415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u="none" strike="noStrike">
                          <a:effectLst/>
                        </a:rPr>
                        <a:t>Campo numérico, tamanho 3 mais 4 casas decimais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58" marR="4158" marT="415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</a:rPr>
                        <a:t>O indicador mede a relação entre a produção de consultas médicas, em unidades de urgência </a:t>
                      </a:r>
                      <a:br>
                        <a:rPr lang="en-US" sz="1600" u="none" strike="noStrike">
                          <a:effectLst/>
                        </a:rPr>
                      </a:br>
                      <a:r>
                        <a:rPr lang="en-US" sz="1600" u="none" strike="noStrike">
                          <a:effectLst/>
                        </a:rPr>
                        <a:t>e emergência/pronto-atendimento e beneficiários. </a:t>
                      </a:r>
                      <a:br>
                        <a:rPr lang="en-US" sz="1600" u="none" strike="noStrike">
                          <a:effectLst/>
                        </a:rPr>
                      </a:br>
                      <a:r>
                        <a:rPr lang="en-US" sz="1600" u="none" strike="noStrike">
                          <a:effectLst/>
                        </a:rPr>
                        <a:t/>
                      </a:r>
                      <a:br>
                        <a:rPr lang="en-US" sz="1600" u="none" strike="noStrike">
                          <a:effectLst/>
                        </a:rPr>
                      </a:br>
                      <a:r>
                        <a:rPr lang="en-US" sz="1600" u="none" strike="noStrike">
                          <a:effectLst/>
                        </a:rPr>
                        <a:t>O indicador deverá ser calculado considerando todos os beneficiários e atendimentos da operadora na data base da informação.</a:t>
                      </a:r>
                      <a:br>
                        <a:rPr lang="en-US" sz="1600" u="none" strike="noStrike">
                          <a:effectLst/>
                        </a:rPr>
                      </a:br>
                      <a:r>
                        <a:rPr lang="en-US" sz="1600" u="none" strike="noStrike">
                          <a:effectLst/>
                        </a:rPr>
                        <a:t/>
                      </a:r>
                      <a:br>
                        <a:rPr lang="en-US" sz="1600" u="none" strike="noStrike">
                          <a:effectLst/>
                        </a:rPr>
                      </a:br>
                      <a:r>
                        <a:rPr lang="en-US" sz="1600" u="none" strike="noStrike">
                          <a:effectLst/>
                        </a:rPr>
                        <a:t>A forma matemática de cálculo do indicador deverá considerar a ficha técnica estabelecida no anexo I da RN 572/2023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58" marR="4158" marT="4158" marB="0" anchor="ctr"/>
                </a:tc>
                <a:extLst>
                  <a:ext uri="{0D108BD9-81ED-4DB2-BD59-A6C34878D82A}">
                    <a16:rowId xmlns:a16="http://schemas.microsoft.com/office/drawing/2014/main" xmlns="" val="1190306858"/>
                  </a:ext>
                </a:extLst>
              </a:tr>
              <a:tr h="102375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15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58" marR="4158" marT="415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</a:rPr>
                        <a:t>RAZÃO DE VISITAS A EMERGÊNCIAS/PRONTO ATENDIMENTO POR BENEFICIÁRIO (considerando o total de beneficiários abarcados em PROMOPREV)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58" marR="4158" marT="415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u="none" strike="noStrike">
                          <a:effectLst/>
                        </a:rPr>
                        <a:t>Campo numérico, tamanho 3 mais 4 casas decimais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58" marR="4158" marT="415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</a:rPr>
                        <a:t>O indicador deverá ser calculado considerando todos os beneficiários e atendimentos da operadora abarcados por Programas de PROMOPREV na data base da informação.</a:t>
                      </a:r>
                      <a:br>
                        <a:rPr lang="en-US" sz="1600" u="none" strike="noStrike">
                          <a:effectLst/>
                        </a:rPr>
                      </a:br>
                      <a:r>
                        <a:rPr lang="en-US" sz="1600" u="none" strike="noStrike">
                          <a:effectLst/>
                        </a:rPr>
                        <a:t/>
                      </a:r>
                      <a:br>
                        <a:rPr lang="en-US" sz="1600" u="none" strike="noStrike">
                          <a:effectLst/>
                        </a:rPr>
                      </a:br>
                      <a:r>
                        <a:rPr lang="en-US" sz="1600" u="none" strike="noStrike">
                          <a:effectLst/>
                        </a:rPr>
                        <a:t>A forma matemática de cálculo do indicador deverá considerar a ficha técnica estabelecida no anexo I da RN 572/2023.</a:t>
                      </a:r>
                      <a:br>
                        <a:rPr lang="en-US" sz="1600" u="none" strike="noStrike">
                          <a:effectLst/>
                        </a:rPr>
                      </a:br>
                      <a:r>
                        <a:rPr lang="en-US" sz="1600" u="none" strike="noStrike">
                          <a:effectLst/>
                        </a:rPr>
                        <a:t/>
                      </a:r>
                      <a:br>
                        <a:rPr lang="en-US" sz="1600" u="none" strike="noStrike">
                          <a:effectLst/>
                        </a:rPr>
                      </a:br>
                      <a:r>
                        <a:rPr lang="en-US" sz="1600" u="none" strike="noStrike">
                          <a:effectLst/>
                        </a:rPr>
                        <a:t>Caso não tenha PROMOPREV aprovada não prencher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58" marR="4158" marT="4158" marB="0" anchor="ctr"/>
                </a:tc>
                <a:extLst>
                  <a:ext uri="{0D108BD9-81ED-4DB2-BD59-A6C34878D82A}">
                    <a16:rowId xmlns:a16="http://schemas.microsoft.com/office/drawing/2014/main" xmlns="" val="997080533"/>
                  </a:ext>
                </a:extLst>
              </a:tr>
              <a:tr h="102375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16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58" marR="4158" marT="415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</a:rPr>
                        <a:t>RAZÃO DE VISITAS A EMERGÊNCIAS/PRONTO ATENDIMENTO POR BENEFICIÁRIO (considerando o total de beneficiários adscritos na Certificação em APS)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58" marR="4158" marT="415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u="none" strike="noStrike">
                          <a:effectLst/>
                        </a:rPr>
                        <a:t>Campo numérico, tamanho 3 mais 4 casas decimais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58" marR="4158" marT="415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</a:rPr>
                        <a:t>O </a:t>
                      </a:r>
                      <a:r>
                        <a:rPr lang="en-US" sz="1600" u="none" strike="noStrike" err="1">
                          <a:effectLst/>
                        </a:rPr>
                        <a:t>indicador</a:t>
                      </a:r>
                      <a:r>
                        <a:rPr lang="en-US" sz="1600" u="none" strike="noStrike">
                          <a:effectLst/>
                        </a:rPr>
                        <a:t> </a:t>
                      </a:r>
                      <a:r>
                        <a:rPr lang="en-US" sz="1600" u="none" strike="noStrike" err="1">
                          <a:effectLst/>
                        </a:rPr>
                        <a:t>deverá</a:t>
                      </a:r>
                      <a:r>
                        <a:rPr lang="en-US" sz="1600" u="none" strike="noStrike">
                          <a:effectLst/>
                        </a:rPr>
                        <a:t> ser </a:t>
                      </a:r>
                      <a:r>
                        <a:rPr lang="en-US" sz="1600" u="none" strike="noStrike" err="1">
                          <a:effectLst/>
                        </a:rPr>
                        <a:t>calculado</a:t>
                      </a:r>
                      <a:r>
                        <a:rPr lang="en-US" sz="1600" u="none" strike="noStrike">
                          <a:effectLst/>
                        </a:rPr>
                        <a:t> </a:t>
                      </a:r>
                      <a:r>
                        <a:rPr lang="en-US" sz="1600" u="none" strike="noStrike" err="1">
                          <a:effectLst/>
                        </a:rPr>
                        <a:t>considerando</a:t>
                      </a:r>
                      <a:r>
                        <a:rPr lang="en-US" sz="1600" u="none" strike="noStrike">
                          <a:effectLst/>
                        </a:rPr>
                        <a:t> </a:t>
                      </a:r>
                      <a:r>
                        <a:rPr lang="en-US" sz="1600" u="none" strike="noStrike" err="1">
                          <a:effectLst/>
                        </a:rPr>
                        <a:t>todos</a:t>
                      </a:r>
                      <a:r>
                        <a:rPr lang="en-US" sz="1600" u="none" strike="noStrike">
                          <a:effectLst/>
                        </a:rPr>
                        <a:t> </a:t>
                      </a:r>
                      <a:r>
                        <a:rPr lang="en-US" sz="1600" u="none" strike="noStrike" err="1">
                          <a:effectLst/>
                        </a:rPr>
                        <a:t>os</a:t>
                      </a:r>
                      <a:r>
                        <a:rPr lang="en-US" sz="1600" u="none" strike="noStrike">
                          <a:effectLst/>
                        </a:rPr>
                        <a:t> </a:t>
                      </a:r>
                      <a:r>
                        <a:rPr lang="en-US" sz="1600" u="none" strike="noStrike" err="1">
                          <a:effectLst/>
                        </a:rPr>
                        <a:t>beneficiários</a:t>
                      </a:r>
                      <a:r>
                        <a:rPr lang="en-US" sz="1600" u="none" strike="noStrike">
                          <a:effectLst/>
                        </a:rPr>
                        <a:t> </a:t>
                      </a:r>
                      <a:r>
                        <a:rPr lang="en-US" sz="1600" u="none" strike="noStrike" err="1">
                          <a:effectLst/>
                        </a:rPr>
                        <a:t>adscritos</a:t>
                      </a:r>
                      <a:r>
                        <a:rPr lang="en-US" sz="1600" u="none" strike="noStrike">
                          <a:effectLst/>
                        </a:rPr>
                        <a:t> </a:t>
                      </a:r>
                      <a:r>
                        <a:rPr lang="en-US" sz="1600" u="none" strike="noStrike" err="1">
                          <a:effectLst/>
                        </a:rPr>
                        <a:t>na</a:t>
                      </a:r>
                      <a:r>
                        <a:rPr lang="en-US" sz="1600" u="none" strike="noStrike">
                          <a:effectLst/>
                        </a:rPr>
                        <a:t> </a:t>
                      </a:r>
                      <a:r>
                        <a:rPr lang="en-US" sz="1600" u="none" strike="noStrike" err="1">
                          <a:effectLst/>
                        </a:rPr>
                        <a:t>certificação</a:t>
                      </a:r>
                      <a:r>
                        <a:rPr lang="en-US" sz="1600" u="none" strike="noStrike">
                          <a:effectLst/>
                        </a:rPr>
                        <a:t> APS e </a:t>
                      </a:r>
                      <a:r>
                        <a:rPr lang="en-US" sz="1600" u="none" strike="noStrike" err="1">
                          <a:effectLst/>
                        </a:rPr>
                        <a:t>seus</a:t>
                      </a:r>
                      <a:r>
                        <a:rPr lang="en-US" sz="1600" u="none" strike="noStrike">
                          <a:effectLst/>
                        </a:rPr>
                        <a:t> </a:t>
                      </a:r>
                      <a:r>
                        <a:rPr lang="en-US" sz="1600" u="none" strike="noStrike" err="1">
                          <a:effectLst/>
                        </a:rPr>
                        <a:t>atendimentos</a:t>
                      </a:r>
                      <a:r>
                        <a:rPr lang="en-US" sz="1600" u="none" strike="noStrike">
                          <a:effectLst/>
                        </a:rPr>
                        <a:t> </a:t>
                      </a:r>
                      <a:r>
                        <a:rPr lang="en-US" sz="1600" u="none" strike="noStrike" err="1">
                          <a:effectLst/>
                        </a:rPr>
                        <a:t>na</a:t>
                      </a:r>
                      <a:r>
                        <a:rPr lang="en-US" sz="1600" u="none" strike="noStrike">
                          <a:effectLst/>
                        </a:rPr>
                        <a:t> data base da </a:t>
                      </a:r>
                      <a:r>
                        <a:rPr lang="en-US" sz="1600" u="none" strike="noStrike" err="1">
                          <a:effectLst/>
                        </a:rPr>
                        <a:t>informação</a:t>
                      </a:r>
                      <a:r>
                        <a:rPr lang="en-US" sz="1600" u="none" strike="noStrike">
                          <a:effectLst/>
                        </a:rPr>
                        <a:t>.</a:t>
                      </a:r>
                      <a:br>
                        <a:rPr lang="en-US" sz="1600" u="none" strike="noStrike">
                          <a:effectLst/>
                        </a:rPr>
                      </a:br>
                      <a:r>
                        <a:rPr lang="en-US" sz="1600" u="none" strike="noStrike">
                          <a:effectLst/>
                        </a:rPr>
                        <a:t/>
                      </a:r>
                      <a:br>
                        <a:rPr lang="en-US" sz="1600" u="none" strike="noStrike">
                          <a:effectLst/>
                        </a:rPr>
                      </a:br>
                      <a:r>
                        <a:rPr lang="en-US" sz="1600" u="none" strike="noStrike">
                          <a:effectLst/>
                        </a:rPr>
                        <a:t>A forma </a:t>
                      </a:r>
                      <a:r>
                        <a:rPr lang="en-US" sz="1600" u="none" strike="noStrike" err="1">
                          <a:effectLst/>
                        </a:rPr>
                        <a:t>matemática</a:t>
                      </a:r>
                      <a:r>
                        <a:rPr lang="en-US" sz="1600" u="none" strike="noStrike">
                          <a:effectLst/>
                        </a:rPr>
                        <a:t> de </a:t>
                      </a:r>
                      <a:r>
                        <a:rPr lang="en-US" sz="1600" u="none" strike="noStrike" err="1">
                          <a:effectLst/>
                        </a:rPr>
                        <a:t>cálculo</a:t>
                      </a:r>
                      <a:r>
                        <a:rPr lang="en-US" sz="1600" u="none" strike="noStrike">
                          <a:effectLst/>
                        </a:rPr>
                        <a:t> do </a:t>
                      </a:r>
                      <a:r>
                        <a:rPr lang="en-US" sz="1600" u="none" strike="noStrike" err="1">
                          <a:effectLst/>
                        </a:rPr>
                        <a:t>indicador</a:t>
                      </a:r>
                      <a:r>
                        <a:rPr lang="en-US" sz="1600" u="none" strike="noStrike">
                          <a:effectLst/>
                        </a:rPr>
                        <a:t> </a:t>
                      </a:r>
                      <a:r>
                        <a:rPr lang="en-US" sz="1600" u="none" strike="noStrike" err="1">
                          <a:effectLst/>
                        </a:rPr>
                        <a:t>deverá</a:t>
                      </a:r>
                      <a:r>
                        <a:rPr lang="en-US" sz="1600" u="none" strike="noStrike">
                          <a:effectLst/>
                        </a:rPr>
                        <a:t> </a:t>
                      </a:r>
                      <a:r>
                        <a:rPr lang="en-US" sz="1600" u="none" strike="noStrike" err="1">
                          <a:effectLst/>
                        </a:rPr>
                        <a:t>considerar</a:t>
                      </a:r>
                      <a:r>
                        <a:rPr lang="en-US" sz="1600" u="none" strike="noStrike">
                          <a:effectLst/>
                        </a:rPr>
                        <a:t> a </a:t>
                      </a:r>
                      <a:r>
                        <a:rPr lang="en-US" sz="1600" u="none" strike="noStrike" err="1">
                          <a:effectLst/>
                        </a:rPr>
                        <a:t>ficha</a:t>
                      </a:r>
                      <a:r>
                        <a:rPr lang="en-US" sz="1600" u="none" strike="noStrike">
                          <a:effectLst/>
                        </a:rPr>
                        <a:t> </a:t>
                      </a:r>
                      <a:r>
                        <a:rPr lang="en-US" sz="1600" u="none" strike="noStrike" err="1">
                          <a:effectLst/>
                        </a:rPr>
                        <a:t>técnica</a:t>
                      </a:r>
                      <a:r>
                        <a:rPr lang="en-US" sz="1600" u="none" strike="noStrike">
                          <a:effectLst/>
                        </a:rPr>
                        <a:t> </a:t>
                      </a:r>
                      <a:r>
                        <a:rPr lang="en-US" sz="1600" u="none" strike="noStrike" err="1">
                          <a:effectLst/>
                        </a:rPr>
                        <a:t>estabelecida</a:t>
                      </a:r>
                      <a:r>
                        <a:rPr lang="en-US" sz="1600" u="none" strike="noStrike">
                          <a:effectLst/>
                        </a:rPr>
                        <a:t> no </a:t>
                      </a:r>
                      <a:r>
                        <a:rPr lang="en-US" sz="1600" u="none" strike="noStrike" err="1">
                          <a:effectLst/>
                        </a:rPr>
                        <a:t>anexo</a:t>
                      </a:r>
                      <a:r>
                        <a:rPr lang="en-US" sz="1600" u="none" strike="noStrike">
                          <a:effectLst/>
                        </a:rPr>
                        <a:t> I da RN 572/2023</a:t>
                      </a:r>
                      <a:br>
                        <a:rPr lang="en-US" sz="1600" u="none" strike="noStrike">
                          <a:effectLst/>
                        </a:rPr>
                      </a:br>
                      <a:r>
                        <a:rPr lang="en-US" sz="1600" u="none" strike="noStrike">
                          <a:effectLst/>
                        </a:rPr>
                        <a:t/>
                      </a:r>
                      <a:br>
                        <a:rPr lang="en-US" sz="1600" u="none" strike="noStrike">
                          <a:effectLst/>
                        </a:rPr>
                      </a:br>
                      <a:r>
                        <a:rPr lang="en-US" sz="1600" u="none" strike="noStrike">
                          <a:effectLst/>
                        </a:rPr>
                        <a:t>Caso </a:t>
                      </a:r>
                      <a:r>
                        <a:rPr lang="en-US" sz="1600" u="none" strike="noStrike" err="1">
                          <a:effectLst/>
                        </a:rPr>
                        <a:t>não</a:t>
                      </a:r>
                      <a:r>
                        <a:rPr lang="en-US" sz="1600" u="none" strike="noStrike">
                          <a:effectLst/>
                        </a:rPr>
                        <a:t> </a:t>
                      </a:r>
                      <a:r>
                        <a:rPr lang="en-US" sz="1600" u="none" strike="noStrike" err="1">
                          <a:effectLst/>
                        </a:rPr>
                        <a:t>tenha</a:t>
                      </a:r>
                      <a:r>
                        <a:rPr lang="en-US" sz="1600" u="none" strike="noStrike">
                          <a:effectLst/>
                        </a:rPr>
                        <a:t> </a:t>
                      </a:r>
                      <a:r>
                        <a:rPr lang="en-US" sz="1600" u="none" strike="noStrike" err="1">
                          <a:effectLst/>
                        </a:rPr>
                        <a:t>Certificação</a:t>
                      </a:r>
                      <a:r>
                        <a:rPr lang="en-US" sz="1600" u="none" strike="noStrike">
                          <a:effectLst/>
                        </a:rPr>
                        <a:t> </a:t>
                      </a:r>
                      <a:r>
                        <a:rPr lang="en-US" sz="1600" u="none" strike="noStrike" err="1">
                          <a:effectLst/>
                        </a:rPr>
                        <a:t>homologada</a:t>
                      </a:r>
                      <a:r>
                        <a:rPr lang="en-US" sz="1600" u="none" strike="noStrike">
                          <a:effectLst/>
                        </a:rPr>
                        <a:t> </a:t>
                      </a:r>
                      <a:r>
                        <a:rPr lang="en-US" sz="1600" u="none" strike="noStrike" err="1">
                          <a:effectLst/>
                        </a:rPr>
                        <a:t>não</a:t>
                      </a:r>
                      <a:r>
                        <a:rPr lang="en-US" sz="1600" u="none" strike="noStrike">
                          <a:effectLst/>
                        </a:rPr>
                        <a:t> </a:t>
                      </a:r>
                      <a:r>
                        <a:rPr lang="en-US" sz="1600" u="none" strike="noStrike" err="1">
                          <a:effectLst/>
                        </a:rPr>
                        <a:t>prencher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58" marR="4158" marT="4158" marB="0" anchor="ctr"/>
                </a:tc>
                <a:extLst>
                  <a:ext uri="{0D108BD9-81ED-4DB2-BD59-A6C34878D82A}">
                    <a16:rowId xmlns:a16="http://schemas.microsoft.com/office/drawing/2014/main" xmlns="" val="929216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01900899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xmlns="" id="{D185EFDA-3108-A352-A97C-ED6975C48D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2351058"/>
              </p:ext>
            </p:extLst>
          </p:nvPr>
        </p:nvGraphicFramePr>
        <p:xfrm>
          <a:off x="601578" y="827386"/>
          <a:ext cx="17385633" cy="9341768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1842379">
                  <a:extLst>
                    <a:ext uri="{9D8B030D-6E8A-4147-A177-3AD203B41FA5}">
                      <a16:colId xmlns:a16="http://schemas.microsoft.com/office/drawing/2014/main" xmlns="" val="3092824501"/>
                    </a:ext>
                  </a:extLst>
                </a:gridCol>
                <a:gridCol w="5244222">
                  <a:extLst>
                    <a:ext uri="{9D8B030D-6E8A-4147-A177-3AD203B41FA5}">
                      <a16:colId xmlns:a16="http://schemas.microsoft.com/office/drawing/2014/main" xmlns="" val="3632114622"/>
                    </a:ext>
                  </a:extLst>
                </a:gridCol>
                <a:gridCol w="2839453">
                  <a:extLst>
                    <a:ext uri="{9D8B030D-6E8A-4147-A177-3AD203B41FA5}">
                      <a16:colId xmlns:a16="http://schemas.microsoft.com/office/drawing/2014/main" xmlns="" val="2011317132"/>
                    </a:ext>
                  </a:extLst>
                </a:gridCol>
                <a:gridCol w="7459579">
                  <a:extLst>
                    <a:ext uri="{9D8B030D-6E8A-4147-A177-3AD203B41FA5}">
                      <a16:colId xmlns:a16="http://schemas.microsoft.com/office/drawing/2014/main" xmlns="" val="2078524773"/>
                    </a:ext>
                  </a:extLst>
                </a:gridCol>
              </a:tblGrid>
              <a:tr h="156137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u="none" strike="noStrike">
                          <a:effectLst/>
                        </a:rPr>
                        <a:t>Número 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22" marR="3722" marT="37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u="none" strike="noStrike">
                          <a:effectLst/>
                        </a:rPr>
                        <a:t>Dados 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22" marR="3722" marT="37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u="none" strike="noStrike">
                          <a:effectLst/>
                        </a:rPr>
                        <a:t>Especificação do Campo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22" marR="3722" marT="37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u="none" strike="noStrike">
                          <a:effectLst/>
                        </a:rPr>
                        <a:t>Observação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22" marR="3722" marT="3722" marB="0" anchor="ctr"/>
                </a:tc>
                <a:extLst>
                  <a:ext uri="{0D108BD9-81ED-4DB2-BD59-A6C34878D82A}">
                    <a16:rowId xmlns:a16="http://schemas.microsoft.com/office/drawing/2014/main" xmlns="" val="1090531625"/>
                  </a:ext>
                </a:extLst>
              </a:tr>
              <a:tr h="13781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17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22" marR="3722" marT="372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</a:rPr>
                        <a:t>PERCENTUAL DE INTERNAÇÕES POR CONDIÇÕES SENSÍVEIS  - (</a:t>
                      </a:r>
                      <a:r>
                        <a:rPr lang="en-US" sz="1600" u="none" strike="noStrike" err="1">
                          <a:effectLst/>
                        </a:rPr>
                        <a:t>considerando</a:t>
                      </a:r>
                      <a:r>
                        <a:rPr lang="en-US" sz="1600" u="none" strike="noStrike">
                          <a:effectLst/>
                        </a:rPr>
                        <a:t> o total de </a:t>
                      </a:r>
                      <a:r>
                        <a:rPr lang="en-US" sz="1600" u="none" strike="noStrike" err="1">
                          <a:effectLst/>
                        </a:rPr>
                        <a:t>beneficiários</a:t>
                      </a:r>
                      <a:r>
                        <a:rPr lang="en-US" sz="1600" u="none" strike="noStrike">
                          <a:effectLst/>
                        </a:rPr>
                        <a:t> da </a:t>
                      </a:r>
                      <a:r>
                        <a:rPr lang="en-US" sz="1600" u="none" strike="noStrike" err="1">
                          <a:effectLst/>
                        </a:rPr>
                        <a:t>Operadora</a:t>
                      </a:r>
                      <a:r>
                        <a:rPr lang="en-US" sz="1600" u="none" strike="noStrike">
                          <a:effectLst/>
                        </a:rPr>
                        <a:t>)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22" marR="3722" marT="372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u="none" strike="noStrike">
                          <a:effectLst/>
                        </a:rPr>
                        <a:t>Campo numérico, tamanho 3 mais 4 casas decimais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22" marR="3722" marT="372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</a:rPr>
                        <a:t>O indicador deverá ser calculado considerando todos os beneficiários da operadora na data base da informação.</a:t>
                      </a:r>
                      <a:br>
                        <a:rPr lang="en-US" sz="1600" u="none" strike="noStrike">
                          <a:effectLst/>
                        </a:rPr>
                      </a:br>
                      <a:r>
                        <a:rPr lang="en-US" sz="1600" u="none" strike="noStrike">
                          <a:effectLst/>
                        </a:rPr>
                        <a:t/>
                      </a:r>
                      <a:br>
                        <a:rPr lang="en-US" sz="1600" u="none" strike="noStrike">
                          <a:effectLst/>
                        </a:rPr>
                      </a:br>
                      <a:r>
                        <a:rPr lang="en-US" sz="1600" u="none" strike="noStrike">
                          <a:effectLst/>
                        </a:rPr>
                        <a:t>A forma matemática de cálculo do indicador deverá considerar a ficha técnica estabelecida no anexo I da RN 572/2023, retirando as internações por parto no denominador do indicador (CID 10 O80 a O84).</a:t>
                      </a:r>
                      <a:br>
                        <a:rPr lang="en-US" sz="1600" u="none" strike="noStrike">
                          <a:effectLst/>
                        </a:rPr>
                      </a:br>
                      <a:r>
                        <a:rPr lang="en-US" sz="1600" u="none" strike="noStrike">
                          <a:effectLst/>
                        </a:rPr>
                        <a:t/>
                      </a:r>
                      <a:br>
                        <a:rPr lang="en-US" sz="1600" u="none" strike="noStrike">
                          <a:effectLst/>
                        </a:rPr>
                      </a:br>
                      <a:r>
                        <a:rPr lang="en-US" sz="1600" u="none" strike="noStrike">
                          <a:effectLst/>
                        </a:rPr>
                        <a:t>O conjunto de problemas de saúde considerados sensíveis à atenção primária são estudados a partir </a:t>
                      </a:r>
                      <a:br>
                        <a:rPr lang="en-US" sz="1600" u="none" strike="noStrike">
                          <a:effectLst/>
                        </a:rPr>
                      </a:br>
                      <a:r>
                        <a:rPr lang="en-US" sz="1600" u="none" strike="noStrike">
                          <a:effectLst/>
                        </a:rPr>
                        <a:t>de uma lista de Condições Sensíveis abragem as condições (Diagnóstico CID 10)  estabelecidas na ficha técnica do indicador descrita no anexo I da RN 572/2023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22" marR="3722" marT="3722" marB="0" anchor="ctr"/>
                </a:tc>
                <a:extLst>
                  <a:ext uri="{0D108BD9-81ED-4DB2-BD59-A6C34878D82A}">
                    <a16:rowId xmlns:a16="http://schemas.microsoft.com/office/drawing/2014/main" xmlns="" val="3701084688"/>
                  </a:ext>
                </a:extLst>
              </a:tr>
              <a:tr h="158538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18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22" marR="3722" marT="372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</a:rPr>
                        <a:t>PERCENTUAL DE INTERNAÇÕES POR CONDIÇÕES SENSÍVEIS - (considerando o total de beneficiários abarcados em PROMOPREV)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22" marR="3722" marT="372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u="none" strike="noStrike">
                          <a:effectLst/>
                        </a:rPr>
                        <a:t>Campo numérico, tamanho 3 mais 4 casas decimais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22" marR="3722" marT="372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</a:rPr>
                        <a:t>O indicador deverá ser calculado considerando todos os beneficiários da operadora beneficiários abarcados por Programas de PROMOPREV na data base da informação.</a:t>
                      </a:r>
                      <a:br>
                        <a:rPr lang="en-US" sz="1600" u="none" strike="noStrike">
                          <a:effectLst/>
                        </a:rPr>
                      </a:br>
                      <a:r>
                        <a:rPr lang="en-US" sz="1600" u="none" strike="noStrike">
                          <a:effectLst/>
                        </a:rPr>
                        <a:t/>
                      </a:r>
                      <a:br>
                        <a:rPr lang="en-US" sz="1600" u="none" strike="noStrike">
                          <a:effectLst/>
                        </a:rPr>
                      </a:br>
                      <a:r>
                        <a:rPr lang="en-US" sz="1600" u="none" strike="noStrike">
                          <a:effectLst/>
                        </a:rPr>
                        <a:t>A forma matemática de cálculo do indicador deverá considerar a ficha técnica estabelecida no anexo I da RN 572/2023,  retirando as internações por parto no denominador do indicador (CID 10 O80 a O84).</a:t>
                      </a:r>
                      <a:br>
                        <a:rPr lang="en-US" sz="1600" u="none" strike="noStrike">
                          <a:effectLst/>
                        </a:rPr>
                      </a:br>
                      <a:r>
                        <a:rPr lang="en-US" sz="1600" u="none" strike="noStrike">
                          <a:effectLst/>
                        </a:rPr>
                        <a:t/>
                      </a:r>
                      <a:br>
                        <a:rPr lang="en-US" sz="1600" u="none" strike="noStrike">
                          <a:effectLst/>
                        </a:rPr>
                      </a:br>
                      <a:r>
                        <a:rPr lang="en-US" sz="1600" u="none" strike="noStrike">
                          <a:effectLst/>
                        </a:rPr>
                        <a:t>O conjunto de problemas de saúde considerados sensíveis à atenção primária são estudados a partir </a:t>
                      </a:r>
                      <a:br>
                        <a:rPr lang="en-US" sz="1600" u="none" strike="noStrike">
                          <a:effectLst/>
                        </a:rPr>
                      </a:br>
                      <a:r>
                        <a:rPr lang="en-US" sz="1600" u="none" strike="noStrike">
                          <a:effectLst/>
                        </a:rPr>
                        <a:t>de uma lista de Condições Sensíveis abragem as condições (Diagnóstico CID 10)  estabelecidas na ficha técnica do indicador descrita no anexo I da RN 572/2023</a:t>
                      </a:r>
                      <a:br>
                        <a:rPr lang="en-US" sz="1600" u="none" strike="noStrike">
                          <a:effectLst/>
                        </a:rPr>
                      </a:br>
                      <a:r>
                        <a:rPr lang="en-US" sz="1600" u="none" strike="noStrike">
                          <a:effectLst/>
                        </a:rPr>
                        <a:t/>
                      </a:r>
                      <a:br>
                        <a:rPr lang="en-US" sz="1600" u="none" strike="noStrike">
                          <a:effectLst/>
                        </a:rPr>
                      </a:br>
                      <a:r>
                        <a:rPr lang="en-US" sz="1600" u="none" strike="noStrike">
                          <a:effectLst/>
                        </a:rPr>
                        <a:t>Caso não tenha PROMOPREV aprovada não prencher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22" marR="3722" marT="3722" marB="0" anchor="ctr"/>
                </a:tc>
                <a:extLst>
                  <a:ext uri="{0D108BD9-81ED-4DB2-BD59-A6C34878D82A}">
                    <a16:rowId xmlns:a16="http://schemas.microsoft.com/office/drawing/2014/main" xmlns="" val="1116551677"/>
                  </a:ext>
                </a:extLst>
              </a:tr>
              <a:tr h="168359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19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22" marR="3722" marT="372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</a:rPr>
                        <a:t>PERCENTUAL DE INTERNAÇÕES POR CONDIÇÕES SENSÍVEIS - (considerando o total de beneficiários adscritos na Certificação em APS)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22" marR="3722" marT="372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u="none" strike="noStrike">
                          <a:effectLst/>
                        </a:rPr>
                        <a:t>Campo numérico, tamanho 3 mais 4 casas decimais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22" marR="3722" marT="372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</a:rPr>
                        <a:t>O </a:t>
                      </a:r>
                      <a:r>
                        <a:rPr lang="en-US" sz="1600" u="none" strike="noStrike" err="1">
                          <a:effectLst/>
                        </a:rPr>
                        <a:t>indicador</a:t>
                      </a:r>
                      <a:r>
                        <a:rPr lang="en-US" sz="1600" u="none" strike="noStrike">
                          <a:effectLst/>
                        </a:rPr>
                        <a:t> </a:t>
                      </a:r>
                      <a:r>
                        <a:rPr lang="en-US" sz="1600" u="none" strike="noStrike" err="1">
                          <a:effectLst/>
                        </a:rPr>
                        <a:t>deverá</a:t>
                      </a:r>
                      <a:r>
                        <a:rPr lang="en-US" sz="1600" u="none" strike="noStrike">
                          <a:effectLst/>
                        </a:rPr>
                        <a:t> ser </a:t>
                      </a:r>
                      <a:r>
                        <a:rPr lang="en-US" sz="1600" u="none" strike="noStrike" err="1">
                          <a:effectLst/>
                        </a:rPr>
                        <a:t>calculado</a:t>
                      </a:r>
                      <a:r>
                        <a:rPr lang="en-US" sz="1600" u="none" strike="noStrike">
                          <a:effectLst/>
                        </a:rPr>
                        <a:t> </a:t>
                      </a:r>
                      <a:r>
                        <a:rPr lang="en-US" sz="1600" u="none" strike="noStrike" err="1">
                          <a:effectLst/>
                        </a:rPr>
                        <a:t>considerando</a:t>
                      </a:r>
                      <a:r>
                        <a:rPr lang="en-US" sz="1600" u="none" strike="noStrike">
                          <a:effectLst/>
                        </a:rPr>
                        <a:t> </a:t>
                      </a:r>
                      <a:r>
                        <a:rPr lang="en-US" sz="1600" u="none" strike="noStrike" err="1">
                          <a:effectLst/>
                        </a:rPr>
                        <a:t>todos</a:t>
                      </a:r>
                      <a:r>
                        <a:rPr lang="en-US" sz="1600" u="none" strike="noStrike">
                          <a:effectLst/>
                        </a:rPr>
                        <a:t> </a:t>
                      </a:r>
                      <a:r>
                        <a:rPr lang="en-US" sz="1600" u="none" strike="noStrike" err="1">
                          <a:effectLst/>
                        </a:rPr>
                        <a:t>os</a:t>
                      </a:r>
                      <a:r>
                        <a:rPr lang="en-US" sz="1600" u="none" strike="noStrike">
                          <a:effectLst/>
                        </a:rPr>
                        <a:t> </a:t>
                      </a:r>
                      <a:r>
                        <a:rPr lang="en-US" sz="1600" u="none" strike="noStrike" err="1">
                          <a:effectLst/>
                        </a:rPr>
                        <a:t>beneficiários</a:t>
                      </a:r>
                      <a:r>
                        <a:rPr lang="en-US" sz="1600" u="none" strike="noStrike">
                          <a:effectLst/>
                        </a:rPr>
                        <a:t> da </a:t>
                      </a:r>
                      <a:r>
                        <a:rPr lang="en-US" sz="1600" u="none" strike="noStrike" err="1">
                          <a:effectLst/>
                        </a:rPr>
                        <a:t>operadora</a:t>
                      </a:r>
                      <a:r>
                        <a:rPr lang="en-US" sz="1600" u="none" strike="noStrike">
                          <a:effectLst/>
                        </a:rPr>
                        <a:t> </a:t>
                      </a:r>
                      <a:r>
                        <a:rPr lang="en-US" sz="1600" u="none" strike="noStrike" err="1">
                          <a:effectLst/>
                        </a:rPr>
                        <a:t>beneficiários</a:t>
                      </a:r>
                      <a:r>
                        <a:rPr lang="en-US" sz="1600" u="none" strike="noStrike">
                          <a:effectLst/>
                        </a:rPr>
                        <a:t> </a:t>
                      </a:r>
                      <a:r>
                        <a:rPr lang="en-US" sz="1600" u="none" strike="noStrike" err="1">
                          <a:effectLst/>
                        </a:rPr>
                        <a:t>adscritos</a:t>
                      </a:r>
                      <a:r>
                        <a:rPr lang="en-US" sz="1600" u="none" strike="noStrike">
                          <a:effectLst/>
                        </a:rPr>
                        <a:t> </a:t>
                      </a:r>
                      <a:r>
                        <a:rPr lang="en-US" sz="1600" u="none" strike="noStrike" err="1">
                          <a:effectLst/>
                        </a:rPr>
                        <a:t>na</a:t>
                      </a:r>
                      <a:r>
                        <a:rPr lang="en-US" sz="1600" u="none" strike="noStrike">
                          <a:effectLst/>
                        </a:rPr>
                        <a:t> </a:t>
                      </a:r>
                      <a:r>
                        <a:rPr lang="en-US" sz="1600" u="none" strike="noStrike" err="1">
                          <a:effectLst/>
                        </a:rPr>
                        <a:t>certificação</a:t>
                      </a:r>
                      <a:r>
                        <a:rPr lang="en-US" sz="1600" u="none" strike="noStrike">
                          <a:effectLst/>
                        </a:rPr>
                        <a:t> APS </a:t>
                      </a:r>
                      <a:r>
                        <a:rPr lang="en-US" sz="1600" u="none" strike="noStrike" err="1">
                          <a:effectLst/>
                        </a:rPr>
                        <a:t>na</a:t>
                      </a:r>
                      <a:r>
                        <a:rPr lang="en-US" sz="1600" u="none" strike="noStrike">
                          <a:effectLst/>
                        </a:rPr>
                        <a:t> data base da </a:t>
                      </a:r>
                      <a:r>
                        <a:rPr lang="en-US" sz="1600" u="none" strike="noStrike" err="1">
                          <a:effectLst/>
                        </a:rPr>
                        <a:t>informação</a:t>
                      </a:r>
                      <a:r>
                        <a:rPr lang="en-US" sz="1600" u="none" strike="noStrike">
                          <a:effectLst/>
                        </a:rPr>
                        <a:t>.</a:t>
                      </a:r>
                      <a:br>
                        <a:rPr lang="en-US" sz="1600" u="none" strike="noStrike">
                          <a:effectLst/>
                        </a:rPr>
                      </a:br>
                      <a:r>
                        <a:rPr lang="en-US" sz="1600" u="none" strike="noStrike">
                          <a:effectLst/>
                        </a:rPr>
                        <a:t/>
                      </a:r>
                      <a:br>
                        <a:rPr lang="en-US" sz="1600" u="none" strike="noStrike">
                          <a:effectLst/>
                        </a:rPr>
                      </a:br>
                      <a:r>
                        <a:rPr lang="en-US" sz="1600" u="none" strike="noStrike">
                          <a:effectLst/>
                        </a:rPr>
                        <a:t>A forma </a:t>
                      </a:r>
                      <a:r>
                        <a:rPr lang="en-US" sz="1600" u="none" strike="noStrike" err="1">
                          <a:effectLst/>
                        </a:rPr>
                        <a:t>matemática</a:t>
                      </a:r>
                      <a:r>
                        <a:rPr lang="en-US" sz="1600" u="none" strike="noStrike">
                          <a:effectLst/>
                        </a:rPr>
                        <a:t> de </a:t>
                      </a:r>
                      <a:r>
                        <a:rPr lang="en-US" sz="1600" u="none" strike="noStrike" err="1">
                          <a:effectLst/>
                        </a:rPr>
                        <a:t>cálculo</a:t>
                      </a:r>
                      <a:r>
                        <a:rPr lang="en-US" sz="1600" u="none" strike="noStrike">
                          <a:effectLst/>
                        </a:rPr>
                        <a:t> do </a:t>
                      </a:r>
                      <a:r>
                        <a:rPr lang="en-US" sz="1600" u="none" strike="noStrike" err="1">
                          <a:effectLst/>
                        </a:rPr>
                        <a:t>indicador</a:t>
                      </a:r>
                      <a:r>
                        <a:rPr lang="en-US" sz="1600" u="none" strike="noStrike">
                          <a:effectLst/>
                        </a:rPr>
                        <a:t> </a:t>
                      </a:r>
                      <a:r>
                        <a:rPr lang="en-US" sz="1600" u="none" strike="noStrike" err="1">
                          <a:effectLst/>
                        </a:rPr>
                        <a:t>deverá</a:t>
                      </a:r>
                      <a:r>
                        <a:rPr lang="en-US" sz="1600" u="none" strike="noStrike">
                          <a:effectLst/>
                        </a:rPr>
                        <a:t> </a:t>
                      </a:r>
                      <a:r>
                        <a:rPr lang="en-US" sz="1600" u="none" strike="noStrike" err="1">
                          <a:effectLst/>
                        </a:rPr>
                        <a:t>considerar</a:t>
                      </a:r>
                      <a:r>
                        <a:rPr lang="en-US" sz="1600" u="none" strike="noStrike">
                          <a:effectLst/>
                        </a:rPr>
                        <a:t> a </a:t>
                      </a:r>
                      <a:r>
                        <a:rPr lang="en-US" sz="1600" u="none" strike="noStrike" err="1">
                          <a:effectLst/>
                        </a:rPr>
                        <a:t>ficha</a:t>
                      </a:r>
                      <a:r>
                        <a:rPr lang="en-US" sz="1600" u="none" strike="noStrike">
                          <a:effectLst/>
                        </a:rPr>
                        <a:t> </a:t>
                      </a:r>
                      <a:r>
                        <a:rPr lang="en-US" sz="1600" u="none" strike="noStrike" err="1">
                          <a:effectLst/>
                        </a:rPr>
                        <a:t>técnica</a:t>
                      </a:r>
                      <a:r>
                        <a:rPr lang="en-US" sz="1600" u="none" strike="noStrike">
                          <a:effectLst/>
                        </a:rPr>
                        <a:t> </a:t>
                      </a:r>
                      <a:r>
                        <a:rPr lang="en-US" sz="1600" u="none" strike="noStrike" err="1">
                          <a:effectLst/>
                        </a:rPr>
                        <a:t>estabelecida</a:t>
                      </a:r>
                      <a:r>
                        <a:rPr lang="en-US" sz="1600" u="none" strike="noStrike">
                          <a:effectLst/>
                        </a:rPr>
                        <a:t> no </a:t>
                      </a:r>
                      <a:r>
                        <a:rPr lang="en-US" sz="1600" u="none" strike="noStrike" err="1">
                          <a:effectLst/>
                        </a:rPr>
                        <a:t>anexo</a:t>
                      </a:r>
                      <a:r>
                        <a:rPr lang="en-US" sz="1600" u="none" strike="noStrike">
                          <a:effectLst/>
                        </a:rPr>
                        <a:t> I da RN 572/2023,  </a:t>
                      </a:r>
                      <a:r>
                        <a:rPr lang="en-US" sz="1600" u="none" strike="noStrike" err="1">
                          <a:effectLst/>
                        </a:rPr>
                        <a:t>retirando</a:t>
                      </a:r>
                      <a:r>
                        <a:rPr lang="en-US" sz="1600" u="none" strike="noStrike">
                          <a:effectLst/>
                        </a:rPr>
                        <a:t> as </a:t>
                      </a:r>
                      <a:r>
                        <a:rPr lang="en-US" sz="1600" u="none" strike="noStrike" err="1">
                          <a:effectLst/>
                        </a:rPr>
                        <a:t>internações</a:t>
                      </a:r>
                      <a:r>
                        <a:rPr lang="en-US" sz="1600" u="none" strike="noStrike">
                          <a:effectLst/>
                        </a:rPr>
                        <a:t> </a:t>
                      </a:r>
                      <a:r>
                        <a:rPr lang="en-US" sz="1600" u="none" strike="noStrike" err="1">
                          <a:effectLst/>
                        </a:rPr>
                        <a:t>por</a:t>
                      </a:r>
                      <a:r>
                        <a:rPr lang="en-US" sz="1600" u="none" strike="noStrike">
                          <a:effectLst/>
                        </a:rPr>
                        <a:t> </a:t>
                      </a:r>
                      <a:r>
                        <a:rPr lang="en-US" sz="1600" u="none" strike="noStrike" err="1">
                          <a:effectLst/>
                        </a:rPr>
                        <a:t>parto</a:t>
                      </a:r>
                      <a:r>
                        <a:rPr lang="en-US" sz="1600" u="none" strike="noStrike">
                          <a:effectLst/>
                        </a:rPr>
                        <a:t> no </a:t>
                      </a:r>
                      <a:r>
                        <a:rPr lang="en-US" sz="1600" u="none" strike="noStrike" err="1">
                          <a:effectLst/>
                        </a:rPr>
                        <a:t>denominador</a:t>
                      </a:r>
                      <a:r>
                        <a:rPr lang="en-US" sz="1600" u="none" strike="noStrike">
                          <a:effectLst/>
                        </a:rPr>
                        <a:t> do </a:t>
                      </a:r>
                      <a:r>
                        <a:rPr lang="en-US" sz="1600" u="none" strike="noStrike" err="1">
                          <a:effectLst/>
                        </a:rPr>
                        <a:t>indicador</a:t>
                      </a:r>
                      <a:r>
                        <a:rPr lang="en-US" sz="1600" u="none" strike="noStrike">
                          <a:effectLst/>
                        </a:rPr>
                        <a:t> (CID 10 O80 a O84).</a:t>
                      </a:r>
                      <a:br>
                        <a:rPr lang="en-US" sz="1600" u="none" strike="noStrike">
                          <a:effectLst/>
                        </a:rPr>
                      </a:br>
                      <a:r>
                        <a:rPr lang="en-US" sz="1600" u="none" strike="noStrike">
                          <a:effectLst/>
                        </a:rPr>
                        <a:t/>
                      </a:r>
                      <a:br>
                        <a:rPr lang="en-US" sz="1600" u="none" strike="noStrike">
                          <a:effectLst/>
                        </a:rPr>
                      </a:br>
                      <a:r>
                        <a:rPr lang="en-US" sz="1600" u="none" strike="noStrike">
                          <a:effectLst/>
                        </a:rPr>
                        <a:t>O conjunto de </a:t>
                      </a:r>
                      <a:r>
                        <a:rPr lang="en-US" sz="1600" u="none" strike="noStrike" err="1">
                          <a:effectLst/>
                        </a:rPr>
                        <a:t>problemas</a:t>
                      </a:r>
                      <a:r>
                        <a:rPr lang="en-US" sz="1600" u="none" strike="noStrike">
                          <a:effectLst/>
                        </a:rPr>
                        <a:t> de </a:t>
                      </a:r>
                      <a:r>
                        <a:rPr lang="en-US" sz="1600" u="none" strike="noStrike" err="1">
                          <a:effectLst/>
                        </a:rPr>
                        <a:t>saúde</a:t>
                      </a:r>
                      <a:r>
                        <a:rPr lang="en-US" sz="1600" u="none" strike="noStrike">
                          <a:effectLst/>
                        </a:rPr>
                        <a:t> </a:t>
                      </a:r>
                      <a:r>
                        <a:rPr lang="en-US" sz="1600" u="none" strike="noStrike" err="1">
                          <a:effectLst/>
                        </a:rPr>
                        <a:t>considerados</a:t>
                      </a:r>
                      <a:r>
                        <a:rPr lang="en-US" sz="1600" u="none" strike="noStrike">
                          <a:effectLst/>
                        </a:rPr>
                        <a:t> </a:t>
                      </a:r>
                      <a:r>
                        <a:rPr lang="en-US" sz="1600" u="none" strike="noStrike" err="1">
                          <a:effectLst/>
                        </a:rPr>
                        <a:t>sensíveis</a:t>
                      </a:r>
                      <a:r>
                        <a:rPr lang="en-US" sz="1600" u="none" strike="noStrike">
                          <a:effectLst/>
                        </a:rPr>
                        <a:t> à </a:t>
                      </a:r>
                      <a:r>
                        <a:rPr lang="en-US" sz="1600" u="none" strike="noStrike" err="1">
                          <a:effectLst/>
                        </a:rPr>
                        <a:t>atenção</a:t>
                      </a:r>
                      <a:r>
                        <a:rPr lang="en-US" sz="1600" u="none" strike="noStrike">
                          <a:effectLst/>
                        </a:rPr>
                        <a:t> </a:t>
                      </a:r>
                      <a:r>
                        <a:rPr lang="en-US" sz="1600" u="none" strike="noStrike" err="1">
                          <a:effectLst/>
                        </a:rPr>
                        <a:t>primária</a:t>
                      </a:r>
                      <a:r>
                        <a:rPr lang="en-US" sz="1600" u="none" strike="noStrike">
                          <a:effectLst/>
                        </a:rPr>
                        <a:t> </a:t>
                      </a:r>
                      <a:r>
                        <a:rPr lang="en-US" sz="1600" u="none" strike="noStrike" err="1">
                          <a:effectLst/>
                        </a:rPr>
                        <a:t>são</a:t>
                      </a:r>
                      <a:r>
                        <a:rPr lang="en-US" sz="1600" u="none" strike="noStrike">
                          <a:effectLst/>
                        </a:rPr>
                        <a:t> </a:t>
                      </a:r>
                      <a:r>
                        <a:rPr lang="en-US" sz="1600" u="none" strike="noStrike" err="1">
                          <a:effectLst/>
                        </a:rPr>
                        <a:t>estudados</a:t>
                      </a:r>
                      <a:r>
                        <a:rPr lang="en-US" sz="1600" u="none" strike="noStrike">
                          <a:effectLst/>
                        </a:rPr>
                        <a:t> a </a:t>
                      </a:r>
                      <a:r>
                        <a:rPr lang="en-US" sz="1600" u="none" strike="noStrike" err="1">
                          <a:effectLst/>
                        </a:rPr>
                        <a:t>partir</a:t>
                      </a:r>
                      <a:r>
                        <a:rPr lang="en-US" sz="1600" u="none" strike="noStrike">
                          <a:effectLst/>
                        </a:rPr>
                        <a:t> </a:t>
                      </a:r>
                      <a:br>
                        <a:rPr lang="en-US" sz="1600" u="none" strike="noStrike">
                          <a:effectLst/>
                        </a:rPr>
                      </a:br>
                      <a:r>
                        <a:rPr lang="en-US" sz="1600" u="none" strike="noStrike">
                          <a:effectLst/>
                        </a:rPr>
                        <a:t>de </a:t>
                      </a:r>
                      <a:r>
                        <a:rPr lang="en-US" sz="1600" u="none" strike="noStrike" err="1">
                          <a:effectLst/>
                        </a:rPr>
                        <a:t>uma</a:t>
                      </a:r>
                      <a:r>
                        <a:rPr lang="en-US" sz="1600" u="none" strike="noStrike">
                          <a:effectLst/>
                        </a:rPr>
                        <a:t> </a:t>
                      </a:r>
                      <a:r>
                        <a:rPr lang="en-US" sz="1600" u="none" strike="noStrike" err="1">
                          <a:effectLst/>
                        </a:rPr>
                        <a:t>lista</a:t>
                      </a:r>
                      <a:r>
                        <a:rPr lang="en-US" sz="1600" u="none" strike="noStrike">
                          <a:effectLst/>
                        </a:rPr>
                        <a:t> de </a:t>
                      </a:r>
                      <a:r>
                        <a:rPr lang="en-US" sz="1600" u="none" strike="noStrike" err="1">
                          <a:effectLst/>
                        </a:rPr>
                        <a:t>Condições</a:t>
                      </a:r>
                      <a:r>
                        <a:rPr lang="en-US" sz="1600" u="none" strike="noStrike">
                          <a:effectLst/>
                        </a:rPr>
                        <a:t> </a:t>
                      </a:r>
                      <a:r>
                        <a:rPr lang="en-US" sz="1600" u="none" strike="noStrike" err="1">
                          <a:effectLst/>
                        </a:rPr>
                        <a:t>Sensíveis</a:t>
                      </a:r>
                      <a:r>
                        <a:rPr lang="en-US" sz="1600" u="none" strike="noStrike">
                          <a:effectLst/>
                        </a:rPr>
                        <a:t> </a:t>
                      </a:r>
                      <a:r>
                        <a:rPr lang="en-US" sz="1600" u="none" strike="noStrike" err="1">
                          <a:effectLst/>
                        </a:rPr>
                        <a:t>abragem</a:t>
                      </a:r>
                      <a:r>
                        <a:rPr lang="en-US" sz="1600" u="none" strike="noStrike">
                          <a:effectLst/>
                        </a:rPr>
                        <a:t> as </a:t>
                      </a:r>
                      <a:r>
                        <a:rPr lang="en-US" sz="1600" u="none" strike="noStrike" err="1">
                          <a:effectLst/>
                        </a:rPr>
                        <a:t>condições</a:t>
                      </a:r>
                      <a:r>
                        <a:rPr lang="en-US" sz="1600" u="none" strike="noStrike">
                          <a:effectLst/>
                        </a:rPr>
                        <a:t> (</a:t>
                      </a:r>
                      <a:r>
                        <a:rPr lang="en-US" sz="1600" u="none" strike="noStrike" err="1">
                          <a:effectLst/>
                        </a:rPr>
                        <a:t>Diagnóstico</a:t>
                      </a:r>
                      <a:r>
                        <a:rPr lang="en-US" sz="1600" u="none" strike="noStrike">
                          <a:effectLst/>
                        </a:rPr>
                        <a:t> CID 10)  </a:t>
                      </a:r>
                      <a:r>
                        <a:rPr lang="en-US" sz="1600" u="none" strike="noStrike" err="1">
                          <a:effectLst/>
                        </a:rPr>
                        <a:t>estabelecidas</a:t>
                      </a:r>
                      <a:r>
                        <a:rPr lang="en-US" sz="1600" u="none" strike="noStrike">
                          <a:effectLst/>
                        </a:rPr>
                        <a:t> </a:t>
                      </a:r>
                      <a:r>
                        <a:rPr lang="en-US" sz="1600" u="none" strike="noStrike" err="1">
                          <a:effectLst/>
                        </a:rPr>
                        <a:t>na</a:t>
                      </a:r>
                      <a:r>
                        <a:rPr lang="en-US" sz="1600" u="none" strike="noStrike">
                          <a:effectLst/>
                        </a:rPr>
                        <a:t> </a:t>
                      </a:r>
                      <a:r>
                        <a:rPr lang="en-US" sz="1600" u="none" strike="noStrike" err="1">
                          <a:effectLst/>
                        </a:rPr>
                        <a:t>ficha</a:t>
                      </a:r>
                      <a:r>
                        <a:rPr lang="en-US" sz="1600" u="none" strike="noStrike">
                          <a:effectLst/>
                        </a:rPr>
                        <a:t> </a:t>
                      </a:r>
                      <a:r>
                        <a:rPr lang="en-US" sz="1600" u="none" strike="noStrike" err="1">
                          <a:effectLst/>
                        </a:rPr>
                        <a:t>técnica</a:t>
                      </a:r>
                      <a:r>
                        <a:rPr lang="en-US" sz="1600" u="none" strike="noStrike">
                          <a:effectLst/>
                        </a:rPr>
                        <a:t> do </a:t>
                      </a:r>
                      <a:r>
                        <a:rPr lang="en-US" sz="1600" u="none" strike="noStrike" err="1">
                          <a:effectLst/>
                        </a:rPr>
                        <a:t>indicador</a:t>
                      </a:r>
                      <a:r>
                        <a:rPr lang="en-US" sz="1600" u="none" strike="noStrike">
                          <a:effectLst/>
                        </a:rPr>
                        <a:t> </a:t>
                      </a:r>
                      <a:r>
                        <a:rPr lang="en-US" sz="1600" u="none" strike="noStrike" err="1">
                          <a:effectLst/>
                        </a:rPr>
                        <a:t>descrita</a:t>
                      </a:r>
                      <a:r>
                        <a:rPr lang="en-US" sz="1600" u="none" strike="noStrike">
                          <a:effectLst/>
                        </a:rPr>
                        <a:t> no </a:t>
                      </a:r>
                      <a:r>
                        <a:rPr lang="en-US" sz="1600" u="none" strike="noStrike" err="1">
                          <a:effectLst/>
                        </a:rPr>
                        <a:t>anexo</a:t>
                      </a:r>
                      <a:r>
                        <a:rPr lang="en-US" sz="1600" u="none" strike="noStrike">
                          <a:effectLst/>
                        </a:rPr>
                        <a:t> I da RN 572/2023</a:t>
                      </a:r>
                      <a:br>
                        <a:rPr lang="en-US" sz="1600" u="none" strike="noStrike">
                          <a:effectLst/>
                        </a:rPr>
                      </a:br>
                      <a:r>
                        <a:rPr lang="en-US" sz="1600" u="none" strike="noStrike">
                          <a:effectLst/>
                        </a:rPr>
                        <a:t/>
                      </a:r>
                      <a:br>
                        <a:rPr lang="en-US" sz="1600" u="none" strike="noStrike">
                          <a:effectLst/>
                        </a:rPr>
                      </a:br>
                      <a:r>
                        <a:rPr lang="en-US" sz="1600" u="none" strike="noStrike">
                          <a:effectLst/>
                        </a:rPr>
                        <a:t>Caso </a:t>
                      </a:r>
                      <a:r>
                        <a:rPr lang="en-US" sz="1600" u="none" strike="noStrike" err="1">
                          <a:effectLst/>
                        </a:rPr>
                        <a:t>não</a:t>
                      </a:r>
                      <a:r>
                        <a:rPr lang="en-US" sz="1600" u="none" strike="noStrike">
                          <a:effectLst/>
                        </a:rPr>
                        <a:t> </a:t>
                      </a:r>
                      <a:r>
                        <a:rPr lang="en-US" sz="1600" u="none" strike="noStrike" err="1">
                          <a:effectLst/>
                        </a:rPr>
                        <a:t>tenha</a:t>
                      </a:r>
                      <a:r>
                        <a:rPr lang="en-US" sz="1600" u="none" strike="noStrike">
                          <a:effectLst/>
                        </a:rPr>
                        <a:t> </a:t>
                      </a:r>
                      <a:r>
                        <a:rPr lang="en-US" sz="1600" u="none" strike="noStrike" err="1">
                          <a:effectLst/>
                        </a:rPr>
                        <a:t>Certificação</a:t>
                      </a:r>
                      <a:r>
                        <a:rPr lang="en-US" sz="1600" u="none" strike="noStrike">
                          <a:effectLst/>
                        </a:rPr>
                        <a:t> </a:t>
                      </a:r>
                      <a:r>
                        <a:rPr lang="en-US" sz="1600" u="none" strike="noStrike" err="1">
                          <a:effectLst/>
                        </a:rPr>
                        <a:t>homologada</a:t>
                      </a:r>
                      <a:r>
                        <a:rPr lang="en-US" sz="1600" u="none" strike="noStrike">
                          <a:effectLst/>
                        </a:rPr>
                        <a:t> </a:t>
                      </a:r>
                      <a:r>
                        <a:rPr lang="en-US" sz="1600" u="none" strike="noStrike" err="1">
                          <a:effectLst/>
                        </a:rPr>
                        <a:t>não</a:t>
                      </a:r>
                      <a:r>
                        <a:rPr lang="en-US" sz="1600" u="none" strike="noStrike">
                          <a:effectLst/>
                        </a:rPr>
                        <a:t> </a:t>
                      </a:r>
                      <a:r>
                        <a:rPr lang="en-US" sz="1600" u="none" strike="noStrike" err="1">
                          <a:effectLst/>
                        </a:rPr>
                        <a:t>prencher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22" marR="3722" marT="3722" marB="0" anchor="ctr"/>
                </a:tc>
                <a:extLst>
                  <a:ext uri="{0D108BD9-81ED-4DB2-BD59-A6C34878D82A}">
                    <a16:rowId xmlns:a16="http://schemas.microsoft.com/office/drawing/2014/main" xmlns="" val="16936376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9590718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xmlns="" id="{EAADB53A-6BC3-FD37-3357-5DAC524E1BC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2838593"/>
              </p:ext>
            </p:extLst>
          </p:nvPr>
        </p:nvGraphicFramePr>
        <p:xfrm>
          <a:off x="324851" y="1082841"/>
          <a:ext cx="17493917" cy="8444522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1853854">
                  <a:extLst>
                    <a:ext uri="{9D8B030D-6E8A-4147-A177-3AD203B41FA5}">
                      <a16:colId xmlns:a16="http://schemas.microsoft.com/office/drawing/2014/main" xmlns="" val="1631647369"/>
                    </a:ext>
                  </a:extLst>
                </a:gridCol>
                <a:gridCol w="5485411">
                  <a:extLst>
                    <a:ext uri="{9D8B030D-6E8A-4147-A177-3AD203B41FA5}">
                      <a16:colId xmlns:a16="http://schemas.microsoft.com/office/drawing/2014/main" xmlns="" val="528705210"/>
                    </a:ext>
                  </a:extLst>
                </a:gridCol>
                <a:gridCol w="3930995">
                  <a:extLst>
                    <a:ext uri="{9D8B030D-6E8A-4147-A177-3AD203B41FA5}">
                      <a16:colId xmlns:a16="http://schemas.microsoft.com/office/drawing/2014/main" xmlns="" val="2267455408"/>
                    </a:ext>
                  </a:extLst>
                </a:gridCol>
                <a:gridCol w="6223657">
                  <a:extLst>
                    <a:ext uri="{9D8B030D-6E8A-4147-A177-3AD203B41FA5}">
                      <a16:colId xmlns:a16="http://schemas.microsoft.com/office/drawing/2014/main" xmlns="" val="2822651498"/>
                    </a:ext>
                  </a:extLst>
                </a:gridCol>
              </a:tblGrid>
              <a:tr h="26467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u="none" strike="noStrike">
                          <a:effectLst/>
                        </a:rPr>
                        <a:t>Número 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u="none" strike="noStrike">
                          <a:effectLst/>
                        </a:rPr>
                        <a:t>Dados 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u="none" strike="noStrike">
                          <a:effectLst/>
                        </a:rPr>
                        <a:t>Especificação do Campo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u="none" strike="noStrike">
                          <a:effectLst/>
                        </a:rPr>
                        <a:t>Observação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xmlns="" val="2280260434"/>
                  </a:ext>
                </a:extLst>
              </a:tr>
              <a:tr h="344721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20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</a:rPr>
                        <a:t>TAXA DE MÉDICO GENERALISTA POR BENEFICIÁRIO (considerando o total de beneficiários da Operadora)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u="none" strike="noStrike">
                          <a:effectLst/>
                        </a:rPr>
                        <a:t>Campo numérico, tamanho 3 mais 4 casas decimais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</a:rPr>
                        <a:t>Mede a disponibilidade de médicos generalistas na rede assistencial da operadora.</a:t>
                      </a:r>
                      <a:br>
                        <a:rPr lang="en-US" sz="1600" u="none" strike="noStrike">
                          <a:effectLst/>
                        </a:rPr>
                      </a:br>
                      <a:r>
                        <a:rPr lang="en-US" sz="1600" u="none" strike="noStrike">
                          <a:effectLst/>
                        </a:rPr>
                        <a:t/>
                      </a:r>
                      <a:br>
                        <a:rPr lang="en-US" sz="1600" u="none" strike="noStrike">
                          <a:effectLst/>
                        </a:rPr>
                      </a:br>
                      <a:r>
                        <a:rPr lang="en-US" sz="1600" u="none" strike="noStrike">
                          <a:effectLst/>
                        </a:rPr>
                        <a:t>O indicador deverá ser calculado considerando todos os beneficiários da operadora na data base da informação e deve ser apresentado considerando o resultado por mil beneficiários.</a:t>
                      </a:r>
                      <a:br>
                        <a:rPr lang="en-US" sz="1600" u="none" strike="noStrike">
                          <a:effectLst/>
                        </a:rPr>
                      </a:br>
                      <a:r>
                        <a:rPr lang="en-US" sz="1600" u="none" strike="noStrike">
                          <a:effectLst/>
                        </a:rPr>
                        <a:t/>
                      </a:r>
                      <a:br>
                        <a:rPr lang="en-US" sz="1600" u="none" strike="noStrike">
                          <a:effectLst/>
                        </a:rPr>
                      </a:br>
                      <a:r>
                        <a:rPr lang="en-US" sz="1600" u="none" strike="noStrike">
                          <a:effectLst/>
                        </a:rPr>
                        <a:t>A forma matemática de cálculo do indicador deverá considerar a ficha técnica estabelecida no anexo I da RN 572/2023</a:t>
                      </a:r>
                      <a:br>
                        <a:rPr lang="en-US" sz="1600" u="none" strike="noStrike">
                          <a:effectLst/>
                        </a:rPr>
                      </a:br>
                      <a:r>
                        <a:rPr lang="en-US" sz="1600" u="none" strike="noStrike">
                          <a:effectLst/>
                        </a:rPr>
                        <a:t/>
                      </a:r>
                      <a:br>
                        <a:rPr lang="en-US" sz="1600" u="none" strike="noStrike">
                          <a:effectLst/>
                        </a:rPr>
                      </a:br>
                      <a:r>
                        <a:rPr lang="en-US" sz="1600" u="none" strike="noStrike">
                          <a:effectLst/>
                        </a:rPr>
                        <a:t>Serão consideradas médicos generalistas aqueles com formação nas seguintes especialidades: Clínica </a:t>
                      </a:r>
                      <a:br>
                        <a:rPr lang="en-US" sz="1600" u="none" strike="noStrike">
                          <a:effectLst/>
                        </a:rPr>
                      </a:br>
                      <a:r>
                        <a:rPr lang="en-US" sz="1600" u="none" strike="noStrike">
                          <a:effectLst/>
                        </a:rPr>
                        <a:t>Médica com capacitação em APS, Medicina de Família e Comunidade, e Pediatria (para crianças abaixo de 12 anos).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xmlns="" val="2138937182"/>
                  </a:ext>
                </a:extLst>
              </a:tr>
              <a:tr h="443030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21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</a:rPr>
                        <a:t>TAXA DE MÉDICO GENERALISTA POR BENEFICIÁRIO ADSCRITO NA CERTIFICAÇÃO em APS (considerando o total de beneficiários adscritos na Certificação em APS)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u="none" strike="noStrike">
                          <a:effectLst/>
                        </a:rPr>
                        <a:t>Campo numérico, tamanho 3 mais 4 casas decimais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</a:rPr>
                        <a:t>Mede a disponibilidade de médicos generalistas na rede assistencial da operadora, na área de cobertura da Certificação em APS.</a:t>
                      </a:r>
                      <a:br>
                        <a:rPr lang="en-US" sz="1600" u="none" strike="noStrike">
                          <a:effectLst/>
                        </a:rPr>
                      </a:br>
                      <a:r>
                        <a:rPr lang="en-US" sz="1600" u="none" strike="noStrike">
                          <a:effectLst/>
                        </a:rPr>
                        <a:t/>
                      </a:r>
                      <a:br>
                        <a:rPr lang="en-US" sz="1600" u="none" strike="noStrike">
                          <a:effectLst/>
                        </a:rPr>
                      </a:br>
                      <a:r>
                        <a:rPr lang="en-US" sz="1600" u="none" strike="noStrike">
                          <a:effectLst/>
                        </a:rPr>
                        <a:t>O indicador deverá ser calculado considerando todos os beneficiários da operadora beneficiários adscritos na Certificação de APS na data base da informação e deve ser apresentado considerando o resultado por mil beneficiários.</a:t>
                      </a:r>
                      <a:br>
                        <a:rPr lang="en-US" sz="1600" u="none" strike="noStrike">
                          <a:effectLst/>
                        </a:rPr>
                      </a:br>
                      <a:r>
                        <a:rPr lang="en-US" sz="1600" u="none" strike="noStrike">
                          <a:effectLst/>
                        </a:rPr>
                        <a:t/>
                      </a:r>
                      <a:br>
                        <a:rPr lang="en-US" sz="1600" u="none" strike="noStrike">
                          <a:effectLst/>
                        </a:rPr>
                      </a:br>
                      <a:r>
                        <a:rPr lang="en-US" sz="1600" u="none" strike="noStrike">
                          <a:effectLst/>
                        </a:rPr>
                        <a:t>A forma matemática de cálculo do indicador deverá considerar a ficha técnica estabelecida no anexo I da RN 572/2023 - Manual de Certificação.</a:t>
                      </a:r>
                      <a:br>
                        <a:rPr lang="en-US" sz="1600" u="none" strike="noStrike">
                          <a:effectLst/>
                        </a:rPr>
                      </a:br>
                      <a:r>
                        <a:rPr lang="en-US" sz="1600" u="none" strike="noStrike">
                          <a:effectLst/>
                        </a:rPr>
                        <a:t/>
                      </a:r>
                      <a:br>
                        <a:rPr lang="en-US" sz="1600" u="none" strike="noStrike">
                          <a:effectLst/>
                        </a:rPr>
                      </a:br>
                      <a:r>
                        <a:rPr lang="en-US" sz="1600" u="none" strike="noStrike">
                          <a:effectLst/>
                        </a:rPr>
                        <a:t>Serão consideradas médicos generalistas aqueles com formação nas seguintes especialidades: Clínica </a:t>
                      </a:r>
                      <a:br>
                        <a:rPr lang="en-US" sz="1600" u="none" strike="noStrike">
                          <a:effectLst/>
                        </a:rPr>
                      </a:br>
                      <a:r>
                        <a:rPr lang="en-US" sz="1600" u="none" strike="noStrike">
                          <a:effectLst/>
                        </a:rPr>
                        <a:t>Médica com capacitação em APS, Medicina de Família e Comunidade, e Pediatria (para crianças abaixo de 12 anos).</a:t>
                      </a:r>
                      <a:br>
                        <a:rPr lang="en-US" sz="1600" u="none" strike="noStrike">
                          <a:effectLst/>
                        </a:rPr>
                      </a:br>
                      <a:r>
                        <a:rPr lang="en-US" sz="1600" u="none" strike="noStrike">
                          <a:effectLst/>
                        </a:rPr>
                        <a:t/>
                      </a:r>
                      <a:br>
                        <a:rPr lang="en-US" sz="1600" u="none" strike="noStrike">
                          <a:effectLst/>
                        </a:rPr>
                      </a:br>
                      <a:r>
                        <a:rPr lang="en-US" sz="1600" u="none" strike="noStrike">
                          <a:effectLst/>
                        </a:rPr>
                        <a:t>Caso não tenha Certificação homologada não prencher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xmlns="" val="588867164"/>
                  </a:ext>
                </a:extLst>
              </a:tr>
              <a:tr h="255850">
                <a:tc gridSpan="4">
                  <a:txBody>
                    <a:bodyPr/>
                    <a:lstStyle/>
                    <a:p>
                      <a:pPr algn="l" fontAlgn="ctr"/>
                      <a:r>
                        <a:rPr lang="en-US" sz="1600" b="1" u="none" strike="noStrike">
                          <a:effectLst/>
                        </a:rPr>
                        <a:t>Obs: A Taxa de Medico Generalista por Beneficiário não deve ser apresentada para os beneficiários abarcados por Programas de PROMOPREV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1199864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42758792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áfico 2">
            <a:extLst>
              <a:ext uri="{FF2B5EF4-FFF2-40B4-BE49-F238E27FC236}">
                <a16:creationId xmlns:a16="http://schemas.microsoft.com/office/drawing/2014/main" xmlns="" id="{87FD1565-FBAF-4FD9-BF84-AA277F9F0C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3807341" y="5036761"/>
            <a:ext cx="10439400" cy="1704975"/>
          </a:xfrm>
          <a:prstGeom prst="rect">
            <a:avLst/>
          </a:prstGeom>
        </p:spPr>
      </p:pic>
      <p:pic>
        <p:nvPicPr>
          <p:cNvPr id="6" name="Imagem 5" descr="Placa azul com letras brancas em fundo preto&#10;&#10;Descrição gerada automaticamente">
            <a:extLst>
              <a:ext uri="{FF2B5EF4-FFF2-40B4-BE49-F238E27FC236}">
                <a16:creationId xmlns:a16="http://schemas.microsoft.com/office/drawing/2014/main" xmlns="" id="{AB25621E-7227-4029-896A-184C0CA985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6940" y="6989100"/>
            <a:ext cx="4034120" cy="81178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D5013B86-C84C-AD86-B9D3-183EC8E0FF6F}"/>
              </a:ext>
            </a:extLst>
          </p:cNvPr>
          <p:cNvSpPr txBox="1"/>
          <p:nvPr/>
        </p:nvSpPr>
        <p:spPr>
          <a:xfrm>
            <a:off x="4515361" y="3045330"/>
            <a:ext cx="925727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qualidade.dides@ans.gov.br</a:t>
            </a:r>
          </a:p>
        </p:txBody>
      </p:sp>
    </p:spTree>
    <p:extLst>
      <p:ext uri="{BB962C8B-B14F-4D97-AF65-F5344CB8AC3E}">
        <p14:creationId xmlns:p14="http://schemas.microsoft.com/office/powerpoint/2010/main" val="3437995476"/>
      </p:ext>
    </p:extLst>
  </p:cSld>
  <p:clrMapOvr>
    <a:masterClrMapping/>
  </p:clrMapOvr>
  <p:transition spd="slow">
    <p:push dir="u"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heme/theme1.xml><?xml version="1.0" encoding="utf-8"?>
<a:theme xmlns:a="http://schemas.openxmlformats.org/drawingml/2006/main" name="2_Personalizar design">
  <a:themeElements>
    <a:clrScheme name="Personalizada 2">
      <a:dk1>
        <a:srgbClr val="333333"/>
      </a:dk1>
      <a:lt1>
        <a:srgbClr val="FFFFFF"/>
      </a:lt1>
      <a:dk2>
        <a:srgbClr val="FFFFFF"/>
      </a:dk2>
      <a:lt2>
        <a:srgbClr val="FFFFFF"/>
      </a:lt2>
      <a:accent1>
        <a:srgbClr val="006E89"/>
      </a:accent1>
      <a:accent2>
        <a:srgbClr val="6D983F"/>
      </a:accent2>
      <a:accent3>
        <a:srgbClr val="F47521"/>
      </a:accent3>
      <a:accent4>
        <a:srgbClr val="A05A09"/>
      </a:accent4>
      <a:accent5>
        <a:srgbClr val="D6BF16"/>
      </a:accent5>
      <a:accent6>
        <a:srgbClr val="A5BFDE"/>
      </a:accent6>
      <a:hlink>
        <a:srgbClr val="195214"/>
      </a:hlink>
      <a:folHlink>
        <a:srgbClr val="68360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Personalizar design">
  <a:themeElements>
    <a:clrScheme name="Personalizada 2">
      <a:dk1>
        <a:srgbClr val="333333"/>
      </a:dk1>
      <a:lt1>
        <a:srgbClr val="FFFFFF"/>
      </a:lt1>
      <a:dk2>
        <a:srgbClr val="FFFFFF"/>
      </a:dk2>
      <a:lt2>
        <a:srgbClr val="FFFFFF"/>
      </a:lt2>
      <a:accent1>
        <a:srgbClr val="006E89"/>
      </a:accent1>
      <a:accent2>
        <a:srgbClr val="6D983F"/>
      </a:accent2>
      <a:accent3>
        <a:srgbClr val="F47521"/>
      </a:accent3>
      <a:accent4>
        <a:srgbClr val="A05A09"/>
      </a:accent4>
      <a:accent5>
        <a:srgbClr val="D6BF16"/>
      </a:accent5>
      <a:accent6>
        <a:srgbClr val="A5BFDE"/>
      </a:accent6>
      <a:hlink>
        <a:srgbClr val="195214"/>
      </a:hlink>
      <a:folHlink>
        <a:srgbClr val="68360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Personalizar design">
  <a:themeElements>
    <a:clrScheme name="Personalizada 2">
      <a:dk1>
        <a:srgbClr val="333333"/>
      </a:dk1>
      <a:lt1>
        <a:srgbClr val="FFFFFF"/>
      </a:lt1>
      <a:dk2>
        <a:srgbClr val="FFFFFF"/>
      </a:dk2>
      <a:lt2>
        <a:srgbClr val="FFFFFF"/>
      </a:lt2>
      <a:accent1>
        <a:srgbClr val="006E89"/>
      </a:accent1>
      <a:accent2>
        <a:srgbClr val="6D983F"/>
      </a:accent2>
      <a:accent3>
        <a:srgbClr val="F47521"/>
      </a:accent3>
      <a:accent4>
        <a:srgbClr val="A05A09"/>
      </a:accent4>
      <a:accent5>
        <a:srgbClr val="D6BF16"/>
      </a:accent5>
      <a:accent6>
        <a:srgbClr val="A5BFDE"/>
      </a:accent6>
      <a:hlink>
        <a:srgbClr val="195214"/>
      </a:hlink>
      <a:folHlink>
        <a:srgbClr val="68360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Personalizar design">
  <a:themeElements>
    <a:clrScheme name="Expertise  - paleta 1">
      <a:dk1>
        <a:srgbClr val="333333"/>
      </a:dk1>
      <a:lt1>
        <a:srgbClr val="FFFFFF"/>
      </a:lt1>
      <a:dk2>
        <a:srgbClr val="FFFFFF"/>
      </a:dk2>
      <a:lt2>
        <a:srgbClr val="FFFFFF"/>
      </a:lt2>
      <a:accent1>
        <a:srgbClr val="797B7E"/>
      </a:accent1>
      <a:accent2>
        <a:srgbClr val="DF4F3B"/>
      </a:accent2>
      <a:accent3>
        <a:srgbClr val="009999"/>
      </a:accent3>
      <a:accent4>
        <a:srgbClr val="0679A3"/>
      </a:accent4>
      <a:accent5>
        <a:srgbClr val="FFC000"/>
      </a:accent5>
      <a:accent6>
        <a:srgbClr val="00C0BC"/>
      </a:accent6>
      <a:hlink>
        <a:srgbClr val="0679A3"/>
      </a:hlink>
      <a:folHlink>
        <a:srgbClr val="7030A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c68ee06-9972-4140-89ee-5e4fd61aee6c" xsi:nil="true"/>
    <lcf76f155ced4ddcb4097134ff3c332f xmlns="ecb7f5fd-5685-4b32-8202-28e0bdd2391a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31593047971B9542AF620ACBF4041A25" ma:contentTypeVersion="16" ma:contentTypeDescription="Crie um novo documento." ma:contentTypeScope="" ma:versionID="a31fa305b9568c9cb8a0403b799f03c4">
  <xsd:schema xmlns:xsd="http://www.w3.org/2001/XMLSchema" xmlns:xs="http://www.w3.org/2001/XMLSchema" xmlns:p="http://schemas.microsoft.com/office/2006/metadata/properties" xmlns:ns2="ecb7f5fd-5685-4b32-8202-28e0bdd2391a" xmlns:ns3="ec68ee06-9972-4140-89ee-5e4fd61aee6c" targetNamespace="http://schemas.microsoft.com/office/2006/metadata/properties" ma:root="true" ma:fieldsID="db5f719e87327d2d0a50a977b73d8f2c" ns2:_="" ns3:_="">
    <xsd:import namespace="ecb7f5fd-5685-4b32-8202-28e0bdd2391a"/>
    <xsd:import namespace="ec68ee06-9972-4140-89ee-5e4fd61aee6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cb7f5fd-5685-4b32-8202-28e0bdd2391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Marcações de imagem" ma:readOnly="false" ma:fieldId="{5cf76f15-5ced-4ddc-b409-7134ff3c332f}" ma:taxonomyMulti="true" ma:sspId="afd22834-720d-4be5-8a17-75eb8688063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3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c68ee06-9972-4140-89ee-5e4fd61aee6c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efac517d-f46d-4276-8734-dfa4325cf696}" ma:internalName="TaxCatchAll" ma:showField="CatchAllData" ma:web="ec68ee06-9972-4140-89ee-5e4fd61aee6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F3C2387-1A42-477C-BEBC-BBCF02E2436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DC9E053-89DA-4AC9-900D-D6D60A3BAE33}">
  <ds:schemaRefs>
    <ds:schemaRef ds:uri="http://purl.org/dc/elements/1.1/"/>
    <ds:schemaRef ds:uri="http://schemas.openxmlformats.org/package/2006/metadata/core-properties"/>
    <ds:schemaRef ds:uri="http://purl.org/dc/terms/"/>
    <ds:schemaRef ds:uri="http://schemas.microsoft.com/office/2006/metadata/properties"/>
    <ds:schemaRef ds:uri="http://purl.org/dc/dcmitype/"/>
    <ds:schemaRef ds:uri="http://schemas.microsoft.com/office/infopath/2007/PartnerControls"/>
    <ds:schemaRef ds:uri="http://schemas.microsoft.com/office/2006/documentManagement/types"/>
    <ds:schemaRef ds:uri="ec68ee06-9972-4140-89ee-5e4fd61aee6c"/>
    <ds:schemaRef ds:uri="ecb7f5fd-5685-4b32-8202-28e0bdd2391a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BF8982E1-A841-43D7-9AC0-5FA5315A7199}">
  <ds:schemaRefs>
    <ds:schemaRef ds:uri="ec68ee06-9972-4140-89ee-5e4fd61aee6c"/>
    <ds:schemaRef ds:uri="ecb7f5fd-5685-4b32-8202-28e0bdd2391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</TotalTime>
  <Words>1215</Words>
  <Application>Microsoft Office PowerPoint</Application>
  <PresentationFormat>Personalizar</PresentationFormat>
  <Paragraphs>112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4</vt:i4>
      </vt:variant>
      <vt:variant>
        <vt:lpstr>Títulos de slides</vt:lpstr>
      </vt:variant>
      <vt:variant>
        <vt:i4>8</vt:i4>
      </vt:variant>
    </vt:vector>
  </HeadingPairs>
  <TitlesOfParts>
    <vt:vector size="12" baseType="lpstr">
      <vt:lpstr>2_Personalizar design</vt:lpstr>
      <vt:lpstr>2_Personalizar design</vt:lpstr>
      <vt:lpstr>2_Personalizar design</vt:lpstr>
      <vt:lpstr>3_Personalizar design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Expertise</dc:title>
  <dc:creator>Expertise Inteligencia e pesquisa de mercado</dc:creator>
  <cp:lastModifiedBy>Vanessa</cp:lastModifiedBy>
  <cp:revision>138</cp:revision>
  <dcterms:created xsi:type="dcterms:W3CDTF">2016-01-16T10:55:01Z</dcterms:created>
  <dcterms:modified xsi:type="dcterms:W3CDTF">2023-05-02T21:47:53Z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0x01010031593047971B9542AF620ACBF4041A25</vt:lpwstr>
  </property>
  <property fmtid="{D5CDD505-2E9C-101B-9397-08002B2CF9AE}" pid="3" name="MediaServiceImageTags">
    <vt:lpwstr/>
  </property>
</Properties>
</file>