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2"/>
  </p:handoutMasterIdLst>
  <p:sldIdLst>
    <p:sldId id="271" r:id="rId3"/>
    <p:sldId id="258" r:id="rId4"/>
    <p:sldId id="257" r:id="rId5"/>
    <p:sldId id="260" r:id="rId6"/>
    <p:sldId id="262" r:id="rId7"/>
    <p:sldId id="270" r:id="rId8"/>
    <p:sldId id="264" r:id="rId9"/>
    <p:sldId id="266" r:id="rId10"/>
    <p:sldId id="269" r:id="rId11"/>
  </p:sldIdLst>
  <p:sldSz cx="9144000" cy="6858000" type="screen4x3"/>
  <p:notesSz cx="6921500" cy="92075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89"/>
    <a:srgbClr val="E07521"/>
    <a:srgbClr val="F2E6D8"/>
    <a:srgbClr val="FAE6DC"/>
    <a:srgbClr val="B9AB97"/>
    <a:srgbClr val="E3DDD4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8788" cy="460375"/>
          </a:xfrm>
          <a:prstGeom prst="rect">
            <a:avLst/>
          </a:prstGeom>
        </p:spPr>
        <p:txBody>
          <a:bodyPr vert="horz" lIns="92156" tIns="46078" rIns="92156" bIns="46078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19538" y="0"/>
            <a:ext cx="3000375" cy="460375"/>
          </a:xfrm>
          <a:prstGeom prst="rect">
            <a:avLst/>
          </a:prstGeom>
        </p:spPr>
        <p:txBody>
          <a:bodyPr vert="horz" lIns="92156" tIns="46078" rIns="92156" bIns="46078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9766BB-29D3-465D-9A98-7D692B859B3D}" type="datetimeFigureOut">
              <a:rPr lang="pt-BR"/>
              <a:pPr>
                <a:defRPr/>
              </a:pPr>
              <a:t>02/03/2018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745538"/>
            <a:ext cx="2998788" cy="460375"/>
          </a:xfrm>
          <a:prstGeom prst="rect">
            <a:avLst/>
          </a:prstGeom>
        </p:spPr>
        <p:txBody>
          <a:bodyPr vert="horz" lIns="92156" tIns="46078" rIns="92156" bIns="46078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19538" y="8745538"/>
            <a:ext cx="3000375" cy="460375"/>
          </a:xfrm>
          <a:prstGeom prst="rect">
            <a:avLst/>
          </a:prstGeom>
        </p:spPr>
        <p:txBody>
          <a:bodyPr vert="horz" wrap="square" lIns="92156" tIns="46078" rIns="92156" bIns="4607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13B896F-1BE1-48F1-9262-172F837B3F6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1E5ED1-66B2-41FE-AA22-8AC184587137}" type="datetimeFigureOut">
              <a:rPr lang="pt-BR"/>
              <a:pPr>
                <a:defRPr/>
              </a:pPr>
              <a:t>02/03/2018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143375" y="6356350"/>
            <a:ext cx="714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8673372-91A3-4181-BDB4-92E53A8A1B0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5305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B11EDE-1092-42BE-9EED-7BBB91AA7408}" type="datetimeFigureOut">
              <a:rPr lang="pt-BR"/>
              <a:pPr>
                <a:defRPr/>
              </a:pPr>
              <a:t>02/03/2018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143375" y="6356350"/>
            <a:ext cx="714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7D23815-CFB8-4B1B-8AD8-52F38222C08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91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8CB22E-9598-472A-9CFE-F33029414868}" type="datetimeFigureOut">
              <a:rPr lang="pt-BR"/>
              <a:pPr>
                <a:defRPr/>
              </a:pPr>
              <a:t>02/03/2018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143375" y="6356350"/>
            <a:ext cx="714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7D86C31-75F7-4DB9-A7D8-0F31EFE58CA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5284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1DD25-E578-4983-99AC-E3222AEEA9B1}" type="datetimeFigureOut">
              <a:rPr lang="pt-BR"/>
              <a:pPr>
                <a:defRPr/>
              </a:pPr>
              <a:t>02/03/2018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9E242-82F5-4D47-94D6-19BC7215C7A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10129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8CE3-D044-49C3-8944-2647C99787BA}" type="datetimeFigureOut">
              <a:rPr lang="pt-BR"/>
              <a:pPr>
                <a:defRPr/>
              </a:pPr>
              <a:t>02/03/2018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4FB6D-AE4D-44C0-B341-D3B1AB697CC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8212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D964-F6E9-4BDE-8FDC-5A9A134C6DFF}" type="datetimeFigureOut">
              <a:rPr lang="pt-BR"/>
              <a:pPr>
                <a:defRPr/>
              </a:pPr>
              <a:t>02/03/2018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09C59-6F82-4CFC-921D-56B7CF63F44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17980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0A476-E02B-45D7-810D-248AE7767AB4}" type="datetimeFigureOut">
              <a:rPr lang="pt-BR"/>
              <a:pPr>
                <a:defRPr/>
              </a:pPr>
              <a:t>02/03/2018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97F60-DAB4-4538-997F-597E25E149D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0585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05958-F782-4CFB-B867-A617E6FE6B2B}" type="datetimeFigureOut">
              <a:rPr lang="pt-BR"/>
              <a:pPr>
                <a:defRPr/>
              </a:pPr>
              <a:t>02/03/2018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0359D-F66E-4DD6-97E9-0EDC5737C53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2080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9D886-84B4-4A4A-811C-71939B840149}" type="datetimeFigureOut">
              <a:rPr lang="pt-BR"/>
              <a:pPr>
                <a:defRPr/>
              </a:pPr>
              <a:t>02/03/2018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5AD6C-846D-4DAE-BB11-13FF5D229B6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470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7E414-CBD2-4835-ABC3-39F2895ED606}" type="datetimeFigureOut">
              <a:rPr lang="pt-BR"/>
              <a:pPr>
                <a:defRPr/>
              </a:pPr>
              <a:t>02/03/2018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8F656-3DE8-4D02-BACC-2635F416AE7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879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84BC8-82D8-4454-B582-5F97743EA02B}" type="datetimeFigureOut">
              <a:rPr lang="pt-BR"/>
              <a:pPr>
                <a:defRPr/>
              </a:pPr>
              <a:t>02/03/2018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3FDF9-F90A-44F7-8539-CD03E7C4FF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99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457200" y="6126163"/>
            <a:ext cx="1593850" cy="595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4143375" y="6356350"/>
            <a:ext cx="714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5EDBC65-01EE-42A7-8A8E-F050DA442ED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0199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4001-D8DA-4581-940C-31C2EF7A5718}" type="datetimeFigureOut">
              <a:rPr lang="pt-BR"/>
              <a:pPr>
                <a:defRPr/>
              </a:pPr>
              <a:t>02/03/2018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B43E6-672C-4E07-BF9C-B4769B791F9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4352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E299A-9EB8-46A6-A0B0-A076C3C7EEED}" type="datetimeFigureOut">
              <a:rPr lang="pt-BR"/>
              <a:pPr>
                <a:defRPr/>
              </a:pPr>
              <a:t>02/03/2018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00FD8-5359-46BC-892A-ACE0B43858C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4619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5D371-A1D4-4B73-8C2A-3A2FA4C54910}" type="datetimeFigureOut">
              <a:rPr lang="pt-BR"/>
              <a:pPr>
                <a:defRPr/>
              </a:pPr>
              <a:t>02/03/2018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9D3FD-1196-4E9C-8D3F-49D7167DE15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26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067E24-443A-46FB-8AF3-64381C74E23C}" type="datetimeFigureOut">
              <a:rPr lang="pt-BR"/>
              <a:pPr>
                <a:defRPr/>
              </a:pPr>
              <a:t>02/03/2018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143375" y="6356350"/>
            <a:ext cx="714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C4AC290-F743-4031-B9E9-CF9CDF4B658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269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8ADBB5-39F5-4D79-8A0B-2DA2908FA88E}" type="datetimeFigureOut">
              <a:rPr lang="pt-BR"/>
              <a:pPr>
                <a:defRPr/>
              </a:pPr>
              <a:t>02/03/2018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143375" y="6356350"/>
            <a:ext cx="714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01008BA-3128-4B58-BD6A-0C36183887F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528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20A550-E5C5-4223-A816-F5832668255E}" type="datetimeFigureOut">
              <a:rPr lang="pt-BR"/>
              <a:pPr>
                <a:defRPr/>
              </a:pPr>
              <a:t>02/03/2018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143375" y="6356350"/>
            <a:ext cx="714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AD4851C-6528-4CC3-A633-04477D21DEA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590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6E6370-E453-4FAF-B7B0-1D209B3C050F}" type="datetimeFigureOut">
              <a:rPr lang="pt-BR"/>
              <a:pPr>
                <a:defRPr/>
              </a:pPr>
              <a:t>02/03/2018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143375" y="6356350"/>
            <a:ext cx="714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A190986-D735-4C4D-B692-0E4F48D1D49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370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67048F-A706-4FCA-839A-C420F5D3A1C4}" type="datetimeFigureOut">
              <a:rPr lang="pt-BR"/>
              <a:pPr>
                <a:defRPr/>
              </a:pPr>
              <a:t>02/03/2018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143375" y="6356350"/>
            <a:ext cx="714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DD1A092-63A1-41BA-B2D1-9743FC40FD9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10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8CCB01-CA42-4A8B-9AE5-3C2D23885C05}" type="datetimeFigureOut">
              <a:rPr lang="pt-BR"/>
              <a:pPr>
                <a:defRPr/>
              </a:pPr>
              <a:t>02/03/2018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143375" y="6356350"/>
            <a:ext cx="714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8714423-E679-4DEC-B0FB-61D66EA921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740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 descr="template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36538"/>
            <a:ext cx="26670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9" descr="malha_construtiva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57188"/>
            <a:ext cx="18526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604" y="1142984"/>
            <a:ext cx="7215238" cy="142399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000" b="1" baseline="0">
                <a:latin typeface="Helvetica 55 Roman" pitchFamily="34" charset="0"/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71604" y="3286124"/>
            <a:ext cx="7215238" cy="804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eaLnBrk="1" hangingPunct="1">
              <a:buNone/>
              <a:defRPr sz="2000" baseline="0">
                <a:latin typeface="Helvetica 55 Roman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4BCEFC-DE8F-4C82-8E48-55B9B8A21E8D}" type="datetimeFigureOut">
              <a:rPr lang="pt-BR"/>
              <a:pPr>
                <a:defRPr/>
              </a:pPr>
              <a:t>02/03/2018</a:t>
            </a:fld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143375" y="6356350"/>
            <a:ext cx="714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1836A32-E3CE-4BB8-AE3C-9C2DE093050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68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2" t="10831" r="9819" b="13365"/>
          <a:stretch>
            <a:fillRect/>
          </a:stretch>
        </p:blipFill>
        <p:spPr bwMode="auto">
          <a:xfrm>
            <a:off x="7019925" y="6165850"/>
            <a:ext cx="18732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F1F36F-4ECF-46F9-A3F7-9C4CC8111B54}" type="datetimeFigureOut">
              <a:rPr lang="pt-BR"/>
              <a:pPr>
                <a:defRPr/>
              </a:pPr>
              <a:t>02/03/2018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73F867-D7C1-4240-8C56-08A1479A2ED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653C23C-9A77-4F6C-BC04-CC3C983D4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70" y="0"/>
            <a:ext cx="9246740" cy="685799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F2A33C6-80FD-4A8E-A7E2-6D52AEDC064C}"/>
              </a:ext>
            </a:extLst>
          </p:cNvPr>
          <p:cNvSpPr/>
          <p:nvPr/>
        </p:nvSpPr>
        <p:spPr>
          <a:xfrm>
            <a:off x="-108520" y="3431902"/>
            <a:ext cx="5220073" cy="107721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/>
          </p:cNvPr>
          <p:cNvSpPr/>
          <p:nvPr/>
        </p:nvSpPr>
        <p:spPr>
          <a:xfrm>
            <a:off x="-72009" y="4677952"/>
            <a:ext cx="4572002" cy="4368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-1015" y="3431902"/>
            <a:ext cx="511256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pt-BR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Programa de Monitoramento da Garantia de Atendimento: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180528" y="4653136"/>
            <a:ext cx="4540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Resultados do 4º trimestre/2017</a:t>
            </a:r>
            <a:endParaRPr lang="pt-BR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 bwMode="auto">
          <a:xfrm>
            <a:off x="0" y="266700"/>
            <a:ext cx="9144000" cy="7858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altLang="pt-BR" sz="3200" b="1" dirty="0">
                <a:solidFill>
                  <a:srgbClr val="006E89"/>
                </a:solidFill>
                <a:latin typeface="+mn-lt"/>
              </a:rPr>
              <a:t>Monitoramento da Garantia de Atendimento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30213" y="1434927"/>
            <a:ext cx="842645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200" b="1" dirty="0">
                <a:solidFill>
                  <a:srgbClr val="006E89"/>
                </a:solidFill>
                <a:latin typeface="Calibri" pitchFamily="32" charset="0"/>
                <a:cs typeface="Arial" charset="0"/>
              </a:rPr>
              <a:t>A suspensão da comercialização dos planos é uma </a:t>
            </a:r>
            <a:r>
              <a:rPr lang="pt-BR" altLang="pt-BR" sz="2200" b="1" dirty="0">
                <a:solidFill>
                  <a:schemeClr val="accent6"/>
                </a:solidFill>
                <a:latin typeface="Calibri" pitchFamily="32" charset="0"/>
                <a:cs typeface="Arial" charset="0"/>
              </a:rPr>
              <a:t>medida preventiva. </a:t>
            </a:r>
            <a:r>
              <a:rPr lang="pt-BR" altLang="pt-BR" sz="2200" b="1" dirty="0">
                <a:solidFill>
                  <a:srgbClr val="006E89"/>
                </a:solidFill>
                <a:latin typeface="Calibri" pitchFamily="32" charset="0"/>
                <a:cs typeface="Arial" charset="0"/>
              </a:rPr>
              <a:t>O objetivo é </a:t>
            </a:r>
            <a:r>
              <a:rPr lang="pt-BR" altLang="pt-BR" sz="2200" b="1" dirty="0">
                <a:solidFill>
                  <a:schemeClr val="accent6"/>
                </a:solidFill>
                <a:latin typeface="Calibri" pitchFamily="32" charset="0"/>
                <a:cs typeface="Arial" charset="0"/>
              </a:rPr>
              <a:t>melhorar o acesso </a:t>
            </a:r>
            <a:r>
              <a:rPr lang="pt-BR" altLang="pt-BR" sz="2200" b="1" dirty="0">
                <a:solidFill>
                  <a:srgbClr val="006E89"/>
                </a:solidFill>
                <a:latin typeface="Calibri" pitchFamily="32" charset="0"/>
                <a:cs typeface="Arial" charset="0"/>
              </a:rPr>
              <a:t>do cidadão aos serviços contratados.</a:t>
            </a:r>
          </a:p>
        </p:txBody>
      </p:sp>
      <p:sp>
        <p:nvSpPr>
          <p:cNvPr id="16388" name="Retângulo 1"/>
          <p:cNvSpPr>
            <a:spLocks noChangeArrowheads="1"/>
          </p:cNvSpPr>
          <p:nvPr/>
        </p:nvSpPr>
        <p:spPr bwMode="auto">
          <a:xfrm>
            <a:off x="449263" y="2465065"/>
            <a:ext cx="77231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r>
              <a:rPr lang="pt-BR" altLang="pt-BR" sz="2000" b="1" dirty="0">
                <a:solidFill>
                  <a:srgbClr val="006E89"/>
                </a:solidFill>
                <a:latin typeface="Calibri" panose="020F0502020204030204" pitchFamily="34" charset="0"/>
              </a:rPr>
              <a:t>Motivos das suspensões: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rgbClr val="006E89"/>
                </a:solidFill>
                <a:latin typeface="Calibri" panose="020F0502020204030204" pitchFamily="34" charset="0"/>
              </a:rPr>
              <a:t>Descumprimento dos prazos máximos para marcação de consultas, exames e cirurgias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rgbClr val="006E89"/>
                </a:solidFill>
                <a:latin typeface="Calibri" panose="020F0502020204030204" pitchFamily="34" charset="0"/>
              </a:rPr>
              <a:t>Negativas indevidas de cobertura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4292600"/>
            <a:ext cx="9144000" cy="2520950"/>
          </a:xfrm>
          <a:prstGeom prst="rect">
            <a:avLst/>
          </a:prstGeom>
          <a:gradFill flip="none" rotWithShape="1">
            <a:gsLst>
              <a:gs pos="0">
                <a:srgbClr val="088FAE">
                  <a:shade val="30000"/>
                  <a:satMod val="115000"/>
                </a:srgbClr>
              </a:gs>
              <a:gs pos="50000">
                <a:srgbClr val="088FAE">
                  <a:shade val="67500"/>
                  <a:satMod val="115000"/>
                </a:srgbClr>
              </a:gs>
              <a:gs pos="100000">
                <a:srgbClr val="088FAE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grpSp>
        <p:nvGrpSpPr>
          <p:cNvPr id="16390" name="Grupo 18"/>
          <p:cNvGrpSpPr>
            <a:grpSpLocks/>
          </p:cNvGrpSpPr>
          <p:nvPr/>
        </p:nvGrpSpPr>
        <p:grpSpPr bwMode="auto">
          <a:xfrm>
            <a:off x="0" y="3794125"/>
            <a:ext cx="9144000" cy="3063875"/>
            <a:chOff x="649785" y="3044936"/>
            <a:chExt cx="9180512" cy="3063358"/>
          </a:xfrm>
        </p:grpSpPr>
        <p:pic>
          <p:nvPicPr>
            <p:cNvPr id="16397" name="Imagem 6" descr="S17_Ash_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89"/>
            <a:stretch>
              <a:fillRect/>
            </a:stretch>
          </p:blipFill>
          <p:spPr bwMode="auto">
            <a:xfrm>
              <a:off x="649785" y="3044936"/>
              <a:ext cx="9180512" cy="3063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Imagem 15" descr="S17_Ash_0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50" t="55499" r="22250" b="41000"/>
            <a:stretch>
              <a:fillRect/>
            </a:stretch>
          </p:blipFill>
          <p:spPr bwMode="auto">
            <a:xfrm>
              <a:off x="3565097" y="3452373"/>
              <a:ext cx="4205288" cy="20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1" name="Retângulo 9"/>
          <p:cNvSpPr>
            <a:spLocks noChangeArrowheads="1"/>
          </p:cNvSpPr>
          <p:nvPr/>
        </p:nvSpPr>
        <p:spPr bwMode="auto">
          <a:xfrm>
            <a:off x="3563938" y="4827588"/>
            <a:ext cx="10795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pt-BR" altLang="pt-BR" sz="2000">
                <a:solidFill>
                  <a:srgbClr val="FFFFFF"/>
                </a:solidFill>
                <a:latin typeface="Calibri" panose="020F0502020204030204" pitchFamily="34" charset="0"/>
              </a:rPr>
              <a:t>Exames </a:t>
            </a:r>
            <a:br>
              <a:rPr lang="pt-BR" altLang="pt-BR" sz="20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pt-BR" altLang="pt-BR" sz="2000">
                <a:solidFill>
                  <a:srgbClr val="F2E6D8"/>
                </a:solidFill>
                <a:latin typeface="Calibri" panose="020F0502020204030204" pitchFamily="34" charset="0"/>
              </a:rPr>
              <a:t>(</a:t>
            </a:r>
            <a:r>
              <a:rPr lang="pt-BR" altLang="pt-BR" sz="2000" b="1">
                <a:solidFill>
                  <a:srgbClr val="F2E6D8"/>
                </a:solidFill>
                <a:latin typeface="Calibri" panose="020F0502020204030204" pitchFamily="34" charset="0"/>
              </a:rPr>
              <a:t>3 dias</a:t>
            </a:r>
            <a:r>
              <a:rPr lang="pt-BR" altLang="pt-BR" sz="2000">
                <a:solidFill>
                  <a:srgbClr val="F2E6D8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6392" name="Retângulo 10"/>
          <p:cNvSpPr>
            <a:spLocks noChangeArrowheads="1"/>
          </p:cNvSpPr>
          <p:nvPr/>
        </p:nvSpPr>
        <p:spPr bwMode="auto">
          <a:xfrm>
            <a:off x="6010275" y="5734050"/>
            <a:ext cx="12827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pt-BR" altLang="pt-BR" sz="2000">
                <a:solidFill>
                  <a:srgbClr val="FFFFFF"/>
                </a:solidFill>
                <a:latin typeface="Calibri" panose="020F0502020204030204" pitchFamily="34" charset="0"/>
              </a:rPr>
              <a:t>Cirurgias </a:t>
            </a:r>
            <a:br>
              <a:rPr lang="pt-BR" altLang="pt-BR" sz="20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pt-BR" altLang="pt-BR" sz="2000">
                <a:solidFill>
                  <a:srgbClr val="F2E6D8"/>
                </a:solidFill>
                <a:latin typeface="Calibri" panose="020F0502020204030204" pitchFamily="34" charset="0"/>
              </a:rPr>
              <a:t>(</a:t>
            </a:r>
            <a:r>
              <a:rPr lang="pt-BR" altLang="pt-BR" sz="2000" b="1">
                <a:solidFill>
                  <a:srgbClr val="F2E6D8"/>
                </a:solidFill>
                <a:latin typeface="Calibri" panose="020F0502020204030204" pitchFamily="34" charset="0"/>
              </a:rPr>
              <a:t>21 dias</a:t>
            </a:r>
            <a:r>
              <a:rPr lang="pt-BR" altLang="pt-BR" sz="2000">
                <a:solidFill>
                  <a:srgbClr val="F2E6D8"/>
                </a:solidFill>
                <a:latin typeface="Calibri" panose="020F0502020204030204" pitchFamily="34" charset="0"/>
              </a:rPr>
              <a:t>) </a:t>
            </a:r>
            <a:endParaRPr lang="pt-BR" altLang="pt-BR" sz="2000">
              <a:solidFill>
                <a:srgbClr val="F2E6D8"/>
              </a:solidFill>
            </a:endParaRPr>
          </a:p>
        </p:txBody>
      </p:sp>
      <p:sp>
        <p:nvSpPr>
          <p:cNvPr id="16393" name="Retângulo 11"/>
          <p:cNvSpPr>
            <a:spLocks noChangeArrowheads="1"/>
          </p:cNvSpPr>
          <p:nvPr/>
        </p:nvSpPr>
        <p:spPr bwMode="auto">
          <a:xfrm>
            <a:off x="4714875" y="5230813"/>
            <a:ext cx="1217613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pt-BR" altLang="pt-BR" sz="2000">
                <a:solidFill>
                  <a:srgbClr val="FFFFFF"/>
                </a:solidFill>
                <a:latin typeface="Calibri" panose="020F0502020204030204" pitchFamily="34" charset="0"/>
              </a:rPr>
              <a:t>Consultas </a:t>
            </a:r>
            <a:br>
              <a:rPr lang="pt-BR" altLang="pt-BR" sz="20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pt-BR" altLang="pt-BR" sz="2000">
                <a:solidFill>
                  <a:srgbClr val="F2E6D8"/>
                </a:solidFill>
                <a:latin typeface="Calibri" panose="020F0502020204030204" pitchFamily="34" charset="0"/>
              </a:rPr>
              <a:t>(</a:t>
            </a:r>
            <a:r>
              <a:rPr lang="pt-BR" altLang="pt-BR" sz="2000" b="1">
                <a:solidFill>
                  <a:srgbClr val="F2E6D8"/>
                </a:solidFill>
                <a:latin typeface="Calibri" panose="020F0502020204030204" pitchFamily="34" charset="0"/>
              </a:rPr>
              <a:t>7 dias</a:t>
            </a:r>
            <a:r>
              <a:rPr lang="pt-BR" altLang="pt-BR" sz="2000">
                <a:solidFill>
                  <a:srgbClr val="F2E6D8"/>
                </a:solidFill>
                <a:latin typeface="Calibri" panose="020F0502020204030204" pitchFamily="34" charset="0"/>
              </a:rPr>
              <a:t>)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3586163" y="4565650"/>
            <a:ext cx="0" cy="376238"/>
          </a:xfrm>
          <a:prstGeom prst="line">
            <a:avLst/>
          </a:prstGeom>
          <a:ln w="34925">
            <a:solidFill>
              <a:schemeClr val="accent6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4664075" y="4581525"/>
            <a:ext cx="0" cy="941388"/>
          </a:xfrm>
          <a:prstGeom prst="line">
            <a:avLst/>
          </a:prstGeom>
          <a:ln w="34925">
            <a:solidFill>
              <a:schemeClr val="accent6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5962650" y="4581525"/>
            <a:ext cx="0" cy="1379538"/>
          </a:xfrm>
          <a:prstGeom prst="line">
            <a:avLst/>
          </a:prstGeom>
          <a:ln w="34925">
            <a:solidFill>
              <a:schemeClr val="accent6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188913"/>
            <a:ext cx="9144000" cy="928687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6E89"/>
                </a:solidFill>
                <a:latin typeface="+mn-lt"/>
                <a:ea typeface="+mj-ea"/>
                <a:cs typeface="+mj-cs"/>
              </a:rPr>
              <a:t>Critérios de suspensão</a:t>
            </a:r>
          </a:p>
        </p:txBody>
      </p:sp>
      <p:sp>
        <p:nvSpPr>
          <p:cNvPr id="16388" name="Retângulo 2"/>
          <p:cNvSpPr>
            <a:spLocks noChangeArrowheads="1"/>
          </p:cNvSpPr>
          <p:nvPr/>
        </p:nvSpPr>
        <p:spPr bwMode="auto">
          <a:xfrm>
            <a:off x="395288" y="1556792"/>
            <a:ext cx="53292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>
                <a:solidFill>
                  <a:srgbClr val="006E89"/>
                </a:solidFill>
                <a:latin typeface="Calibri" pitchFamily="34" charset="0"/>
              </a:rPr>
              <a:t>Reclamações de </a:t>
            </a:r>
            <a:r>
              <a:rPr lang="pt-BR" altLang="pt-BR" sz="2000" b="1" dirty="0">
                <a:solidFill>
                  <a:schemeClr val="accent6"/>
                </a:solidFill>
                <a:latin typeface="Calibri" pitchFamily="34" charset="0"/>
              </a:rPr>
              <a:t>natureza assistencial</a:t>
            </a:r>
            <a:r>
              <a:rPr lang="pt-BR" altLang="pt-BR" sz="2000" b="1" dirty="0">
                <a:solidFill>
                  <a:srgbClr val="006E89"/>
                </a:solidFill>
                <a:latin typeface="Calibri" pitchFamily="34" charset="0"/>
              </a:rPr>
              <a:t>, como descumprimento dos prazos máximos de atendimento e outras queixas relacionadas aos seguintes temas: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7544" y="3034704"/>
            <a:ext cx="5472608" cy="2122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 sz="2200" b="1" dirty="0">
                <a:solidFill>
                  <a:srgbClr val="006E89"/>
                </a:solidFill>
                <a:latin typeface="+mj-lt"/>
                <a:cs typeface="Arial" charset="0"/>
              </a:rPr>
              <a:t>Rol de procedimentos</a:t>
            </a:r>
          </a:p>
          <a:p>
            <a:pPr marL="457200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 sz="2200" b="1" dirty="0">
                <a:solidFill>
                  <a:srgbClr val="006E89"/>
                </a:solidFill>
                <a:latin typeface="+mj-lt"/>
                <a:cs typeface="Arial" charset="0"/>
              </a:rPr>
              <a:t>Período de carência</a:t>
            </a:r>
          </a:p>
          <a:p>
            <a:pPr marL="457200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 sz="2200" b="1" dirty="0">
                <a:solidFill>
                  <a:srgbClr val="006E89"/>
                </a:solidFill>
                <a:latin typeface="+mj-lt"/>
                <a:cs typeface="Arial" charset="0"/>
              </a:rPr>
              <a:t>Rede conveniada</a:t>
            </a:r>
          </a:p>
          <a:p>
            <a:pPr marL="457200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 sz="2200" b="1" dirty="0">
                <a:solidFill>
                  <a:srgbClr val="006E89"/>
                </a:solidFill>
                <a:latin typeface="+mj-lt"/>
                <a:cs typeface="Arial" charset="0"/>
              </a:rPr>
              <a:t>Reembolso</a:t>
            </a:r>
          </a:p>
          <a:p>
            <a:pPr marL="457200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 sz="2200" b="1" dirty="0">
                <a:solidFill>
                  <a:srgbClr val="006E89"/>
                </a:solidFill>
                <a:latin typeface="+mj-lt"/>
                <a:cs typeface="Arial" charset="0"/>
              </a:rPr>
              <a:t>Mecanismos de autorização </a:t>
            </a:r>
            <a:br>
              <a:rPr lang="pt-BR" altLang="pt-BR" sz="2200" b="1" dirty="0">
                <a:solidFill>
                  <a:srgbClr val="006E89"/>
                </a:solidFill>
                <a:latin typeface="+mj-lt"/>
                <a:cs typeface="Arial" charset="0"/>
              </a:rPr>
            </a:br>
            <a:r>
              <a:rPr lang="pt-BR" altLang="pt-BR" sz="2200" b="1" dirty="0">
                <a:solidFill>
                  <a:srgbClr val="006E89"/>
                </a:solidFill>
                <a:latin typeface="+mj-lt"/>
                <a:cs typeface="Arial" charset="0"/>
              </a:rPr>
              <a:t>para realização de procedimentos</a:t>
            </a:r>
            <a:endParaRPr lang="pt-BR" sz="2200" b="1" dirty="0">
              <a:solidFill>
                <a:srgbClr val="006E89"/>
              </a:solidFill>
              <a:latin typeface="+mj-lt"/>
              <a:cs typeface="Arial" charset="0"/>
            </a:endParaRPr>
          </a:p>
        </p:txBody>
      </p:sp>
      <p:pic>
        <p:nvPicPr>
          <p:cNvPr id="17413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51570"/>
            <a:ext cx="2166937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0" name="Título 1"/>
          <p:cNvSpPr>
            <a:spLocks noGrp="1"/>
          </p:cNvSpPr>
          <p:nvPr>
            <p:ph type="title"/>
          </p:nvPr>
        </p:nvSpPr>
        <p:spPr bwMode="auto">
          <a:xfrm>
            <a:off x="0" y="188913"/>
            <a:ext cx="9144000" cy="9286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Panorama do setor – Janeiro 2018</a:t>
            </a:r>
            <a:endParaRPr lang="pt-BR" altLang="pt-BR" sz="3200" b="1" dirty="0">
              <a:solidFill>
                <a:srgbClr val="006E89"/>
              </a:solidFill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1772816"/>
            <a:ext cx="7920880" cy="240527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Aft>
                <a:spcPts val="300"/>
              </a:spcAft>
              <a:buSzPct val="120000"/>
              <a:defRPr/>
            </a:pPr>
            <a:r>
              <a:rPr lang="pt-BR" altLang="pt-BR" sz="2400" b="1" dirty="0">
                <a:solidFill>
                  <a:srgbClr val="006E89"/>
                </a:solidFill>
                <a:latin typeface="Calibri" pitchFamily="34" charset="0"/>
              </a:rPr>
              <a:t>Usuários:</a:t>
            </a:r>
            <a:br>
              <a:rPr lang="pt-BR" altLang="pt-BR" sz="2400" b="1" dirty="0">
                <a:solidFill>
                  <a:srgbClr val="006E89"/>
                </a:solidFill>
                <a:latin typeface="Calibri" pitchFamily="34" charset="0"/>
              </a:rPr>
            </a:br>
            <a:endParaRPr lang="pt-BR" altLang="pt-BR" sz="2400" b="1" dirty="0">
              <a:solidFill>
                <a:srgbClr val="006E89"/>
              </a:solidFill>
              <a:latin typeface="Calibri" pitchFamily="34" charset="0"/>
            </a:endParaRPr>
          </a:p>
          <a:p>
            <a:pPr marL="342900" indent="-342900" eaLnBrk="1" hangingPunct="1">
              <a:lnSpc>
                <a:spcPct val="85000"/>
              </a:lnSpc>
              <a:spcAft>
                <a:spcPts val="300"/>
              </a:spcAft>
              <a:buSzPct val="120000"/>
              <a:buFont typeface="Wingdings" panose="05000000000000000000" pitchFamily="2" charset="2"/>
              <a:buChar char="ü"/>
              <a:defRPr/>
            </a:pPr>
            <a:r>
              <a:rPr lang="pt-BR" altLang="pt-BR" sz="2400" b="1" dirty="0">
                <a:solidFill>
                  <a:srgbClr val="006E89"/>
                </a:solidFill>
                <a:latin typeface="Calibri" pitchFamily="34" charset="0"/>
              </a:rPr>
              <a:t>47,4 milhões </a:t>
            </a:r>
            <a:r>
              <a:rPr lang="pt-BR" altLang="pt-BR" sz="2400" dirty="0">
                <a:solidFill>
                  <a:srgbClr val="006E89"/>
                </a:solidFill>
                <a:latin typeface="Calibri" pitchFamily="34" charset="0"/>
              </a:rPr>
              <a:t>de beneficiários em planos de assistência médica</a:t>
            </a:r>
          </a:p>
          <a:p>
            <a:pPr eaLnBrk="1" hangingPunct="1">
              <a:lnSpc>
                <a:spcPct val="85000"/>
              </a:lnSpc>
              <a:spcAft>
                <a:spcPts val="300"/>
              </a:spcAft>
              <a:buSzPct val="120000"/>
              <a:defRPr/>
            </a:pPr>
            <a:endParaRPr lang="pt-BR" altLang="pt-BR" sz="2400" dirty="0">
              <a:solidFill>
                <a:srgbClr val="006E89"/>
              </a:solidFill>
              <a:latin typeface="Calibri" pitchFamily="34" charset="0"/>
            </a:endParaRPr>
          </a:p>
          <a:p>
            <a:pPr marL="342900" indent="-342900" eaLnBrk="1" hangingPunct="1">
              <a:lnSpc>
                <a:spcPct val="85000"/>
              </a:lnSpc>
              <a:spcAft>
                <a:spcPts val="300"/>
              </a:spcAft>
              <a:buSzPct val="120000"/>
              <a:buFont typeface="Wingdings" panose="05000000000000000000" pitchFamily="2" charset="2"/>
              <a:buChar char="ü"/>
              <a:defRPr/>
            </a:pPr>
            <a:r>
              <a:rPr lang="pt-BR" altLang="pt-BR" sz="2400" b="1" dirty="0">
                <a:solidFill>
                  <a:srgbClr val="006E89"/>
                </a:solidFill>
                <a:latin typeface="Calibri" pitchFamily="34" charset="0"/>
              </a:rPr>
              <a:t>23 milhões </a:t>
            </a:r>
            <a:r>
              <a:rPr lang="pt-BR" altLang="pt-BR" sz="2400" dirty="0">
                <a:solidFill>
                  <a:srgbClr val="006E89"/>
                </a:solidFill>
                <a:latin typeface="Calibri" pitchFamily="34" charset="0"/>
              </a:rPr>
              <a:t>de beneficiários em planos exclusivamente odontológicos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063750"/>
            <a:ext cx="5364163" cy="2713038"/>
          </a:xfrm>
          <a:prstGeom prst="rect">
            <a:avLst/>
          </a:prstGeom>
          <a:solidFill>
            <a:srgbClr val="006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435" name="Título 1"/>
          <p:cNvSpPr>
            <a:spLocks noGrp="1"/>
          </p:cNvSpPr>
          <p:nvPr>
            <p:ph type="title"/>
          </p:nvPr>
        </p:nvSpPr>
        <p:spPr bwMode="auto">
          <a:xfrm>
            <a:off x="0" y="268288"/>
            <a:ext cx="9144000" cy="857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Resultados: 4º trimestre 2017</a:t>
            </a:r>
            <a:endParaRPr lang="pt-BR" altLang="pt-BR" sz="3200" b="1" dirty="0">
              <a:solidFill>
                <a:srgbClr val="006E89"/>
              </a:solidFill>
              <a:latin typeface="+mn-lt"/>
            </a:endParaRPr>
          </a:p>
        </p:txBody>
      </p:sp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250825" y="2108200"/>
            <a:ext cx="49688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suspensão passa a valer a partir do dia </a:t>
            </a:r>
            <a:r>
              <a:rPr lang="pt-BR" altLang="pt-BR" sz="2400" dirty="0">
                <a:solidFill>
                  <a:srgbClr val="FF9900"/>
                </a:solidFill>
                <a:latin typeface="Calibri" pitchFamily="34" charset="0"/>
                <a:ea typeface="+mj-ea"/>
                <a:cs typeface="+mj-cs"/>
              </a:rPr>
              <a:t>09/03/2018</a:t>
            </a:r>
            <a:r>
              <a:rPr lang="pt-BR" altLang="pt-BR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até o próximo ciclo de monitoramento</a:t>
            </a:r>
          </a:p>
          <a:p>
            <a:pPr eaLnBrk="1" hangingPunct="1">
              <a:defRPr/>
            </a:pPr>
            <a:endParaRPr lang="pt-BR" altLang="pt-BR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r>
              <a:rPr lang="pt-BR" altLang="pt-BR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Para este ciclo, foram consideradas as reclamações recebidas no período de </a:t>
            </a:r>
            <a:r>
              <a:rPr lang="pt-BR" altLang="pt-BR" sz="2400" dirty="0">
                <a:solidFill>
                  <a:srgbClr val="FF9900"/>
                </a:solidFill>
                <a:latin typeface="Calibri" pitchFamily="34" charset="0"/>
              </a:rPr>
              <a:t>01/10/2017 a 31/12/2017</a:t>
            </a:r>
          </a:p>
        </p:txBody>
      </p:sp>
      <p:pic>
        <p:nvPicPr>
          <p:cNvPr id="2048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r="3667"/>
          <a:stretch>
            <a:fillRect/>
          </a:stretch>
        </p:blipFill>
        <p:spPr bwMode="auto">
          <a:xfrm>
            <a:off x="5435600" y="2066925"/>
            <a:ext cx="3703638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13648" y="4293568"/>
            <a:ext cx="9157647" cy="1151656"/>
          </a:xfrm>
          <a:prstGeom prst="rect">
            <a:avLst/>
          </a:prstGeom>
          <a:gradFill flip="none" rotWithShape="1">
            <a:gsLst>
              <a:gs pos="0">
                <a:srgbClr val="088FAE">
                  <a:shade val="30000"/>
                  <a:satMod val="115000"/>
                </a:srgbClr>
              </a:gs>
              <a:gs pos="50000">
                <a:srgbClr val="088FAE">
                  <a:shade val="67500"/>
                  <a:satMod val="115000"/>
                </a:srgbClr>
              </a:gs>
              <a:gs pos="100000">
                <a:srgbClr val="088FAE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8435" name="Título 1"/>
          <p:cNvSpPr>
            <a:spLocks noGrp="1"/>
          </p:cNvSpPr>
          <p:nvPr>
            <p:ph type="title"/>
          </p:nvPr>
        </p:nvSpPr>
        <p:spPr bwMode="auto">
          <a:xfrm>
            <a:off x="0" y="268288"/>
            <a:ext cx="9144000" cy="857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Resultados deste ciclo</a:t>
            </a:r>
            <a:endParaRPr lang="pt-BR" altLang="pt-BR" sz="3200" b="1" dirty="0">
              <a:solidFill>
                <a:srgbClr val="006E89"/>
              </a:solidFill>
              <a:latin typeface="+mn-lt"/>
            </a:endParaRPr>
          </a:p>
        </p:txBody>
      </p:sp>
      <p:sp>
        <p:nvSpPr>
          <p:cNvPr id="21510" name="CaixaDeTexto 3"/>
          <p:cNvSpPr txBox="1">
            <a:spLocks noChangeArrowheads="1"/>
          </p:cNvSpPr>
          <p:nvPr/>
        </p:nvSpPr>
        <p:spPr bwMode="auto">
          <a:xfrm>
            <a:off x="344896" y="4607458"/>
            <a:ext cx="8958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180.893 beneficiários diretamente protegidos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827584" y="1772816"/>
            <a:ext cx="7992888" cy="1939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2400" b="1" dirty="0">
                <a:solidFill>
                  <a:schemeClr val="accent6"/>
                </a:solidFill>
                <a:latin typeface="+mn-lt"/>
                <a:cs typeface="Arial" charset="0"/>
              </a:rPr>
              <a:t>17 operadoras </a:t>
            </a:r>
            <a:r>
              <a:rPr lang="pt-BR" sz="2400" dirty="0">
                <a:latin typeface="+mn-lt"/>
                <a:cs typeface="Arial" charset="0"/>
              </a:rPr>
              <a:t>com planos suspensos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2400" b="1" dirty="0">
                <a:solidFill>
                  <a:schemeClr val="accent6"/>
                </a:solidFill>
                <a:latin typeface="+mn-lt"/>
                <a:cs typeface="Arial" charset="0"/>
              </a:rPr>
              <a:t>44 planos </a:t>
            </a:r>
            <a:r>
              <a:rPr lang="pt-BR" sz="2400" dirty="0">
                <a:latin typeface="+mn-lt"/>
                <a:cs typeface="Arial" charset="0"/>
              </a:rPr>
              <a:t>com comercialização suspensa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2400" b="1" dirty="0">
                <a:solidFill>
                  <a:schemeClr val="accent6"/>
                </a:solidFill>
                <a:latin typeface="+mn-lt"/>
                <a:cs typeface="Arial" charset="0"/>
              </a:rPr>
              <a:t>20 planos </a:t>
            </a:r>
            <a:r>
              <a:rPr lang="pt-BR" sz="2400" dirty="0">
                <a:latin typeface="+mn-lt"/>
                <a:cs typeface="Arial" charset="0"/>
              </a:rPr>
              <a:t>reativados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2400" b="1" dirty="0">
                <a:solidFill>
                  <a:schemeClr val="accent6"/>
                </a:solidFill>
                <a:latin typeface="+mn-lt"/>
                <a:cs typeface="Arial" charset="0"/>
              </a:rPr>
              <a:t>3 operadoras </a:t>
            </a:r>
            <a:r>
              <a:rPr lang="pt-BR" sz="2400" dirty="0">
                <a:latin typeface="+mn-lt"/>
                <a:cs typeface="Arial" charset="0"/>
              </a:rPr>
              <a:t>com reativação total de planos (5 produtos)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2400" b="1" dirty="0">
                <a:solidFill>
                  <a:schemeClr val="accent6"/>
                </a:solidFill>
                <a:latin typeface="+mn-lt"/>
                <a:cs typeface="Arial" charset="0"/>
              </a:rPr>
              <a:t>5 operadoras </a:t>
            </a:r>
            <a:r>
              <a:rPr lang="pt-BR" sz="2400" dirty="0">
                <a:latin typeface="+mn-lt"/>
                <a:cs typeface="Arial" charset="0"/>
              </a:rPr>
              <a:t>com reativação parcial de planos (15 produtos)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84663" y="1052513"/>
            <a:ext cx="4859337" cy="4865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2E6D8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268288"/>
            <a:ext cx="9144000" cy="928687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6E89"/>
                </a:solidFill>
                <a:latin typeface="+mn-lt"/>
                <a:ea typeface="+mj-ea"/>
                <a:cs typeface="+mj-cs"/>
              </a:rPr>
              <a:t>Índice de solução de conflitos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429125" y="1196975"/>
            <a:ext cx="453548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b="0" dirty="0">
                <a:solidFill>
                  <a:srgbClr val="006E89"/>
                </a:solidFill>
                <a:ea typeface="Microsoft YaHei" pitchFamily="34" charset="-122"/>
              </a:rPr>
              <a:t>A mediação de conflitos </a:t>
            </a:r>
            <a:r>
              <a:rPr lang="pt-BR" altLang="pt-BR" dirty="0">
                <a:solidFill>
                  <a:schemeClr val="accent6"/>
                </a:solidFill>
                <a:ea typeface="Microsoft YaHei" pitchFamily="34" charset="-122"/>
              </a:rPr>
              <a:t>agiliza a solução de problemas do beneficiário</a:t>
            </a:r>
            <a:r>
              <a:rPr lang="pt-BR" altLang="pt-BR" b="0" dirty="0">
                <a:solidFill>
                  <a:schemeClr val="accent6"/>
                </a:solidFill>
                <a:ea typeface="Microsoft YaHei" pitchFamily="34" charset="-122"/>
              </a:rPr>
              <a:t> </a:t>
            </a:r>
            <a:r>
              <a:rPr lang="pt-BR" altLang="pt-BR" b="0" dirty="0">
                <a:solidFill>
                  <a:srgbClr val="006E89"/>
                </a:solidFill>
                <a:ea typeface="Microsoft YaHei" pitchFamily="34" charset="-122"/>
              </a:rPr>
              <a:t>de planos de saúde</a:t>
            </a:r>
          </a:p>
          <a:p>
            <a:pPr eaLnBrk="1" hangingPunct="1">
              <a:defRPr/>
            </a:pPr>
            <a:endParaRPr lang="pt-BR" altLang="pt-BR" b="0" dirty="0">
              <a:solidFill>
                <a:srgbClr val="006E89"/>
              </a:solidFill>
              <a:ea typeface="Microsoft YaHei" pitchFamily="34" charset="-122"/>
            </a:endParaRPr>
          </a:p>
          <a:p>
            <a:pPr eaLnBrk="1" hangingPunct="1">
              <a:defRPr/>
            </a:pPr>
            <a:r>
              <a:rPr lang="pt-BR" altLang="pt-BR" b="0" dirty="0">
                <a:solidFill>
                  <a:srgbClr val="006E89"/>
                </a:solidFill>
                <a:ea typeface="Microsoft YaHei" pitchFamily="34" charset="-122"/>
              </a:rPr>
              <a:t>Com a notificação, as operadoras</a:t>
            </a:r>
            <a:br>
              <a:rPr lang="pt-BR" altLang="pt-BR" b="0" dirty="0">
                <a:solidFill>
                  <a:srgbClr val="006E89"/>
                </a:solidFill>
                <a:ea typeface="Microsoft YaHei" pitchFamily="34" charset="-122"/>
              </a:rPr>
            </a:br>
            <a:r>
              <a:rPr lang="pt-BR" altLang="pt-BR" b="0" dirty="0">
                <a:solidFill>
                  <a:srgbClr val="006E89"/>
                </a:solidFill>
                <a:ea typeface="Microsoft YaHei" pitchFamily="34" charset="-122"/>
              </a:rPr>
              <a:t>são comunicadas </a:t>
            </a:r>
            <a:r>
              <a:rPr lang="pt-BR" altLang="pt-BR" dirty="0">
                <a:solidFill>
                  <a:schemeClr val="accent6"/>
                </a:solidFill>
                <a:ea typeface="Microsoft YaHei" pitchFamily="34" charset="-122"/>
              </a:rPr>
              <a:t>diretamente</a:t>
            </a:r>
            <a:br>
              <a:rPr lang="pt-BR" altLang="pt-BR" dirty="0">
                <a:solidFill>
                  <a:schemeClr val="accent6"/>
                </a:solidFill>
                <a:ea typeface="Microsoft YaHei" pitchFamily="34" charset="-122"/>
              </a:rPr>
            </a:br>
            <a:r>
              <a:rPr lang="pt-BR" altLang="pt-BR" dirty="0">
                <a:solidFill>
                  <a:schemeClr val="accent6"/>
                </a:solidFill>
                <a:ea typeface="Microsoft YaHei" pitchFamily="34" charset="-122"/>
              </a:rPr>
              <a:t>pelo portal da ANS</a:t>
            </a:r>
            <a:endParaRPr lang="pt-BR" altLang="pt-BR" b="0" dirty="0">
              <a:solidFill>
                <a:srgbClr val="006E89"/>
              </a:solidFill>
              <a:ea typeface="Microsoft YaHei" pitchFamily="34" charset="-122"/>
            </a:endParaRPr>
          </a:p>
          <a:p>
            <a:pPr eaLnBrk="1" hangingPunct="1">
              <a:defRPr/>
            </a:pPr>
            <a:endParaRPr lang="pt-BR" altLang="pt-BR" b="0" dirty="0">
              <a:solidFill>
                <a:srgbClr val="006E89"/>
              </a:solidFill>
              <a:ea typeface="Microsoft YaHei" pitchFamily="34" charset="-122"/>
            </a:endParaRPr>
          </a:p>
          <a:p>
            <a:pPr eaLnBrk="1" hangingPunct="1">
              <a:defRPr/>
            </a:pPr>
            <a:r>
              <a:rPr lang="pt-BR" altLang="pt-BR" b="0" dirty="0">
                <a:solidFill>
                  <a:srgbClr val="006E89"/>
                </a:solidFill>
                <a:ea typeface="Microsoft YaHei" pitchFamily="34" charset="-122"/>
              </a:rPr>
              <a:t>O prazo máximo para a adoção das medidas necessárias à solução da reclamação é de </a:t>
            </a:r>
            <a:r>
              <a:rPr lang="pt-BR" altLang="pt-BR" dirty="0">
                <a:solidFill>
                  <a:schemeClr val="accent6"/>
                </a:solidFill>
                <a:ea typeface="Microsoft YaHei" pitchFamily="34" charset="-122"/>
              </a:rPr>
              <a:t>até 5 dias úteis em casos assistenciais</a:t>
            </a:r>
            <a:r>
              <a:rPr lang="pt-BR" altLang="pt-BR" b="0" dirty="0">
                <a:solidFill>
                  <a:srgbClr val="006E89"/>
                </a:solidFill>
                <a:ea typeface="Microsoft YaHei" pitchFamily="34" charset="-122"/>
              </a:rPr>
              <a:t> e de </a:t>
            </a:r>
            <a:r>
              <a:rPr lang="pt-BR" altLang="pt-BR" dirty="0">
                <a:solidFill>
                  <a:schemeClr val="accent6"/>
                </a:solidFill>
                <a:ea typeface="Microsoft YaHei" pitchFamily="34" charset="-122"/>
              </a:rPr>
              <a:t>até 10 dias úteis para não assistenciais</a:t>
            </a:r>
            <a:endParaRPr lang="pt-BR" altLang="pt-BR" b="0" dirty="0">
              <a:solidFill>
                <a:srgbClr val="006E89"/>
              </a:solidFill>
              <a:ea typeface="Microsoft YaHei" pitchFamily="34" charset="-122"/>
            </a:endParaRPr>
          </a:p>
        </p:txBody>
      </p:sp>
      <p:pic>
        <p:nvPicPr>
          <p:cNvPr id="2253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55875"/>
            <a:ext cx="37052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1"/>
          <p:cNvSpPr>
            <a:spLocks noChangeArrowheads="1"/>
          </p:cNvSpPr>
          <p:nvPr/>
        </p:nvSpPr>
        <p:spPr bwMode="auto">
          <a:xfrm>
            <a:off x="319088" y="1649413"/>
            <a:ext cx="364648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7000" b="1" dirty="0">
                <a:solidFill>
                  <a:schemeClr val="accent6"/>
                </a:solidFill>
                <a:latin typeface="Calibri" panose="020F0502020204030204" pitchFamily="34" charset="0"/>
              </a:rPr>
              <a:t>91,6%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4763" y="-25400"/>
            <a:ext cx="9148763" cy="1006475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050" b="1" dirty="0">
                <a:solidFill>
                  <a:srgbClr val="006E89"/>
                </a:solidFill>
                <a:latin typeface="+mn-lt"/>
                <a:ea typeface="+mj-ea"/>
                <a:cs typeface="+mj-cs"/>
              </a:rPr>
              <a:t>Classificação das demandas assistenciais,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050" b="1" dirty="0">
                <a:solidFill>
                  <a:srgbClr val="006E89"/>
                </a:solidFill>
                <a:latin typeface="+mn-lt"/>
                <a:ea typeface="+mj-ea"/>
                <a:cs typeface="+mj-cs"/>
              </a:rPr>
              <a:t>por subtema (em %)</a:t>
            </a:r>
          </a:p>
        </p:txBody>
      </p:sp>
      <p:graphicFrame>
        <p:nvGraphicFramePr>
          <p:cNvPr id="5" name="Gráfico 5">
            <a:extLst>
              <a:ext uri="{FF2B5EF4-FFF2-40B4-BE49-F238E27FC236}">
                <a16:creationId xmlns:a16="http://schemas.microsoft.com/office/drawing/2014/main" id="{2F351DDC-3CE8-43E9-B125-65E770B56C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094915"/>
              </p:ext>
            </p:extLst>
          </p:nvPr>
        </p:nvGraphicFramePr>
        <p:xfrm>
          <a:off x="755576" y="1052736"/>
          <a:ext cx="8063022" cy="5301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hart" r:id="rId3" imgW="8693649" imgH="5718544" progId="Excel.Chart.8">
                  <p:embed/>
                </p:oleObj>
              </mc:Choice>
              <mc:Fallback>
                <p:oleObj name="Chart" r:id="rId3" imgW="8693649" imgH="5718544" progId="Excel.Chart.8">
                  <p:embed/>
                  <p:pic>
                    <p:nvPicPr>
                      <p:cNvPr id="2052" name="Gráfico 5">
                        <a:extLst>
                          <a:ext uri="{FF2B5EF4-FFF2-40B4-BE49-F238E27FC236}">
                            <a16:creationId xmlns:a16="http://schemas.microsoft.com/office/drawing/2014/main" id="{9AC607A4-79B0-4495-B419-1E8542AFAC1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052736"/>
                        <a:ext cx="8063022" cy="53012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4"/>
          <p:cNvSpPr>
            <a:spLocks noGrp="1"/>
          </p:cNvSpPr>
          <p:nvPr>
            <p:ph type="sldNum" sz="quarter" idx="11"/>
          </p:nvPr>
        </p:nvSpPr>
        <p:spPr bwMode="auto">
          <a:xfrm>
            <a:off x="254996" y="6561195"/>
            <a:ext cx="395201" cy="263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EF7A2FF4-7672-46A3-9C49-B15EC8C3ABA1}" type="slidenum">
              <a:rPr lang="pt-BR" altLang="pt-BR" smtClean="0">
                <a:solidFill>
                  <a:srgbClr val="898989"/>
                </a:solidFill>
                <a:latin typeface="Calibri" panose="020F0502020204030204" pitchFamily="34" charset="0"/>
              </a:rPr>
              <a:pPr algn="ctr"/>
              <a:t>9</a:t>
            </a:fld>
            <a:endParaRPr lang="pt-BR" altLang="pt-BR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6009966"/>
            <a:ext cx="9252520" cy="848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A72B382-9E6E-4104-96E4-1AAD030F5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3" y="851958"/>
            <a:ext cx="8512784" cy="601556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5D0ACAEB-293A-477B-ADF9-AD93C10BF738}"/>
              </a:ext>
            </a:extLst>
          </p:cNvPr>
          <p:cNvSpPr txBox="1">
            <a:spLocks/>
          </p:cNvSpPr>
          <p:nvPr/>
        </p:nvSpPr>
        <p:spPr bwMode="auto">
          <a:xfrm>
            <a:off x="0" y="1556792"/>
            <a:ext cx="9144000" cy="84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pt-BR" altLang="pt-BR" b="1" dirty="0">
                <a:solidFill>
                  <a:srgbClr val="006E89"/>
                </a:solidFill>
                <a:latin typeface="+mn-lt"/>
              </a:rPr>
              <a:t>Obrigado!                    </a:t>
            </a:r>
            <a:endParaRPr lang="pt-BR" altLang="pt-BR" b="1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3357</TotalTime>
  <Words>227</Words>
  <Application>Microsoft Office PowerPoint</Application>
  <PresentationFormat>Apresentação na tela (4:3)</PresentationFormat>
  <Paragraphs>44</Paragraphs>
  <Slides>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8" baseType="lpstr">
      <vt:lpstr>Microsoft YaHei</vt:lpstr>
      <vt:lpstr>Arial</vt:lpstr>
      <vt:lpstr>Calibri</vt:lpstr>
      <vt:lpstr>Helvetica 55 Roman</vt:lpstr>
      <vt:lpstr>Times New Roman</vt:lpstr>
      <vt:lpstr>Wingdings</vt:lpstr>
      <vt:lpstr>Tema do Office</vt:lpstr>
      <vt:lpstr>Personalizar design</vt:lpstr>
      <vt:lpstr>Chart</vt:lpstr>
      <vt:lpstr>Apresentação do PowerPoint</vt:lpstr>
      <vt:lpstr>Monitoramento da Garantia de Atendimento</vt:lpstr>
      <vt:lpstr>Apresentação do PowerPoint</vt:lpstr>
      <vt:lpstr>Panorama do setor – Janeiro 2018</vt:lpstr>
      <vt:lpstr>Resultados: 4º trimestre 2017</vt:lpstr>
      <vt:lpstr>Resultados deste ciclo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ANS</dc:creator>
  <cp:lastModifiedBy>Gisele Amaral de Souza</cp:lastModifiedBy>
  <cp:revision>334</cp:revision>
  <cp:lastPrinted>2016-02-26T14:24:00Z</cp:lastPrinted>
  <dcterms:created xsi:type="dcterms:W3CDTF">2012-05-21T15:19:07Z</dcterms:created>
  <dcterms:modified xsi:type="dcterms:W3CDTF">2018-03-02T13:41:17Z</dcterms:modified>
</cp:coreProperties>
</file>