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78" r:id="rId1"/>
    <p:sldMasterId id="2147483679" r:id="rId2"/>
    <p:sldMasterId id="2147483680" r:id="rId3"/>
  </p:sldMasterIdLst>
  <p:notesMasterIdLst>
    <p:notesMasterId r:id="rId24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8" r:id="rId16"/>
    <p:sldId id="279" r:id="rId17"/>
    <p:sldId id="276" r:id="rId18"/>
    <p:sldId id="277" r:id="rId19"/>
    <p:sldId id="271" r:id="rId20"/>
    <p:sldId id="272" r:id="rId21"/>
    <p:sldId id="273" r:id="rId22"/>
    <p:sldId id="274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  <p:embeddedFont>
      <p:font typeface="Montserrat Light" panose="020B0604020202020204" charset="0"/>
      <p:regular r:id="rId33"/>
      <p:bold r:id="rId34"/>
      <p:italic r:id="rId35"/>
      <p:boldItalic r:id="rId36"/>
    </p:embeddedFont>
    <p:embeddedFont>
      <p:font typeface="Raleway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66b839a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866b839a08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866b839a08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8257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d91e740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8d91e740f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8d91e740fb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d91e740f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8d91e740fb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g8d91e740fb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34" name="Google Shape;434;p1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52" name="Google Shape;452;p1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41" name="Google Shape;241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19191"/>
              </a:buClr>
              <a:buSzPts val="2400"/>
              <a:buNone/>
              <a:defRPr sz="2400">
                <a:solidFill>
                  <a:srgbClr val="91919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2000"/>
              <a:buNone/>
              <a:defRPr sz="2000">
                <a:solidFill>
                  <a:srgbClr val="9191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800"/>
              <a:buNone/>
              <a:defRPr sz="1800">
                <a:solidFill>
                  <a:srgbClr val="9191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19191"/>
              </a:buClr>
              <a:buSzPts val="2400"/>
              <a:buNone/>
              <a:defRPr sz="2400">
                <a:solidFill>
                  <a:srgbClr val="91919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2000"/>
              <a:buNone/>
              <a:defRPr sz="2000">
                <a:solidFill>
                  <a:srgbClr val="9191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800"/>
              <a:buNone/>
              <a:defRPr sz="1800">
                <a:solidFill>
                  <a:srgbClr val="9191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3" name="Google Shape;19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19191"/>
              </a:buClr>
              <a:buSzPts val="2400"/>
              <a:buNone/>
              <a:defRPr sz="2400">
                <a:solidFill>
                  <a:srgbClr val="91919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2000"/>
              <a:buNone/>
              <a:defRPr sz="2000">
                <a:solidFill>
                  <a:srgbClr val="9191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800"/>
              <a:buNone/>
              <a:defRPr sz="1800">
                <a:solidFill>
                  <a:srgbClr val="9191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1">
            <a:alphaModFix/>
          </a:blip>
          <a:srcRect r="50103"/>
          <a:stretch/>
        </p:blipFill>
        <p:spPr>
          <a:xfrm>
            <a:off x="9339667" y="563369"/>
            <a:ext cx="2846471" cy="570466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13">
            <a:alphaModFix/>
          </a:blip>
          <a:srcRect l="-1" t="-1" r="70743" b="-4733"/>
          <a:stretch/>
        </p:blipFill>
        <p:spPr>
          <a:xfrm>
            <a:off x="11470537" y="6356350"/>
            <a:ext cx="366804" cy="3595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91919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12">
            <a:alphaModFix amt="20000"/>
          </a:blip>
          <a:srcRect r="50103"/>
          <a:stretch/>
        </p:blipFill>
        <p:spPr>
          <a:xfrm>
            <a:off x="9814728" y="1124799"/>
            <a:ext cx="2371410" cy="4752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 rotWithShape="1">
          <a:blip r:embed="rId13">
            <a:alphaModFix/>
          </a:blip>
          <a:srcRect l="-1" t="-1" r="70743" b="-4733"/>
          <a:stretch/>
        </p:blipFill>
        <p:spPr>
          <a:xfrm>
            <a:off x="11470537" y="6356350"/>
            <a:ext cx="366804" cy="3595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</a:pPr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09" name="Google Shape;209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4D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34"/>
          <p:cNvPicPr preferRelativeResize="0"/>
          <p:nvPr/>
        </p:nvPicPr>
        <p:blipFill rotWithShape="1">
          <a:blip r:embed="rId3">
            <a:alphaModFix/>
          </a:blip>
          <a:srcRect r="83365"/>
          <a:stretch/>
        </p:blipFill>
        <p:spPr>
          <a:xfrm>
            <a:off x="8724900" y="-1819424"/>
            <a:ext cx="3467100" cy="1042125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4"/>
          <p:cNvSpPr txBox="1"/>
          <p:nvPr/>
        </p:nvSpPr>
        <p:spPr>
          <a:xfrm>
            <a:off x="552450" y="3439573"/>
            <a:ext cx="9144000" cy="65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</a:pPr>
            <a:r>
              <a:rPr lang="pt-BR" sz="50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APS na Saúde Suplementar</a:t>
            </a:r>
            <a:endParaRPr sz="50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2" name="Google Shape;21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5146" y="653737"/>
            <a:ext cx="4630814" cy="2315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/>
          <p:nvPr/>
        </p:nvSpPr>
        <p:spPr>
          <a:xfrm rot="5400000">
            <a:off x="3332865" y="-3467136"/>
            <a:ext cx="769200" cy="8414671"/>
          </a:xfrm>
          <a:prstGeom prst="roundRect">
            <a:avLst>
              <a:gd name="adj" fmla="val 50000"/>
            </a:avLst>
          </a:prstGeom>
          <a:solidFill>
            <a:srgbClr val="D04D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4"/>
          <p:cNvSpPr txBox="1"/>
          <p:nvPr/>
        </p:nvSpPr>
        <p:spPr>
          <a:xfrm>
            <a:off x="924352" y="486703"/>
            <a:ext cx="8618935" cy="52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Unidades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4" name="Google Shape;284;p44" descr="Uma imagem contendo texto, desenh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87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/>
          <p:nvPr/>
        </p:nvSpPr>
        <p:spPr>
          <a:xfrm rot="5400000">
            <a:off x="3332865" y="-3467136"/>
            <a:ext cx="769200" cy="8414671"/>
          </a:xfrm>
          <a:prstGeom prst="roundRect">
            <a:avLst>
              <a:gd name="adj" fmla="val 50000"/>
            </a:avLst>
          </a:prstGeom>
          <a:solidFill>
            <a:srgbClr val="D04D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6"/>
          <p:cNvSpPr txBox="1"/>
          <p:nvPr/>
        </p:nvSpPr>
        <p:spPr>
          <a:xfrm>
            <a:off x="924352" y="486703"/>
            <a:ext cx="8618935" cy="52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Atendimentos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46"/>
          <p:cNvSpPr txBox="1"/>
          <p:nvPr/>
        </p:nvSpPr>
        <p:spPr>
          <a:xfrm>
            <a:off x="-103913" y="7844793"/>
            <a:ext cx="9647200" cy="46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60320 Fonte: Prontmed – out/2019 (ultimo dia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90.461 antendimentos</a:t>
            </a:r>
            <a:endParaRPr sz="2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Fonte: Prontuário amparo.tech – 17.fev.2020</a:t>
            </a:r>
            <a:endParaRPr sz="2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0" name="Google Shape;32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938" y="-146976"/>
            <a:ext cx="12557938" cy="70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6"/>
          <p:cNvSpPr txBox="1"/>
          <p:nvPr/>
        </p:nvSpPr>
        <p:spPr>
          <a:xfrm>
            <a:off x="4262487" y="5751425"/>
            <a:ext cx="9647200" cy="46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90.461 antendimentos</a:t>
            </a:r>
            <a:endParaRPr sz="2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Fonte: Prontuário amparo.tech – 17.fev.2020</a:t>
            </a:r>
            <a:endParaRPr sz="2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7"/>
          <p:cNvSpPr/>
          <p:nvPr/>
        </p:nvSpPr>
        <p:spPr>
          <a:xfrm rot="5400000">
            <a:off x="3332865" y="-3467136"/>
            <a:ext cx="769200" cy="8414671"/>
          </a:xfrm>
          <a:prstGeom prst="roundRect">
            <a:avLst>
              <a:gd name="adj" fmla="val 50000"/>
            </a:avLst>
          </a:prstGeom>
          <a:solidFill>
            <a:srgbClr val="D04D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7"/>
          <p:cNvSpPr txBox="1"/>
          <p:nvPr/>
        </p:nvSpPr>
        <p:spPr>
          <a:xfrm>
            <a:off x="924352" y="486703"/>
            <a:ext cx="8618935" cy="52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Colaboradores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8" name="Google Shape;328;p47" descr="Uma imagem contendo screenshot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899" y="-8231"/>
            <a:ext cx="12271899" cy="6883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66b839a08_1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sp>
        <p:nvSpPr>
          <p:cNvPr id="215" name="Google Shape;215;g866b839a08_1_0"/>
          <p:cNvSpPr/>
          <p:nvPr/>
        </p:nvSpPr>
        <p:spPr>
          <a:xfrm rot="5400000">
            <a:off x="4321416" y="-4654598"/>
            <a:ext cx="748800" cy="10371600"/>
          </a:xfrm>
          <a:prstGeom prst="roundRect">
            <a:avLst>
              <a:gd name="adj" fmla="val 49617"/>
            </a:avLst>
          </a:prstGeom>
          <a:solidFill>
            <a:schemeClr val="accent4"/>
          </a:solidFill>
          <a:ln>
            <a:solidFill>
              <a:schemeClr val="accent3"/>
            </a:solidFill>
          </a:ln>
        </p:spPr>
        <p:txBody>
          <a:bodyPr spcFirstLastPara="1" wrap="square" lIns="1224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866b839a08_1_0"/>
          <p:cNvSpPr txBox="1"/>
          <p:nvPr/>
        </p:nvSpPr>
        <p:spPr>
          <a:xfrm>
            <a:off x="359787" y="267505"/>
            <a:ext cx="86190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Sobre Amparo</a:t>
            </a:r>
            <a:endParaRPr sz="3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7" name="Google Shape;217;g866b839a08_1_0"/>
          <p:cNvCxnSpPr/>
          <p:nvPr/>
        </p:nvCxnSpPr>
        <p:spPr>
          <a:xfrm rot="10800000">
            <a:off x="-520493" y="1897151"/>
            <a:ext cx="7491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g866b839a08_1_0"/>
          <p:cNvSpPr/>
          <p:nvPr/>
        </p:nvSpPr>
        <p:spPr>
          <a:xfrm>
            <a:off x="591600" y="1706300"/>
            <a:ext cx="6143100" cy="349800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CLIENTES</a:t>
            </a:r>
            <a:endParaRPr sz="16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9" name="Google Shape;219;g866b839a08_1_0"/>
          <p:cNvSpPr/>
          <p:nvPr/>
        </p:nvSpPr>
        <p:spPr>
          <a:xfrm>
            <a:off x="228607" y="1855551"/>
            <a:ext cx="83100" cy="831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rgbClr val="72BF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866b839a08_1_0"/>
          <p:cNvSpPr/>
          <p:nvPr/>
        </p:nvSpPr>
        <p:spPr>
          <a:xfrm>
            <a:off x="472250" y="2269075"/>
            <a:ext cx="1848000" cy="441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Autogestão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866b839a08_1_0"/>
          <p:cNvSpPr/>
          <p:nvPr/>
        </p:nvSpPr>
        <p:spPr>
          <a:xfrm>
            <a:off x="2580953" y="2269075"/>
            <a:ext cx="1751400" cy="461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Seguradora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866b839a08_1_0"/>
          <p:cNvSpPr/>
          <p:nvPr/>
        </p:nvSpPr>
        <p:spPr>
          <a:xfrm>
            <a:off x="4646503" y="2279596"/>
            <a:ext cx="2190900" cy="430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Me</a:t>
            </a:r>
            <a:r>
              <a:rPr lang="pt-BR" sz="16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dicina de grupo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" name="Google Shape;223;g866b839a08_1_0"/>
          <p:cNvCxnSpPr/>
          <p:nvPr/>
        </p:nvCxnSpPr>
        <p:spPr>
          <a:xfrm>
            <a:off x="2554975" y="2876961"/>
            <a:ext cx="5700" cy="3558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24" name="Google Shape;224;g866b839a08_1_0"/>
          <p:cNvCxnSpPr/>
          <p:nvPr/>
        </p:nvCxnSpPr>
        <p:spPr>
          <a:xfrm flipH="1">
            <a:off x="4628600" y="2877025"/>
            <a:ext cx="12600" cy="3631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25" name="Google Shape;225;g866b839a08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3625" y="2450050"/>
            <a:ext cx="15335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866b839a08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2975" y="3067050"/>
            <a:ext cx="1526684" cy="5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866b839a08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0706" y="3734317"/>
            <a:ext cx="1745700" cy="104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866b839a08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4841" y="3092317"/>
            <a:ext cx="1001518" cy="293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866b839a08_1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4038" y="2984244"/>
            <a:ext cx="1158713" cy="3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866b839a08_1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9559" y="3385802"/>
            <a:ext cx="1673266" cy="44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866b839a08_1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29055" y="5958489"/>
            <a:ext cx="2722800" cy="77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866b839a08_1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5760" y="3984751"/>
            <a:ext cx="970065" cy="67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866b839a08_1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3363" y="5432756"/>
            <a:ext cx="1102462" cy="44620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866b839a08_1_0"/>
          <p:cNvSpPr txBox="1"/>
          <p:nvPr/>
        </p:nvSpPr>
        <p:spPr>
          <a:xfrm>
            <a:off x="7227600" y="1698300"/>
            <a:ext cx="4332300" cy="36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60925" rIns="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NOSSOS PARCEIROS</a:t>
            </a:r>
            <a:endParaRPr sz="1600" b="1" i="0" u="none" strike="noStrike" cap="none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35" name="Google Shape;235;g866b839a08_1_0"/>
          <p:cNvCxnSpPr/>
          <p:nvPr/>
        </p:nvCxnSpPr>
        <p:spPr>
          <a:xfrm flipH="1">
            <a:off x="6990000" y="1786375"/>
            <a:ext cx="20400" cy="474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6" name="Google Shape;236;g866b839a08_1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98175" y="4895556"/>
            <a:ext cx="1217896" cy="474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866b839a08_1_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707625" y="5338600"/>
            <a:ext cx="1707400" cy="90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866b839a08_1_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91747" y="4775134"/>
            <a:ext cx="1492878" cy="57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866b839a08_1_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618475" y="3583552"/>
            <a:ext cx="1291495" cy="48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866b839a08_1_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987675" y="3583552"/>
            <a:ext cx="1558126" cy="48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866b839a08_1_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610600" y="4473134"/>
            <a:ext cx="2056475" cy="6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sp>
        <p:nvSpPr>
          <p:cNvPr id="249" name="Google Shape;249;p3"/>
          <p:cNvSpPr/>
          <p:nvPr/>
        </p:nvSpPr>
        <p:spPr>
          <a:xfrm rot="5400000">
            <a:off x="4321472" y="-4654542"/>
            <a:ext cx="748800" cy="10371487"/>
          </a:xfrm>
          <a:prstGeom prst="roundRect">
            <a:avLst>
              <a:gd name="adj" fmla="val 49617"/>
            </a:avLst>
          </a:prstGeom>
          <a:solidFill>
            <a:schemeClr val="accent4"/>
          </a:solidFill>
          <a:ln>
            <a:solidFill>
              <a:schemeClr val="accent3"/>
            </a:solidFill>
          </a:ln>
        </p:spPr>
        <p:txBody>
          <a:bodyPr spcFirstLastPara="1" wrap="square" lIns="1224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/>
          <p:nvPr/>
        </p:nvSpPr>
        <p:spPr>
          <a:xfrm>
            <a:off x="359787" y="267505"/>
            <a:ext cx="8618935" cy="52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Sobre Amparo </a:t>
            </a:r>
            <a:endParaRPr sz="3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3"/>
          <p:cNvSpPr txBox="1"/>
          <p:nvPr/>
        </p:nvSpPr>
        <p:spPr>
          <a:xfrm>
            <a:off x="359787" y="954265"/>
            <a:ext cx="10955912" cy="757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10 pilares</a:t>
            </a:r>
            <a:endParaRPr sz="1400" b="0" i="0" u="none" strike="noStrike" cap="none" dirty="0">
              <a:solidFill>
                <a:schemeClr val="accent3"/>
              </a:solidFill>
              <a:sym typeface="Arial"/>
            </a:endParaRPr>
          </a:p>
        </p:txBody>
      </p:sp>
      <p:cxnSp>
        <p:nvCxnSpPr>
          <p:cNvPr id="252" name="Google Shape;252;p3"/>
          <p:cNvCxnSpPr/>
          <p:nvPr/>
        </p:nvCxnSpPr>
        <p:spPr>
          <a:xfrm rot="10800000">
            <a:off x="-520593" y="1897151"/>
            <a:ext cx="7492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" name="Google Shape;253;p3"/>
          <p:cNvSpPr/>
          <p:nvPr/>
        </p:nvSpPr>
        <p:spPr>
          <a:xfrm>
            <a:off x="228607" y="1855551"/>
            <a:ext cx="83200" cy="832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rgbClr val="72BF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222" y="1623151"/>
            <a:ext cx="11160303" cy="4682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70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d91e740fb_0_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sp>
        <p:nvSpPr>
          <p:cNvPr id="261" name="Google Shape;261;g8d91e740fb_0_1"/>
          <p:cNvSpPr/>
          <p:nvPr/>
        </p:nvSpPr>
        <p:spPr>
          <a:xfrm rot="5400000">
            <a:off x="4321416" y="-4654598"/>
            <a:ext cx="748800" cy="10371600"/>
          </a:xfrm>
          <a:prstGeom prst="roundRect">
            <a:avLst>
              <a:gd name="adj" fmla="val 49617"/>
            </a:avLst>
          </a:prstGeom>
          <a:solidFill>
            <a:schemeClr val="accent4"/>
          </a:solidFill>
          <a:ln>
            <a:solidFill>
              <a:schemeClr val="accent3"/>
            </a:solidFill>
          </a:ln>
        </p:spPr>
        <p:txBody>
          <a:bodyPr spcFirstLastPara="1" wrap="square" lIns="1224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8d91e740fb_0_1"/>
          <p:cNvSpPr txBox="1"/>
          <p:nvPr/>
        </p:nvSpPr>
        <p:spPr>
          <a:xfrm>
            <a:off x="359787" y="267505"/>
            <a:ext cx="86190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Revolucionando o DNA da Saúde no Brasil</a:t>
            </a:r>
            <a:endParaRPr sz="3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g8d91e740fb_0_1"/>
          <p:cNvSpPr/>
          <p:nvPr/>
        </p:nvSpPr>
        <p:spPr>
          <a:xfrm>
            <a:off x="3944045" y="3313858"/>
            <a:ext cx="525900" cy="4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2BF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g8d91e740fb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00" y="2115200"/>
            <a:ext cx="3274850" cy="327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8d91e740fb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0638" y="2299988"/>
            <a:ext cx="2905263" cy="290526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8d91e740fb_0_1"/>
          <p:cNvSpPr txBox="1"/>
          <p:nvPr/>
        </p:nvSpPr>
        <p:spPr>
          <a:xfrm>
            <a:off x="8442825" y="2115200"/>
            <a:ext cx="3646200" cy="3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828A8D"/>
                </a:solidFill>
                <a:latin typeface="Raleway"/>
                <a:ea typeface="Raleway"/>
                <a:cs typeface="Raleway"/>
                <a:sym typeface="Raleway"/>
              </a:rPr>
              <a:t>Redução de até 29% nas internações</a:t>
            </a: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828A8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828A8D"/>
                </a:solidFill>
                <a:latin typeface="Raleway"/>
                <a:ea typeface="Raleway"/>
                <a:cs typeface="Raleway"/>
                <a:sym typeface="Raleway"/>
              </a:rPr>
              <a:t>Redução de até 51% nas consultas de urgência</a:t>
            </a: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828A8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828A8D"/>
                </a:solidFill>
                <a:latin typeface="Raleway"/>
                <a:ea typeface="Raleway"/>
                <a:cs typeface="Raleway"/>
                <a:sym typeface="Raleway"/>
              </a:rPr>
              <a:t>Redução de até 27% na quantidade anual de exames</a:t>
            </a:r>
            <a:endParaRPr sz="12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828A8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828A8D"/>
                </a:solidFill>
                <a:latin typeface="Raleway"/>
                <a:ea typeface="Raleway"/>
                <a:cs typeface="Raleway"/>
                <a:sym typeface="Raleway"/>
              </a:rPr>
              <a:t>Redução de até 12,5% o custo per capita de exames</a:t>
            </a:r>
            <a:endParaRPr sz="1000" b="0" i="0" u="none" strike="noStrike" cap="none">
              <a:solidFill>
                <a:srgbClr val="5C616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67" name="Google Shape;267;g8d91e740fb_0_1"/>
          <p:cNvSpPr/>
          <p:nvPr/>
        </p:nvSpPr>
        <p:spPr>
          <a:xfrm>
            <a:off x="7950275" y="2166625"/>
            <a:ext cx="525900" cy="327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8d91e740fb_0_1"/>
          <p:cNvSpPr txBox="1"/>
          <p:nvPr/>
        </p:nvSpPr>
        <p:spPr>
          <a:xfrm>
            <a:off x="5497150" y="1701075"/>
            <a:ext cx="1138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APS</a:t>
            </a:r>
            <a:endParaRPr sz="2400" b="0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9" name="Google Shape;269;g8d91e740fb_0_1"/>
          <p:cNvSpPr txBox="1"/>
          <p:nvPr/>
        </p:nvSpPr>
        <p:spPr>
          <a:xfrm>
            <a:off x="850325" y="1701075"/>
            <a:ext cx="25962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ESPECIALIDADES</a:t>
            </a:r>
            <a:endParaRPr sz="2400" b="0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d91e740fb_1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  <p:sp>
        <p:nvSpPr>
          <p:cNvPr id="276" name="Google Shape;276;g8d91e740fb_1_0"/>
          <p:cNvSpPr/>
          <p:nvPr/>
        </p:nvSpPr>
        <p:spPr>
          <a:xfrm rot="5400000">
            <a:off x="4321416" y="-4654598"/>
            <a:ext cx="748800" cy="10371600"/>
          </a:xfrm>
          <a:prstGeom prst="roundRect">
            <a:avLst>
              <a:gd name="adj" fmla="val 49617"/>
            </a:avLst>
          </a:prstGeom>
          <a:solidFill>
            <a:schemeClr val="accent4"/>
          </a:solidFill>
          <a:ln>
            <a:solidFill>
              <a:schemeClr val="accent3"/>
            </a:solidFill>
          </a:ln>
        </p:spPr>
        <p:txBody>
          <a:bodyPr spcFirstLastPara="1" wrap="square" lIns="1224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8d91e740fb_1_0"/>
          <p:cNvSpPr txBox="1"/>
          <p:nvPr/>
        </p:nvSpPr>
        <p:spPr>
          <a:xfrm>
            <a:off x="359787" y="267505"/>
            <a:ext cx="86190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Linha de Progressão Produtos AMPARO</a:t>
            </a:r>
            <a:endParaRPr sz="30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g8d91e740fb_1_0"/>
          <p:cNvSpPr txBox="1"/>
          <p:nvPr/>
        </p:nvSpPr>
        <p:spPr>
          <a:xfrm>
            <a:off x="565112" y="1405990"/>
            <a:ext cx="109560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000" b="0" i="0" u="none" strike="noStrike" cap="none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Atenção</a:t>
            </a:r>
            <a:r>
              <a:rPr lang="pt-BR" sz="2000" b="0" i="0" u="none" strike="noStrike" cap="none" dirty="0">
                <a:solidFill>
                  <a:srgbClr val="98CD7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000" b="0" i="0" u="none" strike="noStrike" cap="none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Primária </a:t>
            </a:r>
            <a:r>
              <a:rPr lang="pt-BR" sz="2000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à</a:t>
            </a:r>
            <a:r>
              <a:rPr lang="pt-BR" sz="2000" b="0" i="0" u="none" strike="noStrike" cap="none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000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pt-BR" sz="2000" b="0" i="0" u="none" strike="noStrike" cap="none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aúde em todas as fases</a:t>
            </a:r>
            <a:endParaRPr sz="1600" b="0" i="0" u="none" strike="noStrike" cap="none" dirty="0">
              <a:solidFill>
                <a:schemeClr val="accent3"/>
              </a:solidFill>
              <a:sym typeface="Arial"/>
            </a:endParaRPr>
          </a:p>
        </p:txBody>
      </p:sp>
      <p:cxnSp>
        <p:nvCxnSpPr>
          <p:cNvPr id="279" name="Google Shape;279;g8d91e740fb_1_0"/>
          <p:cNvCxnSpPr/>
          <p:nvPr/>
        </p:nvCxnSpPr>
        <p:spPr>
          <a:xfrm rot="10800000">
            <a:off x="-520493" y="1820951"/>
            <a:ext cx="7491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0" name="Google Shape;280;g8d91e740fb_1_0"/>
          <p:cNvSpPr/>
          <p:nvPr/>
        </p:nvSpPr>
        <p:spPr>
          <a:xfrm>
            <a:off x="228607" y="1779351"/>
            <a:ext cx="83100" cy="831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rgbClr val="72BF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8d91e740fb_1_0"/>
          <p:cNvSpPr/>
          <p:nvPr/>
        </p:nvSpPr>
        <p:spPr>
          <a:xfrm>
            <a:off x="1070250" y="3207075"/>
            <a:ext cx="10051500" cy="1609800"/>
          </a:xfrm>
          <a:prstGeom prst="rightArrow">
            <a:avLst>
              <a:gd name="adj1" fmla="val 72897"/>
              <a:gd name="adj2" fmla="val 2846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8d91e740fb_1_0"/>
          <p:cNvSpPr/>
          <p:nvPr/>
        </p:nvSpPr>
        <p:spPr>
          <a:xfrm>
            <a:off x="1570525" y="3633375"/>
            <a:ext cx="749100" cy="75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t-BR" sz="29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9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8d91e740fb_1_0"/>
          <p:cNvSpPr/>
          <p:nvPr/>
        </p:nvSpPr>
        <p:spPr>
          <a:xfrm>
            <a:off x="3524269" y="3633375"/>
            <a:ext cx="749100" cy="75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t-BR" sz="2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8d91e740fb_1_0"/>
          <p:cNvSpPr/>
          <p:nvPr/>
        </p:nvSpPr>
        <p:spPr>
          <a:xfrm>
            <a:off x="5478013" y="3633375"/>
            <a:ext cx="749100" cy="75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t-BR" sz="2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8d91e740fb_1_0"/>
          <p:cNvSpPr/>
          <p:nvPr/>
        </p:nvSpPr>
        <p:spPr>
          <a:xfrm>
            <a:off x="7431756" y="3633375"/>
            <a:ext cx="749100" cy="75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t-BR" sz="2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8d91e740fb_1_0"/>
          <p:cNvSpPr/>
          <p:nvPr/>
        </p:nvSpPr>
        <p:spPr>
          <a:xfrm>
            <a:off x="9385500" y="3633375"/>
            <a:ext cx="749100" cy="75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t-BR" sz="2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8d91e740fb_1_0"/>
          <p:cNvSpPr/>
          <p:nvPr/>
        </p:nvSpPr>
        <p:spPr>
          <a:xfrm>
            <a:off x="1274975" y="2080725"/>
            <a:ext cx="13164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Atendimento </a:t>
            </a:r>
            <a:r>
              <a:rPr lang="pt-BR" b="1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Receptivo</a:t>
            </a:r>
            <a:endParaRPr sz="1400" b="1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8" name="Google Shape;288;g8d91e740fb_1_0"/>
          <p:cNvSpPr/>
          <p:nvPr/>
        </p:nvSpPr>
        <p:spPr>
          <a:xfrm>
            <a:off x="3240625" y="2080725"/>
            <a:ext cx="13164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Atendimento </a:t>
            </a:r>
            <a:r>
              <a:rPr lang="pt-BR" b="1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R</a:t>
            </a:r>
            <a:r>
              <a:rPr lang="pt-BR" sz="1400" b="1" i="0" u="none" strike="noStrike" cap="none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emoto </a:t>
            </a:r>
            <a:r>
              <a:rPr lang="pt-BR" b="1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A</a:t>
            </a:r>
            <a:r>
              <a:rPr lang="pt-BR" sz="1400" b="1" i="0" u="none" strike="noStrike" cap="none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tivo</a:t>
            </a:r>
            <a:endParaRPr sz="1400" b="1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9" name="Google Shape;289;g8d91e740fb_1_0"/>
          <p:cNvSpPr/>
          <p:nvPr/>
        </p:nvSpPr>
        <p:spPr>
          <a:xfrm>
            <a:off x="5179575" y="2080725"/>
            <a:ext cx="13164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Atendimento </a:t>
            </a:r>
            <a:r>
              <a:rPr lang="pt-BR" b="1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lang="pt-BR" sz="1400" b="1" i="0" u="none" strike="noStrike" cap="none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resencial</a:t>
            </a:r>
            <a:endParaRPr sz="1400" b="1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0" name="Google Shape;290;g8d91e740fb_1_0"/>
          <p:cNvSpPr/>
          <p:nvPr/>
        </p:nvSpPr>
        <p:spPr>
          <a:xfrm>
            <a:off x="7148025" y="2080725"/>
            <a:ext cx="13164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Rede </a:t>
            </a:r>
            <a:r>
              <a:rPr lang="pt-BR" b="1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lang="pt-BR" sz="1400" b="1" i="0" u="none" strike="noStrike" cap="none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ntegrada</a:t>
            </a:r>
            <a:endParaRPr sz="1400" b="1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1" name="Google Shape;291;g8d91e740fb_1_0"/>
          <p:cNvSpPr/>
          <p:nvPr/>
        </p:nvSpPr>
        <p:spPr>
          <a:xfrm>
            <a:off x="9084175" y="2080725"/>
            <a:ext cx="13164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Ecossistema </a:t>
            </a:r>
            <a:endParaRPr sz="1400" b="1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2" name="Google Shape;292;g8d91e740fb_1_0"/>
          <p:cNvSpPr/>
          <p:nvPr/>
        </p:nvSpPr>
        <p:spPr>
          <a:xfrm>
            <a:off x="1274975" y="4894600"/>
            <a:ext cx="13164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Telemedicina</a:t>
            </a:r>
            <a:endParaRPr sz="1400" b="0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3" name="Google Shape;293;g8d91e740fb_1_0"/>
          <p:cNvSpPr/>
          <p:nvPr/>
        </p:nvSpPr>
        <p:spPr>
          <a:xfrm>
            <a:off x="3240625" y="4894600"/>
            <a:ext cx="13164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Coordenação</a:t>
            </a:r>
            <a:r>
              <a:rPr lang="pt-BR" sz="1400" b="0" i="0" u="none" strike="noStrike" cap="none" dirty="0">
                <a:solidFill>
                  <a:srgbClr val="72BF6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1400" b="0" i="0" u="none" strike="noStrike" cap="none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do cuidado</a:t>
            </a:r>
            <a:endParaRPr sz="1400" b="0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4" name="Google Shape;294;g8d91e740fb_1_0"/>
          <p:cNvSpPr/>
          <p:nvPr/>
        </p:nvSpPr>
        <p:spPr>
          <a:xfrm>
            <a:off x="5043976" y="4894600"/>
            <a:ext cx="1451999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Clinicas on-site ou </a:t>
            </a:r>
            <a:r>
              <a:rPr lang="pt-BR" sz="1400" b="0" i="0" u="none" strike="noStrike" cap="none" dirty="0" err="1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near</a:t>
            </a:r>
            <a:r>
              <a:rPr lang="pt-BR" sz="1400" b="0" i="0" u="none" strike="noStrike" cap="none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-site</a:t>
            </a:r>
            <a:endParaRPr sz="1400" b="0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5" name="Google Shape;295;g8d91e740fb_1_0"/>
          <p:cNvSpPr/>
          <p:nvPr/>
        </p:nvSpPr>
        <p:spPr>
          <a:xfrm>
            <a:off x="7148025" y="4894600"/>
            <a:ext cx="13164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Qualificação e integração de rede referenciada via repositório de dados</a:t>
            </a:r>
            <a:endParaRPr sz="1400" b="0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6" name="Google Shape;296;g8d91e740fb_1_0"/>
          <p:cNvSpPr/>
          <p:nvPr/>
        </p:nvSpPr>
        <p:spPr>
          <a:xfrm>
            <a:off x="9084175" y="4894600"/>
            <a:ext cx="13164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Prontuário integrado para rede secundária e terciária</a:t>
            </a:r>
            <a:endParaRPr sz="1400" b="0" i="0" u="none" strike="noStrike" cap="none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9"/>
          <p:cNvSpPr/>
          <p:nvPr/>
        </p:nvSpPr>
        <p:spPr>
          <a:xfrm rot="5400000">
            <a:off x="3332865" y="-3467136"/>
            <a:ext cx="769200" cy="8414671"/>
          </a:xfrm>
          <a:prstGeom prst="roundRect">
            <a:avLst>
              <a:gd name="adj" fmla="val 50000"/>
            </a:avLst>
          </a:prstGeom>
          <a:solidFill>
            <a:srgbClr val="D04D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9"/>
          <p:cNvSpPr txBox="1"/>
          <p:nvPr/>
        </p:nvSpPr>
        <p:spPr>
          <a:xfrm>
            <a:off x="924352" y="486703"/>
            <a:ext cx="8618935" cy="52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Pandemia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0" name="Google Shape;430;p49" descr="Revolução na medicina: tecnologia traz inovações 'do futuro' para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0" y="1628632"/>
            <a:ext cx="857250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50" descr="Quantidade de vidas por Ano e Mê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82" y="2526678"/>
            <a:ext cx="5058798" cy="416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50" descr="Presencial e Remota por Mê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069" y="111112"/>
            <a:ext cx="4303248" cy="3331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1524" y="3940753"/>
            <a:ext cx="985535" cy="98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17034" y="111112"/>
            <a:ext cx="985535" cy="98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22913" y="111112"/>
            <a:ext cx="985535" cy="98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17033" y="3940753"/>
            <a:ext cx="985535" cy="985532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0"/>
          <p:cNvSpPr txBox="1"/>
          <p:nvPr/>
        </p:nvSpPr>
        <p:spPr>
          <a:xfrm>
            <a:off x="625000" y="5181339"/>
            <a:ext cx="4369600" cy="1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20 Operadoras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100% Telemedicina</a:t>
            </a:r>
            <a:endParaRPr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Início da Operação em 16/04/2020</a:t>
            </a:r>
            <a:endParaRPr sz="1600" i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2400" b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2400" b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3" name="Google Shape;443;p50"/>
          <p:cNvSpPr txBox="1"/>
          <p:nvPr/>
        </p:nvSpPr>
        <p:spPr>
          <a:xfrm>
            <a:off x="7267131" y="1326841"/>
            <a:ext cx="4140800" cy="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7 Operadoras nas unidades Físicas</a:t>
            </a:r>
            <a:endParaRPr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1"/>
          <p:cNvSpPr txBox="1"/>
          <p:nvPr/>
        </p:nvSpPr>
        <p:spPr>
          <a:xfrm>
            <a:off x="1523960" y="3447521"/>
            <a:ext cx="8020090" cy="161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4D86"/>
              </a:buClr>
              <a:buSzPts val="5000"/>
              <a:buFont typeface="Montserrat"/>
              <a:buNone/>
            </a:pPr>
            <a:r>
              <a:rPr lang="pt-BR" sz="5000" dirty="0">
                <a:solidFill>
                  <a:srgbClr val="D04D86"/>
                </a:solidFill>
                <a:latin typeface="Montserrat"/>
                <a:ea typeface="Montserrat"/>
                <a:cs typeface="Montserrat"/>
                <a:sym typeface="Montserrat"/>
              </a:rPr>
              <a:t>DÚVIDAS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dirty="0">
              <a:solidFill>
                <a:srgbClr val="D04D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C1D6"/>
              </a:buClr>
              <a:buSzPts val="3500"/>
              <a:buFont typeface="Montserrat"/>
              <a:buNone/>
            </a:pPr>
            <a:r>
              <a:rPr lang="pt-BR" sz="3500" dirty="0">
                <a:solidFill>
                  <a:srgbClr val="F0C1D6"/>
                </a:solidFill>
                <a:latin typeface="Montserrat"/>
                <a:ea typeface="Montserrat"/>
                <a:cs typeface="Montserrat"/>
                <a:sym typeface="Montserrat"/>
              </a:rPr>
              <a:t>Será um prazer responder!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C1D6"/>
              </a:buClr>
              <a:buSzPts val="3500"/>
              <a:buFont typeface="Montserrat"/>
              <a:buNone/>
            </a:pPr>
            <a:endParaRPr sz="3500" dirty="0">
              <a:solidFill>
                <a:srgbClr val="F0C1D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/>
          <p:nvPr/>
        </p:nvSpPr>
        <p:spPr>
          <a:xfrm>
            <a:off x="0" y="0"/>
            <a:ext cx="11028362" cy="6858000"/>
          </a:xfrm>
          <a:prstGeom prst="rect">
            <a:avLst/>
          </a:prstGeom>
          <a:solidFill>
            <a:srgbClr val="EE4493"/>
          </a:solidFill>
          <a:ln>
            <a:noFill/>
          </a:ln>
        </p:spPr>
        <p:txBody>
          <a:bodyPr spcFirstLastPara="1" wrap="square" lIns="99025" tIns="99025" rIns="99025" bIns="9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1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7469" y="0"/>
            <a:ext cx="479453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4D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52"/>
          <p:cNvSpPr txBox="1"/>
          <p:nvPr/>
        </p:nvSpPr>
        <p:spPr>
          <a:xfrm>
            <a:off x="3134912" y="4348303"/>
            <a:ext cx="5922176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EXCELÊNCIA EM ATENÇÃO PRIMÁRIA À SAÚDE</a:t>
            </a:r>
            <a:endParaRPr sz="20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56" name="Google Shape;45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4912" y="1697959"/>
            <a:ext cx="5922176" cy="2961088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/>
          <p:nvPr/>
        </p:nvSpPr>
        <p:spPr>
          <a:xfrm>
            <a:off x="2286000" y="0"/>
            <a:ext cx="9906000" cy="6858000"/>
          </a:xfrm>
          <a:prstGeom prst="rect">
            <a:avLst/>
          </a:prstGeom>
          <a:solidFill>
            <a:srgbClr val="3CB649"/>
          </a:solidFill>
          <a:ln>
            <a:noFill/>
          </a:ln>
        </p:spPr>
        <p:txBody>
          <a:bodyPr spcFirstLastPara="1" wrap="square" lIns="99025" tIns="99025" rIns="99025" bIns="9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1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79453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AEDD"/>
          </a:solidFill>
          <a:ln>
            <a:noFill/>
          </a:ln>
        </p:spPr>
        <p:txBody>
          <a:bodyPr spcFirstLastPara="1" wrap="square" lIns="99025" tIns="99025" rIns="99025" bIns="9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1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7469" y="0"/>
            <a:ext cx="479453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9"/>
          <p:cNvSpPr txBox="1"/>
          <p:nvPr/>
        </p:nvSpPr>
        <p:spPr>
          <a:xfrm>
            <a:off x="415600" y="1608967"/>
            <a:ext cx="11360800" cy="3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FOCO NA EXPERIÊNCIA DO PACIENTE. </a:t>
            </a:r>
            <a:endParaRPr sz="2400" b="0" i="0" u="none" strike="noStrike" cap="none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É O PONTO QUE CONECTA TODAS AS ÁREAS DA AMPARO.</a:t>
            </a:r>
            <a:endParaRPr sz="2400" b="0" i="0" u="none" strike="noStrike" cap="none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GARANTE QUE TODOS ESTEJAM ALINHADOS. </a:t>
            </a:r>
            <a:endParaRPr sz="2400" b="0" i="0" u="none" strike="noStrike" cap="none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NÃO OFERECEMOS SOMENTE UM SERVIÇO DE EXCELÊNCIA EM APS, MAS SIM, FAZEMOS ISSO OFERECENDO UMA EXPERIÊNCIA UAU PARA NOSSOS PACIENTES.</a:t>
            </a:r>
            <a:endParaRPr sz="2400" b="0" i="0" u="none" strike="noStrike" cap="none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5" name="Google Shape;24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6151" y="6005992"/>
            <a:ext cx="1979703" cy="5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9"/>
          <p:cNvSpPr txBox="1">
            <a:spLocks noGrp="1"/>
          </p:cNvSpPr>
          <p:nvPr>
            <p:ph type="title" idx="4294967295"/>
          </p:nvPr>
        </p:nvSpPr>
        <p:spPr>
          <a:xfrm>
            <a:off x="415600" y="296467"/>
            <a:ext cx="113608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Raleway"/>
              <a:buNone/>
            </a:pPr>
            <a:r>
              <a:rPr lang="pt-BR" sz="3200" b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NOSSA CULTURA | AMPARO </a:t>
            </a:r>
            <a:r>
              <a:rPr lang="pt-BR" sz="3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WAY</a:t>
            </a:r>
            <a:endParaRPr sz="3200" b="1" i="1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" name="Imagem 5" descr="Uma imagem contendo desenho&#10;&#10;Descrição gerada automaticamente">
            <a:extLst>
              <a:ext uri="{FF2B5EF4-FFF2-40B4-BE49-F238E27FC236}">
                <a16:creationId xmlns:a16="http://schemas.microsoft.com/office/drawing/2014/main" id="{E0F858D8-EB28-415C-A0FB-ACACFE92B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891" y="5249033"/>
            <a:ext cx="3622217" cy="15420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/>
        </p:nvSpPr>
        <p:spPr>
          <a:xfrm>
            <a:off x="1523960" y="3447522"/>
            <a:ext cx="9144000" cy="65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4D86"/>
              </a:buClr>
              <a:buSzPts val="5000"/>
              <a:buFont typeface="Montserrat"/>
              <a:buNone/>
            </a:pPr>
            <a:r>
              <a:rPr lang="pt-BR" sz="5000" b="0" i="0" u="none" strike="noStrike" cap="none">
                <a:solidFill>
                  <a:srgbClr val="D04D86"/>
                </a:solidFill>
                <a:latin typeface="Montserrat"/>
                <a:ea typeface="Montserrat"/>
                <a:cs typeface="Montserrat"/>
                <a:sym typeface="Montserrat"/>
              </a:rPr>
              <a:t>Nossos valores</a:t>
            </a:r>
            <a:endParaRPr sz="5000" b="0" i="0" u="none" strike="noStrike" cap="none">
              <a:solidFill>
                <a:srgbClr val="D04D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2" name="Google Shape;25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3371" y="1200491"/>
            <a:ext cx="4462589" cy="122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1"/>
          <p:cNvPicPr preferRelativeResize="0"/>
          <p:nvPr/>
        </p:nvPicPr>
        <p:blipFill rotWithShape="1">
          <a:blip r:embed="rId3">
            <a:alphaModFix/>
          </a:blip>
          <a:srcRect t="18482" b="27881"/>
          <a:stretch/>
        </p:blipFill>
        <p:spPr>
          <a:xfrm>
            <a:off x="-971550" y="1110824"/>
            <a:ext cx="14347119" cy="543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2" y="444502"/>
            <a:ext cx="699531" cy="69953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1"/>
          <p:cNvSpPr txBox="1"/>
          <p:nvPr/>
        </p:nvSpPr>
        <p:spPr>
          <a:xfrm>
            <a:off x="1498600" y="563434"/>
            <a:ext cx="49149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rPr>
              <a:t>Nossos valores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2"/>
          <p:cNvPicPr preferRelativeResize="0"/>
          <p:nvPr/>
        </p:nvPicPr>
        <p:blipFill rotWithShape="1">
          <a:blip r:embed="rId3">
            <a:alphaModFix/>
          </a:blip>
          <a:srcRect r="2257"/>
          <a:stretch/>
        </p:blipFill>
        <p:spPr>
          <a:xfrm>
            <a:off x="0" y="0"/>
            <a:ext cx="123261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2"/>
          <p:cNvSpPr/>
          <p:nvPr/>
        </p:nvSpPr>
        <p:spPr>
          <a:xfrm>
            <a:off x="0" y="0"/>
            <a:ext cx="12326132" cy="6983200"/>
          </a:xfrm>
          <a:prstGeom prst="rect">
            <a:avLst/>
          </a:prstGeom>
          <a:solidFill>
            <a:srgbClr val="D04D86">
              <a:alpha val="36862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2"/>
          <p:cNvSpPr/>
          <p:nvPr/>
        </p:nvSpPr>
        <p:spPr>
          <a:xfrm>
            <a:off x="697424" y="4867127"/>
            <a:ext cx="10941803" cy="1559126"/>
          </a:xfrm>
          <a:prstGeom prst="roundRect">
            <a:avLst>
              <a:gd name="adj" fmla="val 16667"/>
            </a:avLst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2"/>
          <p:cNvSpPr txBox="1"/>
          <p:nvPr/>
        </p:nvSpPr>
        <p:spPr>
          <a:xfrm>
            <a:off x="979714" y="5105935"/>
            <a:ext cx="10374086" cy="102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4D86"/>
              </a:buClr>
              <a:buSzPts val="5400"/>
              <a:buFont typeface="Raleway"/>
              <a:buNone/>
            </a:pPr>
            <a:r>
              <a:rPr lang="pt-BR" sz="5400" b="1" i="0">
                <a:solidFill>
                  <a:srgbClr val="D04D86"/>
                </a:solidFill>
                <a:latin typeface="Raleway"/>
                <a:ea typeface="Raleway"/>
                <a:cs typeface="Raleway"/>
                <a:sym typeface="Raleway"/>
              </a:rPr>
              <a:t>Como tudo começou...</a:t>
            </a:r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5433" y="425541"/>
            <a:ext cx="3903168" cy="292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5433" y="3724359"/>
            <a:ext cx="3903168" cy="292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433" y="425533"/>
            <a:ext cx="3012267" cy="301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4833" y="3580416"/>
            <a:ext cx="2411467" cy="321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3"/>
          <p:cNvPicPr preferRelativeResize="0"/>
          <p:nvPr/>
        </p:nvPicPr>
        <p:blipFill rotWithShape="1">
          <a:blip r:embed="rId7">
            <a:alphaModFix/>
          </a:blip>
          <a:srcRect b="17748"/>
          <a:stretch/>
        </p:blipFill>
        <p:spPr>
          <a:xfrm>
            <a:off x="7990384" y="710234"/>
            <a:ext cx="3863000" cy="5640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Apresentaçao rosa vf">
      <a:dk1>
        <a:srgbClr val="424242"/>
      </a:dk1>
      <a:lt1>
        <a:srgbClr val="FFFFFF"/>
      </a:lt1>
      <a:dk2>
        <a:srgbClr val="929292"/>
      </a:dk2>
      <a:lt2>
        <a:srgbClr val="E7E6E6"/>
      </a:lt2>
      <a:accent1>
        <a:srgbClr val="FFCBD1"/>
      </a:accent1>
      <a:accent2>
        <a:srgbClr val="FF80B4"/>
      </a:accent2>
      <a:accent3>
        <a:srgbClr val="E25392"/>
      </a:accent3>
      <a:accent4>
        <a:srgbClr val="CF4D84"/>
      </a:accent4>
      <a:accent5>
        <a:srgbClr val="AE3F70"/>
      </a:accent5>
      <a:accent6>
        <a:srgbClr val="9D3964"/>
      </a:accent6>
      <a:hlink>
        <a:srgbClr val="A03865"/>
      </a:hlink>
      <a:folHlink>
        <a:srgbClr val="BE46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Apresentaçao rosa vf">
      <a:dk1>
        <a:srgbClr val="424242"/>
      </a:dk1>
      <a:lt1>
        <a:srgbClr val="FFFFFF"/>
      </a:lt1>
      <a:dk2>
        <a:srgbClr val="929292"/>
      </a:dk2>
      <a:lt2>
        <a:srgbClr val="E7E6E6"/>
      </a:lt2>
      <a:accent1>
        <a:srgbClr val="FFCBD1"/>
      </a:accent1>
      <a:accent2>
        <a:srgbClr val="FF80B4"/>
      </a:accent2>
      <a:accent3>
        <a:srgbClr val="E25392"/>
      </a:accent3>
      <a:accent4>
        <a:srgbClr val="CF4D84"/>
      </a:accent4>
      <a:accent5>
        <a:srgbClr val="AE3F70"/>
      </a:accent5>
      <a:accent6>
        <a:srgbClr val="9D3964"/>
      </a:accent6>
      <a:hlink>
        <a:srgbClr val="A03865"/>
      </a:hlink>
      <a:folHlink>
        <a:srgbClr val="BE46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presentaçao rosa vf">
      <a:dk1>
        <a:srgbClr val="424242"/>
      </a:dk1>
      <a:lt1>
        <a:srgbClr val="FFFFFF"/>
      </a:lt1>
      <a:dk2>
        <a:srgbClr val="929292"/>
      </a:dk2>
      <a:lt2>
        <a:srgbClr val="E7E6E6"/>
      </a:lt2>
      <a:accent1>
        <a:srgbClr val="FFCBD1"/>
      </a:accent1>
      <a:accent2>
        <a:srgbClr val="FF80B4"/>
      </a:accent2>
      <a:accent3>
        <a:srgbClr val="E25392"/>
      </a:accent3>
      <a:accent4>
        <a:srgbClr val="CF4D84"/>
      </a:accent4>
      <a:accent5>
        <a:srgbClr val="AE3F70"/>
      </a:accent5>
      <a:accent6>
        <a:srgbClr val="9D3964"/>
      </a:accent6>
      <a:hlink>
        <a:srgbClr val="A03865"/>
      </a:hlink>
      <a:folHlink>
        <a:srgbClr val="BE46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259</Words>
  <Application>Microsoft Office PowerPoint</Application>
  <PresentationFormat>Widescreen</PresentationFormat>
  <Paragraphs>88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Montserrat Light</vt:lpstr>
      <vt:lpstr>Arial</vt:lpstr>
      <vt:lpstr>Raleway</vt:lpstr>
      <vt:lpstr>Montserrat</vt:lpstr>
      <vt:lpstr>Calibri</vt:lpstr>
      <vt:lpstr>Custom Design</vt:lpstr>
      <vt:lpstr>1_Custom Design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NOSSA CULTURA | AMPARO WAY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Administrador</dc:creator>
  <cp:lastModifiedBy>ans</cp:lastModifiedBy>
  <cp:revision>6</cp:revision>
  <dcterms:modified xsi:type="dcterms:W3CDTF">2020-07-29T12:28:14Z</dcterms:modified>
</cp:coreProperties>
</file>