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8ca27f34f7_0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8ca27f34f7_0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8ca27f34f7_0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8ca27f34f7_0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8ca27f34f7_0_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8ca27f34f7_0_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8ca27f34f7_0_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8ca27f34f7_0_1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8ca27f34f7_0_1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8ca27f34f7_0_1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8e67a39f2f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8e67a39f2f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8ca27f34f7_0_1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8ca27f34f7_0_1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8c930afba3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8c930afba3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8c930afba3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8c930afba3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8c930afba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8c930afba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8ca27f34f7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8ca27f34f7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8ca27f34f7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8ca27f34f7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8c930afba3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8c930afba3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8c930afba3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8c930afba3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8ca27f34f7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8ca27f34f7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8ca27f34f7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8ca27f34f7_0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8ca27f34f7_0_1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8ca27f34f7_0_1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news.cnrs.fr/articles/uncertainty-is-intrinsic-to-the-human-condition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969900" y="3883875"/>
            <a:ext cx="7479000" cy="89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/>
              <a:t>Daniel Knupp Augusto</a:t>
            </a:r>
            <a:endParaRPr sz="1800" b="1"/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Médico cooperado da Unimed BH</a:t>
            </a:r>
            <a:endParaRPr sz="1800"/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Ex-presidente da SBMFC</a:t>
            </a:r>
            <a:endParaRPr sz="1800"/>
          </a:p>
        </p:txBody>
      </p:sp>
      <p:sp>
        <p:nvSpPr>
          <p:cNvPr id="55" name="Google Shape;55;p13"/>
          <p:cNvSpPr txBox="1">
            <a:spLocks noGrp="1"/>
          </p:cNvSpPr>
          <p:nvPr>
            <p:ph type="ctrTitle"/>
          </p:nvPr>
        </p:nvSpPr>
        <p:spPr>
          <a:xfrm>
            <a:off x="311700" y="515975"/>
            <a:ext cx="8520600" cy="1612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600" i="1"/>
              <a:t>Organização da APS na pandemia do SARS-CoV2</a:t>
            </a:r>
            <a:endParaRPr sz="4600" i="1"/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"/>
          </p:nvPr>
        </p:nvSpPr>
        <p:spPr>
          <a:xfrm>
            <a:off x="695100" y="2492375"/>
            <a:ext cx="77538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300" b="1">
                <a:solidFill>
                  <a:srgbClr val="38761D"/>
                </a:solidFill>
              </a:rPr>
              <a:t>Experiência da Unimed BH</a:t>
            </a:r>
            <a:endParaRPr sz="3300" b="1">
              <a:solidFill>
                <a:srgbClr val="38761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2"/>
          <p:cNvSpPr txBox="1">
            <a:spLocks noGrp="1"/>
          </p:cNvSpPr>
          <p:nvPr>
            <p:ph type="title"/>
          </p:nvPr>
        </p:nvSpPr>
        <p:spPr>
          <a:xfrm>
            <a:off x="311700" y="1588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Experiência Unimed BH</a:t>
            </a:r>
            <a:endParaRPr b="1"/>
          </a:p>
        </p:txBody>
      </p:sp>
      <p:sp>
        <p:nvSpPr>
          <p:cNvPr id="131" name="Google Shape;131;p22"/>
          <p:cNvSpPr txBox="1">
            <a:spLocks noGrp="1"/>
          </p:cNvSpPr>
          <p:nvPr>
            <p:ph type="body" idx="1"/>
          </p:nvPr>
        </p:nvSpPr>
        <p:spPr>
          <a:xfrm>
            <a:off x="498600" y="1000075"/>
            <a:ext cx="8146800" cy="64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pt-BR" sz="2200" b="1">
                <a:solidFill>
                  <a:srgbClr val="000000"/>
                </a:solidFill>
              </a:rPr>
              <a:t>Soluções implementadas </a:t>
            </a:r>
            <a:endParaRPr sz="2200"/>
          </a:p>
        </p:txBody>
      </p:sp>
      <p:sp>
        <p:nvSpPr>
          <p:cNvPr id="132" name="Google Shape;132;p22"/>
          <p:cNvSpPr/>
          <p:nvPr/>
        </p:nvSpPr>
        <p:spPr>
          <a:xfrm>
            <a:off x="589650" y="1837375"/>
            <a:ext cx="7964700" cy="5643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   Consulta Online </a:t>
            </a:r>
            <a:r>
              <a:rPr lang="pt-BR" sz="1800">
                <a:solidFill>
                  <a:schemeClr val="dk1"/>
                </a:solidFill>
              </a:rPr>
              <a:t>Coronavírus </a:t>
            </a:r>
            <a:endParaRPr sz="1800"/>
          </a:p>
        </p:txBody>
      </p:sp>
      <p:sp>
        <p:nvSpPr>
          <p:cNvPr id="133" name="Google Shape;133;p22"/>
          <p:cNvSpPr/>
          <p:nvPr/>
        </p:nvSpPr>
        <p:spPr>
          <a:xfrm>
            <a:off x="589650" y="2401675"/>
            <a:ext cx="7964700" cy="564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   Consulta Online Unimed Pleno</a:t>
            </a:r>
            <a:endParaRPr sz="1800"/>
          </a:p>
        </p:txBody>
      </p:sp>
      <p:sp>
        <p:nvSpPr>
          <p:cNvPr id="134" name="Google Shape;134;p22"/>
          <p:cNvSpPr/>
          <p:nvPr/>
        </p:nvSpPr>
        <p:spPr>
          <a:xfrm>
            <a:off x="589650" y="2965975"/>
            <a:ext cx="7964700" cy="5643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   Reestruturação de fluxo de atendimento nas unidades</a:t>
            </a:r>
            <a:endParaRPr sz="1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3"/>
          <p:cNvSpPr txBox="1">
            <a:spLocks noGrp="1"/>
          </p:cNvSpPr>
          <p:nvPr>
            <p:ph type="title"/>
          </p:nvPr>
        </p:nvSpPr>
        <p:spPr>
          <a:xfrm>
            <a:off x="311700" y="1588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Experiência Unimed BH</a:t>
            </a:r>
            <a:endParaRPr b="1"/>
          </a:p>
        </p:txBody>
      </p:sp>
      <p:sp>
        <p:nvSpPr>
          <p:cNvPr id="140" name="Google Shape;140;p23"/>
          <p:cNvSpPr txBox="1">
            <a:spLocks noGrp="1"/>
          </p:cNvSpPr>
          <p:nvPr>
            <p:ph type="body" idx="1"/>
          </p:nvPr>
        </p:nvSpPr>
        <p:spPr>
          <a:xfrm>
            <a:off x="498600" y="1000075"/>
            <a:ext cx="8146800" cy="64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pt-BR" sz="2200" b="1">
                <a:solidFill>
                  <a:srgbClr val="000000"/>
                </a:solidFill>
              </a:rPr>
              <a:t>Soluções implementadas </a:t>
            </a:r>
            <a:endParaRPr sz="2200"/>
          </a:p>
        </p:txBody>
      </p:sp>
      <p:sp>
        <p:nvSpPr>
          <p:cNvPr id="141" name="Google Shape;141;p23"/>
          <p:cNvSpPr/>
          <p:nvPr/>
        </p:nvSpPr>
        <p:spPr>
          <a:xfrm>
            <a:off x="589650" y="1837375"/>
            <a:ext cx="7964700" cy="5643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   Consulta Online </a:t>
            </a:r>
            <a:r>
              <a:rPr lang="pt-BR" sz="1800">
                <a:solidFill>
                  <a:schemeClr val="dk1"/>
                </a:solidFill>
              </a:rPr>
              <a:t>Coronavírus </a:t>
            </a:r>
            <a:endParaRPr sz="1800"/>
          </a:p>
        </p:txBody>
      </p:sp>
      <p:sp>
        <p:nvSpPr>
          <p:cNvPr id="142" name="Google Shape;142;p23"/>
          <p:cNvSpPr/>
          <p:nvPr/>
        </p:nvSpPr>
        <p:spPr>
          <a:xfrm>
            <a:off x="589650" y="2401675"/>
            <a:ext cx="7964700" cy="564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   Consulta Online Unimed Pleno</a:t>
            </a:r>
            <a:endParaRPr sz="1800"/>
          </a:p>
        </p:txBody>
      </p:sp>
      <p:sp>
        <p:nvSpPr>
          <p:cNvPr id="143" name="Google Shape;143;p23"/>
          <p:cNvSpPr/>
          <p:nvPr/>
        </p:nvSpPr>
        <p:spPr>
          <a:xfrm>
            <a:off x="589650" y="2965975"/>
            <a:ext cx="7964700" cy="5643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   Reestruturação de fluxo de atendimento nas unidades</a:t>
            </a:r>
            <a:endParaRPr sz="1800"/>
          </a:p>
        </p:txBody>
      </p:sp>
      <p:sp>
        <p:nvSpPr>
          <p:cNvPr id="144" name="Google Shape;144;p23"/>
          <p:cNvSpPr/>
          <p:nvPr/>
        </p:nvSpPr>
        <p:spPr>
          <a:xfrm>
            <a:off x="589650" y="3530275"/>
            <a:ext cx="7964700" cy="564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   Monitoramento e comunicação com o corpo clínico</a:t>
            </a:r>
            <a:endParaRPr sz="1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4"/>
          <p:cNvSpPr txBox="1">
            <a:spLocks noGrp="1"/>
          </p:cNvSpPr>
          <p:nvPr>
            <p:ph type="title"/>
          </p:nvPr>
        </p:nvSpPr>
        <p:spPr>
          <a:xfrm>
            <a:off x="311700" y="1588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Experiência Unimed BH</a:t>
            </a:r>
            <a:endParaRPr b="1"/>
          </a:p>
        </p:txBody>
      </p:sp>
      <p:sp>
        <p:nvSpPr>
          <p:cNvPr id="150" name="Google Shape;150;p24"/>
          <p:cNvSpPr txBox="1">
            <a:spLocks noGrp="1"/>
          </p:cNvSpPr>
          <p:nvPr>
            <p:ph type="body" idx="1"/>
          </p:nvPr>
        </p:nvSpPr>
        <p:spPr>
          <a:xfrm>
            <a:off x="498600" y="1000075"/>
            <a:ext cx="8146800" cy="64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pt-BR" sz="2200" b="1">
                <a:solidFill>
                  <a:srgbClr val="000000"/>
                </a:solidFill>
              </a:rPr>
              <a:t>Soluções implementadas </a:t>
            </a:r>
            <a:endParaRPr sz="2200"/>
          </a:p>
        </p:txBody>
      </p:sp>
      <p:sp>
        <p:nvSpPr>
          <p:cNvPr id="151" name="Google Shape;151;p24"/>
          <p:cNvSpPr/>
          <p:nvPr/>
        </p:nvSpPr>
        <p:spPr>
          <a:xfrm>
            <a:off x="589650" y="1837375"/>
            <a:ext cx="7964700" cy="5643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   Consulta Online </a:t>
            </a:r>
            <a:r>
              <a:rPr lang="pt-BR" sz="1800">
                <a:solidFill>
                  <a:schemeClr val="dk1"/>
                </a:solidFill>
              </a:rPr>
              <a:t>Coronavírus </a:t>
            </a:r>
            <a:endParaRPr sz="1800"/>
          </a:p>
        </p:txBody>
      </p:sp>
      <p:sp>
        <p:nvSpPr>
          <p:cNvPr id="152" name="Google Shape;152;p24"/>
          <p:cNvSpPr/>
          <p:nvPr/>
        </p:nvSpPr>
        <p:spPr>
          <a:xfrm>
            <a:off x="589650" y="2401675"/>
            <a:ext cx="7964700" cy="564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   Consulta Online Unimed Pleno</a:t>
            </a:r>
            <a:endParaRPr sz="1800"/>
          </a:p>
        </p:txBody>
      </p:sp>
      <p:sp>
        <p:nvSpPr>
          <p:cNvPr id="153" name="Google Shape;153;p24"/>
          <p:cNvSpPr/>
          <p:nvPr/>
        </p:nvSpPr>
        <p:spPr>
          <a:xfrm>
            <a:off x="589650" y="2965975"/>
            <a:ext cx="7964700" cy="5643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   Reestruturação de fluxo de atendimento nas unidades</a:t>
            </a:r>
            <a:endParaRPr sz="1800"/>
          </a:p>
        </p:txBody>
      </p:sp>
      <p:sp>
        <p:nvSpPr>
          <p:cNvPr id="154" name="Google Shape;154;p24"/>
          <p:cNvSpPr/>
          <p:nvPr/>
        </p:nvSpPr>
        <p:spPr>
          <a:xfrm>
            <a:off x="589650" y="3530275"/>
            <a:ext cx="7964700" cy="564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   Monitoramento e comunicação com o corpo clínico</a:t>
            </a:r>
            <a:endParaRPr sz="1800"/>
          </a:p>
        </p:txBody>
      </p:sp>
      <p:sp>
        <p:nvSpPr>
          <p:cNvPr id="155" name="Google Shape;155;p24"/>
          <p:cNvSpPr/>
          <p:nvPr/>
        </p:nvSpPr>
        <p:spPr>
          <a:xfrm>
            <a:off x="589650" y="4094575"/>
            <a:ext cx="7964700" cy="5643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   Suporte psicológico aos cooperados e colaboradores</a:t>
            </a:r>
            <a:endParaRPr sz="1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5"/>
          <p:cNvSpPr txBox="1">
            <a:spLocks noGrp="1"/>
          </p:cNvSpPr>
          <p:nvPr>
            <p:ph type="title"/>
          </p:nvPr>
        </p:nvSpPr>
        <p:spPr>
          <a:xfrm>
            <a:off x="311700" y="1588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Experiência Unimed BH</a:t>
            </a:r>
            <a:endParaRPr b="1"/>
          </a:p>
        </p:txBody>
      </p:sp>
      <p:pic>
        <p:nvPicPr>
          <p:cNvPr id="161" name="Google Shape;161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53425" y="1340350"/>
            <a:ext cx="7237149" cy="3726949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25"/>
          <p:cNvSpPr/>
          <p:nvPr/>
        </p:nvSpPr>
        <p:spPr>
          <a:xfrm>
            <a:off x="589650" y="801475"/>
            <a:ext cx="7964700" cy="564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   Consulta Online Unimed Pleno</a:t>
            </a:r>
            <a:endParaRPr sz="1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6"/>
          <p:cNvSpPr txBox="1">
            <a:spLocks noGrp="1"/>
          </p:cNvSpPr>
          <p:nvPr>
            <p:ph type="title"/>
          </p:nvPr>
        </p:nvSpPr>
        <p:spPr>
          <a:xfrm>
            <a:off x="311700" y="1588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Experiência Unimed BH</a:t>
            </a:r>
            <a:endParaRPr b="1"/>
          </a:p>
        </p:txBody>
      </p:sp>
      <p:sp>
        <p:nvSpPr>
          <p:cNvPr id="168" name="Google Shape;168;p26"/>
          <p:cNvSpPr/>
          <p:nvPr/>
        </p:nvSpPr>
        <p:spPr>
          <a:xfrm>
            <a:off x="589650" y="801475"/>
            <a:ext cx="7964700" cy="564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   Consulta Online Unimed Pleno</a:t>
            </a:r>
            <a:endParaRPr sz="1800"/>
          </a:p>
        </p:txBody>
      </p:sp>
      <p:sp>
        <p:nvSpPr>
          <p:cNvPr id="169" name="Google Shape;169;p26"/>
          <p:cNvSpPr txBox="1"/>
          <p:nvPr/>
        </p:nvSpPr>
        <p:spPr>
          <a:xfrm>
            <a:off x="1212475" y="2244200"/>
            <a:ext cx="7341900" cy="276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 b="1"/>
              <a:t>602 atendimentos realizados</a:t>
            </a:r>
            <a:endParaRPr sz="21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/>
              <a:t>25% da oferta de atendimentos nas Clínicas Unimed Pleno</a:t>
            </a:r>
            <a:endParaRPr sz="2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 b="1"/>
              <a:t>NPS </a:t>
            </a:r>
            <a:r>
              <a:rPr lang="pt-BR" sz="2100"/>
              <a:t>82,8 (257 atendimentos)</a:t>
            </a:r>
            <a:endParaRPr sz="21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7"/>
          <p:cNvSpPr txBox="1">
            <a:spLocks noGrp="1"/>
          </p:cNvSpPr>
          <p:nvPr>
            <p:ph type="title"/>
          </p:nvPr>
        </p:nvSpPr>
        <p:spPr>
          <a:xfrm>
            <a:off x="311700" y="1588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Experiência Unimed BH</a:t>
            </a:r>
            <a:endParaRPr b="1"/>
          </a:p>
        </p:txBody>
      </p:sp>
      <p:sp>
        <p:nvSpPr>
          <p:cNvPr id="175" name="Google Shape;175;p27"/>
          <p:cNvSpPr/>
          <p:nvPr/>
        </p:nvSpPr>
        <p:spPr>
          <a:xfrm>
            <a:off x="589650" y="801475"/>
            <a:ext cx="7964700" cy="564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   Consulta Online Unimed Pleno</a:t>
            </a:r>
            <a:endParaRPr sz="1800"/>
          </a:p>
        </p:txBody>
      </p:sp>
      <p:sp>
        <p:nvSpPr>
          <p:cNvPr id="176" name="Google Shape;176;p27"/>
          <p:cNvSpPr/>
          <p:nvPr/>
        </p:nvSpPr>
        <p:spPr>
          <a:xfrm>
            <a:off x="589650" y="796817"/>
            <a:ext cx="7964700" cy="5643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   Consulta Online </a:t>
            </a:r>
            <a:r>
              <a:rPr lang="pt-BR" sz="1800">
                <a:solidFill>
                  <a:schemeClr val="dk1"/>
                </a:solidFill>
              </a:rPr>
              <a:t>Coronavírus </a:t>
            </a:r>
            <a:endParaRPr sz="1800"/>
          </a:p>
        </p:txBody>
      </p:sp>
      <p:sp>
        <p:nvSpPr>
          <p:cNvPr id="177" name="Google Shape;177;p27"/>
          <p:cNvSpPr txBox="1"/>
          <p:nvPr/>
        </p:nvSpPr>
        <p:spPr>
          <a:xfrm>
            <a:off x="1212475" y="2244200"/>
            <a:ext cx="6904800" cy="276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 b="1"/>
              <a:t>46.444 atendimentos realizados</a:t>
            </a:r>
            <a:endParaRPr sz="21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 b="1"/>
              <a:t>NPS </a:t>
            </a:r>
            <a:r>
              <a:rPr lang="pt-BR" sz="2100"/>
              <a:t>79,4 (15.506 atendimentos)</a:t>
            </a:r>
            <a:endParaRPr sz="2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/>
              <a:t>&lt; 5% encaminhado para atendimento presencial</a:t>
            </a:r>
            <a:endParaRPr sz="21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8"/>
          <p:cNvSpPr txBox="1">
            <a:spLocks noGrp="1"/>
          </p:cNvSpPr>
          <p:nvPr>
            <p:ph type="title"/>
          </p:nvPr>
        </p:nvSpPr>
        <p:spPr>
          <a:xfrm>
            <a:off x="311700" y="1588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Experiência Unimed BH</a:t>
            </a:r>
            <a:endParaRPr b="1"/>
          </a:p>
        </p:txBody>
      </p:sp>
      <p:sp>
        <p:nvSpPr>
          <p:cNvPr id="183" name="Google Shape;183;p28"/>
          <p:cNvSpPr/>
          <p:nvPr/>
        </p:nvSpPr>
        <p:spPr>
          <a:xfrm>
            <a:off x="589650" y="801475"/>
            <a:ext cx="7964700" cy="564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   Consulta Online Unimed Pleno</a:t>
            </a:r>
            <a:endParaRPr sz="1800"/>
          </a:p>
        </p:txBody>
      </p:sp>
      <p:sp>
        <p:nvSpPr>
          <p:cNvPr id="184" name="Google Shape;184;p28"/>
          <p:cNvSpPr/>
          <p:nvPr/>
        </p:nvSpPr>
        <p:spPr>
          <a:xfrm>
            <a:off x="589650" y="796817"/>
            <a:ext cx="7964700" cy="5643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   Consulta Online </a:t>
            </a:r>
            <a:r>
              <a:rPr lang="pt-BR" sz="1800">
                <a:solidFill>
                  <a:schemeClr val="dk1"/>
                </a:solidFill>
              </a:rPr>
              <a:t>Coronavírus </a:t>
            </a:r>
            <a:endParaRPr sz="1800"/>
          </a:p>
        </p:txBody>
      </p:sp>
      <p:pic>
        <p:nvPicPr>
          <p:cNvPr id="185" name="Google Shape;185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1025" y="1757850"/>
            <a:ext cx="8401951" cy="28420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9"/>
          <p:cNvSpPr txBox="1">
            <a:spLocks noGrp="1"/>
          </p:cNvSpPr>
          <p:nvPr>
            <p:ph type="body" idx="1"/>
          </p:nvPr>
        </p:nvSpPr>
        <p:spPr>
          <a:xfrm>
            <a:off x="873275" y="723225"/>
            <a:ext cx="7445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500" i="1">
                <a:solidFill>
                  <a:srgbClr val="000000"/>
                </a:solidFill>
                <a:highlight>
                  <a:srgbClr val="FFFFFF"/>
                </a:highlight>
              </a:rPr>
              <a:t>“Precisamos aprender a aceitá-las </a:t>
            </a:r>
            <a:r>
              <a:rPr lang="pt-BR" sz="1500">
                <a:solidFill>
                  <a:srgbClr val="000000"/>
                </a:solidFill>
                <a:highlight>
                  <a:srgbClr val="FFFFFF"/>
                </a:highlight>
              </a:rPr>
              <a:t>(as incertezas)</a:t>
            </a:r>
            <a:r>
              <a:rPr lang="pt-BR" sz="1500" i="1">
                <a:solidFill>
                  <a:srgbClr val="000000"/>
                </a:solidFill>
                <a:highlight>
                  <a:srgbClr val="FFFFFF"/>
                </a:highlight>
              </a:rPr>
              <a:t> e conviver com elas, mesmo que nossa civilização tenha instilado em nós uma crescente necessidade de certezas sobre o futuro - muitas vezes ilusórias e às vezes frívolas.</a:t>
            </a:r>
            <a:endParaRPr sz="1500" i="1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 algn="just" rtl="0">
              <a:spcBef>
                <a:spcPts val="1500"/>
              </a:spcBef>
              <a:spcAft>
                <a:spcPts val="0"/>
              </a:spcAft>
              <a:buNone/>
            </a:pPr>
            <a:r>
              <a:rPr lang="pt-BR" sz="1500" i="1">
                <a:solidFill>
                  <a:srgbClr val="000000"/>
                </a:solidFill>
                <a:highlight>
                  <a:srgbClr val="FFFFFF"/>
                </a:highlight>
              </a:rPr>
              <a:t>O surgimento desse vírus deve nos lembrar que a incerteza permanece intrínseca à condição humana.</a:t>
            </a:r>
            <a:endParaRPr sz="1500" i="1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 algn="just" rtl="0">
              <a:spcBef>
                <a:spcPts val="1500"/>
              </a:spcBef>
              <a:spcAft>
                <a:spcPts val="0"/>
              </a:spcAft>
              <a:buNone/>
            </a:pPr>
            <a:r>
              <a:rPr lang="pt-BR" sz="1500" i="1">
                <a:solidFill>
                  <a:srgbClr val="000000"/>
                </a:solidFill>
                <a:highlight>
                  <a:srgbClr val="FFFFFF"/>
                </a:highlight>
              </a:rPr>
              <a:t>Tentamos nos cercar com tantas garantias quanto possível, mas a vida é um oceano de incerteza, sobre o qual navegamos entre ilhas ou arquipélagos de convicções.”</a:t>
            </a:r>
            <a:endParaRPr sz="1500" i="1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 algn="just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500" i="1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 algn="r" rtl="0">
              <a:spcBef>
                <a:spcPts val="1500"/>
              </a:spcBef>
              <a:spcAft>
                <a:spcPts val="0"/>
              </a:spcAft>
              <a:buNone/>
            </a:pPr>
            <a:r>
              <a:rPr lang="pt-BR" sz="1500">
                <a:solidFill>
                  <a:srgbClr val="000000"/>
                </a:solidFill>
              </a:rPr>
              <a:t>Edgar Morin, 09/04/2020</a:t>
            </a:r>
            <a:endParaRPr sz="1500">
              <a:solidFill>
                <a:srgbClr val="000000"/>
              </a:solidFill>
            </a:endParaRPr>
          </a:p>
          <a:p>
            <a:pPr marL="0" lvl="0" indent="0" algn="r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pt-BR" sz="1300">
                <a:solidFill>
                  <a:srgbClr val="000000"/>
                </a:solidFill>
              </a:rPr>
              <a:t>Fonte:</a:t>
            </a:r>
            <a:r>
              <a:rPr lang="pt-BR" sz="1500">
                <a:solidFill>
                  <a:srgbClr val="000000"/>
                </a:solidFill>
              </a:rPr>
              <a:t> </a:t>
            </a:r>
            <a:r>
              <a:rPr lang="pt-BR" sz="1100" u="sng">
                <a:solidFill>
                  <a:schemeClr val="hlink"/>
                </a:solidFill>
                <a:hlinkClick r:id="rId3"/>
              </a:rPr>
              <a:t>https://news.cnrs.fr/articles/uncertainty-is-intrinsic-to-the-human-condition</a:t>
            </a:r>
            <a:endParaRPr sz="15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0"/>
          <p:cNvSpPr txBox="1">
            <a:spLocks noGrp="1"/>
          </p:cNvSpPr>
          <p:nvPr>
            <p:ph type="title"/>
          </p:nvPr>
        </p:nvSpPr>
        <p:spPr>
          <a:xfrm>
            <a:off x="311700" y="1820575"/>
            <a:ext cx="7777200" cy="249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700" b="1" i="1"/>
              <a:t>Muito obrigado</a:t>
            </a:r>
            <a:endParaRPr sz="3700" b="1" i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Atributos da APS</a:t>
            </a:r>
            <a:endParaRPr b="1"/>
          </a:p>
        </p:txBody>
      </p:sp>
      <p:sp>
        <p:nvSpPr>
          <p:cNvPr id="62" name="Google Shape;62;p14"/>
          <p:cNvSpPr/>
          <p:nvPr/>
        </p:nvSpPr>
        <p:spPr>
          <a:xfrm>
            <a:off x="199500" y="3595100"/>
            <a:ext cx="2708700" cy="747900"/>
          </a:xfrm>
          <a:prstGeom prst="roundRect">
            <a:avLst>
              <a:gd name="adj" fmla="val 16667"/>
            </a:avLst>
          </a:prstGeom>
          <a:solidFill>
            <a:srgbClr val="D9D2E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ORIENTAÇÃO FAMILIAR</a:t>
            </a:r>
            <a:endParaRPr b="1"/>
          </a:p>
        </p:txBody>
      </p:sp>
      <p:sp>
        <p:nvSpPr>
          <p:cNvPr id="63" name="Google Shape;63;p14"/>
          <p:cNvSpPr/>
          <p:nvPr/>
        </p:nvSpPr>
        <p:spPr>
          <a:xfrm>
            <a:off x="3217600" y="3595100"/>
            <a:ext cx="2708700" cy="747900"/>
          </a:xfrm>
          <a:prstGeom prst="roundRect">
            <a:avLst>
              <a:gd name="adj" fmla="val 16667"/>
            </a:avLst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BASE COMUNITÁRIA</a:t>
            </a:r>
            <a:endParaRPr b="1"/>
          </a:p>
        </p:txBody>
      </p:sp>
      <p:sp>
        <p:nvSpPr>
          <p:cNvPr id="64" name="Google Shape;64;p14"/>
          <p:cNvSpPr/>
          <p:nvPr/>
        </p:nvSpPr>
        <p:spPr>
          <a:xfrm>
            <a:off x="6235700" y="3595100"/>
            <a:ext cx="2708700" cy="747900"/>
          </a:xfrm>
          <a:prstGeom prst="roundRect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COMPETÊNCIA CULTURAL</a:t>
            </a:r>
            <a:endParaRPr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Atributos da APS</a:t>
            </a:r>
            <a:endParaRPr b="1"/>
          </a:p>
        </p:txBody>
      </p:sp>
      <p:sp>
        <p:nvSpPr>
          <p:cNvPr id="70" name="Google Shape;70;p15"/>
          <p:cNvSpPr/>
          <p:nvPr/>
        </p:nvSpPr>
        <p:spPr>
          <a:xfrm>
            <a:off x="199500" y="3595100"/>
            <a:ext cx="2708700" cy="747900"/>
          </a:xfrm>
          <a:prstGeom prst="roundRect">
            <a:avLst>
              <a:gd name="adj" fmla="val 16667"/>
            </a:avLst>
          </a:prstGeom>
          <a:solidFill>
            <a:srgbClr val="D9D2E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ORIENTAÇÃO FAMILIAR</a:t>
            </a:r>
            <a:endParaRPr b="1"/>
          </a:p>
        </p:txBody>
      </p:sp>
      <p:sp>
        <p:nvSpPr>
          <p:cNvPr id="71" name="Google Shape;71;p15"/>
          <p:cNvSpPr/>
          <p:nvPr/>
        </p:nvSpPr>
        <p:spPr>
          <a:xfrm>
            <a:off x="3217600" y="3595100"/>
            <a:ext cx="2708700" cy="747900"/>
          </a:xfrm>
          <a:prstGeom prst="roundRect">
            <a:avLst>
              <a:gd name="adj" fmla="val 16667"/>
            </a:avLst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BASE COMUNITÁRIA</a:t>
            </a:r>
            <a:endParaRPr b="1"/>
          </a:p>
        </p:txBody>
      </p:sp>
      <p:sp>
        <p:nvSpPr>
          <p:cNvPr id="72" name="Google Shape;72;p15"/>
          <p:cNvSpPr/>
          <p:nvPr/>
        </p:nvSpPr>
        <p:spPr>
          <a:xfrm>
            <a:off x="6235700" y="3595100"/>
            <a:ext cx="2708700" cy="747900"/>
          </a:xfrm>
          <a:prstGeom prst="roundRect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COMPETÊNCIA CULTURAL</a:t>
            </a:r>
            <a:endParaRPr b="1"/>
          </a:p>
        </p:txBody>
      </p:sp>
      <p:sp>
        <p:nvSpPr>
          <p:cNvPr id="73" name="Google Shape;73;p15"/>
          <p:cNvSpPr/>
          <p:nvPr/>
        </p:nvSpPr>
        <p:spPr>
          <a:xfrm>
            <a:off x="2315100" y="2768300"/>
            <a:ext cx="616800" cy="5727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15"/>
          <p:cNvSpPr/>
          <p:nvPr/>
        </p:nvSpPr>
        <p:spPr>
          <a:xfrm>
            <a:off x="4263600" y="2768300"/>
            <a:ext cx="616800" cy="5727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15"/>
          <p:cNvSpPr/>
          <p:nvPr/>
        </p:nvSpPr>
        <p:spPr>
          <a:xfrm>
            <a:off x="6212100" y="2768300"/>
            <a:ext cx="616800" cy="5727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Atributos da APS</a:t>
            </a:r>
            <a:endParaRPr b="1"/>
          </a:p>
        </p:txBody>
      </p:sp>
      <p:sp>
        <p:nvSpPr>
          <p:cNvPr id="81" name="Google Shape;81;p16"/>
          <p:cNvSpPr/>
          <p:nvPr/>
        </p:nvSpPr>
        <p:spPr>
          <a:xfrm>
            <a:off x="199500" y="1766300"/>
            <a:ext cx="2115600" cy="747900"/>
          </a:xfrm>
          <a:prstGeom prst="roundRect">
            <a:avLst>
              <a:gd name="adj" fmla="val 16667"/>
            </a:avLst>
          </a:prstGeom>
          <a:solidFill>
            <a:srgbClr val="B4A7D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ACESSO DE PRIMEIRO CONTATO</a:t>
            </a:r>
            <a:endParaRPr/>
          </a:p>
        </p:txBody>
      </p:sp>
      <p:sp>
        <p:nvSpPr>
          <p:cNvPr id="82" name="Google Shape;82;p16"/>
          <p:cNvSpPr/>
          <p:nvPr/>
        </p:nvSpPr>
        <p:spPr>
          <a:xfrm>
            <a:off x="2409300" y="1766300"/>
            <a:ext cx="2115600" cy="747900"/>
          </a:xfrm>
          <a:prstGeom prst="roundRect">
            <a:avLst>
              <a:gd name="adj" fmla="val 16667"/>
            </a:avLst>
          </a:prstGeom>
          <a:solidFill>
            <a:srgbClr val="A4C2F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INTEGRALIDADE</a:t>
            </a:r>
            <a:endParaRPr/>
          </a:p>
        </p:txBody>
      </p:sp>
      <p:sp>
        <p:nvSpPr>
          <p:cNvPr id="83" name="Google Shape;83;p16"/>
          <p:cNvSpPr/>
          <p:nvPr/>
        </p:nvSpPr>
        <p:spPr>
          <a:xfrm>
            <a:off x="4619100" y="1766300"/>
            <a:ext cx="2115600" cy="747900"/>
          </a:xfrm>
          <a:prstGeom prst="roundRect">
            <a:avLst>
              <a:gd name="adj" fmla="val 16667"/>
            </a:avLst>
          </a:prstGeom>
          <a:solidFill>
            <a:srgbClr val="B6D7A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LONGITUDINALIDADE</a:t>
            </a:r>
            <a:endParaRPr/>
          </a:p>
        </p:txBody>
      </p:sp>
      <p:sp>
        <p:nvSpPr>
          <p:cNvPr id="84" name="Google Shape;84;p16"/>
          <p:cNvSpPr/>
          <p:nvPr/>
        </p:nvSpPr>
        <p:spPr>
          <a:xfrm>
            <a:off x="6828900" y="1766300"/>
            <a:ext cx="2115600" cy="747900"/>
          </a:xfrm>
          <a:prstGeom prst="roundRect">
            <a:avLst>
              <a:gd name="adj" fmla="val 16667"/>
            </a:avLst>
          </a:prstGeom>
          <a:solidFill>
            <a:srgbClr val="F9CB9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COORDENAÇÃO DE CUIDADOS</a:t>
            </a:r>
            <a:endParaRPr/>
          </a:p>
        </p:txBody>
      </p:sp>
      <p:sp>
        <p:nvSpPr>
          <p:cNvPr id="85" name="Google Shape;85;p16"/>
          <p:cNvSpPr/>
          <p:nvPr/>
        </p:nvSpPr>
        <p:spPr>
          <a:xfrm>
            <a:off x="199500" y="3595100"/>
            <a:ext cx="2708700" cy="747900"/>
          </a:xfrm>
          <a:prstGeom prst="roundRect">
            <a:avLst>
              <a:gd name="adj" fmla="val 16667"/>
            </a:avLst>
          </a:prstGeom>
          <a:solidFill>
            <a:srgbClr val="D9D2E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ORIENTAÇÃO FAMILIAR</a:t>
            </a:r>
            <a:endParaRPr b="1"/>
          </a:p>
        </p:txBody>
      </p:sp>
      <p:sp>
        <p:nvSpPr>
          <p:cNvPr id="86" name="Google Shape;86;p16"/>
          <p:cNvSpPr/>
          <p:nvPr/>
        </p:nvSpPr>
        <p:spPr>
          <a:xfrm>
            <a:off x="3217600" y="3595100"/>
            <a:ext cx="2708700" cy="747900"/>
          </a:xfrm>
          <a:prstGeom prst="roundRect">
            <a:avLst>
              <a:gd name="adj" fmla="val 16667"/>
            </a:avLst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BASE COMUNITÁRIA</a:t>
            </a:r>
            <a:endParaRPr b="1"/>
          </a:p>
        </p:txBody>
      </p:sp>
      <p:sp>
        <p:nvSpPr>
          <p:cNvPr id="87" name="Google Shape;87;p16"/>
          <p:cNvSpPr/>
          <p:nvPr/>
        </p:nvSpPr>
        <p:spPr>
          <a:xfrm>
            <a:off x="6235700" y="3595100"/>
            <a:ext cx="2708700" cy="747900"/>
          </a:xfrm>
          <a:prstGeom prst="roundRect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COMPETÊNCIA CULTURAL</a:t>
            </a:r>
            <a:endParaRPr b="1"/>
          </a:p>
        </p:txBody>
      </p:sp>
      <p:sp>
        <p:nvSpPr>
          <p:cNvPr id="88" name="Google Shape;88;p16"/>
          <p:cNvSpPr/>
          <p:nvPr/>
        </p:nvSpPr>
        <p:spPr>
          <a:xfrm>
            <a:off x="2315100" y="2768300"/>
            <a:ext cx="616800" cy="5727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6"/>
          <p:cNvSpPr/>
          <p:nvPr/>
        </p:nvSpPr>
        <p:spPr>
          <a:xfrm>
            <a:off x="4263600" y="2768300"/>
            <a:ext cx="616800" cy="5727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6"/>
          <p:cNvSpPr/>
          <p:nvPr/>
        </p:nvSpPr>
        <p:spPr>
          <a:xfrm>
            <a:off x="6212100" y="2768300"/>
            <a:ext cx="616800" cy="5727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"/>
          <p:cNvSpPr txBox="1">
            <a:spLocks noGrp="1"/>
          </p:cNvSpPr>
          <p:nvPr>
            <p:ph type="title"/>
          </p:nvPr>
        </p:nvSpPr>
        <p:spPr>
          <a:xfrm>
            <a:off x="159300" y="1402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Impactos da pandemia</a:t>
            </a:r>
            <a:endParaRPr b="1"/>
          </a:p>
        </p:txBody>
      </p:sp>
      <p:pic>
        <p:nvPicPr>
          <p:cNvPr id="96" name="Google Shape;9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10336" y="712925"/>
            <a:ext cx="7123327" cy="4430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8"/>
          <p:cNvSpPr txBox="1">
            <a:spLocks noGrp="1"/>
          </p:cNvSpPr>
          <p:nvPr>
            <p:ph type="title"/>
          </p:nvPr>
        </p:nvSpPr>
        <p:spPr>
          <a:xfrm>
            <a:off x="311700" y="1588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Experiência Unimed BH</a:t>
            </a:r>
            <a:endParaRPr b="1"/>
          </a:p>
        </p:txBody>
      </p:sp>
      <p:sp>
        <p:nvSpPr>
          <p:cNvPr id="102" name="Google Shape;102;p18"/>
          <p:cNvSpPr txBox="1">
            <a:spLocks noGrp="1"/>
          </p:cNvSpPr>
          <p:nvPr>
            <p:ph type="body" idx="1"/>
          </p:nvPr>
        </p:nvSpPr>
        <p:spPr>
          <a:xfrm>
            <a:off x="498600" y="1000075"/>
            <a:ext cx="8146800" cy="64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pt-BR" sz="2200" b="1">
                <a:solidFill>
                  <a:srgbClr val="000000"/>
                </a:solidFill>
              </a:rPr>
              <a:t>Introdução</a:t>
            </a:r>
            <a:endParaRPr sz="2200"/>
          </a:p>
        </p:txBody>
      </p:sp>
      <p:pic>
        <p:nvPicPr>
          <p:cNvPr id="103" name="Google Shape;10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5850" y="1913575"/>
            <a:ext cx="2480025" cy="2480025"/>
          </a:xfrm>
          <a:prstGeom prst="rect">
            <a:avLst/>
          </a:prstGeom>
          <a:noFill/>
          <a:ln>
            <a:noFill/>
          </a:ln>
          <a:effectLst>
            <a:outerShdw blurRad="157163" dist="66675" dir="2400000" algn="bl" rotWithShape="0">
              <a:srgbClr val="000000">
                <a:alpha val="58999"/>
              </a:srgbClr>
            </a:outerShdw>
          </a:effectLst>
        </p:spPr>
      </p:pic>
      <p:sp>
        <p:nvSpPr>
          <p:cNvPr id="104" name="Google Shape;104;p18"/>
          <p:cNvSpPr txBox="1"/>
          <p:nvPr/>
        </p:nvSpPr>
        <p:spPr>
          <a:xfrm>
            <a:off x="3472350" y="1955050"/>
            <a:ext cx="5173200" cy="248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/>
              <a:t>Produto lançado em 2013</a:t>
            </a:r>
            <a:endParaRPr sz="210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/>
              <a:t>Aproximadamente 45 mil pessoas</a:t>
            </a:r>
            <a:endParaRPr sz="210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/>
              <a:t>Cinco unidades (Clínicas Unimed Pleno)</a:t>
            </a:r>
            <a:endParaRPr sz="210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/>
              <a:t>Gate keeping (MFCs, clínicos e pediatras)</a:t>
            </a:r>
            <a:endParaRPr sz="210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/>
              <a:t>Integração na rede Unimed BH</a:t>
            </a:r>
            <a:endParaRPr sz="21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9"/>
          <p:cNvSpPr txBox="1">
            <a:spLocks noGrp="1"/>
          </p:cNvSpPr>
          <p:nvPr>
            <p:ph type="title"/>
          </p:nvPr>
        </p:nvSpPr>
        <p:spPr>
          <a:xfrm>
            <a:off x="311700" y="1588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Experiência Unimed BH</a:t>
            </a:r>
            <a:endParaRPr b="1"/>
          </a:p>
        </p:txBody>
      </p:sp>
      <p:sp>
        <p:nvSpPr>
          <p:cNvPr id="110" name="Google Shape;110;p19"/>
          <p:cNvSpPr txBox="1">
            <a:spLocks noGrp="1"/>
          </p:cNvSpPr>
          <p:nvPr>
            <p:ph type="body" idx="1"/>
          </p:nvPr>
        </p:nvSpPr>
        <p:spPr>
          <a:xfrm>
            <a:off x="498600" y="1000075"/>
            <a:ext cx="8146800" cy="64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pt-BR" sz="2200" b="1">
                <a:solidFill>
                  <a:srgbClr val="000000"/>
                </a:solidFill>
              </a:rPr>
              <a:t>Soluções implementadas </a:t>
            </a:r>
            <a:endParaRPr sz="2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0"/>
          <p:cNvSpPr txBox="1">
            <a:spLocks noGrp="1"/>
          </p:cNvSpPr>
          <p:nvPr>
            <p:ph type="title"/>
          </p:nvPr>
        </p:nvSpPr>
        <p:spPr>
          <a:xfrm>
            <a:off x="311700" y="1588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Experiência Unimed BH</a:t>
            </a:r>
            <a:endParaRPr b="1"/>
          </a:p>
        </p:txBody>
      </p:sp>
      <p:sp>
        <p:nvSpPr>
          <p:cNvPr id="116" name="Google Shape;116;p20"/>
          <p:cNvSpPr txBox="1">
            <a:spLocks noGrp="1"/>
          </p:cNvSpPr>
          <p:nvPr>
            <p:ph type="body" idx="1"/>
          </p:nvPr>
        </p:nvSpPr>
        <p:spPr>
          <a:xfrm>
            <a:off x="498600" y="1000075"/>
            <a:ext cx="8146800" cy="64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pt-BR" sz="2200" b="1">
                <a:solidFill>
                  <a:srgbClr val="000000"/>
                </a:solidFill>
              </a:rPr>
              <a:t>Soluções implementadas </a:t>
            </a:r>
            <a:endParaRPr sz="2200"/>
          </a:p>
        </p:txBody>
      </p:sp>
      <p:sp>
        <p:nvSpPr>
          <p:cNvPr id="117" name="Google Shape;117;p20"/>
          <p:cNvSpPr/>
          <p:nvPr/>
        </p:nvSpPr>
        <p:spPr>
          <a:xfrm>
            <a:off x="589650" y="1837375"/>
            <a:ext cx="7964700" cy="5643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   Consulta Online Coronavírus </a:t>
            </a:r>
            <a:endParaRPr sz="1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1"/>
          <p:cNvSpPr txBox="1">
            <a:spLocks noGrp="1"/>
          </p:cNvSpPr>
          <p:nvPr>
            <p:ph type="title"/>
          </p:nvPr>
        </p:nvSpPr>
        <p:spPr>
          <a:xfrm>
            <a:off x="311700" y="1588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Experiência Unimed BH</a:t>
            </a:r>
            <a:endParaRPr b="1"/>
          </a:p>
        </p:txBody>
      </p:sp>
      <p:sp>
        <p:nvSpPr>
          <p:cNvPr id="123" name="Google Shape;123;p21"/>
          <p:cNvSpPr txBox="1">
            <a:spLocks noGrp="1"/>
          </p:cNvSpPr>
          <p:nvPr>
            <p:ph type="body" idx="1"/>
          </p:nvPr>
        </p:nvSpPr>
        <p:spPr>
          <a:xfrm>
            <a:off x="498600" y="1000075"/>
            <a:ext cx="8146800" cy="64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pt-BR" sz="2200" b="1">
                <a:solidFill>
                  <a:srgbClr val="000000"/>
                </a:solidFill>
              </a:rPr>
              <a:t>Soluções implementadas </a:t>
            </a:r>
            <a:endParaRPr sz="2200"/>
          </a:p>
        </p:txBody>
      </p:sp>
      <p:sp>
        <p:nvSpPr>
          <p:cNvPr id="124" name="Google Shape;124;p21"/>
          <p:cNvSpPr/>
          <p:nvPr/>
        </p:nvSpPr>
        <p:spPr>
          <a:xfrm>
            <a:off x="589650" y="1837375"/>
            <a:ext cx="7964700" cy="5643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   Consulta Online </a:t>
            </a:r>
            <a:r>
              <a:rPr lang="pt-BR" sz="1800">
                <a:solidFill>
                  <a:schemeClr val="dk1"/>
                </a:solidFill>
              </a:rPr>
              <a:t>Coronavírus </a:t>
            </a:r>
            <a:endParaRPr sz="1800"/>
          </a:p>
        </p:txBody>
      </p:sp>
      <p:sp>
        <p:nvSpPr>
          <p:cNvPr id="125" name="Google Shape;125;p21"/>
          <p:cNvSpPr/>
          <p:nvPr/>
        </p:nvSpPr>
        <p:spPr>
          <a:xfrm>
            <a:off x="589650" y="2401675"/>
            <a:ext cx="7964700" cy="564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   Consulta Online Unimed Pleno</a:t>
            </a:r>
            <a:endParaRPr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389</Words>
  <Application>Microsoft Office PowerPoint</Application>
  <PresentationFormat>Apresentação na tela (16:9)</PresentationFormat>
  <Paragraphs>83</Paragraphs>
  <Slides>18</Slides>
  <Notes>18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0" baseType="lpstr">
      <vt:lpstr>Arial</vt:lpstr>
      <vt:lpstr>Simple Light</vt:lpstr>
      <vt:lpstr>Organização da APS na pandemia do SARS-CoV2</vt:lpstr>
      <vt:lpstr>Atributos da APS</vt:lpstr>
      <vt:lpstr>Atributos da APS</vt:lpstr>
      <vt:lpstr>Atributos da APS</vt:lpstr>
      <vt:lpstr>Impactos da pandemia</vt:lpstr>
      <vt:lpstr>Experiência Unimed BH</vt:lpstr>
      <vt:lpstr>Experiência Unimed BH</vt:lpstr>
      <vt:lpstr>Experiência Unimed BH</vt:lpstr>
      <vt:lpstr>Experiência Unimed BH</vt:lpstr>
      <vt:lpstr>Experiência Unimed BH</vt:lpstr>
      <vt:lpstr>Experiência Unimed BH</vt:lpstr>
      <vt:lpstr>Experiência Unimed BH</vt:lpstr>
      <vt:lpstr>Experiência Unimed BH</vt:lpstr>
      <vt:lpstr>Experiência Unimed BH</vt:lpstr>
      <vt:lpstr>Experiência Unimed BH</vt:lpstr>
      <vt:lpstr>Experiência Unimed BH</vt:lpstr>
      <vt:lpstr>Apresentação do PowerPoint</vt:lpstr>
      <vt:lpstr>Muito obrigado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Organização da APS na pandemia do SARS-CoV2</dc:title>
  <dc:creator>ans</dc:creator>
  <cp:lastModifiedBy>ans</cp:lastModifiedBy>
  <cp:revision>1</cp:revision>
  <dcterms:modified xsi:type="dcterms:W3CDTF">2020-07-27T12:09:45Z</dcterms:modified>
</cp:coreProperties>
</file>