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6"/>
  </p:notesMasterIdLst>
  <p:handoutMasterIdLst>
    <p:handoutMasterId r:id="rId7"/>
  </p:handoutMasterIdLst>
  <p:sldIdLst>
    <p:sldId id="357" r:id="rId2"/>
    <p:sldId id="369" r:id="rId3"/>
    <p:sldId id="373" r:id="rId4"/>
    <p:sldId id="314" r:id="rId5"/>
  </p:sldIdLst>
  <p:sldSz cx="9144000" cy="6858000" type="screen4x3"/>
  <p:notesSz cx="6772275" cy="99044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hlink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hlink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hlink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hlink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hlink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1">
          <p15:clr>
            <a:srgbClr val="A4A3A4"/>
          </p15:clr>
        </p15:guide>
        <p15:guide id="2" pos="2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898"/>
    <a:srgbClr val="9CA000"/>
    <a:srgbClr val="86A30B"/>
    <a:srgbClr val="85A307"/>
    <a:srgbClr val="80A000"/>
    <a:srgbClr val="8EAD0B"/>
    <a:srgbClr val="8BA90B"/>
    <a:srgbClr val="88A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8562" autoAdjust="0"/>
    <p:restoredTop sz="97674" autoAdjust="0"/>
  </p:normalViewPr>
  <p:slideViewPr>
    <p:cSldViewPr>
      <p:cViewPr varScale="1">
        <p:scale>
          <a:sx n="110" d="100"/>
          <a:sy n="110" d="100"/>
        </p:scale>
        <p:origin x="23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06" y="-96"/>
      </p:cViewPr>
      <p:guideLst>
        <p:guide orient="horz" pos="3121"/>
        <p:guide pos="21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4135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>
            <a:lvl1pPr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8141" y="0"/>
            <a:ext cx="2934134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>
            <a:lvl1pPr algn="r"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93"/>
            <a:ext cx="2934135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b" anchorCtr="0" compatLnSpc="1">
            <a:prstTxWarp prst="textNoShape">
              <a:avLst/>
            </a:prstTxWarp>
          </a:bodyPr>
          <a:lstStyle>
            <a:lvl1pPr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8141" y="9409193"/>
            <a:ext cx="2934134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b" anchorCtr="0" compatLnSpc="1">
            <a:prstTxWarp prst="textNoShape">
              <a:avLst/>
            </a:prstTxWarp>
          </a:bodyPr>
          <a:lstStyle>
            <a:lvl1pPr algn="r"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4359A9F-D5D0-498D-B093-983C5DE32E6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51417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4135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>
            <a:lvl1pPr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8141" y="0"/>
            <a:ext cx="2934134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>
            <a:lvl1pPr algn="r"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006" y="4704597"/>
            <a:ext cx="4964264" cy="44569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/>
              <a:t>Clique para editar os estilos do texto mestre</a:t>
            </a:r>
          </a:p>
          <a:p>
            <a:pPr lvl="1"/>
            <a:r>
              <a:rPr lang="pt-BR" altLang="pt-BR" noProof="0"/>
              <a:t>Segundo nível</a:t>
            </a:r>
          </a:p>
          <a:p>
            <a:pPr lvl="2"/>
            <a:r>
              <a:rPr lang="pt-BR" altLang="pt-BR" noProof="0"/>
              <a:t>Terceiro nível</a:t>
            </a:r>
          </a:p>
          <a:p>
            <a:pPr lvl="3"/>
            <a:r>
              <a:rPr lang="pt-BR" altLang="pt-BR" noProof="0"/>
              <a:t>Quarto nível</a:t>
            </a:r>
          </a:p>
          <a:p>
            <a:pPr lvl="4"/>
            <a:r>
              <a:rPr lang="pt-BR" altLang="pt-BR" noProof="0"/>
              <a:t>Quinto nível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93"/>
            <a:ext cx="2934135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b" anchorCtr="0" compatLnSpc="1">
            <a:prstTxWarp prst="textNoShape">
              <a:avLst/>
            </a:prstTxWarp>
          </a:bodyPr>
          <a:lstStyle>
            <a:lvl1pPr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8141" y="9409193"/>
            <a:ext cx="2934134" cy="49522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5409" tIns="47705" rIns="95409" bIns="47705" numCol="1" anchor="b" anchorCtr="0" compatLnSpc="1">
            <a:prstTxWarp prst="textNoShape">
              <a:avLst/>
            </a:prstTxWarp>
          </a:bodyPr>
          <a:lstStyle>
            <a:lvl1pPr algn="r" defTabSz="952500"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032511B-93C2-4BF1-B8F7-DF6CE4D51EB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59665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22ECFD1-1FD3-489B-87B5-49FEE7A3FDE0}" type="slidenum">
              <a:rPr lang="pt-BR" altLang="pt-BR" sz="1300" smtClean="0">
                <a:latin typeface="Calibri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pt-BR" alt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6"/>
          <p:cNvSpPr>
            <a:spLocks noChangeShapeType="1"/>
          </p:cNvSpPr>
          <p:nvPr/>
        </p:nvSpPr>
        <p:spPr bwMode="auto">
          <a:xfrm>
            <a:off x="0" y="1143000"/>
            <a:ext cx="0" cy="7143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0" y="990600"/>
            <a:ext cx="36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0" y="6324600"/>
            <a:ext cx="36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5" name="Imagem 14" descr="Sem Título-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138" y="808038"/>
            <a:ext cx="7559675" cy="524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ítulo 1"/>
          <p:cNvSpPr>
            <a:spLocks/>
          </p:cNvSpPr>
          <p:nvPr userDrawn="1"/>
        </p:nvSpPr>
        <p:spPr bwMode="auto">
          <a:xfrm>
            <a:off x="1214438" y="2428875"/>
            <a:ext cx="7358062" cy="20002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1pPr>
            <a:lvl2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2pPr>
            <a:lvl3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3pPr>
            <a:lvl4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4pPr>
            <a:lvl5pPr>
              <a:lnSpc>
                <a:spcPct val="90000"/>
              </a:lnSpc>
              <a:defRPr sz="4000" b="1">
                <a:solidFill>
                  <a:srgbClr val="FFFFFF"/>
                </a:solidFill>
                <a:latin typeface="Arial Narrow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Arial Narrow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Arial Narrow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Arial Narrow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Arial Narrow" pitchFamily="34" charset="0"/>
              </a:defRPr>
            </a:lvl9pPr>
          </a:lstStyle>
          <a:p>
            <a:pPr>
              <a:defRPr/>
            </a:pPr>
            <a:br>
              <a:rPr lang="pt-BR" altLang="pt-BR"/>
            </a:br>
            <a:r>
              <a:rPr lang="pt-BR" altLang="pt-BR"/>
              <a:t>Reajuste de Planos Individuais</a:t>
            </a:r>
            <a:br>
              <a:rPr lang="pt-BR" altLang="pt-BR"/>
            </a:br>
            <a:r>
              <a:rPr lang="pt-BR" altLang="pt-BR"/>
              <a:t>2013/2014</a:t>
            </a:r>
          </a:p>
        </p:txBody>
      </p:sp>
      <p:sp>
        <p:nvSpPr>
          <p:cNvPr id="7" name="Subtítulo 2"/>
          <p:cNvSpPr>
            <a:spLocks/>
          </p:cNvSpPr>
          <p:nvPr userDrawn="1"/>
        </p:nvSpPr>
        <p:spPr bwMode="auto">
          <a:xfrm>
            <a:off x="1357313" y="4357688"/>
            <a:ext cx="7358062" cy="17145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buClr>
                <a:srgbClr val="80A000"/>
              </a:buClr>
              <a:defRPr sz="2600">
                <a:solidFill>
                  <a:srgbClr val="FFFFFF"/>
                </a:solidFill>
                <a:latin typeface="Arial Narrow" pitchFamily="34" charset="0"/>
              </a:defRPr>
            </a:lvl1pPr>
            <a:lvl2pPr algn="ctr">
              <a:spcAft>
                <a:spcPct val="50000"/>
              </a:spcAft>
              <a:buClr>
                <a:srgbClr val="80A000"/>
              </a:buClr>
              <a:buFont typeface="Wingdings" pitchFamily="2" charset="2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algn="ctr">
              <a:spcAft>
                <a:spcPct val="50000"/>
              </a:spcAft>
              <a:buClr>
                <a:srgbClr val="80A000"/>
              </a:buClr>
              <a:buChar char="—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algn="ctr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algn="ctr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r>
              <a:rPr lang="pt-BR" altLang="pt-BR"/>
              <a:t>Desafios e estratégias da ANS</a:t>
            </a:r>
          </a:p>
        </p:txBody>
      </p:sp>
    </p:spTree>
    <p:extLst>
      <p:ext uri="{BB962C8B-B14F-4D97-AF65-F5344CB8AC3E}">
        <p14:creationId xmlns:p14="http://schemas.microsoft.com/office/powerpoint/2010/main" val="27846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1B32A-4BDF-46D7-9B3C-9975FC674B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386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7BB50-3C2E-4A6E-AA0A-4EAD9CF8975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981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4A883-0D74-41BB-B216-76234CA147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34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19A90-FCCC-4E2B-85D8-3AE60B7F2C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11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509E7-FE13-4CCB-9B66-5CE75BBB12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1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5C5E5-6ECC-4638-9AD3-568D962414C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79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EB4EA-9A52-4175-BBA6-07C350DFAC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990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C34A4-3665-444F-BCE4-2CA3B150530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27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BDB5B-DBA8-42BF-95E4-49FC6919FE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33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B02B5-0A05-4665-A2E9-ADD9E68D52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58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4"/>
          <p:cNvSpPr>
            <a:spLocks noChangeShapeType="1"/>
          </p:cNvSpPr>
          <p:nvPr/>
        </p:nvSpPr>
        <p:spPr bwMode="auto">
          <a:xfrm>
            <a:off x="0" y="0"/>
            <a:ext cx="0" cy="3651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7" name="Line 5"/>
          <p:cNvSpPr>
            <a:spLocks noChangeShapeType="1"/>
          </p:cNvSpPr>
          <p:nvPr/>
        </p:nvSpPr>
        <p:spPr bwMode="auto">
          <a:xfrm>
            <a:off x="9144000" y="0"/>
            <a:ext cx="0" cy="3651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8" name="Line 6"/>
          <p:cNvSpPr>
            <a:spLocks noChangeShapeType="1"/>
          </p:cNvSpPr>
          <p:nvPr/>
        </p:nvSpPr>
        <p:spPr bwMode="auto">
          <a:xfrm>
            <a:off x="0" y="593725"/>
            <a:ext cx="9144000" cy="31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9" name="Line 7"/>
          <p:cNvSpPr>
            <a:spLocks noChangeShapeType="1"/>
          </p:cNvSpPr>
          <p:nvPr/>
        </p:nvSpPr>
        <p:spPr bwMode="auto">
          <a:xfrm>
            <a:off x="0" y="76200"/>
            <a:ext cx="9144000" cy="31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0" name="Line 8"/>
          <p:cNvSpPr>
            <a:spLocks noChangeShapeType="1"/>
          </p:cNvSpPr>
          <p:nvPr/>
        </p:nvSpPr>
        <p:spPr bwMode="auto">
          <a:xfrm>
            <a:off x="0" y="76200"/>
            <a:ext cx="1588" cy="990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 flipH="1">
            <a:off x="0" y="1066800"/>
            <a:ext cx="36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 flipH="1">
            <a:off x="0" y="6324600"/>
            <a:ext cx="36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1033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Imagem 12" descr="Logo ANS_CMYK correto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285750"/>
            <a:ext cx="27860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Imagem 11" descr="evolução-da-malh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3071813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3D75C4-D854-4EED-AAC6-6C8B73B326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80A000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80A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80A000"/>
        </a:buClr>
        <a:buChar char="—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lr>
          <a:srgbClr val="80A000"/>
        </a:buClr>
        <a:buChar char="»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lr>
          <a:srgbClr val="80A000"/>
        </a:buClr>
        <a:buChar char="·"/>
        <a:defRPr sz="14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95900C-7A70-41D7-9300-9FC97454B680}" type="slidenum">
              <a:rPr lang="pt-BR"/>
              <a:pPr>
                <a:defRPr/>
              </a:pPr>
              <a:t>1</a:t>
            </a:fld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0" y="17140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4100" name="Imagem 14" descr="Sem Título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138" y="808038"/>
            <a:ext cx="7559675" cy="524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ítulo 1"/>
          <p:cNvSpPr>
            <a:spLocks noGrp="1"/>
          </p:cNvSpPr>
          <p:nvPr>
            <p:ph type="ctrTitle" idx="4294967295"/>
          </p:nvPr>
        </p:nvSpPr>
        <p:spPr bwMode="auto">
          <a:xfrm>
            <a:off x="1214438" y="2508870"/>
            <a:ext cx="7358062" cy="2706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  <a:t>Plano de Contas</a:t>
            </a:r>
            <a:b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</a:br>
            <a: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  <a:t>Manual Contábil</a:t>
            </a:r>
            <a:b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</a:br>
            <a:br>
              <a:rPr lang="pt-BR" altLang="pt-BR" sz="4000" b="1" dirty="0">
                <a:solidFill>
                  <a:srgbClr val="006699"/>
                </a:solidFill>
                <a:latin typeface="HelveticaNeue Condensed" pitchFamily="34" charset="0"/>
              </a:rPr>
            </a:br>
            <a:r>
              <a:rPr lang="pt-BR" altLang="pt-BR" sz="2800" b="1" dirty="0">
                <a:solidFill>
                  <a:srgbClr val="006699"/>
                </a:solidFill>
                <a:latin typeface="HelveticaNeue Condensed" pitchFamily="34" charset="0"/>
              </a:rPr>
              <a:t>Agrupamento de Contratos</a:t>
            </a:r>
            <a:endParaRPr lang="pt-BR" altLang="pt-BR" sz="2800" dirty="0">
              <a:solidFill>
                <a:srgbClr val="006699"/>
              </a:solidFill>
              <a:latin typeface="HelveticaNeue Condensed" pitchFamily="34" charset="0"/>
            </a:endParaRPr>
          </a:p>
        </p:txBody>
      </p:sp>
      <p:sp>
        <p:nvSpPr>
          <p:cNvPr id="4102" name="Subtítulo 2"/>
          <p:cNvSpPr>
            <a:spLocks/>
          </p:cNvSpPr>
          <p:nvPr/>
        </p:nvSpPr>
        <p:spPr bwMode="auto">
          <a:xfrm>
            <a:off x="1357313" y="4357688"/>
            <a:ext cx="7358062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algn="ctr" eaLnBrk="1" hangingPunct="1">
              <a:buClr>
                <a:srgbClr val="80A000"/>
              </a:buClr>
            </a:pPr>
            <a:endParaRPr lang="pt-BR" altLang="pt-BR" sz="200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7893F-AD21-4ECB-B4BF-66D231C63758}" type="slidenum">
              <a:rPr lang="pt-BR"/>
              <a:pPr>
                <a:defRPr/>
              </a:pPr>
              <a:t>2</a:t>
            </a:fld>
            <a:endParaRPr lang="pt-BR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159917"/>
            <a:ext cx="8458200" cy="39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pt-BR" altLang="pt-BR" sz="2000" b="1" dirty="0">
                <a:solidFill>
                  <a:srgbClr val="006699"/>
                </a:solidFill>
                <a:latin typeface="HelveticaNeue Condensed" pitchFamily="34" charset="0"/>
                <a:cs typeface="Arial" pitchFamily="34" charset="0"/>
              </a:rPr>
              <a:t>Agrupamento de Contratos</a:t>
            </a:r>
          </a:p>
        </p:txBody>
      </p:sp>
      <p:sp>
        <p:nvSpPr>
          <p:cNvPr id="1863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512" y="1628800"/>
            <a:ext cx="8839200" cy="4824536"/>
          </a:xfr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 operada é obrigada a agrupar todos os contratos com menos de 30 vidas.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 operadora é livre para definir um número maior para o agrupamento, por exemplo, 100 vidas. Nesse caso, todos os contratos com menos de 101 vidas seriam agrupados.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 classificação para fins contábeis dos contratos agrupados se dá nas datas de celebração e de aniversários de cada contrato.</a:t>
            </a:r>
            <a:endParaRPr lang="pt-BR" altLang="pt-BR" sz="1800" i="1" dirty="0">
              <a:solidFill>
                <a:srgbClr val="0070C0"/>
              </a:solidFill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 data-base para definir a quantidade de vidas de cada contrato será a data de seu respectivo aniversário. Após esta data, o status do contrato (“agrupado” ou “não agrupado”) se manterá por 12 meses até o próximo aniversário, quando deverá ocorrer nova apuração da quantidade de beneficiários. </a:t>
            </a:r>
            <a:endParaRPr lang="pt-BR" altLang="pt-BR" sz="1800" i="1" dirty="0">
              <a:solidFill>
                <a:srgbClr val="0070C0"/>
              </a:solidFill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dirty="0"/>
              <a:t>As despesas e receitas dos contratos agrupados permanecem na conta “Agrupamento de Contratos” por 12 meses, quando será novamente apurada a quantidade de beneficiários no aniversário do contrato e sua permanência no agrupamento.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pt-BR" altLang="pt-BR" sz="1800" dirty="0"/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pt-BR" altLang="pt-BR" sz="1800" dirty="0"/>
          </a:p>
          <a:p>
            <a:pPr algn="just" eaLnBrk="1" hangingPunct="1">
              <a:lnSpc>
                <a:spcPct val="90000"/>
              </a:lnSpc>
              <a:defRPr/>
            </a:pPr>
            <a:endParaRPr lang="pt-BR" altLang="pt-BR" sz="1800" i="1" dirty="0">
              <a:solidFill>
                <a:srgbClr val="0070C0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pt-BR" altLang="pt-BR" sz="1800" dirty="0"/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pt-BR" altLang="pt-BR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4CC1A-1F3F-4D20-B103-7E940521CA02}" type="slidenum">
              <a:rPr lang="pt-BR"/>
              <a:pPr>
                <a:defRPr/>
              </a:pPr>
              <a:t>3</a:t>
            </a:fld>
            <a:endParaRPr lang="pt-BR"/>
          </a:p>
        </p:txBody>
      </p:sp>
      <p:sp>
        <p:nvSpPr>
          <p:cNvPr id="6148" name="Rectangle 115"/>
          <p:cNvSpPr>
            <a:spLocks noChangeArrowheads="1"/>
          </p:cNvSpPr>
          <p:nvPr/>
        </p:nvSpPr>
        <p:spPr bwMode="auto">
          <a:xfrm>
            <a:off x="657225" y="5715000"/>
            <a:ext cx="571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>
              <a:buClr>
                <a:srgbClr val="679000"/>
              </a:buClr>
            </a:pPr>
            <a:r>
              <a:rPr lang="pt-BR" altLang="pt-BR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49" name="Rectangle 256"/>
          <p:cNvSpPr>
            <a:spLocks noChangeArrowheads="1"/>
          </p:cNvSpPr>
          <p:nvPr/>
        </p:nvSpPr>
        <p:spPr bwMode="auto">
          <a:xfrm>
            <a:off x="1633538" y="1277938"/>
            <a:ext cx="53863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1" name="Rectangle 414"/>
          <p:cNvSpPr>
            <a:spLocks noChangeArrowheads="1"/>
          </p:cNvSpPr>
          <p:nvPr/>
        </p:nvSpPr>
        <p:spPr bwMode="auto">
          <a:xfrm>
            <a:off x="1633538" y="1277938"/>
            <a:ext cx="505777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2" name="Rectangle 424"/>
          <p:cNvSpPr>
            <a:spLocks noChangeArrowheads="1"/>
          </p:cNvSpPr>
          <p:nvPr/>
        </p:nvSpPr>
        <p:spPr bwMode="auto">
          <a:xfrm>
            <a:off x="1633538" y="1560513"/>
            <a:ext cx="505777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3" name="Rectangle 453"/>
          <p:cNvSpPr>
            <a:spLocks noChangeArrowheads="1"/>
          </p:cNvSpPr>
          <p:nvPr/>
        </p:nvSpPr>
        <p:spPr bwMode="auto">
          <a:xfrm>
            <a:off x="1285875" y="973138"/>
            <a:ext cx="59499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4" name="Rectangle 457"/>
          <p:cNvSpPr>
            <a:spLocks noChangeArrowheads="1"/>
          </p:cNvSpPr>
          <p:nvPr/>
        </p:nvSpPr>
        <p:spPr bwMode="auto">
          <a:xfrm>
            <a:off x="1285875" y="3835400"/>
            <a:ext cx="55721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5" name="Rectangle 491"/>
          <p:cNvSpPr>
            <a:spLocks noChangeArrowheads="1"/>
          </p:cNvSpPr>
          <p:nvPr/>
        </p:nvSpPr>
        <p:spPr bwMode="auto">
          <a:xfrm>
            <a:off x="2009775" y="1066800"/>
            <a:ext cx="4457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6" name="Rectangle 501"/>
          <p:cNvSpPr>
            <a:spLocks noChangeArrowheads="1"/>
          </p:cNvSpPr>
          <p:nvPr/>
        </p:nvSpPr>
        <p:spPr bwMode="auto">
          <a:xfrm>
            <a:off x="2009775" y="1687513"/>
            <a:ext cx="4457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7" name="Rectangle 652"/>
          <p:cNvSpPr>
            <a:spLocks noChangeArrowheads="1"/>
          </p:cNvSpPr>
          <p:nvPr/>
        </p:nvSpPr>
        <p:spPr bwMode="auto">
          <a:xfrm>
            <a:off x="2009775" y="1066800"/>
            <a:ext cx="4457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8" name="Rectangle 662"/>
          <p:cNvSpPr>
            <a:spLocks noChangeArrowheads="1"/>
          </p:cNvSpPr>
          <p:nvPr/>
        </p:nvSpPr>
        <p:spPr bwMode="auto">
          <a:xfrm>
            <a:off x="2009775" y="1687513"/>
            <a:ext cx="44577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59" name="Text Box 708"/>
          <p:cNvSpPr txBox="1">
            <a:spLocks noChangeArrowheads="1"/>
          </p:cNvSpPr>
          <p:nvPr/>
        </p:nvSpPr>
        <p:spPr bwMode="auto">
          <a:xfrm>
            <a:off x="4419600" y="3657600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hlink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hlink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pt-BR" altLang="pt-BR" sz="20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60" name="Freeform 781"/>
          <p:cNvSpPr>
            <a:spLocks/>
          </p:cNvSpPr>
          <p:nvPr/>
        </p:nvSpPr>
        <p:spPr bwMode="auto">
          <a:xfrm>
            <a:off x="5257800" y="3568700"/>
            <a:ext cx="3025775" cy="12700"/>
          </a:xfrm>
          <a:custGeom>
            <a:avLst/>
            <a:gdLst>
              <a:gd name="T0" fmla="*/ 0 w 1906"/>
              <a:gd name="T1" fmla="*/ 2147483647 h 8"/>
              <a:gd name="T2" fmla="*/ 2147483647 w 1906"/>
              <a:gd name="T3" fmla="*/ 0 h 8"/>
              <a:gd name="T4" fmla="*/ 0 60000 65536"/>
              <a:gd name="T5" fmla="*/ 0 60000 65536"/>
              <a:gd name="T6" fmla="*/ 0 w 1906"/>
              <a:gd name="T7" fmla="*/ 0 h 8"/>
              <a:gd name="T8" fmla="*/ 1906 w 1906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06" h="8">
                <a:moveTo>
                  <a:pt x="0" y="8"/>
                </a:moveTo>
                <a:lnTo>
                  <a:pt x="190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36" name="Rectangle 4"/>
          <p:cNvSpPr txBox="1">
            <a:spLocks noChangeArrowheads="1"/>
          </p:cNvSpPr>
          <p:nvPr/>
        </p:nvSpPr>
        <p:spPr bwMode="auto">
          <a:xfrm>
            <a:off x="152400" y="1731555"/>
            <a:ext cx="8839200" cy="3624809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80A000"/>
              </a:buClr>
              <a:buChar char="•"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80A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80A000"/>
              </a:buClr>
              <a:buChar char="—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50000"/>
              </a:spcAft>
              <a:buClr>
                <a:srgbClr val="80A000"/>
              </a:buClr>
              <a:buChar char="·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lnSpc>
                <a:spcPct val="90000"/>
              </a:lnSpc>
              <a:defRPr/>
            </a:pPr>
            <a:r>
              <a:rPr lang="pt-BR" altLang="pt-BR" sz="1800" kern="0" dirty="0"/>
              <a:t>Não fazem parte do agrupamento de contratos: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pt-BR" altLang="pt-BR" sz="1800" kern="0" dirty="0"/>
          </a:p>
          <a:p>
            <a:pPr marL="0" indent="0" algn="just">
              <a:buNone/>
            </a:pPr>
            <a:r>
              <a:rPr lang="pt-BR" sz="1800" dirty="0"/>
              <a:t>I - os planos privados de assistência à saúde exclusivamente odontológicos;</a:t>
            </a:r>
          </a:p>
          <a:p>
            <a:pPr marL="0" indent="0" algn="just">
              <a:buNone/>
            </a:pPr>
            <a:r>
              <a:rPr lang="pt-BR" sz="1800" dirty="0"/>
              <a:t>II - os contratos de plano privado de assistência à saúde exclusivo para ex-empregados demitidos ou exonerados sem justa causa ou aposentados, de que trata o artigo 17 da RN n.º 279, de 24 de novembro de 2011, que dispõe, em especial, sobre a regulamentação dos artigos 30 e 31 da Lei nº 9656, de 1998; e</a:t>
            </a:r>
          </a:p>
          <a:p>
            <a:pPr marL="0" indent="0" algn="just">
              <a:buNone/>
            </a:pPr>
            <a:r>
              <a:rPr lang="pt-BR" sz="1800" dirty="0"/>
              <a:t>III - os planos privados de assistência à saúde com formação de preço pós-estabelecido.</a:t>
            </a:r>
            <a:endParaRPr lang="pt-BR" altLang="pt-BR" sz="2000" kern="0" dirty="0"/>
          </a:p>
          <a:p>
            <a:pPr algn="just" eaLnBrk="1" hangingPunct="1">
              <a:lnSpc>
                <a:spcPct val="90000"/>
              </a:lnSpc>
              <a:defRPr/>
            </a:pPr>
            <a:endParaRPr lang="pt-BR" altLang="pt-BR" sz="2000" i="1" kern="0" dirty="0">
              <a:solidFill>
                <a:srgbClr val="0070C0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pt-BR" altLang="pt-BR" sz="2000" kern="0" dirty="0"/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pt-BR" altLang="pt-BR" sz="2000" kern="0" dirty="0"/>
          </a:p>
        </p:txBody>
      </p:sp>
      <p:sp>
        <p:nvSpPr>
          <p:cNvPr id="3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631" y="1150937"/>
            <a:ext cx="8458200" cy="39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pt-BR" altLang="pt-BR" sz="2000" b="1" dirty="0">
                <a:solidFill>
                  <a:srgbClr val="006699"/>
                </a:solidFill>
                <a:latin typeface="HelveticaNeue Condensed" pitchFamily="34" charset="0"/>
                <a:cs typeface="Arial" pitchFamily="34" charset="0"/>
              </a:rPr>
              <a:t>Que contratos não serão agrupados?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22C64B-919D-4F4A-AB61-BAF3B8A860EE}" type="slidenum">
              <a:rPr lang="pt-BR"/>
              <a:pPr>
                <a:defRPr/>
              </a:pPr>
              <a:t>4</a:t>
            </a:fld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43447" y="1196752"/>
            <a:ext cx="8568952" cy="206210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rgbClr val="FF0000"/>
                </a:solidFill>
              </a:rPr>
              <a:t>Momento 1</a:t>
            </a:r>
            <a:r>
              <a:rPr lang="pt-BR" sz="1600" b="1" dirty="0"/>
              <a:t> – </a:t>
            </a:r>
            <a:r>
              <a:rPr lang="pt-BR" sz="1600" dirty="0"/>
              <a:t>Celebração do contrato. Apurar o nº de vidas.</a:t>
            </a:r>
          </a:p>
          <a:p>
            <a:r>
              <a:rPr lang="pt-BR" sz="1600" dirty="0"/>
              <a:t>	</a:t>
            </a:r>
          </a:p>
          <a:p>
            <a:r>
              <a:rPr lang="pt-BR" sz="1600" b="1" dirty="0"/>
              <a:t>Exemplo: </a:t>
            </a:r>
            <a:r>
              <a:rPr lang="pt-BR" sz="1600" dirty="0"/>
              <a:t>Assinatura do contrato com menos de 30 vidas em maio/16.</a:t>
            </a:r>
          </a:p>
          <a:p>
            <a:endParaRPr lang="pt-BR" sz="1600" b="1" dirty="0"/>
          </a:p>
          <a:p>
            <a:pPr algn="just"/>
            <a:r>
              <a:rPr lang="pt-BR" sz="1600" b="1" dirty="0"/>
              <a:t>Como proceder: </a:t>
            </a:r>
            <a:r>
              <a:rPr lang="pt-BR" sz="1600" dirty="0"/>
              <a:t>A data de apuração da quantidade de beneficiários é a data de assinatura do contrato. Todas as despesas e receitas serão agrupadas e discriminadas na conta específica até o próximo aniversário do contrato (maio/2017).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27720" y="3309362"/>
            <a:ext cx="8568952" cy="329320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rgbClr val="FF0000"/>
                </a:solidFill>
              </a:rPr>
              <a:t>Momento 2</a:t>
            </a:r>
            <a:r>
              <a:rPr lang="pt-BR" sz="1600" dirty="0"/>
              <a:t> – Aniversário do contrato. Apurar o nº de vidas.</a:t>
            </a:r>
          </a:p>
          <a:p>
            <a:endParaRPr lang="pt-BR" sz="1600" dirty="0"/>
          </a:p>
          <a:p>
            <a:r>
              <a:rPr lang="pt-BR" sz="1600" b="1" dirty="0"/>
              <a:t>Exemplo 1: </a:t>
            </a:r>
            <a:r>
              <a:rPr lang="pt-BR" sz="1600" dirty="0"/>
              <a:t>Aniversário em maio/2017, e contrato com menos de 30 vidas.</a:t>
            </a:r>
          </a:p>
          <a:p>
            <a:r>
              <a:rPr lang="pt-BR" sz="1600" dirty="0"/>
              <a:t>	</a:t>
            </a:r>
          </a:p>
          <a:p>
            <a:r>
              <a:rPr lang="pt-BR" sz="1600" b="1" dirty="0"/>
              <a:t>Como proceder: </a:t>
            </a:r>
            <a:r>
              <a:rPr lang="pt-BR" sz="1600" dirty="0"/>
              <a:t>Todas as despesas e receitas serão agrupadas e discriminadas na conta específica até o próximo aniversário do contrato (maio/2018).</a:t>
            </a:r>
          </a:p>
          <a:p>
            <a:endParaRPr lang="pt-BR" sz="1600" dirty="0"/>
          </a:p>
          <a:p>
            <a:r>
              <a:rPr lang="pt-BR" sz="1600" b="1" dirty="0"/>
              <a:t>Exemplo 2:</a:t>
            </a:r>
            <a:r>
              <a:rPr lang="pt-BR" sz="1600" dirty="0"/>
              <a:t> Aniversário em maio/17, e contrato com mais de 30 vidas.</a:t>
            </a:r>
          </a:p>
          <a:p>
            <a:endParaRPr lang="pt-BR" sz="1600" dirty="0"/>
          </a:p>
          <a:p>
            <a:r>
              <a:rPr lang="pt-BR" sz="1600" b="1" dirty="0"/>
              <a:t>Como proceder: </a:t>
            </a:r>
            <a:r>
              <a:rPr lang="pt-BR" sz="1600" dirty="0"/>
              <a:t>Todas as despesas e receitas NÃO mais serão agrupadas e discriminadas na conta específica a partir de maio/17 até o próximo aniversário do contrato (maio/2018), quando deverá ser novamente apurado o nº de vidas do contrato.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720" y="677738"/>
            <a:ext cx="8458200" cy="40011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pt-BR" altLang="pt-BR" sz="2000" b="1" dirty="0">
                <a:solidFill>
                  <a:srgbClr val="006699"/>
                </a:solidFill>
                <a:latin typeface="HelveticaNeue Condensed" pitchFamily="34" charset="0"/>
                <a:cs typeface="Arial" pitchFamily="34" charset="0"/>
              </a:rPr>
              <a:t>Conta: Agrupamento de Contratos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">
      <a:dk1>
        <a:srgbClr val="333333"/>
      </a:dk1>
      <a:lt1>
        <a:srgbClr val="FFFFFF"/>
      </a:lt1>
      <a:dk2>
        <a:srgbClr val="FFFFFF"/>
      </a:dk2>
      <a:lt2>
        <a:srgbClr val="B2B2B2"/>
      </a:lt2>
      <a:accent1>
        <a:srgbClr val="80A000"/>
      </a:accent1>
      <a:accent2>
        <a:srgbClr val="4E7828"/>
      </a:accent2>
      <a:accent3>
        <a:srgbClr val="FFFFFF"/>
      </a:accent3>
      <a:accent4>
        <a:srgbClr val="2A2A2A"/>
      </a:accent4>
      <a:accent5>
        <a:srgbClr val="C0CDAA"/>
      </a:accent5>
      <a:accent6>
        <a:srgbClr val="466C23"/>
      </a:accent6>
      <a:hlink>
        <a:srgbClr val="00646E"/>
      </a:hlink>
      <a:folHlink>
        <a:srgbClr val="00646E"/>
      </a:folHlink>
    </a:clrScheme>
    <a:fontScheme name="Estrutura padrão">
      <a:majorFont>
        <a:latin typeface="Arial Narrow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8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18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5137</TotalTime>
  <Words>328</Words>
  <Application>Microsoft Office PowerPoint</Application>
  <PresentationFormat>Apresentação na tela (4:3)</PresentationFormat>
  <Paragraphs>38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1" baseType="lpstr">
      <vt:lpstr>Arial Narrow</vt:lpstr>
      <vt:lpstr>Calibri</vt:lpstr>
      <vt:lpstr>HelveticaNeue Condensed</vt:lpstr>
      <vt:lpstr>Times New Roman</vt:lpstr>
      <vt:lpstr>Verdana</vt:lpstr>
      <vt:lpstr>Wingdings</vt:lpstr>
      <vt:lpstr>Estrutura padrão</vt:lpstr>
      <vt:lpstr>Plano de Contas Manual Contábil  Agrupamento de Contratos</vt:lpstr>
      <vt:lpstr>Agrupamento de Contratos</vt:lpstr>
      <vt:lpstr>Que contratos não serão agrupados?</vt:lpstr>
      <vt:lpstr>Conta: Agrupamento de Contratos</vt:lpstr>
    </vt:vector>
  </TitlesOfParts>
  <Company>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bruno.pinheiro</dc:creator>
  <cp:lastModifiedBy>Alexandre Mendes Trajano</cp:lastModifiedBy>
  <cp:revision>213</cp:revision>
  <cp:lastPrinted>2015-04-28T13:13:54Z</cp:lastPrinted>
  <dcterms:created xsi:type="dcterms:W3CDTF">2005-04-04T12:41:32Z</dcterms:created>
  <dcterms:modified xsi:type="dcterms:W3CDTF">2019-04-08T18:59:49Z</dcterms:modified>
</cp:coreProperties>
</file>