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239625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E89"/>
    <a:srgbClr val="F2E6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51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9953" y="1237197"/>
            <a:ext cx="9179719" cy="2631887"/>
          </a:xfrm>
        </p:spPr>
        <p:txBody>
          <a:bodyPr anchor="b"/>
          <a:lstStyle>
            <a:lvl1pPr algn="ctr">
              <a:defRPr sz="6023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9953" y="3970580"/>
            <a:ext cx="9179719" cy="1825171"/>
          </a:xfrm>
        </p:spPr>
        <p:txBody>
          <a:bodyPr/>
          <a:lstStyle>
            <a:lvl1pPr marL="0" indent="0" algn="ctr">
              <a:buNone/>
              <a:defRPr sz="2409"/>
            </a:lvl1pPr>
            <a:lvl2pPr marL="458983" indent="0" algn="ctr">
              <a:buNone/>
              <a:defRPr sz="2008"/>
            </a:lvl2pPr>
            <a:lvl3pPr marL="917966" indent="0" algn="ctr">
              <a:buNone/>
              <a:defRPr sz="1807"/>
            </a:lvl3pPr>
            <a:lvl4pPr marL="1376949" indent="0" algn="ctr">
              <a:buNone/>
              <a:defRPr sz="1606"/>
            </a:lvl4pPr>
            <a:lvl5pPr marL="1835932" indent="0" algn="ctr">
              <a:buNone/>
              <a:defRPr sz="1606"/>
            </a:lvl5pPr>
            <a:lvl6pPr marL="2294915" indent="0" algn="ctr">
              <a:buNone/>
              <a:defRPr sz="1606"/>
            </a:lvl6pPr>
            <a:lvl7pPr marL="2753898" indent="0" algn="ctr">
              <a:buNone/>
              <a:defRPr sz="1606"/>
            </a:lvl7pPr>
            <a:lvl8pPr marL="3212882" indent="0" algn="ctr">
              <a:buNone/>
              <a:defRPr sz="1606"/>
            </a:lvl8pPr>
            <a:lvl9pPr marL="3671865" indent="0" algn="ctr">
              <a:buNone/>
              <a:defRPr sz="1606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1C432-4A4F-43F5-BCF1-FFB9DAB9CFBC}" type="datetimeFigureOut">
              <a:rPr lang="pt-BR" smtClean="0"/>
              <a:t>26/02/2021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0DC04-CC15-4EBF-B0B3-DA82A13D8A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7864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1C432-4A4F-43F5-BCF1-FFB9DAB9CFBC}" type="datetimeFigureOut">
              <a:rPr lang="pt-BR" smtClean="0"/>
              <a:t>26/02/2021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0DC04-CC15-4EBF-B0B3-DA82A13D8A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0265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58982" y="402483"/>
            <a:ext cx="2639169" cy="640647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41474" y="402483"/>
            <a:ext cx="7764512" cy="6406475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1C432-4A4F-43F5-BCF1-FFB9DAB9CFBC}" type="datetimeFigureOut">
              <a:rPr lang="pt-BR" smtClean="0"/>
              <a:t>26/02/2021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0DC04-CC15-4EBF-B0B3-DA82A13D8A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55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1C432-4A4F-43F5-BCF1-FFB9DAB9CFBC}" type="datetimeFigureOut">
              <a:rPr lang="pt-BR" smtClean="0"/>
              <a:t>26/02/2021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0DC04-CC15-4EBF-B0B3-DA82A13D8A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7867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099" y="1884670"/>
            <a:ext cx="10556677" cy="3144614"/>
          </a:xfrm>
        </p:spPr>
        <p:txBody>
          <a:bodyPr anchor="b"/>
          <a:lstStyle>
            <a:lvl1pPr>
              <a:defRPr sz="6023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099" y="5059034"/>
            <a:ext cx="10556677" cy="1653678"/>
          </a:xfrm>
        </p:spPr>
        <p:txBody>
          <a:bodyPr/>
          <a:lstStyle>
            <a:lvl1pPr marL="0" indent="0">
              <a:buNone/>
              <a:defRPr sz="2409">
                <a:solidFill>
                  <a:schemeClr val="tx1">
                    <a:tint val="75000"/>
                  </a:schemeClr>
                </a:solidFill>
              </a:defRPr>
            </a:lvl1pPr>
            <a:lvl2pPr marL="458983" indent="0">
              <a:buNone/>
              <a:defRPr sz="2008">
                <a:solidFill>
                  <a:schemeClr val="tx1">
                    <a:tint val="75000"/>
                  </a:schemeClr>
                </a:solidFill>
              </a:defRPr>
            </a:lvl2pPr>
            <a:lvl3pPr marL="917966" indent="0">
              <a:buNone/>
              <a:defRPr sz="1807">
                <a:solidFill>
                  <a:schemeClr val="tx1">
                    <a:tint val="75000"/>
                  </a:schemeClr>
                </a:solidFill>
              </a:defRPr>
            </a:lvl3pPr>
            <a:lvl4pPr marL="1376949" indent="0">
              <a:buNone/>
              <a:defRPr sz="1606">
                <a:solidFill>
                  <a:schemeClr val="tx1">
                    <a:tint val="75000"/>
                  </a:schemeClr>
                </a:solidFill>
              </a:defRPr>
            </a:lvl4pPr>
            <a:lvl5pPr marL="1835932" indent="0">
              <a:buNone/>
              <a:defRPr sz="1606">
                <a:solidFill>
                  <a:schemeClr val="tx1">
                    <a:tint val="75000"/>
                  </a:schemeClr>
                </a:solidFill>
              </a:defRPr>
            </a:lvl5pPr>
            <a:lvl6pPr marL="2294915" indent="0">
              <a:buNone/>
              <a:defRPr sz="1606">
                <a:solidFill>
                  <a:schemeClr val="tx1">
                    <a:tint val="75000"/>
                  </a:schemeClr>
                </a:solidFill>
              </a:defRPr>
            </a:lvl6pPr>
            <a:lvl7pPr marL="2753898" indent="0">
              <a:buNone/>
              <a:defRPr sz="1606">
                <a:solidFill>
                  <a:schemeClr val="tx1">
                    <a:tint val="75000"/>
                  </a:schemeClr>
                </a:solidFill>
              </a:defRPr>
            </a:lvl7pPr>
            <a:lvl8pPr marL="3212882" indent="0">
              <a:buNone/>
              <a:defRPr sz="1606">
                <a:solidFill>
                  <a:schemeClr val="tx1">
                    <a:tint val="75000"/>
                  </a:schemeClr>
                </a:solidFill>
              </a:defRPr>
            </a:lvl8pPr>
            <a:lvl9pPr marL="3671865" indent="0">
              <a:buNone/>
              <a:defRPr sz="160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1C432-4A4F-43F5-BCF1-FFB9DAB9CFBC}" type="datetimeFigureOut">
              <a:rPr lang="pt-BR" smtClean="0"/>
              <a:t>26/02/2021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0DC04-CC15-4EBF-B0B3-DA82A13D8A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1578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1474" y="2012414"/>
            <a:ext cx="5201841" cy="479654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6310" y="2012414"/>
            <a:ext cx="5201841" cy="479654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1C432-4A4F-43F5-BCF1-FFB9DAB9CFBC}" type="datetimeFigureOut">
              <a:rPr lang="pt-BR" smtClean="0"/>
              <a:t>26/02/2021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0DC04-CC15-4EBF-B0B3-DA82A13D8A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420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068" y="402483"/>
            <a:ext cx="10556677" cy="1461188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3069" y="1853171"/>
            <a:ext cx="5177935" cy="908210"/>
          </a:xfrm>
        </p:spPr>
        <p:txBody>
          <a:bodyPr anchor="b"/>
          <a:lstStyle>
            <a:lvl1pPr marL="0" indent="0">
              <a:buNone/>
              <a:defRPr sz="2409" b="1"/>
            </a:lvl1pPr>
            <a:lvl2pPr marL="458983" indent="0">
              <a:buNone/>
              <a:defRPr sz="2008" b="1"/>
            </a:lvl2pPr>
            <a:lvl3pPr marL="917966" indent="0">
              <a:buNone/>
              <a:defRPr sz="1807" b="1"/>
            </a:lvl3pPr>
            <a:lvl4pPr marL="1376949" indent="0">
              <a:buNone/>
              <a:defRPr sz="1606" b="1"/>
            </a:lvl4pPr>
            <a:lvl5pPr marL="1835932" indent="0">
              <a:buNone/>
              <a:defRPr sz="1606" b="1"/>
            </a:lvl5pPr>
            <a:lvl6pPr marL="2294915" indent="0">
              <a:buNone/>
              <a:defRPr sz="1606" b="1"/>
            </a:lvl6pPr>
            <a:lvl7pPr marL="2753898" indent="0">
              <a:buNone/>
              <a:defRPr sz="1606" b="1"/>
            </a:lvl7pPr>
            <a:lvl8pPr marL="3212882" indent="0">
              <a:buNone/>
              <a:defRPr sz="1606" b="1"/>
            </a:lvl8pPr>
            <a:lvl9pPr marL="3671865" indent="0">
              <a:buNone/>
              <a:defRPr sz="1606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3069" y="2761381"/>
            <a:ext cx="5177935" cy="406157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310" y="1853171"/>
            <a:ext cx="5203435" cy="908210"/>
          </a:xfrm>
        </p:spPr>
        <p:txBody>
          <a:bodyPr anchor="b"/>
          <a:lstStyle>
            <a:lvl1pPr marL="0" indent="0">
              <a:buNone/>
              <a:defRPr sz="2409" b="1"/>
            </a:lvl1pPr>
            <a:lvl2pPr marL="458983" indent="0">
              <a:buNone/>
              <a:defRPr sz="2008" b="1"/>
            </a:lvl2pPr>
            <a:lvl3pPr marL="917966" indent="0">
              <a:buNone/>
              <a:defRPr sz="1807" b="1"/>
            </a:lvl3pPr>
            <a:lvl4pPr marL="1376949" indent="0">
              <a:buNone/>
              <a:defRPr sz="1606" b="1"/>
            </a:lvl4pPr>
            <a:lvl5pPr marL="1835932" indent="0">
              <a:buNone/>
              <a:defRPr sz="1606" b="1"/>
            </a:lvl5pPr>
            <a:lvl6pPr marL="2294915" indent="0">
              <a:buNone/>
              <a:defRPr sz="1606" b="1"/>
            </a:lvl6pPr>
            <a:lvl7pPr marL="2753898" indent="0">
              <a:buNone/>
              <a:defRPr sz="1606" b="1"/>
            </a:lvl7pPr>
            <a:lvl8pPr marL="3212882" indent="0">
              <a:buNone/>
              <a:defRPr sz="1606" b="1"/>
            </a:lvl8pPr>
            <a:lvl9pPr marL="3671865" indent="0">
              <a:buNone/>
              <a:defRPr sz="1606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6310" y="2761381"/>
            <a:ext cx="5203435" cy="406157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1C432-4A4F-43F5-BCF1-FFB9DAB9CFBC}" type="datetimeFigureOut">
              <a:rPr lang="pt-BR" smtClean="0"/>
              <a:t>26/02/2021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0DC04-CC15-4EBF-B0B3-DA82A13D8A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0520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1C432-4A4F-43F5-BCF1-FFB9DAB9CFBC}" type="datetimeFigureOut">
              <a:rPr lang="pt-BR" smtClean="0"/>
              <a:t>26/02/2021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0DC04-CC15-4EBF-B0B3-DA82A13D8A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3938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1C432-4A4F-43F5-BCF1-FFB9DAB9CFBC}" type="datetimeFigureOut">
              <a:rPr lang="pt-BR" smtClean="0"/>
              <a:t>26/02/2021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0DC04-CC15-4EBF-B0B3-DA82A13D8A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9248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069" y="503978"/>
            <a:ext cx="3947597" cy="1763924"/>
          </a:xfrm>
        </p:spPr>
        <p:txBody>
          <a:bodyPr anchor="b"/>
          <a:lstStyle>
            <a:lvl1pPr>
              <a:defRPr sz="3212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03435" y="1088454"/>
            <a:ext cx="6196310" cy="5372269"/>
          </a:xfrm>
        </p:spPr>
        <p:txBody>
          <a:bodyPr/>
          <a:lstStyle>
            <a:lvl1pPr>
              <a:defRPr sz="3212"/>
            </a:lvl1pPr>
            <a:lvl2pPr>
              <a:defRPr sz="2811"/>
            </a:lvl2pPr>
            <a:lvl3pPr>
              <a:defRPr sz="2409"/>
            </a:lvl3pPr>
            <a:lvl4pPr>
              <a:defRPr sz="2008"/>
            </a:lvl4pPr>
            <a:lvl5pPr>
              <a:defRPr sz="2008"/>
            </a:lvl5pPr>
            <a:lvl6pPr>
              <a:defRPr sz="2008"/>
            </a:lvl6pPr>
            <a:lvl7pPr>
              <a:defRPr sz="2008"/>
            </a:lvl7pPr>
            <a:lvl8pPr>
              <a:defRPr sz="2008"/>
            </a:lvl8pPr>
            <a:lvl9pPr>
              <a:defRPr sz="2008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3069" y="2267902"/>
            <a:ext cx="3947597" cy="4201570"/>
          </a:xfrm>
        </p:spPr>
        <p:txBody>
          <a:bodyPr/>
          <a:lstStyle>
            <a:lvl1pPr marL="0" indent="0">
              <a:buNone/>
              <a:defRPr sz="1606"/>
            </a:lvl1pPr>
            <a:lvl2pPr marL="458983" indent="0">
              <a:buNone/>
              <a:defRPr sz="1405"/>
            </a:lvl2pPr>
            <a:lvl3pPr marL="917966" indent="0">
              <a:buNone/>
              <a:defRPr sz="1205"/>
            </a:lvl3pPr>
            <a:lvl4pPr marL="1376949" indent="0">
              <a:buNone/>
              <a:defRPr sz="1004"/>
            </a:lvl4pPr>
            <a:lvl5pPr marL="1835932" indent="0">
              <a:buNone/>
              <a:defRPr sz="1004"/>
            </a:lvl5pPr>
            <a:lvl6pPr marL="2294915" indent="0">
              <a:buNone/>
              <a:defRPr sz="1004"/>
            </a:lvl6pPr>
            <a:lvl7pPr marL="2753898" indent="0">
              <a:buNone/>
              <a:defRPr sz="1004"/>
            </a:lvl7pPr>
            <a:lvl8pPr marL="3212882" indent="0">
              <a:buNone/>
              <a:defRPr sz="1004"/>
            </a:lvl8pPr>
            <a:lvl9pPr marL="3671865" indent="0">
              <a:buNone/>
              <a:defRPr sz="1004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1C432-4A4F-43F5-BCF1-FFB9DAB9CFBC}" type="datetimeFigureOut">
              <a:rPr lang="pt-BR" smtClean="0"/>
              <a:t>26/02/2021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0DC04-CC15-4EBF-B0B3-DA82A13D8A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0963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069" y="503978"/>
            <a:ext cx="3947597" cy="1763924"/>
          </a:xfrm>
        </p:spPr>
        <p:txBody>
          <a:bodyPr anchor="b"/>
          <a:lstStyle>
            <a:lvl1pPr>
              <a:defRPr sz="3212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03435" y="1088454"/>
            <a:ext cx="6196310" cy="5372269"/>
          </a:xfrm>
        </p:spPr>
        <p:txBody>
          <a:bodyPr anchor="t"/>
          <a:lstStyle>
            <a:lvl1pPr marL="0" indent="0">
              <a:buNone/>
              <a:defRPr sz="3212"/>
            </a:lvl1pPr>
            <a:lvl2pPr marL="458983" indent="0">
              <a:buNone/>
              <a:defRPr sz="2811"/>
            </a:lvl2pPr>
            <a:lvl3pPr marL="917966" indent="0">
              <a:buNone/>
              <a:defRPr sz="2409"/>
            </a:lvl3pPr>
            <a:lvl4pPr marL="1376949" indent="0">
              <a:buNone/>
              <a:defRPr sz="2008"/>
            </a:lvl4pPr>
            <a:lvl5pPr marL="1835932" indent="0">
              <a:buNone/>
              <a:defRPr sz="2008"/>
            </a:lvl5pPr>
            <a:lvl6pPr marL="2294915" indent="0">
              <a:buNone/>
              <a:defRPr sz="2008"/>
            </a:lvl6pPr>
            <a:lvl7pPr marL="2753898" indent="0">
              <a:buNone/>
              <a:defRPr sz="2008"/>
            </a:lvl7pPr>
            <a:lvl8pPr marL="3212882" indent="0">
              <a:buNone/>
              <a:defRPr sz="2008"/>
            </a:lvl8pPr>
            <a:lvl9pPr marL="3671865" indent="0">
              <a:buNone/>
              <a:defRPr sz="2008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3069" y="2267902"/>
            <a:ext cx="3947597" cy="4201570"/>
          </a:xfrm>
        </p:spPr>
        <p:txBody>
          <a:bodyPr/>
          <a:lstStyle>
            <a:lvl1pPr marL="0" indent="0">
              <a:buNone/>
              <a:defRPr sz="1606"/>
            </a:lvl1pPr>
            <a:lvl2pPr marL="458983" indent="0">
              <a:buNone/>
              <a:defRPr sz="1405"/>
            </a:lvl2pPr>
            <a:lvl3pPr marL="917966" indent="0">
              <a:buNone/>
              <a:defRPr sz="1205"/>
            </a:lvl3pPr>
            <a:lvl4pPr marL="1376949" indent="0">
              <a:buNone/>
              <a:defRPr sz="1004"/>
            </a:lvl4pPr>
            <a:lvl5pPr marL="1835932" indent="0">
              <a:buNone/>
              <a:defRPr sz="1004"/>
            </a:lvl5pPr>
            <a:lvl6pPr marL="2294915" indent="0">
              <a:buNone/>
              <a:defRPr sz="1004"/>
            </a:lvl6pPr>
            <a:lvl7pPr marL="2753898" indent="0">
              <a:buNone/>
              <a:defRPr sz="1004"/>
            </a:lvl7pPr>
            <a:lvl8pPr marL="3212882" indent="0">
              <a:buNone/>
              <a:defRPr sz="1004"/>
            </a:lvl8pPr>
            <a:lvl9pPr marL="3671865" indent="0">
              <a:buNone/>
              <a:defRPr sz="1004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1C432-4A4F-43F5-BCF1-FFB9DAB9CFBC}" type="datetimeFigureOut">
              <a:rPr lang="pt-BR" smtClean="0"/>
              <a:t>26/02/2021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0DC04-CC15-4EBF-B0B3-DA82A13D8A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611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1474" y="402483"/>
            <a:ext cx="10556677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1474" y="2012414"/>
            <a:ext cx="10556677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1474" y="7006699"/>
            <a:ext cx="275391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1C432-4A4F-43F5-BCF1-FFB9DAB9CFBC}" type="datetimeFigureOut">
              <a:rPr lang="pt-BR" smtClean="0"/>
              <a:t>26/02/2021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54376" y="7006699"/>
            <a:ext cx="4130873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4235" y="7006699"/>
            <a:ext cx="275391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C0DC04-CC15-4EBF-B0B3-DA82A13D8A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8782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7966" rtl="0" eaLnBrk="1" latinLnBrk="0" hangingPunct="1">
        <a:lnSpc>
          <a:spcPct val="90000"/>
        </a:lnSpc>
        <a:spcBef>
          <a:spcPct val="0"/>
        </a:spcBef>
        <a:buNone/>
        <a:defRPr sz="441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9492" indent="-229492" algn="l" defTabSz="917966" rtl="0" eaLnBrk="1" latinLnBrk="0" hangingPunct="1">
        <a:lnSpc>
          <a:spcPct val="90000"/>
        </a:lnSpc>
        <a:spcBef>
          <a:spcPts val="1004"/>
        </a:spcBef>
        <a:buFont typeface="Arial" panose="020B0604020202020204" pitchFamily="34" charset="0"/>
        <a:buChar char="•"/>
        <a:defRPr sz="2811" kern="1200">
          <a:solidFill>
            <a:schemeClr val="tx1"/>
          </a:solidFill>
          <a:latin typeface="+mn-lt"/>
          <a:ea typeface="+mn-ea"/>
          <a:cs typeface="+mn-cs"/>
        </a:defRPr>
      </a:lvl1pPr>
      <a:lvl2pPr marL="688475" indent="-229492" algn="l" defTabSz="91796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2409" kern="1200">
          <a:solidFill>
            <a:schemeClr val="tx1"/>
          </a:solidFill>
          <a:latin typeface="+mn-lt"/>
          <a:ea typeface="+mn-ea"/>
          <a:cs typeface="+mn-cs"/>
        </a:defRPr>
      </a:lvl2pPr>
      <a:lvl3pPr marL="1147458" indent="-229492" algn="l" defTabSz="91796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2008" kern="1200">
          <a:solidFill>
            <a:schemeClr val="tx1"/>
          </a:solidFill>
          <a:latin typeface="+mn-lt"/>
          <a:ea typeface="+mn-ea"/>
          <a:cs typeface="+mn-cs"/>
        </a:defRPr>
      </a:lvl3pPr>
      <a:lvl4pPr marL="1606441" indent="-229492" algn="l" defTabSz="91796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2065424" indent="-229492" algn="l" defTabSz="91796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524407" indent="-229492" algn="l" defTabSz="91796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983390" indent="-229492" algn="l" defTabSz="91796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442373" indent="-229492" algn="l" defTabSz="91796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901356" indent="-229492" algn="l" defTabSz="91796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58983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17966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76949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35932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294915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53898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12882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71865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CaixaDeTexto 25">
            <a:extLst>
              <a:ext uri="{FF2B5EF4-FFF2-40B4-BE49-F238E27FC236}">
                <a16:creationId xmlns:a16="http://schemas.microsoft.com/office/drawing/2014/main" id="{033017E6-44C1-47C4-A56C-C728E0F6527C}"/>
              </a:ext>
            </a:extLst>
          </p:cNvPr>
          <p:cNvSpPr txBox="1"/>
          <p:nvPr/>
        </p:nvSpPr>
        <p:spPr>
          <a:xfrm>
            <a:off x="6862618" y="715461"/>
            <a:ext cx="46341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algn="just">
              <a:defRPr sz="1400" b="1">
                <a:latin typeface="Montserrat Classic Bold" panose="020B0604020202020204" charset="0"/>
              </a:defRPr>
            </a:lvl1pPr>
          </a:lstStyle>
          <a:p>
            <a:r>
              <a:rPr lang="pt-BR" sz="1200" dirty="0">
                <a:solidFill>
                  <a:srgbClr val="006E89"/>
                </a:solidFill>
              </a:rPr>
              <a:t>Visão de Futuro</a:t>
            </a:r>
          </a:p>
          <a:p>
            <a:r>
              <a:rPr lang="pt-BR" sz="1200" b="0" dirty="0">
                <a:solidFill>
                  <a:srgbClr val="006E89"/>
                </a:solidFill>
              </a:rPr>
              <a:t>Ser referência pela excelência técnica e qualidade da produção de saúde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79376337-BF58-40B7-9FF7-DFAC4F67973C}"/>
              </a:ext>
            </a:extLst>
          </p:cNvPr>
          <p:cNvSpPr/>
          <p:nvPr/>
        </p:nvSpPr>
        <p:spPr>
          <a:xfrm>
            <a:off x="2" y="1569046"/>
            <a:ext cx="1014556" cy="6000148"/>
          </a:xfrm>
          <a:prstGeom prst="rect">
            <a:avLst/>
          </a:prstGeom>
          <a:solidFill>
            <a:srgbClr val="F2E6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F3BFEF3F-E941-408D-99C2-14EB9F5B6E7B}"/>
              </a:ext>
            </a:extLst>
          </p:cNvPr>
          <p:cNvSpPr/>
          <p:nvPr/>
        </p:nvSpPr>
        <p:spPr>
          <a:xfrm>
            <a:off x="1322556" y="2113014"/>
            <a:ext cx="2124000" cy="1159631"/>
          </a:xfrm>
          <a:prstGeom prst="roundRect">
            <a:avLst/>
          </a:prstGeom>
          <a:solidFill>
            <a:srgbClr val="00669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latin typeface="Montserrat Classic Bold" panose="020B0604020202020204" charset="0"/>
              </a:rPr>
              <a:t>Garantir  o acesso do beneficiário aos serviços de saúde suplementar</a:t>
            </a:r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F098886B-D91A-4422-8998-2BFB6F0CC671}"/>
              </a:ext>
            </a:extLst>
          </p:cNvPr>
          <p:cNvSpPr/>
          <p:nvPr/>
        </p:nvSpPr>
        <p:spPr>
          <a:xfrm>
            <a:off x="3715869" y="2113012"/>
            <a:ext cx="2701216" cy="1152000"/>
          </a:xfrm>
          <a:prstGeom prst="roundRect">
            <a:avLst/>
          </a:prstGeom>
          <a:solidFill>
            <a:srgbClr val="00669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latin typeface="Montserrat Classic Bold" panose="020B0604020202020204" charset="0"/>
              </a:rPr>
              <a:t>Promover ambiente regulatório que favoreça a concorrência e o desenvolvimento do setor de saúde suplementar</a:t>
            </a:r>
          </a:p>
        </p:txBody>
      </p:sp>
      <p:sp>
        <p:nvSpPr>
          <p:cNvPr id="8" name="Retângulo: Cantos Arredondados 7">
            <a:extLst>
              <a:ext uri="{FF2B5EF4-FFF2-40B4-BE49-F238E27FC236}">
                <a16:creationId xmlns:a16="http://schemas.microsoft.com/office/drawing/2014/main" id="{8427B0DB-AFA7-4693-9064-F8C9C74258DF}"/>
              </a:ext>
            </a:extLst>
          </p:cNvPr>
          <p:cNvSpPr/>
          <p:nvPr/>
        </p:nvSpPr>
        <p:spPr>
          <a:xfrm>
            <a:off x="6653264" y="2113975"/>
            <a:ext cx="2394333" cy="1143507"/>
          </a:xfrm>
          <a:prstGeom prst="roundRect">
            <a:avLst/>
          </a:prstGeom>
          <a:solidFill>
            <a:srgbClr val="00669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latin typeface="Montserrat Classic Bold" panose="020B0604020202020204" charset="0"/>
              </a:rPr>
              <a:t>Induzir a melhoria da qualidade dos serviços prestados pelo setor de saúde suplementar </a:t>
            </a:r>
          </a:p>
        </p:txBody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id="{ADCA5014-003B-4B1D-BE87-6A6B35CCC85E}"/>
              </a:ext>
            </a:extLst>
          </p:cNvPr>
          <p:cNvSpPr/>
          <p:nvPr/>
        </p:nvSpPr>
        <p:spPr>
          <a:xfrm>
            <a:off x="9231186" y="2100592"/>
            <a:ext cx="2579136" cy="1085434"/>
          </a:xfrm>
          <a:prstGeom prst="roundRect">
            <a:avLst/>
          </a:prstGeom>
          <a:solidFill>
            <a:srgbClr val="00669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latin typeface="Montserrat Classic Bold" panose="020B0604020202020204" charset="0"/>
              </a:rPr>
              <a:t>Zelar pela sustentabilidade e equilíbrio do setor de saúde suplementar</a:t>
            </a:r>
          </a:p>
        </p:txBody>
      </p:sp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id="{41AA6F18-443A-4A45-A4AE-2ACA5B8DA21B}"/>
              </a:ext>
            </a:extLst>
          </p:cNvPr>
          <p:cNvSpPr/>
          <p:nvPr/>
        </p:nvSpPr>
        <p:spPr>
          <a:xfrm>
            <a:off x="9221561" y="3636684"/>
            <a:ext cx="2600574" cy="1080000"/>
          </a:xfrm>
          <a:prstGeom prst="roundRect">
            <a:avLst/>
          </a:prstGeom>
          <a:solidFill>
            <a:srgbClr val="F47521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latin typeface="Montserrat Classic Bold" panose="020B0604020202020204" charset="0"/>
              </a:rPr>
              <a:t>Fortalecer </a:t>
            </a:r>
            <a:r>
              <a:rPr lang="pt-BR" sz="1400" b="1">
                <a:latin typeface="Montserrat Classic Bold" panose="020B0604020202020204" charset="0"/>
              </a:rPr>
              <a:t>a integração </a:t>
            </a:r>
            <a:r>
              <a:rPr lang="pt-BR" sz="1400" b="1" dirty="0">
                <a:latin typeface="Montserrat Classic Bold" panose="020B0604020202020204" charset="0"/>
              </a:rPr>
              <a:t>do setor de saúde suplementar com as políticas de saúde do país</a:t>
            </a:r>
          </a:p>
        </p:txBody>
      </p:sp>
      <p:sp>
        <p:nvSpPr>
          <p:cNvPr id="11" name="Retângulo: Cantos Arredondados 10">
            <a:extLst>
              <a:ext uri="{FF2B5EF4-FFF2-40B4-BE49-F238E27FC236}">
                <a16:creationId xmlns:a16="http://schemas.microsoft.com/office/drawing/2014/main" id="{FE1DDA4A-01F2-411D-B70D-7D708260BF41}"/>
              </a:ext>
            </a:extLst>
          </p:cNvPr>
          <p:cNvSpPr/>
          <p:nvPr/>
        </p:nvSpPr>
        <p:spPr>
          <a:xfrm>
            <a:off x="3889837" y="3645895"/>
            <a:ext cx="2353280" cy="1008000"/>
          </a:xfrm>
          <a:prstGeom prst="roundRect">
            <a:avLst/>
          </a:prstGeom>
          <a:solidFill>
            <a:srgbClr val="F47521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latin typeface="Montserrat Classic Bold" panose="020B0604020202020204" charset="0"/>
              </a:rPr>
              <a:t>Qualificar o processo regulatório</a:t>
            </a:r>
          </a:p>
        </p:txBody>
      </p:sp>
      <p:sp>
        <p:nvSpPr>
          <p:cNvPr id="12" name="Retângulo: Cantos Arredondados 11">
            <a:extLst>
              <a:ext uri="{FF2B5EF4-FFF2-40B4-BE49-F238E27FC236}">
                <a16:creationId xmlns:a16="http://schemas.microsoft.com/office/drawing/2014/main" id="{819DBD89-7D2B-4A28-8C12-802958EC0940}"/>
              </a:ext>
            </a:extLst>
          </p:cNvPr>
          <p:cNvSpPr/>
          <p:nvPr/>
        </p:nvSpPr>
        <p:spPr>
          <a:xfrm>
            <a:off x="7779490" y="4888202"/>
            <a:ext cx="3274954" cy="1116000"/>
          </a:xfrm>
          <a:prstGeom prst="roundRect">
            <a:avLst/>
          </a:prstGeom>
          <a:solidFill>
            <a:srgbClr val="6D983F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latin typeface="Montserrat Classic Bold" panose="020B0604020202020204" charset="0"/>
              </a:rPr>
              <a:t>Fortalecer o relacionamento com órgãos e entidades governamentais e com a sociedade civil</a:t>
            </a:r>
          </a:p>
        </p:txBody>
      </p:sp>
      <p:sp>
        <p:nvSpPr>
          <p:cNvPr id="13" name="Retângulo: Cantos Arredondados 12">
            <a:extLst>
              <a:ext uri="{FF2B5EF4-FFF2-40B4-BE49-F238E27FC236}">
                <a16:creationId xmlns:a16="http://schemas.microsoft.com/office/drawing/2014/main" id="{EE671B83-B645-4CF4-9A39-66D9B3D61CDD}"/>
              </a:ext>
            </a:extLst>
          </p:cNvPr>
          <p:cNvSpPr/>
          <p:nvPr/>
        </p:nvSpPr>
        <p:spPr>
          <a:xfrm>
            <a:off x="2499650" y="4955014"/>
            <a:ext cx="2213719" cy="1008000"/>
          </a:xfrm>
          <a:prstGeom prst="roundRect">
            <a:avLst/>
          </a:prstGeom>
          <a:solidFill>
            <a:srgbClr val="6D983F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latin typeface="Montserrat Classic Bold" panose="020B0604020202020204" charset="0"/>
              </a:rPr>
              <a:t>Aprimorar o modelo de Governança e Gestão </a:t>
            </a:r>
          </a:p>
        </p:txBody>
      </p:sp>
      <p:sp>
        <p:nvSpPr>
          <p:cNvPr id="14" name="Retângulo: Cantos Arredondados 13">
            <a:extLst>
              <a:ext uri="{FF2B5EF4-FFF2-40B4-BE49-F238E27FC236}">
                <a16:creationId xmlns:a16="http://schemas.microsoft.com/office/drawing/2014/main" id="{1EE6AB6F-ACB9-4DCF-990E-81752D4D6609}"/>
              </a:ext>
            </a:extLst>
          </p:cNvPr>
          <p:cNvSpPr/>
          <p:nvPr/>
        </p:nvSpPr>
        <p:spPr>
          <a:xfrm>
            <a:off x="6665077" y="3637074"/>
            <a:ext cx="2394333" cy="1008000"/>
          </a:xfrm>
          <a:prstGeom prst="roundRect">
            <a:avLst/>
          </a:prstGeom>
          <a:solidFill>
            <a:srgbClr val="F47521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latin typeface="Montserrat Classic Bold" panose="020B0604020202020204" charset="0"/>
              </a:rPr>
              <a:t>Reduzir a assimetria de informações na saúde suplementar </a:t>
            </a:r>
          </a:p>
        </p:txBody>
      </p:sp>
      <p:sp>
        <p:nvSpPr>
          <p:cNvPr id="15" name="Retângulo: Cantos Arredondados 14">
            <a:extLst>
              <a:ext uri="{FF2B5EF4-FFF2-40B4-BE49-F238E27FC236}">
                <a16:creationId xmlns:a16="http://schemas.microsoft.com/office/drawing/2014/main" id="{A502DDA1-DCEB-41B7-9F31-7706AF97D7A8}"/>
              </a:ext>
            </a:extLst>
          </p:cNvPr>
          <p:cNvSpPr/>
          <p:nvPr/>
        </p:nvSpPr>
        <p:spPr>
          <a:xfrm>
            <a:off x="1374400" y="3654956"/>
            <a:ext cx="2083968" cy="1080000"/>
          </a:xfrm>
          <a:prstGeom prst="roundRect">
            <a:avLst/>
          </a:prstGeom>
          <a:solidFill>
            <a:srgbClr val="F47521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latin typeface="Montserrat Classic Bold" panose="020B0604020202020204" charset="0"/>
              </a:rPr>
              <a:t>Fortalecer medidas de mediação e resolução de conflitos do setor</a:t>
            </a:r>
          </a:p>
        </p:txBody>
      </p:sp>
      <p:sp>
        <p:nvSpPr>
          <p:cNvPr id="16" name="Retângulo: Cantos Arredondados 15">
            <a:extLst>
              <a:ext uri="{FF2B5EF4-FFF2-40B4-BE49-F238E27FC236}">
                <a16:creationId xmlns:a16="http://schemas.microsoft.com/office/drawing/2014/main" id="{9CD64D01-9D3C-425A-BB9B-984CD516378E}"/>
              </a:ext>
            </a:extLst>
          </p:cNvPr>
          <p:cNvSpPr/>
          <p:nvPr/>
        </p:nvSpPr>
        <p:spPr>
          <a:xfrm>
            <a:off x="5380869" y="4867347"/>
            <a:ext cx="2016000" cy="1044000"/>
          </a:xfrm>
          <a:prstGeom prst="roundRect">
            <a:avLst/>
          </a:prstGeom>
          <a:solidFill>
            <a:srgbClr val="6D983F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latin typeface="Montserrat Classic Bold" panose="020B0604020202020204" charset="0"/>
              </a:rPr>
              <a:t>Aprimorar os processos críticos de trabalho</a:t>
            </a:r>
          </a:p>
        </p:txBody>
      </p:sp>
      <p:sp>
        <p:nvSpPr>
          <p:cNvPr id="17" name="Retângulo: Cantos Arredondados 16">
            <a:extLst>
              <a:ext uri="{FF2B5EF4-FFF2-40B4-BE49-F238E27FC236}">
                <a16:creationId xmlns:a16="http://schemas.microsoft.com/office/drawing/2014/main" id="{3B8BA77B-730C-48F2-907F-9D576437EF35}"/>
              </a:ext>
            </a:extLst>
          </p:cNvPr>
          <p:cNvSpPr/>
          <p:nvPr/>
        </p:nvSpPr>
        <p:spPr>
          <a:xfrm>
            <a:off x="6665077" y="6393750"/>
            <a:ext cx="2394333" cy="1136421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solidFill>
                  <a:schemeClr val="bg1"/>
                </a:solidFill>
                <a:latin typeface="Montserrat Classic Bold" panose="020B0604020202020204" charset="0"/>
              </a:rPr>
              <a:t>Modernizar e adequar a infraestrutura física</a:t>
            </a:r>
          </a:p>
        </p:txBody>
      </p:sp>
      <p:sp>
        <p:nvSpPr>
          <p:cNvPr id="18" name="Retângulo: Cantos Arredondados 17">
            <a:extLst>
              <a:ext uri="{FF2B5EF4-FFF2-40B4-BE49-F238E27FC236}">
                <a16:creationId xmlns:a16="http://schemas.microsoft.com/office/drawing/2014/main" id="{A07BB5BA-03B1-4F63-90A3-0D6B1B990C70}"/>
              </a:ext>
            </a:extLst>
          </p:cNvPr>
          <p:cNvSpPr/>
          <p:nvPr/>
        </p:nvSpPr>
        <p:spPr>
          <a:xfrm>
            <a:off x="3986478" y="6414172"/>
            <a:ext cx="2335402" cy="1116000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solidFill>
                  <a:schemeClr val="bg1"/>
                </a:solidFill>
                <a:latin typeface="Montserrat Classic Bold" panose="020B0604020202020204" charset="0"/>
              </a:rPr>
              <a:t>Modernizar e ampliar os recursos de TIC com foco na transformação digital</a:t>
            </a:r>
          </a:p>
        </p:txBody>
      </p:sp>
      <p:sp>
        <p:nvSpPr>
          <p:cNvPr id="19" name="Retângulo: Cantos Arredondados 18">
            <a:extLst>
              <a:ext uri="{FF2B5EF4-FFF2-40B4-BE49-F238E27FC236}">
                <a16:creationId xmlns:a16="http://schemas.microsoft.com/office/drawing/2014/main" id="{8BCFFD87-D6D2-4CC2-B5A3-2B38DA3F394C}"/>
              </a:ext>
            </a:extLst>
          </p:cNvPr>
          <p:cNvSpPr/>
          <p:nvPr/>
        </p:nvSpPr>
        <p:spPr>
          <a:xfrm>
            <a:off x="1411991" y="6393751"/>
            <a:ext cx="2088000" cy="1116000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solidFill>
                  <a:schemeClr val="bg1"/>
                </a:solidFill>
                <a:latin typeface="Montserrat Classic Bold" panose="020B0604020202020204" charset="0"/>
              </a:rPr>
              <a:t>Desenvolver a gestão de pessoas com foco nos resultados</a:t>
            </a:r>
          </a:p>
        </p:txBody>
      </p:sp>
      <p:sp>
        <p:nvSpPr>
          <p:cNvPr id="20" name="Retângulo: Cantos Arredondados 19">
            <a:extLst>
              <a:ext uri="{FF2B5EF4-FFF2-40B4-BE49-F238E27FC236}">
                <a16:creationId xmlns:a16="http://schemas.microsoft.com/office/drawing/2014/main" id="{1D1E5A9E-2538-4624-8F82-84826F1B6726}"/>
              </a:ext>
            </a:extLst>
          </p:cNvPr>
          <p:cNvSpPr/>
          <p:nvPr/>
        </p:nvSpPr>
        <p:spPr>
          <a:xfrm>
            <a:off x="9486963" y="6375749"/>
            <a:ext cx="2268183" cy="1116000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solidFill>
                  <a:schemeClr val="bg1"/>
                </a:solidFill>
                <a:latin typeface="Montserrat Classic Bold" panose="020B0604020202020204" charset="0"/>
              </a:rPr>
              <a:t>Otimizar o uso dos recursos orçamentários alinhado com a estratégia 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60D4CFD2-D4BF-413C-BA98-C075801CC762}"/>
              </a:ext>
            </a:extLst>
          </p:cNvPr>
          <p:cNvSpPr txBox="1"/>
          <p:nvPr/>
        </p:nvSpPr>
        <p:spPr>
          <a:xfrm rot="16200000">
            <a:off x="-428479" y="2568228"/>
            <a:ext cx="20123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solidFill>
                  <a:srgbClr val="006E89"/>
                </a:solidFill>
                <a:latin typeface="Montserrat Classic Bold" panose="020B0604020202020204" charset="0"/>
              </a:rPr>
              <a:t>Resultados Institucionais</a:t>
            </a: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E80F3C45-CF6C-4B80-A2F7-7982AA04117F}"/>
              </a:ext>
            </a:extLst>
          </p:cNvPr>
          <p:cNvSpPr txBox="1"/>
          <p:nvPr/>
        </p:nvSpPr>
        <p:spPr>
          <a:xfrm rot="16200000">
            <a:off x="-527484" y="4578233"/>
            <a:ext cx="20695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b="1">
                <a:solidFill>
                  <a:srgbClr val="006E71"/>
                </a:solidFill>
                <a:latin typeface="Montserrat Classic Bold" panose="020B0604020202020204" charset="0"/>
              </a:defRPr>
            </a:lvl1pPr>
          </a:lstStyle>
          <a:p>
            <a:r>
              <a:rPr lang="pt-BR" sz="1600" dirty="0">
                <a:solidFill>
                  <a:srgbClr val="006E89"/>
                </a:solidFill>
              </a:rPr>
              <a:t>Processos internos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CFCF2CEF-B6C0-47CE-87E8-B999B9070BC0}"/>
              </a:ext>
            </a:extLst>
          </p:cNvPr>
          <p:cNvSpPr txBox="1"/>
          <p:nvPr/>
        </p:nvSpPr>
        <p:spPr>
          <a:xfrm rot="16200000">
            <a:off x="-337490" y="6317955"/>
            <a:ext cx="206952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b="1">
                <a:solidFill>
                  <a:srgbClr val="006E71"/>
                </a:solidFill>
                <a:latin typeface="Montserrat Classic Bold" panose="020B0604020202020204" charset="0"/>
              </a:defRPr>
            </a:lvl1pPr>
          </a:lstStyle>
          <a:p>
            <a:r>
              <a:rPr lang="pt-BR" sz="1600" dirty="0">
                <a:solidFill>
                  <a:srgbClr val="006E89"/>
                </a:solidFill>
              </a:rPr>
              <a:t>Infraestrutura e Aprendizagem</a:t>
            </a:r>
          </a:p>
          <a:p>
            <a:endParaRPr lang="pt-BR" dirty="0"/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BFD5038C-589F-42C1-97FA-79202981F403}"/>
              </a:ext>
            </a:extLst>
          </p:cNvPr>
          <p:cNvSpPr txBox="1"/>
          <p:nvPr/>
        </p:nvSpPr>
        <p:spPr>
          <a:xfrm>
            <a:off x="404940" y="715461"/>
            <a:ext cx="54786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200" b="1" dirty="0">
                <a:solidFill>
                  <a:srgbClr val="006E89"/>
                </a:solidFill>
                <a:latin typeface="Montserrat Classic Bold" panose="020B0604020202020204" charset="0"/>
              </a:rPr>
              <a:t>Missão</a:t>
            </a:r>
            <a:r>
              <a:rPr lang="pt-BR" sz="1200" dirty="0">
                <a:solidFill>
                  <a:srgbClr val="006E89"/>
                </a:solidFill>
                <a:latin typeface="Montserrat Classic Bold" panose="020B0604020202020204" charset="0"/>
              </a:rPr>
              <a:t> </a:t>
            </a:r>
          </a:p>
          <a:p>
            <a:pPr algn="just"/>
            <a:r>
              <a:rPr lang="pt-BR" sz="1200" dirty="0">
                <a:solidFill>
                  <a:srgbClr val="006E89"/>
                </a:solidFill>
                <a:latin typeface="Montserrat Classic Bold" panose="020B0604020202020204" charset="0"/>
              </a:rPr>
              <a:t>Promover a defesa do interesse público na assistência suplementar à saúde, regular as operadoras setoriais - inclusive quanto às suas relações com prestadores e consumidores – e contribuir para o desenvolvimento das ações de saúde no país   </a:t>
            </a:r>
          </a:p>
          <a:p>
            <a:endParaRPr lang="pt-BR" sz="1200" dirty="0">
              <a:latin typeface="Montserrat Classic Bold" panose="020B0604020202020204" charset="0"/>
            </a:endParaRPr>
          </a:p>
        </p:txBody>
      </p:sp>
      <p:cxnSp>
        <p:nvCxnSpPr>
          <p:cNvPr id="25" name="Conector reto 24">
            <a:extLst>
              <a:ext uri="{FF2B5EF4-FFF2-40B4-BE49-F238E27FC236}">
                <a16:creationId xmlns:a16="http://schemas.microsoft.com/office/drawing/2014/main" id="{658EEB97-7887-42AB-8F2C-5A69BFC56D0B}"/>
              </a:ext>
            </a:extLst>
          </p:cNvPr>
          <p:cNvCxnSpPr>
            <a:cxnSpLocks/>
          </p:cNvCxnSpPr>
          <p:nvPr/>
        </p:nvCxnSpPr>
        <p:spPr>
          <a:xfrm>
            <a:off x="6350638" y="790124"/>
            <a:ext cx="0" cy="621514"/>
          </a:xfrm>
          <a:prstGeom prst="line">
            <a:avLst/>
          </a:prstGeom>
          <a:ln w="19050">
            <a:solidFill>
              <a:srgbClr val="E4C5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riângulo isósceles 26">
            <a:extLst>
              <a:ext uri="{FF2B5EF4-FFF2-40B4-BE49-F238E27FC236}">
                <a16:creationId xmlns:a16="http://schemas.microsoft.com/office/drawing/2014/main" id="{8199DEE5-33AE-4551-AF52-B15C89D9E7F5}"/>
              </a:ext>
            </a:extLst>
          </p:cNvPr>
          <p:cNvSpPr/>
          <p:nvPr/>
        </p:nvSpPr>
        <p:spPr>
          <a:xfrm>
            <a:off x="1948186" y="6051446"/>
            <a:ext cx="9488975" cy="228054"/>
          </a:xfrm>
          <a:prstGeom prst="triangle">
            <a:avLst/>
          </a:prstGeom>
          <a:solidFill>
            <a:srgbClr val="F2E6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8" name="Triângulo isósceles 27">
            <a:extLst>
              <a:ext uri="{FF2B5EF4-FFF2-40B4-BE49-F238E27FC236}">
                <a16:creationId xmlns:a16="http://schemas.microsoft.com/office/drawing/2014/main" id="{0EEC89F0-35A4-4730-8E73-D3D8B1C1A65C}"/>
              </a:ext>
            </a:extLst>
          </p:cNvPr>
          <p:cNvSpPr/>
          <p:nvPr/>
        </p:nvSpPr>
        <p:spPr>
          <a:xfrm>
            <a:off x="1948185" y="3320200"/>
            <a:ext cx="9488975" cy="228054"/>
          </a:xfrm>
          <a:prstGeom prst="triangle">
            <a:avLst/>
          </a:prstGeom>
          <a:solidFill>
            <a:srgbClr val="F2E6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870BE320-7B3D-408E-8A2C-AE070C80BE34}"/>
              </a:ext>
            </a:extLst>
          </p:cNvPr>
          <p:cNvSpPr txBox="1"/>
          <p:nvPr/>
        </p:nvSpPr>
        <p:spPr>
          <a:xfrm>
            <a:off x="969586" y="1569050"/>
            <a:ext cx="11270040" cy="276999"/>
          </a:xfrm>
          <a:prstGeom prst="rect">
            <a:avLst/>
          </a:prstGeom>
          <a:solidFill>
            <a:srgbClr val="F2E6D8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pt-BR"/>
            </a:defPPr>
            <a:lvl1pPr algn="just">
              <a:defRPr sz="1400" b="1">
                <a:latin typeface="Montserrat Classic Bold" panose="020B0604020202020204" charset="0"/>
              </a:defRPr>
            </a:lvl1pPr>
          </a:lstStyle>
          <a:p>
            <a:r>
              <a:rPr lang="pt-BR" sz="1200" dirty="0">
                <a:solidFill>
                  <a:srgbClr val="006E89"/>
                </a:solidFill>
              </a:rPr>
              <a:t>Valores: </a:t>
            </a:r>
            <a:r>
              <a:rPr lang="pt-BR" sz="1200" b="0" dirty="0">
                <a:solidFill>
                  <a:srgbClr val="006E89"/>
                </a:solidFill>
              </a:rPr>
              <a:t>transparência – previsibilidade regulatória – compromisso com resultado – conhecimento como fundamento regulatório – sustentabilidade setorial – ética - inovação</a:t>
            </a:r>
          </a:p>
        </p:txBody>
      </p:sp>
      <p:sp>
        <p:nvSpPr>
          <p:cNvPr id="35" name="Retângulo 34">
            <a:extLst>
              <a:ext uri="{FF2B5EF4-FFF2-40B4-BE49-F238E27FC236}">
                <a16:creationId xmlns:a16="http://schemas.microsoft.com/office/drawing/2014/main" id="{83AD977F-E3AE-49D1-9624-5CC2F078FA84}"/>
              </a:ext>
            </a:extLst>
          </p:cNvPr>
          <p:cNvSpPr/>
          <p:nvPr/>
        </p:nvSpPr>
        <p:spPr>
          <a:xfrm>
            <a:off x="0" y="0"/>
            <a:ext cx="12239625" cy="675195"/>
          </a:xfrm>
          <a:prstGeom prst="rect">
            <a:avLst/>
          </a:prstGeom>
          <a:solidFill>
            <a:srgbClr val="006E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latin typeface="Montserrat Classic Bold" panose="020B0604020202020204"/>
              </a:rPr>
              <a:t>Mapa Estratégico 2021 - 2024</a:t>
            </a:r>
          </a:p>
        </p:txBody>
      </p:sp>
      <p:pic>
        <p:nvPicPr>
          <p:cNvPr id="34" name="Gráfico 33">
            <a:extLst>
              <a:ext uri="{FF2B5EF4-FFF2-40B4-BE49-F238E27FC236}">
                <a16:creationId xmlns:a16="http://schemas.microsoft.com/office/drawing/2014/main" id="{27BD9D31-B33A-4D53-9ECC-778EB508CB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46582" y="123396"/>
            <a:ext cx="2108691" cy="421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35594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235</Words>
  <Application>Microsoft Office PowerPoint</Application>
  <PresentationFormat>Personalizar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Montserrat Classic Bold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Marcos Rodrigues Pinheiro</dc:creator>
  <cp:lastModifiedBy>Flavia Marques de Souza</cp:lastModifiedBy>
  <cp:revision>8</cp:revision>
  <dcterms:created xsi:type="dcterms:W3CDTF">2020-11-04T20:57:21Z</dcterms:created>
  <dcterms:modified xsi:type="dcterms:W3CDTF">2021-02-26T11:08:06Z</dcterms:modified>
</cp:coreProperties>
</file>