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la Valeria Cazarim Godoy" userId="445d62da-2317-4f63-a045-f5aab93e3736" providerId="ADAL" clId="{3B6AAA70-A8BF-4343-B242-EF31EF0B97BF}"/>
    <pc:docChg chg="modSld">
      <pc:chgData name="Carla Valeria Cazarim Godoy" userId="445d62da-2317-4f63-a045-f5aab93e3736" providerId="ADAL" clId="{3B6AAA70-A8BF-4343-B242-EF31EF0B97BF}" dt="2023-08-07T18:28:33.973" v="14" actId="20577"/>
      <pc:docMkLst>
        <pc:docMk/>
      </pc:docMkLst>
      <pc:sldChg chg="modSp mod">
        <pc:chgData name="Carla Valeria Cazarim Godoy" userId="445d62da-2317-4f63-a045-f5aab93e3736" providerId="ADAL" clId="{3B6AAA70-A8BF-4343-B242-EF31EF0B97BF}" dt="2023-08-07T18:28:33.973" v="14" actId="20577"/>
        <pc:sldMkLst>
          <pc:docMk/>
          <pc:sldMk cId="2812107991" sldId="259"/>
        </pc:sldMkLst>
        <pc:spChg chg="mod">
          <ac:chgData name="Carla Valeria Cazarim Godoy" userId="445d62da-2317-4f63-a045-f5aab93e3736" providerId="ADAL" clId="{3B6AAA70-A8BF-4343-B242-EF31EF0B97BF}" dt="2023-08-07T18:28:33.973" v="14" actId="20577"/>
          <ac:spMkLst>
            <pc:docMk/>
            <pc:sldMk cId="2812107991" sldId="259"/>
            <ac:spMk id="29" creationId="{CB952CB5-FAD4-4D36-9920-E524CFA9D6D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0B68A6C-9CB3-47C6-9FD3-6FD117D7A1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2C5DF12-5EB5-4C6C-B1A7-827E9702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39150CE-DA3D-4601-A831-81A05BF6D3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02CD3DF-BEBF-4A77-A352-0A03663D1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CBF04C9-50BE-4340-9E45-A97517F9B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4026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F2F4D1-18AA-4D74-8E51-26E3625761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8E4FFF8-EE6F-4E38-8504-2CD3DDE21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B88C4E-BDF8-4748-BA35-04B9A7010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D8B316E-38A5-4621-9722-B8FB79F21A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2795D1-E5FD-4B60-AF4E-0FB82CB6D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67227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EAED7F4-8508-4637-AC8B-3729E570AE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250FF7-3CD2-4E2C-A4DF-4078847328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4FAF201-3A4E-4E30-BA92-CE6A96113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6D12063-A19A-422A-8E88-59EEA79D4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C3BBEAB-AEF4-4C4C-BCCA-5CC499FF8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20901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2192000" cy="980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174"/>
          </a:p>
        </p:txBody>
      </p:sp>
    </p:spTree>
    <p:extLst>
      <p:ext uri="{BB962C8B-B14F-4D97-AF65-F5344CB8AC3E}">
        <p14:creationId xmlns:p14="http://schemas.microsoft.com/office/powerpoint/2010/main" val="2543831747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D32284F-8AEB-4AF4-88C7-317461255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FC16DDB-3019-4A6D-A427-13AB9822A6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99382F-48FE-4D31-A814-EB8C72BC8D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90E0BF-2459-45F0-97AC-0BB5C39BB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AE39E2F-FB82-4427-BCC7-F8200BF00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940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A892E12-2C03-4C4F-9A5F-2B007EE550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F9C1D7D-57EF-45C4-AFF5-D51BDC417A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AA0A237-211B-45D6-8EA8-ADEE22AAD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B87B1D73-786E-49E1-AE86-C9E9D4982D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11F6581-C3C4-4BC9-842D-BD5AC4AB4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824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8519F-D9F1-475A-B131-E05DDF85EC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17F2E9F-748E-47C7-931F-267C4307483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69BA923A-13D6-4C41-9331-36EFF91FE4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375ABF9B-CA41-4EF7-9C02-D65AFB8F6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35B9A36-7AFF-4D4A-BC06-0D0E702F3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D0DDE1B-9CFA-4553-B613-7F4F12472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6957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7ADE46-C70B-4C28-861D-ACB82DB7B7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4604813-C9CD-4093-BDD1-CDFD3942CE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03E902E-2263-48B5-9D88-8971494AF5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AC33FD8-BFF5-4CA8-A4CF-9EF15F3875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9754B46-3FFE-4D4C-9DBA-5DF51A0986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E34FBB4-2544-44E2-BD82-83AA308FA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FEB63A66-3297-4CB0-BBA4-5C3799CB01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B6935A5-9399-4B08-8942-DC3DB6F8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80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494DF4-8C30-461D-A353-C20A02EF88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6B0B925-FD0F-4D9B-B103-FBAAC9DA01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54267C0F-7995-47DD-87C3-6E62CFDC9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39D52A9D-AE4A-4025-B005-5E0EC7CD4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6474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351239CF-5D67-4863-9142-81F968A06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E1BA3FC0-795E-40C8-AACA-4F24A69A20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5858660C-320A-4FB5-932F-E6BCDF5B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1975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E17ABFE-C9AD-4A05-B192-34D20E51D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F4B89AB-F3ED-4ABD-8767-CB4A455815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6006680A-39EF-482B-9673-1040134415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C6AF9233-934E-4610-919C-AF8F04AC76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74F2D01-9BE0-472F-B423-5CE74191ED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22E2B35-EFDC-42B8-BC78-EA727316B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09287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18F929-44A8-4098-BAD2-9D0B1C9906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CABCD3D6-D8BA-4F32-BA6B-A88D9D0A7D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8CCF7348-B92F-45FA-84A4-3E39B75421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E67652-27BE-4DF1-ACD0-06D6527EE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631C623-E103-428B-9A57-A7B5E691A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8A47441-6112-4D38-AC10-275243C96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31713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96C3FBA-3B8B-47C7-984D-C182DFB2D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E6865B7-7942-487A-8F0E-6D4EADEC9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9A532A5-FA70-406F-AC25-8F56B7B86D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2CFED-0369-4AC3-8A01-E3885E47AE8A}" type="datetimeFigureOut">
              <a:rPr lang="pt-BR" smtClean="0"/>
              <a:t>07/08/2023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F719B6-BD9A-4CA7-A7E5-9EFED1D4F75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DEC3EEA-BB16-41AD-B5A7-B6A0862394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B0DBC-B2A4-4F5E-878B-7D136951364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0879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tângulo 37">
            <a:extLst>
              <a:ext uri="{FF2B5EF4-FFF2-40B4-BE49-F238E27FC236}">
                <a16:creationId xmlns:a16="http://schemas.microsoft.com/office/drawing/2014/main" id="{64C60460-A3E7-46CE-A565-96BA92F4B096}"/>
              </a:ext>
            </a:extLst>
          </p:cNvPr>
          <p:cNvSpPr/>
          <p:nvPr/>
        </p:nvSpPr>
        <p:spPr>
          <a:xfrm>
            <a:off x="31379" y="1034698"/>
            <a:ext cx="12192000" cy="5304762"/>
          </a:xfrm>
          <a:prstGeom prst="rect">
            <a:avLst/>
          </a:prstGeom>
          <a:solidFill>
            <a:srgbClr val="F2E6D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69"/>
          </a:p>
        </p:txBody>
      </p:sp>
      <p:sp>
        <p:nvSpPr>
          <p:cNvPr id="43" name="Retângulo: Cantos Arredondados 42">
            <a:extLst>
              <a:ext uri="{FF2B5EF4-FFF2-40B4-BE49-F238E27FC236}">
                <a16:creationId xmlns:a16="http://schemas.microsoft.com/office/drawing/2014/main" id="{D696EF90-C743-44B3-B9FA-AEE62EFF054D}"/>
              </a:ext>
            </a:extLst>
          </p:cNvPr>
          <p:cNvSpPr/>
          <p:nvPr/>
        </p:nvSpPr>
        <p:spPr>
          <a:xfrm>
            <a:off x="881328" y="4541237"/>
            <a:ext cx="464255" cy="1557592"/>
          </a:xfrm>
          <a:prstGeom prst="roundRect">
            <a:avLst>
              <a:gd name="adj" fmla="val 50000"/>
            </a:avLst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69"/>
          </a:p>
        </p:txBody>
      </p:sp>
      <p:sp>
        <p:nvSpPr>
          <p:cNvPr id="41" name="Retângulo: Cantos Arredondados 40">
            <a:extLst>
              <a:ext uri="{FF2B5EF4-FFF2-40B4-BE49-F238E27FC236}">
                <a16:creationId xmlns:a16="http://schemas.microsoft.com/office/drawing/2014/main" id="{19EF8AE4-D7F8-42F3-9B13-0AF15BDD6291}"/>
              </a:ext>
            </a:extLst>
          </p:cNvPr>
          <p:cNvSpPr/>
          <p:nvPr/>
        </p:nvSpPr>
        <p:spPr>
          <a:xfrm>
            <a:off x="881327" y="2461049"/>
            <a:ext cx="470584" cy="1894485"/>
          </a:xfrm>
          <a:prstGeom prst="roundRect">
            <a:avLst>
              <a:gd name="adj" fmla="val 50000"/>
            </a:avLst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69"/>
          </a:p>
        </p:txBody>
      </p:sp>
      <p:sp>
        <p:nvSpPr>
          <p:cNvPr id="33" name="Retângulo: Cantos Arredondados 32">
            <a:extLst>
              <a:ext uri="{FF2B5EF4-FFF2-40B4-BE49-F238E27FC236}">
                <a16:creationId xmlns:a16="http://schemas.microsoft.com/office/drawing/2014/main" id="{F6BF12EC-410B-4FA1-9145-EA1D7490CF3F}"/>
              </a:ext>
            </a:extLst>
          </p:cNvPr>
          <p:cNvSpPr/>
          <p:nvPr/>
        </p:nvSpPr>
        <p:spPr>
          <a:xfrm>
            <a:off x="881328" y="1198869"/>
            <a:ext cx="464255" cy="1048119"/>
          </a:xfrm>
          <a:prstGeom prst="roundRect">
            <a:avLst>
              <a:gd name="adj" fmla="val 50000"/>
            </a:avLst>
          </a:prstGeom>
          <a:solidFill>
            <a:srgbClr val="F47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69"/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C7ECDC5B-A62C-4887-8183-C4D54F7A87A8}"/>
              </a:ext>
            </a:extLst>
          </p:cNvPr>
          <p:cNvSpPr/>
          <p:nvPr/>
        </p:nvSpPr>
        <p:spPr>
          <a:xfrm>
            <a:off x="106753" y="1076082"/>
            <a:ext cx="255657" cy="5161834"/>
          </a:xfrm>
          <a:prstGeom prst="rect">
            <a:avLst/>
          </a:prstGeom>
          <a:solidFill>
            <a:srgbClr val="006E89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1069"/>
          </a:p>
        </p:txBody>
      </p:sp>
      <p:grpSp>
        <p:nvGrpSpPr>
          <p:cNvPr id="31" name="Agrupar 30">
            <a:extLst>
              <a:ext uri="{FF2B5EF4-FFF2-40B4-BE49-F238E27FC236}">
                <a16:creationId xmlns:a16="http://schemas.microsoft.com/office/drawing/2014/main" id="{137A5D1B-9D49-4AAB-B977-E04369F43522}"/>
              </a:ext>
            </a:extLst>
          </p:cNvPr>
          <p:cNvGrpSpPr/>
          <p:nvPr/>
        </p:nvGrpSpPr>
        <p:grpSpPr>
          <a:xfrm>
            <a:off x="389166" y="1076081"/>
            <a:ext cx="423741" cy="5161832"/>
            <a:chOff x="655044" y="959941"/>
            <a:chExt cx="763893" cy="8688412"/>
          </a:xfrm>
          <a:solidFill>
            <a:srgbClr val="006E89"/>
          </a:solidFill>
        </p:grpSpPr>
        <p:sp>
          <p:nvSpPr>
            <p:cNvPr id="3" name="Triângulo Retângulo 2">
              <a:extLst>
                <a:ext uri="{FF2B5EF4-FFF2-40B4-BE49-F238E27FC236}">
                  <a16:creationId xmlns:a16="http://schemas.microsoft.com/office/drawing/2014/main" id="{4888B117-8EEE-4044-9905-90B7C7F04C5A}"/>
                </a:ext>
              </a:extLst>
            </p:cNvPr>
            <p:cNvSpPr/>
            <p:nvPr/>
          </p:nvSpPr>
          <p:spPr>
            <a:xfrm>
              <a:off x="655044" y="959941"/>
              <a:ext cx="763893" cy="4439943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69"/>
            </a:p>
          </p:txBody>
        </p:sp>
        <p:sp>
          <p:nvSpPr>
            <p:cNvPr id="5" name="Triângulo Retângulo 4">
              <a:extLst>
                <a:ext uri="{FF2B5EF4-FFF2-40B4-BE49-F238E27FC236}">
                  <a16:creationId xmlns:a16="http://schemas.microsoft.com/office/drawing/2014/main" id="{B4788E7A-9ACC-4396-96A7-282640EAEC63}"/>
                </a:ext>
              </a:extLst>
            </p:cNvPr>
            <p:cNvSpPr/>
            <p:nvPr/>
          </p:nvSpPr>
          <p:spPr>
            <a:xfrm flipV="1">
              <a:off x="655044" y="5399881"/>
              <a:ext cx="763893" cy="424847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69"/>
            </a:p>
          </p:txBody>
        </p:sp>
      </p:grpSp>
      <p:sp>
        <p:nvSpPr>
          <p:cNvPr id="9" name="CaixaDeTexto 8">
            <a:extLst>
              <a:ext uri="{FF2B5EF4-FFF2-40B4-BE49-F238E27FC236}">
                <a16:creationId xmlns:a16="http://schemas.microsoft.com/office/drawing/2014/main" id="{222EDDE5-5859-43AC-8948-D2CBF4F8771E}"/>
              </a:ext>
            </a:extLst>
          </p:cNvPr>
          <p:cNvSpPr txBox="1"/>
          <p:nvPr/>
        </p:nvSpPr>
        <p:spPr>
          <a:xfrm rot="16200000">
            <a:off x="543561" y="1495585"/>
            <a:ext cx="1076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000" dirty="0">
                <a:solidFill>
                  <a:schemeClr val="bg1"/>
                </a:solidFill>
              </a:rPr>
              <a:t>Suporte</a:t>
            </a: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48F609FA-CD48-4617-8E94-81104A4160AB}"/>
              </a:ext>
            </a:extLst>
          </p:cNvPr>
          <p:cNvSpPr txBox="1"/>
          <p:nvPr/>
        </p:nvSpPr>
        <p:spPr>
          <a:xfrm rot="16200000">
            <a:off x="246066" y="3152771"/>
            <a:ext cx="17068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Finalísticos</a:t>
            </a:r>
            <a:endParaRPr lang="pt-BR" sz="1069" dirty="0">
              <a:solidFill>
                <a:schemeClr val="bg1"/>
              </a:solidFill>
            </a:endParaRPr>
          </a:p>
        </p:txBody>
      </p:sp>
      <p:sp>
        <p:nvSpPr>
          <p:cNvPr id="16" name="Retângulo: Cantos Arredondados 15">
            <a:extLst>
              <a:ext uri="{FF2B5EF4-FFF2-40B4-BE49-F238E27FC236}">
                <a16:creationId xmlns:a16="http://schemas.microsoft.com/office/drawing/2014/main" id="{A58DDB73-049F-4DE4-83D6-0CB5A8D9678B}"/>
              </a:ext>
            </a:extLst>
          </p:cNvPr>
          <p:cNvSpPr/>
          <p:nvPr/>
        </p:nvSpPr>
        <p:spPr>
          <a:xfrm>
            <a:off x="1499008" y="2499412"/>
            <a:ext cx="1933879" cy="720000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Regulação assistencial</a:t>
            </a:r>
          </a:p>
        </p:txBody>
      </p:sp>
      <p:sp>
        <p:nvSpPr>
          <p:cNvPr id="17" name="Retângulo: Cantos Arredondados 16">
            <a:extLst>
              <a:ext uri="{FF2B5EF4-FFF2-40B4-BE49-F238E27FC236}">
                <a16:creationId xmlns:a16="http://schemas.microsoft.com/office/drawing/2014/main" id="{B8CEC09C-1FE4-4EDB-A28B-1B6C309379F3}"/>
              </a:ext>
            </a:extLst>
          </p:cNvPr>
          <p:cNvSpPr/>
          <p:nvPr/>
        </p:nvSpPr>
        <p:spPr>
          <a:xfrm>
            <a:off x="3488808" y="2499412"/>
            <a:ext cx="2358803" cy="720000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Regulação da estrutura de produtos</a:t>
            </a:r>
          </a:p>
        </p:txBody>
      </p:sp>
      <p:sp>
        <p:nvSpPr>
          <p:cNvPr id="18" name="Retângulo: Cantos Arredondados 17">
            <a:extLst>
              <a:ext uri="{FF2B5EF4-FFF2-40B4-BE49-F238E27FC236}">
                <a16:creationId xmlns:a16="http://schemas.microsoft.com/office/drawing/2014/main" id="{91F6312C-9F89-482D-AA41-D084F089155D}"/>
              </a:ext>
            </a:extLst>
          </p:cNvPr>
          <p:cNvSpPr/>
          <p:nvPr/>
        </p:nvSpPr>
        <p:spPr>
          <a:xfrm>
            <a:off x="5943605" y="2503910"/>
            <a:ext cx="1308889" cy="720000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Integração com o SUS</a:t>
            </a:r>
          </a:p>
        </p:txBody>
      </p:sp>
      <p:sp>
        <p:nvSpPr>
          <p:cNvPr id="19" name="Retângulo: Cantos Arredondados 18">
            <a:extLst>
              <a:ext uri="{FF2B5EF4-FFF2-40B4-BE49-F238E27FC236}">
                <a16:creationId xmlns:a16="http://schemas.microsoft.com/office/drawing/2014/main" id="{1F8E243D-C6C1-43C2-A474-3CFBDAB1EFCC}"/>
              </a:ext>
            </a:extLst>
          </p:cNvPr>
          <p:cNvSpPr/>
          <p:nvPr/>
        </p:nvSpPr>
        <p:spPr>
          <a:xfrm>
            <a:off x="7331613" y="2502411"/>
            <a:ext cx="1540081" cy="720000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Informações em Saúde</a:t>
            </a:r>
          </a:p>
        </p:txBody>
      </p:sp>
      <p:sp>
        <p:nvSpPr>
          <p:cNvPr id="20" name="Retângulo: Cantos Arredondados 19">
            <a:extLst>
              <a:ext uri="{FF2B5EF4-FFF2-40B4-BE49-F238E27FC236}">
                <a16:creationId xmlns:a16="http://schemas.microsoft.com/office/drawing/2014/main" id="{00BBB6CF-5BCA-4D3E-A3D5-98EF37BE154C}"/>
              </a:ext>
            </a:extLst>
          </p:cNvPr>
          <p:cNvSpPr/>
          <p:nvPr/>
        </p:nvSpPr>
        <p:spPr>
          <a:xfrm>
            <a:off x="1486599" y="3303045"/>
            <a:ext cx="1946289" cy="1055384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Regulação do relacionamento entre operadoras e prestadores  </a:t>
            </a:r>
          </a:p>
        </p:txBody>
      </p:sp>
      <p:sp>
        <p:nvSpPr>
          <p:cNvPr id="21" name="Retângulo: Cantos Arredondados 20">
            <a:extLst>
              <a:ext uri="{FF2B5EF4-FFF2-40B4-BE49-F238E27FC236}">
                <a16:creationId xmlns:a16="http://schemas.microsoft.com/office/drawing/2014/main" id="{7D0669A5-9FAA-43AD-B545-2880EE37EC03}"/>
              </a:ext>
            </a:extLst>
          </p:cNvPr>
          <p:cNvSpPr/>
          <p:nvPr/>
        </p:nvSpPr>
        <p:spPr>
          <a:xfrm>
            <a:off x="3493826" y="3303045"/>
            <a:ext cx="2393294" cy="1045595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Habilitação, monitoramento societário </a:t>
            </a:r>
            <a:r>
              <a:rPr lang="pt-BR" sz="1663"/>
              <a:t>e econômico-financeiro  </a:t>
            </a:r>
            <a:endParaRPr lang="pt-BR" sz="1663" dirty="0"/>
          </a:p>
        </p:txBody>
      </p:sp>
      <p:sp>
        <p:nvSpPr>
          <p:cNvPr id="22" name="Retângulo: Cantos Arredondados 21">
            <a:extLst>
              <a:ext uri="{FF2B5EF4-FFF2-40B4-BE49-F238E27FC236}">
                <a16:creationId xmlns:a16="http://schemas.microsoft.com/office/drawing/2014/main" id="{DFAA4D42-C6D4-4290-8A2B-476121AC05A5}"/>
              </a:ext>
            </a:extLst>
          </p:cNvPr>
          <p:cNvSpPr/>
          <p:nvPr/>
        </p:nvSpPr>
        <p:spPr>
          <a:xfrm>
            <a:off x="5948058" y="3303047"/>
            <a:ext cx="1308889" cy="1045594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Fiscalização</a:t>
            </a:r>
          </a:p>
        </p:txBody>
      </p:sp>
      <p:sp>
        <p:nvSpPr>
          <p:cNvPr id="23" name="Retângulo: Cantos Arredondados 22">
            <a:extLst>
              <a:ext uri="{FF2B5EF4-FFF2-40B4-BE49-F238E27FC236}">
                <a16:creationId xmlns:a16="http://schemas.microsoft.com/office/drawing/2014/main" id="{E460A551-9614-4D4E-B6C9-8E0F0EFAFBB7}"/>
              </a:ext>
            </a:extLst>
          </p:cNvPr>
          <p:cNvSpPr/>
          <p:nvPr/>
        </p:nvSpPr>
        <p:spPr>
          <a:xfrm>
            <a:off x="7310385" y="3303047"/>
            <a:ext cx="1561309" cy="1045594"/>
          </a:xfrm>
          <a:prstGeom prst="roundRect">
            <a:avLst/>
          </a:prstGeom>
          <a:solidFill>
            <a:srgbClr val="006E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Qualidade na Saúde Suplementar</a:t>
            </a:r>
          </a:p>
        </p:txBody>
      </p:sp>
      <p:sp>
        <p:nvSpPr>
          <p:cNvPr id="25" name="Retângulo: Cantos Arredondados 24">
            <a:extLst>
              <a:ext uri="{FF2B5EF4-FFF2-40B4-BE49-F238E27FC236}">
                <a16:creationId xmlns:a16="http://schemas.microsoft.com/office/drawing/2014/main" id="{F213910C-19F3-4CF9-BEC2-A8882CAC79CB}"/>
              </a:ext>
            </a:extLst>
          </p:cNvPr>
          <p:cNvSpPr/>
          <p:nvPr/>
        </p:nvSpPr>
        <p:spPr>
          <a:xfrm>
            <a:off x="3764057" y="4522861"/>
            <a:ext cx="1983831" cy="900000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Modernização organizacional</a:t>
            </a:r>
          </a:p>
        </p:txBody>
      </p:sp>
      <p:sp>
        <p:nvSpPr>
          <p:cNvPr id="26" name="Retângulo: Cantos Arredondados 25">
            <a:extLst>
              <a:ext uri="{FF2B5EF4-FFF2-40B4-BE49-F238E27FC236}">
                <a16:creationId xmlns:a16="http://schemas.microsoft.com/office/drawing/2014/main" id="{824DEBA6-B87D-4F25-AB8C-E0AC36490A7D}"/>
              </a:ext>
            </a:extLst>
          </p:cNvPr>
          <p:cNvSpPr/>
          <p:nvPr/>
        </p:nvSpPr>
        <p:spPr>
          <a:xfrm>
            <a:off x="5848235" y="4521161"/>
            <a:ext cx="1332000" cy="900000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Controles</a:t>
            </a:r>
          </a:p>
        </p:txBody>
      </p:sp>
      <p:sp>
        <p:nvSpPr>
          <p:cNvPr id="27" name="Retângulo: Cantos Arredondados 26">
            <a:extLst>
              <a:ext uri="{FF2B5EF4-FFF2-40B4-BE49-F238E27FC236}">
                <a16:creationId xmlns:a16="http://schemas.microsoft.com/office/drawing/2014/main" id="{21619304-CB9B-4A2C-AE1F-A50C5E076123}"/>
              </a:ext>
            </a:extLst>
          </p:cNvPr>
          <p:cNvSpPr/>
          <p:nvPr/>
        </p:nvSpPr>
        <p:spPr>
          <a:xfrm>
            <a:off x="7280582" y="5061161"/>
            <a:ext cx="1591112" cy="720000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Participação e controle social </a:t>
            </a:r>
          </a:p>
        </p:txBody>
      </p:sp>
      <p:sp>
        <p:nvSpPr>
          <p:cNvPr id="28" name="Retângulo: Cantos Arredondados 27">
            <a:extLst>
              <a:ext uri="{FF2B5EF4-FFF2-40B4-BE49-F238E27FC236}">
                <a16:creationId xmlns:a16="http://schemas.microsoft.com/office/drawing/2014/main" id="{BDFEA6DE-EF8A-4DDD-869E-02B182D8770B}"/>
              </a:ext>
            </a:extLst>
          </p:cNvPr>
          <p:cNvSpPr/>
          <p:nvPr/>
        </p:nvSpPr>
        <p:spPr>
          <a:xfrm>
            <a:off x="1483740" y="5498331"/>
            <a:ext cx="2142159" cy="739583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Comunicação e Relações Institucionais </a:t>
            </a:r>
          </a:p>
        </p:txBody>
      </p:sp>
      <p:sp>
        <p:nvSpPr>
          <p:cNvPr id="29" name="Retângulo: Cantos Arredondados 28">
            <a:extLst>
              <a:ext uri="{FF2B5EF4-FFF2-40B4-BE49-F238E27FC236}">
                <a16:creationId xmlns:a16="http://schemas.microsoft.com/office/drawing/2014/main" id="{CB952CB5-FAD4-4D36-9920-E524CFA9D6DA}"/>
              </a:ext>
            </a:extLst>
          </p:cNvPr>
          <p:cNvSpPr/>
          <p:nvPr/>
        </p:nvSpPr>
        <p:spPr>
          <a:xfrm>
            <a:off x="3764056" y="5498330"/>
            <a:ext cx="1983831" cy="739583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Assessoramento jurídico  e institucional </a:t>
            </a:r>
          </a:p>
        </p:txBody>
      </p:sp>
      <p:sp>
        <p:nvSpPr>
          <p:cNvPr id="30" name="Retângulo: Cantos Arredondados 29">
            <a:extLst>
              <a:ext uri="{FF2B5EF4-FFF2-40B4-BE49-F238E27FC236}">
                <a16:creationId xmlns:a16="http://schemas.microsoft.com/office/drawing/2014/main" id="{254881B9-6384-4C8C-8FDF-9F4F116CBD46}"/>
              </a:ext>
            </a:extLst>
          </p:cNvPr>
          <p:cNvSpPr/>
          <p:nvPr/>
        </p:nvSpPr>
        <p:spPr>
          <a:xfrm>
            <a:off x="5848235" y="5498331"/>
            <a:ext cx="1332000" cy="739582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Qualidade Regulatória</a:t>
            </a:r>
          </a:p>
        </p:txBody>
      </p:sp>
      <p:graphicFrame>
        <p:nvGraphicFramePr>
          <p:cNvPr id="42" name="Tabela 42">
            <a:extLst>
              <a:ext uri="{FF2B5EF4-FFF2-40B4-BE49-F238E27FC236}">
                <a16:creationId xmlns:a16="http://schemas.microsoft.com/office/drawing/2014/main" id="{4038815C-7D39-4501-AC15-3613330A53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9808149"/>
              </p:ext>
            </p:extLst>
          </p:nvPr>
        </p:nvGraphicFramePr>
        <p:xfrm>
          <a:off x="9369508" y="862180"/>
          <a:ext cx="2708721" cy="5649800"/>
        </p:xfrm>
        <a:graphic>
          <a:graphicData uri="http://schemas.openxmlformats.org/drawingml/2006/table">
            <a:tbl>
              <a:tblPr firstRow="1" bandRow="1">
                <a:tableStyleId>{0505E3EF-67EA-436B-97B2-0124C06EBD24}</a:tableStyleId>
              </a:tblPr>
              <a:tblGrid>
                <a:gridCol w="2708721">
                  <a:extLst>
                    <a:ext uri="{9D8B030D-6E8A-4147-A177-3AD203B41FA5}">
                      <a16:colId xmlns:a16="http://schemas.microsoft.com/office/drawing/2014/main" val="949988020"/>
                    </a:ext>
                  </a:extLst>
                </a:gridCol>
              </a:tblGrid>
              <a:tr h="488925">
                <a:tc>
                  <a:txBody>
                    <a:bodyPr/>
                    <a:lstStyle/>
                    <a:p>
                      <a:pPr algn="ctr"/>
                      <a:r>
                        <a:rPr lang="pt-BR" sz="1400" b="0" dirty="0"/>
                        <a:t>Sustentabilidade </a:t>
                      </a:r>
                    </a:p>
                    <a:p>
                      <a:pPr algn="ctr"/>
                      <a:r>
                        <a:rPr lang="pt-BR" sz="1400" b="0" dirty="0"/>
                        <a:t>das operadoras 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30215"/>
                  </a:ext>
                </a:extLst>
              </a:tr>
              <a:tr h="4889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Qualidade assistencial das operadoras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0405144"/>
                  </a:ext>
                </a:extLst>
              </a:tr>
              <a:tr h="4889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Garantia assistencial dos planos de saúde 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404920"/>
                  </a:ext>
                </a:extLst>
              </a:tr>
              <a:tr h="9235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Assegurar o mercado supervisionado para garantir o tratamento adequado aos beneficiários e operadoras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8316297"/>
                  </a:ext>
                </a:extLst>
              </a:tr>
              <a:tr h="11408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Informações qualificadas para sociedade, visando o fortalecimento do usuário consciente de seus direitos e deveres em saúde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42090591"/>
                  </a:ext>
                </a:extLst>
              </a:tr>
              <a:tr h="7062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Aprimoramento da qualidade das operadoras e dos prestadores de serviços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0942310"/>
                  </a:ext>
                </a:extLst>
              </a:tr>
              <a:tr h="4889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Integração das políticas de saúde pública e privada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760376"/>
                  </a:ext>
                </a:extLst>
              </a:tr>
              <a:tr h="923525">
                <a:tc>
                  <a:txBody>
                    <a:bodyPr/>
                    <a:lstStyle/>
                    <a:p>
                      <a:pPr algn="ctr"/>
                      <a:r>
                        <a:rPr lang="pt-BR" sz="1400" dirty="0"/>
                        <a:t>Aperfeiçoamento do relacionamento entre operadoras e prestadores de serviços de saúde para melhoria da saúde </a:t>
                      </a:r>
                    </a:p>
                  </a:txBody>
                  <a:tcPr marL="54325" marR="54325" marT="27162" marB="27162">
                    <a:lnL w="12700" cmpd="sng">
                      <a:noFill/>
                    </a:lnL>
                    <a:lnR w="12700" cmpd="sng">
                      <a:noFill/>
                    </a:lnR>
                    <a:lnT w="57150" cap="flat" cmpd="sng" algn="ctr">
                      <a:solidFill>
                        <a:schemeClr val="bg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898213"/>
                  </a:ext>
                </a:extLst>
              </a:tr>
            </a:tbl>
          </a:graphicData>
        </a:graphic>
      </p:graphicFrame>
      <p:grpSp>
        <p:nvGrpSpPr>
          <p:cNvPr id="35" name="Agrupar 34">
            <a:extLst>
              <a:ext uri="{FF2B5EF4-FFF2-40B4-BE49-F238E27FC236}">
                <a16:creationId xmlns:a16="http://schemas.microsoft.com/office/drawing/2014/main" id="{744D8695-F6D2-45B5-98B7-D069C0930C6B}"/>
              </a:ext>
            </a:extLst>
          </p:cNvPr>
          <p:cNvGrpSpPr/>
          <p:nvPr/>
        </p:nvGrpSpPr>
        <p:grpSpPr>
          <a:xfrm>
            <a:off x="8972041" y="1076081"/>
            <a:ext cx="322789" cy="5161832"/>
            <a:chOff x="655044" y="959941"/>
            <a:chExt cx="763893" cy="8688412"/>
          </a:xfrm>
          <a:solidFill>
            <a:srgbClr val="006E89"/>
          </a:solidFill>
        </p:grpSpPr>
        <p:sp>
          <p:nvSpPr>
            <p:cNvPr id="36" name="Triângulo Retângulo 35">
              <a:extLst>
                <a:ext uri="{FF2B5EF4-FFF2-40B4-BE49-F238E27FC236}">
                  <a16:creationId xmlns:a16="http://schemas.microsoft.com/office/drawing/2014/main" id="{6269EA3D-D852-4980-AC3E-544CF5560849}"/>
                </a:ext>
              </a:extLst>
            </p:cNvPr>
            <p:cNvSpPr/>
            <p:nvPr/>
          </p:nvSpPr>
          <p:spPr>
            <a:xfrm>
              <a:off x="655044" y="959941"/>
              <a:ext cx="763893" cy="4439943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69"/>
            </a:p>
          </p:txBody>
        </p:sp>
        <p:sp>
          <p:nvSpPr>
            <p:cNvPr id="37" name="Triângulo Retângulo 36">
              <a:extLst>
                <a:ext uri="{FF2B5EF4-FFF2-40B4-BE49-F238E27FC236}">
                  <a16:creationId xmlns:a16="http://schemas.microsoft.com/office/drawing/2014/main" id="{BCA375CF-0689-4943-8F93-AE967C8BE72A}"/>
                </a:ext>
              </a:extLst>
            </p:cNvPr>
            <p:cNvSpPr/>
            <p:nvPr/>
          </p:nvSpPr>
          <p:spPr>
            <a:xfrm flipV="1">
              <a:off x="655044" y="5399881"/>
              <a:ext cx="763893" cy="4248472"/>
            </a:xfrm>
            <a:prstGeom prst="rtTriangl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 sz="1069"/>
            </a:p>
          </p:txBody>
        </p:sp>
      </p:grpSp>
      <p:sp>
        <p:nvSpPr>
          <p:cNvPr id="32" name="Retângulo 31">
            <a:extLst>
              <a:ext uri="{FF2B5EF4-FFF2-40B4-BE49-F238E27FC236}">
                <a16:creationId xmlns:a16="http://schemas.microsoft.com/office/drawing/2014/main" id="{A548C48A-2425-4138-8C97-A6F84242551E}"/>
              </a:ext>
            </a:extLst>
          </p:cNvPr>
          <p:cNvSpPr/>
          <p:nvPr/>
        </p:nvSpPr>
        <p:spPr>
          <a:xfrm>
            <a:off x="1" y="220902"/>
            <a:ext cx="12192000" cy="555994"/>
          </a:xfrm>
          <a:prstGeom prst="rect">
            <a:avLst/>
          </a:prstGeom>
          <a:solidFill>
            <a:srgbClr val="006E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b="1" dirty="0">
                <a:solidFill>
                  <a:schemeClr val="bg1"/>
                </a:solidFill>
              </a:rPr>
              <a:t>Cadeia de Valor </a:t>
            </a:r>
          </a:p>
        </p:txBody>
      </p:sp>
      <p:pic>
        <p:nvPicPr>
          <p:cNvPr id="39" name="Gráfico 38">
            <a:extLst>
              <a:ext uri="{FF2B5EF4-FFF2-40B4-BE49-F238E27FC236}">
                <a16:creationId xmlns:a16="http://schemas.microsoft.com/office/drawing/2014/main" id="{14D44A53-64FF-46AC-96C4-A8AA9BE7C5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46496" y="294212"/>
            <a:ext cx="1885372" cy="377074"/>
          </a:xfrm>
          <a:prstGeom prst="rect">
            <a:avLst/>
          </a:prstGeom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6E959DB3-D2E0-4759-A9EA-614232BBA41B}"/>
              </a:ext>
            </a:extLst>
          </p:cNvPr>
          <p:cNvSpPr txBox="1"/>
          <p:nvPr/>
        </p:nvSpPr>
        <p:spPr>
          <a:xfrm rot="16200000">
            <a:off x="345046" y="5119978"/>
            <a:ext cx="14746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000" dirty="0">
                <a:solidFill>
                  <a:schemeClr val="bg1"/>
                </a:solidFill>
              </a:rPr>
              <a:t>Governança</a:t>
            </a:r>
            <a:endParaRPr lang="pt-BR" dirty="0">
              <a:solidFill>
                <a:schemeClr val="bg1"/>
              </a:solidFill>
            </a:endParaRPr>
          </a:p>
        </p:txBody>
      </p:sp>
      <p:sp>
        <p:nvSpPr>
          <p:cNvPr id="40" name="Retângulo: Cantos Arredondados 39">
            <a:extLst>
              <a:ext uri="{FF2B5EF4-FFF2-40B4-BE49-F238E27FC236}">
                <a16:creationId xmlns:a16="http://schemas.microsoft.com/office/drawing/2014/main" id="{117B9645-0346-405D-8F50-D5716CD94BA7}"/>
              </a:ext>
            </a:extLst>
          </p:cNvPr>
          <p:cNvSpPr/>
          <p:nvPr/>
        </p:nvSpPr>
        <p:spPr>
          <a:xfrm>
            <a:off x="1518504" y="1313421"/>
            <a:ext cx="1124734" cy="758256"/>
          </a:xfrm>
          <a:prstGeom prst="roundRect">
            <a:avLst/>
          </a:prstGeom>
          <a:solidFill>
            <a:srgbClr val="F47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45" dirty="0"/>
              <a:t>Gestão de pessoas</a:t>
            </a:r>
          </a:p>
        </p:txBody>
      </p:sp>
      <p:sp>
        <p:nvSpPr>
          <p:cNvPr id="44" name="Retângulo: Cantos Arredondados 43">
            <a:extLst>
              <a:ext uri="{FF2B5EF4-FFF2-40B4-BE49-F238E27FC236}">
                <a16:creationId xmlns:a16="http://schemas.microsoft.com/office/drawing/2014/main" id="{DC109389-D2DF-48FE-893D-DAD572E1681F}"/>
              </a:ext>
            </a:extLst>
          </p:cNvPr>
          <p:cNvSpPr/>
          <p:nvPr/>
        </p:nvSpPr>
        <p:spPr>
          <a:xfrm>
            <a:off x="2745182" y="1316689"/>
            <a:ext cx="1213981" cy="758256"/>
          </a:xfrm>
          <a:prstGeom prst="roundRect">
            <a:avLst/>
          </a:prstGeom>
          <a:solidFill>
            <a:srgbClr val="F47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45" dirty="0"/>
              <a:t>Gestão da Informação</a:t>
            </a:r>
          </a:p>
        </p:txBody>
      </p:sp>
      <p:sp>
        <p:nvSpPr>
          <p:cNvPr id="45" name="Retângulo: Cantos Arredondados 44">
            <a:extLst>
              <a:ext uri="{FF2B5EF4-FFF2-40B4-BE49-F238E27FC236}">
                <a16:creationId xmlns:a16="http://schemas.microsoft.com/office/drawing/2014/main" id="{B41CE229-E97B-46A2-81BB-3D6467862F08}"/>
              </a:ext>
            </a:extLst>
          </p:cNvPr>
          <p:cNvSpPr/>
          <p:nvPr/>
        </p:nvSpPr>
        <p:spPr>
          <a:xfrm>
            <a:off x="4061107" y="1319957"/>
            <a:ext cx="1198369" cy="758257"/>
          </a:xfrm>
          <a:prstGeom prst="roundRect">
            <a:avLst/>
          </a:prstGeom>
          <a:solidFill>
            <a:srgbClr val="F47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45" dirty="0"/>
              <a:t>Gestão de TIC</a:t>
            </a:r>
          </a:p>
        </p:txBody>
      </p:sp>
      <p:sp>
        <p:nvSpPr>
          <p:cNvPr id="47" name="Retângulo: Cantos Arredondados 46">
            <a:extLst>
              <a:ext uri="{FF2B5EF4-FFF2-40B4-BE49-F238E27FC236}">
                <a16:creationId xmlns:a16="http://schemas.microsoft.com/office/drawing/2014/main" id="{707FA108-6645-4DCB-8CF0-478C6B3195CA}"/>
              </a:ext>
            </a:extLst>
          </p:cNvPr>
          <p:cNvSpPr/>
          <p:nvPr/>
        </p:nvSpPr>
        <p:spPr>
          <a:xfrm>
            <a:off x="5361420" y="1326495"/>
            <a:ext cx="1576069" cy="758257"/>
          </a:xfrm>
          <a:prstGeom prst="roundRect">
            <a:avLst/>
          </a:prstGeom>
          <a:solidFill>
            <a:srgbClr val="F47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45" dirty="0"/>
              <a:t>Gestão da logística pública</a:t>
            </a:r>
          </a:p>
        </p:txBody>
      </p:sp>
      <p:sp>
        <p:nvSpPr>
          <p:cNvPr id="49" name="Retângulo: Cantos Arredondados 48">
            <a:extLst>
              <a:ext uri="{FF2B5EF4-FFF2-40B4-BE49-F238E27FC236}">
                <a16:creationId xmlns:a16="http://schemas.microsoft.com/office/drawing/2014/main" id="{9E7676E3-9E9C-4281-A96B-C627EB8ECCF5}"/>
              </a:ext>
            </a:extLst>
          </p:cNvPr>
          <p:cNvSpPr/>
          <p:nvPr/>
        </p:nvSpPr>
        <p:spPr>
          <a:xfrm>
            <a:off x="7039435" y="1323226"/>
            <a:ext cx="1851987" cy="758257"/>
          </a:xfrm>
          <a:prstGeom prst="roundRect">
            <a:avLst/>
          </a:prstGeom>
          <a:solidFill>
            <a:srgbClr val="F475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545" dirty="0"/>
              <a:t>Gestão financeira, de custos e contábil</a:t>
            </a:r>
          </a:p>
        </p:txBody>
      </p:sp>
      <p:sp>
        <p:nvSpPr>
          <p:cNvPr id="50" name="Retângulo: Cantos Arredondados 49">
            <a:extLst>
              <a:ext uri="{FF2B5EF4-FFF2-40B4-BE49-F238E27FC236}">
                <a16:creationId xmlns:a16="http://schemas.microsoft.com/office/drawing/2014/main" id="{13FC46B9-047E-4469-9F86-C616C530D1BC}"/>
              </a:ext>
            </a:extLst>
          </p:cNvPr>
          <p:cNvSpPr/>
          <p:nvPr/>
        </p:nvSpPr>
        <p:spPr>
          <a:xfrm>
            <a:off x="1465944" y="4522861"/>
            <a:ext cx="2144180" cy="900000"/>
          </a:xfrm>
          <a:prstGeom prst="roundRect">
            <a:avLst/>
          </a:prstGeom>
          <a:solidFill>
            <a:srgbClr val="6D98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63" dirty="0"/>
              <a:t>Gestão Estratégica, Planejamento e Orçamento</a:t>
            </a:r>
          </a:p>
        </p:txBody>
      </p:sp>
    </p:spTree>
    <p:extLst>
      <p:ext uri="{BB962C8B-B14F-4D97-AF65-F5344CB8AC3E}">
        <p14:creationId xmlns:p14="http://schemas.microsoft.com/office/powerpoint/2010/main" val="2812107991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Data xmlns="92631982-ce7f-45a1-9387-52520b4e3999">2021-12-22T18:14:08+00:00</Data>
    <_ip_UnifiedCompliancePolicyProperties xmlns="http://schemas.microsoft.com/sharepoint/v3" xsi:nil="true"/>
    <lcf76f155ced4ddcb4097134ff3c332f xmlns="92631982-ce7f-45a1-9387-52520b4e3999">
      <Terms xmlns="http://schemas.microsoft.com/office/infopath/2007/PartnerControls"/>
    </lcf76f155ced4ddcb4097134ff3c332f>
    <TaxCatchAll xmlns="6f3495ec-fbc6-4174-91f2-4d43c17cf63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8BB43F11A20B046B2992FBAC6308854" ma:contentTypeVersion="17" ma:contentTypeDescription="Crie um novo documento." ma:contentTypeScope="" ma:versionID="8fb3158a88698f0b2eacc87e6c88b1ec">
  <xsd:schema xmlns:xsd="http://www.w3.org/2001/XMLSchema" xmlns:xs="http://www.w3.org/2001/XMLSchema" xmlns:p="http://schemas.microsoft.com/office/2006/metadata/properties" xmlns:ns1="http://schemas.microsoft.com/sharepoint/v3" xmlns:ns2="92631982-ce7f-45a1-9387-52520b4e3999" xmlns:ns3="6f3495ec-fbc6-4174-91f2-4d43c17cf637" targetNamespace="http://schemas.microsoft.com/office/2006/metadata/properties" ma:root="true" ma:fieldsID="b4446bb25c15beddb970eb9a00026c05" ns1:_="" ns2:_="" ns3:_="">
    <xsd:import namespace="http://schemas.microsoft.com/sharepoint/v3"/>
    <xsd:import namespace="92631982-ce7f-45a1-9387-52520b4e3999"/>
    <xsd:import namespace="6f3495ec-fbc6-4174-91f2-4d43c17cf63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Data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7" nillable="true" ma:displayName="Propriedades da Política de Conformidade Unificada" ma:hidden="true" ma:internalName="_ip_UnifiedCompliancePolicyProperties">
      <xsd:simpleType>
        <xsd:restriction base="dms:Note"/>
      </xsd:simpleType>
    </xsd:element>
    <xsd:element name="_ip_UnifiedCompliancePolicyUIAction" ma:index="18" nillable="true" ma:displayName="Ação de Interface do Usuário da Política de Conformidade Unificada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2631982-ce7f-45a1-9387-52520b4e39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Data" ma:index="14" nillable="true" ma:displayName="Data" ma:default="[today]" ma:format="DateOnly" ma:internalName="Data">
      <xsd:simpleType>
        <xsd:restriction base="dms:DateTime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Marcações de imagem" ma:readOnly="false" ma:fieldId="{5cf76f15-5ced-4ddc-b409-7134ff3c332f}" ma:taxonomyMulti="true" ma:sspId="afd22834-720d-4be5-8a17-75eb868806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3495ec-fbc6-4174-91f2-4d43c17cf637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e1bdc2ca-380b-4a30-8025-e77a25a0bb4b}" ma:internalName="TaxCatchAll" ma:showField="CatchAllData" ma:web="6f3495ec-fbc6-4174-91f2-4d43c17cf63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C1AFC5F-4B90-41C1-86EB-15EA8D1900EE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92631982-ce7f-45a1-9387-52520b4e3999"/>
    <ds:schemaRef ds:uri="6f3495ec-fbc6-4174-91f2-4d43c17cf637"/>
  </ds:schemaRefs>
</ds:datastoreItem>
</file>

<file path=customXml/itemProps2.xml><?xml version="1.0" encoding="utf-8"?>
<ds:datastoreItem xmlns:ds="http://schemas.openxmlformats.org/officeDocument/2006/customXml" ds:itemID="{A48528B8-15B2-4232-A4AA-D08BABDBF73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6A1752-9A15-4D3C-B760-40AAA30C68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92631982-ce7f-45a1-9387-52520b4e3999"/>
    <ds:schemaRef ds:uri="6f3495ec-fbc6-4174-91f2-4d43c17cf63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158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 Valeria Cazarim Godoy</dc:creator>
  <cp:lastModifiedBy>Carla Valeria Cazarim Godoy</cp:lastModifiedBy>
  <cp:revision>7</cp:revision>
  <dcterms:created xsi:type="dcterms:W3CDTF">2021-09-09T21:40:19Z</dcterms:created>
  <dcterms:modified xsi:type="dcterms:W3CDTF">2023-08-07T18:28:38Z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0x01010068BB43F11A20B046B2992FBAC6308854</vt:lpwstr>
  </property>
  <property fmtid="{D5CDD505-2E9C-101B-9397-08002B2CF9AE}" pid="3" name="MediaServiceImageTags">
    <vt:lpwstr/>
  </property>
</Properties>
</file>