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9"/>
  </p:notesMasterIdLst>
  <p:sldIdLst>
    <p:sldId id="717" r:id="rId2"/>
    <p:sldId id="718" r:id="rId3"/>
    <p:sldId id="714" r:id="rId4"/>
    <p:sldId id="702" r:id="rId5"/>
    <p:sldId id="725" r:id="rId6"/>
    <p:sldId id="726" r:id="rId7"/>
    <p:sldId id="689" r:id="rId8"/>
  </p:sldIdLst>
  <p:sldSz cx="18288000" cy="10287000"/>
  <p:notesSz cx="7102475" cy="10234613"/>
  <p:custDataLst>
    <p:tags r:id="rId10"/>
  </p:custDataLst>
  <p:defaultTextStyle>
    <a:defPPr>
      <a:defRPr lang="pt-BR"/>
    </a:defPPr>
    <a:lvl1pPr marL="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1pPr>
    <a:lvl2pPr marL="87915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2pPr>
    <a:lvl3pPr marL="175830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3pPr>
    <a:lvl4pPr marL="263745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4pPr>
    <a:lvl5pPr marL="351660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5pPr>
    <a:lvl6pPr marL="439574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6pPr>
    <a:lvl7pPr marL="527489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7pPr>
    <a:lvl8pPr marL="615404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8pPr>
    <a:lvl9pPr marL="703319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4A5B2796-1A49-4A19-8942-96C3A28C94D5}">
          <p14:sldIdLst>
            <p14:sldId id="717"/>
            <p14:sldId id="718"/>
            <p14:sldId id="714"/>
            <p14:sldId id="702"/>
            <p14:sldId id="725"/>
            <p14:sldId id="726"/>
            <p14:sldId id="6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063" userDrawn="1">
          <p15:clr>
            <a:srgbClr val="A4A3A4"/>
          </p15:clr>
        </p15:guide>
        <p15:guide id="3" orient="horz" pos="5349" userDrawn="1">
          <p15:clr>
            <a:srgbClr val="A4A3A4"/>
          </p15:clr>
        </p15:guide>
        <p15:guide id="4" pos="1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7521"/>
    <a:srgbClr val="006E89"/>
    <a:srgbClr val="007373"/>
    <a:srgbClr val="6D983F"/>
    <a:srgbClr val="8CBB59"/>
    <a:srgbClr val="DF4F3B"/>
    <a:srgbClr val="00C0BC"/>
    <a:srgbClr val="0679A9"/>
    <a:srgbClr val="FF9933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6357" autoAdjust="0"/>
  </p:normalViewPr>
  <p:slideViewPr>
    <p:cSldViewPr snapToGrid="0">
      <p:cViewPr varScale="1">
        <p:scale>
          <a:sx n="48" d="100"/>
          <a:sy n="48" d="100"/>
        </p:scale>
        <p:origin x="660" y="66"/>
      </p:cViewPr>
      <p:guideLst>
        <p:guide orient="horz" pos="1063"/>
        <p:guide orient="horz" pos="5349"/>
        <p:guide pos="1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-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nsprarq01.ans.gov.br\presi\Secretaria%20Geral\Ger&#234;ncia%20de%20Planejamento%20e%20Acompanhamento\2%20-%20COMPROMISSOS%20INSTITUCIONAIS\2%20-%20AGENDA%20REGULAT&#211;RIA\4.%20Agenda%202023\Respostas%20Tomada%20Publica%20de%20Subsidios_sg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[Respostas Tomada Publica de Subsidios_sg.xlsx]Din GERAL!Tabela dinâmica1</c:name>
    <c:fmtId val="6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2.3610831304075056E-2"/>
          <c:y val="3.6949098398358412E-3"/>
          <c:w val="0.97638916869592496"/>
          <c:h val="0.854001601903431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'Din GERAL'!$B$3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'Din GERAL'!$A$4:$A$7</c:f>
              <c:strCache>
                <c:ptCount val="3"/>
                <c:pt idx="0">
                  <c:v>Tema Regulatório</c:v>
                </c:pt>
                <c:pt idx="1">
                  <c:v>Agenda de Avaliação de Resultado Regulatório (ARR)</c:v>
                </c:pt>
                <c:pt idx="2">
                  <c:v>Estudos Preliminares</c:v>
                </c:pt>
              </c:strCache>
            </c:strRef>
          </c:cat>
          <c:val>
            <c:numRef>
              <c:f>'Din GERAL'!$B$4:$B$7</c:f>
              <c:numCache>
                <c:formatCode>General</c:formatCode>
                <c:ptCount val="3"/>
                <c:pt idx="0">
                  <c:v>123</c:v>
                </c:pt>
                <c:pt idx="1">
                  <c:v>35</c:v>
                </c:pt>
                <c:pt idx="2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C9-4D09-82DB-462A1BB398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4044015"/>
        <c:axId val="164051919"/>
      </c:barChart>
      <c:catAx>
        <c:axId val="1640440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4051919"/>
        <c:crosses val="autoZero"/>
        <c:auto val="1"/>
        <c:lblAlgn val="ctr"/>
        <c:lblOffset val="100"/>
        <c:noMultiLvlLbl val="0"/>
      </c:catAx>
      <c:valAx>
        <c:axId val="16405191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40440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2800">
          <a:solidFill>
            <a:schemeClr val="tx1"/>
          </a:solidFill>
        </a:defRPr>
      </a:pPr>
      <a:endParaRPr lang="pt-B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5044AF-15A2-4A5C-83A4-AA0833198F04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pt-BR"/>
        </a:p>
      </dgm:t>
    </dgm:pt>
    <dgm:pt modelId="{E6199C47-9C78-4615-BBFE-AACE8C4667E4}">
      <dgm:prSet/>
      <dgm:spPr/>
      <dgm:t>
        <a:bodyPr/>
        <a:lstStyle/>
        <a:p>
          <a:r>
            <a:rPr lang="pt-BR" b="1"/>
            <a:t>Vigência trienal: 2023-2025</a:t>
          </a:r>
        </a:p>
      </dgm:t>
    </dgm:pt>
    <dgm:pt modelId="{AD031DBA-32E0-4C3C-866D-DBF80FD38B6C}" type="parTrans" cxnId="{8245E5BB-CEDA-429B-A738-B73457BADE65}">
      <dgm:prSet/>
      <dgm:spPr/>
      <dgm:t>
        <a:bodyPr/>
        <a:lstStyle/>
        <a:p>
          <a:endParaRPr lang="pt-BR" b="1"/>
        </a:p>
      </dgm:t>
    </dgm:pt>
    <dgm:pt modelId="{956FE3DD-3B19-4AAE-8D8E-1FD6DEDB1C6C}" type="sibTrans" cxnId="{8245E5BB-CEDA-429B-A738-B73457BADE65}">
      <dgm:prSet/>
      <dgm:spPr/>
      <dgm:t>
        <a:bodyPr/>
        <a:lstStyle/>
        <a:p>
          <a:endParaRPr lang="pt-BR" b="1"/>
        </a:p>
      </dgm:t>
    </dgm:pt>
    <dgm:pt modelId="{BC11F9EF-6ED5-441D-9397-71D81FDA8843}">
      <dgm:prSet/>
      <dgm:spPr/>
      <dgm:t>
        <a:bodyPr/>
        <a:lstStyle/>
        <a:p>
          <a:r>
            <a:rPr lang="pt-BR" b="1" dirty="0"/>
            <a:t>Padronização das etapas com as principais entregas às partes</a:t>
          </a:r>
        </a:p>
      </dgm:t>
    </dgm:pt>
    <dgm:pt modelId="{EEA72766-3934-4D6F-963E-264DEA88E03E}" type="parTrans" cxnId="{D37DC62C-721F-4B43-B51E-22EF8ECA964C}">
      <dgm:prSet/>
      <dgm:spPr/>
      <dgm:t>
        <a:bodyPr/>
        <a:lstStyle/>
        <a:p>
          <a:endParaRPr lang="pt-BR" b="1"/>
        </a:p>
      </dgm:t>
    </dgm:pt>
    <dgm:pt modelId="{DE68666D-4471-4C2C-8112-45F2ACB6772A}" type="sibTrans" cxnId="{D37DC62C-721F-4B43-B51E-22EF8ECA964C}">
      <dgm:prSet/>
      <dgm:spPr/>
      <dgm:t>
        <a:bodyPr/>
        <a:lstStyle/>
        <a:p>
          <a:endParaRPr lang="pt-BR" b="1"/>
        </a:p>
      </dgm:t>
    </dgm:pt>
    <dgm:pt modelId="{B04AC899-A2A7-4E62-BAE0-24A177960EEB}">
      <dgm:prSet/>
      <dgm:spPr/>
      <dgm:t>
        <a:bodyPr/>
        <a:lstStyle/>
        <a:p>
          <a:r>
            <a:rPr lang="pt-BR" b="1" dirty="0"/>
            <a:t>Prazos das etapas por trimestre</a:t>
          </a:r>
        </a:p>
      </dgm:t>
    </dgm:pt>
    <dgm:pt modelId="{EE1BF19E-7044-4A0E-A0B4-6BFF45ECCFE0}" type="parTrans" cxnId="{70CE4013-A4EF-4337-AFFC-ABACE4877DB6}">
      <dgm:prSet/>
      <dgm:spPr/>
      <dgm:t>
        <a:bodyPr/>
        <a:lstStyle/>
        <a:p>
          <a:endParaRPr lang="pt-BR" b="1"/>
        </a:p>
      </dgm:t>
    </dgm:pt>
    <dgm:pt modelId="{95764C6F-D5A8-4BA7-8868-5924C7066B3F}" type="sibTrans" cxnId="{70CE4013-A4EF-4337-AFFC-ABACE4877DB6}">
      <dgm:prSet/>
      <dgm:spPr/>
      <dgm:t>
        <a:bodyPr/>
        <a:lstStyle/>
        <a:p>
          <a:endParaRPr lang="pt-BR" b="1"/>
        </a:p>
      </dgm:t>
    </dgm:pt>
    <dgm:pt modelId="{E865DFE2-F633-4001-8C0E-97920EDDE6DB}">
      <dgm:prSet/>
      <dgm:spPr/>
      <dgm:t>
        <a:bodyPr/>
        <a:lstStyle/>
        <a:p>
          <a:r>
            <a:rPr lang="pt-BR" b="1" dirty="0"/>
            <a:t>Participação social:  de consulta interna, tomada pública de subsídios e audiência pública</a:t>
          </a:r>
        </a:p>
      </dgm:t>
    </dgm:pt>
    <dgm:pt modelId="{10AFF47A-9DC9-4878-A2D7-77FCAFF88C78}" type="parTrans" cxnId="{7A39B250-C0A6-4D85-A0F4-2579A5B934F8}">
      <dgm:prSet/>
      <dgm:spPr/>
      <dgm:t>
        <a:bodyPr/>
        <a:lstStyle/>
        <a:p>
          <a:endParaRPr lang="pt-BR" b="1"/>
        </a:p>
      </dgm:t>
    </dgm:pt>
    <dgm:pt modelId="{5E44AD8B-014A-4715-AD46-54BDE65D0919}" type="sibTrans" cxnId="{7A39B250-C0A6-4D85-A0F4-2579A5B934F8}">
      <dgm:prSet/>
      <dgm:spPr/>
      <dgm:t>
        <a:bodyPr/>
        <a:lstStyle/>
        <a:p>
          <a:endParaRPr lang="pt-BR" b="1"/>
        </a:p>
      </dgm:t>
    </dgm:pt>
    <dgm:pt modelId="{02902832-A436-49DB-973A-694C8D8FC29B}">
      <dgm:prSet/>
      <dgm:spPr/>
      <dgm:t>
        <a:bodyPr/>
        <a:lstStyle/>
        <a:p>
          <a:r>
            <a:rPr lang="pt-BR" b="1" dirty="0"/>
            <a:t>Revisão ordinária anual </a:t>
          </a:r>
        </a:p>
      </dgm:t>
    </dgm:pt>
    <dgm:pt modelId="{CAFCBF96-474F-418D-9DEB-5856844803B8}" type="parTrans" cxnId="{08AFFFF2-C74F-4466-B01A-CDB6595CFF47}">
      <dgm:prSet/>
      <dgm:spPr/>
      <dgm:t>
        <a:bodyPr/>
        <a:lstStyle/>
        <a:p>
          <a:endParaRPr lang="pt-BR" b="1"/>
        </a:p>
      </dgm:t>
    </dgm:pt>
    <dgm:pt modelId="{92036DEA-DB07-4798-BD62-0164780ECAA6}" type="sibTrans" cxnId="{08AFFFF2-C74F-4466-B01A-CDB6595CFF47}">
      <dgm:prSet/>
      <dgm:spPr/>
      <dgm:t>
        <a:bodyPr/>
        <a:lstStyle/>
        <a:p>
          <a:endParaRPr lang="pt-BR" b="1"/>
        </a:p>
      </dgm:t>
    </dgm:pt>
    <dgm:pt modelId="{65534FF2-1E1D-4D60-8ED7-29F0C8A03B3C}" type="pres">
      <dgm:prSet presAssocID="{6D5044AF-15A2-4A5C-83A4-AA0833198F04}" presName="linear" presStyleCnt="0">
        <dgm:presLayoutVars>
          <dgm:animLvl val="lvl"/>
          <dgm:resizeHandles val="exact"/>
        </dgm:presLayoutVars>
      </dgm:prSet>
      <dgm:spPr/>
    </dgm:pt>
    <dgm:pt modelId="{B6E3DF71-B688-4ED2-BF04-B09A96351EA1}" type="pres">
      <dgm:prSet presAssocID="{E6199C47-9C78-4615-BBFE-AACE8C4667E4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B55870EB-E045-4F15-AE17-E564EDF8A21A}" type="pres">
      <dgm:prSet presAssocID="{956FE3DD-3B19-4AAE-8D8E-1FD6DEDB1C6C}" presName="spacer" presStyleCnt="0"/>
      <dgm:spPr/>
    </dgm:pt>
    <dgm:pt modelId="{7E4527C5-AC22-4E00-9A85-BD05D603DAFD}" type="pres">
      <dgm:prSet presAssocID="{BC11F9EF-6ED5-441D-9397-71D81FDA8843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200F2D67-20CE-45A2-BE88-49633E773359}" type="pres">
      <dgm:prSet presAssocID="{DE68666D-4471-4C2C-8112-45F2ACB6772A}" presName="spacer" presStyleCnt="0"/>
      <dgm:spPr/>
    </dgm:pt>
    <dgm:pt modelId="{A651F344-2961-4978-A807-D88ED3ED4C32}" type="pres">
      <dgm:prSet presAssocID="{B04AC899-A2A7-4E62-BAE0-24A177960EEB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5008A824-280A-4BED-A248-4398408ED6DC}" type="pres">
      <dgm:prSet presAssocID="{95764C6F-D5A8-4BA7-8868-5924C7066B3F}" presName="spacer" presStyleCnt="0"/>
      <dgm:spPr/>
    </dgm:pt>
    <dgm:pt modelId="{3A39973B-5E95-4DC2-952B-3492903E8D40}" type="pres">
      <dgm:prSet presAssocID="{E865DFE2-F633-4001-8C0E-97920EDDE6D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A5267E3A-A7B9-4DCC-9543-90B2DFD6A9A1}" type="pres">
      <dgm:prSet presAssocID="{5E44AD8B-014A-4715-AD46-54BDE65D0919}" presName="spacer" presStyleCnt="0"/>
      <dgm:spPr/>
    </dgm:pt>
    <dgm:pt modelId="{27A253C5-516F-4384-857C-20E3CC244266}" type="pres">
      <dgm:prSet presAssocID="{02902832-A436-49DB-973A-694C8D8FC29B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70CE4013-A4EF-4337-AFFC-ABACE4877DB6}" srcId="{6D5044AF-15A2-4A5C-83A4-AA0833198F04}" destId="{B04AC899-A2A7-4E62-BAE0-24A177960EEB}" srcOrd="2" destOrd="0" parTransId="{EE1BF19E-7044-4A0E-A0B4-6BFF45ECCFE0}" sibTransId="{95764C6F-D5A8-4BA7-8868-5924C7066B3F}"/>
    <dgm:cxn modelId="{D0566915-695E-41B8-A982-3DFE2BB5B5B8}" type="presOf" srcId="{02902832-A436-49DB-973A-694C8D8FC29B}" destId="{27A253C5-516F-4384-857C-20E3CC244266}" srcOrd="0" destOrd="0" presId="urn:microsoft.com/office/officeart/2005/8/layout/vList2"/>
    <dgm:cxn modelId="{9B300721-1415-4AF0-87FD-18CF2A4F37C1}" type="presOf" srcId="{BC11F9EF-6ED5-441D-9397-71D81FDA8843}" destId="{7E4527C5-AC22-4E00-9A85-BD05D603DAFD}" srcOrd="0" destOrd="0" presId="urn:microsoft.com/office/officeart/2005/8/layout/vList2"/>
    <dgm:cxn modelId="{D37DC62C-721F-4B43-B51E-22EF8ECA964C}" srcId="{6D5044AF-15A2-4A5C-83A4-AA0833198F04}" destId="{BC11F9EF-6ED5-441D-9397-71D81FDA8843}" srcOrd="1" destOrd="0" parTransId="{EEA72766-3934-4D6F-963E-264DEA88E03E}" sibTransId="{DE68666D-4471-4C2C-8112-45F2ACB6772A}"/>
    <dgm:cxn modelId="{29A27A3D-5E90-4BE2-8C2F-6109B20731E6}" type="presOf" srcId="{B04AC899-A2A7-4E62-BAE0-24A177960EEB}" destId="{A651F344-2961-4978-A807-D88ED3ED4C32}" srcOrd="0" destOrd="0" presId="urn:microsoft.com/office/officeart/2005/8/layout/vList2"/>
    <dgm:cxn modelId="{7A39B250-C0A6-4D85-A0F4-2579A5B934F8}" srcId="{6D5044AF-15A2-4A5C-83A4-AA0833198F04}" destId="{E865DFE2-F633-4001-8C0E-97920EDDE6DB}" srcOrd="3" destOrd="0" parTransId="{10AFF47A-9DC9-4878-A2D7-77FCAFF88C78}" sibTransId="{5E44AD8B-014A-4715-AD46-54BDE65D0919}"/>
    <dgm:cxn modelId="{73216787-8EB7-430D-94C3-569936D76522}" type="presOf" srcId="{E865DFE2-F633-4001-8C0E-97920EDDE6DB}" destId="{3A39973B-5E95-4DC2-952B-3492903E8D40}" srcOrd="0" destOrd="0" presId="urn:microsoft.com/office/officeart/2005/8/layout/vList2"/>
    <dgm:cxn modelId="{15105692-48FC-4793-ADBA-5229C98B8F7C}" type="presOf" srcId="{E6199C47-9C78-4615-BBFE-AACE8C4667E4}" destId="{B6E3DF71-B688-4ED2-BF04-B09A96351EA1}" srcOrd="0" destOrd="0" presId="urn:microsoft.com/office/officeart/2005/8/layout/vList2"/>
    <dgm:cxn modelId="{8245E5BB-CEDA-429B-A738-B73457BADE65}" srcId="{6D5044AF-15A2-4A5C-83A4-AA0833198F04}" destId="{E6199C47-9C78-4615-BBFE-AACE8C4667E4}" srcOrd="0" destOrd="0" parTransId="{AD031DBA-32E0-4C3C-866D-DBF80FD38B6C}" sibTransId="{956FE3DD-3B19-4AAE-8D8E-1FD6DEDB1C6C}"/>
    <dgm:cxn modelId="{449345EA-453C-4D7A-BB07-051A34D96B0F}" type="presOf" srcId="{6D5044AF-15A2-4A5C-83A4-AA0833198F04}" destId="{65534FF2-1E1D-4D60-8ED7-29F0C8A03B3C}" srcOrd="0" destOrd="0" presId="urn:microsoft.com/office/officeart/2005/8/layout/vList2"/>
    <dgm:cxn modelId="{08AFFFF2-C74F-4466-B01A-CDB6595CFF47}" srcId="{6D5044AF-15A2-4A5C-83A4-AA0833198F04}" destId="{02902832-A436-49DB-973A-694C8D8FC29B}" srcOrd="4" destOrd="0" parTransId="{CAFCBF96-474F-418D-9DEB-5856844803B8}" sibTransId="{92036DEA-DB07-4798-BD62-0164780ECAA6}"/>
    <dgm:cxn modelId="{A21A0D8D-5E91-4370-B1D3-0C7D9D77EE5A}" type="presParOf" srcId="{65534FF2-1E1D-4D60-8ED7-29F0C8A03B3C}" destId="{B6E3DF71-B688-4ED2-BF04-B09A96351EA1}" srcOrd="0" destOrd="0" presId="urn:microsoft.com/office/officeart/2005/8/layout/vList2"/>
    <dgm:cxn modelId="{D3661548-AF7C-489F-A3A8-1BFC35A43795}" type="presParOf" srcId="{65534FF2-1E1D-4D60-8ED7-29F0C8A03B3C}" destId="{B55870EB-E045-4F15-AE17-E564EDF8A21A}" srcOrd="1" destOrd="0" presId="urn:microsoft.com/office/officeart/2005/8/layout/vList2"/>
    <dgm:cxn modelId="{D3408E45-A181-4166-B23E-F8823E45C4AB}" type="presParOf" srcId="{65534FF2-1E1D-4D60-8ED7-29F0C8A03B3C}" destId="{7E4527C5-AC22-4E00-9A85-BD05D603DAFD}" srcOrd="2" destOrd="0" presId="urn:microsoft.com/office/officeart/2005/8/layout/vList2"/>
    <dgm:cxn modelId="{7250EE9B-5757-40FF-BF59-E16245236633}" type="presParOf" srcId="{65534FF2-1E1D-4D60-8ED7-29F0C8A03B3C}" destId="{200F2D67-20CE-45A2-BE88-49633E773359}" srcOrd="3" destOrd="0" presId="urn:microsoft.com/office/officeart/2005/8/layout/vList2"/>
    <dgm:cxn modelId="{137782E4-E517-413F-BEC7-528B19914CA3}" type="presParOf" srcId="{65534FF2-1E1D-4D60-8ED7-29F0C8A03B3C}" destId="{A651F344-2961-4978-A807-D88ED3ED4C32}" srcOrd="4" destOrd="0" presId="urn:microsoft.com/office/officeart/2005/8/layout/vList2"/>
    <dgm:cxn modelId="{5A7688A5-0A42-41B7-822E-C1DE337F61C1}" type="presParOf" srcId="{65534FF2-1E1D-4D60-8ED7-29F0C8A03B3C}" destId="{5008A824-280A-4BED-A248-4398408ED6DC}" srcOrd="5" destOrd="0" presId="urn:microsoft.com/office/officeart/2005/8/layout/vList2"/>
    <dgm:cxn modelId="{0341BB9F-5AA8-412E-8B98-163B7C48AEB0}" type="presParOf" srcId="{65534FF2-1E1D-4D60-8ED7-29F0C8A03B3C}" destId="{3A39973B-5E95-4DC2-952B-3492903E8D40}" srcOrd="6" destOrd="0" presId="urn:microsoft.com/office/officeart/2005/8/layout/vList2"/>
    <dgm:cxn modelId="{87C94EE1-CBD9-4E3F-A35E-B66C98C5C2B6}" type="presParOf" srcId="{65534FF2-1E1D-4D60-8ED7-29F0C8A03B3C}" destId="{A5267E3A-A7B9-4DCC-9543-90B2DFD6A9A1}" srcOrd="7" destOrd="0" presId="urn:microsoft.com/office/officeart/2005/8/layout/vList2"/>
    <dgm:cxn modelId="{19D592C7-CE35-488F-A2DE-D0870C59516A}" type="presParOf" srcId="{65534FF2-1E1D-4D60-8ED7-29F0C8A03B3C}" destId="{27A253C5-516F-4384-857C-20E3CC24426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E3DF71-B688-4ED2-BF04-B09A96351EA1}">
      <dsp:nvSpPr>
        <dsp:cNvPr id="0" name=""/>
        <dsp:cNvSpPr/>
      </dsp:nvSpPr>
      <dsp:spPr>
        <a:xfrm>
          <a:off x="0" y="70684"/>
          <a:ext cx="12478976" cy="166845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200" b="1" kern="1200"/>
            <a:t>Vigência trienal: 2023-2025</a:t>
          </a:r>
        </a:p>
      </dsp:txBody>
      <dsp:txXfrm>
        <a:off x="81447" y="152131"/>
        <a:ext cx="12316082" cy="1505562"/>
      </dsp:txXfrm>
    </dsp:sp>
    <dsp:sp modelId="{7E4527C5-AC22-4E00-9A85-BD05D603DAFD}">
      <dsp:nvSpPr>
        <dsp:cNvPr id="0" name=""/>
        <dsp:cNvSpPr/>
      </dsp:nvSpPr>
      <dsp:spPr>
        <a:xfrm>
          <a:off x="0" y="1860100"/>
          <a:ext cx="12478976" cy="166845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200" b="1" kern="1200" dirty="0"/>
            <a:t>Padronização das etapas com as principais entregas às partes</a:t>
          </a:r>
        </a:p>
      </dsp:txBody>
      <dsp:txXfrm>
        <a:off x="81447" y="1941547"/>
        <a:ext cx="12316082" cy="1505562"/>
      </dsp:txXfrm>
    </dsp:sp>
    <dsp:sp modelId="{A651F344-2961-4978-A807-D88ED3ED4C32}">
      <dsp:nvSpPr>
        <dsp:cNvPr id="0" name=""/>
        <dsp:cNvSpPr/>
      </dsp:nvSpPr>
      <dsp:spPr>
        <a:xfrm>
          <a:off x="0" y="3649517"/>
          <a:ext cx="12478976" cy="166845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200" b="1" kern="1200" dirty="0"/>
            <a:t>Prazos das etapas por trimestre</a:t>
          </a:r>
        </a:p>
      </dsp:txBody>
      <dsp:txXfrm>
        <a:off x="81447" y="3730964"/>
        <a:ext cx="12316082" cy="1505562"/>
      </dsp:txXfrm>
    </dsp:sp>
    <dsp:sp modelId="{3A39973B-5E95-4DC2-952B-3492903E8D40}">
      <dsp:nvSpPr>
        <dsp:cNvPr id="0" name=""/>
        <dsp:cNvSpPr/>
      </dsp:nvSpPr>
      <dsp:spPr>
        <a:xfrm>
          <a:off x="0" y="5438933"/>
          <a:ext cx="12478976" cy="166845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200" b="1" kern="1200" dirty="0"/>
            <a:t>Participação social:  de consulta interna, tomada pública de subsídios e audiência pública</a:t>
          </a:r>
        </a:p>
      </dsp:txBody>
      <dsp:txXfrm>
        <a:off x="81447" y="5520380"/>
        <a:ext cx="12316082" cy="1505562"/>
      </dsp:txXfrm>
    </dsp:sp>
    <dsp:sp modelId="{27A253C5-516F-4384-857C-20E3CC244266}">
      <dsp:nvSpPr>
        <dsp:cNvPr id="0" name=""/>
        <dsp:cNvSpPr/>
      </dsp:nvSpPr>
      <dsp:spPr>
        <a:xfrm>
          <a:off x="0" y="7228350"/>
          <a:ext cx="12478976" cy="166845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200" b="1" kern="1200" dirty="0"/>
            <a:t>Revisão ordinária anual </a:t>
          </a:r>
        </a:p>
      </dsp:txBody>
      <dsp:txXfrm>
        <a:off x="81447" y="7309797"/>
        <a:ext cx="12316082" cy="15055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02FFFB51-62BD-4ED9-8C8C-72908B92FB4A}" type="datetimeFigureOut">
              <a:rPr lang="pt-BR" smtClean="0"/>
              <a:t>07/12/2022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DD0ABBB1-5E8A-4D6B-9C01-E287A81F5DC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8228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87915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75830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263745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351660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439574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527489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615404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703319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1" y="0"/>
            <a:ext cx="18288000" cy="11110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4"/>
          <a:stretch>
            <a:fillRect/>
          </a:stretch>
        </p:blipFill>
        <p:spPr bwMode="auto">
          <a:xfrm>
            <a:off x="2158618" y="898526"/>
            <a:ext cx="15157102" cy="8395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 userDrawn="1"/>
        </p:nvSpPr>
        <p:spPr>
          <a:xfrm>
            <a:off x="1" y="9391972"/>
            <a:ext cx="18288000" cy="895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2346BC59-AC41-4EDF-AABF-0A22A64C21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6534"/>
            <a:ext cx="18277051" cy="1029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48988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1" y="0"/>
            <a:ext cx="18288000" cy="11110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4"/>
          <a:stretch>
            <a:fillRect/>
          </a:stretch>
        </p:blipFill>
        <p:spPr bwMode="auto">
          <a:xfrm>
            <a:off x="2158618" y="898526"/>
            <a:ext cx="15157102" cy="8395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 userDrawn="1"/>
        </p:nvSpPr>
        <p:spPr>
          <a:xfrm>
            <a:off x="1" y="9391972"/>
            <a:ext cx="18288000" cy="895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2346BC59-AC41-4EDF-AABF-0A22A64C21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234" y="-14370"/>
            <a:ext cx="18288000" cy="1029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59163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E9341BF5-094A-4844-9CE5-80E156EAF0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8278208" cy="126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82734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555556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1" y="0"/>
            <a:ext cx="18288000" cy="14710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</p:spTree>
    <p:extLst>
      <p:ext uri="{BB962C8B-B14F-4D97-AF65-F5344CB8AC3E}">
        <p14:creationId xmlns:p14="http://schemas.microsoft.com/office/powerpoint/2010/main" val="23835388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>
            <a:extLst>
              <a:ext uri="{FF2B5EF4-FFF2-40B4-BE49-F238E27FC236}">
                <a16:creationId xmlns:a16="http://schemas.microsoft.com/office/drawing/2014/main" id="{2346BC59-AC41-4EDF-AABF-0A22A64C21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49" y="-6534"/>
            <a:ext cx="18277051" cy="1029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9496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2840" y="9680005"/>
            <a:ext cx="2135360" cy="4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803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7" r:id="rId2"/>
    <p:sldLayoutId id="2147483660" r:id="rId3"/>
    <p:sldLayoutId id="2147483655" r:id="rId4"/>
    <p:sldLayoutId id="2147483656" r:id="rId5"/>
    <p:sldLayoutId id="2147483658" r:id="rId6"/>
  </p:sldLayoutIdLst>
  <p:transition spd="slow">
    <p:push dir="u"/>
  </p:transition>
  <p:txStyles>
    <p:titleStyle>
      <a:lvl1pPr algn="ctr" defTabSz="1758300" rtl="0" eaLnBrk="1" latinLnBrk="0" hangingPunct="1">
        <a:spcBef>
          <a:spcPct val="0"/>
        </a:spcBef>
        <a:buNone/>
        <a:defRPr sz="8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9362" indent="-659362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428619" indent="-549469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19787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07702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4pPr>
      <a:lvl5pPr marL="39561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»"/>
        <a:defRPr sz="3800" kern="1200">
          <a:solidFill>
            <a:schemeClr val="tx1"/>
          </a:solidFill>
          <a:latin typeface="+mn-lt"/>
          <a:ea typeface="+mn-ea"/>
          <a:cs typeface="+mn-cs"/>
        </a:defRPr>
      </a:lvl5pPr>
      <a:lvl6pPr marL="48353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6pPr>
      <a:lvl7pPr marL="57144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7pPr>
      <a:lvl8pPr marL="65936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8pPr>
      <a:lvl9pPr marL="74727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791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7583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6374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35166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43957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52748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61540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70331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G"/><Relationship Id="rId3" Type="http://schemas.openxmlformats.org/officeDocument/2006/relationships/image" Target="../media/image10.JPG"/><Relationship Id="rId7" Type="http://schemas.openxmlformats.org/officeDocument/2006/relationships/image" Target="../media/image14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JP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JPG"/><Relationship Id="rId9" Type="http://schemas.openxmlformats.org/officeDocument/2006/relationships/image" Target="../media/image1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alpha val="3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E9007FDA-9009-43B2-9EC6-38E57E0FD3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49" y="-6534"/>
            <a:ext cx="18277051" cy="10293534"/>
          </a:xfrm>
          <a:prstGeom prst="rect">
            <a:avLst/>
          </a:prstGeom>
        </p:spPr>
      </p:pic>
      <p:pic>
        <p:nvPicPr>
          <p:cNvPr id="11" name="Imagem 10" descr="Placa azul com letras brancas em fundo preto&#10;&#10;Descrição gerada automaticamente">
            <a:extLst>
              <a:ext uri="{FF2B5EF4-FFF2-40B4-BE49-F238E27FC236}">
                <a16:creationId xmlns:a16="http://schemas.microsoft.com/office/drawing/2014/main" id="{531BFB23-8D6C-4952-9A0F-29BE84C752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82" y="1078799"/>
            <a:ext cx="3820468" cy="768788"/>
          </a:xfrm>
          <a:prstGeom prst="rect">
            <a:avLst/>
          </a:prstGeom>
        </p:spPr>
      </p:pic>
      <p:pic>
        <p:nvPicPr>
          <p:cNvPr id="13" name="Imagem 12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5179CEB6-8169-4995-8C1F-92B25A1E227B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4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8" y="1756228"/>
            <a:ext cx="18277051" cy="6907892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23C32904-E9BD-4C37-BD51-A5E3DFFE6D28}"/>
              </a:ext>
            </a:extLst>
          </p:cNvPr>
          <p:cNvSpPr txBox="1">
            <a:spLocks/>
          </p:cNvSpPr>
          <p:nvPr/>
        </p:nvSpPr>
        <p:spPr bwMode="auto">
          <a:xfrm>
            <a:off x="8033657" y="6719730"/>
            <a:ext cx="9958987" cy="961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9150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58300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37450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516600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395749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74899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154049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033199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 panose="020F0502020204030204" pitchFamily="34" charset="0"/>
              </a:rPr>
              <a:t>Gerência de Planejamento e Acompanhamento – GPLAN</a:t>
            </a:r>
          </a:p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 panose="020F0502020204030204" pitchFamily="34" charset="0"/>
              </a:rPr>
              <a:t>Coordenadoria de Qualidade Regulatória – COQAR</a:t>
            </a:r>
          </a:p>
          <a:p>
            <a:pPr algn="r"/>
            <a:endParaRPr lang="pt-BR" altLang="pt-BR" sz="3200" b="1" dirty="0">
              <a:solidFill>
                <a:srgbClr val="F4752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C0F45BB1-5992-41EA-9256-3739AF49024E}"/>
              </a:ext>
            </a:extLst>
          </p:cNvPr>
          <p:cNvSpPr txBox="1">
            <a:spLocks/>
          </p:cNvSpPr>
          <p:nvPr/>
        </p:nvSpPr>
        <p:spPr>
          <a:xfrm>
            <a:off x="-152400" y="1712404"/>
            <a:ext cx="17726122" cy="3951842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9150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58300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37450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516600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395749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74899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154049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033199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pt-BR" sz="8000" b="1" cap="none" dirty="0">
              <a:solidFill>
                <a:srgbClr val="007373"/>
              </a:solidFill>
            </a:endParaRPr>
          </a:p>
          <a:p>
            <a:pPr algn="r">
              <a:defRPr/>
            </a:pPr>
            <a:r>
              <a:rPr lang="pt-BR" sz="8000" b="1" cap="none" dirty="0">
                <a:solidFill>
                  <a:srgbClr val="007373"/>
                </a:solidFill>
              </a:rPr>
              <a:t>Agenda Regulatória 2023-25</a:t>
            </a:r>
          </a:p>
          <a:p>
            <a:pPr algn="r">
              <a:defRPr/>
            </a:pPr>
            <a:r>
              <a:rPr lang="pt-BR" sz="8000" b="1" dirty="0">
                <a:solidFill>
                  <a:srgbClr val="007373"/>
                </a:solidFill>
              </a:rPr>
              <a:t>111ª CAMSS</a:t>
            </a:r>
            <a:endParaRPr lang="pt-BR" sz="8000" b="1" cap="none" dirty="0">
              <a:solidFill>
                <a:srgbClr val="007373"/>
              </a:solidFill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EB5165EE-80BF-4B53-A231-778EFF0893D2}"/>
              </a:ext>
            </a:extLst>
          </p:cNvPr>
          <p:cNvSpPr txBox="1">
            <a:spLocks/>
          </p:cNvSpPr>
          <p:nvPr/>
        </p:nvSpPr>
        <p:spPr bwMode="auto">
          <a:xfrm>
            <a:off x="7851201" y="8626733"/>
            <a:ext cx="10323898" cy="588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9150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58300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37450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516600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395749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74899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154049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033199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altLang="pt-BR" sz="2400" dirty="0">
                <a:solidFill>
                  <a:srgbClr val="007373"/>
                </a:solidFill>
                <a:latin typeface="Calibri" panose="020F0502020204030204" pitchFamily="34" charset="0"/>
              </a:rPr>
              <a:t>Dezembro  / 2022</a:t>
            </a:r>
          </a:p>
        </p:txBody>
      </p:sp>
    </p:spTree>
    <p:extLst>
      <p:ext uri="{BB962C8B-B14F-4D97-AF65-F5344CB8AC3E}">
        <p14:creationId xmlns:p14="http://schemas.microsoft.com/office/powerpoint/2010/main" val="279442189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6BD3D66A-3631-43B0-8360-090B6A6470D5}"/>
              </a:ext>
            </a:extLst>
          </p:cNvPr>
          <p:cNvSpPr/>
          <p:nvPr/>
        </p:nvSpPr>
        <p:spPr>
          <a:xfrm rot="16200000">
            <a:off x="-4179272" y="4179272"/>
            <a:ext cx="10287000" cy="19284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/>
              <a:t>Elaboração  da Agenda Regulatória</a:t>
            </a:r>
          </a:p>
        </p:txBody>
      </p:sp>
      <p:pic>
        <p:nvPicPr>
          <p:cNvPr id="12" name="Imagem 11" descr="Desenho de pessoa e texto branco&#10;&#10;Descrição gerada automaticamente com confiança média">
            <a:extLst>
              <a:ext uri="{FF2B5EF4-FFF2-40B4-BE49-F238E27FC236}">
                <a16:creationId xmlns:a16="http://schemas.microsoft.com/office/drawing/2014/main" id="{6C3C8A6E-D578-4B57-A377-C7D2A4E06C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2353" y="5303191"/>
            <a:ext cx="838332" cy="1046508"/>
          </a:xfrm>
          <a:prstGeom prst="round2DiagRect">
            <a:avLst>
              <a:gd name="adj1" fmla="val 16667"/>
              <a:gd name="adj2" fmla="val 0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pic>
        <p:nvPicPr>
          <p:cNvPr id="13" name="Imagem 12" descr="Desenho de cachorro&#10;&#10;Descrição gerada automaticamente">
            <a:extLst>
              <a:ext uri="{FF2B5EF4-FFF2-40B4-BE49-F238E27FC236}">
                <a16:creationId xmlns:a16="http://schemas.microsoft.com/office/drawing/2014/main" id="{330DC2DF-74CE-43AC-B5AC-649089D1A2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13515" y="8941128"/>
            <a:ext cx="942476" cy="819825"/>
          </a:xfrm>
          <a:prstGeom prst="round2DiagRect">
            <a:avLst>
              <a:gd name="adj1" fmla="val 16667"/>
              <a:gd name="adj2" fmla="val 0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pic>
        <p:nvPicPr>
          <p:cNvPr id="14" name="Imagem 13" descr="Ícone&#10;&#10;Descrição gerada automaticamente">
            <a:extLst>
              <a:ext uri="{FF2B5EF4-FFF2-40B4-BE49-F238E27FC236}">
                <a16:creationId xmlns:a16="http://schemas.microsoft.com/office/drawing/2014/main" id="{F3ABE6D1-6957-4938-B423-94215A7114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5340" y="3267238"/>
            <a:ext cx="738028" cy="656590"/>
          </a:xfrm>
          <a:prstGeom prst="round2DiagRect">
            <a:avLst>
              <a:gd name="adj1" fmla="val 16667"/>
              <a:gd name="adj2" fmla="val 0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pic>
        <p:nvPicPr>
          <p:cNvPr id="15" name="Imagem 14" descr="Ícone&#10;&#10;Descrição gerada automaticamente">
            <a:extLst>
              <a:ext uri="{FF2B5EF4-FFF2-40B4-BE49-F238E27FC236}">
                <a16:creationId xmlns:a16="http://schemas.microsoft.com/office/drawing/2014/main" id="{D007FFD0-94E6-45CF-B4F5-8F2275B59C2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5340" y="236847"/>
            <a:ext cx="702496" cy="1165736"/>
          </a:xfrm>
          <a:prstGeom prst="round2DiagRect">
            <a:avLst>
              <a:gd name="adj1" fmla="val 16667"/>
              <a:gd name="adj2" fmla="val 0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pic>
        <p:nvPicPr>
          <p:cNvPr id="16" name="Imagem 15" descr="Desenho de um círculo&#10;&#10;Descrição gerada automaticamente com confiança média">
            <a:extLst>
              <a:ext uri="{FF2B5EF4-FFF2-40B4-BE49-F238E27FC236}">
                <a16:creationId xmlns:a16="http://schemas.microsoft.com/office/drawing/2014/main" id="{5CA4198D-BD10-45FA-8C15-CFF2303AEB1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0197" y="4320964"/>
            <a:ext cx="732937" cy="610781"/>
          </a:xfrm>
          <a:prstGeom prst="round2DiagRect">
            <a:avLst>
              <a:gd name="adj1" fmla="val 16667"/>
              <a:gd name="adj2" fmla="val 0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pic>
        <p:nvPicPr>
          <p:cNvPr id="17" name="Imagem 16" descr="Desenho de uma pessoa&#10;&#10;Descrição gerada automaticamente">
            <a:extLst>
              <a:ext uri="{FF2B5EF4-FFF2-40B4-BE49-F238E27FC236}">
                <a16:creationId xmlns:a16="http://schemas.microsoft.com/office/drawing/2014/main" id="{0E3E6DE8-05F0-4BF6-801F-B6BB07C55A1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5340" y="1796382"/>
            <a:ext cx="717668" cy="1073957"/>
          </a:xfrm>
          <a:prstGeom prst="round2DiagRect">
            <a:avLst>
              <a:gd name="adj1" fmla="val 16667"/>
              <a:gd name="adj2" fmla="val 0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pic>
        <p:nvPicPr>
          <p:cNvPr id="18" name="Imagem 17" descr="Ícone&#10;&#10;Descrição gerada automaticamente">
            <a:extLst>
              <a:ext uri="{FF2B5EF4-FFF2-40B4-BE49-F238E27FC236}">
                <a16:creationId xmlns:a16="http://schemas.microsoft.com/office/drawing/2014/main" id="{A64F25F3-4065-4773-8423-55CF8F628C8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3715" y="7758396"/>
            <a:ext cx="821453" cy="776442"/>
          </a:xfrm>
          <a:prstGeom prst="round2DiagRect">
            <a:avLst>
              <a:gd name="adj1" fmla="val 16667"/>
              <a:gd name="adj2" fmla="val 0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pic>
        <p:nvPicPr>
          <p:cNvPr id="19" name="Imagem 18" descr="Ícone&#10;&#10;Descrição gerada automaticamente">
            <a:extLst>
              <a:ext uri="{FF2B5EF4-FFF2-40B4-BE49-F238E27FC236}">
                <a16:creationId xmlns:a16="http://schemas.microsoft.com/office/drawing/2014/main" id="{0CD24D0C-9481-4E1F-85C4-5504166148C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6321" y="6699760"/>
            <a:ext cx="770814" cy="708923"/>
          </a:xfrm>
          <a:prstGeom prst="round2DiagRect">
            <a:avLst>
              <a:gd name="adj1" fmla="val 16667"/>
              <a:gd name="adj2" fmla="val 0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pic>
        <p:nvPicPr>
          <p:cNvPr id="29" name="Imagem 28">
            <a:extLst>
              <a:ext uri="{FF2B5EF4-FFF2-40B4-BE49-F238E27FC236}">
                <a16:creationId xmlns:a16="http://schemas.microsoft.com/office/drawing/2014/main" id="{3ED7DF23-CB03-4C1C-BE4A-566D06D55A8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092796" y="1238420"/>
            <a:ext cx="14841250" cy="781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60372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tângulo 26">
            <a:extLst>
              <a:ext uri="{FF2B5EF4-FFF2-40B4-BE49-F238E27FC236}">
                <a16:creationId xmlns:a16="http://schemas.microsoft.com/office/drawing/2014/main" id="{FC51DE0E-5929-4DB0-9B96-F95F5D1E2217}"/>
              </a:ext>
            </a:extLst>
          </p:cNvPr>
          <p:cNvSpPr/>
          <p:nvPr/>
        </p:nvSpPr>
        <p:spPr>
          <a:xfrm rot="16200000">
            <a:off x="-4385510" y="4385510"/>
            <a:ext cx="10287000" cy="1515979"/>
          </a:xfrm>
          <a:prstGeom prst="rect">
            <a:avLst/>
          </a:prstGeom>
          <a:solidFill>
            <a:schemeClr val="accent2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/>
              <a:t>Metodologia 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2B730EBA-8C95-4636-8FF3-053383978A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2789955"/>
              </p:ext>
            </p:extLst>
          </p:nvPr>
        </p:nvGraphicFramePr>
        <p:xfrm>
          <a:off x="3652172" y="659753"/>
          <a:ext cx="12478976" cy="8967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996090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A4E8B7BE-E221-4735-8AE4-5DC472BECCB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96115"/>
            <a:ext cx="18288001" cy="7241985"/>
          </a:xfrm>
          <a:prstGeom prst="rect">
            <a:avLst/>
          </a:prstGeom>
        </p:spPr>
      </p:pic>
      <p:sp>
        <p:nvSpPr>
          <p:cNvPr id="7" name="Espaço Reservado para Número de Slide 4"/>
          <p:cNvSpPr txBox="1">
            <a:spLocks/>
          </p:cNvSpPr>
          <p:nvPr/>
        </p:nvSpPr>
        <p:spPr bwMode="auto">
          <a:xfrm>
            <a:off x="9576049" y="9715792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>
                <a:solidFill>
                  <a:srgbClr val="898989"/>
                </a:solidFill>
                <a:latin typeface="Calibri" panose="020F0502020204030204" pitchFamily="34" charset="0"/>
              </a:rPr>
              <a:pPr/>
              <a:t>4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B8EA4F62-37FC-42A7-9983-822971F790BF}"/>
              </a:ext>
            </a:extLst>
          </p:cNvPr>
          <p:cNvSpPr txBox="1"/>
          <p:nvPr/>
        </p:nvSpPr>
        <p:spPr>
          <a:xfrm>
            <a:off x="2170826" y="-85479"/>
            <a:ext cx="15515596" cy="8946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spcAft>
                <a:spcPts val="800"/>
              </a:spcAft>
            </a:pPr>
            <a:endParaRPr lang="pt-BR" sz="3600" b="1" i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fontAlgn="base">
              <a:spcAft>
                <a:spcPts val="800"/>
              </a:spcAft>
            </a:pPr>
            <a:r>
              <a:rPr lang="pt-BR" sz="3600" b="1" dirty="0">
                <a:solidFill>
                  <a:schemeClr val="accent2">
                    <a:lumMod val="75000"/>
                  </a:schemeClr>
                </a:solidFill>
                <a:latin typeface="rawline"/>
              </a:rPr>
              <a:t>A</a:t>
            </a:r>
            <a:r>
              <a:rPr lang="pt-BR" sz="3600" b="1" i="0" dirty="0">
                <a:solidFill>
                  <a:schemeClr val="accent2">
                    <a:lumMod val="75000"/>
                  </a:schemeClr>
                </a:solidFill>
                <a:effectLst/>
                <a:latin typeface="rawline"/>
              </a:rPr>
              <a:t> </a:t>
            </a:r>
            <a:r>
              <a:rPr lang="pt-BR" sz="3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Agenda Regulatória da ANS 2023-2025 possui três seções distintas:</a:t>
            </a:r>
          </a:p>
          <a:p>
            <a:pPr algn="just" fontAlgn="base">
              <a:spcAft>
                <a:spcPts val="800"/>
              </a:spcAft>
            </a:pPr>
            <a:endParaRPr lang="pt-BR" sz="21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fontAlgn="base">
              <a:spcAft>
                <a:spcPts val="800"/>
              </a:spcAft>
            </a:pPr>
            <a:endParaRPr lang="pt-BR" sz="21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fontAlgn="base">
              <a:spcAft>
                <a:spcPts val="800"/>
              </a:spcAft>
            </a:pPr>
            <a:r>
              <a:rPr lang="pt-BR" sz="3400" dirty="0">
                <a:solidFill>
                  <a:srgbClr val="555555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pt-BR" sz="3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1- TEMAS REGULATÓRIOS</a:t>
            </a:r>
            <a:r>
              <a:rPr lang="pt-BR" sz="3400" b="1" i="0" dirty="0">
                <a:solidFill>
                  <a:srgbClr val="555555"/>
                </a:solidFill>
                <a:effectLst/>
                <a:latin typeface="+mj-lt"/>
              </a:rPr>
              <a:t>:</a:t>
            </a:r>
            <a:r>
              <a:rPr lang="pt-BR" sz="3400" b="0" i="0" dirty="0">
                <a:solidFill>
                  <a:srgbClr val="555555"/>
                </a:solidFill>
                <a:effectLst/>
                <a:latin typeface="+mj-lt"/>
              </a:rPr>
              <a:t> </a:t>
            </a:r>
            <a:r>
              <a:rPr lang="pt-BR" sz="3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temas para os quais a Agência pretende realizar, pelo menos, análise de impacto regulatório (AIR) durante o período de vigência da Agenda Regulatória</a:t>
            </a:r>
          </a:p>
          <a:p>
            <a:pPr algn="just" fontAlgn="base">
              <a:spcAft>
                <a:spcPts val="800"/>
              </a:spcAft>
            </a:pPr>
            <a:endParaRPr lang="pt-BR" sz="34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fontAlgn="base">
              <a:spcAft>
                <a:spcPts val="800"/>
              </a:spcAft>
            </a:pPr>
            <a:r>
              <a:rPr lang="pt-BR" sz="3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2- AGENDA DE AVALIAÇÃO DE RESULTADO REGULATÓRIO (ARR): </a:t>
            </a:r>
            <a:r>
              <a:rPr lang="pt-BR" sz="3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conjunto de avaliações de resultado regulatório (</a:t>
            </a:r>
            <a:r>
              <a:rPr lang="pt-BR" sz="3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ARRs</a:t>
            </a:r>
            <a:r>
              <a:rPr lang="pt-BR" sz="3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que a Agência pretende realizar durante o período de vigência da Agenda Regulatória</a:t>
            </a:r>
          </a:p>
          <a:p>
            <a:pPr algn="just" fontAlgn="base">
              <a:spcAft>
                <a:spcPts val="800"/>
              </a:spcAft>
            </a:pPr>
            <a:endParaRPr lang="pt-BR" sz="3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fontAlgn="base">
              <a:spcAft>
                <a:spcPts val="800"/>
              </a:spcAft>
            </a:pPr>
            <a:r>
              <a:rPr lang="pt-BR" sz="3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3- ESTUDOS PRELIMINARES</a:t>
            </a:r>
            <a:r>
              <a:rPr lang="pt-BR" sz="3400" b="1" i="0" dirty="0">
                <a:solidFill>
                  <a:srgbClr val="555555"/>
                </a:solidFill>
                <a:effectLst/>
                <a:latin typeface="rawline"/>
              </a:rPr>
              <a:t>:</a:t>
            </a:r>
            <a:r>
              <a:rPr lang="pt-BR" sz="3400" b="0" i="0" dirty="0">
                <a:solidFill>
                  <a:srgbClr val="555555"/>
                </a:solidFill>
                <a:effectLst/>
                <a:latin typeface="rawline"/>
              </a:rPr>
              <a:t> </a:t>
            </a:r>
            <a:r>
              <a:rPr lang="pt-BR" sz="3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conjunto de assuntos a serem estudados durante o período de vigência da Agenda Regulatória que, embora não tenham maturidade suficiente para a elaboração de AIR, a ANS irá se aprofundar na temática e dará transparência de seus resultados.</a:t>
            </a:r>
            <a:endParaRPr lang="pt-BR" sz="36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A77759ED-CB86-4319-B721-BF16D3BE5F6F}"/>
              </a:ext>
            </a:extLst>
          </p:cNvPr>
          <p:cNvSpPr/>
          <p:nvPr/>
        </p:nvSpPr>
        <p:spPr>
          <a:xfrm rot="16200000">
            <a:off x="-4179272" y="4179272"/>
            <a:ext cx="10287000" cy="19284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/>
              <a:t>Estrutura da Agenda Regulatória</a:t>
            </a:r>
          </a:p>
        </p:txBody>
      </p:sp>
    </p:spTree>
    <p:extLst>
      <p:ext uri="{BB962C8B-B14F-4D97-AF65-F5344CB8AC3E}">
        <p14:creationId xmlns:p14="http://schemas.microsoft.com/office/powerpoint/2010/main" val="2366986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4"/>
          <p:cNvSpPr txBox="1">
            <a:spLocks/>
          </p:cNvSpPr>
          <p:nvPr/>
        </p:nvSpPr>
        <p:spPr bwMode="auto">
          <a:xfrm>
            <a:off x="9576049" y="9715792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>
                <a:solidFill>
                  <a:srgbClr val="898989"/>
                </a:solidFill>
                <a:latin typeface="Calibri" panose="020F0502020204030204" pitchFamily="34" charset="0"/>
              </a:rPr>
              <a:pPr/>
              <a:t>5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03E4D2E1-D81B-4F86-97A1-CD770A6ACABC}"/>
              </a:ext>
            </a:extLst>
          </p:cNvPr>
          <p:cNvSpPr txBox="1">
            <a:spLocks/>
          </p:cNvSpPr>
          <p:nvPr/>
        </p:nvSpPr>
        <p:spPr bwMode="auto">
          <a:xfrm>
            <a:off x="0" y="201566"/>
            <a:ext cx="17166069" cy="82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sz="5400" b="1" dirty="0">
                <a:solidFill>
                  <a:srgbClr val="F47521"/>
                </a:solidFill>
                <a:latin typeface="Calibri" panose="020F0502020204030204" pitchFamily="34" charset="0"/>
              </a:rPr>
              <a:t>TPS – total 177</a:t>
            </a:r>
            <a:endParaRPr lang="pt-BR" sz="5400" b="1" dirty="0">
              <a:solidFill>
                <a:srgbClr val="F47521"/>
              </a:solidFill>
            </a:endParaRP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86159F09-3648-48E3-8B5D-C53BD114F8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5701130"/>
              </p:ext>
            </p:extLst>
          </p:nvPr>
        </p:nvGraphicFramePr>
        <p:xfrm>
          <a:off x="4347412" y="2341673"/>
          <a:ext cx="13395157" cy="6751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tângulo 11">
            <a:extLst>
              <a:ext uri="{FF2B5EF4-FFF2-40B4-BE49-F238E27FC236}">
                <a16:creationId xmlns:a16="http://schemas.microsoft.com/office/drawing/2014/main" id="{15705E66-D4B6-42EE-A06F-8044FA746015}"/>
              </a:ext>
            </a:extLst>
          </p:cNvPr>
          <p:cNvSpPr/>
          <p:nvPr/>
        </p:nvSpPr>
        <p:spPr>
          <a:xfrm>
            <a:off x="-1016" y="1199904"/>
            <a:ext cx="4148473" cy="90870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836338FE-05B7-4778-8328-8FD57B75BD49}"/>
              </a:ext>
            </a:extLst>
          </p:cNvPr>
          <p:cNvSpPr txBox="1">
            <a:spLocks/>
          </p:cNvSpPr>
          <p:nvPr/>
        </p:nvSpPr>
        <p:spPr bwMode="auto">
          <a:xfrm>
            <a:off x="98962" y="1672287"/>
            <a:ext cx="4148472" cy="347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sz="4800" b="1" dirty="0">
                <a:solidFill>
                  <a:schemeClr val="tx2"/>
                </a:solidFill>
                <a:latin typeface="Calibri" panose="020F0502020204030204" pitchFamily="34" charset="0"/>
              </a:rPr>
              <a:t>TPS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4000" b="1" dirty="0">
                <a:solidFill>
                  <a:schemeClr val="tx2"/>
                </a:solidFill>
                <a:latin typeface="Calibri" panose="020F0502020204030204" pitchFamily="34" charset="0"/>
              </a:rPr>
              <a:t>281 contribuições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4000" b="1" dirty="0">
                <a:solidFill>
                  <a:schemeClr val="tx2"/>
                </a:solidFill>
                <a:latin typeface="Calibri" panose="020F0502020204030204" pitchFamily="34" charset="0"/>
              </a:rPr>
              <a:t>agrupadas em 177 para análise</a:t>
            </a:r>
          </a:p>
        </p:txBody>
      </p:sp>
    </p:spTree>
    <p:extLst>
      <p:ext uri="{BB962C8B-B14F-4D97-AF65-F5344CB8AC3E}">
        <p14:creationId xmlns:p14="http://schemas.microsoft.com/office/powerpoint/2010/main" val="255904640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Imagem 40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6CE42375-35DB-48BC-A078-2F119FCC7E7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96115"/>
            <a:ext cx="18288001" cy="7241985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03E4D2E1-D81B-4F86-97A1-CD770A6ACABC}"/>
              </a:ext>
            </a:extLst>
          </p:cNvPr>
          <p:cNvSpPr txBox="1">
            <a:spLocks/>
          </p:cNvSpPr>
          <p:nvPr/>
        </p:nvSpPr>
        <p:spPr bwMode="auto">
          <a:xfrm>
            <a:off x="-1016" y="248742"/>
            <a:ext cx="18285576" cy="82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sz="4000" b="1" dirty="0">
                <a:solidFill>
                  <a:srgbClr val="F47521"/>
                </a:solidFill>
                <a:latin typeface="Calibri" panose="020F0502020204030204" pitchFamily="34" charset="0"/>
              </a:rPr>
              <a:t>Audiência Pública </a:t>
            </a:r>
            <a:endParaRPr lang="pt-BR" sz="4000" b="1" dirty="0">
              <a:solidFill>
                <a:srgbClr val="F47521"/>
              </a:solidFill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DC95F862-A306-4516-81FA-FE59AD1F0451}"/>
              </a:ext>
            </a:extLst>
          </p:cNvPr>
          <p:cNvSpPr/>
          <p:nvPr/>
        </p:nvSpPr>
        <p:spPr>
          <a:xfrm>
            <a:off x="3440" y="3727839"/>
            <a:ext cx="18284560" cy="33941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48BC6A56-B6AC-4754-90CE-DE405DA1E0CA}"/>
              </a:ext>
            </a:extLst>
          </p:cNvPr>
          <p:cNvSpPr txBox="1">
            <a:spLocks/>
          </p:cNvSpPr>
          <p:nvPr/>
        </p:nvSpPr>
        <p:spPr bwMode="auto">
          <a:xfrm>
            <a:off x="2863637" y="3774982"/>
            <a:ext cx="4761796" cy="2769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sz="4800" b="1" dirty="0">
                <a:solidFill>
                  <a:schemeClr val="tx2"/>
                </a:solidFill>
                <a:latin typeface="Calibri" panose="020F0502020204030204" pitchFamily="34" charset="0"/>
              </a:rPr>
              <a:t>29/11 – 14h30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4000" b="1" dirty="0">
                <a:solidFill>
                  <a:schemeClr val="tx2"/>
                </a:solidFill>
                <a:latin typeface="Calibri" panose="020F0502020204030204" pitchFamily="34" charset="0"/>
              </a:rPr>
              <a:t>72 participantes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F1DC6E69-C0A9-4018-A583-A635BD63CF2F}"/>
              </a:ext>
            </a:extLst>
          </p:cNvPr>
          <p:cNvSpPr txBox="1">
            <a:spLocks/>
          </p:cNvSpPr>
          <p:nvPr/>
        </p:nvSpPr>
        <p:spPr bwMode="auto">
          <a:xfrm>
            <a:off x="11865967" y="3774981"/>
            <a:ext cx="4761796" cy="2769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sz="4800" b="1" dirty="0">
                <a:solidFill>
                  <a:schemeClr val="tx2"/>
                </a:solidFill>
                <a:latin typeface="Calibri" panose="020F0502020204030204" pitchFamily="34" charset="0"/>
              </a:rPr>
              <a:t>Continuação  13/12 - 9h</a:t>
            </a:r>
          </a:p>
        </p:txBody>
      </p:sp>
    </p:spTree>
    <p:extLst>
      <p:ext uri="{BB962C8B-B14F-4D97-AF65-F5344CB8AC3E}">
        <p14:creationId xmlns:p14="http://schemas.microsoft.com/office/powerpoint/2010/main" val="423375825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áfico 2">
            <a:extLst>
              <a:ext uri="{FF2B5EF4-FFF2-40B4-BE49-F238E27FC236}">
                <a16:creationId xmlns:a16="http://schemas.microsoft.com/office/drawing/2014/main" id="{87FD1565-FBAF-4FD9-BF84-AA277F9F0C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24300" y="4664621"/>
            <a:ext cx="10439400" cy="1704975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7EEC4957-EE9B-41F0-B505-D1094BB77855}"/>
              </a:ext>
            </a:extLst>
          </p:cNvPr>
          <p:cNvSpPr txBox="1">
            <a:spLocks/>
          </p:cNvSpPr>
          <p:nvPr/>
        </p:nvSpPr>
        <p:spPr bwMode="auto">
          <a:xfrm>
            <a:off x="795" y="1687513"/>
            <a:ext cx="18286413" cy="2378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Aft>
                <a:spcPts val="1800"/>
              </a:spcAft>
              <a:defRPr/>
            </a:pPr>
            <a:r>
              <a:rPr lang="pt-BR" altLang="pt-BR" sz="6600" b="1" dirty="0">
                <a:solidFill>
                  <a:srgbClr val="006E89"/>
                </a:solidFill>
                <a:latin typeface="+mn-lt"/>
              </a:rPr>
              <a:t>Obrigada!</a:t>
            </a:r>
            <a:endParaRPr lang="pt-BR" altLang="pt-BR" sz="6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37995476"/>
      </p:ext>
    </p:extLst>
  </p:cSld>
  <p:clrMapOvr>
    <a:masterClrMapping/>
  </p:clrMapOvr>
  <p:transition spd="slow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2_Personalizar design">
  <a:themeElements>
    <a:clrScheme name="Personalizada 2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006E89"/>
      </a:accent1>
      <a:accent2>
        <a:srgbClr val="6D983F"/>
      </a:accent2>
      <a:accent3>
        <a:srgbClr val="F47521"/>
      </a:accent3>
      <a:accent4>
        <a:srgbClr val="A05A09"/>
      </a:accent4>
      <a:accent5>
        <a:srgbClr val="D6BF16"/>
      </a:accent5>
      <a:accent6>
        <a:srgbClr val="A5BFDE"/>
      </a:accent6>
      <a:hlink>
        <a:srgbClr val="195214"/>
      </a:hlink>
      <a:folHlink>
        <a:srgbClr val="6836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12720</TotalTime>
  <Words>213</Words>
  <Application>Microsoft Office PowerPoint</Application>
  <PresentationFormat>Personalizar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rawline</vt:lpstr>
      <vt:lpstr>2_Personalizar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Expertise</dc:title>
  <dc:creator>Expertise Inteligencia e pesquisa de mercado</dc:creator>
  <cp:lastModifiedBy>Jaqueline Lima Fernandes</cp:lastModifiedBy>
  <cp:revision>1091</cp:revision>
  <cp:lastPrinted>2022-12-08T02:24:05Z</cp:lastPrinted>
  <dcterms:created xsi:type="dcterms:W3CDTF">2016-01-16T10:55:01Z</dcterms:created>
  <dcterms:modified xsi:type="dcterms:W3CDTF">2022-12-08T02:24:55Z</dcterms:modified>
</cp:coreProperties>
</file>