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6"/>
  </p:notesMasterIdLst>
  <p:sldIdLst>
    <p:sldId id="1103" r:id="rId3"/>
    <p:sldId id="1234" r:id="rId4"/>
    <p:sldId id="1233" r:id="rId5"/>
    <p:sldId id="1232" r:id="rId6"/>
    <p:sldId id="1195" r:id="rId7"/>
    <p:sldId id="1236" r:id="rId8"/>
    <p:sldId id="1238" r:id="rId9"/>
    <p:sldId id="1235" r:id="rId10"/>
    <p:sldId id="1110" r:id="rId11"/>
    <p:sldId id="1239" r:id="rId12"/>
    <p:sldId id="1240" r:id="rId13"/>
    <p:sldId id="1241" r:id="rId14"/>
    <p:sldId id="1105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Edinisia Mota Dias" initials="MEMD" lastIdx="7" clrIdx="0">
    <p:extLst>
      <p:ext uri="{19B8F6BF-5375-455C-9EA6-DF929625EA0E}">
        <p15:presenceInfo xmlns:p15="http://schemas.microsoft.com/office/powerpoint/2012/main" userId="S::dil.mota@fenasaude.org.br::1b943aa7-d2fc-4e9d-a52c-2cdbcbd6ff9c" providerId="AD"/>
      </p:ext>
    </p:extLst>
  </p:cmAuthor>
  <p:cmAuthor id="2" name="Roberto Pellim" initials="RP" lastIdx="1" clrIdx="1">
    <p:extLst>
      <p:ext uri="{19B8F6BF-5375-455C-9EA6-DF929625EA0E}">
        <p15:presenceInfo xmlns:p15="http://schemas.microsoft.com/office/powerpoint/2012/main" userId="S::roberto.pellim@fenasaude.org.br::b8bcf146-0e7a-4f42-a327-80fa47e4e8c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5632"/>
    <a:srgbClr val="6D6E71"/>
    <a:srgbClr val="42A24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71" autoAdjust="0"/>
    <p:restoredTop sz="96101" autoAdjust="0"/>
  </p:normalViewPr>
  <p:slideViewPr>
    <p:cSldViewPr snapToGrid="0">
      <p:cViewPr varScale="1">
        <p:scale>
          <a:sx n="68" d="100"/>
          <a:sy n="68" d="100"/>
        </p:scale>
        <p:origin x="74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4272F-D048-42AC-8EEE-C3935A1FC99D}" type="datetimeFigureOut">
              <a:rPr lang="pt-BR" smtClean="0"/>
              <a:t>19/10/2021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622FE-BF9F-4829-8EB5-6C6BF244849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19036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542921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b3033bf72a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b3033bf72a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531011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b3033bf72a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b3033bf72a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47506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b3033bf72a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b3033bf72a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78834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97817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b3033bf72a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b3033bf72a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384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b3033bf72a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b3033bf72a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91072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b3033bf72a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b3033bf72a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22519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b3033bf72a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b3033bf72a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71692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b3033bf72a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b3033bf72a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79881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751665-28B9-4F5A-ABA6-3BE8108CA1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A644C02-6627-401E-AA2D-9C4C7D1695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7ECB4BF-3122-45AE-A591-DDF120CB8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E36-BDF0-4D93-AFE9-7B417A151E47}" type="datetimeFigureOut">
              <a:rPr lang="pt-BR" smtClean="0"/>
              <a:t>19/10/2021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1B9B281-E2FC-406A-8610-1BFDB06D8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2B0C24-CBE3-408D-9222-2BFE663DD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2670-1127-41C8-B53D-536BBC862CF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9425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4200D1-5242-44EA-AE21-6E8976916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5C36DA3-2C45-43EA-BBF2-E3B4C2C956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2C95B13-95A3-4043-B195-91CAA952E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E36-BDF0-4D93-AFE9-7B417A151E47}" type="datetimeFigureOut">
              <a:rPr lang="pt-BR" smtClean="0"/>
              <a:t>19/10/2021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0267CFB-5D8C-4EEF-855A-C5744DBA7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9457099-121A-4F90-B721-FACC0CE80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2670-1127-41C8-B53D-536BBC862CF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5231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849208A-4FE0-4458-BC8B-A5D5F25954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A9227F1-E83B-4D63-998A-6B6526F05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C39A6D1-F625-4DAE-9AB6-207181B86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E36-BDF0-4D93-AFE9-7B417A151E47}" type="datetimeFigureOut">
              <a:rPr lang="pt-BR" smtClean="0"/>
              <a:t>19/10/2021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BECBABC-9396-4737-9F3A-38E56638B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4BAAD6D-6004-4A63-B1DB-43278F44F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2670-1127-41C8-B53D-536BBC862CF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23375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D4965449-167D-4600-AFE9-0F534756B0B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D563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/>
          </a:p>
        </p:txBody>
      </p:sp>
      <p:pic>
        <p:nvPicPr>
          <p:cNvPr id="10" name="Imagem 9" descr="Desenho com traços pretos em fundo branco&#10;&#10;Descrição gerada automaticamente com confiança média">
            <a:extLst>
              <a:ext uri="{FF2B5EF4-FFF2-40B4-BE49-F238E27FC236}">
                <a16:creationId xmlns:a16="http://schemas.microsoft.com/office/drawing/2014/main" id="{DDF557F9-5E4D-4469-BB39-49BE72869F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416" y="164638"/>
            <a:ext cx="2095304" cy="488809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0001378-681D-497E-9E2A-E5842B283F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59631" y="2667331"/>
            <a:ext cx="4672739" cy="1523340"/>
          </a:xfrm>
          <a:prstGeom prst="rect">
            <a:avLst/>
          </a:prstGeom>
        </p:spPr>
        <p:txBody>
          <a:bodyPr/>
          <a:lstStyle>
            <a:lvl1pPr marL="0" indent="0" algn="l" defTabSz="1219170" rtl="0" eaLnBrk="1" latinLnBrk="0" hangingPunct="1">
              <a:spcBef>
                <a:spcPct val="0"/>
              </a:spcBef>
              <a:buNone/>
              <a:defRPr lang="pt-BR" sz="5333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ea typeface="+mj-ea"/>
                <a:cs typeface="Leelawadee" panose="020B0502040204020203" pitchFamily="34" charset="-34"/>
              </a:defRPr>
            </a:lvl1pPr>
            <a:lvl2pPr marL="0" indent="0" algn="l" defTabSz="1219170" rtl="0" eaLnBrk="1" latinLnBrk="0" hangingPunct="1">
              <a:spcBef>
                <a:spcPct val="0"/>
              </a:spcBef>
              <a:buNone/>
              <a:defRPr lang="pt-BR" sz="48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ea typeface="+mj-ea"/>
                <a:cs typeface="Leelawadee" panose="020B0502040204020203" pitchFamily="34" charset="-34"/>
              </a:defRPr>
            </a:lvl2pPr>
            <a:lvl3pPr marL="0" indent="0" algn="l" defTabSz="1219170" rtl="0" eaLnBrk="1" latinLnBrk="0" hangingPunct="1">
              <a:spcBef>
                <a:spcPct val="0"/>
              </a:spcBef>
              <a:buNone/>
              <a:defRPr lang="pt-BR" sz="48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ea typeface="+mj-ea"/>
                <a:cs typeface="Leelawadee" panose="020B0502040204020203" pitchFamily="34" charset="-34"/>
              </a:defRPr>
            </a:lvl3pPr>
            <a:lvl4pPr marL="0" indent="0" algn="l" defTabSz="1219170" rtl="0" eaLnBrk="1" latinLnBrk="0" hangingPunct="1">
              <a:spcBef>
                <a:spcPct val="0"/>
              </a:spcBef>
              <a:buNone/>
              <a:defRPr lang="pt-BR" sz="48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ea typeface="+mj-ea"/>
                <a:cs typeface="Leelawadee" panose="020B0502040204020203" pitchFamily="34" charset="-34"/>
              </a:defRPr>
            </a:lvl4pPr>
            <a:lvl5pPr marL="0" indent="0" algn="l" defTabSz="1219170" rtl="0" eaLnBrk="1" latinLnBrk="0" hangingPunct="1">
              <a:spcBef>
                <a:spcPct val="0"/>
              </a:spcBef>
              <a:buNone/>
              <a:defRPr lang="en-US" sz="48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ea typeface="+mj-ea"/>
                <a:cs typeface="Leelawadee" panose="020B0502040204020203" pitchFamily="34" charset="-34"/>
              </a:defRPr>
            </a:lvl5pPr>
          </a:lstStyle>
          <a:p>
            <a:pPr algn="ctr"/>
            <a:r>
              <a:rPr lang="pt-BR" dirty="0"/>
              <a:t>GT ANS de  Odontologia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5A3B5A3-04E0-4417-B58C-D9A8DEA10CB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955054" y="6366957"/>
            <a:ext cx="8281895" cy="441524"/>
          </a:xfrm>
          <a:prstGeom prst="rect">
            <a:avLst/>
          </a:prstGeom>
        </p:spPr>
        <p:txBody>
          <a:bodyPr/>
          <a:lstStyle>
            <a:lvl1pPr marL="0" indent="0" algn="ctr" defTabSz="1219170" rtl="0" eaLnBrk="1" latinLnBrk="0" hangingPunct="1">
              <a:spcBef>
                <a:spcPct val="0"/>
              </a:spcBef>
              <a:buNone/>
              <a:defRPr lang="en-US" sz="24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ea typeface="+mj-ea"/>
                <a:cs typeface="Leelawadee" panose="020B0502040204020203" pitchFamily="34" charset="-34"/>
              </a:defRPr>
            </a:lvl1pPr>
            <a:lvl2pPr marL="0" indent="0" algn="l" defTabSz="1219170" rtl="0" eaLnBrk="1" latinLnBrk="0" hangingPunct="1">
              <a:spcBef>
                <a:spcPct val="0"/>
              </a:spcBef>
              <a:buNone/>
              <a:defRPr lang="pt-BR" sz="48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ea typeface="+mj-ea"/>
                <a:cs typeface="Leelawadee" panose="020B0502040204020203" pitchFamily="34" charset="-34"/>
              </a:defRPr>
            </a:lvl2pPr>
            <a:lvl3pPr marL="0" indent="0" algn="l" defTabSz="1219170" rtl="0" eaLnBrk="1" latinLnBrk="0" hangingPunct="1">
              <a:spcBef>
                <a:spcPct val="0"/>
              </a:spcBef>
              <a:buNone/>
              <a:defRPr lang="pt-BR" sz="48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ea typeface="+mj-ea"/>
                <a:cs typeface="Leelawadee" panose="020B0502040204020203" pitchFamily="34" charset="-34"/>
              </a:defRPr>
            </a:lvl3pPr>
            <a:lvl4pPr marL="0" indent="0" algn="l" defTabSz="1219170" rtl="0" eaLnBrk="1" latinLnBrk="0" hangingPunct="1">
              <a:spcBef>
                <a:spcPct val="0"/>
              </a:spcBef>
              <a:buNone/>
              <a:defRPr lang="pt-BR" sz="48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ea typeface="+mj-ea"/>
                <a:cs typeface="Leelawadee" panose="020B0502040204020203" pitchFamily="34" charset="-34"/>
              </a:defRPr>
            </a:lvl4pPr>
            <a:lvl5pPr marL="0" indent="0" algn="l" defTabSz="1219170" rtl="0" eaLnBrk="1" latinLnBrk="0" hangingPunct="1">
              <a:spcBef>
                <a:spcPct val="0"/>
              </a:spcBef>
              <a:buNone/>
              <a:defRPr lang="en-US" sz="48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ea typeface="+mj-ea"/>
                <a:cs typeface="Leelawadee" panose="020B0502040204020203" pitchFamily="34" charset="-34"/>
              </a:defRPr>
            </a:lvl5pPr>
          </a:lstStyle>
          <a:p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22 de fevereiro de 2021 – 9h</a:t>
            </a:r>
          </a:p>
        </p:txBody>
      </p:sp>
      <p:sp>
        <p:nvSpPr>
          <p:cNvPr id="20" name="Colchete Direito 19">
            <a:extLst>
              <a:ext uri="{FF2B5EF4-FFF2-40B4-BE49-F238E27FC236}">
                <a16:creationId xmlns:a16="http://schemas.microsoft.com/office/drawing/2014/main" id="{CEFFB277-5B92-4655-809F-4E01E5F87E6E}"/>
              </a:ext>
            </a:extLst>
          </p:cNvPr>
          <p:cNvSpPr/>
          <p:nvPr userDrawn="1"/>
        </p:nvSpPr>
        <p:spPr>
          <a:xfrm rot="16200000">
            <a:off x="5775490" y="-693935"/>
            <a:ext cx="641023" cy="6573547"/>
          </a:xfrm>
          <a:prstGeom prst="rightBracket">
            <a:avLst>
              <a:gd name="adj" fmla="val 0"/>
            </a:avLst>
          </a:prstGeom>
          <a:ln w="57150">
            <a:solidFill>
              <a:schemeClr val="bg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2400" dirty="0"/>
          </a:p>
        </p:txBody>
      </p:sp>
      <p:sp>
        <p:nvSpPr>
          <p:cNvPr id="21" name="Colchete Direito 20">
            <a:extLst>
              <a:ext uri="{FF2B5EF4-FFF2-40B4-BE49-F238E27FC236}">
                <a16:creationId xmlns:a16="http://schemas.microsoft.com/office/drawing/2014/main" id="{8F3AA109-F4F4-4AC4-ADA3-C873D875F07B}"/>
              </a:ext>
            </a:extLst>
          </p:cNvPr>
          <p:cNvSpPr/>
          <p:nvPr userDrawn="1"/>
        </p:nvSpPr>
        <p:spPr>
          <a:xfrm rot="5400000">
            <a:off x="5775490" y="990960"/>
            <a:ext cx="641023" cy="6573547"/>
          </a:xfrm>
          <a:prstGeom prst="rightBracket">
            <a:avLst>
              <a:gd name="adj" fmla="val 0"/>
            </a:avLst>
          </a:prstGeom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041578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6EF02296-AF4E-48F3-9BD0-BF7B21E0CC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D563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/>
          </a:p>
        </p:txBody>
      </p:sp>
      <p:pic>
        <p:nvPicPr>
          <p:cNvPr id="10" name="Imagem 9" descr="Desenho com traços pretos em fundo branco&#10;&#10;Descrição gerada automaticamente com confiança média">
            <a:extLst>
              <a:ext uri="{FF2B5EF4-FFF2-40B4-BE49-F238E27FC236}">
                <a16:creationId xmlns:a16="http://schemas.microsoft.com/office/drawing/2014/main" id="{DDF557F9-5E4D-4469-BB39-49BE72869F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416" y="164638"/>
            <a:ext cx="2095304" cy="488809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0001378-681D-497E-9E2A-E5842B283F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59631" y="2667331"/>
            <a:ext cx="4672739" cy="1523340"/>
          </a:xfrm>
          <a:prstGeom prst="rect">
            <a:avLst/>
          </a:prstGeom>
        </p:spPr>
        <p:txBody>
          <a:bodyPr/>
          <a:lstStyle>
            <a:lvl1pPr marL="0" indent="0" algn="l" defTabSz="1219170" rtl="0" eaLnBrk="1" latinLnBrk="0" hangingPunct="1">
              <a:spcBef>
                <a:spcPct val="0"/>
              </a:spcBef>
              <a:buNone/>
              <a:defRPr lang="pt-BR" sz="5333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ea typeface="+mj-ea"/>
                <a:cs typeface="Leelawadee" panose="020B0502040204020203" pitchFamily="34" charset="-34"/>
              </a:defRPr>
            </a:lvl1pPr>
            <a:lvl2pPr marL="0" indent="0" algn="l" defTabSz="1219170" rtl="0" eaLnBrk="1" latinLnBrk="0" hangingPunct="1">
              <a:spcBef>
                <a:spcPct val="0"/>
              </a:spcBef>
              <a:buNone/>
              <a:defRPr lang="pt-BR" sz="48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ea typeface="+mj-ea"/>
                <a:cs typeface="Leelawadee" panose="020B0502040204020203" pitchFamily="34" charset="-34"/>
              </a:defRPr>
            </a:lvl2pPr>
            <a:lvl3pPr marL="0" indent="0" algn="l" defTabSz="1219170" rtl="0" eaLnBrk="1" latinLnBrk="0" hangingPunct="1">
              <a:spcBef>
                <a:spcPct val="0"/>
              </a:spcBef>
              <a:buNone/>
              <a:defRPr lang="pt-BR" sz="48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ea typeface="+mj-ea"/>
                <a:cs typeface="Leelawadee" panose="020B0502040204020203" pitchFamily="34" charset="-34"/>
              </a:defRPr>
            </a:lvl3pPr>
            <a:lvl4pPr marL="0" indent="0" algn="l" defTabSz="1219170" rtl="0" eaLnBrk="1" latinLnBrk="0" hangingPunct="1">
              <a:spcBef>
                <a:spcPct val="0"/>
              </a:spcBef>
              <a:buNone/>
              <a:defRPr lang="pt-BR" sz="48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ea typeface="+mj-ea"/>
                <a:cs typeface="Leelawadee" panose="020B0502040204020203" pitchFamily="34" charset="-34"/>
              </a:defRPr>
            </a:lvl4pPr>
            <a:lvl5pPr marL="0" indent="0" algn="l" defTabSz="1219170" rtl="0" eaLnBrk="1" latinLnBrk="0" hangingPunct="1">
              <a:spcBef>
                <a:spcPct val="0"/>
              </a:spcBef>
              <a:buNone/>
              <a:defRPr lang="en-US" sz="48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ea typeface="+mj-ea"/>
                <a:cs typeface="Leelawadee" panose="020B0502040204020203" pitchFamily="34" charset="-34"/>
              </a:defRPr>
            </a:lvl5pPr>
          </a:lstStyle>
          <a:p>
            <a:pPr algn="ctr"/>
            <a:r>
              <a:rPr lang="pt-BR" dirty="0"/>
              <a:t>GT ANS de  Odontologia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5A3B5A3-04E0-4417-B58C-D9A8DEA10CB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955054" y="6366957"/>
            <a:ext cx="8281895" cy="441524"/>
          </a:xfrm>
          <a:prstGeom prst="rect">
            <a:avLst/>
          </a:prstGeom>
        </p:spPr>
        <p:txBody>
          <a:bodyPr/>
          <a:lstStyle>
            <a:lvl1pPr marL="0" indent="0" algn="ctr" defTabSz="1219170" rtl="0" eaLnBrk="1" latinLnBrk="0" hangingPunct="1">
              <a:spcBef>
                <a:spcPct val="0"/>
              </a:spcBef>
              <a:buNone/>
              <a:defRPr lang="en-US" sz="24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ea typeface="+mj-ea"/>
                <a:cs typeface="Leelawadee" panose="020B0502040204020203" pitchFamily="34" charset="-34"/>
              </a:defRPr>
            </a:lvl1pPr>
            <a:lvl2pPr marL="0" indent="0" algn="l" defTabSz="1219170" rtl="0" eaLnBrk="1" latinLnBrk="0" hangingPunct="1">
              <a:spcBef>
                <a:spcPct val="0"/>
              </a:spcBef>
              <a:buNone/>
              <a:defRPr lang="pt-BR" sz="48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ea typeface="+mj-ea"/>
                <a:cs typeface="Leelawadee" panose="020B0502040204020203" pitchFamily="34" charset="-34"/>
              </a:defRPr>
            </a:lvl2pPr>
            <a:lvl3pPr marL="0" indent="0" algn="l" defTabSz="1219170" rtl="0" eaLnBrk="1" latinLnBrk="0" hangingPunct="1">
              <a:spcBef>
                <a:spcPct val="0"/>
              </a:spcBef>
              <a:buNone/>
              <a:defRPr lang="pt-BR" sz="48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ea typeface="+mj-ea"/>
                <a:cs typeface="Leelawadee" panose="020B0502040204020203" pitchFamily="34" charset="-34"/>
              </a:defRPr>
            </a:lvl3pPr>
            <a:lvl4pPr marL="0" indent="0" algn="l" defTabSz="1219170" rtl="0" eaLnBrk="1" latinLnBrk="0" hangingPunct="1">
              <a:spcBef>
                <a:spcPct val="0"/>
              </a:spcBef>
              <a:buNone/>
              <a:defRPr lang="pt-BR" sz="48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ea typeface="+mj-ea"/>
                <a:cs typeface="Leelawadee" panose="020B0502040204020203" pitchFamily="34" charset="-34"/>
              </a:defRPr>
            </a:lvl4pPr>
            <a:lvl5pPr marL="0" indent="0" algn="l" defTabSz="1219170" rtl="0" eaLnBrk="1" latinLnBrk="0" hangingPunct="1">
              <a:spcBef>
                <a:spcPct val="0"/>
              </a:spcBef>
              <a:buNone/>
              <a:defRPr lang="en-US" sz="48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ea typeface="+mj-ea"/>
                <a:cs typeface="Leelawadee" panose="020B0502040204020203" pitchFamily="34" charset="-34"/>
              </a:defRPr>
            </a:lvl5pPr>
          </a:lstStyle>
          <a:p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22 de fevereiro de 2021 – 9h</a:t>
            </a:r>
          </a:p>
        </p:txBody>
      </p:sp>
      <p:sp>
        <p:nvSpPr>
          <p:cNvPr id="20" name="Colchete Direito 19">
            <a:extLst>
              <a:ext uri="{FF2B5EF4-FFF2-40B4-BE49-F238E27FC236}">
                <a16:creationId xmlns:a16="http://schemas.microsoft.com/office/drawing/2014/main" id="{CEFFB277-5B92-4655-809F-4E01E5F87E6E}"/>
              </a:ext>
            </a:extLst>
          </p:cNvPr>
          <p:cNvSpPr/>
          <p:nvPr userDrawn="1"/>
        </p:nvSpPr>
        <p:spPr>
          <a:xfrm rot="16200000">
            <a:off x="5775490" y="-693935"/>
            <a:ext cx="641023" cy="6573547"/>
          </a:xfrm>
          <a:prstGeom prst="rightBracket">
            <a:avLst>
              <a:gd name="adj" fmla="val 0"/>
            </a:avLst>
          </a:prstGeom>
          <a:ln w="57150">
            <a:solidFill>
              <a:schemeClr val="bg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2400" dirty="0"/>
          </a:p>
        </p:txBody>
      </p:sp>
      <p:sp>
        <p:nvSpPr>
          <p:cNvPr id="21" name="Colchete Direito 20">
            <a:extLst>
              <a:ext uri="{FF2B5EF4-FFF2-40B4-BE49-F238E27FC236}">
                <a16:creationId xmlns:a16="http://schemas.microsoft.com/office/drawing/2014/main" id="{8F3AA109-F4F4-4AC4-ADA3-C873D875F07B}"/>
              </a:ext>
            </a:extLst>
          </p:cNvPr>
          <p:cNvSpPr/>
          <p:nvPr userDrawn="1"/>
        </p:nvSpPr>
        <p:spPr>
          <a:xfrm rot="5400000">
            <a:off x="5775490" y="990960"/>
            <a:ext cx="641023" cy="6573547"/>
          </a:xfrm>
          <a:prstGeom prst="rightBracket">
            <a:avLst>
              <a:gd name="adj" fmla="val 0"/>
            </a:avLst>
          </a:prstGeom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297276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3729A48D-82FB-4772-A2B9-ED14DC15B90C}"/>
              </a:ext>
            </a:extLst>
          </p:cNvPr>
          <p:cNvSpPr/>
          <p:nvPr userDrawn="1"/>
        </p:nvSpPr>
        <p:spPr>
          <a:xfrm>
            <a:off x="1" y="0"/>
            <a:ext cx="10733988" cy="590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5F5D688-5F94-439C-AFD3-E95D1471019D}"/>
              </a:ext>
            </a:extLst>
          </p:cNvPr>
          <p:cNvSpPr/>
          <p:nvPr userDrawn="1"/>
        </p:nvSpPr>
        <p:spPr>
          <a:xfrm>
            <a:off x="0" y="0"/>
            <a:ext cx="12192000" cy="260648"/>
          </a:xfrm>
          <a:prstGeom prst="rect">
            <a:avLst/>
          </a:prstGeom>
          <a:solidFill>
            <a:srgbClr val="026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/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2F8C2C73-4ABE-4247-AD16-01CE0A9497D0}"/>
              </a:ext>
            </a:extLst>
          </p:cNvPr>
          <p:cNvSpPr txBox="1"/>
          <p:nvPr userDrawn="1"/>
        </p:nvSpPr>
        <p:spPr>
          <a:xfrm>
            <a:off x="527382" y="362242"/>
            <a:ext cx="5376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40404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PAUTA</a:t>
            </a:r>
          </a:p>
        </p:txBody>
      </p:sp>
      <p:pic>
        <p:nvPicPr>
          <p:cNvPr id="7" name="Imagem 6" descr="Ícone&#10;&#10;Descrição gerada automaticamente">
            <a:extLst>
              <a:ext uri="{FF2B5EF4-FFF2-40B4-BE49-F238E27FC236}">
                <a16:creationId xmlns:a16="http://schemas.microsoft.com/office/drawing/2014/main" id="{87BE7AB2-1350-4A14-8BA6-577A3345DD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85" y="439919"/>
            <a:ext cx="366655" cy="4800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DC4573-A836-498B-A180-6AE53AA4C3F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9511" y="1157066"/>
            <a:ext cx="11670464" cy="4750399"/>
          </a:xfrm>
          <a:prstGeom prst="rect">
            <a:avLst/>
          </a:prstGeom>
        </p:spPr>
        <p:txBody>
          <a:bodyPr numCol="2"/>
          <a:lstStyle>
            <a:lvl1pPr marL="457189" indent="-457189">
              <a:buFont typeface="+mj-lt"/>
              <a:buAutoNum type="arabicPeriod"/>
              <a:defRPr sz="2133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>
              <a:defRPr sz="2133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>
              <a:defRPr sz="2133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5pPr>
          </a:lstStyle>
          <a:p>
            <a:pPr lvl="0"/>
            <a:r>
              <a:rPr lang="pt-BR" dirty="0"/>
              <a:t>Aprovação Ata 150ª Reunião de Diretoria</a:t>
            </a:r>
          </a:p>
          <a:p>
            <a:pPr lvl="0"/>
            <a:r>
              <a:rPr lang="pt-BR" dirty="0"/>
              <a:t>Temas jurídicos</a:t>
            </a:r>
          </a:p>
          <a:p>
            <a:pPr lvl="0"/>
            <a:r>
              <a:rPr lang="pt-BR" dirty="0"/>
              <a:t>Temas Regulatórios</a:t>
            </a:r>
          </a:p>
          <a:p>
            <a:pPr lvl="0"/>
            <a:r>
              <a:rPr lang="pt-BR" dirty="0"/>
              <a:t>Comunicação</a:t>
            </a: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F99212E3-6D73-4E66-B297-79A7E1E155D9}"/>
              </a:ext>
            </a:extLst>
          </p:cNvPr>
          <p:cNvCxnSpPr/>
          <p:nvPr userDrawn="1"/>
        </p:nvCxnSpPr>
        <p:spPr>
          <a:xfrm>
            <a:off x="-48683" y="6277465"/>
            <a:ext cx="9360363" cy="0"/>
          </a:xfrm>
          <a:prstGeom prst="line">
            <a:avLst/>
          </a:prstGeom>
          <a:ln w="28575">
            <a:solidFill>
              <a:srgbClr val="1D56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607476B2-E274-4AD0-B943-2F427F1942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06436" y="5945171"/>
            <a:ext cx="2255101" cy="66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52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0515600" cy="548680"/>
          </a:xfrm>
          <a:prstGeom prst="rect">
            <a:avLst/>
          </a:prstGeom>
          <a:solidFill>
            <a:srgbClr val="026937"/>
          </a:solidFill>
        </p:spPr>
        <p:txBody>
          <a:bodyPr/>
          <a:lstStyle>
            <a:lvl1pPr>
              <a:defRPr/>
            </a:lvl1pPr>
          </a:lstStyle>
          <a:p>
            <a:r>
              <a:rPr lang="pt-BR" dirty="0"/>
              <a:t>Título do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32448" y="732116"/>
            <a:ext cx="11670464" cy="521305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pt-BR" sz="2133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1pPr>
            <a:lvl2pPr>
              <a:defRPr sz="2133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 marL="1295368" indent="-380990">
              <a:buFont typeface="Wingdings" panose="05000000000000000000" pitchFamily="2" charset="2"/>
              <a:buChar char="ü"/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5pPr>
          </a:lstStyle>
          <a:p>
            <a:pPr lvl="0"/>
            <a:r>
              <a:rPr lang="pt-BR" dirty="0"/>
              <a:t>Texto</a:t>
            </a:r>
          </a:p>
          <a:p>
            <a:pPr lvl="0"/>
            <a:r>
              <a:rPr lang="pt-BR" b="0" dirty="0"/>
              <a:t>Texto </a:t>
            </a:r>
            <a:r>
              <a:rPr lang="pt-BR" b="0" dirty="0" err="1"/>
              <a:t>texto</a:t>
            </a:r>
            <a:endParaRPr lang="pt-BR" b="0" dirty="0"/>
          </a:p>
          <a:p>
            <a:pPr lvl="1"/>
            <a:r>
              <a:rPr lang="pt-BR" dirty="0"/>
              <a:t>Item</a:t>
            </a:r>
          </a:p>
          <a:p>
            <a:pPr lvl="2"/>
            <a:r>
              <a:rPr lang="pt-BR" dirty="0"/>
              <a:t>Item 2</a:t>
            </a:r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FB720E88-6041-4E6E-8091-3ED4EEB0A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4259" y="91778"/>
            <a:ext cx="877741" cy="365125"/>
          </a:xfrm>
          <a:prstGeom prst="rect">
            <a:avLst/>
          </a:prstGeom>
        </p:spPr>
        <p:txBody>
          <a:bodyPr/>
          <a:lstStyle>
            <a:lvl1pPr algn="r">
              <a:defRPr sz="1867" b="1">
                <a:solidFill>
                  <a:schemeClr val="tx1">
                    <a:lumMod val="50000"/>
                    <a:lumOff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424533AD-72FA-4A24-964D-E9DD6425CC7E}" type="slidenum">
              <a:rPr lang="pt-BR" smtClean="0"/>
              <a:pPr/>
              <a:t>‹nº›</a:t>
            </a:fld>
            <a:endParaRPr lang="pt-BR" dirty="0"/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8B75227A-12C5-4A49-BE69-F1EE558D9A76}"/>
              </a:ext>
            </a:extLst>
          </p:cNvPr>
          <p:cNvCxnSpPr>
            <a:cxnSpLocks/>
          </p:cNvCxnSpPr>
          <p:nvPr userDrawn="1"/>
        </p:nvCxnSpPr>
        <p:spPr>
          <a:xfrm>
            <a:off x="-48683" y="6277465"/>
            <a:ext cx="12240683" cy="0"/>
          </a:xfrm>
          <a:prstGeom prst="line">
            <a:avLst/>
          </a:prstGeom>
          <a:ln w="28575">
            <a:solidFill>
              <a:srgbClr val="1D56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8602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assuntos financeir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B30AA04F-C1E2-4BFA-9B95-0976DFEA22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6436" y="5945171"/>
            <a:ext cx="2255101" cy="661872"/>
          </a:xfrm>
          <a:prstGeom prst="rect">
            <a:avLst/>
          </a:prstGeom>
        </p:spPr>
      </p:pic>
      <p:pic>
        <p:nvPicPr>
          <p:cNvPr id="5" name="Picture 6" descr="quadrado verde escuro.png">
            <a:extLst>
              <a:ext uri="{FF2B5EF4-FFF2-40B4-BE49-F238E27FC236}">
                <a16:creationId xmlns:a16="http://schemas.microsoft.com/office/drawing/2014/main" id="{A9D5699D-2A2D-42ED-AFBE-86460922D5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480" y="1316765"/>
            <a:ext cx="1329619" cy="1329619"/>
          </a:xfrm>
          <a:prstGeom prst="rect">
            <a:avLst/>
          </a:prstGeom>
          <a:solidFill>
            <a:srgbClr val="42A240"/>
          </a:solidFill>
          <a:ln>
            <a:noFill/>
          </a:ln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C32C0688-45AF-484C-97BA-DF6587104B2E}"/>
              </a:ext>
            </a:extLst>
          </p:cNvPr>
          <p:cNvSpPr/>
          <p:nvPr userDrawn="1"/>
        </p:nvSpPr>
        <p:spPr>
          <a:xfrm>
            <a:off x="1" y="0"/>
            <a:ext cx="10733988" cy="590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6D3C254-6DAC-4017-A97A-77A62ACF0742}"/>
              </a:ext>
            </a:extLst>
          </p:cNvPr>
          <p:cNvSpPr/>
          <p:nvPr userDrawn="1"/>
        </p:nvSpPr>
        <p:spPr>
          <a:xfrm>
            <a:off x="527382" y="1897936"/>
            <a:ext cx="8836577" cy="762979"/>
          </a:xfrm>
          <a:prstGeom prst="rect">
            <a:avLst/>
          </a:prstGeom>
          <a:solidFill>
            <a:srgbClr val="42A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184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DBEDD95-9057-46FB-8513-C14A951C8D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3392" y="2900943"/>
            <a:ext cx="5722056" cy="3044228"/>
          </a:xfrm>
          <a:prstGeom prst="rect">
            <a:avLst/>
          </a:prstGeom>
        </p:spPr>
        <p:txBody>
          <a:bodyPr/>
          <a:lstStyle>
            <a:lvl1pPr marL="457189" indent="-457189">
              <a:spcBef>
                <a:spcPts val="800"/>
              </a:spcBef>
              <a:buFont typeface="Arial" panose="020B0604020202020204" pitchFamily="34" charset="0"/>
              <a:buAutoNum type="alphaLcPeriod"/>
              <a:defRPr lang="pt-BR" sz="24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1pPr>
            <a:lvl2pPr>
              <a:defRPr sz="2133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 marL="914377" indent="0">
              <a:buFont typeface="Wingdings" panose="05000000000000000000" pitchFamily="2" charset="2"/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5pPr>
          </a:lstStyle>
          <a:p>
            <a:pPr marL="342900" indent="-342900">
              <a:spcBef>
                <a:spcPts val="600"/>
              </a:spcBef>
              <a:buAutoNum type="alphaLcPeriod"/>
            </a:pPr>
            <a:r>
              <a:rPr lang="pt-BR" dirty="0">
                <a:solidFill>
                  <a:srgbClr val="40404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Tema 1</a:t>
            </a:r>
          </a:p>
          <a:p>
            <a:pPr marL="342900" indent="-342900">
              <a:spcBef>
                <a:spcPts val="600"/>
              </a:spcBef>
              <a:buAutoNum type="alphaLcPeriod"/>
            </a:pPr>
            <a:r>
              <a:rPr lang="it-IT" dirty="0">
                <a:solidFill>
                  <a:srgbClr val="40404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Tema 2</a:t>
            </a:r>
          </a:p>
          <a:p>
            <a:pPr marL="342900" indent="-342900">
              <a:spcBef>
                <a:spcPts val="600"/>
              </a:spcBef>
              <a:buAutoNum type="alphaLcPeriod"/>
            </a:pPr>
            <a:r>
              <a:rPr lang="it-IT" dirty="0">
                <a:solidFill>
                  <a:srgbClr val="40404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Tema 3</a:t>
            </a:r>
          </a:p>
          <a:p>
            <a:pPr marL="342900" indent="-342900">
              <a:spcBef>
                <a:spcPts val="600"/>
              </a:spcBef>
              <a:buAutoNum type="alphaLcPeriod"/>
            </a:pPr>
            <a:endParaRPr lang="it-IT" dirty="0">
              <a:solidFill>
                <a:srgbClr val="404040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69CC1B9-391B-4D25-9DA1-07B6744A53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382" y="2005085"/>
            <a:ext cx="8509781" cy="5486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Título – dados</a:t>
            </a:r>
            <a:endParaRPr lang="en-US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29F66329-F41A-4B1C-AE1B-B49087152C2C}"/>
              </a:ext>
            </a:extLst>
          </p:cNvPr>
          <p:cNvSpPr/>
          <p:nvPr userDrawn="1"/>
        </p:nvSpPr>
        <p:spPr>
          <a:xfrm>
            <a:off x="9037163" y="1522659"/>
            <a:ext cx="2360475" cy="3274415"/>
          </a:xfrm>
          <a:prstGeom prst="rect">
            <a:avLst/>
          </a:prstGeom>
          <a:solidFill>
            <a:srgbClr val="026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pt-BR" sz="18400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2C1B5BD-B8F5-483D-86C1-88562706E218}"/>
              </a:ext>
            </a:extLst>
          </p:cNvPr>
          <p:cNvSpPr txBox="1">
            <a:spLocks/>
          </p:cNvSpPr>
          <p:nvPr userDrawn="1"/>
        </p:nvSpPr>
        <p:spPr>
          <a:xfrm>
            <a:off x="9037163" y="1522659"/>
            <a:ext cx="2360475" cy="3274415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defRPr>
            </a:lvl1pPr>
          </a:lstStyle>
          <a:p>
            <a:pPr algn="ctr">
              <a:lnSpc>
                <a:spcPct val="0"/>
              </a:lnSpc>
            </a:pPr>
            <a:endParaRPr lang="en-US" sz="22133" dirty="0"/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F9AB5442-A22F-4FD9-92C4-27660958E03C}"/>
              </a:ext>
            </a:extLst>
          </p:cNvPr>
          <p:cNvCxnSpPr/>
          <p:nvPr userDrawn="1"/>
        </p:nvCxnSpPr>
        <p:spPr>
          <a:xfrm>
            <a:off x="-48683" y="6277465"/>
            <a:ext cx="9360363" cy="0"/>
          </a:xfrm>
          <a:prstGeom prst="line">
            <a:avLst/>
          </a:prstGeom>
          <a:ln w="28575">
            <a:solidFill>
              <a:srgbClr val="1D56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20736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tx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ntendo computador&#10;&#10;Descrição gerada automaticamente">
            <a:extLst>
              <a:ext uri="{FF2B5EF4-FFF2-40B4-BE49-F238E27FC236}">
                <a16:creationId xmlns:a16="http://schemas.microsoft.com/office/drawing/2014/main" id="{1A4021FB-D918-4C26-A1F3-6A6F63661C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3336" y="0"/>
            <a:ext cx="9220669" cy="6858000"/>
          </a:xfrm>
          <a:prstGeom prst="rect">
            <a:avLst/>
          </a:prstGeom>
        </p:spPr>
      </p:pic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9F8FE55C-DE51-477C-81C4-1A9E8C114538}"/>
              </a:ext>
            </a:extLst>
          </p:cNvPr>
          <p:cNvSpPr/>
          <p:nvPr userDrawn="1"/>
        </p:nvSpPr>
        <p:spPr>
          <a:xfrm>
            <a:off x="-73336" y="0"/>
            <a:ext cx="12265336" cy="685800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Google Shape;16;p3"/>
          <p:cNvSpPr/>
          <p:nvPr/>
        </p:nvSpPr>
        <p:spPr>
          <a:xfrm>
            <a:off x="9147333" y="-33"/>
            <a:ext cx="3044800" cy="6858000"/>
          </a:xfrm>
          <a:prstGeom prst="rect">
            <a:avLst/>
          </a:prstGeom>
          <a:solidFill>
            <a:srgbClr val="1D563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B050"/>
              </a:solidFill>
            </a:endParaRPr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999333" y="2349167"/>
            <a:ext cx="5800400" cy="154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5300" b="1">
                <a:solidFill>
                  <a:schemeClr val="bg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9pPr>
          </a:lstStyle>
          <a:p>
            <a:endParaRPr dirty="0"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999333" y="4024767"/>
            <a:ext cx="5800400" cy="48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7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80714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p title only">
  <p:cSld name="Top 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/>
          <p:nvPr/>
        </p:nvSpPr>
        <p:spPr>
          <a:xfrm>
            <a:off x="-2667" y="0"/>
            <a:ext cx="12192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>
              <a:buNone/>
            </a:pPr>
            <a:endParaRPr dirty="0"/>
          </a:p>
        </p:txBody>
      </p:sp>
      <p:sp>
        <p:nvSpPr>
          <p:cNvPr id="60" name="Google Shape;60;p9"/>
          <p:cNvSpPr/>
          <p:nvPr/>
        </p:nvSpPr>
        <p:spPr>
          <a:xfrm>
            <a:off x="11190133" y="0"/>
            <a:ext cx="1002000" cy="6858000"/>
          </a:xfrm>
          <a:prstGeom prst="rect">
            <a:avLst/>
          </a:prstGeom>
          <a:solidFill>
            <a:srgbClr val="1D563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>
              <a:buNone/>
            </a:pPr>
            <a:endParaRPr dirty="0">
              <a:solidFill>
                <a:srgbClr val="00B050"/>
              </a:solidFill>
            </a:endParaRPr>
          </a:p>
        </p:txBody>
      </p:sp>
      <p:sp>
        <p:nvSpPr>
          <p:cNvPr id="61" name="Google Shape;61;p9"/>
          <p:cNvSpPr/>
          <p:nvPr/>
        </p:nvSpPr>
        <p:spPr>
          <a:xfrm>
            <a:off x="0" y="0"/>
            <a:ext cx="1002000" cy="1002000"/>
          </a:xfrm>
          <a:prstGeom prst="rect">
            <a:avLst/>
          </a:prstGeom>
          <a:solidFill>
            <a:srgbClr val="1D563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>
              <a:buNone/>
            </a:pPr>
            <a:endParaRPr dirty="0"/>
          </a:p>
        </p:txBody>
      </p: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1317133" y="0"/>
            <a:ext cx="9872800" cy="100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bg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8" name="Google Shape;42;p6">
            <a:extLst>
              <a:ext uri="{FF2B5EF4-FFF2-40B4-BE49-F238E27FC236}">
                <a16:creationId xmlns:a16="http://schemas.microsoft.com/office/drawing/2014/main" id="{AE2479E3-0E33-44C6-A353-6DA857A575D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189996" y="5854899"/>
            <a:ext cx="1002000" cy="100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b="1">
                <a:solidFill>
                  <a:schemeClr val="bg1"/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84149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1433EB-161D-44E9-B18E-94213F917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F35CAA-6E0C-4840-98F0-11F865240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06214F1-AD76-4F10-B971-3EBACE181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E36-BDF0-4D93-AFE9-7B417A151E47}" type="datetimeFigureOut">
              <a:rPr lang="pt-BR" smtClean="0"/>
              <a:t>19/10/2021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3FA33C0-BF8D-4D80-A370-9DD81EF21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D4CB7E4-C867-4FC4-906D-471CBD4E1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2670-1127-41C8-B53D-536BBC862CF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76588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0A6AFC-807C-48E3-A988-8F1BBB467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69BEC2F-5B9B-42CB-AE7B-B74AB189C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365893C-7CBA-4ECA-B640-36710D36C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E36-BDF0-4D93-AFE9-7B417A151E47}" type="datetimeFigureOut">
              <a:rPr lang="pt-BR" smtClean="0"/>
              <a:t>19/10/2021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3B55E6-6B0F-460B-B4C2-65C095862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22EF2B6-D8DE-4F5E-844A-DCF7F5895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2670-1127-41C8-B53D-536BBC862CF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00355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28A75D-B885-450E-BEEA-B2B496755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BA7E2E2-35D9-4199-A3DB-270E97D3A8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CBD38AD-9034-40A7-AF44-147FC89274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5CA3ACD-0DB4-4982-B3D5-49F1DD37C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E36-BDF0-4D93-AFE9-7B417A151E47}" type="datetimeFigureOut">
              <a:rPr lang="pt-BR" smtClean="0"/>
              <a:t>19/10/2021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38D3547-7948-4486-81CF-B3FA0E62B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61ADFC4-03EE-48D2-AF3F-C9D1C75EE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2670-1127-41C8-B53D-536BBC862CF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68180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2C14EB-DF7A-465B-8E59-BF0803324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758C909-B26F-43B0-9A6C-B8D7BE7D64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F881799-B559-42AF-81B5-1FBBE72833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37296F0-F997-472B-8243-6B0D119DD8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F0EB2B4-BA9C-41F6-B874-F563D4F86E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99A8D4F-7E07-4157-BA84-F04A1B3A4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E36-BDF0-4D93-AFE9-7B417A151E47}" type="datetimeFigureOut">
              <a:rPr lang="pt-BR" smtClean="0"/>
              <a:t>19/10/2021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F40D534-1961-4A82-A98B-2BCA23076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94FA2E6-1309-4524-9CB0-ED3B4B3BB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2670-1127-41C8-B53D-536BBC862CF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35309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2FD486-F2B3-4125-9F84-745BE999E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BAD69FF-FCFB-40D2-8014-A93755860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E36-BDF0-4D93-AFE9-7B417A151E47}" type="datetimeFigureOut">
              <a:rPr lang="pt-BR" smtClean="0"/>
              <a:t>19/10/2021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53005E8-2EA7-4D6E-92E3-B2F54B9D7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09C2277-C274-4B4B-89C0-B6B40D167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2670-1127-41C8-B53D-536BBC862CF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97814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127EFC4-43F1-4685-A6C8-AD69FC768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E36-BDF0-4D93-AFE9-7B417A151E47}" type="datetimeFigureOut">
              <a:rPr lang="pt-BR" smtClean="0"/>
              <a:t>19/10/2021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0A97B8F-FCB0-4D7D-99F4-1A3BE61E9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BC953EF-06FC-4B75-9B7B-443011409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2670-1127-41C8-B53D-536BBC862CF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55430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523E40-4EC7-471F-BF38-DFF2A9FC5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3E7F787-CC19-4EB1-B369-4A8ECB7DF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1103FF5-0F56-4FA8-BC5A-421188A3EC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43D53FD-A737-4B26-8B84-EE711AB35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E36-BDF0-4D93-AFE9-7B417A151E47}" type="datetimeFigureOut">
              <a:rPr lang="pt-BR" smtClean="0"/>
              <a:t>19/10/2021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3AB8A49-6DB5-41FD-8037-80589ACC7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16BDB04-8313-4964-9992-40792DD5F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2670-1127-41C8-B53D-536BBC862CF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60818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3312D2-5781-42F7-BCDD-9FF6BE5A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9CD0EEA-5549-4DB1-B325-47E38395E9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F2BAC89-A983-4125-B5A4-5A0AD00FFB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9EA0D39-E395-422C-B21E-016AE05E5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E36-BDF0-4D93-AFE9-7B417A151E47}" type="datetimeFigureOut">
              <a:rPr lang="pt-BR" smtClean="0"/>
              <a:t>19/10/2021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1CC52A1-C171-4ED5-AAFA-61F2049AC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3ED9587-1A8F-4F76-A4E3-5462B92C5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2670-1127-41C8-B53D-536BBC862CF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90279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AC9B7AF-D24D-4651-B4DE-D3799FAA5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534A62C-40E3-4A1D-B0B6-581794DBC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A0866F6-9E70-492A-A032-685E6858C1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B6E36-BDF0-4D93-AFE9-7B417A151E47}" type="datetimeFigureOut">
              <a:rPr lang="pt-BR" smtClean="0"/>
              <a:t>19/10/2021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D9CD521-17D2-4028-8CE6-951AC70EA1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8087386-8E70-4457-938E-4DE0275C5D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92670-1127-41C8-B53D-536BBC862CF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25621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Número de Slide 5">
            <a:extLst>
              <a:ext uri="{FF2B5EF4-FFF2-40B4-BE49-F238E27FC236}">
                <a16:creationId xmlns:a16="http://schemas.microsoft.com/office/drawing/2014/main" id="{AC144D55-B6E5-477C-9EA9-6CB9C824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4259" y="91778"/>
            <a:ext cx="877741" cy="365125"/>
          </a:xfrm>
          <a:prstGeom prst="rect">
            <a:avLst/>
          </a:prstGeom>
        </p:spPr>
        <p:txBody>
          <a:bodyPr/>
          <a:lstStyle>
            <a:lvl1pPr algn="r">
              <a:defRPr sz="1867" b="1">
                <a:solidFill>
                  <a:schemeClr val="tx1">
                    <a:lumMod val="50000"/>
                    <a:lumOff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424533AD-72FA-4A24-964D-E9DD6425CC7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66507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Leelawadee" panose="020B0502040204020203" pitchFamily="34" charset="-34"/>
          <a:ea typeface="+mj-ea"/>
          <a:cs typeface="Leelawadee" panose="020B0502040204020203" pitchFamily="34" charset="-34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nice.org.uk/about/what-we-do/our-programmes/nice-guidance/nice-technology-appraisal-guidance/process/mta-timeline" TargetMode="External"/><Relationship Id="rId5" Type="http://schemas.openxmlformats.org/officeDocument/2006/relationships/hyperlink" Target="https://www.nice.org.uk/about/what-we-do/our-programmes/nice-guidance/technology-appraisal-guidance/process/sta-timeline" TargetMode="Externa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9F63FD62-9461-4781-85B2-C14F3A053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3645" y="2388768"/>
            <a:ext cx="6538772" cy="2083024"/>
          </a:xfrm>
        </p:spPr>
        <p:txBody>
          <a:bodyPr anchor="ctr"/>
          <a:lstStyle/>
          <a:p>
            <a:pPr algn="ctr">
              <a:lnSpc>
                <a:spcPct val="110000"/>
              </a:lnSpc>
            </a:pPr>
            <a:r>
              <a:rPr lang="pt-BR" sz="4000" dirty="0">
                <a:effectLst/>
              </a:rPr>
              <a:t>Medida Provisória 1.067/2021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1E1FE2-D042-44FD-939D-702062DD2AD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184767" y="5603503"/>
            <a:ext cx="9822467" cy="502329"/>
          </a:xfrm>
        </p:spPr>
        <p:txBody>
          <a:bodyPr/>
          <a:lstStyle/>
          <a:p>
            <a:r>
              <a:rPr lang="pt-BR" sz="2800" dirty="0"/>
              <a:t>107ª Reunião da CAMSS – 20/10/21</a:t>
            </a:r>
          </a:p>
        </p:txBody>
      </p:sp>
    </p:spTree>
    <p:extLst>
      <p:ext uri="{BB962C8B-B14F-4D97-AF65-F5344CB8AC3E}">
        <p14:creationId xmlns:p14="http://schemas.microsoft.com/office/powerpoint/2010/main" val="2390651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45"/>
          <p:cNvSpPr txBox="1">
            <a:spLocks noGrp="1"/>
          </p:cNvSpPr>
          <p:nvPr>
            <p:ph type="title"/>
          </p:nvPr>
        </p:nvSpPr>
        <p:spPr>
          <a:xfrm>
            <a:off x="1157043" y="0"/>
            <a:ext cx="9872800" cy="100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pt-BR" sz="3000" dirty="0">
                <a:solidFill>
                  <a:srgbClr val="1D5632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Medida Provisória 1.067/2021</a:t>
            </a:r>
            <a:endParaRPr sz="3000" dirty="0">
              <a:solidFill>
                <a:srgbClr val="1D5632"/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sp>
        <p:nvSpPr>
          <p:cNvPr id="635" name="Google Shape;635;p45"/>
          <p:cNvSpPr txBox="1">
            <a:spLocks noGrp="1"/>
          </p:cNvSpPr>
          <p:nvPr>
            <p:ph type="sldNum" idx="12"/>
          </p:nvPr>
        </p:nvSpPr>
        <p:spPr>
          <a:xfrm>
            <a:off x="11190000" y="5856000"/>
            <a:ext cx="1002000" cy="100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10</a:t>
            </a:fld>
            <a:endParaRPr dirty="0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AA7EA6B6-CF64-48FA-A730-5F9170E7D42D}"/>
              </a:ext>
            </a:extLst>
          </p:cNvPr>
          <p:cNvSpPr txBox="1"/>
          <p:nvPr/>
        </p:nvSpPr>
        <p:spPr>
          <a:xfrm>
            <a:off x="361696" y="1228397"/>
            <a:ext cx="1041603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eelawadee UI" panose="020B0502040204020203" pitchFamily="34" charset="-34"/>
                <a:ea typeface="Times New Roman" panose="02020603050405020304" pitchFamily="18" charset="0"/>
                <a:cs typeface="Leelawadee UI" panose="020B0502040204020203" pitchFamily="34" charset="-34"/>
              </a:rPr>
              <a:t>Como resposta ao veto total ao PL nº 6.330/2019.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Leelawadee UI" panose="020B0502040204020203" pitchFamily="34" charset="-34"/>
              <a:ea typeface="Times New Roman" panose="02020603050405020304" pitchFamily="18" charset="0"/>
              <a:cs typeface="Leelawadee UI" panose="020B0502040204020203" pitchFamily="34" charset="-34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eelawadee UI" panose="020B0502040204020203" pitchFamily="34" charset="-34"/>
                <a:ea typeface="Times New Roman" panose="02020603050405020304" pitchFamily="18" charset="0"/>
                <a:cs typeface="Leelawadee UI" panose="020B0502040204020203" pitchFamily="34" charset="-34"/>
              </a:rPr>
              <a:t>Publicada no DOU de 03/09/2021.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Leelawadee UI" panose="020B0502040204020203" pitchFamily="34" charset="-34"/>
              <a:ea typeface="Times New Roman" panose="02020603050405020304" pitchFamily="18" charset="0"/>
              <a:cs typeface="Leelawadee UI" panose="020B0502040204020203" pitchFamily="34" charset="-34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eelawadee UI" panose="020B0502040204020203" pitchFamily="34" charset="-34"/>
                <a:ea typeface="Times New Roman" panose="02020603050405020304" pitchFamily="18" charset="0"/>
                <a:cs typeface="Leelawadee UI" panose="020B0502040204020203" pitchFamily="34" charset="-34"/>
              </a:rPr>
              <a:t>68 emendas apresentadas (1 retirada) algumas propondo reduções maiores no prazo (90 dias) e outras a eliminação do processo para grupos de tecnologias.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Leelawadee UI" panose="020B0502040204020203" pitchFamily="34" charset="-34"/>
              <a:ea typeface="Times New Roman" panose="02020603050405020304" pitchFamily="18" charset="0"/>
              <a:cs typeface="Leelawadee UI" panose="020B0502040204020203" pitchFamily="34" charset="-34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eelawadee UI" panose="020B0502040204020203" pitchFamily="34" charset="-34"/>
                <a:ea typeface="Times New Roman" panose="02020603050405020304" pitchFamily="18" charset="0"/>
                <a:cs typeface="Leelawadee UI" panose="020B0502040204020203" pitchFamily="34" charset="-34"/>
              </a:rPr>
              <a:t>Prazo final: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eelawadee UI" panose="020B0502040204020203" pitchFamily="34" charset="-34"/>
                <a:ea typeface="Times New Roman" panose="02020603050405020304" pitchFamily="18" charset="0"/>
                <a:cs typeface="Leelawadee UI" panose="020B0502040204020203" pitchFamily="34" charset="-34"/>
              </a:rPr>
              <a:t>03/01/2022</a:t>
            </a:r>
          </a:p>
        </p:txBody>
      </p:sp>
      <p:pic>
        <p:nvPicPr>
          <p:cNvPr id="6" name="Gráfico 5" descr="Martelo com preenchimento sólido">
            <a:extLst>
              <a:ext uri="{FF2B5EF4-FFF2-40B4-BE49-F238E27FC236}">
                <a16:creationId xmlns:a16="http://schemas.microsoft.com/office/drawing/2014/main" id="{79D0D312-6873-4FCB-B457-CCF0B1DDDB2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3828" y="187159"/>
            <a:ext cx="668811" cy="66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10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45"/>
          <p:cNvSpPr txBox="1">
            <a:spLocks noGrp="1"/>
          </p:cNvSpPr>
          <p:nvPr>
            <p:ph type="title"/>
          </p:nvPr>
        </p:nvSpPr>
        <p:spPr>
          <a:xfrm>
            <a:off x="1157043" y="0"/>
            <a:ext cx="9872800" cy="100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pt-BR" sz="3000" dirty="0">
                <a:solidFill>
                  <a:srgbClr val="1D5632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Sugestões FenaSaúde – MP 1.067/2021</a:t>
            </a:r>
            <a:endParaRPr sz="3000" dirty="0">
              <a:solidFill>
                <a:srgbClr val="1D5632"/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sp>
        <p:nvSpPr>
          <p:cNvPr id="635" name="Google Shape;635;p45"/>
          <p:cNvSpPr txBox="1">
            <a:spLocks noGrp="1"/>
          </p:cNvSpPr>
          <p:nvPr>
            <p:ph type="sldNum" idx="12"/>
          </p:nvPr>
        </p:nvSpPr>
        <p:spPr>
          <a:xfrm>
            <a:off x="11190000" y="5856000"/>
            <a:ext cx="1002000" cy="100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11</a:t>
            </a:fld>
            <a:endParaRPr dirty="0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AA7EA6B6-CF64-48FA-A730-5F9170E7D42D}"/>
              </a:ext>
            </a:extLst>
          </p:cNvPr>
          <p:cNvSpPr txBox="1"/>
          <p:nvPr/>
        </p:nvSpPr>
        <p:spPr>
          <a:xfrm>
            <a:off x="361696" y="1228397"/>
            <a:ext cx="10416032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eelawadee UI" panose="020B0502040204020203" pitchFamily="34" charset="-34"/>
                <a:ea typeface="Times New Roman" panose="02020603050405020304" pitchFamily="18" charset="0"/>
                <a:cs typeface="Leelawadee UI" panose="020B0502040204020203" pitchFamily="34" charset="-34"/>
              </a:rPr>
              <a:t>Mantém a competência da ANS em definir a amplitude das coberturas;</a:t>
            </a:r>
          </a:p>
          <a:p>
            <a:pPr marL="800100" lvl="1" indent="-3429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Garante a previsibilidade e segurança jurídica dos atos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Leelawadee UI" panose="020B0502040204020203" pitchFamily="34" charset="-34"/>
              <a:ea typeface="Times New Roman" panose="02020603050405020304" pitchFamily="18" charset="0"/>
              <a:cs typeface="Leelawadee UI" panose="020B0502040204020203" pitchFamily="34" charset="-34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eelawadee UI" panose="020B0502040204020203" pitchFamily="34" charset="-34"/>
                <a:ea typeface="Times New Roman" panose="02020603050405020304" pitchFamily="18" charset="0"/>
                <a:cs typeface="Leelawadee UI" panose="020B0502040204020203" pitchFamily="34" charset="-34"/>
              </a:rPr>
              <a:t>Cria a Comissão de Atualização para assessorar a ANS.</a:t>
            </a:r>
          </a:p>
          <a:p>
            <a:pPr marL="800100" lvl="1" indent="-3429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Necessário a inclusão de outros atores na comissão, além dos definidos na MP, para garantir a pluralidade das discussões.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eelawadee UI" panose="020B0502040204020203" pitchFamily="34" charset="-34"/>
                <a:ea typeface="Times New Roman" panose="02020603050405020304" pitchFamily="18" charset="0"/>
                <a:cs typeface="Leelawadee UI" panose="020B0502040204020203" pitchFamily="34" charset="-34"/>
              </a:rPr>
              <a:t>Adota critérios técnicos reconhecidos internacionalmente (avaliação das evidências científicas, estudos econômicos e análise de impacto financeiro)</a:t>
            </a:r>
          </a:p>
          <a:p>
            <a:pPr marL="800100" lvl="1" indent="-3429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Essencial para garantir a segurança e assegurar o equilíbrio e a sustentabilidade financeira do setor.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eelawadee UI" panose="020B0502040204020203" pitchFamily="34" charset="-34"/>
                <a:ea typeface="Times New Roman" panose="02020603050405020304" pitchFamily="18" charset="0"/>
                <a:cs typeface="Leelawadee UI" panose="020B0502040204020203" pitchFamily="34" charset="-34"/>
              </a:rPr>
              <a:t>As metodologias e indicadores (parâmetros de custo-efetividade) utilizados serão estabelecidas em norma pela ANS</a:t>
            </a:r>
          </a:p>
          <a:p>
            <a:pPr marL="800100" lvl="1" indent="-3429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Importante que a discussão seja técnica e ampla.</a:t>
            </a:r>
          </a:p>
        </p:txBody>
      </p:sp>
      <p:sp>
        <p:nvSpPr>
          <p:cNvPr id="7" name="Google Shape;854;p48">
            <a:extLst>
              <a:ext uri="{FF2B5EF4-FFF2-40B4-BE49-F238E27FC236}">
                <a16:creationId xmlns:a16="http://schemas.microsoft.com/office/drawing/2014/main" id="{5D24A523-A1F5-44A5-9EE7-589020632DC7}"/>
              </a:ext>
            </a:extLst>
          </p:cNvPr>
          <p:cNvSpPr/>
          <p:nvPr/>
        </p:nvSpPr>
        <p:spPr>
          <a:xfrm>
            <a:off x="270246" y="277078"/>
            <a:ext cx="447873" cy="447845"/>
          </a:xfrm>
          <a:custGeom>
            <a:avLst/>
            <a:gdLst/>
            <a:ahLst/>
            <a:cxnLst/>
            <a:rect l="l" t="t" r="r" b="b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42A2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9663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45"/>
          <p:cNvSpPr txBox="1">
            <a:spLocks noGrp="1"/>
          </p:cNvSpPr>
          <p:nvPr>
            <p:ph type="title"/>
          </p:nvPr>
        </p:nvSpPr>
        <p:spPr>
          <a:xfrm>
            <a:off x="1157043" y="0"/>
            <a:ext cx="9872800" cy="100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pt-BR" sz="3000" dirty="0">
                <a:solidFill>
                  <a:srgbClr val="1D5632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Sugestões FenaSaúde – MP 1.067/2021</a:t>
            </a:r>
            <a:endParaRPr sz="3000" dirty="0">
              <a:solidFill>
                <a:srgbClr val="1D5632"/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sp>
        <p:nvSpPr>
          <p:cNvPr id="635" name="Google Shape;635;p45"/>
          <p:cNvSpPr txBox="1">
            <a:spLocks noGrp="1"/>
          </p:cNvSpPr>
          <p:nvPr>
            <p:ph type="sldNum" idx="12"/>
          </p:nvPr>
        </p:nvSpPr>
        <p:spPr>
          <a:xfrm>
            <a:off x="11190000" y="5856000"/>
            <a:ext cx="1002000" cy="100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12</a:t>
            </a:fld>
            <a:endParaRPr dirty="0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AA7EA6B6-CF64-48FA-A730-5F9170E7D42D}"/>
              </a:ext>
            </a:extLst>
          </p:cNvPr>
          <p:cNvSpPr txBox="1"/>
          <p:nvPr/>
        </p:nvSpPr>
        <p:spPr>
          <a:xfrm>
            <a:off x="361696" y="1228397"/>
            <a:ext cx="10416032" cy="4924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eelawadee UI" panose="020B0502040204020203" pitchFamily="34" charset="-34"/>
                <a:ea typeface="Times New Roman" panose="02020603050405020304" pitchFamily="18" charset="0"/>
                <a:cs typeface="Leelawadee UI" panose="020B0502040204020203" pitchFamily="34" charset="-34"/>
              </a:rPr>
              <a:t>Prazo de 120 dias (4 meses), podendo ser prorrogado em até 60 dias (2 meses).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" panose="020B0502040204020203" pitchFamily="34" charset="-34"/>
                <a:ea typeface="Times New Roman" panose="02020603050405020304" pitchFamily="18" charset="0"/>
                <a:cs typeface="Leelawadee UI" panose="020B0502040204020203" pitchFamily="34" charset="-34"/>
              </a:rPr>
              <a:t>I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eelawadee UI" panose="020B0502040204020203" pitchFamily="34" charset="-34"/>
                <a:ea typeface="Times New Roman" panose="02020603050405020304" pitchFamily="18" charset="0"/>
                <a:cs typeface="Leelawadee UI" panose="020B0502040204020203" pitchFamily="34" charset="-34"/>
              </a:rPr>
              <a:t>ncorporação automática se não houver manifestação conclusiva, garantindo a continuidade da assistência iniciada.</a:t>
            </a:r>
          </a:p>
          <a:p>
            <a:pPr marL="800100" lvl="1" indent="-3429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Conflitante com a RN 470/21 (até 540 dias ou 18 meses).</a:t>
            </a:r>
          </a:p>
          <a:p>
            <a:pPr marL="800100" lvl="1" indent="-3429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Prazo inferior ao da CONITEC e de outras referências internacionais</a:t>
            </a:r>
          </a:p>
          <a:p>
            <a:pPr marL="800100" lvl="1" indent="-3429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Sugerimos reduzir o prazo de análise de elegibilidade da RN nº 470/21 para que haja mais tempo para as discussões técnicas com a comissão.</a:t>
            </a:r>
          </a:p>
          <a:p>
            <a:pPr marL="800100" lvl="1" indent="-3429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eelawadee UI" panose="020B0502040204020203" pitchFamily="34" charset="-34"/>
                <a:ea typeface="Times New Roman" panose="02020603050405020304" pitchFamily="18" charset="0"/>
                <a:cs typeface="Leelawadee UI" panose="020B0502040204020203" pitchFamily="34" charset="-34"/>
              </a:rPr>
              <a:t>Tecnologias analisadas pela CONITEC  incorporadas no SUS</a:t>
            </a:r>
          </a:p>
          <a:p>
            <a:pPr marL="800100" lvl="1" indent="-3429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Incorporar na saúde suplementar apenas tecnologias que não são exclusões legais.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Leelawadee UI" panose="020B0502040204020203" pitchFamily="34" charset="-34"/>
              <a:ea typeface="Times New Roman" panose="02020603050405020304" pitchFamily="18" charset="0"/>
              <a:cs typeface="Leelawadee UI" panose="020B0502040204020203" pitchFamily="34" charset="-34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eelawadee UI" panose="020B0502040204020203" pitchFamily="34" charset="-34"/>
                <a:ea typeface="Times New Roman" panose="02020603050405020304" pitchFamily="18" charset="0"/>
                <a:cs typeface="Leelawadee UI" panose="020B0502040204020203" pitchFamily="34" charset="-34"/>
              </a:rPr>
              <a:t>Tecnologias analisadas pela CONITEC não incorporadas no SUS</a:t>
            </a:r>
          </a:p>
          <a:p>
            <a:pPr marL="800100" lvl="1" indent="-3429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Caso o dossiê proposto seja idêntico ao submetido à CONITEC e tenha recebido recomendação desfavorável por falta de evidências, sugere-se que a ANS não analise até que sejam apresentadas novas evidências pelo proponente.</a:t>
            </a:r>
          </a:p>
        </p:txBody>
      </p:sp>
      <p:sp>
        <p:nvSpPr>
          <p:cNvPr id="7" name="Google Shape;854;p48">
            <a:extLst>
              <a:ext uri="{FF2B5EF4-FFF2-40B4-BE49-F238E27FC236}">
                <a16:creationId xmlns:a16="http://schemas.microsoft.com/office/drawing/2014/main" id="{81B62207-BE85-4DB1-919B-3D8A00BCFCAB}"/>
              </a:ext>
            </a:extLst>
          </p:cNvPr>
          <p:cNvSpPr/>
          <p:nvPr/>
        </p:nvSpPr>
        <p:spPr>
          <a:xfrm>
            <a:off x="270246" y="277078"/>
            <a:ext cx="447873" cy="447845"/>
          </a:xfrm>
          <a:custGeom>
            <a:avLst/>
            <a:gdLst/>
            <a:ahLst/>
            <a:cxnLst/>
            <a:rect l="l" t="t" r="r" b="b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42A2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4556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9F63FD62-9461-4781-85B2-C14F3A053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3646" y="2325757"/>
            <a:ext cx="6464709" cy="2226365"/>
          </a:xfrm>
        </p:spPr>
        <p:txBody>
          <a:bodyPr anchor="ctr">
            <a:noAutofit/>
          </a:bodyPr>
          <a:lstStyle/>
          <a:p>
            <a:pPr algn="ctr"/>
            <a:r>
              <a:rPr lang="pt-BR" sz="4800" dirty="0"/>
              <a:t>Obrigada</a:t>
            </a:r>
            <a:endParaRPr lang="pt-BR" sz="9600" dirty="0"/>
          </a:p>
          <a:p>
            <a:pPr algn="ctr"/>
            <a:endParaRPr lang="pt-BR" sz="2800" dirty="0"/>
          </a:p>
          <a:p>
            <a:pPr algn="ctr"/>
            <a:r>
              <a:rPr lang="pt-BR" sz="2800" dirty="0"/>
              <a:t>Vera Valente</a:t>
            </a:r>
          </a:p>
          <a:p>
            <a:pPr algn="ctr"/>
            <a:r>
              <a:rPr lang="pt-BR" sz="2000" b="0" dirty="0"/>
              <a:t>Diretora executiva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1E1FE2-D042-44FD-939D-702062DD2AD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955052" y="6196269"/>
            <a:ext cx="8281895" cy="441524"/>
          </a:xfrm>
        </p:spPr>
        <p:txBody>
          <a:bodyPr/>
          <a:lstStyle/>
          <a:p>
            <a:r>
              <a:rPr lang="pt-BR" dirty="0"/>
              <a:t>20 de outubro de 2021</a:t>
            </a:r>
          </a:p>
        </p:txBody>
      </p:sp>
    </p:spTree>
    <p:extLst>
      <p:ext uri="{BB962C8B-B14F-4D97-AF65-F5344CB8AC3E}">
        <p14:creationId xmlns:p14="http://schemas.microsoft.com/office/powerpoint/2010/main" val="2194497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>
            <a:spLocks noGrp="1"/>
          </p:cNvSpPr>
          <p:nvPr>
            <p:ph type="ctrTitle"/>
          </p:nvPr>
        </p:nvSpPr>
        <p:spPr>
          <a:xfrm>
            <a:off x="584732" y="2509392"/>
            <a:ext cx="7346731" cy="183921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pt-BR" sz="4800" dirty="0">
                <a:solidFill>
                  <a:srgbClr val="1D5632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Histórico </a:t>
            </a:r>
            <a:br>
              <a:rPr lang="pt-BR" sz="4800" dirty="0">
                <a:solidFill>
                  <a:srgbClr val="1D5632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</a:br>
            <a:r>
              <a:rPr lang="pt-BR" sz="4800" dirty="0">
                <a:solidFill>
                  <a:srgbClr val="1D5632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PL nº 6.330/2019</a:t>
            </a:r>
          </a:p>
        </p:txBody>
      </p:sp>
      <p:sp>
        <p:nvSpPr>
          <p:cNvPr id="120" name="Google Shape;120;p16"/>
          <p:cNvSpPr txBox="1"/>
          <p:nvPr/>
        </p:nvSpPr>
        <p:spPr>
          <a:xfrm>
            <a:off x="9150157" y="1002800"/>
            <a:ext cx="3041843" cy="48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lnSpc>
                <a:spcPct val="90000"/>
              </a:lnSpc>
            </a:pPr>
            <a:endParaRPr sz="21300" dirty="0">
              <a:solidFill>
                <a:schemeClr val="bg1"/>
              </a:solidFill>
              <a:latin typeface="Leelawadee" panose="020B0502040204020203" pitchFamily="34" charset="-34"/>
              <a:ea typeface="Fira Sans Black"/>
              <a:cs typeface="Leelawadee" panose="020B0502040204020203" pitchFamily="34" charset="-34"/>
              <a:sym typeface="Fira Sans Black"/>
            </a:endParaRPr>
          </a:p>
        </p:txBody>
      </p:sp>
    </p:spTree>
    <p:extLst>
      <p:ext uri="{BB962C8B-B14F-4D97-AF65-F5344CB8AC3E}">
        <p14:creationId xmlns:p14="http://schemas.microsoft.com/office/powerpoint/2010/main" val="674108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C9F8BC59-FA84-4647-AFB0-0E3751C69FFE}"/>
              </a:ext>
            </a:extLst>
          </p:cNvPr>
          <p:cNvCxnSpPr>
            <a:cxnSpLocks/>
          </p:cNvCxnSpPr>
          <p:nvPr/>
        </p:nvCxnSpPr>
        <p:spPr>
          <a:xfrm>
            <a:off x="562059" y="1283515"/>
            <a:ext cx="0" cy="5471506"/>
          </a:xfrm>
          <a:prstGeom prst="straightConnector1">
            <a:avLst/>
          </a:prstGeom>
          <a:ln w="57150">
            <a:solidFill>
              <a:srgbClr val="6D6E7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5" name="Google Shape;635;p45"/>
          <p:cNvSpPr txBox="1">
            <a:spLocks noGrp="1"/>
          </p:cNvSpPr>
          <p:nvPr>
            <p:ph type="sldNum" idx="12"/>
          </p:nvPr>
        </p:nvSpPr>
        <p:spPr>
          <a:xfrm>
            <a:off x="11189996" y="5854899"/>
            <a:ext cx="1002000" cy="100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3</a:t>
            </a:fld>
            <a:endParaRPr dirty="0"/>
          </a:p>
        </p:txBody>
      </p:sp>
      <p:pic>
        <p:nvPicPr>
          <p:cNvPr id="6" name="Gráfico 5" descr="Relógio com preenchimento sólido">
            <a:extLst>
              <a:ext uri="{FF2B5EF4-FFF2-40B4-BE49-F238E27FC236}">
                <a16:creationId xmlns:a16="http://schemas.microsoft.com/office/drawing/2014/main" id="{2DCABD55-02E4-4CE9-947D-03538193EB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844" y="41564"/>
            <a:ext cx="914400" cy="914400"/>
          </a:xfrm>
          <a:prstGeom prst="rect">
            <a:avLst/>
          </a:prstGeom>
        </p:spPr>
      </p:pic>
      <p:sp>
        <p:nvSpPr>
          <p:cNvPr id="12" name="Elipse 11">
            <a:extLst>
              <a:ext uri="{FF2B5EF4-FFF2-40B4-BE49-F238E27FC236}">
                <a16:creationId xmlns:a16="http://schemas.microsoft.com/office/drawing/2014/main" id="{6D898775-17C2-460B-8478-F0517DDD1620}"/>
              </a:ext>
            </a:extLst>
          </p:cNvPr>
          <p:cNvSpPr/>
          <p:nvPr/>
        </p:nvSpPr>
        <p:spPr>
          <a:xfrm>
            <a:off x="436059" y="1160931"/>
            <a:ext cx="252000" cy="252000"/>
          </a:xfrm>
          <a:prstGeom prst="ellipse">
            <a:avLst/>
          </a:prstGeom>
          <a:solidFill>
            <a:srgbClr val="1D56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159C4BFF-C079-4458-B756-EFCADECA46D0}"/>
              </a:ext>
            </a:extLst>
          </p:cNvPr>
          <p:cNvSpPr/>
          <p:nvPr/>
        </p:nvSpPr>
        <p:spPr>
          <a:xfrm>
            <a:off x="436059" y="1772011"/>
            <a:ext cx="252000" cy="252000"/>
          </a:xfrm>
          <a:prstGeom prst="ellipse">
            <a:avLst/>
          </a:prstGeom>
          <a:solidFill>
            <a:srgbClr val="1D56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D56B1B96-2FBD-4120-ACE4-41FBDE1B51E8}"/>
              </a:ext>
            </a:extLst>
          </p:cNvPr>
          <p:cNvSpPr/>
          <p:nvPr/>
        </p:nvSpPr>
        <p:spPr>
          <a:xfrm>
            <a:off x="440979" y="3047721"/>
            <a:ext cx="252000" cy="252000"/>
          </a:xfrm>
          <a:prstGeom prst="ellipse">
            <a:avLst/>
          </a:prstGeom>
          <a:solidFill>
            <a:srgbClr val="1D56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80EC8544-FE94-4B90-B558-9BA621C1B8DF}"/>
              </a:ext>
            </a:extLst>
          </p:cNvPr>
          <p:cNvSpPr/>
          <p:nvPr/>
        </p:nvSpPr>
        <p:spPr>
          <a:xfrm>
            <a:off x="431147" y="3649389"/>
            <a:ext cx="252000" cy="252000"/>
          </a:xfrm>
          <a:prstGeom prst="ellipse">
            <a:avLst/>
          </a:prstGeom>
          <a:solidFill>
            <a:srgbClr val="1D56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C62E8DE2-38EA-4B02-A053-55E3023AE994}"/>
              </a:ext>
            </a:extLst>
          </p:cNvPr>
          <p:cNvSpPr txBox="1"/>
          <p:nvPr/>
        </p:nvSpPr>
        <p:spPr>
          <a:xfrm>
            <a:off x="688059" y="1089765"/>
            <a:ext cx="8192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1D5632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09/12/2019</a:t>
            </a:r>
            <a:br>
              <a:rPr lang="pt-BR" sz="1600" dirty="0">
                <a:latin typeface="Leelawadee UI" panose="020B0502040204020203" pitchFamily="34" charset="-34"/>
                <a:cs typeface="Leelawadee UI" panose="020B0502040204020203" pitchFamily="34" charset="-34"/>
              </a:rPr>
            </a:b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Apresentado no Senado Federal.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1A369E7B-9579-435B-B563-082DB8A2C2D8}"/>
              </a:ext>
            </a:extLst>
          </p:cNvPr>
          <p:cNvSpPr txBox="1"/>
          <p:nvPr/>
        </p:nvSpPr>
        <p:spPr>
          <a:xfrm>
            <a:off x="688058" y="1700845"/>
            <a:ext cx="7750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1D5632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03/06/2020</a:t>
            </a:r>
            <a:br>
              <a:rPr lang="pt-BR" dirty="0">
                <a:latin typeface="Leelawadee UI" panose="020B0502040204020203" pitchFamily="34" charset="-34"/>
                <a:cs typeface="Leelawadee UI" panose="020B0502040204020203" pitchFamily="34" charset="-34"/>
              </a:rPr>
            </a:b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Aprovado no Senado Federal.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8F3A8714-2F20-4542-B891-C06FD06A6F64}"/>
              </a:ext>
            </a:extLst>
          </p:cNvPr>
          <p:cNvSpPr txBox="1"/>
          <p:nvPr/>
        </p:nvSpPr>
        <p:spPr>
          <a:xfrm>
            <a:off x="688059" y="2990342"/>
            <a:ext cx="7750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1D5632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07/04/2021</a:t>
            </a:r>
            <a:br>
              <a:rPr lang="pt-BR" sz="1600" dirty="0">
                <a:latin typeface="Leelawadee UI" panose="020B0502040204020203" pitchFamily="34" charset="-34"/>
                <a:cs typeface="Leelawadee UI" panose="020B0502040204020203" pitchFamily="34" charset="-34"/>
              </a:rPr>
            </a:br>
            <a:r>
              <a:rPr lang="pt-BR" sz="16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Designada relatora Flávia Morais</a:t>
            </a: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4C6379A6-F64B-4CA7-9BA1-943D2C562FF8}"/>
              </a:ext>
            </a:extLst>
          </p:cNvPr>
          <p:cNvSpPr txBox="1"/>
          <p:nvPr/>
        </p:nvSpPr>
        <p:spPr>
          <a:xfrm>
            <a:off x="683140" y="3606872"/>
            <a:ext cx="7750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1D5632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26/04/2021</a:t>
            </a:r>
            <a:br>
              <a:rPr lang="pt-BR" sz="1600" dirty="0">
                <a:latin typeface="Leelawadee UI" panose="020B0502040204020203" pitchFamily="34" charset="-34"/>
                <a:cs typeface="Leelawadee UI" panose="020B0502040204020203" pitchFamily="34" charset="-34"/>
              </a:rPr>
            </a:br>
            <a:r>
              <a:rPr lang="pt-BR" sz="16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Apresentação de parecer</a:t>
            </a: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BE1D4FE6-F1AD-4C9A-8748-E9656A8FBB08}"/>
              </a:ext>
            </a:extLst>
          </p:cNvPr>
          <p:cNvSpPr txBox="1"/>
          <p:nvPr/>
        </p:nvSpPr>
        <p:spPr>
          <a:xfrm>
            <a:off x="688058" y="4269991"/>
            <a:ext cx="9573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1D5632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25/05/2021</a:t>
            </a:r>
            <a:br>
              <a:rPr lang="pt-BR" sz="1600" dirty="0">
                <a:latin typeface="Leelawadee UI" panose="020B0502040204020203" pitchFamily="34" charset="-34"/>
                <a:cs typeface="Leelawadee UI" panose="020B0502040204020203" pitchFamily="34" charset="-34"/>
              </a:rPr>
            </a:br>
            <a:r>
              <a:rPr lang="pt-BR" sz="16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Apresentado voto em separado do Deputado Pedro </a:t>
            </a:r>
            <a:r>
              <a:rPr lang="pt-BR" sz="1600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Westphallen</a:t>
            </a: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BC7FFD8F-673A-4925-8123-6C705ED0E3DA}"/>
              </a:ext>
            </a:extLst>
          </p:cNvPr>
          <p:cNvSpPr/>
          <p:nvPr/>
        </p:nvSpPr>
        <p:spPr>
          <a:xfrm>
            <a:off x="431147" y="2377652"/>
            <a:ext cx="252000" cy="252000"/>
          </a:xfrm>
          <a:prstGeom prst="ellipse">
            <a:avLst/>
          </a:prstGeom>
          <a:solidFill>
            <a:srgbClr val="1D56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76677F4A-DF1B-47F6-A6F5-5026ABBB39DF}"/>
              </a:ext>
            </a:extLst>
          </p:cNvPr>
          <p:cNvSpPr txBox="1"/>
          <p:nvPr/>
        </p:nvSpPr>
        <p:spPr>
          <a:xfrm>
            <a:off x="683147" y="2335021"/>
            <a:ext cx="7162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1D5632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09/06/2020</a:t>
            </a:r>
            <a:br>
              <a:rPr lang="pt-BR" sz="1600" dirty="0">
                <a:latin typeface="Leelawadee UI" panose="020B0502040204020203" pitchFamily="34" charset="-34"/>
                <a:cs typeface="Leelawadee UI" panose="020B0502040204020203" pitchFamily="34" charset="-34"/>
              </a:rPr>
            </a:b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Recebido na Câmara dos Deputados</a:t>
            </a: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8A3965D9-EF63-47E5-A76A-81CD1650FCA7}"/>
              </a:ext>
            </a:extLst>
          </p:cNvPr>
          <p:cNvSpPr/>
          <p:nvPr/>
        </p:nvSpPr>
        <p:spPr>
          <a:xfrm>
            <a:off x="440979" y="4320262"/>
            <a:ext cx="252000" cy="252000"/>
          </a:xfrm>
          <a:prstGeom prst="ellipse">
            <a:avLst/>
          </a:prstGeom>
          <a:solidFill>
            <a:srgbClr val="1D56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50DF0A9F-C9CA-4321-B267-542B2FCE0807}"/>
              </a:ext>
            </a:extLst>
          </p:cNvPr>
          <p:cNvSpPr txBox="1"/>
          <p:nvPr/>
        </p:nvSpPr>
        <p:spPr>
          <a:xfrm>
            <a:off x="678226" y="4925851"/>
            <a:ext cx="9573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1D5632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01/06/2021</a:t>
            </a:r>
            <a:br>
              <a:rPr lang="pt-BR" sz="1600" dirty="0">
                <a:latin typeface="Leelawadee UI" panose="020B0502040204020203" pitchFamily="34" charset="-34"/>
                <a:cs typeface="Leelawadee UI" panose="020B0502040204020203" pitchFamily="34" charset="-34"/>
              </a:rPr>
            </a:br>
            <a:r>
              <a:rPr lang="pt-BR" sz="16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Audiência Pública</a:t>
            </a: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A60BF566-2C0D-48E0-879E-8699DC97F359}"/>
              </a:ext>
            </a:extLst>
          </p:cNvPr>
          <p:cNvSpPr/>
          <p:nvPr/>
        </p:nvSpPr>
        <p:spPr>
          <a:xfrm>
            <a:off x="426226" y="4966238"/>
            <a:ext cx="252000" cy="252000"/>
          </a:xfrm>
          <a:prstGeom prst="ellipse">
            <a:avLst/>
          </a:prstGeom>
          <a:solidFill>
            <a:srgbClr val="1D56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E90FE966-1AEC-41E7-91A7-F3D847F6B4B7}"/>
              </a:ext>
            </a:extLst>
          </p:cNvPr>
          <p:cNvSpPr txBox="1"/>
          <p:nvPr/>
        </p:nvSpPr>
        <p:spPr>
          <a:xfrm>
            <a:off x="688059" y="5559468"/>
            <a:ext cx="9573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1D5632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01/07/2021</a:t>
            </a:r>
            <a:br>
              <a:rPr lang="pt-BR" sz="1600" dirty="0">
                <a:latin typeface="Leelawadee UI" panose="020B0502040204020203" pitchFamily="34" charset="-34"/>
                <a:cs typeface="Leelawadee UI" panose="020B0502040204020203" pitchFamily="34" charset="-34"/>
              </a:rPr>
            </a:br>
            <a:r>
              <a:rPr lang="pt-BR" sz="16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Aprovado na Câmara dos Deputados</a:t>
            </a: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B6027C93-F9CD-4AE3-BD99-8CBA27EBF2BD}"/>
              </a:ext>
            </a:extLst>
          </p:cNvPr>
          <p:cNvSpPr/>
          <p:nvPr/>
        </p:nvSpPr>
        <p:spPr>
          <a:xfrm>
            <a:off x="436059" y="5599855"/>
            <a:ext cx="252000" cy="252000"/>
          </a:xfrm>
          <a:prstGeom prst="ellipse">
            <a:avLst/>
          </a:prstGeom>
          <a:solidFill>
            <a:srgbClr val="1D56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17B32611-9B39-474F-B421-2F4800BA9C33}"/>
              </a:ext>
            </a:extLst>
          </p:cNvPr>
          <p:cNvSpPr txBox="1"/>
          <p:nvPr/>
        </p:nvSpPr>
        <p:spPr>
          <a:xfrm>
            <a:off x="688058" y="6193159"/>
            <a:ext cx="9573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1D5632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26/07/2021</a:t>
            </a:r>
            <a:br>
              <a:rPr lang="pt-BR" sz="1600" dirty="0">
                <a:latin typeface="Leelawadee UI" panose="020B0502040204020203" pitchFamily="34" charset="-34"/>
                <a:cs typeface="Leelawadee UI" panose="020B0502040204020203" pitchFamily="34" charset="-34"/>
              </a:rPr>
            </a:br>
            <a:r>
              <a:rPr lang="pt-BR" sz="16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Projeto de Lei vetado totalmente. </a:t>
            </a: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C07F12BE-9E9F-48BA-9155-36DB688750C1}"/>
              </a:ext>
            </a:extLst>
          </p:cNvPr>
          <p:cNvSpPr/>
          <p:nvPr/>
        </p:nvSpPr>
        <p:spPr>
          <a:xfrm>
            <a:off x="436058" y="6233546"/>
            <a:ext cx="252000" cy="252000"/>
          </a:xfrm>
          <a:prstGeom prst="ellipse">
            <a:avLst/>
          </a:prstGeom>
          <a:solidFill>
            <a:srgbClr val="1D56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35046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>
            <a:spLocks noGrp="1"/>
          </p:cNvSpPr>
          <p:nvPr>
            <p:ph type="ctrTitle"/>
          </p:nvPr>
        </p:nvSpPr>
        <p:spPr>
          <a:xfrm>
            <a:off x="584732" y="2509392"/>
            <a:ext cx="7346731" cy="183921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pt-BR" sz="4800" dirty="0">
                <a:solidFill>
                  <a:srgbClr val="1D5632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Incorporação de tecnologias</a:t>
            </a:r>
          </a:p>
        </p:txBody>
      </p:sp>
      <p:sp>
        <p:nvSpPr>
          <p:cNvPr id="120" name="Google Shape;120;p16"/>
          <p:cNvSpPr txBox="1"/>
          <p:nvPr/>
        </p:nvSpPr>
        <p:spPr>
          <a:xfrm>
            <a:off x="9150157" y="1002800"/>
            <a:ext cx="3041843" cy="48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lnSpc>
                <a:spcPct val="90000"/>
              </a:lnSpc>
            </a:pPr>
            <a:endParaRPr sz="21300" dirty="0">
              <a:solidFill>
                <a:schemeClr val="bg1"/>
              </a:solidFill>
              <a:latin typeface="Leelawadee" panose="020B0502040204020203" pitchFamily="34" charset="-34"/>
              <a:ea typeface="Fira Sans Black"/>
              <a:cs typeface="Leelawadee" panose="020B0502040204020203" pitchFamily="34" charset="-34"/>
              <a:sym typeface="Fira Sans Black"/>
            </a:endParaRPr>
          </a:p>
        </p:txBody>
      </p:sp>
    </p:spTree>
    <p:extLst>
      <p:ext uri="{BB962C8B-B14F-4D97-AF65-F5344CB8AC3E}">
        <p14:creationId xmlns:p14="http://schemas.microsoft.com/office/powerpoint/2010/main" val="2137153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 descr="Germe com preenchimento sólido">
            <a:extLst>
              <a:ext uri="{FF2B5EF4-FFF2-40B4-BE49-F238E27FC236}">
                <a16:creationId xmlns:a16="http://schemas.microsoft.com/office/drawing/2014/main" id="{9842AB59-A553-4F33-B2D5-82AAAF4512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7" y="121199"/>
            <a:ext cx="759601" cy="759601"/>
          </a:xfrm>
          <a:prstGeom prst="rect">
            <a:avLst/>
          </a:prstGeom>
        </p:spPr>
      </p:pic>
      <p:sp>
        <p:nvSpPr>
          <p:cNvPr id="634" name="Google Shape;634;p45"/>
          <p:cNvSpPr txBox="1">
            <a:spLocks noGrp="1"/>
          </p:cNvSpPr>
          <p:nvPr>
            <p:ph type="title"/>
          </p:nvPr>
        </p:nvSpPr>
        <p:spPr>
          <a:xfrm>
            <a:off x="1157043" y="0"/>
            <a:ext cx="9872800" cy="100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pt-BR" sz="3000" dirty="0">
                <a:solidFill>
                  <a:srgbClr val="1D5632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Incorporação de tecnologias</a:t>
            </a:r>
            <a:endParaRPr sz="3000" dirty="0">
              <a:solidFill>
                <a:srgbClr val="1D5632"/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sp>
        <p:nvSpPr>
          <p:cNvPr id="635" name="Google Shape;635;p45"/>
          <p:cNvSpPr txBox="1">
            <a:spLocks noGrp="1"/>
          </p:cNvSpPr>
          <p:nvPr>
            <p:ph type="sldNum" idx="12"/>
          </p:nvPr>
        </p:nvSpPr>
        <p:spPr>
          <a:xfrm>
            <a:off x="11190000" y="5856000"/>
            <a:ext cx="1002000" cy="100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5</a:t>
            </a:fld>
            <a:endParaRPr dirty="0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AA7EA6B6-CF64-48FA-A730-5F9170E7D42D}"/>
              </a:ext>
            </a:extLst>
          </p:cNvPr>
          <p:cNvSpPr txBox="1"/>
          <p:nvPr/>
        </p:nvSpPr>
        <p:spPr>
          <a:xfrm>
            <a:off x="361696" y="1228397"/>
            <a:ext cx="10416032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eelawadee UI" panose="020B0502040204020203" pitchFamily="34" charset="-34"/>
                <a:ea typeface="Times New Roman" panose="02020603050405020304" pitchFamily="18" charset="0"/>
                <a:cs typeface="Leelawadee UI" panose="020B0502040204020203" pitchFamily="34" charset="-34"/>
              </a:rPr>
              <a:t>A etapa de incorporação de tecnologias é diversa do registro;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Leelawadee UI" panose="020B0502040204020203" pitchFamily="34" charset="-34"/>
              <a:ea typeface="Times New Roman" panose="02020603050405020304" pitchFamily="18" charset="0"/>
              <a:cs typeface="Leelawadee UI" panose="020B0502040204020203" pitchFamily="34" charset="-34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eelawadee UI" panose="020B0502040204020203" pitchFamily="34" charset="-34"/>
                <a:ea typeface="Times New Roman" panose="02020603050405020304" pitchFamily="18" charset="0"/>
                <a:cs typeface="Leelawadee UI" panose="020B0502040204020203" pitchFamily="34" charset="-34"/>
              </a:rPr>
              <a:t>O fast track de registro vem sendo realizado com estudos de fase II;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Leelawadee UI" panose="020B0502040204020203" pitchFamily="34" charset="-34"/>
              <a:ea typeface="Times New Roman" panose="02020603050405020304" pitchFamily="18" charset="0"/>
              <a:cs typeface="Leelawadee UI" panose="020B0502040204020203" pitchFamily="34" charset="-34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eelawadee UI" panose="020B0502040204020203" pitchFamily="34" charset="-34"/>
                <a:ea typeface="Times New Roman" panose="02020603050405020304" pitchFamily="18" charset="0"/>
                <a:cs typeface="Leelawadee UI" panose="020B0502040204020203" pitchFamily="34" charset="-34"/>
              </a:rPr>
              <a:t>O processo de ATS minimiza os riscos para população;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Leelawadee UI" panose="020B0502040204020203" pitchFamily="34" charset="-34"/>
              <a:ea typeface="Times New Roman" panose="02020603050405020304" pitchFamily="18" charset="0"/>
              <a:cs typeface="Leelawadee UI" panose="020B0502040204020203" pitchFamily="34" charset="-34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eelawadee UI" panose="020B0502040204020203" pitchFamily="34" charset="-34"/>
                <a:ea typeface="Times New Roman" panose="02020603050405020304" pitchFamily="18" charset="0"/>
                <a:cs typeface="Leelawadee UI" panose="020B0502040204020203" pitchFamily="34" charset="-34"/>
              </a:rPr>
              <a:t>Outras dimensões são avaliadas como o impacto financeiro (custo efetividade);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Leelawadee UI" panose="020B0502040204020203" pitchFamily="34" charset="-34"/>
              <a:ea typeface="Times New Roman" panose="02020603050405020304" pitchFamily="18" charset="0"/>
              <a:cs typeface="Leelawadee UI" panose="020B0502040204020203" pitchFamily="34" charset="-34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eelawadee UI" panose="020B0502040204020203" pitchFamily="34" charset="-34"/>
                <a:ea typeface="Times New Roman" panose="02020603050405020304" pitchFamily="18" charset="0"/>
                <a:cs typeface="Leelawadee UI" panose="020B0502040204020203" pitchFamily="34" charset="-34"/>
              </a:rPr>
              <a:t>O processo no SUS prevê até 270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" panose="020B0502040204020203" pitchFamily="34" charset="-34"/>
                <a:ea typeface="Times New Roman" panose="02020603050405020304" pitchFamily="18" charset="0"/>
                <a:cs typeface="Leelawadee UI" panose="020B0502040204020203" pitchFamily="34" charset="-34"/>
              </a:rPr>
              <a:t>dias (9 meses)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eelawadee UI" panose="020B0502040204020203" pitchFamily="34" charset="-34"/>
                <a:ea typeface="Times New Roman" panose="02020603050405020304" pitchFamily="18" charset="0"/>
                <a:cs typeface="Leelawadee UI" panose="020B0502040204020203" pitchFamily="34" charset="-34"/>
              </a:rPr>
              <a:t>sendo, 180 dias (6 meses) podendo prorrogar por mais 90 dias (3 meses), em casos excepcionais.</a:t>
            </a:r>
          </a:p>
        </p:txBody>
      </p:sp>
    </p:spTree>
    <p:extLst>
      <p:ext uri="{BB962C8B-B14F-4D97-AF65-F5344CB8AC3E}">
        <p14:creationId xmlns:p14="http://schemas.microsoft.com/office/powerpoint/2010/main" val="921219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45"/>
          <p:cNvSpPr txBox="1">
            <a:spLocks noGrp="1"/>
          </p:cNvSpPr>
          <p:nvPr>
            <p:ph type="title"/>
          </p:nvPr>
        </p:nvSpPr>
        <p:spPr>
          <a:xfrm>
            <a:off x="1157043" y="0"/>
            <a:ext cx="9872800" cy="100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pt-BR" sz="3000" dirty="0">
                <a:solidFill>
                  <a:srgbClr val="1D5632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Nice UK</a:t>
            </a:r>
            <a:endParaRPr sz="3000" dirty="0">
              <a:solidFill>
                <a:srgbClr val="1D5632"/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sp>
        <p:nvSpPr>
          <p:cNvPr id="635" name="Google Shape;635;p45"/>
          <p:cNvSpPr txBox="1">
            <a:spLocks noGrp="1"/>
          </p:cNvSpPr>
          <p:nvPr>
            <p:ph type="sldNum" idx="12"/>
          </p:nvPr>
        </p:nvSpPr>
        <p:spPr>
          <a:xfrm>
            <a:off x="11190000" y="5856000"/>
            <a:ext cx="1002000" cy="100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6</a:t>
            </a:fld>
            <a:endParaRPr dirty="0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AA7EA6B6-CF64-48FA-A730-5F9170E7D42D}"/>
              </a:ext>
            </a:extLst>
          </p:cNvPr>
          <p:cNvSpPr txBox="1"/>
          <p:nvPr/>
        </p:nvSpPr>
        <p:spPr>
          <a:xfrm>
            <a:off x="434848" y="1627768"/>
            <a:ext cx="1041603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eelawadee UI" panose="020B0502040204020203" pitchFamily="34" charset="-34"/>
                <a:ea typeface="Times New Roman" panose="02020603050405020304" pitchFamily="18" charset="0"/>
                <a:cs typeface="Leelawadee UI" panose="020B0502040204020203" pitchFamily="34" charset="-34"/>
              </a:rPr>
              <a:t>Prazo: 343 dias (11,5 meses)</a:t>
            </a:r>
          </a:p>
          <a:p>
            <a:pPr lvl="0" algn="just"/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Leelawadee UI" panose="020B0502040204020203" pitchFamily="34" charset="-34"/>
              <a:ea typeface="Times New Roman" panose="02020603050405020304" pitchFamily="18" charset="0"/>
              <a:cs typeface="Leelawadee UI" panose="020B0502040204020203" pitchFamily="34" charset="-34"/>
            </a:endParaRPr>
          </a:p>
          <a:p>
            <a:pPr lvl="0" algn="just"/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Leelawadee UI" panose="020B0502040204020203" pitchFamily="34" charset="-34"/>
              <a:ea typeface="Times New Roman" panose="02020603050405020304" pitchFamily="18" charset="0"/>
              <a:cs typeface="Leelawadee UI" panose="020B0502040204020203" pitchFamily="34" charset="-34"/>
            </a:endParaRPr>
          </a:p>
          <a:p>
            <a:pPr lvl="0" algn="just"/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Leelawadee UI" panose="020B0502040204020203" pitchFamily="34" charset="-34"/>
              <a:ea typeface="Times New Roman" panose="02020603050405020304" pitchFamily="18" charset="0"/>
              <a:cs typeface="Leelawadee UI" panose="020B0502040204020203" pitchFamily="34" charset="-34"/>
            </a:endParaRPr>
          </a:p>
          <a:p>
            <a:pPr lvl="0" algn="just"/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Leelawadee UI" panose="020B0502040204020203" pitchFamily="34" charset="-34"/>
              <a:ea typeface="Times New Roman" panose="02020603050405020304" pitchFamily="18" charset="0"/>
              <a:cs typeface="Leelawadee UI" panose="020B0502040204020203" pitchFamily="34" charset="-34"/>
            </a:endParaRPr>
          </a:p>
          <a:p>
            <a:pPr lvl="0" algn="just"/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Leelawadee UI" panose="020B0502040204020203" pitchFamily="34" charset="-34"/>
              <a:ea typeface="Times New Roman" panose="02020603050405020304" pitchFamily="18" charset="0"/>
              <a:cs typeface="Leelawadee UI" panose="020B0502040204020203" pitchFamily="34" charset="-34"/>
            </a:endParaRPr>
          </a:p>
          <a:p>
            <a:pPr lvl="0" algn="just"/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Leelawadee UI" panose="020B0502040204020203" pitchFamily="34" charset="-34"/>
              <a:ea typeface="Times New Roman" panose="02020603050405020304" pitchFamily="18" charset="0"/>
              <a:cs typeface="Leelawadee UI" panose="020B0502040204020203" pitchFamily="34" charset="-34"/>
            </a:endParaRPr>
          </a:p>
          <a:p>
            <a:pPr lvl="0" algn="just"/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Leelawadee UI" panose="020B0502040204020203" pitchFamily="34" charset="-34"/>
              <a:ea typeface="Times New Roman" panose="02020603050405020304" pitchFamily="18" charset="0"/>
              <a:cs typeface="Leelawadee UI" panose="020B0502040204020203" pitchFamily="34" charset="-34"/>
            </a:endParaRPr>
          </a:p>
          <a:p>
            <a:pPr lvl="0" algn="just"/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" panose="020B0502040204020203" pitchFamily="34" charset="-34"/>
                <a:ea typeface="Times New Roman" panose="02020603050405020304" pitchFamily="18" charset="0"/>
                <a:cs typeface="Leelawadee UI" panose="020B0502040204020203" pitchFamily="34" charset="-34"/>
              </a:rPr>
              <a:t>Prazo: 420 dias (14 meses)</a:t>
            </a: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Leelawadee UI" panose="020B0502040204020203" pitchFamily="34" charset="-34"/>
              <a:ea typeface="Times New Roman" panose="02020603050405020304" pitchFamily="18" charset="0"/>
              <a:cs typeface="Leelawadee UI" panose="020B0502040204020203" pitchFamily="34" charset="-34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763093F-208E-452B-82DD-0775E9E698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678" t="23073" r="1356" b="6167"/>
          <a:stretch/>
        </p:blipFill>
        <p:spPr>
          <a:xfrm>
            <a:off x="4633484" y="898009"/>
            <a:ext cx="5065710" cy="225513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5B2D6B4-443E-4DA8-B12F-DE72160E79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130" t="30453" r="1754" b="14944"/>
          <a:stretch/>
        </p:blipFill>
        <p:spPr>
          <a:xfrm>
            <a:off x="4633485" y="3494515"/>
            <a:ext cx="5065710" cy="1735717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D86D20AE-8096-43EC-88FB-F353EEF2DE91}"/>
              </a:ext>
            </a:extLst>
          </p:cNvPr>
          <p:cNvSpPr txBox="1"/>
          <p:nvPr/>
        </p:nvSpPr>
        <p:spPr>
          <a:xfrm>
            <a:off x="0" y="6088559"/>
            <a:ext cx="114121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latin typeface="Leelawadee" panose="020B0502040204020203" pitchFamily="34" charset="-34"/>
                <a:cs typeface="Leelawadee" panose="020B0502040204020203" pitchFamily="34" charset="-34"/>
              </a:rPr>
              <a:t>Fontes:</a:t>
            </a:r>
            <a:endParaRPr lang="pt-BR" sz="1100" dirty="0">
              <a:latin typeface="Leelawadee" panose="020B0502040204020203" pitchFamily="34" charset="-34"/>
              <a:cs typeface="Leelawadee" panose="020B0502040204020203" pitchFamily="34" charset="-34"/>
              <a:hlinkClick r:id="rId5"/>
            </a:endParaRPr>
          </a:p>
          <a:p>
            <a:r>
              <a:rPr lang="pt-BR" sz="1100" dirty="0">
                <a:latin typeface="Leelawadee" panose="020B0502040204020203" pitchFamily="34" charset="-34"/>
                <a:cs typeface="Leelawadee" panose="020B0502040204020203" pitchFamily="34" charset="-34"/>
                <a:hlinkClick r:id="rId5"/>
              </a:rPr>
              <a:t>https://www.nice.org.uk/about/what-we-do/our-programmes/nice-guidance/technology-appraisal-guidance/process/sta-timeline</a:t>
            </a:r>
            <a:endParaRPr lang="pt-BR" sz="11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r>
              <a:rPr lang="pt-BR" sz="1100" dirty="0">
                <a:latin typeface="Leelawadee" panose="020B0502040204020203" pitchFamily="34" charset="-34"/>
                <a:cs typeface="Leelawadee" panose="020B0502040204020203" pitchFamily="34" charset="-34"/>
                <a:hlinkClick r:id="rId6"/>
              </a:rPr>
              <a:t>https://www.nice.org.uk/about/what-we-do/our-programmes/nice-guidance/nice-technology-appraisal-guidance/process/mta-timeline</a:t>
            </a:r>
            <a:endParaRPr lang="pt-BR" sz="11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r>
              <a:rPr lang="pt-BR" sz="1100" dirty="0">
                <a:latin typeface="Leelawadee" panose="020B0502040204020203" pitchFamily="34" charset="-34"/>
                <a:cs typeface="Leelawadee" panose="020B0502040204020203" pitchFamily="34" charset="-34"/>
              </a:rPr>
              <a:t>https://ojrd.biomedcentral.com/articles/10.1186/s13023-021-01845-x</a:t>
            </a:r>
          </a:p>
        </p:txBody>
      </p:sp>
      <p:pic>
        <p:nvPicPr>
          <p:cNvPr id="9" name="Gráfico 8" descr="Lupa com preenchimento sólido">
            <a:extLst>
              <a:ext uri="{FF2B5EF4-FFF2-40B4-BE49-F238E27FC236}">
                <a16:creationId xmlns:a16="http://schemas.microsoft.com/office/drawing/2014/main" id="{82E4548C-D467-4E47-935A-474B5911C3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9678" y="168260"/>
            <a:ext cx="656323" cy="65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14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C9F8BC59-FA84-4647-AFB0-0E3751C69FFE}"/>
              </a:ext>
            </a:extLst>
          </p:cNvPr>
          <p:cNvCxnSpPr>
            <a:cxnSpLocks/>
          </p:cNvCxnSpPr>
          <p:nvPr/>
        </p:nvCxnSpPr>
        <p:spPr>
          <a:xfrm>
            <a:off x="562059" y="1283515"/>
            <a:ext cx="0" cy="5471506"/>
          </a:xfrm>
          <a:prstGeom prst="straightConnector1">
            <a:avLst/>
          </a:prstGeom>
          <a:ln w="57150">
            <a:solidFill>
              <a:srgbClr val="6D6E7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5" name="Google Shape;635;p45"/>
          <p:cNvSpPr txBox="1">
            <a:spLocks noGrp="1"/>
          </p:cNvSpPr>
          <p:nvPr>
            <p:ph type="sldNum" idx="12"/>
          </p:nvPr>
        </p:nvSpPr>
        <p:spPr>
          <a:xfrm>
            <a:off x="11189996" y="5854899"/>
            <a:ext cx="1002000" cy="100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7</a:t>
            </a:fld>
            <a:endParaRPr dirty="0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6D898775-17C2-460B-8478-F0517DDD1620}"/>
              </a:ext>
            </a:extLst>
          </p:cNvPr>
          <p:cNvSpPr/>
          <p:nvPr/>
        </p:nvSpPr>
        <p:spPr>
          <a:xfrm>
            <a:off x="436059" y="1278918"/>
            <a:ext cx="252000" cy="252000"/>
          </a:xfrm>
          <a:prstGeom prst="ellipse">
            <a:avLst/>
          </a:prstGeom>
          <a:solidFill>
            <a:srgbClr val="1D56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80EC8544-FE94-4B90-B558-9BA621C1B8DF}"/>
              </a:ext>
            </a:extLst>
          </p:cNvPr>
          <p:cNvSpPr/>
          <p:nvPr/>
        </p:nvSpPr>
        <p:spPr>
          <a:xfrm>
            <a:off x="431147" y="3649389"/>
            <a:ext cx="252000" cy="252000"/>
          </a:xfrm>
          <a:prstGeom prst="ellipse">
            <a:avLst/>
          </a:prstGeom>
          <a:solidFill>
            <a:srgbClr val="1D56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C62E8DE2-38EA-4B02-A053-55E3023AE994}"/>
              </a:ext>
            </a:extLst>
          </p:cNvPr>
          <p:cNvSpPr txBox="1"/>
          <p:nvPr/>
        </p:nvSpPr>
        <p:spPr>
          <a:xfrm>
            <a:off x="688059" y="1207752"/>
            <a:ext cx="8192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1D5632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27/07/2020</a:t>
            </a:r>
            <a:br>
              <a:rPr lang="pt-BR" sz="1600" dirty="0">
                <a:latin typeface="Leelawadee UI" panose="020B0502040204020203" pitchFamily="34" charset="-34"/>
                <a:cs typeface="Leelawadee UI" panose="020B0502040204020203" pitchFamily="34" charset="-34"/>
              </a:rPr>
            </a:b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Discussão motivada pelo PL nº 6330 na 102ª CAMSS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4C6379A6-F64B-4CA7-9BA1-943D2C562FF8}"/>
              </a:ext>
            </a:extLst>
          </p:cNvPr>
          <p:cNvSpPr txBox="1"/>
          <p:nvPr/>
        </p:nvSpPr>
        <p:spPr>
          <a:xfrm>
            <a:off x="683140" y="3606872"/>
            <a:ext cx="7750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1D5632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18/09/2020</a:t>
            </a:r>
            <a:br>
              <a:rPr lang="pt-BR" sz="1600" dirty="0">
                <a:latin typeface="Leelawadee UI" panose="020B0502040204020203" pitchFamily="34" charset="-34"/>
                <a:cs typeface="Leelawadee UI" panose="020B0502040204020203" pitchFamily="34" charset="-34"/>
              </a:rPr>
            </a:br>
            <a:r>
              <a:rPr lang="pt-BR" sz="16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2ª Reunião Técnica CAMSS – Apresentação da proposta de novo rito</a:t>
            </a: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BC7FFD8F-673A-4925-8123-6C705ED0E3DA}"/>
              </a:ext>
            </a:extLst>
          </p:cNvPr>
          <p:cNvSpPr/>
          <p:nvPr/>
        </p:nvSpPr>
        <p:spPr>
          <a:xfrm>
            <a:off x="431147" y="2377652"/>
            <a:ext cx="252000" cy="252000"/>
          </a:xfrm>
          <a:prstGeom prst="ellipse">
            <a:avLst/>
          </a:prstGeom>
          <a:solidFill>
            <a:srgbClr val="1D56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76677F4A-DF1B-47F6-A6F5-5026ABBB39DF}"/>
              </a:ext>
            </a:extLst>
          </p:cNvPr>
          <p:cNvSpPr txBox="1"/>
          <p:nvPr/>
        </p:nvSpPr>
        <p:spPr>
          <a:xfrm>
            <a:off x="683147" y="2335021"/>
            <a:ext cx="7162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1D5632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14/08/2020</a:t>
            </a:r>
            <a:br>
              <a:rPr lang="pt-BR" sz="1600" dirty="0">
                <a:latin typeface="Leelawadee UI" panose="020B0502040204020203" pitchFamily="34" charset="-34"/>
                <a:cs typeface="Leelawadee UI" panose="020B0502040204020203" pitchFamily="34" charset="-34"/>
              </a:rPr>
            </a:b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1ª Reunião Técnica CAMSS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50DF0A9F-C9CA-4321-B267-542B2FCE0807}"/>
              </a:ext>
            </a:extLst>
          </p:cNvPr>
          <p:cNvSpPr txBox="1"/>
          <p:nvPr/>
        </p:nvSpPr>
        <p:spPr>
          <a:xfrm>
            <a:off x="678226" y="4925851"/>
            <a:ext cx="9573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1D5632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05/03/2021 a 19/04/2021</a:t>
            </a:r>
            <a:br>
              <a:rPr lang="pt-BR" sz="1600" dirty="0">
                <a:latin typeface="Leelawadee UI" panose="020B0502040204020203" pitchFamily="34" charset="-34"/>
                <a:cs typeface="Leelawadee UI" panose="020B0502040204020203" pitchFamily="34" charset="-34"/>
              </a:rPr>
            </a:br>
            <a:r>
              <a:rPr lang="pt-BR" sz="16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Consulta Pública sobre a proposta do novo rito processual. </a:t>
            </a: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A60BF566-2C0D-48E0-879E-8699DC97F359}"/>
              </a:ext>
            </a:extLst>
          </p:cNvPr>
          <p:cNvSpPr/>
          <p:nvPr/>
        </p:nvSpPr>
        <p:spPr>
          <a:xfrm>
            <a:off x="426226" y="4966238"/>
            <a:ext cx="252000" cy="252000"/>
          </a:xfrm>
          <a:prstGeom prst="ellipse">
            <a:avLst/>
          </a:prstGeom>
          <a:solidFill>
            <a:srgbClr val="1D56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17B32611-9B39-474F-B421-2F4800BA9C33}"/>
              </a:ext>
            </a:extLst>
          </p:cNvPr>
          <p:cNvSpPr txBox="1"/>
          <p:nvPr/>
        </p:nvSpPr>
        <p:spPr>
          <a:xfrm>
            <a:off x="688058" y="5996512"/>
            <a:ext cx="9573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1D5632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12/07/2021</a:t>
            </a:r>
            <a:br>
              <a:rPr lang="pt-BR" sz="1600" dirty="0">
                <a:latin typeface="Leelawadee UI" panose="020B0502040204020203" pitchFamily="34" charset="-34"/>
                <a:cs typeface="Leelawadee UI" panose="020B0502040204020203" pitchFamily="34" charset="-34"/>
              </a:rPr>
            </a:br>
            <a:r>
              <a:rPr lang="pt-BR" sz="16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Publicação da RN nº 470 de 09/07/2021</a:t>
            </a: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C07F12BE-9E9F-48BA-9155-36DB688750C1}"/>
              </a:ext>
            </a:extLst>
          </p:cNvPr>
          <p:cNvSpPr/>
          <p:nvPr/>
        </p:nvSpPr>
        <p:spPr>
          <a:xfrm>
            <a:off x="436058" y="6036899"/>
            <a:ext cx="252000" cy="252000"/>
          </a:xfrm>
          <a:prstGeom prst="ellipse">
            <a:avLst/>
          </a:prstGeom>
          <a:solidFill>
            <a:srgbClr val="1D56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3" name="Google Shape;634;p45">
            <a:extLst>
              <a:ext uri="{FF2B5EF4-FFF2-40B4-BE49-F238E27FC236}">
                <a16:creationId xmlns:a16="http://schemas.microsoft.com/office/drawing/2014/main" id="{1AE96C1A-4790-4A93-A54E-CDA430C2A9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57043" y="0"/>
            <a:ext cx="9872800" cy="100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pt-BR" sz="3000" dirty="0">
                <a:solidFill>
                  <a:srgbClr val="1D5632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Revisão do processo de atualização do rol</a:t>
            </a:r>
            <a:endParaRPr sz="3000" dirty="0">
              <a:solidFill>
                <a:srgbClr val="1D5632"/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sp>
        <p:nvSpPr>
          <p:cNvPr id="25" name="Google Shape;854;p48">
            <a:extLst>
              <a:ext uri="{FF2B5EF4-FFF2-40B4-BE49-F238E27FC236}">
                <a16:creationId xmlns:a16="http://schemas.microsoft.com/office/drawing/2014/main" id="{BFA27EDE-7119-4FDF-8DC9-480BF7CA2B0A}"/>
              </a:ext>
            </a:extLst>
          </p:cNvPr>
          <p:cNvSpPr/>
          <p:nvPr/>
        </p:nvSpPr>
        <p:spPr>
          <a:xfrm>
            <a:off x="270246" y="277078"/>
            <a:ext cx="447873" cy="447845"/>
          </a:xfrm>
          <a:custGeom>
            <a:avLst/>
            <a:gdLst/>
            <a:ahLst/>
            <a:cxnLst/>
            <a:rect l="l" t="t" r="r" b="b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42A2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2455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45"/>
          <p:cNvSpPr txBox="1">
            <a:spLocks noGrp="1"/>
          </p:cNvSpPr>
          <p:nvPr>
            <p:ph type="title"/>
          </p:nvPr>
        </p:nvSpPr>
        <p:spPr>
          <a:xfrm>
            <a:off x="1157043" y="0"/>
            <a:ext cx="9872800" cy="100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" sz="3000" dirty="0">
                <a:solidFill>
                  <a:srgbClr val="1D5632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RN 470/2021 – Rito processual de atualização do Rol</a:t>
            </a:r>
            <a:endParaRPr sz="3000" dirty="0">
              <a:solidFill>
                <a:srgbClr val="1D5632"/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sp>
        <p:nvSpPr>
          <p:cNvPr id="635" name="Google Shape;635;p45"/>
          <p:cNvSpPr txBox="1">
            <a:spLocks noGrp="1"/>
          </p:cNvSpPr>
          <p:nvPr>
            <p:ph type="sldNum" idx="12"/>
          </p:nvPr>
        </p:nvSpPr>
        <p:spPr>
          <a:xfrm>
            <a:off x="11190000" y="5856000"/>
            <a:ext cx="1002000" cy="100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8</a:t>
            </a:fld>
            <a:endParaRPr dirty="0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AA7EA6B6-CF64-48FA-A730-5F9170E7D42D}"/>
              </a:ext>
            </a:extLst>
          </p:cNvPr>
          <p:cNvSpPr txBox="1"/>
          <p:nvPr/>
        </p:nvSpPr>
        <p:spPr>
          <a:xfrm>
            <a:off x="270246" y="1301073"/>
            <a:ext cx="3620369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eelawadee UI" panose="020B0502040204020203" pitchFamily="34" charset="-34"/>
                <a:ea typeface="Times New Roman" panose="02020603050405020304" pitchFamily="18" charset="0"/>
                <a:cs typeface="Leelawadee UI" panose="020B0502040204020203" pitchFamily="34" charset="-34"/>
              </a:rPr>
              <a:t>Submissão e elegibilidade contínuos.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Leelawadee UI" panose="020B0502040204020203" pitchFamily="34" charset="-34"/>
              <a:ea typeface="Times New Roman" panose="02020603050405020304" pitchFamily="18" charset="0"/>
              <a:cs typeface="Leelawadee UI" panose="020B0502040204020203" pitchFamily="34" charset="-34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eelawadee UI" panose="020B0502040204020203" pitchFamily="34" charset="-34"/>
                <a:ea typeface="Times New Roman" panose="02020603050405020304" pitchFamily="18" charset="0"/>
                <a:cs typeface="Leelawadee UI" panose="020B0502040204020203" pitchFamily="34" charset="-34"/>
              </a:rPr>
              <a:t>Elegibilidade em até 60 dias (2 meses na regra de transição).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Leelawadee UI" panose="020B0502040204020203" pitchFamily="34" charset="-34"/>
              <a:ea typeface="Times New Roman" panose="02020603050405020304" pitchFamily="18" charset="0"/>
              <a:cs typeface="Leelawadee UI" panose="020B0502040204020203" pitchFamily="34" charset="-34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eelawadee UI" panose="020B0502040204020203" pitchFamily="34" charset="-34"/>
                <a:ea typeface="Times New Roman" panose="02020603050405020304" pitchFamily="18" charset="0"/>
                <a:cs typeface="Leelawadee UI" panose="020B0502040204020203" pitchFamily="34" charset="-34"/>
              </a:rPr>
              <a:t>Análise técnica contínua.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Leelawadee UI" panose="020B0502040204020203" pitchFamily="34" charset="-34"/>
              <a:ea typeface="Times New Roman" panose="02020603050405020304" pitchFamily="18" charset="0"/>
              <a:cs typeface="Leelawadee UI" panose="020B0502040204020203" pitchFamily="34" charset="-34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eelawadee UI" panose="020B0502040204020203" pitchFamily="34" charset="-34"/>
                <a:ea typeface="Times New Roman" panose="02020603050405020304" pitchFamily="18" charset="0"/>
                <a:cs typeface="Leelawadee UI" panose="020B0502040204020203" pitchFamily="34" charset="-34"/>
              </a:rPr>
              <a:t>Prazo entre o protocolo e a decisão final: até 540 dias (18 meses).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Leelawadee UI" panose="020B0502040204020203" pitchFamily="34" charset="-34"/>
              <a:ea typeface="Times New Roman" panose="02020603050405020304" pitchFamily="18" charset="0"/>
              <a:cs typeface="Leelawadee UI" panose="020B0502040204020203" pitchFamily="34" charset="-34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" panose="020B0502040204020203" pitchFamily="34" charset="-34"/>
                <a:ea typeface="Times New Roman" panose="02020603050405020304" pitchFamily="18" charset="0"/>
                <a:cs typeface="Leelawadee UI" panose="020B0502040204020203" pitchFamily="34" charset="-34"/>
              </a:rPr>
              <a:t>Processos semestrais de decisão- Janeiro e julho</a:t>
            </a: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Leelawadee UI" panose="020B0502040204020203" pitchFamily="34" charset="-34"/>
              <a:ea typeface="Times New Roman" panose="02020603050405020304" pitchFamily="18" charset="0"/>
              <a:cs typeface="Leelawadee UI" panose="020B0502040204020203" pitchFamily="34" charset="-34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50D2DE9-EDEF-4C30-A8B0-721E1D378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9858" y="1301073"/>
            <a:ext cx="6358266" cy="446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059184C4-3E2D-4997-BF2B-A9B408AB7102}"/>
              </a:ext>
            </a:extLst>
          </p:cNvPr>
          <p:cNvSpPr txBox="1"/>
          <p:nvPr/>
        </p:nvSpPr>
        <p:spPr>
          <a:xfrm>
            <a:off x="4449858" y="5767754"/>
            <a:ext cx="4429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Fonte: ANS, 2021</a:t>
            </a:r>
          </a:p>
        </p:txBody>
      </p:sp>
      <p:sp>
        <p:nvSpPr>
          <p:cNvPr id="8" name="Google Shape;854;p48">
            <a:extLst>
              <a:ext uri="{FF2B5EF4-FFF2-40B4-BE49-F238E27FC236}">
                <a16:creationId xmlns:a16="http://schemas.microsoft.com/office/drawing/2014/main" id="{F9932E6B-1BC8-4E6C-B583-C1352582C07F}"/>
              </a:ext>
            </a:extLst>
          </p:cNvPr>
          <p:cNvSpPr/>
          <p:nvPr/>
        </p:nvSpPr>
        <p:spPr>
          <a:xfrm>
            <a:off x="270246" y="277078"/>
            <a:ext cx="447873" cy="447845"/>
          </a:xfrm>
          <a:custGeom>
            <a:avLst/>
            <a:gdLst/>
            <a:ahLst/>
            <a:cxnLst/>
            <a:rect l="l" t="t" r="r" b="b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42A2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9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>
            <a:spLocks noGrp="1"/>
          </p:cNvSpPr>
          <p:nvPr>
            <p:ph type="ctrTitle"/>
          </p:nvPr>
        </p:nvSpPr>
        <p:spPr>
          <a:xfrm>
            <a:off x="596924" y="2509393"/>
            <a:ext cx="7346731" cy="183921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pt-BR" sz="4800" dirty="0">
                <a:solidFill>
                  <a:srgbClr val="1D5632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Medida Provisória 1.067/2021</a:t>
            </a:r>
          </a:p>
        </p:txBody>
      </p:sp>
      <p:sp>
        <p:nvSpPr>
          <p:cNvPr id="120" name="Google Shape;120;p16"/>
          <p:cNvSpPr txBox="1"/>
          <p:nvPr/>
        </p:nvSpPr>
        <p:spPr>
          <a:xfrm>
            <a:off x="9150157" y="1002800"/>
            <a:ext cx="3041843" cy="48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lnSpc>
                <a:spcPct val="90000"/>
              </a:lnSpc>
            </a:pPr>
            <a:endParaRPr sz="21300" dirty="0">
              <a:solidFill>
                <a:schemeClr val="bg1"/>
              </a:solidFill>
              <a:latin typeface="Leelawadee" panose="020B0502040204020203" pitchFamily="34" charset="-34"/>
              <a:ea typeface="Fira Sans Black"/>
              <a:cs typeface="Leelawadee" panose="020B0502040204020203" pitchFamily="34" charset="-34"/>
              <a:sym typeface="Fira Sans Black"/>
            </a:endParaRPr>
          </a:p>
        </p:txBody>
      </p:sp>
    </p:spTree>
    <p:extLst>
      <p:ext uri="{BB962C8B-B14F-4D97-AF65-F5344CB8AC3E}">
        <p14:creationId xmlns:p14="http://schemas.microsoft.com/office/powerpoint/2010/main" val="29586062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enaSaúd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4566</TotalTime>
  <Words>698</Words>
  <Application>Microsoft Office PowerPoint</Application>
  <PresentationFormat>Widescreen</PresentationFormat>
  <Paragraphs>99</Paragraphs>
  <Slides>13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Leelawadee</vt:lpstr>
      <vt:lpstr>Leelawadee UI</vt:lpstr>
      <vt:lpstr>Wingdings</vt:lpstr>
      <vt:lpstr>Tema do Office</vt:lpstr>
      <vt:lpstr>FenaSaúde</vt:lpstr>
      <vt:lpstr>Apresentação do PowerPoint</vt:lpstr>
      <vt:lpstr>Histórico  PL nº 6.330/2019</vt:lpstr>
      <vt:lpstr>Apresentação do PowerPoint</vt:lpstr>
      <vt:lpstr>Incorporação de tecnologias</vt:lpstr>
      <vt:lpstr>Incorporação de tecnologias</vt:lpstr>
      <vt:lpstr>Nice UK</vt:lpstr>
      <vt:lpstr>Revisão do processo de atualização do rol</vt:lpstr>
      <vt:lpstr>RN 470/2021 – Rito processual de atualização do Rol</vt:lpstr>
      <vt:lpstr>Medida Provisória 1.067/2021</vt:lpstr>
      <vt:lpstr>Medida Provisória 1.067/2021</vt:lpstr>
      <vt:lpstr>Sugestões FenaSaúde – MP 1.067/2021</vt:lpstr>
      <vt:lpstr>Sugestões FenaSaúde – MP 1.067/2021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Capa</dc:title>
  <dc:creator>Cesar Sergio Cardim Junior</dc:creator>
  <cp:lastModifiedBy>Jaqueline Lima Fernandes</cp:lastModifiedBy>
  <cp:revision>383</cp:revision>
  <dcterms:created xsi:type="dcterms:W3CDTF">2021-04-01T18:26:50Z</dcterms:created>
  <dcterms:modified xsi:type="dcterms:W3CDTF">2021-10-19T15:32:53Z</dcterms:modified>
</cp:coreProperties>
</file>