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3"/>
  </p:notesMasterIdLst>
  <p:sldIdLst>
    <p:sldId id="671" r:id="rId5"/>
    <p:sldId id="947" r:id="rId6"/>
    <p:sldId id="950" r:id="rId7"/>
    <p:sldId id="951" r:id="rId8"/>
    <p:sldId id="952" r:id="rId9"/>
    <p:sldId id="782" r:id="rId10"/>
    <p:sldId id="945" r:id="rId11"/>
    <p:sldId id="949" r:id="rId12"/>
  </p:sldIdLst>
  <p:sldSz cx="18288000" cy="10287000"/>
  <p:notesSz cx="6858000" cy="9144000"/>
  <p:custDataLst>
    <p:tags r:id="rId14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947"/>
            <p14:sldId id="950"/>
            <p14:sldId id="951"/>
            <p14:sldId id="952"/>
            <p14:sldId id="782"/>
            <p14:sldId id="945"/>
            <p14:sldId id="9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ly D'Almeida Pimentel Correa" initials="MDPC" lastIdx="3" clrIdx="0">
    <p:extLst>
      <p:ext uri="{19B8F6BF-5375-455C-9EA6-DF929625EA0E}">
        <p15:presenceInfo xmlns:p15="http://schemas.microsoft.com/office/powerpoint/2012/main" userId="S::marly.correa@ans.gov.br::37c31e3c-e3e6-4632-9d21-e7bb9784fe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521"/>
    <a:srgbClr val="006E89"/>
    <a:srgbClr val="007373"/>
    <a:srgbClr val="6D983F"/>
    <a:srgbClr val="8CBB59"/>
    <a:srgbClr val="A05A09"/>
    <a:srgbClr val="D6BF16"/>
    <a:srgbClr val="98AFCC"/>
    <a:srgbClr val="DF4F3B"/>
    <a:srgbClr val="00C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71E3B-6361-4622-B3B9-7F1153C10F0F}" v="1" dt="2022-12-05T12:15:32.344"/>
    <p1510:client id="{D2FE28F8-2937-CD7E-FA4D-80287F45D700}" v="573" dt="2022-12-05T15:17:45.165"/>
    <p1510:client id="{FD63AE69-3A2F-7E43-1743-75B07A5DEB1D}" v="57" dt="2022-12-06T19:51:39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756" y="42"/>
      </p:cViewPr>
      <p:guideLst>
        <p:guide orient="horz" pos="1063"/>
        <p:guide orient="horz" pos="5349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275329" y="3482735"/>
            <a:ext cx="14320361" cy="303804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4800" dirty="0">
                <a:solidFill>
                  <a:srgbClr val="007373"/>
                </a:solidFill>
              </a:rPr>
              <a:t>Informe sobre consultas públicas</a:t>
            </a:r>
            <a:endParaRPr lang="pt-BR" sz="4800" dirty="0">
              <a:solidFill>
                <a:srgbClr val="007373"/>
              </a:solidFill>
              <a:cs typeface="Calibri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1545742" y="9023404"/>
            <a:ext cx="6049947" cy="32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rgbClr val="007373"/>
                </a:solidFill>
                <a:latin typeface="Calibri" panose="020F0502020204030204" pitchFamily="34" charset="0"/>
              </a:rPr>
              <a:t>Rio de Janeiro, 08 de Dezembro de 2022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9398833" y="7743357"/>
            <a:ext cx="8196857" cy="87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 dirty="0">
                <a:solidFill>
                  <a:srgbClr val="F47521"/>
                </a:solidFill>
                <a:latin typeface="Calibri" panose="020F0502020204030204" pitchFamily="34" charset="0"/>
              </a:rPr>
              <a:t>DIPRO/ANS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D6A2AF3-0584-4CB5-B9F5-7FE0B79020F5}"/>
              </a:ext>
            </a:extLst>
          </p:cNvPr>
          <p:cNvSpPr/>
          <p:nvPr/>
        </p:nvSpPr>
        <p:spPr>
          <a:xfrm>
            <a:off x="12478071" y="5143500"/>
            <a:ext cx="51176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cap="all" dirty="0">
                <a:solidFill>
                  <a:srgbClr val="007373"/>
                </a:solidFill>
                <a:latin typeface="+mj-lt"/>
                <a:ea typeface="+mj-ea"/>
                <a:cs typeface="+mj-cs"/>
              </a:rPr>
              <a:t>111ª Reunião da CAMSS</a:t>
            </a:r>
          </a:p>
        </p:txBody>
      </p:sp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205DE99-61FD-45DB-9FC7-A87941F7F8AB}"/>
              </a:ext>
            </a:extLst>
          </p:cNvPr>
          <p:cNvSpPr txBox="1">
            <a:spLocks/>
          </p:cNvSpPr>
          <p:nvPr/>
        </p:nvSpPr>
        <p:spPr bwMode="auto">
          <a:xfrm>
            <a:off x="0" y="438116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CONSULTAS PÚBLICAS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0756CC-5744-44B3-ABD5-5C5855EC9CEC}"/>
              </a:ext>
            </a:extLst>
          </p:cNvPr>
          <p:cNvSpPr/>
          <p:nvPr/>
        </p:nvSpPr>
        <p:spPr>
          <a:xfrm>
            <a:off x="2452218" y="2748195"/>
            <a:ext cx="14330045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pt-BR" sz="3200" b="1" dirty="0"/>
              <a:t>Consulta Pública nº 100 – Tem como objetivo receber contribuições para a revisão da lista de coberturas dos planos de saúde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A1282F6-0B8F-4B36-BC66-15ED75770B40}"/>
              </a:ext>
            </a:extLst>
          </p:cNvPr>
          <p:cNvSpPr/>
          <p:nvPr/>
        </p:nvSpPr>
        <p:spPr>
          <a:xfrm>
            <a:off x="3059299" y="4899547"/>
            <a:ext cx="13648666" cy="403187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dirty="0"/>
              <a:t> Período de realização: </a:t>
            </a:r>
            <a:r>
              <a:rPr lang="pt-BR" sz="3200" dirty="0">
                <a:ea typeface="+mn-lt"/>
                <a:cs typeface="+mn-lt"/>
              </a:rPr>
              <a:t>03/08/2022 a 22/08/2022</a:t>
            </a:r>
            <a:endParaRPr lang="pt-BR" sz="3200" dirty="0">
              <a:cs typeface="Calibri"/>
            </a:endParaRPr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/>
          </a:p>
          <a:p>
            <a:r>
              <a:rPr lang="pt-BR" sz="3200" dirty="0"/>
              <a:t> Total de 1.144 contribuições. </a:t>
            </a:r>
            <a:endParaRPr lang="pt-BR" sz="3200" dirty="0">
              <a:cs typeface="Calibri"/>
            </a:endParaRPr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>
              <a:cs typeface="Calibri"/>
            </a:endParaRPr>
          </a:p>
          <a:p>
            <a:r>
              <a:rPr lang="pt-BR" sz="3200" dirty="0">
                <a:cs typeface="Calibri"/>
              </a:rPr>
              <a:t> Tecnologias debatidas: </a:t>
            </a:r>
            <a:r>
              <a:rPr lang="pt-BR" sz="3200" dirty="0">
                <a:ea typeface="+mn-lt"/>
                <a:cs typeface="+mn-lt"/>
              </a:rPr>
              <a:t>TRANSPLANTE DE FÍGADO DOENÇA HEPÁTICA (UAT 22) e REGORAFENIBE CÂNCER COLORRETAL AVANÇADO OU METASTÁTICO (UAT 47)</a:t>
            </a:r>
            <a:endParaRPr lang="pt-BR" sz="3200" dirty="0">
              <a:cs typeface="Calibri"/>
            </a:endParaRPr>
          </a:p>
        </p:txBody>
      </p:sp>
      <p:pic>
        <p:nvPicPr>
          <p:cNvPr id="9" name="Gráfico 9" descr="Calendário diário estrutura de tópicos">
            <a:extLst>
              <a:ext uri="{FF2B5EF4-FFF2-40B4-BE49-F238E27FC236}">
                <a16:creationId xmlns:a16="http://schemas.microsoft.com/office/drawing/2014/main" id="{CB9DCBE2-4590-27EB-F4D1-5581FA14F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2291" y="4729432"/>
            <a:ext cx="914400" cy="914400"/>
          </a:xfrm>
          <a:prstGeom prst="rect">
            <a:avLst/>
          </a:prstGeom>
        </p:spPr>
      </p:pic>
      <p:pic>
        <p:nvPicPr>
          <p:cNvPr id="10" name="Gráfico 10" descr="Chat estrutura de tópicos">
            <a:extLst>
              <a:ext uri="{FF2B5EF4-FFF2-40B4-BE49-F238E27FC236}">
                <a16:creationId xmlns:a16="http://schemas.microsoft.com/office/drawing/2014/main" id="{8022E71A-CF37-F066-DDF8-86DE8B393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291" y="6217489"/>
            <a:ext cx="914400" cy="914400"/>
          </a:xfrm>
          <a:prstGeom prst="rect">
            <a:avLst/>
          </a:prstGeom>
        </p:spPr>
      </p:pic>
      <p:pic>
        <p:nvPicPr>
          <p:cNvPr id="11" name="Gráfico 11" descr="Medicina estrutura de tópicos">
            <a:extLst>
              <a:ext uri="{FF2B5EF4-FFF2-40B4-BE49-F238E27FC236}">
                <a16:creationId xmlns:a16="http://schemas.microsoft.com/office/drawing/2014/main" id="{BCC144E9-3277-0581-68D4-2ED615677C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291" y="7856508"/>
            <a:ext cx="914400" cy="914400"/>
          </a:xfrm>
          <a:prstGeom prst="rect">
            <a:avLst/>
          </a:prstGeom>
        </p:spPr>
      </p:pic>
      <p:pic>
        <p:nvPicPr>
          <p:cNvPr id="12" name="Gráfico 12" descr="Debate de grupo estrutura de tópicos">
            <a:extLst>
              <a:ext uri="{FF2B5EF4-FFF2-40B4-BE49-F238E27FC236}">
                <a16:creationId xmlns:a16="http://schemas.microsoft.com/office/drawing/2014/main" id="{69D6C180-4EFA-8424-6A84-BD7850DCDF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03385" y="28963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664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205DE99-61FD-45DB-9FC7-A87941F7F8AB}"/>
              </a:ext>
            </a:extLst>
          </p:cNvPr>
          <p:cNvSpPr txBox="1">
            <a:spLocks/>
          </p:cNvSpPr>
          <p:nvPr/>
        </p:nvSpPr>
        <p:spPr bwMode="auto">
          <a:xfrm>
            <a:off x="0" y="438116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CONSULTAS PÚBLICAS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0756CC-5744-44B3-ABD5-5C5855EC9CEC}"/>
              </a:ext>
            </a:extLst>
          </p:cNvPr>
          <p:cNvSpPr/>
          <p:nvPr/>
        </p:nvSpPr>
        <p:spPr>
          <a:xfrm>
            <a:off x="2387520" y="2273742"/>
            <a:ext cx="14330045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pt-BR" sz="3200" b="1" dirty="0"/>
              <a:t>Consulta Pública nº 101 – Tem como objetivo receber contribuições para a revisão da lista de coberturas dos planos de saúde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A1282F6-0B8F-4B36-BC66-15ED75770B40}"/>
              </a:ext>
            </a:extLst>
          </p:cNvPr>
          <p:cNvSpPr/>
          <p:nvPr/>
        </p:nvSpPr>
        <p:spPr>
          <a:xfrm>
            <a:off x="2973035" y="3842811"/>
            <a:ext cx="13648666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dirty="0"/>
              <a:t> Período de realização: </a:t>
            </a:r>
            <a:r>
              <a:rPr lang="pt-BR" sz="3200" dirty="0">
                <a:ea typeface="+mn-lt"/>
                <a:cs typeface="+mn-lt"/>
              </a:rPr>
              <a:t>01/09/2022 a 20/09/2022</a:t>
            </a:r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>
              <a:cs typeface="Calibri"/>
            </a:endParaRPr>
          </a:p>
          <a:p>
            <a:r>
              <a:rPr lang="pt-BR" sz="3200" dirty="0"/>
              <a:t> Total de 2.226 contribuições. </a:t>
            </a:r>
            <a:endParaRPr lang="pt-BR" sz="3200" dirty="0">
              <a:cs typeface="Calibri"/>
            </a:endParaRPr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>
              <a:cs typeface="Calibri"/>
            </a:endParaRPr>
          </a:p>
          <a:p>
            <a:r>
              <a:rPr lang="pt-BR" sz="3200" dirty="0">
                <a:cs typeface="Calibri"/>
              </a:rPr>
              <a:t> Tecnologias debatidas: </a:t>
            </a:r>
            <a:r>
              <a:rPr lang="pt-BR" sz="3200" dirty="0">
                <a:ea typeface="+mn-lt"/>
                <a:cs typeface="+mn-lt"/>
              </a:rPr>
              <a:t>DUPILUMABE_ASMA GRAVE COM INFLAMAÇÃO DO TIPO 2 (UAT 25), PEMBROLIZUMABE + AXITINIBE_CARCINOMA DE CÉLULAS RENAIS METASTÁTICO OU AVANÇADO (UAT 50),  NIRAPARIBE_CARCINOMA DE OVÁRIO, DA TROMPA DE FALÓPIO OU PERITONEAL PRIMÁRIO AVANÇADO (UAT 54) e CABOZANTINIBE + NIVOLUMABE_CARCINOMA DE CÉLULAS RENAIS AVANÇADO OU METASTÁTICO 1ª LINHA (UAT 56)</a:t>
            </a:r>
            <a:endParaRPr lang="pt-BR">
              <a:ea typeface="+mn-lt"/>
              <a:cs typeface="+mn-lt"/>
            </a:endParaRPr>
          </a:p>
        </p:txBody>
      </p:sp>
      <p:pic>
        <p:nvPicPr>
          <p:cNvPr id="9" name="Gráfico 9" descr="Calendário diário estrutura de tópicos">
            <a:extLst>
              <a:ext uri="{FF2B5EF4-FFF2-40B4-BE49-F238E27FC236}">
                <a16:creationId xmlns:a16="http://schemas.microsoft.com/office/drawing/2014/main" id="{CB9DCBE2-4590-27EB-F4D1-5581FA14F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2291" y="3694262"/>
            <a:ext cx="914400" cy="914400"/>
          </a:xfrm>
          <a:prstGeom prst="rect">
            <a:avLst/>
          </a:prstGeom>
        </p:spPr>
      </p:pic>
      <p:pic>
        <p:nvPicPr>
          <p:cNvPr id="10" name="Gráfico 10" descr="Chat estrutura de tópicos">
            <a:extLst>
              <a:ext uri="{FF2B5EF4-FFF2-40B4-BE49-F238E27FC236}">
                <a16:creationId xmlns:a16="http://schemas.microsoft.com/office/drawing/2014/main" id="{8022E71A-CF37-F066-DDF8-86DE8B393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291" y="5139187"/>
            <a:ext cx="914400" cy="914400"/>
          </a:xfrm>
          <a:prstGeom prst="rect">
            <a:avLst/>
          </a:prstGeom>
        </p:spPr>
      </p:pic>
      <p:pic>
        <p:nvPicPr>
          <p:cNvPr id="11" name="Gráfico 11" descr="Medicina estrutura de tópicos">
            <a:extLst>
              <a:ext uri="{FF2B5EF4-FFF2-40B4-BE49-F238E27FC236}">
                <a16:creationId xmlns:a16="http://schemas.microsoft.com/office/drawing/2014/main" id="{BCC144E9-3277-0581-68D4-2ED615677C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291" y="6691942"/>
            <a:ext cx="914400" cy="914400"/>
          </a:xfrm>
          <a:prstGeom prst="rect">
            <a:avLst/>
          </a:prstGeom>
        </p:spPr>
      </p:pic>
      <p:pic>
        <p:nvPicPr>
          <p:cNvPr id="12" name="Gráfico 12" descr="Debate de grupo estrutura de tópicos">
            <a:extLst>
              <a:ext uri="{FF2B5EF4-FFF2-40B4-BE49-F238E27FC236}">
                <a16:creationId xmlns:a16="http://schemas.microsoft.com/office/drawing/2014/main" id="{69D6C180-4EFA-8424-6A84-BD7850DCDF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81819" y="23571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1319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205DE99-61FD-45DB-9FC7-A87941F7F8AB}"/>
              </a:ext>
            </a:extLst>
          </p:cNvPr>
          <p:cNvSpPr txBox="1">
            <a:spLocks/>
          </p:cNvSpPr>
          <p:nvPr/>
        </p:nvSpPr>
        <p:spPr bwMode="auto">
          <a:xfrm>
            <a:off x="0" y="438116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CONSULTAS PÚBLICAS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0756CC-5744-44B3-ABD5-5C5855EC9CEC}"/>
              </a:ext>
            </a:extLst>
          </p:cNvPr>
          <p:cNvSpPr/>
          <p:nvPr/>
        </p:nvSpPr>
        <p:spPr>
          <a:xfrm>
            <a:off x="2387520" y="2273742"/>
            <a:ext cx="14330045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pt-BR" sz="3200" b="1" dirty="0"/>
              <a:t>Consulta Pública nº 103 – Tem como objetivo receber contribuições para a revisão da lista de coberturas dos planos de saúde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A1282F6-0B8F-4B36-BC66-15ED75770B40}"/>
              </a:ext>
            </a:extLst>
          </p:cNvPr>
          <p:cNvSpPr/>
          <p:nvPr/>
        </p:nvSpPr>
        <p:spPr>
          <a:xfrm>
            <a:off x="2973035" y="3842811"/>
            <a:ext cx="13648666" cy="501675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dirty="0"/>
              <a:t> Período de realização: </a:t>
            </a:r>
            <a:r>
              <a:rPr lang="pt-BR" sz="3200" dirty="0">
                <a:ea typeface="+mn-lt"/>
                <a:cs typeface="+mn-lt"/>
              </a:rPr>
              <a:t>05/10/2022 a 24/10/2022</a:t>
            </a:r>
            <a:endParaRPr lang="pt-BR" dirty="0"/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>
              <a:cs typeface="Calibri"/>
            </a:endParaRPr>
          </a:p>
          <a:p>
            <a:r>
              <a:rPr lang="pt-BR" sz="3200" dirty="0"/>
              <a:t> Total de 104 contribuições. </a:t>
            </a:r>
            <a:endParaRPr lang="pt-BR" sz="3200" dirty="0">
              <a:cs typeface="Calibri"/>
            </a:endParaRPr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>
              <a:cs typeface="Calibri"/>
            </a:endParaRPr>
          </a:p>
          <a:p>
            <a:r>
              <a:rPr lang="pt-BR" sz="3200" dirty="0">
                <a:cs typeface="Calibri"/>
              </a:rPr>
              <a:t> Tecnologia debatida: </a:t>
            </a:r>
            <a:r>
              <a:rPr lang="pt-BR" sz="3200" dirty="0" err="1">
                <a:ea typeface="+mn-lt"/>
                <a:cs typeface="+mn-lt"/>
              </a:rPr>
              <a:t>Certolizumabe</a:t>
            </a:r>
            <a:r>
              <a:rPr lang="pt-BR" sz="3200" dirty="0">
                <a:ea typeface="+mn-lt"/>
                <a:cs typeface="+mn-lt"/>
              </a:rPr>
              <a:t> </a:t>
            </a:r>
            <a:r>
              <a:rPr lang="pt-BR" sz="3200" dirty="0" err="1">
                <a:ea typeface="+mn-lt"/>
                <a:cs typeface="+mn-lt"/>
              </a:rPr>
              <a:t>Pegol</a:t>
            </a:r>
            <a:r>
              <a:rPr lang="pt-BR" sz="3200" dirty="0">
                <a:ea typeface="+mn-lt"/>
                <a:cs typeface="+mn-lt"/>
              </a:rPr>
              <a:t> para tratamento de pacientes adultos com psoríase em placas moderada a grave, com falha, intolerância ou contraindicação ao uso da terapia convencional (fototerapia e/ou terapias sintéticas sistêmicas) e que são candidatos à terapia sistêmica (UAT 48)</a:t>
            </a:r>
          </a:p>
        </p:txBody>
      </p:sp>
      <p:pic>
        <p:nvPicPr>
          <p:cNvPr id="9" name="Gráfico 9" descr="Calendário diário estrutura de tópicos">
            <a:extLst>
              <a:ext uri="{FF2B5EF4-FFF2-40B4-BE49-F238E27FC236}">
                <a16:creationId xmlns:a16="http://schemas.microsoft.com/office/drawing/2014/main" id="{CB9DCBE2-4590-27EB-F4D1-5581FA14F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2291" y="3694262"/>
            <a:ext cx="914400" cy="914400"/>
          </a:xfrm>
          <a:prstGeom prst="rect">
            <a:avLst/>
          </a:prstGeom>
        </p:spPr>
      </p:pic>
      <p:pic>
        <p:nvPicPr>
          <p:cNvPr id="10" name="Gráfico 10" descr="Chat estrutura de tópicos">
            <a:extLst>
              <a:ext uri="{FF2B5EF4-FFF2-40B4-BE49-F238E27FC236}">
                <a16:creationId xmlns:a16="http://schemas.microsoft.com/office/drawing/2014/main" id="{8022E71A-CF37-F066-DDF8-86DE8B393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291" y="5139187"/>
            <a:ext cx="914400" cy="914400"/>
          </a:xfrm>
          <a:prstGeom prst="rect">
            <a:avLst/>
          </a:prstGeom>
        </p:spPr>
      </p:pic>
      <p:pic>
        <p:nvPicPr>
          <p:cNvPr id="11" name="Gráfico 11" descr="Medicina estrutura de tópicos">
            <a:extLst>
              <a:ext uri="{FF2B5EF4-FFF2-40B4-BE49-F238E27FC236}">
                <a16:creationId xmlns:a16="http://schemas.microsoft.com/office/drawing/2014/main" id="{BCC144E9-3277-0581-68D4-2ED615677C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291" y="6691942"/>
            <a:ext cx="914400" cy="914400"/>
          </a:xfrm>
          <a:prstGeom prst="rect">
            <a:avLst/>
          </a:prstGeom>
        </p:spPr>
      </p:pic>
      <p:pic>
        <p:nvPicPr>
          <p:cNvPr id="12" name="Gráfico 12" descr="Debate de grupo estrutura de tópicos">
            <a:extLst>
              <a:ext uri="{FF2B5EF4-FFF2-40B4-BE49-F238E27FC236}">
                <a16:creationId xmlns:a16="http://schemas.microsoft.com/office/drawing/2014/main" id="{69D6C180-4EFA-8424-6A84-BD7850DCDF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81819" y="23571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5051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205DE99-61FD-45DB-9FC7-A87941F7F8AB}"/>
              </a:ext>
            </a:extLst>
          </p:cNvPr>
          <p:cNvSpPr txBox="1">
            <a:spLocks/>
          </p:cNvSpPr>
          <p:nvPr/>
        </p:nvSpPr>
        <p:spPr bwMode="auto">
          <a:xfrm>
            <a:off x="0" y="438116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CONSULTAS PÚBLICAS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0756CC-5744-44B3-ABD5-5C5855EC9CEC}"/>
              </a:ext>
            </a:extLst>
          </p:cNvPr>
          <p:cNvSpPr/>
          <p:nvPr/>
        </p:nvSpPr>
        <p:spPr>
          <a:xfrm>
            <a:off x="2387520" y="2273742"/>
            <a:ext cx="14330045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pt-BR" sz="3200" b="1" dirty="0"/>
              <a:t>Consulta Pública nº 104 – tem como objetivo receber contribuições para atualizações extraordinárias da lista de coberturas dos planos de saúde realizadas durante o ano de 2022</a:t>
            </a:r>
            <a:endParaRPr lang="pt-BR">
              <a:cs typeface="Calibri"/>
            </a:endParaRPr>
          </a:p>
          <a:p>
            <a:endParaRPr lang="pt-BR" sz="3200" b="1" dirty="0">
              <a:cs typeface="Calibri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A1282F6-0B8F-4B36-BC66-15ED75770B40}"/>
              </a:ext>
            </a:extLst>
          </p:cNvPr>
          <p:cNvSpPr/>
          <p:nvPr/>
        </p:nvSpPr>
        <p:spPr>
          <a:xfrm>
            <a:off x="3059299" y="4187867"/>
            <a:ext cx="13648666" cy="55092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dirty="0"/>
              <a:t> Período de realização: </a:t>
            </a:r>
            <a:r>
              <a:rPr lang="pt-BR" sz="3200" dirty="0">
                <a:ea typeface="+mn-lt"/>
                <a:cs typeface="+mn-lt"/>
              </a:rPr>
              <a:t>10/11/2022 a 29/11/2022</a:t>
            </a:r>
            <a:endParaRPr lang="pt-BR" dirty="0">
              <a:ea typeface="+mn-lt"/>
              <a:cs typeface="+mn-lt"/>
            </a:endParaRPr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>
              <a:cs typeface="Calibri"/>
            </a:endParaRPr>
          </a:p>
          <a:p>
            <a:r>
              <a:rPr lang="pt-BR" sz="3200" dirty="0"/>
              <a:t>Status: Contribuições em análise</a:t>
            </a:r>
            <a:endParaRPr lang="pt-BR" dirty="0"/>
          </a:p>
          <a:p>
            <a:endParaRPr lang="pt-BR" sz="32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3200" dirty="0">
              <a:cs typeface="Calibri"/>
            </a:endParaRPr>
          </a:p>
          <a:p>
            <a:r>
              <a:rPr lang="pt-BR" sz="3200" dirty="0">
                <a:cs typeface="Calibri"/>
              </a:rPr>
              <a:t> Tecnologias debatidas: </a:t>
            </a:r>
            <a:r>
              <a:rPr lang="pt-BR" sz="3200" dirty="0">
                <a:ea typeface="+mn-lt"/>
                <a:cs typeface="+mn-lt"/>
              </a:rPr>
              <a:t>Teste SARS-COV-2 (Coronavírus COVID-19), teste rápido para detecção de antígeno (com diretriz de utilização)</a:t>
            </a:r>
          </a:p>
          <a:p>
            <a:r>
              <a:rPr lang="pt-BR" sz="3200" dirty="0">
                <a:ea typeface="+mn-lt"/>
                <a:cs typeface="+mn-lt"/>
              </a:rPr>
              <a:t>(Incluído pela RN nº 478, de 19, de janeiro de 2022) - UAT 21; Teste para detecção do vírus </a:t>
            </a:r>
            <a:r>
              <a:rPr lang="pt-BR" sz="3200" dirty="0" err="1">
                <a:ea typeface="+mn-lt"/>
                <a:cs typeface="+mn-lt"/>
              </a:rPr>
              <a:t>Monkeypox</a:t>
            </a:r>
            <a:r>
              <a:rPr lang="pt-BR" sz="3200" dirty="0">
                <a:ea typeface="+mn-lt"/>
                <a:cs typeface="+mn-lt"/>
              </a:rPr>
              <a:t> (MPXV) por biologia molecular (com diretriz de utilização)</a:t>
            </a:r>
            <a:endParaRPr lang="pt-BR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(Incluído pela RN nº 544, de 2, de setembro de 2022) - UAT 64</a:t>
            </a:r>
            <a:endParaRPr lang="pt-BR" dirty="0"/>
          </a:p>
        </p:txBody>
      </p:sp>
      <p:pic>
        <p:nvPicPr>
          <p:cNvPr id="9" name="Gráfico 9" descr="Calendário diário estrutura de tópicos">
            <a:extLst>
              <a:ext uri="{FF2B5EF4-FFF2-40B4-BE49-F238E27FC236}">
                <a16:creationId xmlns:a16="http://schemas.microsoft.com/office/drawing/2014/main" id="{CB9DCBE2-4590-27EB-F4D1-5581FA14F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2291" y="4017752"/>
            <a:ext cx="914400" cy="914400"/>
          </a:xfrm>
          <a:prstGeom prst="rect">
            <a:avLst/>
          </a:prstGeom>
        </p:spPr>
      </p:pic>
      <p:pic>
        <p:nvPicPr>
          <p:cNvPr id="10" name="Gráfico 10" descr="Chat estrutura de tópicos">
            <a:extLst>
              <a:ext uri="{FF2B5EF4-FFF2-40B4-BE49-F238E27FC236}">
                <a16:creationId xmlns:a16="http://schemas.microsoft.com/office/drawing/2014/main" id="{8022E71A-CF37-F066-DDF8-86DE8B393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291" y="5441111"/>
            <a:ext cx="914400" cy="914400"/>
          </a:xfrm>
          <a:prstGeom prst="rect">
            <a:avLst/>
          </a:prstGeom>
        </p:spPr>
      </p:pic>
      <p:pic>
        <p:nvPicPr>
          <p:cNvPr id="11" name="Gráfico 11" descr="Medicina estrutura de tópicos">
            <a:extLst>
              <a:ext uri="{FF2B5EF4-FFF2-40B4-BE49-F238E27FC236}">
                <a16:creationId xmlns:a16="http://schemas.microsoft.com/office/drawing/2014/main" id="{BCC144E9-3277-0581-68D4-2ED615677C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291" y="7036998"/>
            <a:ext cx="914400" cy="914400"/>
          </a:xfrm>
          <a:prstGeom prst="rect">
            <a:avLst/>
          </a:prstGeom>
        </p:spPr>
      </p:pic>
      <p:pic>
        <p:nvPicPr>
          <p:cNvPr id="12" name="Gráfico 12" descr="Debate de grupo estrutura de tópicos">
            <a:extLst>
              <a:ext uri="{FF2B5EF4-FFF2-40B4-BE49-F238E27FC236}">
                <a16:creationId xmlns:a16="http://schemas.microsoft.com/office/drawing/2014/main" id="{69D6C180-4EFA-8424-6A84-BD7850DCDF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81819" y="23571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4942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D0786B3-DFC5-437F-B482-096BA1E635FA}"/>
              </a:ext>
            </a:extLst>
          </p:cNvPr>
          <p:cNvSpPr txBox="1">
            <a:spLocks/>
          </p:cNvSpPr>
          <p:nvPr/>
        </p:nvSpPr>
        <p:spPr bwMode="auto">
          <a:xfrm>
            <a:off x="9144001" y="217507"/>
            <a:ext cx="9144000" cy="116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CONTRIBUIÇÕES CP 99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99F4F3A-B5EB-41F6-8DFF-BF5F94486B8F}"/>
              </a:ext>
            </a:extLst>
          </p:cNvPr>
          <p:cNvSpPr txBox="1"/>
          <p:nvPr/>
        </p:nvSpPr>
        <p:spPr>
          <a:xfrm>
            <a:off x="5414472" y="5363062"/>
            <a:ext cx="13174054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3000" dirty="0">
                <a:ea typeface="+mn-lt"/>
                <a:cs typeface="+mn-lt"/>
              </a:rPr>
              <a:t>https://www.gov.br/ans/pt-br/acesso-a-informacao/participacao-da-sociedade/consultas-publicas</a:t>
            </a:r>
            <a:endParaRPr lang="pt-BR" dirty="0">
              <a:ea typeface="+mn-lt"/>
              <a:cs typeface="+mn-lt"/>
            </a:endParaRPr>
          </a:p>
          <a:p>
            <a:endParaRPr lang="pt-BR" sz="3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53DAE65-B030-408B-8A19-E902FA79655E}"/>
              </a:ext>
            </a:extLst>
          </p:cNvPr>
          <p:cNvSpPr txBox="1"/>
          <p:nvPr/>
        </p:nvSpPr>
        <p:spPr>
          <a:xfrm>
            <a:off x="2679473" y="2686616"/>
            <a:ext cx="13587211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dirty="0"/>
              <a:t>As planilhas consolidadas das contribuições encontram-se disponíveis no portal da ANS, por consulta pública, no seguinte endereço:</a:t>
            </a:r>
          </a:p>
        </p:txBody>
      </p:sp>
      <p:pic>
        <p:nvPicPr>
          <p:cNvPr id="5" name="Gráfico 5" descr="Internet estrutura de tópicos">
            <a:extLst>
              <a:ext uri="{FF2B5EF4-FFF2-40B4-BE49-F238E27FC236}">
                <a16:creationId xmlns:a16="http://schemas.microsoft.com/office/drawing/2014/main" id="{F0FCC852-5437-13F3-8FFE-6F4731FF2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2158" y="5139187"/>
            <a:ext cx="1453550" cy="146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1162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0" y="172013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CONSULTAS PÚBLICAS</a:t>
            </a: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FD6B33A2-CD18-E064-27D7-2F88ED525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10378"/>
              </p:ext>
            </p:extLst>
          </p:nvPr>
        </p:nvGraphicFramePr>
        <p:xfrm>
          <a:off x="523939" y="1922912"/>
          <a:ext cx="17237697" cy="705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036">
                  <a:extLst>
                    <a:ext uri="{9D8B030D-6E8A-4147-A177-3AD203B41FA5}">
                      <a16:colId xmlns:a16="http://schemas.microsoft.com/office/drawing/2014/main" val="429423165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3711269712"/>
                    </a:ext>
                  </a:extLst>
                </a:gridCol>
                <a:gridCol w="10484975">
                  <a:extLst>
                    <a:ext uri="{9D8B030D-6E8A-4147-A177-3AD203B41FA5}">
                      <a16:colId xmlns:a16="http://schemas.microsoft.com/office/drawing/2014/main" val="3738490002"/>
                    </a:ext>
                  </a:extLst>
                </a:gridCol>
                <a:gridCol w="2911036">
                  <a:extLst>
                    <a:ext uri="{9D8B030D-6E8A-4147-A177-3AD203B41FA5}">
                      <a16:colId xmlns:a16="http://schemas.microsoft.com/office/drawing/2014/main" val="3482287591"/>
                    </a:ext>
                  </a:extLst>
                </a:gridCol>
              </a:tblGrid>
              <a:tr h="647276">
                <a:tc gridSpan="4"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CP - Atualização do Rol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078895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Nº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PERÍODO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CONTRIBUIÇÕES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152518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28/01 a16/02/2022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Contribuições para a revisão da lista de coberturas dos planos de saúde – 04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2.684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382468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11/03 a 30/03/2022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07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1.323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8143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01/04 a 20/04/2022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06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1.232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60562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06/05 a25/05/2022</a:t>
                      </a:r>
                    </a:p>
                  </a:txBody>
                  <a:tcPr marL="152400" marR="152400" marT="114300" marB="114300"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01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94545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01/06 a 20/06/2022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03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3.191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920600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05/07 a 24/07/2022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06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3.625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6184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03/08 a 22/08/22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02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1.144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789953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01/09 a 20/09/2022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04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2.226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353008"/>
                  </a:ext>
                </a:extLst>
              </a:tr>
              <a:tr h="4144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05/10 a 24/10/2022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01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709058"/>
                  </a:ext>
                </a:extLst>
              </a:tr>
              <a:tr h="715411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10/11 a 29/11/2022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atualizações extraordinárias da lista de coberturas dos planos de saúde – 02 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Em análise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682759"/>
                  </a:ext>
                </a:extLst>
              </a:tr>
              <a:tr h="715411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02/12 a 21/12/2022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Contribuições para a revisão da lista de coberturas dos planos de saúde – 03 </a:t>
                      </a:r>
                      <a:r>
                        <a:rPr lang="pt-BR" sz="2400" dirty="0" err="1"/>
                        <a:t>tec</a:t>
                      </a:r>
                      <a:endParaRPr lang="pt-BR" sz="2400" dirty="0"/>
                    </a:p>
                    <a:p>
                      <a:pPr marL="0" marR="0" lvl="0" indent="0" algn="ctr" defTabSz="17583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Em andamento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73537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5916B406-2D2F-BB71-996B-B0A4160A8B7E}"/>
              </a:ext>
            </a:extLst>
          </p:cNvPr>
          <p:cNvSpPr txBox="1"/>
          <p:nvPr/>
        </p:nvSpPr>
        <p:spPr>
          <a:xfrm>
            <a:off x="2196352" y="9031941"/>
            <a:ext cx="1279711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>
                <a:cs typeface="Calibri"/>
              </a:rPr>
              <a:t>Fonte: DIPRO, dez. 2022</a:t>
            </a:r>
          </a:p>
        </p:txBody>
      </p:sp>
    </p:spTree>
    <p:extLst>
      <p:ext uri="{BB962C8B-B14F-4D97-AF65-F5344CB8AC3E}">
        <p14:creationId xmlns:p14="http://schemas.microsoft.com/office/powerpoint/2010/main" val="382413327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795" y="168751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Obrigada!</a:t>
            </a:r>
            <a:endParaRPr lang="pt-BR" altLang="pt-BR" sz="6600" b="1" dirty="0">
              <a:latin typeface="+mn-lt"/>
            </a:endParaRPr>
          </a:p>
        </p:txBody>
      </p:sp>
      <p:pic>
        <p:nvPicPr>
          <p:cNvPr id="6" name="Imagem 5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AB25621E-7227-4029-896A-184C0CA98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0" y="7156064"/>
            <a:ext cx="4034120" cy="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1001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9254EA92E803C47B4630514291DF7CE" ma:contentTypeVersion="15" ma:contentTypeDescription="Crie um novo documento." ma:contentTypeScope="" ma:versionID="2d64712b1a6d82b10460e994daf6237f">
  <xsd:schema xmlns:xsd="http://www.w3.org/2001/XMLSchema" xmlns:xs="http://www.w3.org/2001/XMLSchema" xmlns:p="http://schemas.microsoft.com/office/2006/metadata/properties" xmlns:ns3="ff60e3a3-ce4b-4c7e-9fe0-2a65f56f863e" xmlns:ns4="3a901065-0bfb-431d-a607-b1728f94fea2" targetNamespace="http://schemas.microsoft.com/office/2006/metadata/properties" ma:root="true" ma:fieldsID="0f6c7f780ab9667682abbe3d776e9a22" ns3:_="" ns4:_="">
    <xsd:import namespace="ff60e3a3-ce4b-4c7e-9fe0-2a65f56f863e"/>
    <xsd:import namespace="3a901065-0bfb-431d-a607-b1728f94fe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60e3a3-ce4b-4c7e-9fe0-2a65f56f8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01065-0bfb-431d-a607-b1728f94fe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f60e3a3-ce4b-4c7e-9fe0-2a65f56f863e" xsi:nil="true"/>
  </documentManagement>
</p:properties>
</file>

<file path=customXml/itemProps1.xml><?xml version="1.0" encoding="utf-8"?>
<ds:datastoreItem xmlns:ds="http://schemas.openxmlformats.org/officeDocument/2006/customXml" ds:itemID="{9BCCF7D5-3D29-48D4-8D55-98EABA35B7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60e3a3-ce4b-4c7e-9fe0-2a65f56f863e"/>
    <ds:schemaRef ds:uri="3a901065-0bfb-431d-a607-b1728f94f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132445-F88B-49D9-BB56-637F0FE765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884746-3586-4B59-8265-9ABA27375B53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3a901065-0bfb-431d-a607-b1728f94fea2"/>
    <ds:schemaRef ds:uri="ff60e3a3-ce4b-4c7e-9fe0-2a65f56f8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674</Words>
  <Application>Microsoft Office PowerPoint</Application>
  <PresentationFormat>Personalizar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Jaqueline Lima Fernandes</cp:lastModifiedBy>
  <cp:revision>160</cp:revision>
  <dcterms:created xsi:type="dcterms:W3CDTF">2016-01-16T10:55:01Z</dcterms:created>
  <dcterms:modified xsi:type="dcterms:W3CDTF">2022-12-08T12:13:40Z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0x01010039254EA92E803C47B4630514291DF7CE</vt:lpwstr>
  </property>
</Properties>
</file>