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</p:sldMasterIdLst>
  <p:notesMasterIdLst>
    <p:notesMasterId r:id="rId24"/>
  </p:notesMasterIdLst>
  <p:sldIdLst>
    <p:sldId id="671" r:id="rId5"/>
    <p:sldId id="956" r:id="rId6"/>
    <p:sldId id="957" r:id="rId7"/>
    <p:sldId id="963" r:id="rId8"/>
    <p:sldId id="960" r:id="rId9"/>
    <p:sldId id="965" r:id="rId10"/>
    <p:sldId id="966" r:id="rId11"/>
    <p:sldId id="967" r:id="rId12"/>
    <p:sldId id="968" r:id="rId13"/>
    <p:sldId id="970" r:id="rId14"/>
    <p:sldId id="972" r:id="rId15"/>
    <p:sldId id="973" r:id="rId16"/>
    <p:sldId id="974" r:id="rId17"/>
    <p:sldId id="975" r:id="rId18"/>
    <p:sldId id="976" r:id="rId19"/>
    <p:sldId id="977" r:id="rId20"/>
    <p:sldId id="978" r:id="rId21"/>
    <p:sldId id="969" r:id="rId22"/>
    <p:sldId id="945" r:id="rId23"/>
  </p:sldIdLst>
  <p:sldSz cx="18288000" cy="10287000"/>
  <p:notesSz cx="6858000" cy="9144000"/>
  <p:custDataLst>
    <p:tags r:id="rId25"/>
  </p:custDataLst>
  <p:defaultTextStyle>
    <a:defPPr>
      <a:defRPr lang="pt-BR"/>
    </a:defPPr>
    <a:lvl1pPr marL="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4A5B2796-1A49-4A19-8942-96C3A28C94D5}">
          <p14:sldIdLst>
            <p14:sldId id="671"/>
            <p14:sldId id="956"/>
            <p14:sldId id="957"/>
            <p14:sldId id="963"/>
            <p14:sldId id="960"/>
            <p14:sldId id="965"/>
            <p14:sldId id="966"/>
            <p14:sldId id="967"/>
            <p14:sldId id="968"/>
            <p14:sldId id="970"/>
            <p14:sldId id="972"/>
            <p14:sldId id="973"/>
            <p14:sldId id="974"/>
            <p14:sldId id="975"/>
            <p14:sldId id="976"/>
            <p14:sldId id="977"/>
            <p14:sldId id="978"/>
            <p14:sldId id="969"/>
            <p14:sldId id="9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63" userDrawn="1">
          <p15:clr>
            <a:srgbClr val="A4A3A4"/>
          </p15:clr>
        </p15:guide>
        <p15:guide id="3" orient="horz" pos="5349" userDrawn="1">
          <p15:clr>
            <a:srgbClr val="A4A3A4"/>
          </p15:clr>
        </p15:guide>
        <p15:guide id="4" pos="1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ata de Campos Lopes da Silva" initials="RdCLdS" lastIdx="1" clrIdx="0">
    <p:extLst>
      <p:ext uri="{19B8F6BF-5375-455C-9EA6-DF929625EA0E}">
        <p15:presenceInfo xmlns:p15="http://schemas.microsoft.com/office/powerpoint/2012/main" userId="S::renata.lopes@ans.gov.br::98b8814c-6974-439e-a20b-814ed938d3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89"/>
    <a:srgbClr val="F47521"/>
    <a:srgbClr val="6D983F"/>
    <a:srgbClr val="8CBB59"/>
    <a:srgbClr val="A05A09"/>
    <a:srgbClr val="D6BF16"/>
    <a:srgbClr val="98AFCC"/>
    <a:srgbClr val="007373"/>
    <a:srgbClr val="DF4F3B"/>
    <a:srgbClr val="00C0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2EAF85-7C6E-A612-D8F0-A2EAAD76BC7C}" v="1723" dt="2022-12-06T15:59:52.221"/>
    <p1510:client id="{2B35CDB4-B744-4F2B-9DED-7DD79E91AAF5}" v="12" dt="2022-12-01T11:52:17.770"/>
    <p1510:client id="{67330275-670F-8BA2-243E-B2BB6A9AE991}" v="582" dt="2022-12-05T16:12:24.836"/>
    <p1510:client id="{A4C3440C-7167-C522-09AC-F70EB785AE54}" v="8" dt="2022-12-06T19:53:50.006"/>
    <p1510:client id="{E227C2CF-EC40-EFC6-2632-F7D3D3EF4083}" v="328" dt="2022-12-06T19:19:57.555"/>
    <p1510:client id="{E870433D-9B9A-2256-4A2C-E9BA91852EC5}" v="333" dt="2022-12-05T17:02:12.032"/>
    <p1510:client id="{ECC10830-1084-F067-9BB2-D8D1A2BE611A}" v="186" dt="2022-12-06T10:41:31.4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530" autoAdjust="0"/>
  </p:normalViewPr>
  <p:slideViewPr>
    <p:cSldViewPr snapToGrid="0">
      <p:cViewPr varScale="1">
        <p:scale>
          <a:sx n="42" d="100"/>
          <a:sy n="42" d="100"/>
        </p:scale>
        <p:origin x="996" y="66"/>
      </p:cViewPr>
      <p:guideLst>
        <p:guide orient="horz" pos="1063"/>
        <p:guide orient="horz" pos="5349"/>
        <p:guide pos="1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2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FFB51-62BD-4ED9-8C8C-72908B92FB4A}" type="datetimeFigureOut">
              <a:rPr lang="pt-BR" smtClean="0"/>
              <a:t>08/12/2022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ABBB1-5E8A-4D6B-9C01-E287A81F5D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822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8791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7583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263745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3516600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43957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748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5404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33199" algn="l" defTabSz="175830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8351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5076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8416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7334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78359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0811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825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924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1863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5529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991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9862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1882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9316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940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3913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0ABBB1-5E8A-4D6B-9C01-E287A81F5DCB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821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6534"/>
            <a:ext cx="18277051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8988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111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4"/>
          <a:stretch>
            <a:fillRect/>
          </a:stretch>
        </p:blipFill>
        <p:spPr bwMode="auto">
          <a:xfrm>
            <a:off x="2158618" y="898526"/>
            <a:ext cx="15157102" cy="8395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 userDrawn="1"/>
        </p:nvSpPr>
        <p:spPr>
          <a:xfrm>
            <a:off x="1" y="9391972"/>
            <a:ext cx="18288000" cy="8950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234" y="-14370"/>
            <a:ext cx="18288000" cy="1029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9163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E9341BF5-094A-4844-9CE5-80E156EAF0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8278208" cy="126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82734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55556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1" y="0"/>
            <a:ext cx="18288000" cy="14710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500"/>
          </a:p>
        </p:txBody>
      </p:sp>
    </p:spTree>
    <p:extLst>
      <p:ext uri="{BB962C8B-B14F-4D97-AF65-F5344CB8AC3E}">
        <p14:creationId xmlns:p14="http://schemas.microsoft.com/office/powerpoint/2010/main" val="23835388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2346BC59-AC41-4EDF-AABF-0A22A64C21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949" y="-6534"/>
            <a:ext cx="18277051" cy="102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96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2840" y="9680005"/>
            <a:ext cx="2135360" cy="4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03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7" r:id="rId2"/>
    <p:sldLayoutId id="2147483660" r:id="rId3"/>
    <p:sldLayoutId id="2147483655" r:id="rId4"/>
    <p:sldLayoutId id="2147483656" r:id="rId5"/>
    <p:sldLayoutId id="2147483658" r:id="rId6"/>
  </p:sldLayoutIdLst>
  <p:transition spd="slow">
    <p:push dir="u"/>
  </p:transition>
  <p:txStyles>
    <p:titleStyle>
      <a:lvl1pPr algn="ctr" defTabSz="1758300" rtl="0" eaLnBrk="1" latinLnBrk="0" hangingPunct="1">
        <a:spcBef>
          <a:spcPct val="0"/>
        </a:spcBef>
        <a:buNone/>
        <a:defRPr sz="8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362" indent="-659362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28619" indent="-549469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19787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77025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561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»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353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7144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59362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472774" indent="-439575" algn="l" defTabSz="17583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791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583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3745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16600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957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2748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15404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033199" algn="l" defTabSz="1758300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0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0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27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2.svg"/><Relationship Id="rId5" Type="http://schemas.openxmlformats.org/officeDocument/2006/relationships/image" Target="../media/image31.png"/><Relationship Id="rId4" Type="http://schemas.openxmlformats.org/officeDocument/2006/relationships/image" Target="../media/image27.sv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33.png"/><Relationship Id="rId7" Type="http://schemas.openxmlformats.org/officeDocument/2006/relationships/image" Target="../media/image26.png"/><Relationship Id="rId12" Type="http://schemas.openxmlformats.org/officeDocument/2006/relationships/image" Target="../media/image40.sv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6.svg"/><Relationship Id="rId11" Type="http://schemas.openxmlformats.org/officeDocument/2006/relationships/image" Target="../media/image39.png"/><Relationship Id="rId5" Type="http://schemas.openxmlformats.org/officeDocument/2006/relationships/image" Target="../media/image35.png"/><Relationship Id="rId10" Type="http://schemas.openxmlformats.org/officeDocument/2006/relationships/image" Target="../media/image38.svg"/><Relationship Id="rId4" Type="http://schemas.openxmlformats.org/officeDocument/2006/relationships/image" Target="../media/image34.svg"/><Relationship Id="rId9" Type="http://schemas.openxmlformats.org/officeDocument/2006/relationships/image" Target="../media/image3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4.svg"/><Relationship Id="rId5" Type="http://schemas.openxmlformats.org/officeDocument/2006/relationships/image" Target="../media/image43.png"/><Relationship Id="rId4" Type="http://schemas.openxmlformats.org/officeDocument/2006/relationships/image" Target="../media/image42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sv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br/saude/pt-br/centrais-de-conteudo/publicacoes/relatorios/202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804717" y="3867191"/>
            <a:ext cx="16678565" cy="2552618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 cap="all">
                <a:solidFill>
                  <a:srgbClr val="006E8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t-BR" sz="4200" dirty="0"/>
              <a:t>Balanço 2022 – Diretoria de Normas e Habilitação dos Produtos (DIPRO</a:t>
            </a:r>
            <a:r>
              <a:rPr lang="pt-BR" sz="4200" dirty="0">
                <a:ea typeface="+mj-lt"/>
                <a:cs typeface="+mj-lt"/>
              </a:rPr>
              <a:t>)</a:t>
            </a:r>
            <a:r>
              <a:rPr lang="pt-BR" sz="4200" b="0" dirty="0">
                <a:ea typeface="+mj-lt"/>
                <a:cs typeface="+mj-lt"/>
              </a:rPr>
              <a:t> </a:t>
            </a:r>
            <a:endParaRPr lang="pt-BR" sz="3000" dirty="0"/>
          </a:p>
          <a:p>
            <a:pPr>
              <a:defRPr/>
            </a:pPr>
            <a:endParaRPr lang="pt-BR" sz="3000" dirty="0"/>
          </a:p>
          <a:p>
            <a:pPr>
              <a:defRPr/>
            </a:pPr>
            <a:r>
              <a:rPr lang="pt-BR" sz="3000" dirty="0"/>
              <a:t>111ª Reunião da Câmara de saúde Suplementar</a:t>
            </a:r>
            <a:endParaRPr lang="pt-BR" sz="3000" dirty="0">
              <a:solidFill>
                <a:srgbClr val="007373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7159384" y="9217515"/>
            <a:ext cx="10323898" cy="588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2400" b="1" dirty="0">
                <a:solidFill>
                  <a:srgbClr val="007373"/>
                </a:solidFill>
                <a:latin typeface="Calibri" panose="020F0502020204030204" pitchFamily="34" charset="0"/>
              </a:rPr>
              <a:t>Rio de Janeiro, 08 de dezembro de 2022</a:t>
            </a:r>
          </a:p>
        </p:txBody>
      </p:sp>
      <p:pic>
        <p:nvPicPr>
          <p:cNvPr id="5" name="Imagem 4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7B8B262A-3F91-4E36-A858-D39F6795E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09" y="838510"/>
            <a:ext cx="3820468" cy="76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26476"/>
      </p:ext>
    </p:extLst>
  </p:cSld>
  <p:clrMapOvr>
    <a:masterClrMapping/>
  </p:clrMapOvr>
  <p:transition spd="slow" advTm="16368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02712A62-318E-4784-A8CC-5E2071514683}"/>
              </a:ext>
            </a:extLst>
          </p:cNvPr>
          <p:cNvSpPr/>
          <p:nvPr/>
        </p:nvSpPr>
        <p:spPr>
          <a:xfrm>
            <a:off x="3186165" y="4802283"/>
            <a:ext cx="14539823" cy="501675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3200" b="1" u="sng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Projeto de novos critérios de alteração de rede hospitalar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pt-BR" sz="3200" b="1" u="sng" dirty="0">
              <a:solidFill>
                <a:schemeClr val="accent2">
                  <a:lumMod val="75000"/>
                </a:schemeClr>
              </a:solidFill>
              <a:ea typeface="+mn-lt"/>
              <a:cs typeface="+mn-lt"/>
            </a:endParaRPr>
          </a:p>
          <a:p>
            <a:r>
              <a:rPr lang="pt-BR" sz="3200" dirty="0">
                <a:ea typeface="+mn-lt"/>
                <a:cs typeface="+mn-lt"/>
              </a:rPr>
              <a:t>            Compromisso assumido na Agenda Regulatória em vigor;</a:t>
            </a:r>
          </a:p>
          <a:p>
            <a:r>
              <a:rPr lang="pt-BR" sz="3200" dirty="0">
                <a:ea typeface="+mn-lt"/>
                <a:cs typeface="+mn-lt"/>
              </a:rPr>
              <a:t>            </a:t>
            </a:r>
            <a:endParaRPr lang="pt-BR" sz="3200">
              <a:ea typeface="+mn-lt"/>
              <a:cs typeface="+mn-lt"/>
            </a:endParaRPr>
          </a:p>
          <a:p>
            <a:endParaRPr lang="pt-BR" sz="3200" dirty="0">
              <a:ea typeface="+mn-lt"/>
              <a:cs typeface="+mn-lt"/>
            </a:endParaRPr>
          </a:p>
          <a:p>
            <a:r>
              <a:rPr lang="pt-BR" sz="3200" dirty="0">
                <a:ea typeface="+mn-lt"/>
                <a:cs typeface="+mn-lt"/>
              </a:rPr>
              <a:t>            Amplo debate por meio da Consulta Pública nº 82 e Audiência Pública nº 17;</a:t>
            </a:r>
            <a:endParaRPr lang="pt-BR" sz="3200" dirty="0">
              <a:cs typeface="Calibri"/>
            </a:endParaRPr>
          </a:p>
          <a:p>
            <a:endParaRPr lang="pt-BR" sz="3200" dirty="0">
              <a:ea typeface="+mn-lt"/>
              <a:cs typeface="+mn-lt"/>
            </a:endParaRPr>
          </a:p>
          <a:p>
            <a:endParaRPr lang="pt-BR" sz="3200" dirty="0">
              <a:ea typeface="+mn-lt"/>
              <a:cs typeface="+mn-lt"/>
            </a:endParaRPr>
          </a:p>
          <a:p>
            <a:r>
              <a:rPr lang="pt-BR" sz="3200" dirty="0">
                <a:ea typeface="+mn-lt"/>
                <a:cs typeface="+mn-lt"/>
              </a:rPr>
              <a:t>            Proposta de Resolução Normativa apreciada pela DICOL e remetida à PROGE;</a:t>
            </a:r>
            <a:endParaRPr lang="pt-BR" dirty="0"/>
          </a:p>
          <a:p>
            <a:endParaRPr lang="pt-BR" sz="3200" dirty="0">
              <a:ea typeface="+mn-lt"/>
              <a:cs typeface="+mn-lt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B33608C-C85B-4845-9B29-1B7A3BA786C6}"/>
              </a:ext>
            </a:extLst>
          </p:cNvPr>
          <p:cNvSpPr/>
          <p:nvPr/>
        </p:nvSpPr>
        <p:spPr>
          <a:xfrm>
            <a:off x="3320273" y="372560"/>
            <a:ext cx="14404584" cy="707886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r"/>
            <a:r>
              <a:rPr lang="pt-BR" sz="4000" b="1" dirty="0">
                <a:solidFill>
                  <a:srgbClr val="F47521"/>
                </a:solidFill>
                <a:latin typeface="Calibri"/>
                <a:cs typeface="Calibri"/>
              </a:rPr>
              <a:t>Gerência de Acompanhamento Regulatório das Redes Assistenciais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9DC5DF5A-B6D9-B12A-8F62-9CC586C59758}"/>
              </a:ext>
            </a:extLst>
          </p:cNvPr>
          <p:cNvCxnSpPr/>
          <p:nvPr/>
        </p:nvCxnSpPr>
        <p:spPr>
          <a:xfrm>
            <a:off x="2669875" y="2206208"/>
            <a:ext cx="30193" cy="6219642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áfico 7" descr="Rede de usuários estrutura de tópicos">
            <a:extLst>
              <a:ext uri="{FF2B5EF4-FFF2-40B4-BE49-F238E27FC236}">
                <a16:creationId xmlns:a16="http://schemas.microsoft.com/office/drawing/2014/main" id="{E968C3E6-70BC-6942-C2CC-77A7761EE5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73989" y="2508130"/>
            <a:ext cx="1216324" cy="1223513"/>
          </a:xfrm>
          <a:prstGeom prst="rect">
            <a:avLst/>
          </a:prstGeom>
        </p:spPr>
      </p:pic>
      <p:pic>
        <p:nvPicPr>
          <p:cNvPr id="8" name="Gráfico 8" descr="Seta de linha: curva no sentido anti-horário estrutura de tópicos">
            <a:extLst>
              <a:ext uri="{FF2B5EF4-FFF2-40B4-BE49-F238E27FC236}">
                <a16:creationId xmlns:a16="http://schemas.microsoft.com/office/drawing/2014/main" id="{9C5C7B6F-DC63-DAC0-8757-87A737DD63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8340000">
            <a:off x="3486109" y="5509370"/>
            <a:ext cx="828136" cy="806570"/>
          </a:xfrm>
          <a:prstGeom prst="rect">
            <a:avLst/>
          </a:prstGeom>
        </p:spPr>
      </p:pic>
      <p:pic>
        <p:nvPicPr>
          <p:cNvPr id="10" name="Gráfico 8" descr="Seta de linha: curva no sentido anti-horário estrutura de tópicos">
            <a:extLst>
              <a:ext uri="{FF2B5EF4-FFF2-40B4-BE49-F238E27FC236}">
                <a16:creationId xmlns:a16="http://schemas.microsoft.com/office/drawing/2014/main" id="{E2356918-7B81-28AC-9BB9-1487E7C27D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8340000">
            <a:off x="3421411" y="6954293"/>
            <a:ext cx="828136" cy="806570"/>
          </a:xfrm>
          <a:prstGeom prst="rect">
            <a:avLst/>
          </a:prstGeom>
        </p:spPr>
      </p:pic>
      <p:pic>
        <p:nvPicPr>
          <p:cNvPr id="11" name="Gráfico 8" descr="Seta de linha: curva no sentido anti-horário estrutura de tópicos">
            <a:extLst>
              <a:ext uri="{FF2B5EF4-FFF2-40B4-BE49-F238E27FC236}">
                <a16:creationId xmlns:a16="http://schemas.microsoft.com/office/drawing/2014/main" id="{FF4BE544-DD43-9F2D-1724-058408EC2E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8340000">
            <a:off x="3356713" y="8463916"/>
            <a:ext cx="828136" cy="806570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E154BF1F-D75F-A6B4-E621-925E9D93155F}"/>
              </a:ext>
            </a:extLst>
          </p:cNvPr>
          <p:cNvSpPr txBox="1"/>
          <p:nvPr/>
        </p:nvSpPr>
        <p:spPr>
          <a:xfrm>
            <a:off x="3178834" y="2068183"/>
            <a:ext cx="14518256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200" dirty="0"/>
              <a:t>Disponibilizado em</a:t>
            </a: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 Dados Abertos o conjunto de dados Monitoramento da Garantia de Atendimento</a:t>
            </a:r>
            <a:r>
              <a:rPr lang="pt-BR" sz="3200" dirty="0"/>
              <a:t> - Operadoras Por Faixa de</a:t>
            </a:r>
            <a:r>
              <a:rPr lang="pt-BR" sz="3200" dirty="0">
                <a:solidFill>
                  <a:srgbClr val="555555"/>
                </a:solidFill>
                <a:latin typeface="Calibri"/>
                <a:cs typeface="Calibri"/>
              </a:rPr>
              <a:t> </a:t>
            </a:r>
            <a:r>
              <a:rPr lang="pt-BR" sz="3200" dirty="0"/>
              <a:t>Classificação onde consta informação sobre as faixas de classificação desde 2015;</a:t>
            </a:r>
          </a:p>
          <a:p>
            <a:endParaRPr lang="pt-BR" sz="3200" dirty="0">
              <a:cs typeface="Calibri"/>
            </a:endParaRPr>
          </a:p>
          <a:p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519 </a:t>
            </a:r>
            <a:r>
              <a:rPr lang="pt-BR" sz="3200" dirty="0">
                <a:cs typeface="Calibri"/>
              </a:rPr>
              <a:t>respostas a demandas institucionais (em diversos canais) ;</a:t>
            </a:r>
          </a:p>
        </p:txBody>
      </p:sp>
    </p:spTree>
    <p:extLst>
      <p:ext uri="{BB962C8B-B14F-4D97-AF65-F5344CB8AC3E}">
        <p14:creationId xmlns:p14="http://schemas.microsoft.com/office/powerpoint/2010/main" val="1185770851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1B33608C-C85B-4845-9B29-1B7A3BA786C6}"/>
              </a:ext>
            </a:extLst>
          </p:cNvPr>
          <p:cNvSpPr/>
          <p:nvPr/>
        </p:nvSpPr>
        <p:spPr>
          <a:xfrm>
            <a:off x="17540126" y="372560"/>
            <a:ext cx="184731" cy="707886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r"/>
            <a:endParaRPr lang="pt-BR" sz="4000" b="1" dirty="0">
              <a:solidFill>
                <a:srgbClr val="F47521"/>
              </a:solidFill>
              <a:latin typeface="Calibri"/>
              <a:cs typeface="Calibri"/>
            </a:endParaRPr>
          </a:p>
        </p:txBody>
      </p:sp>
      <p:pic>
        <p:nvPicPr>
          <p:cNvPr id="2" name="Imagem 6" descr="Diagrama&#10;&#10;Descrição gerada automaticamente">
            <a:extLst>
              <a:ext uri="{FF2B5EF4-FFF2-40B4-BE49-F238E27FC236}">
                <a16:creationId xmlns:a16="http://schemas.microsoft.com/office/drawing/2014/main" id="{3B4ABA6B-5CBC-294B-3B5E-110D7E5D49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6" y="-5931"/>
            <a:ext cx="18288051" cy="1017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26215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02712A62-318E-4784-A8CC-5E2071514683}"/>
              </a:ext>
            </a:extLst>
          </p:cNvPr>
          <p:cNvSpPr/>
          <p:nvPr/>
        </p:nvSpPr>
        <p:spPr>
          <a:xfrm>
            <a:off x="3186165" y="2214358"/>
            <a:ext cx="14539823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 O monitoramento das solicitações de rede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B33608C-C85B-4845-9B29-1B7A3BA786C6}"/>
              </a:ext>
            </a:extLst>
          </p:cNvPr>
          <p:cNvSpPr/>
          <p:nvPr/>
        </p:nvSpPr>
        <p:spPr>
          <a:xfrm>
            <a:off x="3320273" y="372560"/>
            <a:ext cx="14404584" cy="707886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r"/>
            <a:r>
              <a:rPr lang="pt-BR" sz="4000" b="1" dirty="0">
                <a:solidFill>
                  <a:srgbClr val="F47521"/>
                </a:solidFill>
                <a:latin typeface="Calibri"/>
                <a:cs typeface="Calibri"/>
              </a:rPr>
              <a:t>Gerência de Acompanhamento Regulatório das Redes Assistenciais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9DC5DF5A-B6D9-B12A-8F62-9CC586C59758}"/>
              </a:ext>
            </a:extLst>
          </p:cNvPr>
          <p:cNvCxnSpPr/>
          <p:nvPr/>
        </p:nvCxnSpPr>
        <p:spPr>
          <a:xfrm>
            <a:off x="2734573" y="1882717"/>
            <a:ext cx="30193" cy="7988057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áfico 7" descr="Rede de usuários estrutura de tópicos">
            <a:extLst>
              <a:ext uri="{FF2B5EF4-FFF2-40B4-BE49-F238E27FC236}">
                <a16:creationId xmlns:a16="http://schemas.microsoft.com/office/drawing/2014/main" id="{E968C3E6-70BC-6942-C2CC-77A7761EE5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2423" y="1882715"/>
            <a:ext cx="1216324" cy="1223513"/>
          </a:xfrm>
          <a:prstGeom prst="rect">
            <a:avLst/>
          </a:prstGeom>
        </p:spPr>
      </p:pic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850862A-BBCC-52B9-0058-2E436EDBDA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020053"/>
              </p:ext>
            </p:extLst>
          </p:nvPr>
        </p:nvGraphicFramePr>
        <p:xfrm>
          <a:off x="3293673" y="2979995"/>
          <a:ext cx="13623234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1287">
                  <a:extLst>
                    <a:ext uri="{9D8B030D-6E8A-4147-A177-3AD203B41FA5}">
                      <a16:colId xmlns:a16="http://schemas.microsoft.com/office/drawing/2014/main" val="1906095541"/>
                    </a:ext>
                  </a:extLst>
                </a:gridCol>
                <a:gridCol w="6576734">
                  <a:extLst>
                    <a:ext uri="{9D8B030D-6E8A-4147-A177-3AD203B41FA5}">
                      <a16:colId xmlns:a16="http://schemas.microsoft.com/office/drawing/2014/main" val="2621386104"/>
                    </a:ext>
                  </a:extLst>
                </a:gridCol>
                <a:gridCol w="4045213">
                  <a:extLst>
                    <a:ext uri="{9D8B030D-6E8A-4147-A177-3AD203B41FA5}">
                      <a16:colId xmlns:a16="http://schemas.microsoft.com/office/drawing/2014/main" val="33418345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Monitoramento 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 Processos abertos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Situação em </a:t>
                      </a:r>
                      <a:r>
                        <a:rPr lang="pt-BR" sz="2400" dirty="0" err="1">
                          <a:effectLst/>
                        </a:rPr>
                        <a:t>nov</a:t>
                      </a:r>
                      <a:r>
                        <a:rPr lang="pt-BR" sz="2400" dirty="0">
                          <a:effectLst/>
                        </a:rPr>
                        <a:t>/2022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597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2018 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297 apurações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finalizados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970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2019/20 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210 apurações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Em fase de finalização </a:t>
                      </a:r>
                      <a:br>
                        <a:rPr lang="pt-BR" sz="2400" dirty="0">
                          <a:effectLst/>
                        </a:rPr>
                      </a:br>
                      <a:r>
                        <a:rPr lang="pt-BR" sz="2400" dirty="0">
                          <a:effectLst/>
                        </a:rPr>
                        <a:t>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3794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2021/22 (*)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(*) Até o momento foram priorizadas 45 apurações referentes a duas operadoras. </a:t>
                      </a: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O monitoramento das demais solicitações de alteração de rede hospitalar feitas nos anos de 2021 e 2022 </a:t>
                      </a:r>
                    </a:p>
                    <a:p>
                      <a:pPr rtl="0" fontAlgn="base"/>
                      <a:endParaRPr lang="pt-BR" sz="2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Em fase de finalização </a:t>
                      </a:r>
                    </a:p>
                    <a:p>
                      <a:pPr rtl="0" fontAlgn="base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Ainda não iniciado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138647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(*) processos priorizados por demanda judicial, visibilidade na sociedade, relevância pública ou conveniência e oportunidade  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627919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27771400-6580-1DA7-3991-190376FEEFDE}"/>
              </a:ext>
            </a:extLst>
          </p:cNvPr>
          <p:cNvSpPr txBox="1"/>
          <p:nvPr/>
        </p:nvSpPr>
        <p:spPr>
          <a:xfrm>
            <a:off x="3317786" y="9700488"/>
            <a:ext cx="12797117" cy="4001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915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5830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3745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51660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39574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7489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5404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03319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>
                <a:cs typeface="Calibri"/>
              </a:rPr>
              <a:t>Fonte: DIPRO, dez. 2022</a:t>
            </a:r>
          </a:p>
        </p:txBody>
      </p:sp>
    </p:spTree>
    <p:extLst>
      <p:ext uri="{BB962C8B-B14F-4D97-AF65-F5344CB8AC3E}">
        <p14:creationId xmlns:p14="http://schemas.microsoft.com/office/powerpoint/2010/main" val="3325516168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02712A62-318E-4784-A8CC-5E2071514683}"/>
              </a:ext>
            </a:extLst>
          </p:cNvPr>
          <p:cNvSpPr/>
          <p:nvPr/>
        </p:nvSpPr>
        <p:spPr>
          <a:xfrm>
            <a:off x="3186165" y="1502679"/>
            <a:ext cx="14539823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Demandas SIF_DIFIS hospitalar 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B33608C-C85B-4845-9B29-1B7A3BA786C6}"/>
              </a:ext>
            </a:extLst>
          </p:cNvPr>
          <p:cNvSpPr/>
          <p:nvPr/>
        </p:nvSpPr>
        <p:spPr>
          <a:xfrm>
            <a:off x="3320273" y="372560"/>
            <a:ext cx="14404584" cy="707886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r"/>
            <a:r>
              <a:rPr lang="pt-BR" sz="4000" b="1" dirty="0">
                <a:solidFill>
                  <a:srgbClr val="F47521"/>
                </a:solidFill>
                <a:latin typeface="Calibri"/>
                <a:cs typeface="Calibri"/>
              </a:rPr>
              <a:t>Gerência de Acompanhamento Regulatório das Redes Assistenciais</a:t>
            </a:r>
          </a:p>
        </p:txBody>
      </p:sp>
      <p:pic>
        <p:nvPicPr>
          <p:cNvPr id="2" name="Gráfico 7" descr="Hospital estrutura de tópicos">
            <a:extLst>
              <a:ext uri="{FF2B5EF4-FFF2-40B4-BE49-F238E27FC236}">
                <a16:creationId xmlns:a16="http://schemas.microsoft.com/office/drawing/2014/main" id="{DD74D14A-6CE9-8A38-5E7D-3CC6AB8A3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5196" y="1214168"/>
            <a:ext cx="1151626" cy="1157274"/>
          </a:xfrm>
          <a:prstGeom prst="rect">
            <a:avLst/>
          </a:prstGeom>
        </p:spPr>
      </p:pic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465BA40A-D143-EC8A-5B18-A51EB6C410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639353"/>
              </p:ext>
            </p:extLst>
          </p:nvPr>
        </p:nvGraphicFramePr>
        <p:xfrm>
          <a:off x="2264433" y="2156604"/>
          <a:ext cx="13854280" cy="704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763">
                  <a:extLst>
                    <a:ext uri="{9D8B030D-6E8A-4147-A177-3AD203B41FA5}">
                      <a16:colId xmlns:a16="http://schemas.microsoft.com/office/drawing/2014/main" val="2352803663"/>
                    </a:ext>
                  </a:extLst>
                </a:gridCol>
                <a:gridCol w="5871882">
                  <a:extLst>
                    <a:ext uri="{9D8B030D-6E8A-4147-A177-3AD203B41FA5}">
                      <a16:colId xmlns:a16="http://schemas.microsoft.com/office/drawing/2014/main" val="563232023"/>
                    </a:ext>
                  </a:extLst>
                </a:gridCol>
                <a:gridCol w="6144635">
                  <a:extLst>
                    <a:ext uri="{9D8B030D-6E8A-4147-A177-3AD203B41FA5}">
                      <a16:colId xmlns:a16="http://schemas.microsoft.com/office/drawing/2014/main" val="14667820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fontAlgn="t"/>
                      <a:endParaRPr lang="pt-BR" sz="2000" dirty="0">
                        <a:effectLst/>
                      </a:endParaRPr>
                    </a:p>
                    <a:p>
                      <a:pPr rtl="0" fontAlgn="base"/>
                      <a:r>
                        <a:rPr lang="pt-BR" sz="2000" dirty="0">
                          <a:effectLst/>
                        </a:rPr>
                        <a:t>SIF DIFIS HOSP 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pt-BR" sz="2000" dirty="0">
                        <a:effectLst/>
                      </a:endParaRPr>
                    </a:p>
                    <a:p>
                      <a:pPr rtl="0" fontAlgn="base"/>
                      <a:r>
                        <a:rPr lang="pt-BR" sz="2000" dirty="0">
                          <a:effectLst/>
                        </a:rPr>
                        <a:t> Demandas para apuração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pt-BR" sz="2000" dirty="0">
                        <a:effectLst/>
                      </a:endParaRPr>
                    </a:p>
                    <a:p>
                      <a:pPr rtl="0" fontAlgn="base"/>
                      <a:r>
                        <a:rPr lang="pt-BR" sz="2000" dirty="0">
                          <a:effectLst/>
                        </a:rPr>
                        <a:t>Situação em </a:t>
                      </a:r>
                      <a:r>
                        <a:rPr lang="pt-BR" sz="2000" dirty="0" err="1">
                          <a:effectLst/>
                        </a:rPr>
                        <a:t>nov</a:t>
                      </a:r>
                      <a:r>
                        <a:rPr lang="pt-BR" sz="2000" dirty="0">
                          <a:effectLst/>
                        </a:rPr>
                        <a:t>/2022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0129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endParaRPr lang="pt-BR" sz="2000" dirty="0">
                        <a:effectLst/>
                      </a:endParaRPr>
                    </a:p>
                    <a:p>
                      <a:pPr rtl="0" fontAlgn="base"/>
                      <a:r>
                        <a:rPr lang="pt-BR" sz="2000" dirty="0">
                          <a:effectLst/>
                        </a:rPr>
                        <a:t>2014 a 2017  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fontAlgn="t"/>
                      <a:endParaRPr lang="pt-BR" sz="2000" dirty="0">
                        <a:effectLst/>
                      </a:endParaRPr>
                    </a:p>
                    <a:p>
                      <a:pPr algn="ctr" rtl="0" fontAlgn="base"/>
                      <a:r>
                        <a:rPr lang="pt-BR" sz="2000" dirty="0">
                          <a:effectLst/>
                        </a:rPr>
                        <a:t>finalizados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85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endParaRPr lang="pt-BR" sz="2000" dirty="0">
                        <a:effectLst/>
                      </a:endParaRPr>
                    </a:p>
                    <a:p>
                      <a:pPr rtl="0" fontAlgn="base"/>
                      <a:r>
                        <a:rPr lang="pt-BR" sz="2000" dirty="0">
                          <a:effectLst/>
                        </a:rPr>
                        <a:t>2018  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fontAlgn="t"/>
                      <a:endParaRPr lang="pt-BR" sz="2000" dirty="0">
                        <a:effectLst/>
                      </a:endParaRPr>
                    </a:p>
                    <a:p>
                      <a:pPr algn="ctr" rtl="0" fontAlgn="base"/>
                      <a:r>
                        <a:rPr lang="pt-BR" sz="2000" dirty="0">
                          <a:effectLst/>
                        </a:rPr>
                        <a:t>finalizados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9677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endParaRPr lang="pt-BR" sz="2000" dirty="0">
                        <a:effectLst/>
                      </a:endParaRPr>
                    </a:p>
                    <a:p>
                      <a:pPr rtl="0" fontAlgn="base"/>
                      <a:r>
                        <a:rPr lang="pt-BR" sz="2000" dirty="0">
                          <a:effectLst/>
                        </a:rPr>
                        <a:t>2019 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000" dirty="0">
                        <a:effectLst/>
                      </a:endParaRPr>
                    </a:p>
                    <a:p>
                      <a:pPr rtl="0" fontAlgn="base"/>
                      <a:r>
                        <a:rPr lang="pt-BR" sz="2000" dirty="0">
                          <a:effectLst/>
                        </a:rPr>
                        <a:t>1.677 demandas analisadas, dessas </a:t>
                      </a:r>
                    </a:p>
                    <a:p>
                      <a:pPr rtl="0" fontAlgn="base"/>
                      <a:r>
                        <a:rPr lang="pt-BR" sz="2000" dirty="0">
                          <a:effectLst/>
                        </a:rPr>
                        <a:t>1.587 demandas classificadas para apuração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000" dirty="0">
                        <a:effectLst/>
                      </a:endParaRPr>
                    </a:p>
                    <a:p>
                      <a:pPr rtl="0" fontAlgn="base"/>
                      <a:r>
                        <a:rPr lang="pt-BR" sz="2000" dirty="0">
                          <a:effectLst/>
                        </a:rPr>
                        <a:t>Processos montados. </a:t>
                      </a:r>
                    </a:p>
                    <a:p>
                      <a:pPr rtl="0" fontAlgn="base"/>
                      <a:r>
                        <a:rPr lang="pt-BR" sz="2000" dirty="0">
                          <a:effectLst/>
                        </a:rPr>
                        <a:t>Todas as </a:t>
                      </a:r>
                      <a:r>
                        <a:rPr lang="pt-BR" sz="2000" dirty="0" err="1">
                          <a:effectLst/>
                        </a:rPr>
                        <a:t>ops</a:t>
                      </a:r>
                      <a:r>
                        <a:rPr lang="pt-BR" sz="2000" dirty="0">
                          <a:effectLst/>
                        </a:rPr>
                        <a:t> notificadas. </a:t>
                      </a:r>
                    </a:p>
                    <a:p>
                      <a:pPr rtl="0" fontAlgn="base"/>
                      <a:r>
                        <a:rPr lang="pt-BR" sz="2000" dirty="0">
                          <a:effectLst/>
                        </a:rPr>
                        <a:t>Em análise as respostas das operadoras.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0411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endParaRPr lang="pt-BR" sz="2000" dirty="0">
                        <a:effectLst/>
                      </a:endParaRPr>
                    </a:p>
                    <a:p>
                      <a:pPr rtl="0" fontAlgn="base"/>
                      <a:r>
                        <a:rPr lang="pt-BR" sz="2000" dirty="0">
                          <a:effectLst/>
                        </a:rPr>
                        <a:t>2020/21 (*)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000" dirty="0">
                        <a:effectLst/>
                      </a:endParaRPr>
                    </a:p>
                    <a:p>
                      <a:pPr rtl="0" fontAlgn="base"/>
                      <a:r>
                        <a:rPr lang="pt-BR" sz="2000" dirty="0">
                          <a:effectLst/>
                        </a:rPr>
                        <a:t>3.384 demandas analisadas, dessas </a:t>
                      </a:r>
                    </a:p>
                    <a:p>
                      <a:pPr rtl="0" fontAlgn="base"/>
                      <a:r>
                        <a:rPr lang="pt-BR" sz="2000" dirty="0">
                          <a:effectLst/>
                        </a:rPr>
                        <a:t>1.829 demandas classificadas para apuração  </a:t>
                      </a:r>
                    </a:p>
                    <a:p>
                      <a:pPr rtl="0" fontAlgn="base"/>
                      <a:endParaRPr lang="pt-BR" sz="2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000" dirty="0">
                        <a:effectLst/>
                      </a:endParaRPr>
                    </a:p>
                    <a:p>
                      <a:pPr rtl="0" fontAlgn="base"/>
                      <a:endParaRPr lang="pt-BR" sz="2000" dirty="0">
                        <a:effectLst/>
                      </a:endParaRPr>
                    </a:p>
                    <a:p>
                      <a:pPr rtl="0" fontAlgn="base"/>
                      <a:r>
                        <a:rPr lang="pt-BR" sz="2000" dirty="0">
                          <a:effectLst/>
                        </a:rPr>
                        <a:t>(*) Até o momento foram priorizadas as apurações referentes a duas operadoras  </a:t>
                      </a:r>
                    </a:p>
                    <a:p>
                      <a:pPr rtl="0" fontAlgn="base"/>
                      <a:endParaRPr lang="pt-BR" sz="20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3295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fontAlgn="t"/>
                      <a:endParaRPr lang="pt-BR" sz="2000" dirty="0">
                        <a:effectLst/>
                      </a:endParaRPr>
                    </a:p>
                    <a:p>
                      <a:pPr rtl="0" fontAlgn="base"/>
                      <a:r>
                        <a:rPr lang="pt-BR" sz="2000" dirty="0">
                          <a:effectLst/>
                        </a:rPr>
                        <a:t>2022 (*)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000" dirty="0">
                        <a:effectLst/>
                      </a:endParaRPr>
                    </a:p>
                    <a:p>
                      <a:pPr rtl="0" fontAlgn="base"/>
                      <a:r>
                        <a:rPr lang="pt-BR" sz="2000" dirty="0">
                          <a:effectLst/>
                        </a:rPr>
                        <a:t>(*) </a:t>
                      </a:r>
                      <a:r>
                        <a:rPr lang="pt-BR" sz="2000" dirty="0" err="1">
                          <a:effectLst/>
                        </a:rPr>
                        <a:t>jan</a:t>
                      </a:r>
                      <a:r>
                        <a:rPr lang="pt-BR" sz="2000" dirty="0">
                          <a:effectLst/>
                        </a:rPr>
                        <a:t> a abril/22 </a:t>
                      </a:r>
                      <a:br>
                        <a:rPr lang="pt-BR" sz="2000" dirty="0">
                          <a:effectLst/>
                        </a:rPr>
                      </a:br>
                      <a:r>
                        <a:rPr lang="pt-BR" sz="2000" dirty="0">
                          <a:effectLst/>
                        </a:rPr>
                        <a:t>11 demandas para apuração  </a:t>
                      </a:r>
                    </a:p>
                    <a:p>
                      <a:pPr rtl="0" fontAlgn="base"/>
                      <a:endParaRPr lang="pt-BR" sz="20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000" dirty="0">
                        <a:effectLst/>
                      </a:endParaRPr>
                    </a:p>
                    <a:p>
                      <a:pPr rtl="0" fontAlgn="base"/>
                      <a:r>
                        <a:rPr lang="pt-BR" sz="2000" dirty="0">
                          <a:effectLst/>
                        </a:rPr>
                        <a:t> (*) Até o momento foi priorizada a apuração referente a uma operadora  </a:t>
                      </a:r>
                    </a:p>
                    <a:p>
                      <a:pPr rtl="0" fontAlgn="base"/>
                      <a:endParaRPr lang="pt-BR" sz="20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343607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fontAlgn="t"/>
                      <a:endParaRPr lang="pt-BR" sz="2000" dirty="0">
                        <a:effectLst/>
                      </a:endParaRPr>
                    </a:p>
                    <a:p>
                      <a:pPr rtl="0" fontAlgn="base"/>
                      <a:r>
                        <a:rPr lang="pt-BR" sz="2000" dirty="0">
                          <a:effectLst/>
                        </a:rPr>
                        <a:t>(*) processos priorizados por demanda judicial, visibilidade na sociedade, relevância pública ou conveniência e oportunidade   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916269"/>
                  </a:ext>
                </a:extLst>
              </a:tr>
            </a:tbl>
          </a:graphicData>
        </a:graphic>
      </p:graphicFrame>
      <p:sp>
        <p:nvSpPr>
          <p:cNvPr id="5" name="CaixaDeTexto 1">
            <a:extLst>
              <a:ext uri="{FF2B5EF4-FFF2-40B4-BE49-F238E27FC236}">
                <a16:creationId xmlns:a16="http://schemas.microsoft.com/office/drawing/2014/main" id="{27771400-6580-1DA7-3991-190376FEEFDE}"/>
              </a:ext>
            </a:extLst>
          </p:cNvPr>
          <p:cNvSpPr txBox="1"/>
          <p:nvPr/>
        </p:nvSpPr>
        <p:spPr>
          <a:xfrm>
            <a:off x="2261050" y="9527960"/>
            <a:ext cx="12797117" cy="4001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915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5830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3745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51660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39574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7489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5404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03319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>
                <a:cs typeface="Calibri"/>
              </a:rPr>
              <a:t>Fonte: DIPRO, dez. 2022</a:t>
            </a:r>
          </a:p>
        </p:txBody>
      </p:sp>
    </p:spTree>
    <p:extLst>
      <p:ext uri="{BB962C8B-B14F-4D97-AF65-F5344CB8AC3E}">
        <p14:creationId xmlns:p14="http://schemas.microsoft.com/office/powerpoint/2010/main" val="158230685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02712A62-318E-4784-A8CC-5E2071514683}"/>
              </a:ext>
            </a:extLst>
          </p:cNvPr>
          <p:cNvSpPr/>
          <p:nvPr/>
        </p:nvSpPr>
        <p:spPr>
          <a:xfrm>
            <a:off x="5968184" y="1804604"/>
            <a:ext cx="6927012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Demandas SIF_DIFIS não hospitalar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B33608C-C85B-4845-9B29-1B7A3BA786C6}"/>
              </a:ext>
            </a:extLst>
          </p:cNvPr>
          <p:cNvSpPr/>
          <p:nvPr/>
        </p:nvSpPr>
        <p:spPr>
          <a:xfrm>
            <a:off x="3320273" y="372560"/>
            <a:ext cx="14404584" cy="707886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r"/>
            <a:r>
              <a:rPr lang="pt-BR" sz="4000" b="1" dirty="0">
                <a:solidFill>
                  <a:srgbClr val="F47521"/>
                </a:solidFill>
                <a:latin typeface="Calibri"/>
                <a:cs typeface="Calibri"/>
              </a:rPr>
              <a:t>Gerência de Acompanhamento Regulatório das Redes Assistenciais</a:t>
            </a:r>
          </a:p>
        </p:txBody>
      </p:sp>
      <p:pic>
        <p:nvPicPr>
          <p:cNvPr id="2" name="Gráfico 7" descr="Hospital estrutura de tópicos">
            <a:extLst>
              <a:ext uri="{FF2B5EF4-FFF2-40B4-BE49-F238E27FC236}">
                <a16:creationId xmlns:a16="http://schemas.microsoft.com/office/drawing/2014/main" id="{DD74D14A-6CE9-8A38-5E7D-3CC6AB8A3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2422" y="1516092"/>
            <a:ext cx="1151626" cy="1157274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10AC9FE8-EFEE-D3EA-D044-CA1E2D7A3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785462"/>
              </p:ext>
            </p:extLst>
          </p:nvPr>
        </p:nvGraphicFramePr>
        <p:xfrm>
          <a:off x="2674188" y="2652622"/>
          <a:ext cx="1265691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764">
                  <a:extLst>
                    <a:ext uri="{9D8B030D-6E8A-4147-A177-3AD203B41FA5}">
                      <a16:colId xmlns:a16="http://schemas.microsoft.com/office/drawing/2014/main" val="3627961534"/>
                    </a:ext>
                  </a:extLst>
                </a:gridCol>
                <a:gridCol w="2019719">
                  <a:extLst>
                    <a:ext uri="{9D8B030D-6E8A-4147-A177-3AD203B41FA5}">
                      <a16:colId xmlns:a16="http://schemas.microsoft.com/office/drawing/2014/main" val="3664341477"/>
                    </a:ext>
                  </a:extLst>
                </a:gridCol>
                <a:gridCol w="2176809">
                  <a:extLst>
                    <a:ext uri="{9D8B030D-6E8A-4147-A177-3AD203B41FA5}">
                      <a16:colId xmlns:a16="http://schemas.microsoft.com/office/drawing/2014/main" val="2603220357"/>
                    </a:ext>
                  </a:extLst>
                </a:gridCol>
                <a:gridCol w="2176809">
                  <a:extLst>
                    <a:ext uri="{9D8B030D-6E8A-4147-A177-3AD203B41FA5}">
                      <a16:colId xmlns:a16="http://schemas.microsoft.com/office/drawing/2014/main" val="230745766"/>
                    </a:ext>
                  </a:extLst>
                </a:gridCol>
                <a:gridCol w="2176809">
                  <a:extLst>
                    <a:ext uri="{9D8B030D-6E8A-4147-A177-3AD203B41FA5}">
                      <a16:colId xmlns:a16="http://schemas.microsoft.com/office/drawing/2014/main" val="4145485986"/>
                    </a:ext>
                  </a:extLst>
                </a:gridCol>
              </a:tblGrid>
              <a:tr h="650059"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endParaRPr lang="pt-BR" sz="24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2019 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2020 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2021 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2022 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037314"/>
                  </a:ext>
                </a:extLst>
              </a:tr>
              <a:tr h="722288"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Processos em andamento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28 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28 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131 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224 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81266"/>
                  </a:ext>
                </a:extLst>
              </a:tr>
              <a:tr h="758402"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Demandas para apuração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59 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767 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800" dirty="0">
                        <a:effectLst/>
                      </a:endParaRPr>
                    </a:p>
                    <a:p>
                      <a:pPr rtl="0" fontAlgn="base"/>
                      <a:r>
                        <a:rPr lang="pt-BR" sz="2800" dirty="0">
                          <a:effectLst/>
                        </a:rPr>
                        <a:t>42 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599918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15A4599B-16F5-8FE1-A876-64B3CEE0AF16}"/>
              </a:ext>
            </a:extLst>
          </p:cNvPr>
          <p:cNvSpPr txBox="1"/>
          <p:nvPr/>
        </p:nvSpPr>
        <p:spPr>
          <a:xfrm>
            <a:off x="5443267" y="5410919"/>
            <a:ext cx="951493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Monitoramento da Garantia de Atendimento 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E9E5916C-688A-A3CF-C0CD-E74ED19F8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565645"/>
              </p:ext>
            </p:extLst>
          </p:nvPr>
        </p:nvGraphicFramePr>
        <p:xfrm>
          <a:off x="2782018" y="6146320"/>
          <a:ext cx="12650059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0800">
                  <a:extLst>
                    <a:ext uri="{9D8B030D-6E8A-4147-A177-3AD203B41FA5}">
                      <a16:colId xmlns:a16="http://schemas.microsoft.com/office/drawing/2014/main" val="2080345778"/>
                    </a:ext>
                  </a:extLst>
                </a:gridCol>
                <a:gridCol w="3541058">
                  <a:extLst>
                    <a:ext uri="{9D8B030D-6E8A-4147-A177-3AD203B41FA5}">
                      <a16:colId xmlns:a16="http://schemas.microsoft.com/office/drawing/2014/main" val="2537153980"/>
                    </a:ext>
                  </a:extLst>
                </a:gridCol>
                <a:gridCol w="4958201">
                  <a:extLst>
                    <a:ext uri="{9D8B030D-6E8A-4147-A177-3AD203B41FA5}">
                      <a16:colId xmlns:a16="http://schemas.microsoft.com/office/drawing/2014/main" val="768876744"/>
                    </a:ext>
                  </a:extLst>
                </a:gridCol>
              </a:tblGrid>
              <a:tr h="1056324"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Ciclo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Operadoras com planos suspensos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Total de Planos Suspensos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036797"/>
                  </a:ext>
                </a:extLst>
              </a:tr>
              <a:tr h="731302"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4º Trimestre de 2021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algn="ctr" rtl="0" fontAlgn="base"/>
                      <a:r>
                        <a:rPr lang="pt-BR" sz="2400" dirty="0">
                          <a:effectLst/>
                        </a:rPr>
                        <a:t>7 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algn="ctr" rtl="0" fontAlgn="base"/>
                      <a:r>
                        <a:rPr lang="pt-BR" sz="2400" dirty="0">
                          <a:effectLst/>
                        </a:rPr>
                        <a:t>17 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941850"/>
                  </a:ext>
                </a:extLst>
              </a:tr>
              <a:tr h="731302"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1º Trimestre de 2022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algn="ctr" rtl="0" fontAlgn="base"/>
                      <a:r>
                        <a:rPr lang="pt-BR" sz="2400" dirty="0">
                          <a:effectLst/>
                        </a:rPr>
                        <a:t>9 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algn="ctr" rtl="0" fontAlgn="base"/>
                      <a:r>
                        <a:rPr lang="pt-BR" sz="2400" dirty="0">
                          <a:effectLst/>
                        </a:rPr>
                        <a:t>158 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186734"/>
                  </a:ext>
                </a:extLst>
              </a:tr>
              <a:tr h="731302"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rtl="0" fontAlgn="base"/>
                      <a:r>
                        <a:rPr lang="pt-BR" sz="2400" dirty="0">
                          <a:effectLst/>
                        </a:rPr>
                        <a:t>2º Trimestre de 2022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algn="ctr" rtl="0" fontAlgn="base"/>
                      <a:r>
                        <a:rPr lang="pt-BR" sz="2400" dirty="0">
                          <a:effectLst/>
                        </a:rPr>
                        <a:t>13 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t-BR" sz="2400" dirty="0">
                        <a:effectLst/>
                      </a:endParaRPr>
                    </a:p>
                    <a:p>
                      <a:pPr algn="ctr" rtl="0" fontAlgn="base"/>
                      <a:r>
                        <a:rPr lang="pt-BR" sz="2400" dirty="0">
                          <a:effectLst/>
                        </a:rPr>
                        <a:t>135 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64184"/>
                  </a:ext>
                </a:extLst>
              </a:tr>
            </a:tbl>
          </a:graphicData>
        </a:graphic>
      </p:graphicFrame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AD35396F-8BAB-E123-D29F-4CFC2021D960}"/>
              </a:ext>
            </a:extLst>
          </p:cNvPr>
          <p:cNvCxnSpPr/>
          <p:nvPr/>
        </p:nvCxnSpPr>
        <p:spPr>
          <a:xfrm>
            <a:off x="2389516" y="1904283"/>
            <a:ext cx="30193" cy="7988057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1">
            <a:extLst>
              <a:ext uri="{FF2B5EF4-FFF2-40B4-BE49-F238E27FC236}">
                <a16:creationId xmlns:a16="http://schemas.microsoft.com/office/drawing/2014/main" id="{27771400-6580-1DA7-3991-190376FEEFDE}"/>
              </a:ext>
            </a:extLst>
          </p:cNvPr>
          <p:cNvSpPr txBox="1"/>
          <p:nvPr/>
        </p:nvSpPr>
        <p:spPr>
          <a:xfrm>
            <a:off x="2757069" y="9722054"/>
            <a:ext cx="12797117" cy="4001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915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5830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3745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51660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39574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7489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5404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03319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>
                <a:cs typeface="Calibri"/>
              </a:rPr>
              <a:t>Fonte: DIPRO, dez. 2022</a:t>
            </a:r>
          </a:p>
        </p:txBody>
      </p:sp>
    </p:spTree>
    <p:extLst>
      <p:ext uri="{BB962C8B-B14F-4D97-AF65-F5344CB8AC3E}">
        <p14:creationId xmlns:p14="http://schemas.microsoft.com/office/powerpoint/2010/main" val="1129445986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02712A62-318E-4784-A8CC-5E2071514683}"/>
              </a:ext>
            </a:extLst>
          </p:cNvPr>
          <p:cNvSpPr/>
          <p:nvPr/>
        </p:nvSpPr>
        <p:spPr>
          <a:xfrm>
            <a:off x="3186165" y="4802283"/>
            <a:ext cx="14539823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pt-BR" sz="3200" b="1" u="sng" dirty="0">
              <a:solidFill>
                <a:schemeClr val="accent2">
                  <a:lumMod val="75000"/>
                </a:schemeClr>
              </a:solidFill>
              <a:ea typeface="+mn-lt"/>
              <a:cs typeface="+mn-lt"/>
            </a:endParaRPr>
          </a:p>
          <a:p>
            <a:r>
              <a:rPr lang="pt-BR" sz="3200" dirty="0">
                <a:ea typeface="+mn-lt"/>
                <a:cs typeface="+mn-lt"/>
              </a:rPr>
              <a:t>            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B33608C-C85B-4845-9B29-1B7A3BA786C6}"/>
              </a:ext>
            </a:extLst>
          </p:cNvPr>
          <p:cNvSpPr/>
          <p:nvPr/>
        </p:nvSpPr>
        <p:spPr>
          <a:xfrm>
            <a:off x="5773445" y="372560"/>
            <a:ext cx="11951412" cy="707886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r"/>
            <a:r>
              <a:rPr lang="pt-BR" sz="4000" b="1" dirty="0">
                <a:solidFill>
                  <a:srgbClr val="F47521"/>
                </a:solidFill>
                <a:latin typeface="Calibri"/>
                <a:cs typeface="Calibri"/>
              </a:rPr>
              <a:t>Gerência Econômico-Financeira e Atuarial dos Produtos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9DC5DF5A-B6D9-B12A-8F62-9CC586C59758}"/>
              </a:ext>
            </a:extLst>
          </p:cNvPr>
          <p:cNvCxnSpPr/>
          <p:nvPr/>
        </p:nvCxnSpPr>
        <p:spPr>
          <a:xfrm>
            <a:off x="2669875" y="2206208"/>
            <a:ext cx="30193" cy="6219642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áfico 8" descr="Seta de linha: curva no sentido anti-horário estrutura de tópicos">
            <a:extLst>
              <a:ext uri="{FF2B5EF4-FFF2-40B4-BE49-F238E27FC236}">
                <a16:creationId xmlns:a16="http://schemas.microsoft.com/office/drawing/2014/main" id="{9C5C7B6F-DC63-DAC0-8757-87A737DD63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8340000">
            <a:off x="3917430" y="3288068"/>
            <a:ext cx="828136" cy="806570"/>
          </a:xfrm>
          <a:prstGeom prst="rect">
            <a:avLst/>
          </a:prstGeom>
        </p:spPr>
      </p:pic>
      <p:pic>
        <p:nvPicPr>
          <p:cNvPr id="10" name="Gráfico 8" descr="Seta de linha: curva no sentido anti-horário estrutura de tópicos">
            <a:extLst>
              <a:ext uri="{FF2B5EF4-FFF2-40B4-BE49-F238E27FC236}">
                <a16:creationId xmlns:a16="http://schemas.microsoft.com/office/drawing/2014/main" id="{E2356918-7B81-28AC-9BB9-1487E7C27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8340000">
            <a:off x="3917430" y="4538897"/>
            <a:ext cx="828136" cy="806570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E154BF1F-D75F-A6B4-E621-925E9D93155F}"/>
              </a:ext>
            </a:extLst>
          </p:cNvPr>
          <p:cNvSpPr txBox="1"/>
          <p:nvPr/>
        </p:nvSpPr>
        <p:spPr>
          <a:xfrm>
            <a:off x="5119777" y="3577806"/>
            <a:ext cx="12792973" cy="206210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200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Í</a:t>
            </a:r>
            <a:r>
              <a:rPr lang="pt-BR" sz="3200" dirty="0">
                <a:ea typeface="+mn-lt"/>
                <a:cs typeface="+mn-lt"/>
              </a:rPr>
              <a:t>ndice de 15,5%, período de maio de 2022 a abril de 2023;</a:t>
            </a:r>
            <a:endParaRPr lang="pt-BR" dirty="0"/>
          </a:p>
          <a:p>
            <a:endParaRPr lang="pt-BR" sz="3200" dirty="0">
              <a:ea typeface="+mn-lt"/>
              <a:cs typeface="+mn-lt"/>
            </a:endParaRPr>
          </a:p>
          <a:p>
            <a:r>
              <a:rPr lang="pt-BR" sz="3200" dirty="0">
                <a:ea typeface="+mn-lt"/>
                <a:cs typeface="+mn-lt"/>
              </a:rPr>
              <a:t>Dados utilizados no cálculo são públicos e estão disponíveis no site da agência; </a:t>
            </a:r>
          </a:p>
        </p:txBody>
      </p:sp>
      <p:pic>
        <p:nvPicPr>
          <p:cNvPr id="2" name="Gráfico 6" descr="Oferta e procura estrutura de tópicos">
            <a:extLst>
              <a:ext uri="{FF2B5EF4-FFF2-40B4-BE49-F238E27FC236}">
                <a16:creationId xmlns:a16="http://schemas.microsoft.com/office/drawing/2014/main" id="{FC250EA0-70D8-6E7B-7DCF-187316A611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5555" y="2378734"/>
            <a:ext cx="1302588" cy="1310998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770328E5-8AF9-46DF-386A-1FAD2491663C}"/>
              </a:ext>
            </a:extLst>
          </p:cNvPr>
          <p:cNvSpPr txBox="1"/>
          <p:nvPr/>
        </p:nvSpPr>
        <p:spPr>
          <a:xfrm>
            <a:off x="3308230" y="2197579"/>
            <a:ext cx="14388860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Cálculo e Autorização de Reajuste dos Planos Individuais ou familiares regulamentados </a:t>
            </a:r>
            <a:endParaRPr lang="pt-BR" b="1">
              <a:solidFill>
                <a:schemeClr val="accent2">
                  <a:lumMod val="75000"/>
                </a:schemeClr>
              </a:solidFill>
              <a:cs typeface="Calibri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D8C21150-F934-8483-A80A-BF74F396F484}"/>
              </a:ext>
            </a:extLst>
          </p:cNvPr>
          <p:cNvSpPr txBox="1"/>
          <p:nvPr/>
        </p:nvSpPr>
        <p:spPr>
          <a:xfrm>
            <a:off x="3563470" y="5873573"/>
            <a:ext cx="13847510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200" dirty="0">
                <a:ea typeface="+mn-lt"/>
                <a:cs typeface="+mn-lt"/>
              </a:rPr>
              <a:t>O processo de autorização de reajuste implica na análise de processo administrativo de solicitação de reajuste feito pela Operadora. </a:t>
            </a: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Em 2022, foram:</a:t>
            </a:r>
            <a:br>
              <a:rPr lang="pt-BR" sz="3200" b="1" dirty="0">
                <a:ea typeface="+mn-lt"/>
                <a:cs typeface="+mn-lt"/>
              </a:rPr>
            </a:br>
            <a:endParaRPr lang="pt-BR" sz="3200" dirty="0">
              <a:ea typeface="+mn-lt"/>
              <a:cs typeface="+mn-lt"/>
            </a:endParaRPr>
          </a:p>
          <a:p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493</a:t>
            </a:r>
            <a:r>
              <a:rPr lang="pt-BR" sz="3200" dirty="0">
                <a:ea typeface="+mn-lt"/>
                <a:cs typeface="+mn-lt"/>
              </a:rPr>
              <a:t> autorizações de reajuste</a:t>
            </a:r>
          </a:p>
          <a:p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1</a:t>
            </a:r>
            <a:r>
              <a:rPr lang="pt-BR" sz="3200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 </a:t>
            </a:r>
            <a:r>
              <a:rPr lang="pt-BR" sz="3200" dirty="0">
                <a:ea typeface="+mn-lt"/>
                <a:cs typeface="+mn-lt"/>
              </a:rPr>
              <a:t>processo indeferido</a:t>
            </a:r>
          </a:p>
          <a:p>
            <a:endParaRPr lang="pt-BR" sz="32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1046478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02712A62-318E-4784-A8CC-5E2071514683}"/>
              </a:ext>
            </a:extLst>
          </p:cNvPr>
          <p:cNvSpPr/>
          <p:nvPr/>
        </p:nvSpPr>
        <p:spPr>
          <a:xfrm>
            <a:off x="3099901" y="6700094"/>
            <a:ext cx="14539823" cy="107721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pt-BR" sz="3200" b="1" u="sng" dirty="0">
              <a:solidFill>
                <a:schemeClr val="accent2">
                  <a:lumMod val="75000"/>
                </a:schemeClr>
              </a:solidFill>
              <a:ea typeface="+mn-lt"/>
              <a:cs typeface="+mn-lt"/>
            </a:endParaRPr>
          </a:p>
          <a:p>
            <a:r>
              <a:rPr lang="pt-BR" sz="3200" dirty="0">
                <a:ea typeface="+mn-lt"/>
                <a:cs typeface="+mn-lt"/>
              </a:rPr>
              <a:t>            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B33608C-C85B-4845-9B29-1B7A3BA786C6}"/>
              </a:ext>
            </a:extLst>
          </p:cNvPr>
          <p:cNvSpPr/>
          <p:nvPr/>
        </p:nvSpPr>
        <p:spPr>
          <a:xfrm>
            <a:off x="5773445" y="372560"/>
            <a:ext cx="11951412" cy="707886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r"/>
            <a:r>
              <a:rPr lang="pt-BR" sz="4000" b="1" dirty="0">
                <a:solidFill>
                  <a:srgbClr val="F47521"/>
                </a:solidFill>
                <a:latin typeface="Calibri"/>
                <a:cs typeface="Calibri"/>
              </a:rPr>
              <a:t>Gerência Econômico-Financeira e Atuarial dos Produtos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9DC5DF5A-B6D9-B12A-8F62-9CC586C59758}"/>
              </a:ext>
            </a:extLst>
          </p:cNvPr>
          <p:cNvCxnSpPr/>
          <p:nvPr/>
        </p:nvCxnSpPr>
        <p:spPr>
          <a:xfrm>
            <a:off x="2669875" y="2206208"/>
            <a:ext cx="30193" cy="6219642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áfico 8" descr="Seta de linha: curva no sentido anti-horário estrutura de tópicos">
            <a:extLst>
              <a:ext uri="{FF2B5EF4-FFF2-40B4-BE49-F238E27FC236}">
                <a16:creationId xmlns:a16="http://schemas.microsoft.com/office/drawing/2014/main" id="{9C5C7B6F-DC63-DAC0-8757-87A737DD63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8340000">
            <a:off x="3917430" y="3288068"/>
            <a:ext cx="828136" cy="806570"/>
          </a:xfrm>
          <a:prstGeom prst="rect">
            <a:avLst/>
          </a:prstGeom>
        </p:spPr>
      </p:pic>
      <p:pic>
        <p:nvPicPr>
          <p:cNvPr id="10" name="Gráfico 8" descr="Seta de linha: curva no sentido anti-horário estrutura de tópicos">
            <a:extLst>
              <a:ext uri="{FF2B5EF4-FFF2-40B4-BE49-F238E27FC236}">
                <a16:creationId xmlns:a16="http://schemas.microsoft.com/office/drawing/2014/main" id="{E2356918-7B81-28AC-9BB9-1487E7C27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8340000">
            <a:off x="3917430" y="5315274"/>
            <a:ext cx="828136" cy="806570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E154BF1F-D75F-A6B4-E621-925E9D93155F}"/>
              </a:ext>
            </a:extLst>
          </p:cNvPr>
          <p:cNvSpPr txBox="1"/>
          <p:nvPr/>
        </p:nvSpPr>
        <p:spPr>
          <a:xfrm>
            <a:off x="5055079" y="3124918"/>
            <a:ext cx="12792973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200" dirty="0">
                <a:ea typeface="+mn-lt"/>
                <a:cs typeface="+mn-lt"/>
              </a:rPr>
              <a:t>Foram realizadas, em 2022, visitas técnicas em </a:t>
            </a: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três operadoras</a:t>
            </a:r>
            <a:r>
              <a:rPr lang="pt-BR" sz="3200" dirty="0">
                <a:ea typeface="+mn-lt"/>
                <a:cs typeface="+mn-lt"/>
              </a:rPr>
              <a:t>, com uma </a:t>
            </a: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quarta operadora agendada para meados de dezembro</a:t>
            </a:r>
            <a:r>
              <a:rPr lang="pt-BR" sz="3200" dirty="0">
                <a:ea typeface="+mn-lt"/>
                <a:cs typeface="+mn-lt"/>
              </a:rPr>
              <a:t>, todas de forma virtual.</a:t>
            </a:r>
          </a:p>
          <a:p>
            <a:endParaRPr lang="pt-BR" sz="3200" dirty="0">
              <a:ea typeface="+mn-lt"/>
              <a:cs typeface="+mn-lt"/>
            </a:endParaRPr>
          </a:p>
          <a:p>
            <a:endParaRPr lang="pt-BR" sz="3200" dirty="0">
              <a:ea typeface="+mn-lt"/>
              <a:cs typeface="+mn-lt"/>
            </a:endParaRPr>
          </a:p>
          <a:p>
            <a:r>
              <a:rPr lang="pt-BR" sz="3200" dirty="0">
                <a:ea typeface="+mn-lt"/>
                <a:cs typeface="+mn-lt"/>
              </a:rPr>
              <a:t>Processo de Visita Técnica</a:t>
            </a: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 é objeto de monitoramento por parte do TCU</a:t>
            </a:r>
            <a:r>
              <a:rPr lang="pt-BR" sz="3200" dirty="0">
                <a:ea typeface="+mn-lt"/>
                <a:cs typeface="+mn-lt"/>
              </a:rPr>
              <a:t>;</a:t>
            </a:r>
          </a:p>
        </p:txBody>
      </p:sp>
      <p:pic>
        <p:nvPicPr>
          <p:cNvPr id="2" name="Gráfico 6" descr="Oferta e procura estrutura de tópicos">
            <a:extLst>
              <a:ext uri="{FF2B5EF4-FFF2-40B4-BE49-F238E27FC236}">
                <a16:creationId xmlns:a16="http://schemas.microsoft.com/office/drawing/2014/main" id="{FC250EA0-70D8-6E7B-7DCF-187316A611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5555" y="2378734"/>
            <a:ext cx="1302588" cy="1310998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770328E5-8AF9-46DF-386A-1FAD2491663C}"/>
              </a:ext>
            </a:extLst>
          </p:cNvPr>
          <p:cNvSpPr txBox="1"/>
          <p:nvPr/>
        </p:nvSpPr>
        <p:spPr>
          <a:xfrm>
            <a:off x="3308230" y="2197579"/>
            <a:ext cx="1438886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200" b="1" u="sng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Visita Técnica de Monitoramento Econômico-Financeiro e Atuarial dos Produtos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D8C21150-F934-8483-A80A-BF74F396F484}"/>
              </a:ext>
            </a:extLst>
          </p:cNvPr>
          <p:cNvSpPr txBox="1"/>
          <p:nvPr/>
        </p:nvSpPr>
        <p:spPr>
          <a:xfrm>
            <a:off x="3304678" y="6585252"/>
            <a:ext cx="14408226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200" b="1" u="sng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Reajuste Coletivo – Aprimoramento das Regras</a:t>
            </a:r>
          </a:p>
          <a:p>
            <a:endParaRPr lang="pt-BR" sz="3200" b="1" dirty="0">
              <a:solidFill>
                <a:schemeClr val="accent2">
                  <a:lumMod val="75000"/>
                </a:schemeClr>
              </a:solidFill>
              <a:ea typeface="+mn-lt"/>
              <a:cs typeface="+mn-lt"/>
            </a:endParaRPr>
          </a:p>
          <a:p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Enfoque: </a:t>
            </a:r>
            <a:r>
              <a:rPr lang="pt-BR" sz="3200" dirty="0">
                <a:ea typeface="+mn-lt"/>
                <a:cs typeface="+mn-lt"/>
              </a:rPr>
              <a:t>aprimorar as regras vigentes e aproveitar a experiência e achados adquiridos com a Visita Técnica para iniciar a discussão interna na ANS e posteriormente com a sociedade ao longo do 1º trimestre de 2023.</a:t>
            </a:r>
          </a:p>
        </p:txBody>
      </p:sp>
    </p:spTree>
    <p:extLst>
      <p:ext uri="{BB962C8B-B14F-4D97-AF65-F5344CB8AC3E}">
        <p14:creationId xmlns:p14="http://schemas.microsoft.com/office/powerpoint/2010/main" val="3925286946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1B33608C-C85B-4845-9B29-1B7A3BA786C6}"/>
              </a:ext>
            </a:extLst>
          </p:cNvPr>
          <p:cNvSpPr/>
          <p:nvPr/>
        </p:nvSpPr>
        <p:spPr>
          <a:xfrm>
            <a:off x="5773445" y="372560"/>
            <a:ext cx="11951412" cy="707886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r"/>
            <a:r>
              <a:rPr lang="pt-BR" sz="4000" b="1" dirty="0">
                <a:solidFill>
                  <a:srgbClr val="F47521"/>
                </a:solidFill>
                <a:latin typeface="Calibri"/>
                <a:cs typeface="Calibri"/>
              </a:rPr>
              <a:t>Gerência Econômico-Financeira e Atuarial dos Produtos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9DC5DF5A-B6D9-B12A-8F62-9CC586C59758}"/>
              </a:ext>
            </a:extLst>
          </p:cNvPr>
          <p:cNvCxnSpPr/>
          <p:nvPr/>
        </p:nvCxnSpPr>
        <p:spPr>
          <a:xfrm>
            <a:off x="2669875" y="2206208"/>
            <a:ext cx="8627" cy="7384208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154BF1F-D75F-A6B4-E621-925E9D93155F}"/>
              </a:ext>
            </a:extLst>
          </p:cNvPr>
          <p:cNvSpPr txBox="1"/>
          <p:nvPr/>
        </p:nvSpPr>
        <p:spPr>
          <a:xfrm>
            <a:off x="4451230" y="2973956"/>
            <a:ext cx="12792973" cy="64940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pt-BR" sz="3200" dirty="0">
              <a:ea typeface="+mn-lt"/>
              <a:cs typeface="+mn-lt"/>
            </a:endParaRPr>
          </a:p>
          <a:p>
            <a:r>
              <a:rPr lang="pt-BR" sz="3200" dirty="0">
                <a:ea typeface="+mn-lt"/>
                <a:cs typeface="+mn-lt"/>
              </a:rPr>
              <a:t>Atualizações dos painéis em </a:t>
            </a:r>
            <a:r>
              <a:rPr lang="pt-BR" sz="3200" dirty="0" err="1">
                <a:ea typeface="+mn-lt"/>
                <a:cs typeface="+mn-lt"/>
              </a:rPr>
              <a:t>powerBI</a:t>
            </a:r>
            <a:endParaRPr lang="pt-BR" sz="3200">
              <a:ea typeface="+mn-lt"/>
              <a:cs typeface="+mn-lt"/>
            </a:endParaRPr>
          </a:p>
          <a:p>
            <a:endParaRPr lang="pt-BR" sz="3200" dirty="0">
              <a:ea typeface="+mn-lt"/>
              <a:cs typeface="+mn-lt"/>
            </a:endParaRPr>
          </a:p>
          <a:p>
            <a:endParaRPr lang="pt-BR" sz="3200" dirty="0">
              <a:ea typeface="+mn-lt"/>
              <a:cs typeface="+mn-lt"/>
            </a:endParaRPr>
          </a:p>
          <a:p>
            <a:endParaRPr lang="pt-BR" sz="3200" dirty="0">
              <a:ea typeface="+mn-lt"/>
              <a:cs typeface="+mn-lt"/>
            </a:endParaRPr>
          </a:p>
          <a:p>
            <a:endParaRPr lang="pt-BR" sz="3200" dirty="0">
              <a:ea typeface="+mn-lt"/>
              <a:cs typeface="+mn-lt"/>
            </a:endParaRPr>
          </a:p>
          <a:p>
            <a:r>
              <a:rPr lang="pt-BR" sz="3200" dirty="0">
                <a:ea typeface="+mn-lt"/>
                <a:cs typeface="+mn-lt"/>
              </a:rPr>
              <a:t>Painel de Resultado Assistencial: </a:t>
            </a:r>
          </a:p>
          <a:p>
            <a:endParaRPr lang="pt-BR" sz="3200" dirty="0">
              <a:ea typeface="+mn-lt"/>
              <a:cs typeface="+mn-lt"/>
            </a:endParaRPr>
          </a:p>
          <a:p>
            <a:r>
              <a:rPr lang="pt-BR" sz="3200" dirty="0">
                <a:ea typeface="+mn-lt"/>
                <a:cs typeface="+mn-lt"/>
              </a:rPr>
              <a:t>Em </a:t>
            </a: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produção pela área</a:t>
            </a:r>
            <a:r>
              <a:rPr lang="pt-BR" sz="3200" dirty="0">
                <a:ea typeface="+mn-lt"/>
                <a:cs typeface="+mn-lt"/>
              </a:rPr>
              <a:t>, em fase de homologação</a:t>
            </a:r>
          </a:p>
          <a:p>
            <a:r>
              <a:rPr lang="pt-BR" sz="3200" dirty="0">
                <a:ea typeface="+mn-lt"/>
                <a:cs typeface="+mn-lt"/>
              </a:rPr>
              <a:t>Previsão de publicação para o </a:t>
            </a: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primeiro semestre de 2023</a:t>
            </a:r>
          </a:p>
          <a:p>
            <a:endParaRPr lang="pt-BR" sz="3200" b="1" dirty="0">
              <a:solidFill>
                <a:schemeClr val="accent2">
                  <a:lumMod val="75000"/>
                </a:schemeClr>
              </a:solidFill>
              <a:ea typeface="+mn-lt"/>
              <a:cs typeface="+mn-lt"/>
            </a:endParaRPr>
          </a:p>
          <a:p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409 </a:t>
            </a:r>
            <a:r>
              <a:rPr lang="pt-BR" sz="3200" dirty="0">
                <a:ea typeface="+mn-lt"/>
                <a:cs typeface="+mn-lt"/>
              </a:rPr>
              <a:t>respostas a demandas institucionais (em diversos canais) sobre os assuntos da Gerência.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70328E5-8AF9-46DF-386A-1FAD2491663C}"/>
              </a:ext>
            </a:extLst>
          </p:cNvPr>
          <p:cNvSpPr txBox="1"/>
          <p:nvPr/>
        </p:nvSpPr>
        <p:spPr>
          <a:xfrm>
            <a:off x="3308230" y="2197579"/>
            <a:ext cx="14388860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3200" b="1" u="sng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Painéis dinâmicos</a:t>
            </a:r>
            <a:endParaRPr lang="pt-BR" u="sng">
              <a:solidFill>
                <a:schemeClr val="accent2">
                  <a:lumMod val="75000"/>
                </a:schemeClr>
              </a:solidFill>
              <a:cs typeface="Calibri"/>
            </a:endParaRPr>
          </a:p>
        </p:txBody>
      </p:sp>
      <p:pic>
        <p:nvPicPr>
          <p:cNvPr id="7" name="Gráfico 10" descr="Gráfico de Gantt estrutura de tópicos">
            <a:extLst>
              <a:ext uri="{FF2B5EF4-FFF2-40B4-BE49-F238E27FC236}">
                <a16:creationId xmlns:a16="http://schemas.microsoft.com/office/drawing/2014/main" id="{8AD89645-6E37-C1EC-E17C-8749257465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2423" y="2055244"/>
            <a:ext cx="1281022" cy="1289480"/>
          </a:xfrm>
          <a:prstGeom prst="rect">
            <a:avLst/>
          </a:prstGeom>
        </p:spPr>
      </p:pic>
      <p:pic>
        <p:nvPicPr>
          <p:cNvPr id="11" name="Gráfico 13" descr="Marca de seleção estrutura de tópicos">
            <a:extLst>
              <a:ext uri="{FF2B5EF4-FFF2-40B4-BE49-F238E27FC236}">
                <a16:creationId xmlns:a16="http://schemas.microsoft.com/office/drawing/2014/main" id="{0F9D6797-EA34-0A48-8B3E-2E4B336478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16856" y="3349206"/>
            <a:ext cx="914400" cy="914400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BDC201D3-9754-1942-32A5-14F8A56B9E62}"/>
              </a:ext>
            </a:extLst>
          </p:cNvPr>
          <p:cNvSpPr txBox="1"/>
          <p:nvPr/>
        </p:nvSpPr>
        <p:spPr>
          <a:xfrm>
            <a:off x="11093571" y="2693598"/>
            <a:ext cx="6366294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2400" b="1" dirty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Reajuste de Plano Coletivo (RPC)</a:t>
            </a:r>
            <a:r>
              <a:rPr lang="pt-BR" sz="2400" dirty="0">
                <a:latin typeface="Calibri"/>
                <a:cs typeface="Calibri"/>
              </a:rPr>
              <a:t> - Informações até</a:t>
            </a:r>
            <a:r>
              <a:rPr lang="pt-BR" sz="2400" dirty="0">
                <a:ea typeface="+mn-lt"/>
                <a:cs typeface="+mn-lt"/>
              </a:rPr>
              <a:t> maio/2022</a:t>
            </a:r>
            <a:br>
              <a:rPr lang="en-US" sz="2400" dirty="0"/>
            </a:br>
            <a:br>
              <a:rPr lang="en-US" sz="2400" dirty="0"/>
            </a:br>
            <a:endParaRPr lang="pt-BR" sz="2400" dirty="0">
              <a:latin typeface="Calibri"/>
              <a:cs typeface="Calibri"/>
            </a:endParaRPr>
          </a:p>
          <a:p>
            <a:r>
              <a:rPr lang="pt-BR" sz="24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Precificação dos Produtos</a:t>
            </a:r>
            <a:r>
              <a:rPr lang="pt-BR" sz="2400" dirty="0">
                <a:ea typeface="+mn-lt"/>
                <a:cs typeface="+mn-lt"/>
              </a:rPr>
              <a:t> - Informações até junho/2022</a:t>
            </a:r>
            <a:endParaRPr lang="pt-BR" sz="2400" dirty="0">
              <a:cs typeface="Calibri"/>
            </a:endParaRPr>
          </a:p>
        </p:txBody>
      </p:sp>
      <p:pic>
        <p:nvPicPr>
          <p:cNvPr id="15" name="Gráfico 15" descr="Seta de linha: curva no sentido anti-horário estrutura de tópicos">
            <a:extLst>
              <a:ext uri="{FF2B5EF4-FFF2-40B4-BE49-F238E27FC236}">
                <a16:creationId xmlns:a16="http://schemas.microsoft.com/office/drawing/2014/main" id="{01A2EC7F-1E34-6641-E83F-0AE30F88915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7500000">
            <a:off x="9916064" y="4039319"/>
            <a:ext cx="914400" cy="914400"/>
          </a:xfrm>
          <a:prstGeom prst="rect">
            <a:avLst/>
          </a:prstGeom>
        </p:spPr>
      </p:pic>
      <p:pic>
        <p:nvPicPr>
          <p:cNvPr id="16" name="Gráfico 16" descr="Seta de linha: curva no sentido horário estrutura de tópicos">
            <a:extLst>
              <a:ext uri="{FF2B5EF4-FFF2-40B4-BE49-F238E27FC236}">
                <a16:creationId xmlns:a16="http://schemas.microsoft.com/office/drawing/2014/main" id="{7E0C6EAA-3C5B-E2AC-F0D2-F571C364716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5880000">
            <a:off x="9916064" y="2594394"/>
            <a:ext cx="914400" cy="914400"/>
          </a:xfrm>
          <a:prstGeom prst="rect">
            <a:avLst/>
          </a:prstGeom>
        </p:spPr>
      </p:pic>
      <p:pic>
        <p:nvPicPr>
          <p:cNvPr id="17" name="Gráfico 17" descr="Calendário mensal estrutura de tópicos">
            <a:extLst>
              <a:ext uri="{FF2B5EF4-FFF2-40B4-BE49-F238E27FC236}">
                <a16:creationId xmlns:a16="http://schemas.microsoft.com/office/drawing/2014/main" id="{8FA500DC-A926-C2C9-AF4C-06765836B94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316857" y="5743036"/>
            <a:ext cx="914400" cy="914400"/>
          </a:xfrm>
          <a:prstGeom prst="rect">
            <a:avLst/>
          </a:prstGeom>
        </p:spPr>
      </p:pic>
      <p:pic>
        <p:nvPicPr>
          <p:cNvPr id="19" name="Gráfico 8" descr="Seta de linha: curva no sentido anti-horário estrutura de tópicos">
            <a:extLst>
              <a:ext uri="{FF2B5EF4-FFF2-40B4-BE49-F238E27FC236}">
                <a16:creationId xmlns:a16="http://schemas.microsoft.com/office/drawing/2014/main" id="{DCEDED19-0394-02BA-2DF1-DB343F0D0F7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8340000">
            <a:off x="3572373" y="6846462"/>
            <a:ext cx="828136" cy="806570"/>
          </a:xfrm>
          <a:prstGeom prst="rect">
            <a:avLst/>
          </a:prstGeom>
        </p:spPr>
      </p:pic>
      <p:pic>
        <p:nvPicPr>
          <p:cNvPr id="20" name="Gráfico 13" descr="Marca de seleção estrutura de tópicos">
            <a:extLst>
              <a:ext uri="{FF2B5EF4-FFF2-40B4-BE49-F238E27FC236}">
                <a16:creationId xmlns:a16="http://schemas.microsoft.com/office/drawing/2014/main" id="{D96F7A79-D4BE-3FE2-48E9-569BBEB918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16856" y="822313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633423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02712A62-318E-4784-A8CC-5E2071514683}"/>
              </a:ext>
            </a:extLst>
          </p:cNvPr>
          <p:cNvSpPr/>
          <p:nvPr/>
        </p:nvSpPr>
        <p:spPr>
          <a:xfrm>
            <a:off x="7262146" y="1998698"/>
            <a:ext cx="5589918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Votos confeccionados em 2022</a:t>
            </a:r>
            <a:endParaRPr lang="pt-BR" dirty="0">
              <a:solidFill>
                <a:schemeClr val="accent2">
                  <a:lumMod val="75000"/>
                </a:schemeClr>
              </a:solidFill>
              <a:cs typeface="Calibri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B33608C-C85B-4845-9B29-1B7A3BA786C6}"/>
              </a:ext>
            </a:extLst>
          </p:cNvPr>
          <p:cNvSpPr/>
          <p:nvPr/>
        </p:nvSpPr>
        <p:spPr>
          <a:xfrm>
            <a:off x="17540126" y="372560"/>
            <a:ext cx="184731" cy="707886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r"/>
            <a:endParaRPr lang="pt-BR" sz="4000" b="1" dirty="0">
              <a:solidFill>
                <a:srgbClr val="F47521"/>
              </a:solidFill>
              <a:latin typeface="Calibri"/>
              <a:cs typeface="Calibri"/>
            </a:endParaRP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9DC5DF5A-B6D9-B12A-8F62-9CC586C59758}"/>
              </a:ext>
            </a:extLst>
          </p:cNvPr>
          <p:cNvCxnSpPr/>
          <p:nvPr/>
        </p:nvCxnSpPr>
        <p:spPr>
          <a:xfrm flipH="1">
            <a:off x="2656936" y="2206208"/>
            <a:ext cx="12939" cy="7190113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ela 7">
            <a:extLst>
              <a:ext uri="{FF2B5EF4-FFF2-40B4-BE49-F238E27FC236}">
                <a16:creationId xmlns:a16="http://schemas.microsoft.com/office/drawing/2014/main" id="{AFA1C3ED-A00E-2E7C-3775-1667C24C6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094274"/>
              </p:ext>
            </p:extLst>
          </p:nvPr>
        </p:nvGraphicFramePr>
        <p:xfrm>
          <a:off x="3219378" y="2922112"/>
          <a:ext cx="1426464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2320">
                  <a:extLst>
                    <a:ext uri="{9D8B030D-6E8A-4147-A177-3AD203B41FA5}">
                      <a16:colId xmlns:a16="http://schemas.microsoft.com/office/drawing/2014/main" val="562538767"/>
                    </a:ext>
                  </a:extLst>
                </a:gridCol>
                <a:gridCol w="7132320">
                  <a:extLst>
                    <a:ext uri="{9D8B030D-6E8A-4147-A177-3AD203B41FA5}">
                      <a16:colId xmlns:a16="http://schemas.microsoft.com/office/drawing/2014/main" val="5526975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Tema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Quantidade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65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/>
                        <a:t>Sancionadores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352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956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/>
                        <a:t>RESUS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946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9586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2800" dirty="0"/>
                        <a:t>Taxa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805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t-BR" sz="2800" b="0" i="0" u="none" strike="noStrike" noProof="0" dirty="0">
                          <a:latin typeface="Calibri"/>
                        </a:rPr>
                        <a:t>Processos de IDSS com relatoria DIPRO</a:t>
                      </a:r>
                      <a:endParaRPr lang="pt-B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462314"/>
                  </a:ext>
                </a:extLst>
              </a:tr>
            </a:tbl>
          </a:graphicData>
        </a:graphic>
      </p:graphicFrame>
      <p:pic>
        <p:nvPicPr>
          <p:cNvPr id="2" name="Gráfico 6" descr="Documento estrutura de tópicos">
            <a:extLst>
              <a:ext uri="{FF2B5EF4-FFF2-40B4-BE49-F238E27FC236}">
                <a16:creationId xmlns:a16="http://schemas.microsoft.com/office/drawing/2014/main" id="{C8274071-E568-13DC-4B9B-C98C9FF75D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7725" y="2249337"/>
            <a:ext cx="1237890" cy="1245592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D3AAF194-A3B0-B14D-CF00-2131F478C4E2}"/>
              </a:ext>
            </a:extLst>
          </p:cNvPr>
          <p:cNvSpPr/>
          <p:nvPr/>
        </p:nvSpPr>
        <p:spPr>
          <a:xfrm>
            <a:off x="9330443" y="372560"/>
            <a:ext cx="8394414" cy="707886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r"/>
            <a:r>
              <a:rPr lang="pt-BR" sz="4000" b="1" dirty="0">
                <a:solidFill>
                  <a:srgbClr val="F47521"/>
                </a:solidFill>
                <a:latin typeface="Calibri"/>
                <a:cs typeface="Calibri"/>
              </a:rPr>
              <a:t>Votos e revisão do estoque regulatório</a:t>
            </a:r>
            <a:endParaRPr lang="pt-BR" sz="4000" b="1" dirty="0">
              <a:solidFill>
                <a:srgbClr val="F47521"/>
              </a:solidFill>
              <a:cs typeface="Calibri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B26327AE-2995-AD76-A21A-215DFF3F4A87}"/>
              </a:ext>
            </a:extLst>
          </p:cNvPr>
          <p:cNvSpPr/>
          <p:nvPr/>
        </p:nvSpPr>
        <p:spPr>
          <a:xfrm>
            <a:off x="7262146" y="6398169"/>
            <a:ext cx="5589918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Estoque regulatório</a:t>
            </a:r>
            <a:endParaRPr lang="pt-BR" dirty="0">
              <a:solidFill>
                <a:schemeClr val="accent2">
                  <a:lumMod val="75000"/>
                </a:schemeClr>
              </a:solidFill>
              <a:cs typeface="Calibri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C3F7E89-13FB-9285-5917-5560CF9C08A6}"/>
              </a:ext>
            </a:extLst>
          </p:cNvPr>
          <p:cNvSpPr txBox="1"/>
          <p:nvPr/>
        </p:nvSpPr>
        <p:spPr>
          <a:xfrm>
            <a:off x="4319550" y="7896129"/>
            <a:ext cx="3839176" cy="6309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b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49 </a:t>
            </a:r>
            <a:r>
              <a:rPr lang="pt-BR" dirty="0">
                <a:cs typeface="Calibri"/>
              </a:rPr>
              <a:t>Atos normativos</a:t>
            </a:r>
            <a:endParaRPr lang="pt-BR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3C4DC69-E149-42BA-A2E6-EAFEAC114C91}"/>
              </a:ext>
            </a:extLst>
          </p:cNvPr>
          <p:cNvSpPr txBox="1"/>
          <p:nvPr/>
        </p:nvSpPr>
        <p:spPr>
          <a:xfrm>
            <a:off x="12344400" y="7891013"/>
            <a:ext cx="4468483" cy="6309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cs typeface="Calibri"/>
              </a:rPr>
              <a:t>17 </a:t>
            </a:r>
            <a:r>
              <a:rPr lang="en-US" dirty="0">
                <a:cs typeface="Calibri"/>
              </a:rPr>
              <a:t>Atos </a:t>
            </a:r>
            <a:r>
              <a:rPr lang="en-US" dirty="0" err="1">
                <a:cs typeface="Calibri"/>
              </a:rPr>
              <a:t>normativos</a:t>
            </a:r>
            <a:endParaRPr lang="en-US" dirty="0">
              <a:cs typeface="Calibri"/>
            </a:endParaRPr>
          </a:p>
        </p:txBody>
      </p:sp>
      <p:pic>
        <p:nvPicPr>
          <p:cNvPr id="14" name="Gráfico 14" descr="Seta: curva no sentido horário estrutura de tópicos">
            <a:extLst>
              <a:ext uri="{FF2B5EF4-FFF2-40B4-BE49-F238E27FC236}">
                <a16:creationId xmlns:a16="http://schemas.microsoft.com/office/drawing/2014/main" id="{C9FB9ED5-D10C-959B-657B-955447220E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6060000">
            <a:off x="9096175" y="7281542"/>
            <a:ext cx="1669210" cy="1669210"/>
          </a:xfrm>
          <a:prstGeom prst="rect">
            <a:avLst/>
          </a:prstGeom>
        </p:spPr>
      </p:pic>
      <p:sp>
        <p:nvSpPr>
          <p:cNvPr id="7" name="CaixaDeTexto 1">
            <a:extLst>
              <a:ext uri="{FF2B5EF4-FFF2-40B4-BE49-F238E27FC236}">
                <a16:creationId xmlns:a16="http://schemas.microsoft.com/office/drawing/2014/main" id="{27771400-6580-1DA7-3991-190376FEEFDE}"/>
              </a:ext>
            </a:extLst>
          </p:cNvPr>
          <p:cNvSpPr txBox="1"/>
          <p:nvPr/>
        </p:nvSpPr>
        <p:spPr>
          <a:xfrm>
            <a:off x="3209956" y="5602941"/>
            <a:ext cx="12797117" cy="4001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pt-BR"/>
            </a:defPPr>
            <a:lvl1pPr marL="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915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5830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63745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516600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39574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7489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15404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033199" algn="l" defTabSz="1758300" rtl="0" eaLnBrk="1" latinLnBrk="0" hangingPunct="1">
              <a:defRPr sz="3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>
                <a:cs typeface="Calibri"/>
              </a:rPr>
              <a:t>Fonte: DIPRO, dez. 2022</a:t>
            </a:r>
          </a:p>
        </p:txBody>
      </p:sp>
    </p:spTree>
    <p:extLst>
      <p:ext uri="{BB962C8B-B14F-4D97-AF65-F5344CB8AC3E}">
        <p14:creationId xmlns:p14="http://schemas.microsoft.com/office/powerpoint/2010/main" val="3804580944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2">
            <a:extLst>
              <a:ext uri="{FF2B5EF4-FFF2-40B4-BE49-F238E27FC236}">
                <a16:creationId xmlns:a16="http://schemas.microsoft.com/office/drawing/2014/main" id="{87FD1565-FBAF-4FD9-BF84-AA277F9F0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24300" y="4664621"/>
            <a:ext cx="10439400" cy="1704975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7EEC4957-EE9B-41F0-B505-D1094BB77855}"/>
              </a:ext>
            </a:extLst>
          </p:cNvPr>
          <p:cNvSpPr txBox="1">
            <a:spLocks/>
          </p:cNvSpPr>
          <p:nvPr/>
        </p:nvSpPr>
        <p:spPr bwMode="auto">
          <a:xfrm>
            <a:off x="795" y="1687513"/>
            <a:ext cx="18286413" cy="237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Aft>
                <a:spcPts val="1800"/>
              </a:spcAft>
              <a:defRPr/>
            </a:pPr>
            <a:r>
              <a:rPr lang="pt-BR" altLang="pt-BR" sz="6600" b="1" dirty="0">
                <a:solidFill>
                  <a:srgbClr val="006E89"/>
                </a:solidFill>
                <a:latin typeface="+mn-lt"/>
              </a:rPr>
              <a:t>Obrigada!</a:t>
            </a:r>
            <a:endParaRPr lang="pt-BR" altLang="pt-BR" sz="6600" b="1" dirty="0">
              <a:latin typeface="+mn-lt"/>
            </a:endParaRPr>
          </a:p>
        </p:txBody>
      </p:sp>
      <p:pic>
        <p:nvPicPr>
          <p:cNvPr id="6" name="Imagem 5" descr="Placa azul com letras brancas em fundo preto&#10;&#10;Descrição gerada automaticamente">
            <a:extLst>
              <a:ext uri="{FF2B5EF4-FFF2-40B4-BE49-F238E27FC236}">
                <a16:creationId xmlns:a16="http://schemas.microsoft.com/office/drawing/2014/main" id="{AB25621E-7227-4029-896A-184C0CA985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940" y="7156064"/>
            <a:ext cx="4034120" cy="81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91001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083AB87-BACE-BCE8-848C-ACF742FC41D7}"/>
              </a:ext>
            </a:extLst>
          </p:cNvPr>
          <p:cNvSpPr txBox="1"/>
          <p:nvPr/>
        </p:nvSpPr>
        <p:spPr>
          <a:xfrm>
            <a:off x="2582063" y="2511567"/>
            <a:ext cx="14676120" cy="6408845"/>
          </a:xfrm>
          <a:prstGeom prst="rect">
            <a:avLst/>
          </a:prstGeom>
          <a:noFill/>
        </p:spPr>
        <p:txBody>
          <a:bodyPr wrap="square" lIns="98465" tIns="49232" rIns="98465" bIns="49232" rtlCol="0" anchor="t">
            <a:spAutoFit/>
          </a:bodyPr>
          <a:lstStyle/>
          <a:p>
            <a:pPr algn="just">
              <a:spcAft>
                <a:spcPts val="1800"/>
              </a:spcAft>
              <a:buClr>
                <a:schemeClr val="accent1"/>
              </a:buClr>
            </a:pP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Avaliação de Resultado Regulatório (ARR)</a:t>
            </a:r>
            <a:r>
              <a:rPr lang="pt-BR" sz="3200" dirty="0"/>
              <a:t> referente aos normativos Resolução Normativa nº 417/16 e Instrução Normativa DIPRO nº 50/16 </a:t>
            </a:r>
            <a:endParaRPr lang="pt-BR" sz="3200">
              <a:cs typeface="Calibri"/>
            </a:endParaRPr>
          </a:p>
          <a:p>
            <a:pPr algn="just">
              <a:spcAft>
                <a:spcPts val="1800"/>
              </a:spcAft>
              <a:buClr>
                <a:schemeClr val="accent1"/>
              </a:buClr>
            </a:pP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Consulta Pública nº 92</a:t>
            </a:r>
            <a:r>
              <a:rPr lang="pt-BR" sz="3200" dirty="0"/>
              <a:t> referente à proposta de alteração da Instrução Normativa DIPRO nº 50/16 </a:t>
            </a:r>
            <a:endParaRPr lang="pt-BR" sz="3200">
              <a:cs typeface="Calibri"/>
            </a:endParaRPr>
          </a:p>
          <a:p>
            <a:pPr algn="just">
              <a:spcAft>
                <a:spcPts val="1800"/>
              </a:spcAft>
              <a:buClr>
                <a:schemeClr val="accent1"/>
              </a:buClr>
            </a:pP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3 </a:t>
            </a:r>
            <a:r>
              <a:rPr lang="pt-BR" sz="3200" dirty="0"/>
              <a:t>Operadoras com visitas técnico-assistenciais realizadas</a:t>
            </a:r>
            <a:endParaRPr lang="pt-BR" sz="3200">
              <a:cs typeface="Calibri"/>
            </a:endParaRPr>
          </a:p>
          <a:p>
            <a:pPr algn="just">
              <a:spcAft>
                <a:spcPts val="1800"/>
              </a:spcAft>
              <a:buClr>
                <a:schemeClr val="accent1"/>
              </a:buClr>
            </a:pP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40 </a:t>
            </a:r>
            <a:r>
              <a:rPr lang="pt-BR" sz="3200" dirty="0">
                <a:solidFill>
                  <a:srgbClr val="333333"/>
                </a:solidFill>
              </a:rPr>
              <a:t>Pro</a:t>
            </a:r>
            <a:r>
              <a:rPr lang="pt-BR" sz="3200" dirty="0"/>
              <a:t>cessos de análise de indícios de anormalidades administrativas graves de natureza assistencial </a:t>
            </a:r>
            <a:endParaRPr lang="pt-BR" sz="3200">
              <a:cs typeface="Calibri"/>
            </a:endParaRPr>
          </a:p>
          <a:p>
            <a:pPr algn="just">
              <a:spcAft>
                <a:spcPts val="1800"/>
              </a:spcAft>
              <a:buClr>
                <a:schemeClr val="accent1"/>
              </a:buClr>
            </a:pP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14</a:t>
            </a:r>
            <a:r>
              <a:rPr lang="pt-BR" sz="3200" dirty="0"/>
              <a:t> Operadoras em acompanhamento por Plano de Recuperação Assistencial </a:t>
            </a:r>
            <a:endParaRPr lang="pt-BR" sz="3200">
              <a:cs typeface="Calibri"/>
            </a:endParaRPr>
          </a:p>
          <a:p>
            <a:pPr algn="just">
              <a:spcAft>
                <a:spcPts val="1800"/>
              </a:spcAft>
              <a:buClr>
                <a:schemeClr val="accent1"/>
              </a:buClr>
            </a:pP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7 </a:t>
            </a:r>
            <a:r>
              <a:rPr lang="pt-BR" sz="3200" dirty="0"/>
              <a:t>Operadoras em acompanhamento por regime especial de Direção Técnica</a:t>
            </a:r>
            <a:endParaRPr lang="pt-BR" sz="3200">
              <a:cs typeface="Calibri"/>
            </a:endParaRPr>
          </a:p>
          <a:p>
            <a:pPr algn="just">
              <a:spcAft>
                <a:spcPts val="1800"/>
              </a:spcAft>
              <a:buClr>
                <a:schemeClr val="accent1"/>
              </a:buClr>
            </a:pP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pt-BR" sz="3200" dirty="0"/>
              <a:t> Operadoras indicadas para retirada ordenada do mercado </a:t>
            </a:r>
            <a:endParaRPr lang="pt-BR" sz="3200">
              <a:cs typeface="Calibri"/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B01B7612-0BB3-9598-24B7-827B0C0B7E7E}"/>
              </a:ext>
            </a:extLst>
          </p:cNvPr>
          <p:cNvSpPr txBox="1">
            <a:spLocks/>
          </p:cNvSpPr>
          <p:nvPr/>
        </p:nvSpPr>
        <p:spPr bwMode="auto">
          <a:xfrm>
            <a:off x="-508" y="267428"/>
            <a:ext cx="18288508" cy="875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206" tIns="25603" rIns="302400" bIns="25603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4400" b="1" dirty="0">
                <a:solidFill>
                  <a:srgbClr val="F47521"/>
                </a:solidFill>
                <a:latin typeface="Calibri" panose="020F0502020204030204" pitchFamily="34" charset="0"/>
              </a:rPr>
              <a:t>Gerência de Direção Técnica</a:t>
            </a:r>
          </a:p>
        </p:txBody>
      </p:sp>
      <p:pic>
        <p:nvPicPr>
          <p:cNvPr id="4" name="Gráfico 4" descr="Lupa estrutura de tópicos">
            <a:extLst>
              <a:ext uri="{FF2B5EF4-FFF2-40B4-BE49-F238E27FC236}">
                <a16:creationId xmlns:a16="http://schemas.microsoft.com/office/drawing/2014/main" id="{15C8FD97-5989-F564-972D-FD510C7A6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5760000">
            <a:off x="664234" y="2076809"/>
            <a:ext cx="1281022" cy="1289181"/>
          </a:xfrm>
          <a:prstGeom prst="rect">
            <a:avLst/>
          </a:prstGeom>
        </p:spPr>
      </p:pic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A775CE8D-6F63-A283-C24F-012D1770CB5C}"/>
              </a:ext>
            </a:extLst>
          </p:cNvPr>
          <p:cNvCxnSpPr/>
          <p:nvPr/>
        </p:nvCxnSpPr>
        <p:spPr>
          <a:xfrm>
            <a:off x="2130724" y="3370772"/>
            <a:ext cx="8627" cy="5551096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380051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083AB87-BACE-BCE8-848C-ACF742FC41D7}"/>
              </a:ext>
            </a:extLst>
          </p:cNvPr>
          <p:cNvSpPr txBox="1"/>
          <p:nvPr/>
        </p:nvSpPr>
        <p:spPr>
          <a:xfrm>
            <a:off x="3107836" y="2037570"/>
            <a:ext cx="14055896" cy="7470674"/>
          </a:xfrm>
          <a:prstGeom prst="rect">
            <a:avLst/>
          </a:prstGeom>
          <a:noFill/>
        </p:spPr>
        <p:txBody>
          <a:bodyPr wrap="square" lIns="98465" tIns="49232" rIns="98465" bIns="49232" rtlCol="0" anchor="t">
            <a:spAutoFit/>
          </a:bodyPr>
          <a:lstStyle/>
          <a:p>
            <a:pPr algn="just">
              <a:spcAft>
                <a:spcPts val="1800"/>
              </a:spcAft>
              <a:buClr>
                <a:schemeClr val="accent1"/>
              </a:buClr>
            </a:pP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RN nº 479/2022 e IN DIPRO nº 58/2022</a:t>
            </a:r>
            <a:r>
              <a:rPr lang="pt-BR" sz="3200" dirty="0"/>
              <a:t>, que dispõem sobre o Monitoramento do Risco Assistencial e Mapeamento do Risco Assistencial;</a:t>
            </a:r>
            <a:br>
              <a:rPr lang="pt-BR" sz="3200" dirty="0"/>
            </a:br>
            <a:endParaRPr lang="pt-BR"/>
          </a:p>
          <a:p>
            <a:pPr algn="just">
              <a:spcAft>
                <a:spcPts val="1800"/>
              </a:spcAft>
              <a:buClr>
                <a:schemeClr val="accent1"/>
              </a:buClr>
            </a:pP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Atualização do Mapa Assistencial</a:t>
            </a:r>
            <a:r>
              <a:rPr lang="pt-BR" sz="3200" dirty="0"/>
              <a:t> da Saúde Suplementar de 2022 – Ano-base 2021;</a:t>
            </a:r>
            <a:br>
              <a:rPr lang="pt-BR" sz="3200" dirty="0"/>
            </a:br>
            <a:endParaRPr lang="pt-BR" sz="3200">
              <a:cs typeface="Calibri"/>
            </a:endParaRPr>
          </a:p>
          <a:p>
            <a:pPr algn="just">
              <a:spcAft>
                <a:spcPts val="1800"/>
              </a:spcAft>
              <a:buClr>
                <a:schemeClr val="accent1"/>
              </a:buClr>
            </a:pP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Revisão dos indicadores do Mapeamento do Risco Assistencial</a:t>
            </a:r>
            <a:r>
              <a:rPr lang="pt-BR" sz="3200" dirty="0"/>
              <a:t> - Nota Técnica nº 587/2022;</a:t>
            </a:r>
            <a:br>
              <a:rPr lang="pt-BR" sz="3200" dirty="0"/>
            </a:br>
            <a:endParaRPr lang="pt-BR" sz="3200">
              <a:cs typeface="Calibri"/>
            </a:endParaRPr>
          </a:p>
          <a:p>
            <a:pPr algn="just">
              <a:spcAft>
                <a:spcPts val="1800"/>
              </a:spcAft>
              <a:buClr>
                <a:schemeClr val="accent1"/>
              </a:buClr>
            </a:pP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Plano Periódico do Monitoramento do Risco Assistencial</a:t>
            </a:r>
            <a:r>
              <a:rPr lang="pt-BR" sz="3200" dirty="0"/>
              <a:t> de 2022 - Nota Técnica nº 191/2022;</a:t>
            </a:r>
            <a:br>
              <a:rPr lang="pt-BR" sz="3200" dirty="0">
                <a:cs typeface="Calibri"/>
              </a:rPr>
            </a:br>
            <a:endParaRPr lang="pt-BR" sz="3200">
              <a:cs typeface="Calibri"/>
            </a:endParaRPr>
          </a:p>
          <a:p>
            <a:pPr algn="just">
              <a:spcAft>
                <a:spcPts val="1800"/>
              </a:spcAft>
              <a:buClr>
                <a:schemeClr val="accent1"/>
              </a:buClr>
            </a:pP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3 ciclos de Mapeamento do Risco Assistencial em 2022</a:t>
            </a:r>
            <a:r>
              <a:rPr lang="pt-BR" sz="3200" dirty="0"/>
              <a:t> referentes ao 4º trimestre de 2021 e 1º e 2º trimestres de 2022 (em fase de resultado preliminar);</a:t>
            </a:r>
            <a:endParaRPr lang="pt-BR" sz="3200" dirty="0">
              <a:cs typeface="Calibri"/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B01B7612-0BB3-9598-24B7-827B0C0B7E7E}"/>
              </a:ext>
            </a:extLst>
          </p:cNvPr>
          <p:cNvSpPr txBox="1">
            <a:spLocks/>
          </p:cNvSpPr>
          <p:nvPr/>
        </p:nvSpPr>
        <p:spPr bwMode="auto">
          <a:xfrm>
            <a:off x="-508" y="267428"/>
            <a:ext cx="18288508" cy="875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206" tIns="25603" rIns="302400" bIns="25603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4400" b="1" dirty="0">
                <a:solidFill>
                  <a:srgbClr val="F47521"/>
                </a:solidFill>
                <a:latin typeface="Calibri" panose="020F0502020204030204" pitchFamily="34" charset="0"/>
              </a:rPr>
              <a:t>Gerência de Monitoramento Assistencial</a:t>
            </a:r>
          </a:p>
        </p:txBody>
      </p:sp>
      <p:pic>
        <p:nvPicPr>
          <p:cNvPr id="4" name="Gráfico 4" descr="Apresentação com gráfico de pizza estrutura de tópicos">
            <a:extLst>
              <a:ext uri="{FF2B5EF4-FFF2-40B4-BE49-F238E27FC236}">
                <a16:creationId xmlns:a16="http://schemas.microsoft.com/office/drawing/2014/main" id="{9E37338C-4F08-24CE-60CE-DD13E1B9B0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1460" y="2033677"/>
            <a:ext cx="1367286" cy="1378069"/>
          </a:xfrm>
          <a:prstGeom prst="rect">
            <a:avLst/>
          </a:prstGeom>
        </p:spPr>
      </p:pic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E6A4BE98-5794-1B29-E5C3-3A616C9B6744}"/>
              </a:ext>
            </a:extLst>
          </p:cNvPr>
          <p:cNvCxnSpPr/>
          <p:nvPr/>
        </p:nvCxnSpPr>
        <p:spPr>
          <a:xfrm flipH="1">
            <a:off x="2656936" y="2572830"/>
            <a:ext cx="12939" cy="6823491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42336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083AB87-BACE-BCE8-848C-ACF742FC41D7}"/>
              </a:ext>
            </a:extLst>
          </p:cNvPr>
          <p:cNvSpPr txBox="1"/>
          <p:nvPr/>
        </p:nvSpPr>
        <p:spPr>
          <a:xfrm>
            <a:off x="2793650" y="2268327"/>
            <a:ext cx="14780514" cy="7393730"/>
          </a:xfrm>
          <a:prstGeom prst="rect">
            <a:avLst/>
          </a:prstGeom>
          <a:noFill/>
        </p:spPr>
        <p:txBody>
          <a:bodyPr wrap="square" lIns="98465" tIns="49232" rIns="98465" bIns="49232" rtlCol="0" anchor="t">
            <a:spAutoFit/>
          </a:bodyPr>
          <a:lstStyle/>
          <a:p>
            <a:pPr algn="just">
              <a:spcAft>
                <a:spcPts val="1800"/>
              </a:spcAft>
              <a:buClr>
                <a:schemeClr val="accent1"/>
              </a:buClr>
            </a:pP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Projeto de Padronização e Qualificação dos Dados Assistenciais da Saúde Suplementar</a:t>
            </a:r>
            <a:r>
              <a:rPr lang="pt-BR" sz="3200" dirty="0"/>
              <a:t>, no âmbito do programa </a:t>
            </a: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PROADI/SUS </a:t>
            </a:r>
            <a:r>
              <a:rPr lang="pt-BR" sz="3200" dirty="0"/>
              <a:t>para o triênio 2021-2023, desenvolvido pelo HAOC - entregas em 2022: atualização do De&gt;Para TUSS-SIP e do Mapa Semântico SIP&gt;TISS;</a:t>
            </a:r>
            <a:endParaRPr lang="pt-BR"/>
          </a:p>
          <a:p>
            <a:pPr algn="just">
              <a:spcAft>
                <a:spcPts val="1800"/>
              </a:spcAft>
            </a:pPr>
            <a:endParaRPr lang="pt-BR" sz="3200" dirty="0"/>
          </a:p>
          <a:p>
            <a:pPr algn="just">
              <a:spcAft>
                <a:spcPts val="1800"/>
              </a:spcAft>
              <a:buClr>
                <a:schemeClr val="accent1"/>
              </a:buClr>
            </a:pP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Boletim Covid-19 da Saúde Suplementar</a:t>
            </a:r>
            <a:r>
              <a:rPr lang="pt-BR" sz="3200" dirty="0"/>
              <a:t> que teve</a:t>
            </a: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 7 </a:t>
            </a:r>
            <a:r>
              <a:rPr lang="pt-BR" sz="3200" dirty="0"/>
              <a:t>edições publicadas em 2022;</a:t>
            </a:r>
            <a:endParaRPr lang="pt-BR" sz="3200" dirty="0">
              <a:cs typeface="Calibri"/>
            </a:endParaRPr>
          </a:p>
          <a:p>
            <a:pPr algn="just">
              <a:spcAft>
                <a:spcPts val="1800"/>
              </a:spcAft>
            </a:pPr>
            <a:endParaRPr lang="pt-BR" sz="3200" dirty="0"/>
          </a:p>
          <a:p>
            <a:pPr algn="just">
              <a:spcAft>
                <a:spcPts val="1800"/>
              </a:spcAft>
              <a:buClr>
                <a:schemeClr val="accent1"/>
              </a:buClr>
            </a:pPr>
            <a:r>
              <a:rPr lang="pt-BR" sz="3200" dirty="0"/>
              <a:t>RN nº 551/2022 - </a:t>
            </a: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consolidação das normas do SIP em decorrência da revisão do estoque regulatório.</a:t>
            </a:r>
            <a:endParaRPr lang="pt-BR" sz="3200" b="1">
              <a:solidFill>
                <a:schemeClr val="accent2">
                  <a:lumMod val="75000"/>
                </a:schemeClr>
              </a:solidFill>
              <a:cs typeface="Calibri"/>
            </a:endParaRPr>
          </a:p>
          <a:p>
            <a:pPr algn="just">
              <a:spcAft>
                <a:spcPts val="1800"/>
              </a:spcAft>
            </a:pPr>
            <a:endParaRPr lang="pt-BR" sz="3200" dirty="0"/>
          </a:p>
          <a:p>
            <a:pPr algn="just">
              <a:spcAft>
                <a:spcPts val="1800"/>
              </a:spcAft>
              <a:buClr>
                <a:schemeClr val="accent1"/>
              </a:buClr>
            </a:pPr>
            <a:r>
              <a:rPr lang="pt-BR" sz="3200" dirty="0"/>
              <a:t>344 demandas analisadas, oriundas dos diversos canais – SEI, SIF, Ouvidoria, E-SIC, email e outros.</a:t>
            </a:r>
            <a:endParaRPr lang="pt-BR" sz="3200" dirty="0">
              <a:cs typeface="Calibri"/>
            </a:endParaRP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B01B7612-0BB3-9598-24B7-827B0C0B7E7E}"/>
              </a:ext>
            </a:extLst>
          </p:cNvPr>
          <p:cNvSpPr txBox="1">
            <a:spLocks/>
          </p:cNvSpPr>
          <p:nvPr/>
        </p:nvSpPr>
        <p:spPr bwMode="auto">
          <a:xfrm>
            <a:off x="-508" y="267428"/>
            <a:ext cx="18288508" cy="875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206" tIns="25603" rIns="302400" bIns="25603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pt-BR" altLang="pt-BR" sz="4400" b="1" dirty="0">
                <a:solidFill>
                  <a:srgbClr val="F47521"/>
                </a:solidFill>
                <a:latin typeface="Calibri" panose="020F0502020204030204" pitchFamily="34" charset="0"/>
              </a:rPr>
              <a:t>Gerência de Monitoramento Assistencial</a:t>
            </a:r>
          </a:p>
        </p:txBody>
      </p:sp>
      <p:pic>
        <p:nvPicPr>
          <p:cNvPr id="6" name="Gráfico 6" descr="Pesquisa estrutura de tópicos">
            <a:extLst>
              <a:ext uri="{FF2B5EF4-FFF2-40B4-BE49-F238E27FC236}">
                <a16:creationId xmlns:a16="http://schemas.microsoft.com/office/drawing/2014/main" id="{DE38A6F6-467A-8D8D-23F2-BA0B431C7A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3027" y="2335602"/>
            <a:ext cx="1194758" cy="1200973"/>
          </a:xfrm>
          <a:prstGeom prst="rect">
            <a:avLst/>
          </a:prstGeom>
        </p:spPr>
      </p:pic>
      <p:cxnSp>
        <p:nvCxnSpPr>
          <p:cNvPr id="8" name="Conector de Seta Reta 7">
            <a:extLst>
              <a:ext uri="{FF2B5EF4-FFF2-40B4-BE49-F238E27FC236}">
                <a16:creationId xmlns:a16="http://schemas.microsoft.com/office/drawing/2014/main" id="{D86299BB-1220-F197-1F83-CBCB3ECCF452}"/>
              </a:ext>
            </a:extLst>
          </p:cNvPr>
          <p:cNvCxnSpPr/>
          <p:nvPr/>
        </p:nvCxnSpPr>
        <p:spPr>
          <a:xfrm flipH="1">
            <a:off x="2656936" y="2572830"/>
            <a:ext cx="12939" cy="6823491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46625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02712A62-318E-4784-A8CC-5E2071514683}"/>
              </a:ext>
            </a:extLst>
          </p:cNvPr>
          <p:cNvSpPr/>
          <p:nvPr/>
        </p:nvSpPr>
        <p:spPr>
          <a:xfrm>
            <a:off x="3099901" y="2106528"/>
            <a:ext cx="13612484" cy="698652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15 Atualizações do Rol</a:t>
            </a:r>
            <a:r>
              <a:rPr lang="pt-BR" sz="3200" dirty="0"/>
              <a:t> desde a publicação da RN 470/2021 </a:t>
            </a:r>
            <a:endParaRPr lang="pt-BR" sz="3200"/>
          </a:p>
          <a:p>
            <a:endParaRPr lang="pt-BR" sz="3200" dirty="0"/>
          </a:p>
          <a:p>
            <a:pPr marL="1336040" lvl="1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13 incorporações de origem </a:t>
            </a:r>
            <a:r>
              <a:rPr lang="pt-BR" sz="2800" dirty="0" err="1"/>
              <a:t>Conitec</a:t>
            </a:r>
            <a:r>
              <a:rPr lang="pt-BR" sz="2800" dirty="0"/>
              <a:t>; </a:t>
            </a:r>
            <a:endParaRPr lang="pt-BR" sz="2800">
              <a:cs typeface="Calibri"/>
            </a:endParaRPr>
          </a:p>
          <a:p>
            <a:pPr marL="1336040" lvl="1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02 incorporações de origem Extraordinária;</a:t>
            </a:r>
            <a:endParaRPr lang="pt-BR" sz="2800">
              <a:cs typeface="Calibri"/>
            </a:endParaRPr>
          </a:p>
          <a:p>
            <a:pPr marL="1336040" lvl="1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25 incorporações de origem </a:t>
            </a:r>
            <a:r>
              <a:rPr lang="pt-BR" sz="2800" dirty="0" err="1"/>
              <a:t>FormRol</a:t>
            </a:r>
            <a:r>
              <a:rPr lang="pt-BR" sz="2800" dirty="0"/>
              <a:t>;</a:t>
            </a:r>
            <a:endParaRPr lang="pt-BR" sz="2800">
              <a:cs typeface="Calibri"/>
            </a:endParaRPr>
          </a:p>
          <a:p>
            <a:pPr marL="1336040" lvl="1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03 incorporações de origem em Demandas Internas;</a:t>
            </a:r>
            <a:endParaRPr lang="pt-BR" sz="2800">
              <a:cs typeface="Calibri"/>
            </a:endParaRPr>
          </a:p>
          <a:p>
            <a:pPr marL="1336040" lvl="1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02 ampliação de uso de origem </a:t>
            </a:r>
            <a:r>
              <a:rPr lang="pt-BR" sz="2800" dirty="0" err="1"/>
              <a:t>Conitec</a:t>
            </a:r>
            <a:r>
              <a:rPr lang="pt-BR" sz="2800" dirty="0"/>
              <a:t>;</a:t>
            </a:r>
            <a:endParaRPr lang="pt-BR" sz="2800">
              <a:cs typeface="Calibri"/>
            </a:endParaRPr>
          </a:p>
          <a:p>
            <a:pPr marL="1336040" lvl="1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13 ampliações de uso de origem em Demandas Internas;</a:t>
            </a:r>
            <a:endParaRPr lang="pt-BR" sz="2800">
              <a:cs typeface="Calibri"/>
            </a:endParaRPr>
          </a:p>
          <a:p>
            <a:pPr marL="1336040" lvl="1" indent="-4572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800" dirty="0"/>
              <a:t>04 Categorias de profissionais de saúde passaram a ter cobertura sem limites de número de consultas e sessões por meio da exclusão de 09 DUT.</a:t>
            </a:r>
            <a:endParaRPr lang="pt-BR" sz="2800">
              <a:cs typeface="Calibri"/>
            </a:endParaRPr>
          </a:p>
          <a:p>
            <a:endParaRPr lang="pt-BR" sz="3200" dirty="0"/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11 </a:t>
            </a:r>
            <a:r>
              <a:rPr lang="pt-BR" sz="3200" dirty="0"/>
              <a:t>Reuniões Técnicas da </a:t>
            </a:r>
            <a:r>
              <a:rPr lang="pt-BR" sz="3200" dirty="0" err="1"/>
              <a:t>Cosaúde</a:t>
            </a:r>
            <a:endParaRPr lang="pt-BR" sz="3200" dirty="0">
              <a:cs typeface="Calibri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11 </a:t>
            </a:r>
            <a:r>
              <a:rPr lang="pt-BR" sz="3200" dirty="0"/>
              <a:t>Consultas Públicas realizadas</a:t>
            </a:r>
            <a:endParaRPr lang="pt-BR" sz="3200" dirty="0">
              <a:cs typeface="Calibri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05 </a:t>
            </a:r>
            <a:r>
              <a:rPr lang="pt-BR" sz="3200" dirty="0"/>
              <a:t>Audiências Públicas realizadas </a:t>
            </a:r>
          </a:p>
          <a:p>
            <a:r>
              <a:rPr lang="pt-BR" sz="3200" b="1" dirty="0">
                <a:solidFill>
                  <a:schemeClr val="accent2">
                    <a:lumMod val="75000"/>
                  </a:schemeClr>
                </a:solidFill>
              </a:rPr>
              <a:t>4.150</a:t>
            </a:r>
            <a:r>
              <a:rPr lang="pt-BR" sz="3200" dirty="0">
                <a:ea typeface="+mn-lt"/>
                <a:cs typeface="+mn-lt"/>
              </a:rPr>
              <a:t> demandas analisadas (recebidas por diversos canais institucionais)</a:t>
            </a:r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B33608C-C85B-4845-9B29-1B7A3BA786C6}"/>
              </a:ext>
            </a:extLst>
          </p:cNvPr>
          <p:cNvSpPr/>
          <p:nvPr/>
        </p:nvSpPr>
        <p:spPr>
          <a:xfrm>
            <a:off x="1988794" y="415692"/>
            <a:ext cx="162992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4000" b="1" dirty="0">
                <a:solidFill>
                  <a:srgbClr val="F47521"/>
                </a:solidFill>
                <a:latin typeface="Calibri" panose="020F0502020204030204" pitchFamily="34" charset="0"/>
              </a:rPr>
              <a:t>Gerência de Cobertura Assistencial e Incorporação de Tecnologias em Saúde</a:t>
            </a:r>
            <a:endParaRPr lang="pt-BR" sz="3600" dirty="0"/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9DC5DF5A-B6D9-B12A-8F62-9CC586C59758}"/>
              </a:ext>
            </a:extLst>
          </p:cNvPr>
          <p:cNvCxnSpPr/>
          <p:nvPr/>
        </p:nvCxnSpPr>
        <p:spPr>
          <a:xfrm flipH="1">
            <a:off x="2656936" y="2206208"/>
            <a:ext cx="12939" cy="7190113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áfico 6" descr="Medicina estrutura de tópicos">
            <a:extLst>
              <a:ext uri="{FF2B5EF4-FFF2-40B4-BE49-F238E27FC236}">
                <a16:creationId xmlns:a16="http://schemas.microsoft.com/office/drawing/2014/main" id="{DC578797-BB4C-AC59-2945-BA948A310E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0857" y="2098375"/>
            <a:ext cx="1237890" cy="124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5288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02712A62-318E-4784-A8CC-5E2071514683}"/>
              </a:ext>
            </a:extLst>
          </p:cNvPr>
          <p:cNvSpPr/>
          <p:nvPr/>
        </p:nvSpPr>
        <p:spPr>
          <a:xfrm>
            <a:off x="3207731" y="2300622"/>
            <a:ext cx="14388861" cy="698652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2800" dirty="0">
                <a:ea typeface="+mn-lt"/>
                <a:cs typeface="+mn-lt"/>
              </a:rPr>
              <a:t>Existem </a:t>
            </a:r>
            <a:r>
              <a:rPr lang="pt-BR" sz="28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três projetos </a:t>
            </a:r>
            <a:r>
              <a:rPr lang="pt-BR" sz="2800" dirty="0">
                <a:ea typeface="+mn-lt"/>
                <a:cs typeface="+mn-lt"/>
              </a:rPr>
              <a:t>em desenvolvimento na GEMOP referentes à Transferência de Carteiras, à Notificação por Inadimplência e ao Acesso a Planos Privados de Assistência à Saúde.</a:t>
            </a:r>
            <a:br>
              <a:rPr lang="pt-BR" sz="2800" dirty="0">
                <a:ea typeface="+mn-lt"/>
                <a:cs typeface="+mn-lt"/>
              </a:rPr>
            </a:br>
            <a:endParaRPr lang="pt-BR" sz="2800" dirty="0">
              <a:ea typeface="+mn-lt"/>
              <a:cs typeface="+mn-lt"/>
            </a:endParaRPr>
          </a:p>
          <a:p>
            <a:r>
              <a:rPr lang="pt-BR" sz="28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743 </a:t>
            </a:r>
            <a:r>
              <a:rPr lang="pt-BR" sz="2800" dirty="0">
                <a:ea typeface="+mn-lt"/>
                <a:cs typeface="+mn-lt"/>
              </a:rPr>
              <a:t>respostas a demandas institucionais (em diversos canais) ;</a:t>
            </a:r>
            <a:endParaRPr lang="pt-BR" sz="2800">
              <a:cs typeface="Calibri"/>
            </a:endParaRPr>
          </a:p>
          <a:p>
            <a:endParaRPr lang="pt-BR" sz="2800" b="1" u="sng" dirty="0">
              <a:solidFill>
                <a:schemeClr val="accent2">
                  <a:lumMod val="75000"/>
                </a:schemeClr>
              </a:solidFill>
              <a:cs typeface="Calibri"/>
            </a:endParaRPr>
          </a:p>
          <a:p>
            <a:r>
              <a:rPr lang="pt-BR" sz="2800" b="1" u="sng" dirty="0">
                <a:solidFill>
                  <a:schemeClr val="accent2">
                    <a:lumMod val="75000"/>
                  </a:schemeClr>
                </a:solidFill>
              </a:rPr>
              <a:t>Transferência</a:t>
            </a:r>
            <a:r>
              <a:rPr lang="pt-BR" sz="2800" b="1" u="sng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 de Carteiras</a:t>
            </a:r>
            <a:endParaRPr lang="pt-BR" sz="2800">
              <a:solidFill>
                <a:schemeClr val="accent2">
                  <a:lumMod val="75000"/>
                </a:schemeClr>
              </a:solidFill>
              <a:cs typeface="Calibri"/>
            </a:endParaRPr>
          </a:p>
          <a:p>
            <a:endParaRPr lang="pt-BR" sz="2800" b="1" dirty="0">
              <a:solidFill>
                <a:schemeClr val="accent2">
                  <a:lumMod val="75000"/>
                </a:schemeClr>
              </a:solidFill>
              <a:ea typeface="+mn-lt"/>
              <a:cs typeface="+mn-lt"/>
            </a:endParaRPr>
          </a:p>
          <a:p>
            <a:r>
              <a:rPr lang="pt-BR" sz="2800" dirty="0">
                <a:ea typeface="+mn-lt"/>
                <a:cs typeface="+mn-lt"/>
              </a:rPr>
              <a:t>Presente na Agenda Regulatória da ANS;</a:t>
            </a:r>
            <a:endParaRPr lang="pt-BR" sz="2800" dirty="0">
              <a:cs typeface="Calibri"/>
            </a:endParaRPr>
          </a:p>
          <a:p>
            <a:endParaRPr lang="pt-BR" sz="2800" dirty="0">
              <a:ea typeface="+mn-lt"/>
              <a:cs typeface="+mn-lt"/>
            </a:endParaRPr>
          </a:p>
          <a:p>
            <a:r>
              <a:rPr lang="pt-BR" sz="28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Atualizar e aperfeiçoar a regulamentação</a:t>
            </a:r>
            <a:r>
              <a:rPr lang="pt-BR" sz="2800" dirty="0">
                <a:ea typeface="+mn-lt"/>
                <a:cs typeface="+mn-lt"/>
              </a:rPr>
              <a:t> que dispõe sobre a alienação da carteira das operadoras de planos de assistência à saúde;</a:t>
            </a:r>
            <a:endParaRPr lang="pt-BR" sz="2800">
              <a:cs typeface="Calibri"/>
            </a:endParaRPr>
          </a:p>
          <a:p>
            <a:endParaRPr lang="pt-BR" sz="2800" dirty="0">
              <a:ea typeface="+mn-lt"/>
              <a:cs typeface="+mn-lt"/>
            </a:endParaRPr>
          </a:p>
          <a:p>
            <a:r>
              <a:rPr lang="pt-BR" sz="2800" dirty="0">
                <a:ea typeface="+mn-lt"/>
                <a:cs typeface="+mn-lt"/>
              </a:rPr>
              <a:t>Reuniões denominadas de Diálogos sobre a Agenda Regulatória da ANS 2019-2021;</a:t>
            </a:r>
            <a:endParaRPr lang="pt-BR" sz="2800">
              <a:cs typeface="Calibri"/>
            </a:endParaRPr>
          </a:p>
          <a:p>
            <a:endParaRPr lang="pt-BR" sz="2800" dirty="0">
              <a:ea typeface="+mn-lt"/>
              <a:cs typeface="+mn-lt"/>
            </a:endParaRPr>
          </a:p>
          <a:p>
            <a:r>
              <a:rPr lang="pt-BR" sz="2800" dirty="0">
                <a:ea typeface="+mn-lt"/>
                <a:cs typeface="+mn-lt"/>
              </a:rPr>
              <a:t>Em função da pandemia do novo coronavírus e de outros projetos prioritários da DIPRO, o projeto ficou em compasso de espera e </a:t>
            </a:r>
            <a:r>
              <a:rPr lang="pt-BR" sz="28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atualmente encontra-se em discussão interna na ANS</a:t>
            </a:r>
            <a:endParaRPr lang="pt-BR" sz="2800">
              <a:solidFill>
                <a:schemeClr val="accent2">
                  <a:lumMod val="75000"/>
                </a:schemeClr>
              </a:solidFill>
              <a:ea typeface="+mn-lt"/>
              <a:cs typeface="+mn-lt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B33608C-C85B-4845-9B29-1B7A3BA786C6}"/>
              </a:ext>
            </a:extLst>
          </p:cNvPr>
          <p:cNvSpPr/>
          <p:nvPr/>
        </p:nvSpPr>
        <p:spPr>
          <a:xfrm>
            <a:off x="6733322" y="372560"/>
            <a:ext cx="10991535" cy="707886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r"/>
            <a:r>
              <a:rPr lang="pt-BR" sz="4000" b="1" dirty="0">
                <a:solidFill>
                  <a:srgbClr val="F47521"/>
                </a:solidFill>
                <a:latin typeface="Calibri"/>
                <a:cs typeface="Calibri"/>
              </a:rPr>
              <a:t>Gerência de Manutenção e Operação dos Produtos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9DC5DF5A-B6D9-B12A-8F62-9CC586C59758}"/>
              </a:ext>
            </a:extLst>
          </p:cNvPr>
          <p:cNvCxnSpPr/>
          <p:nvPr/>
        </p:nvCxnSpPr>
        <p:spPr>
          <a:xfrm flipH="1">
            <a:off x="2656936" y="2206208"/>
            <a:ext cx="12939" cy="7190113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áfico 5" descr="Grupo de pessoas estrutura de tópicos">
            <a:extLst>
              <a:ext uri="{FF2B5EF4-FFF2-40B4-BE49-F238E27FC236}">
                <a16:creationId xmlns:a16="http://schemas.microsoft.com/office/drawing/2014/main" id="{15BC6284-B70D-851B-3AC0-4927FF8722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7725" y="2141508"/>
            <a:ext cx="1367286" cy="137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31534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02712A62-318E-4784-A8CC-5E2071514683}"/>
              </a:ext>
            </a:extLst>
          </p:cNvPr>
          <p:cNvSpPr/>
          <p:nvPr/>
        </p:nvSpPr>
        <p:spPr>
          <a:xfrm>
            <a:off x="3207731" y="2300622"/>
            <a:ext cx="13612484" cy="747897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3200" b="1" u="sng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Notificação por Inadimplência</a:t>
            </a:r>
          </a:p>
          <a:p>
            <a:endParaRPr lang="pt-BR" sz="3200" b="1" dirty="0">
              <a:solidFill>
                <a:schemeClr val="accent2">
                  <a:lumMod val="75000"/>
                </a:schemeClr>
              </a:solidFill>
              <a:ea typeface="+mn-lt"/>
              <a:cs typeface="+mn-lt"/>
            </a:endParaRPr>
          </a:p>
          <a:p>
            <a:r>
              <a:rPr lang="pt-BR" sz="3200" dirty="0">
                <a:ea typeface="+mn-lt"/>
                <a:cs typeface="+mn-lt"/>
              </a:rPr>
              <a:t>Presente na Agenda Regulatória da ANS;</a:t>
            </a:r>
            <a:endParaRPr lang="pt-BR" sz="3200" dirty="0"/>
          </a:p>
          <a:p>
            <a:endParaRPr lang="pt-BR" sz="3200" dirty="0">
              <a:ea typeface="+mn-lt"/>
              <a:cs typeface="+mn-lt"/>
            </a:endParaRPr>
          </a:p>
          <a:p>
            <a:r>
              <a:rPr lang="pt-BR" sz="3200" dirty="0">
                <a:ea typeface="+mn-lt"/>
                <a:cs typeface="+mn-lt"/>
              </a:rPr>
              <a:t>Assunto recorrente em diversas demandas recebidas por esta Agência Reguladora;</a:t>
            </a:r>
            <a:endParaRPr lang="pt-BR" sz="3200" dirty="0">
              <a:cs typeface="Calibri"/>
            </a:endParaRPr>
          </a:p>
          <a:p>
            <a:endParaRPr lang="pt-BR" sz="3200" dirty="0">
              <a:ea typeface="+mn-lt"/>
              <a:cs typeface="+mn-lt"/>
            </a:endParaRPr>
          </a:p>
          <a:p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Proposta de Resolução Normativa (RN) </a:t>
            </a:r>
            <a:r>
              <a:rPr lang="pt-BR" sz="3200" dirty="0">
                <a:ea typeface="+mn-lt"/>
                <a:cs typeface="+mn-lt"/>
              </a:rPr>
              <a:t>objetiva aprimorar a regulamentação da notificação por inadimplência;</a:t>
            </a:r>
            <a:endParaRPr lang="pt-BR" sz="3200" dirty="0"/>
          </a:p>
          <a:p>
            <a:endParaRPr lang="pt-BR" sz="3200" dirty="0">
              <a:ea typeface="+mn-lt"/>
              <a:cs typeface="+mn-lt"/>
            </a:endParaRPr>
          </a:p>
          <a:p>
            <a:r>
              <a:rPr lang="pt-BR" sz="3200" dirty="0">
                <a:ea typeface="+mn-lt"/>
                <a:cs typeface="+mn-lt"/>
              </a:rPr>
              <a:t>Proposta de RN foi objeto de </a:t>
            </a: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análise de impacto regulatório, e também foi submetida a uma Consulta Pública - CP nº 88</a:t>
            </a:r>
            <a:r>
              <a:rPr lang="pt-BR" sz="3200" dirty="0">
                <a:ea typeface="+mn-lt"/>
                <a:cs typeface="+mn-lt"/>
              </a:rPr>
              <a:t>, de 11 de junho de 2021;</a:t>
            </a:r>
          </a:p>
          <a:p>
            <a:endParaRPr lang="pt-BR" sz="3200" dirty="0">
              <a:ea typeface="+mn-lt"/>
              <a:cs typeface="+mn-lt"/>
            </a:endParaRPr>
          </a:p>
          <a:p>
            <a:r>
              <a:rPr lang="pt-BR" sz="3200" dirty="0">
                <a:ea typeface="+mn-lt"/>
                <a:cs typeface="+mn-lt"/>
              </a:rPr>
              <a:t>Encontra-se </a:t>
            </a: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em análise da Procuradoria Federal junto à ANS</a:t>
            </a:r>
            <a:r>
              <a:rPr lang="pt-BR" sz="3200" dirty="0">
                <a:ea typeface="+mn-lt"/>
                <a:cs typeface="+mn-lt"/>
              </a:rPr>
              <a:t>, no que se refere aos aspectos formais e jurídicos.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B33608C-C85B-4845-9B29-1B7A3BA786C6}"/>
              </a:ext>
            </a:extLst>
          </p:cNvPr>
          <p:cNvSpPr/>
          <p:nvPr/>
        </p:nvSpPr>
        <p:spPr>
          <a:xfrm>
            <a:off x="6733322" y="372560"/>
            <a:ext cx="10991535" cy="707886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r"/>
            <a:r>
              <a:rPr lang="pt-BR" sz="4000" b="1" dirty="0">
                <a:solidFill>
                  <a:srgbClr val="F47521"/>
                </a:solidFill>
                <a:latin typeface="Calibri"/>
                <a:cs typeface="Calibri"/>
              </a:rPr>
              <a:t>Gerência de Manutenção e Operação dos Produtos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9DC5DF5A-B6D9-B12A-8F62-9CC586C59758}"/>
              </a:ext>
            </a:extLst>
          </p:cNvPr>
          <p:cNvCxnSpPr/>
          <p:nvPr/>
        </p:nvCxnSpPr>
        <p:spPr>
          <a:xfrm flipH="1">
            <a:off x="2656936" y="2206208"/>
            <a:ext cx="12939" cy="7190113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áfico 6" descr="Comentar importante estrutura de tópicos">
            <a:extLst>
              <a:ext uri="{FF2B5EF4-FFF2-40B4-BE49-F238E27FC236}">
                <a16:creationId xmlns:a16="http://schemas.microsoft.com/office/drawing/2014/main" id="{F332AC3F-8F16-E4BE-05FB-C2497B4D1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4593" y="2206206"/>
            <a:ext cx="1367286" cy="137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13728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02712A62-318E-4784-A8CC-5E2071514683}"/>
              </a:ext>
            </a:extLst>
          </p:cNvPr>
          <p:cNvSpPr/>
          <p:nvPr/>
        </p:nvSpPr>
        <p:spPr>
          <a:xfrm>
            <a:off x="3186165" y="1783037"/>
            <a:ext cx="14539823" cy="797141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3200" b="1" u="sng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Acesso a Planos Privados de Assistência à Saúde</a:t>
            </a:r>
          </a:p>
          <a:p>
            <a:endParaRPr lang="pt-BR" sz="3200" dirty="0">
              <a:ea typeface="+mn-lt"/>
              <a:cs typeface="+mn-lt"/>
            </a:endParaRPr>
          </a:p>
          <a:p>
            <a:r>
              <a:rPr lang="pt-BR" sz="3200" dirty="0">
                <a:ea typeface="+mn-lt"/>
                <a:cs typeface="+mn-lt"/>
              </a:rPr>
              <a:t>Presente na Agenda Regulatória da ANS;</a:t>
            </a:r>
            <a:endParaRPr lang="pt-BR" sz="3200" dirty="0">
              <a:cs typeface="Calibri"/>
            </a:endParaRPr>
          </a:p>
          <a:p>
            <a:endParaRPr lang="pt-BR" sz="3200" dirty="0">
              <a:ea typeface="+mn-lt"/>
              <a:cs typeface="+mn-lt"/>
            </a:endParaRPr>
          </a:p>
          <a:p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Objetivo:</a:t>
            </a:r>
            <a:r>
              <a:rPr lang="pt-BR" sz="3200" dirty="0">
                <a:ea typeface="+mn-lt"/>
                <a:cs typeface="+mn-lt"/>
              </a:rPr>
              <a:t> examinar as eventuais dificuldades, e suas principais causas, ao acesso a planos de saúde por consumidores; </a:t>
            </a:r>
          </a:p>
          <a:p>
            <a:endParaRPr lang="pt-BR" sz="3200" dirty="0">
              <a:ea typeface="+mn-lt"/>
              <a:cs typeface="+mn-lt"/>
            </a:endParaRPr>
          </a:p>
          <a:p>
            <a:r>
              <a:rPr lang="pt-BR" sz="3200" dirty="0">
                <a:ea typeface="+mn-lt"/>
                <a:cs typeface="+mn-lt"/>
              </a:rPr>
              <a:t>Tendo em vista as diretrizes comuns entre o projeto de Acesso e o projeto de Open Health, a dificuldade de conduzir ambos os projetos paralelamente e a prioridade inerente ao projeto de Open Health, buscou-se aproveitar as iniciativas, os incentivos, a participação e as contribuições de um grupo interministerial para avançar o quanto possível nos objetivos comuns com o projeto de Acesso a Planos de Saúde;</a:t>
            </a:r>
          </a:p>
          <a:p>
            <a:endParaRPr lang="pt-BR" sz="3200" dirty="0">
              <a:ea typeface="+mn-lt"/>
              <a:cs typeface="+mn-lt"/>
            </a:endParaRPr>
          </a:p>
          <a:p>
            <a:r>
              <a:rPr lang="pt-BR" sz="3200" dirty="0">
                <a:ea typeface="+mn-lt"/>
                <a:cs typeface="+mn-lt"/>
              </a:rPr>
              <a:t>Todas as informações detalhadas sobre o andamento do projeto de Open Health estão disponíveis na página no Ministério da Saúde no link: </a:t>
            </a:r>
            <a:r>
              <a:rPr lang="pt-BR" sz="3200" u="sng" dirty="0">
                <a:ea typeface="+mn-lt"/>
                <a:cs typeface="+mn-lt"/>
                <a:hlinkClick r:id="rId3"/>
              </a:rPr>
              <a:t>https://www.gov.br/saude/pt-br/centrais-de-conteudo/publicacoes/relatorios/2022</a:t>
            </a:r>
            <a:endParaRPr lang="pt-BR" sz="3200" u="sng" dirty="0">
              <a:ea typeface="+mn-lt"/>
              <a:cs typeface="+mn-lt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B33608C-C85B-4845-9B29-1B7A3BA786C6}"/>
              </a:ext>
            </a:extLst>
          </p:cNvPr>
          <p:cNvSpPr/>
          <p:nvPr/>
        </p:nvSpPr>
        <p:spPr>
          <a:xfrm>
            <a:off x="6733322" y="372560"/>
            <a:ext cx="10991535" cy="707886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r"/>
            <a:r>
              <a:rPr lang="pt-BR" sz="4000" b="1" dirty="0">
                <a:solidFill>
                  <a:srgbClr val="F47521"/>
                </a:solidFill>
                <a:latin typeface="Calibri"/>
                <a:cs typeface="Calibri"/>
              </a:rPr>
              <a:t>Gerência de Manutenção e Operação dos Produtos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9DC5DF5A-B6D9-B12A-8F62-9CC586C59758}"/>
              </a:ext>
            </a:extLst>
          </p:cNvPr>
          <p:cNvCxnSpPr/>
          <p:nvPr/>
        </p:nvCxnSpPr>
        <p:spPr>
          <a:xfrm flipH="1">
            <a:off x="2656936" y="2206208"/>
            <a:ext cx="12939" cy="7190113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áfico 6" descr="Cartão de crédito estrutura de tópicos">
            <a:extLst>
              <a:ext uri="{FF2B5EF4-FFF2-40B4-BE49-F238E27FC236}">
                <a16:creationId xmlns:a16="http://schemas.microsoft.com/office/drawing/2014/main" id="{F10342BF-7077-207A-6088-9BB533AD0A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9895" y="1947414"/>
            <a:ext cx="1388852" cy="13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90117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02712A62-318E-4784-A8CC-5E2071514683}"/>
              </a:ext>
            </a:extLst>
          </p:cNvPr>
          <p:cNvSpPr/>
          <p:nvPr/>
        </p:nvSpPr>
        <p:spPr>
          <a:xfrm>
            <a:off x="3186165" y="2214358"/>
            <a:ext cx="14539823" cy="600164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pt-BR" sz="3200" b="1" u="sng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Acesso a Planos Privados de Assistência à Saúde</a:t>
            </a:r>
          </a:p>
          <a:p>
            <a:endParaRPr lang="pt-BR" sz="3200" dirty="0">
              <a:ea typeface="+mn-lt"/>
              <a:cs typeface="+mn-lt"/>
            </a:endParaRPr>
          </a:p>
          <a:p>
            <a:endParaRPr lang="pt-BR" sz="3200" dirty="0">
              <a:ea typeface="+mn-lt"/>
              <a:cs typeface="+mn-lt"/>
            </a:endParaRPr>
          </a:p>
          <a:p>
            <a:endParaRPr lang="pt-BR" sz="3200" dirty="0">
              <a:ea typeface="+mn-lt"/>
              <a:cs typeface="+mn-lt"/>
            </a:endParaRPr>
          </a:p>
          <a:p>
            <a:r>
              <a:rPr lang="pt-BR" sz="3200" dirty="0">
                <a:ea typeface="+mn-lt"/>
                <a:cs typeface="+mn-lt"/>
              </a:rPr>
              <a:t>A partir dos estudos elaborados no </a:t>
            </a: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projeto de Open Health</a:t>
            </a:r>
            <a:br>
              <a:rPr lang="pt-BR" sz="3200" b="1" dirty="0">
                <a:ea typeface="+mn-lt"/>
                <a:cs typeface="+mn-lt"/>
              </a:rPr>
            </a:br>
            <a:br>
              <a:rPr lang="pt-BR" sz="3200" dirty="0">
                <a:ea typeface="+mn-lt"/>
                <a:cs typeface="+mn-lt"/>
              </a:rPr>
            </a:br>
            <a:br>
              <a:rPr lang="pt-BR" sz="3200" dirty="0">
                <a:ea typeface="+mn-lt"/>
                <a:cs typeface="+mn-lt"/>
              </a:rPr>
            </a:br>
            <a:br>
              <a:rPr lang="pt-BR" sz="3200" dirty="0">
                <a:ea typeface="+mn-lt"/>
                <a:cs typeface="+mn-lt"/>
              </a:rPr>
            </a:br>
            <a:br>
              <a:rPr lang="pt-BR" sz="3200" dirty="0">
                <a:ea typeface="+mn-lt"/>
                <a:cs typeface="+mn-lt"/>
              </a:rPr>
            </a:br>
            <a:r>
              <a:rPr lang="pt-BR" sz="3200" b="1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Foi proposta a continuidade de condução e tratamento do tema na nova Agenda Regulatória</a:t>
            </a:r>
            <a:r>
              <a:rPr lang="pt-BR" sz="3200" dirty="0">
                <a:ea typeface="+mn-lt"/>
                <a:cs typeface="+mn-lt"/>
              </a:rPr>
              <a:t> da ANS (no triênio 2023-2025) por meio do desenvolvimento e aprimoramento do sistema do Guia ANS de Planos de Saúde</a:t>
            </a:r>
            <a:endParaRPr lang="pt-BR" sz="3200" dirty="0">
              <a:cs typeface="Calibri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B33608C-C85B-4845-9B29-1B7A3BA786C6}"/>
              </a:ext>
            </a:extLst>
          </p:cNvPr>
          <p:cNvSpPr/>
          <p:nvPr/>
        </p:nvSpPr>
        <p:spPr>
          <a:xfrm>
            <a:off x="6733322" y="372560"/>
            <a:ext cx="10991535" cy="707886"/>
          </a:xfrm>
          <a:prstGeom prst="rect">
            <a:avLst/>
          </a:prstGeom>
        </p:spPr>
        <p:txBody>
          <a:bodyPr wrap="none" lIns="91440" tIns="45720" rIns="91440" bIns="45720" anchor="t">
            <a:spAutoFit/>
          </a:bodyPr>
          <a:lstStyle/>
          <a:p>
            <a:pPr algn="r"/>
            <a:r>
              <a:rPr lang="pt-BR" sz="4000" b="1" dirty="0">
                <a:solidFill>
                  <a:srgbClr val="F47521"/>
                </a:solidFill>
                <a:latin typeface="Calibri"/>
                <a:cs typeface="Calibri"/>
              </a:rPr>
              <a:t>Gerência de Manutenção e Operação dos Produtos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9DC5DF5A-B6D9-B12A-8F62-9CC586C59758}"/>
              </a:ext>
            </a:extLst>
          </p:cNvPr>
          <p:cNvCxnSpPr/>
          <p:nvPr/>
        </p:nvCxnSpPr>
        <p:spPr>
          <a:xfrm flipH="1">
            <a:off x="2656936" y="2206208"/>
            <a:ext cx="12939" cy="7190113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áfico 6" descr="Cartão de crédito estrutura de tópicos">
            <a:extLst>
              <a:ext uri="{FF2B5EF4-FFF2-40B4-BE49-F238E27FC236}">
                <a16:creationId xmlns:a16="http://schemas.microsoft.com/office/drawing/2014/main" id="{F10342BF-7077-207A-6088-9BB533AD0A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9895" y="1947414"/>
            <a:ext cx="1388852" cy="1398645"/>
          </a:xfrm>
          <a:prstGeom prst="rect">
            <a:avLst/>
          </a:prstGeom>
        </p:spPr>
      </p:pic>
      <p:pic>
        <p:nvPicPr>
          <p:cNvPr id="7" name="Gráfico 7" descr="Seta para Baixo estrutura de tópicos">
            <a:extLst>
              <a:ext uri="{FF2B5EF4-FFF2-40B4-BE49-F238E27FC236}">
                <a16:creationId xmlns:a16="http://schemas.microsoft.com/office/drawing/2014/main" id="{F277552E-74B2-D69F-135A-E27265E3AD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751498" y="5203885"/>
            <a:ext cx="1151626" cy="115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36631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2_Personalizar design">
  <a:themeElements>
    <a:clrScheme name="Personalizada 2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006E89"/>
      </a:accent1>
      <a:accent2>
        <a:srgbClr val="6D983F"/>
      </a:accent2>
      <a:accent3>
        <a:srgbClr val="F47521"/>
      </a:accent3>
      <a:accent4>
        <a:srgbClr val="A05A09"/>
      </a:accent4>
      <a:accent5>
        <a:srgbClr val="D6BF16"/>
      </a:accent5>
      <a:accent6>
        <a:srgbClr val="A5BFDE"/>
      </a:accent6>
      <a:hlink>
        <a:srgbClr val="195214"/>
      </a:hlink>
      <a:folHlink>
        <a:srgbClr val="6836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9254EA92E803C47B4630514291DF7CE" ma:contentTypeVersion="15" ma:contentTypeDescription="Crie um novo documento." ma:contentTypeScope="" ma:versionID="2d64712b1a6d82b10460e994daf6237f">
  <xsd:schema xmlns:xsd="http://www.w3.org/2001/XMLSchema" xmlns:xs="http://www.w3.org/2001/XMLSchema" xmlns:p="http://schemas.microsoft.com/office/2006/metadata/properties" xmlns:ns3="ff60e3a3-ce4b-4c7e-9fe0-2a65f56f863e" xmlns:ns4="3a901065-0bfb-431d-a607-b1728f94fea2" targetNamespace="http://schemas.microsoft.com/office/2006/metadata/properties" ma:root="true" ma:fieldsID="0f6c7f780ab9667682abbe3d776e9a22" ns3:_="" ns4:_="">
    <xsd:import namespace="ff60e3a3-ce4b-4c7e-9fe0-2a65f56f863e"/>
    <xsd:import namespace="3a901065-0bfb-431d-a607-b1728f94fea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60e3a3-ce4b-4c7e-9fe0-2a65f56f8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901065-0bfb-431d-a607-b1728f94fea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f60e3a3-ce4b-4c7e-9fe0-2a65f56f863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8CEC86-CD38-4602-BDCD-4B57C5C40C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60e3a3-ce4b-4c7e-9fe0-2a65f56f863e"/>
    <ds:schemaRef ds:uri="3a901065-0bfb-431d-a607-b1728f94fe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4884746-3586-4B59-8265-9ABA27375B53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3a901065-0bfb-431d-a607-b1728f94fea2"/>
    <ds:schemaRef ds:uri="ff60e3a3-ce4b-4c7e-9fe0-2a65f56f863e"/>
  </ds:schemaRefs>
</ds:datastoreItem>
</file>

<file path=customXml/itemProps3.xml><?xml version="1.0" encoding="utf-8"?>
<ds:datastoreItem xmlns:ds="http://schemas.openxmlformats.org/officeDocument/2006/customXml" ds:itemID="{1D132445-F88B-49D9-BB56-637F0FE765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6223</TotalTime>
  <Words>1574</Words>
  <Application>Microsoft Office PowerPoint</Application>
  <PresentationFormat>Personalizar</PresentationFormat>
  <Paragraphs>297</Paragraphs>
  <Slides>19</Slides>
  <Notes>17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2_Personalizar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Expertise</dc:title>
  <dc:creator>Expertise Inteligencia e pesquisa de mercado</dc:creator>
  <cp:lastModifiedBy>Jaqueline Lima Fernandes</cp:lastModifiedBy>
  <cp:revision>824</cp:revision>
  <dcterms:created xsi:type="dcterms:W3CDTF">2016-01-16T10:55:01Z</dcterms:created>
  <dcterms:modified xsi:type="dcterms:W3CDTF">2022-12-08T12:12:47Z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0x01010039254EA92E803C47B4630514291DF7CE</vt:lpwstr>
  </property>
</Properties>
</file>