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4" r:id="rId5"/>
  </p:sldMasterIdLst>
  <p:notesMasterIdLst>
    <p:notesMasterId r:id="rId15"/>
  </p:notesMasterIdLst>
  <p:sldIdLst>
    <p:sldId id="1004" r:id="rId6"/>
    <p:sldId id="998" r:id="rId7"/>
    <p:sldId id="976" r:id="rId8"/>
    <p:sldId id="999" r:id="rId9"/>
    <p:sldId id="1000" r:id="rId10"/>
    <p:sldId id="955" r:id="rId11"/>
    <p:sldId id="1001" r:id="rId12"/>
    <p:sldId id="1002" r:id="rId13"/>
    <p:sldId id="1003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Padrão" id="{E49C3FC5-007B-4083-9D7D-5AD90CB9A00B}">
          <p14:sldIdLst>
            <p14:sldId id="1004"/>
            <p14:sldId id="998"/>
            <p14:sldId id="976"/>
            <p14:sldId id="999"/>
            <p14:sldId id="1000"/>
            <p14:sldId id="955"/>
            <p14:sldId id="1001"/>
            <p14:sldId id="1002"/>
            <p14:sldId id="10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44">
          <p15:clr>
            <a:srgbClr val="A4A3A4"/>
          </p15:clr>
        </p15:guide>
        <p15:guide id="2" orient="horz">
          <p15:clr>
            <a:srgbClr val="A4A3A4"/>
          </p15:clr>
        </p15:guide>
        <p15:guide id="3" pos="9321" userDrawn="1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5" roundtripDataSignature="AMtx7mhfb+qEaEXxpc0dEE8aR7ewz6/H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B59"/>
    <a:srgbClr val="FFFF66"/>
    <a:srgbClr val="809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72F2A-BBE6-4456-B322-AB004118828F}" v="164" vWet="168" dt="2022-12-08T13:01:28.092"/>
    <p1510:client id="{C8207A27-7B89-A9A4-F669-44D77922BFE1}" v="3" dt="2022-12-08T13:22:00.204"/>
  </p1510:revLst>
</p1510:revInfo>
</file>

<file path=ppt/tableStyles.xml><?xml version="1.0" encoding="utf-8"?>
<a:tblStyleLst xmlns:a="http://schemas.openxmlformats.org/drawingml/2006/main" def="{7F8457FE-C4A4-4452-8D5E-CF8A562BAF36}">
  <a:tblStyle styleId="{7F8457FE-C4A4-4452-8D5E-CF8A562BAF3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D"/>
          </a:solidFill>
        </a:fill>
      </a:tcStyle>
    </a:wholeTbl>
    <a:band1H>
      <a:tcTxStyle/>
      <a:tcStyle>
        <a:tcBdr/>
        <a:fill>
          <a:solidFill>
            <a:srgbClr val="CAD4D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D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42"/>
      </p:cViewPr>
      <p:guideLst>
        <p:guide orient="horz" pos="1244"/>
        <p:guide orient="horz"/>
        <p:guide pos="9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5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9A8-3AE6-46F4-AC8F-89F2EE52A05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EF69654-424E-4D1B-9496-AF7722C044FF}">
      <dgm:prSet phldrT="[Texto]" custT="1"/>
      <dgm:spPr>
        <a:solidFill>
          <a:srgbClr val="006E89"/>
        </a:solidFill>
      </dgm:spPr>
      <dgm:t>
        <a:bodyPr/>
        <a:lstStyle/>
        <a:p>
          <a:r>
            <a:rPr lang="pt-BR" sz="1600" b="1">
              <a:solidFill>
                <a:schemeClr val="bg1"/>
              </a:solidFill>
            </a:rPr>
            <a:t>Capital Baseado em Risco (CBR)</a:t>
          </a:r>
        </a:p>
      </dgm:t>
    </dgm:pt>
    <dgm:pt modelId="{26C0EFDD-2482-4B4E-BDE9-B39EF885640D}" type="parTrans" cxnId="{B74F815E-983F-44A7-A52A-AAEDE35D2D49}">
      <dgm:prSet/>
      <dgm:spPr/>
      <dgm:t>
        <a:bodyPr/>
        <a:lstStyle/>
        <a:p>
          <a:endParaRPr lang="pt-BR" sz="1600" b="1"/>
        </a:p>
      </dgm:t>
    </dgm:pt>
    <dgm:pt modelId="{62EC1A6C-ED3C-4FE9-9203-ADB03A3D5A25}" type="sibTrans" cxnId="{B74F815E-983F-44A7-A52A-AAEDE35D2D49}">
      <dgm:prSet/>
      <dgm:spPr/>
      <dgm:t>
        <a:bodyPr/>
        <a:lstStyle/>
        <a:p>
          <a:endParaRPr lang="pt-BR" sz="1600" b="1"/>
        </a:p>
      </dgm:t>
    </dgm:pt>
    <dgm:pt modelId="{8212AD74-D23C-493A-9AA2-8541A196F196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600" b="1"/>
            <a:t>Risco de Subscrição</a:t>
          </a:r>
        </a:p>
      </dgm:t>
    </dgm:pt>
    <dgm:pt modelId="{862CD4F2-5A3F-462A-9416-1366A8072269}" type="parTrans" cxnId="{FFD76171-6F88-48DC-B491-45245C627F76}">
      <dgm:prSet/>
      <dgm:spPr/>
      <dgm:t>
        <a:bodyPr/>
        <a:lstStyle/>
        <a:p>
          <a:endParaRPr lang="pt-BR" sz="1600" b="1"/>
        </a:p>
      </dgm:t>
    </dgm:pt>
    <dgm:pt modelId="{4E50AA3F-AA28-4E65-B76F-7360DDC2F8C4}" type="sibTrans" cxnId="{FFD76171-6F88-48DC-B491-45245C627F76}">
      <dgm:prSet/>
      <dgm:spPr/>
      <dgm:t>
        <a:bodyPr/>
        <a:lstStyle/>
        <a:p>
          <a:endParaRPr lang="pt-BR" sz="1600" b="1"/>
        </a:p>
      </dgm:t>
    </dgm:pt>
    <dgm:pt modelId="{63190482-B25A-4BDF-9585-D3CBC2908375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600" b="1"/>
            <a:t>Risco de Crédito</a:t>
          </a:r>
        </a:p>
      </dgm:t>
    </dgm:pt>
    <dgm:pt modelId="{C8C93E5C-A0D7-4674-9EC4-3CF0441DED75}" type="parTrans" cxnId="{2A0B7475-187D-42F2-AF6D-2D4AECC8AFC7}">
      <dgm:prSet/>
      <dgm:spPr/>
      <dgm:t>
        <a:bodyPr/>
        <a:lstStyle/>
        <a:p>
          <a:endParaRPr lang="pt-BR" sz="1600" b="1"/>
        </a:p>
      </dgm:t>
    </dgm:pt>
    <dgm:pt modelId="{70D17C03-A340-4488-895C-E55CE72BB503}" type="sibTrans" cxnId="{2A0B7475-187D-42F2-AF6D-2D4AECC8AFC7}">
      <dgm:prSet/>
      <dgm:spPr/>
      <dgm:t>
        <a:bodyPr/>
        <a:lstStyle/>
        <a:p>
          <a:endParaRPr lang="pt-BR" sz="1600" b="1"/>
        </a:p>
      </dgm:t>
    </dgm:pt>
    <dgm:pt modelId="{5797E762-FFEF-474F-8E22-A1EAF797E8AB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400" b="1"/>
            <a:t>Risco Operacional</a:t>
          </a:r>
        </a:p>
      </dgm:t>
    </dgm:pt>
    <dgm:pt modelId="{9985B031-CED8-4B0D-86B3-B87347F01B09}" type="parTrans" cxnId="{3B6A4017-B90C-478C-A7F2-7D69A04A8818}">
      <dgm:prSet/>
      <dgm:spPr/>
      <dgm:t>
        <a:bodyPr/>
        <a:lstStyle/>
        <a:p>
          <a:endParaRPr lang="pt-BR" sz="1600" b="1"/>
        </a:p>
      </dgm:t>
    </dgm:pt>
    <dgm:pt modelId="{98C683B0-6904-4C56-9E9D-7AFDBA80EC35}" type="sibTrans" cxnId="{3B6A4017-B90C-478C-A7F2-7D69A04A8818}">
      <dgm:prSet/>
      <dgm:spPr/>
      <dgm:t>
        <a:bodyPr/>
        <a:lstStyle/>
        <a:p>
          <a:endParaRPr lang="pt-BR" sz="1600" b="1"/>
        </a:p>
      </dgm:t>
    </dgm:pt>
    <dgm:pt modelId="{EEFEBA55-4554-4CBB-9753-4262B2A2FE9C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600" b="1"/>
            <a:t>Risco Legal</a:t>
          </a:r>
        </a:p>
      </dgm:t>
    </dgm:pt>
    <dgm:pt modelId="{0DAED5D4-8ECB-4067-AA9B-F734DC5ED866}" type="parTrans" cxnId="{FC46E6D0-EFAE-4985-8445-81020F9CE0AC}">
      <dgm:prSet/>
      <dgm:spPr/>
      <dgm:t>
        <a:bodyPr/>
        <a:lstStyle/>
        <a:p>
          <a:endParaRPr lang="pt-BR" sz="1600" b="1"/>
        </a:p>
      </dgm:t>
    </dgm:pt>
    <dgm:pt modelId="{6531C762-DA20-4C6F-8BC8-2DC2F4554B47}" type="sibTrans" cxnId="{FC46E6D0-EFAE-4985-8445-81020F9CE0AC}">
      <dgm:prSet/>
      <dgm:spPr/>
      <dgm:t>
        <a:bodyPr/>
        <a:lstStyle/>
        <a:p>
          <a:endParaRPr lang="pt-BR" sz="1600" b="1"/>
        </a:p>
      </dgm:t>
    </dgm:pt>
    <dgm:pt modelId="{0F084839-B642-4424-990A-A5F6A0FE3FE2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600" b="1"/>
            <a:t>Risco de Mercado</a:t>
          </a:r>
        </a:p>
      </dgm:t>
    </dgm:pt>
    <dgm:pt modelId="{866986DA-2FD6-4563-B5FA-CF9F86C09DAE}" type="parTrans" cxnId="{CFBEB90E-6B5E-4DB2-A67F-D581A1FBAEDD}">
      <dgm:prSet/>
      <dgm:spPr/>
      <dgm:t>
        <a:bodyPr/>
        <a:lstStyle/>
        <a:p>
          <a:endParaRPr lang="pt-BR" sz="1600" b="1"/>
        </a:p>
      </dgm:t>
    </dgm:pt>
    <dgm:pt modelId="{0BE69C27-BA09-423B-B2A8-B400908F5276}" type="sibTrans" cxnId="{CFBEB90E-6B5E-4DB2-A67F-D581A1FBAEDD}">
      <dgm:prSet/>
      <dgm:spPr/>
      <dgm:t>
        <a:bodyPr/>
        <a:lstStyle/>
        <a:p>
          <a:endParaRPr lang="pt-BR" sz="1600" b="1"/>
        </a:p>
      </dgm:t>
    </dgm:pt>
    <dgm:pt modelId="{E45CF039-E647-41B7-863C-C18218D44C9C}" type="pres">
      <dgm:prSet presAssocID="{81FA39A8-3AE6-46F4-AC8F-89F2EE52A05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F4DAD7-3625-4C36-B6B3-54B07DD3B9A8}" type="pres">
      <dgm:prSet presAssocID="{9EF69654-424E-4D1B-9496-AF7722C044FF}" presName="centerShape" presStyleLbl="node0" presStyleIdx="0" presStyleCnt="1"/>
      <dgm:spPr/>
    </dgm:pt>
    <dgm:pt modelId="{4E67DA5F-6EC9-407C-9F4A-94E42FE7EC7E}" type="pres">
      <dgm:prSet presAssocID="{8212AD74-D23C-493A-9AA2-8541A196F196}" presName="node" presStyleLbl="node1" presStyleIdx="0" presStyleCnt="5" custScaleX="107133">
        <dgm:presLayoutVars>
          <dgm:bulletEnabled val="1"/>
        </dgm:presLayoutVars>
      </dgm:prSet>
      <dgm:spPr/>
    </dgm:pt>
    <dgm:pt modelId="{FC8FBD60-B072-4141-BDAE-0F4E5AAFBF0A}" type="pres">
      <dgm:prSet presAssocID="{8212AD74-D23C-493A-9AA2-8541A196F196}" presName="dummy" presStyleCnt="0"/>
      <dgm:spPr/>
    </dgm:pt>
    <dgm:pt modelId="{86190453-B52E-4674-95B8-3B7AD4168113}" type="pres">
      <dgm:prSet presAssocID="{4E50AA3F-AA28-4E65-B76F-7360DDC2F8C4}" presName="sibTrans" presStyleLbl="sibTrans2D1" presStyleIdx="0" presStyleCnt="5"/>
      <dgm:spPr/>
    </dgm:pt>
    <dgm:pt modelId="{E1100240-8C2E-4D7E-AFDA-977A7C9EC17A}" type="pres">
      <dgm:prSet presAssocID="{63190482-B25A-4BDF-9585-D3CBC2908375}" presName="node" presStyleLbl="node1" presStyleIdx="1" presStyleCnt="5">
        <dgm:presLayoutVars>
          <dgm:bulletEnabled val="1"/>
        </dgm:presLayoutVars>
      </dgm:prSet>
      <dgm:spPr/>
    </dgm:pt>
    <dgm:pt modelId="{F6474B70-4887-489F-B19F-D0F58A89A809}" type="pres">
      <dgm:prSet presAssocID="{63190482-B25A-4BDF-9585-D3CBC2908375}" presName="dummy" presStyleCnt="0"/>
      <dgm:spPr/>
    </dgm:pt>
    <dgm:pt modelId="{95C0BF52-ECF0-4BD7-9F19-3BA87A1B6BA9}" type="pres">
      <dgm:prSet presAssocID="{70D17C03-A340-4488-895C-E55CE72BB503}" presName="sibTrans" presStyleLbl="sibTrans2D1" presStyleIdx="1" presStyleCnt="5"/>
      <dgm:spPr/>
    </dgm:pt>
    <dgm:pt modelId="{FCD0928A-5CBC-4739-9CB1-497D4B8C5886}" type="pres">
      <dgm:prSet presAssocID="{5797E762-FFEF-474F-8E22-A1EAF797E8AB}" presName="node" presStyleLbl="node1" presStyleIdx="2" presStyleCnt="5">
        <dgm:presLayoutVars>
          <dgm:bulletEnabled val="1"/>
        </dgm:presLayoutVars>
      </dgm:prSet>
      <dgm:spPr/>
    </dgm:pt>
    <dgm:pt modelId="{97EEF335-597B-46BE-BB5C-4A3888610A52}" type="pres">
      <dgm:prSet presAssocID="{5797E762-FFEF-474F-8E22-A1EAF797E8AB}" presName="dummy" presStyleCnt="0"/>
      <dgm:spPr/>
    </dgm:pt>
    <dgm:pt modelId="{7B9767EA-A662-43A6-ABC4-9E24CD763DB4}" type="pres">
      <dgm:prSet presAssocID="{98C683B0-6904-4C56-9E9D-7AFDBA80EC35}" presName="sibTrans" presStyleLbl="sibTrans2D1" presStyleIdx="2" presStyleCnt="5"/>
      <dgm:spPr/>
    </dgm:pt>
    <dgm:pt modelId="{DC682C15-4068-4F64-A047-354584823EED}" type="pres">
      <dgm:prSet presAssocID="{EEFEBA55-4554-4CBB-9753-4262B2A2FE9C}" presName="node" presStyleLbl="node1" presStyleIdx="3" presStyleCnt="5">
        <dgm:presLayoutVars>
          <dgm:bulletEnabled val="1"/>
        </dgm:presLayoutVars>
      </dgm:prSet>
      <dgm:spPr/>
    </dgm:pt>
    <dgm:pt modelId="{72550A3C-E9C5-4289-A8A6-DF5937CA78C0}" type="pres">
      <dgm:prSet presAssocID="{EEFEBA55-4554-4CBB-9753-4262B2A2FE9C}" presName="dummy" presStyleCnt="0"/>
      <dgm:spPr/>
    </dgm:pt>
    <dgm:pt modelId="{35A6E528-2B53-4C14-97AC-4302D90D9A0A}" type="pres">
      <dgm:prSet presAssocID="{6531C762-DA20-4C6F-8BC8-2DC2F4554B47}" presName="sibTrans" presStyleLbl="sibTrans2D1" presStyleIdx="3" presStyleCnt="5"/>
      <dgm:spPr/>
    </dgm:pt>
    <dgm:pt modelId="{70BCA3BC-EDCA-4312-AB80-5230F9C39C10}" type="pres">
      <dgm:prSet presAssocID="{0F084839-B642-4424-990A-A5F6A0FE3FE2}" presName="node" presStyleLbl="node1" presStyleIdx="4" presStyleCnt="5">
        <dgm:presLayoutVars>
          <dgm:bulletEnabled val="1"/>
        </dgm:presLayoutVars>
      </dgm:prSet>
      <dgm:spPr/>
    </dgm:pt>
    <dgm:pt modelId="{0E28A1B3-FC7B-45E9-8AB6-7AFAB865B1A2}" type="pres">
      <dgm:prSet presAssocID="{0F084839-B642-4424-990A-A5F6A0FE3FE2}" presName="dummy" presStyleCnt="0"/>
      <dgm:spPr/>
    </dgm:pt>
    <dgm:pt modelId="{0235E55E-5C98-4CDD-AFF8-78C5D951C3C9}" type="pres">
      <dgm:prSet presAssocID="{0BE69C27-BA09-423B-B2A8-B400908F5276}" presName="sibTrans" presStyleLbl="sibTrans2D1" presStyleIdx="4" presStyleCnt="5"/>
      <dgm:spPr/>
    </dgm:pt>
  </dgm:ptLst>
  <dgm:cxnLst>
    <dgm:cxn modelId="{CFBEB90E-6B5E-4DB2-A67F-D581A1FBAEDD}" srcId="{9EF69654-424E-4D1B-9496-AF7722C044FF}" destId="{0F084839-B642-4424-990A-A5F6A0FE3FE2}" srcOrd="4" destOrd="0" parTransId="{866986DA-2FD6-4563-B5FA-CF9F86C09DAE}" sibTransId="{0BE69C27-BA09-423B-B2A8-B400908F5276}"/>
    <dgm:cxn modelId="{3B6A4017-B90C-478C-A7F2-7D69A04A8818}" srcId="{9EF69654-424E-4D1B-9496-AF7722C044FF}" destId="{5797E762-FFEF-474F-8E22-A1EAF797E8AB}" srcOrd="2" destOrd="0" parTransId="{9985B031-CED8-4B0D-86B3-B87347F01B09}" sibTransId="{98C683B0-6904-4C56-9E9D-7AFDBA80EC35}"/>
    <dgm:cxn modelId="{5266D520-7355-4C62-9F7C-ECD2E629A467}" type="presOf" srcId="{6531C762-DA20-4C6F-8BC8-2DC2F4554B47}" destId="{35A6E528-2B53-4C14-97AC-4302D90D9A0A}" srcOrd="0" destOrd="0" presId="urn:microsoft.com/office/officeart/2005/8/layout/radial6"/>
    <dgm:cxn modelId="{D1E89D5C-6E6F-4D45-BCA2-8A3DDC1EE88B}" type="presOf" srcId="{63190482-B25A-4BDF-9585-D3CBC2908375}" destId="{E1100240-8C2E-4D7E-AFDA-977A7C9EC17A}" srcOrd="0" destOrd="0" presId="urn:microsoft.com/office/officeart/2005/8/layout/radial6"/>
    <dgm:cxn modelId="{B74F815E-983F-44A7-A52A-AAEDE35D2D49}" srcId="{81FA39A8-3AE6-46F4-AC8F-89F2EE52A05B}" destId="{9EF69654-424E-4D1B-9496-AF7722C044FF}" srcOrd="0" destOrd="0" parTransId="{26C0EFDD-2482-4B4E-BDE9-B39EF885640D}" sibTransId="{62EC1A6C-ED3C-4FE9-9203-ADB03A3D5A25}"/>
    <dgm:cxn modelId="{BABDA060-01E4-4291-A455-AA579D724648}" type="presOf" srcId="{4E50AA3F-AA28-4E65-B76F-7360DDC2F8C4}" destId="{86190453-B52E-4674-95B8-3B7AD4168113}" srcOrd="0" destOrd="0" presId="urn:microsoft.com/office/officeart/2005/8/layout/radial6"/>
    <dgm:cxn modelId="{CA0B6162-0F99-444E-AA99-0A509596581B}" type="presOf" srcId="{81FA39A8-3AE6-46F4-AC8F-89F2EE52A05B}" destId="{E45CF039-E647-41B7-863C-C18218D44C9C}" srcOrd="0" destOrd="0" presId="urn:microsoft.com/office/officeart/2005/8/layout/radial6"/>
    <dgm:cxn modelId="{29009665-D875-49AD-8B94-A8D34EAD158B}" type="presOf" srcId="{98C683B0-6904-4C56-9E9D-7AFDBA80EC35}" destId="{7B9767EA-A662-43A6-ABC4-9E24CD763DB4}" srcOrd="0" destOrd="0" presId="urn:microsoft.com/office/officeart/2005/8/layout/radial6"/>
    <dgm:cxn modelId="{A70DD26A-8CE4-4FBB-B188-CC82A8DD64A3}" type="presOf" srcId="{0BE69C27-BA09-423B-B2A8-B400908F5276}" destId="{0235E55E-5C98-4CDD-AFF8-78C5D951C3C9}" srcOrd="0" destOrd="0" presId="urn:microsoft.com/office/officeart/2005/8/layout/radial6"/>
    <dgm:cxn modelId="{FFD76171-6F88-48DC-B491-45245C627F76}" srcId="{9EF69654-424E-4D1B-9496-AF7722C044FF}" destId="{8212AD74-D23C-493A-9AA2-8541A196F196}" srcOrd="0" destOrd="0" parTransId="{862CD4F2-5A3F-462A-9416-1366A8072269}" sibTransId="{4E50AA3F-AA28-4E65-B76F-7360DDC2F8C4}"/>
    <dgm:cxn modelId="{2A0B7475-187D-42F2-AF6D-2D4AECC8AFC7}" srcId="{9EF69654-424E-4D1B-9496-AF7722C044FF}" destId="{63190482-B25A-4BDF-9585-D3CBC2908375}" srcOrd="1" destOrd="0" parTransId="{C8C93E5C-A0D7-4674-9EC4-3CF0441DED75}" sibTransId="{70D17C03-A340-4488-895C-E55CE72BB503}"/>
    <dgm:cxn modelId="{4F4FB886-ACDD-49C0-98B1-71B6BA816CC1}" type="presOf" srcId="{70D17C03-A340-4488-895C-E55CE72BB503}" destId="{95C0BF52-ECF0-4BD7-9F19-3BA87A1B6BA9}" srcOrd="0" destOrd="0" presId="urn:microsoft.com/office/officeart/2005/8/layout/radial6"/>
    <dgm:cxn modelId="{8EFEB39D-06D8-49AA-8EA9-50957714AEB7}" type="presOf" srcId="{8212AD74-D23C-493A-9AA2-8541A196F196}" destId="{4E67DA5F-6EC9-407C-9F4A-94E42FE7EC7E}" srcOrd="0" destOrd="0" presId="urn:microsoft.com/office/officeart/2005/8/layout/radial6"/>
    <dgm:cxn modelId="{6563AE9F-33A7-4407-A0C5-881489AA667E}" type="presOf" srcId="{5797E762-FFEF-474F-8E22-A1EAF797E8AB}" destId="{FCD0928A-5CBC-4739-9CB1-497D4B8C5886}" srcOrd="0" destOrd="0" presId="urn:microsoft.com/office/officeart/2005/8/layout/radial6"/>
    <dgm:cxn modelId="{198BD6D0-C32F-48EF-85D7-AFF8CBDE2D6F}" type="presOf" srcId="{EEFEBA55-4554-4CBB-9753-4262B2A2FE9C}" destId="{DC682C15-4068-4F64-A047-354584823EED}" srcOrd="0" destOrd="0" presId="urn:microsoft.com/office/officeart/2005/8/layout/radial6"/>
    <dgm:cxn modelId="{FC46E6D0-EFAE-4985-8445-81020F9CE0AC}" srcId="{9EF69654-424E-4D1B-9496-AF7722C044FF}" destId="{EEFEBA55-4554-4CBB-9753-4262B2A2FE9C}" srcOrd="3" destOrd="0" parTransId="{0DAED5D4-8ECB-4067-AA9B-F734DC5ED866}" sibTransId="{6531C762-DA20-4C6F-8BC8-2DC2F4554B47}"/>
    <dgm:cxn modelId="{B235E6D7-C4A3-497B-8C98-C87DDFB1B36F}" type="presOf" srcId="{0F084839-B642-4424-990A-A5F6A0FE3FE2}" destId="{70BCA3BC-EDCA-4312-AB80-5230F9C39C10}" srcOrd="0" destOrd="0" presId="urn:microsoft.com/office/officeart/2005/8/layout/radial6"/>
    <dgm:cxn modelId="{DB92CCF0-2578-4D2E-9F15-0FD7DD23441F}" type="presOf" srcId="{9EF69654-424E-4D1B-9496-AF7722C044FF}" destId="{03F4DAD7-3625-4C36-B6B3-54B07DD3B9A8}" srcOrd="0" destOrd="0" presId="urn:microsoft.com/office/officeart/2005/8/layout/radial6"/>
    <dgm:cxn modelId="{4FBE26AF-E9F1-48CD-AC8C-060DA4011A04}" type="presParOf" srcId="{E45CF039-E647-41B7-863C-C18218D44C9C}" destId="{03F4DAD7-3625-4C36-B6B3-54B07DD3B9A8}" srcOrd="0" destOrd="0" presId="urn:microsoft.com/office/officeart/2005/8/layout/radial6"/>
    <dgm:cxn modelId="{E66F31F2-D44B-4B5B-9F57-CF7ABB12DD17}" type="presParOf" srcId="{E45CF039-E647-41B7-863C-C18218D44C9C}" destId="{4E67DA5F-6EC9-407C-9F4A-94E42FE7EC7E}" srcOrd="1" destOrd="0" presId="urn:microsoft.com/office/officeart/2005/8/layout/radial6"/>
    <dgm:cxn modelId="{D8C33FDB-1375-40F3-86A4-B9B51F8D60DF}" type="presParOf" srcId="{E45CF039-E647-41B7-863C-C18218D44C9C}" destId="{FC8FBD60-B072-4141-BDAE-0F4E5AAFBF0A}" srcOrd="2" destOrd="0" presId="urn:microsoft.com/office/officeart/2005/8/layout/radial6"/>
    <dgm:cxn modelId="{0C26119A-DBA1-405D-944C-1316463623ED}" type="presParOf" srcId="{E45CF039-E647-41B7-863C-C18218D44C9C}" destId="{86190453-B52E-4674-95B8-3B7AD4168113}" srcOrd="3" destOrd="0" presId="urn:microsoft.com/office/officeart/2005/8/layout/radial6"/>
    <dgm:cxn modelId="{0B9CE848-32F1-44FD-96A9-9A0FE1EB118E}" type="presParOf" srcId="{E45CF039-E647-41B7-863C-C18218D44C9C}" destId="{E1100240-8C2E-4D7E-AFDA-977A7C9EC17A}" srcOrd="4" destOrd="0" presId="urn:microsoft.com/office/officeart/2005/8/layout/radial6"/>
    <dgm:cxn modelId="{5427EE3F-6BF5-4A32-80BC-35313D606B54}" type="presParOf" srcId="{E45CF039-E647-41B7-863C-C18218D44C9C}" destId="{F6474B70-4887-489F-B19F-D0F58A89A809}" srcOrd="5" destOrd="0" presId="urn:microsoft.com/office/officeart/2005/8/layout/radial6"/>
    <dgm:cxn modelId="{1EA7E366-6E6E-457F-B9E4-80AB42D779AB}" type="presParOf" srcId="{E45CF039-E647-41B7-863C-C18218D44C9C}" destId="{95C0BF52-ECF0-4BD7-9F19-3BA87A1B6BA9}" srcOrd="6" destOrd="0" presId="urn:microsoft.com/office/officeart/2005/8/layout/radial6"/>
    <dgm:cxn modelId="{7D56CBC2-5298-4040-88AF-EAF3B5D520F3}" type="presParOf" srcId="{E45CF039-E647-41B7-863C-C18218D44C9C}" destId="{FCD0928A-5CBC-4739-9CB1-497D4B8C5886}" srcOrd="7" destOrd="0" presId="urn:microsoft.com/office/officeart/2005/8/layout/radial6"/>
    <dgm:cxn modelId="{7B0E85C5-6792-4898-B17B-8CC747E53461}" type="presParOf" srcId="{E45CF039-E647-41B7-863C-C18218D44C9C}" destId="{97EEF335-597B-46BE-BB5C-4A3888610A52}" srcOrd="8" destOrd="0" presId="urn:microsoft.com/office/officeart/2005/8/layout/radial6"/>
    <dgm:cxn modelId="{8079F367-A26C-40C5-8A7E-C7BF22A567B7}" type="presParOf" srcId="{E45CF039-E647-41B7-863C-C18218D44C9C}" destId="{7B9767EA-A662-43A6-ABC4-9E24CD763DB4}" srcOrd="9" destOrd="0" presId="urn:microsoft.com/office/officeart/2005/8/layout/radial6"/>
    <dgm:cxn modelId="{552F4258-B6F5-4475-9343-534E19A35C15}" type="presParOf" srcId="{E45CF039-E647-41B7-863C-C18218D44C9C}" destId="{DC682C15-4068-4F64-A047-354584823EED}" srcOrd="10" destOrd="0" presId="urn:microsoft.com/office/officeart/2005/8/layout/radial6"/>
    <dgm:cxn modelId="{5DC18EE3-8123-4324-A3E7-817D1F849B93}" type="presParOf" srcId="{E45CF039-E647-41B7-863C-C18218D44C9C}" destId="{72550A3C-E9C5-4289-A8A6-DF5937CA78C0}" srcOrd="11" destOrd="0" presId="urn:microsoft.com/office/officeart/2005/8/layout/radial6"/>
    <dgm:cxn modelId="{1865A522-ADCF-4BDF-A7B1-90C30A023FC0}" type="presParOf" srcId="{E45CF039-E647-41B7-863C-C18218D44C9C}" destId="{35A6E528-2B53-4C14-97AC-4302D90D9A0A}" srcOrd="12" destOrd="0" presId="urn:microsoft.com/office/officeart/2005/8/layout/radial6"/>
    <dgm:cxn modelId="{5897A10C-1CCC-4C07-8749-355C2C933834}" type="presParOf" srcId="{E45CF039-E647-41B7-863C-C18218D44C9C}" destId="{70BCA3BC-EDCA-4312-AB80-5230F9C39C10}" srcOrd="13" destOrd="0" presId="urn:microsoft.com/office/officeart/2005/8/layout/radial6"/>
    <dgm:cxn modelId="{D64DB0E3-65C3-4C9F-B576-DBA0D5811260}" type="presParOf" srcId="{E45CF039-E647-41B7-863C-C18218D44C9C}" destId="{0E28A1B3-FC7B-45E9-8AB6-7AFAB865B1A2}" srcOrd="14" destOrd="0" presId="urn:microsoft.com/office/officeart/2005/8/layout/radial6"/>
    <dgm:cxn modelId="{C0D61E53-53D6-4E80-83AF-716E1DB566FB}" type="presParOf" srcId="{E45CF039-E647-41B7-863C-C18218D44C9C}" destId="{0235E55E-5C98-4CDD-AFF8-78C5D951C3C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2C153-2B9D-40D6-BB70-EF179214BF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D36DFF-9529-48E5-B7A3-AD6CA85F9A5A}">
      <dgm:prSet custT="1"/>
      <dgm:spPr/>
      <dgm:t>
        <a:bodyPr/>
        <a:lstStyle/>
        <a:p>
          <a:r>
            <a:rPr lang="pt-BR" sz="1800" b="1" i="0"/>
            <a:t>FSI</a:t>
          </a:r>
          <a:endParaRPr lang="pt-BR" sz="1800" b="1"/>
        </a:p>
      </dgm:t>
    </dgm:pt>
    <dgm:pt modelId="{1AD2F9FF-726F-4648-8D29-A22399B374A2}" type="parTrans" cxnId="{7AEF7510-A97A-4155-A2FF-B86137F3BE7A}">
      <dgm:prSet/>
      <dgm:spPr/>
      <dgm:t>
        <a:bodyPr/>
        <a:lstStyle/>
        <a:p>
          <a:endParaRPr lang="pt-BR" sz="800"/>
        </a:p>
      </dgm:t>
    </dgm:pt>
    <dgm:pt modelId="{143385FF-3E5E-4B95-ACF4-42918A3FC44D}" type="sibTrans" cxnId="{7AEF7510-A97A-4155-A2FF-B86137F3BE7A}">
      <dgm:prSet/>
      <dgm:spPr/>
      <dgm:t>
        <a:bodyPr/>
        <a:lstStyle/>
        <a:p>
          <a:endParaRPr lang="pt-BR" sz="800"/>
        </a:p>
      </dgm:t>
    </dgm:pt>
    <dgm:pt modelId="{0A988FA3-766D-4FEF-AA7A-CC9F942B2BC3}">
      <dgm:prSet custT="1"/>
      <dgm:spPr/>
      <dgm:t>
        <a:bodyPr/>
        <a:lstStyle/>
        <a:p>
          <a:r>
            <a:rPr lang="pt-BR" sz="1800" b="1" i="0"/>
            <a:t>IAIS</a:t>
          </a:r>
          <a:endParaRPr lang="pt-BR" sz="1800" b="1"/>
        </a:p>
      </dgm:t>
    </dgm:pt>
    <dgm:pt modelId="{2B2ACB55-D336-48C5-BE20-29A2F96D6EE4}" type="parTrans" cxnId="{3C7179DF-5C26-4B32-ABDE-1B573B4E44D1}">
      <dgm:prSet/>
      <dgm:spPr/>
      <dgm:t>
        <a:bodyPr/>
        <a:lstStyle/>
        <a:p>
          <a:endParaRPr lang="pt-BR" sz="800"/>
        </a:p>
      </dgm:t>
    </dgm:pt>
    <dgm:pt modelId="{D3860200-7396-46DE-84AE-D30616CB2224}" type="sibTrans" cxnId="{3C7179DF-5C26-4B32-ABDE-1B573B4E44D1}">
      <dgm:prSet/>
      <dgm:spPr/>
      <dgm:t>
        <a:bodyPr/>
        <a:lstStyle/>
        <a:p>
          <a:endParaRPr lang="pt-BR" sz="800"/>
        </a:p>
      </dgm:t>
    </dgm:pt>
    <dgm:pt modelId="{AFE57411-C1CC-45FB-BBD9-C7D0C9A93481}">
      <dgm:prSet custT="1"/>
      <dgm:spPr/>
      <dgm:t>
        <a:bodyPr/>
        <a:lstStyle/>
        <a:p>
          <a:pPr algn="ctr"/>
          <a:r>
            <a:rPr lang="pt-BR" sz="1800" b="1"/>
            <a:t>BACEN</a:t>
          </a:r>
        </a:p>
      </dgm:t>
    </dgm:pt>
    <dgm:pt modelId="{F0AC92BC-3D8F-4CAC-8698-200A88E483B0}" type="parTrans" cxnId="{1AA0580B-EFDD-493E-8946-E4C9109A6C9A}">
      <dgm:prSet/>
      <dgm:spPr/>
      <dgm:t>
        <a:bodyPr/>
        <a:lstStyle/>
        <a:p>
          <a:endParaRPr lang="pt-BR" sz="800"/>
        </a:p>
      </dgm:t>
    </dgm:pt>
    <dgm:pt modelId="{4D0892E8-3ED7-48DF-8B2D-A0EAEAAB31B1}" type="sibTrans" cxnId="{1AA0580B-EFDD-493E-8946-E4C9109A6C9A}">
      <dgm:prSet/>
      <dgm:spPr/>
      <dgm:t>
        <a:bodyPr/>
        <a:lstStyle/>
        <a:p>
          <a:endParaRPr lang="pt-BR" sz="800"/>
        </a:p>
      </dgm:t>
    </dgm:pt>
    <dgm:pt modelId="{0581FD78-1483-4458-832F-4439B3121073}">
      <dgm:prSet custT="1"/>
      <dgm:spPr/>
      <dgm:t>
        <a:bodyPr/>
        <a:lstStyle/>
        <a:p>
          <a:r>
            <a:rPr lang="pt-BR" sz="1800" b="1" i="0"/>
            <a:t>IAIS</a:t>
          </a:r>
          <a:endParaRPr lang="pt-BR" sz="1800" b="1"/>
        </a:p>
      </dgm:t>
    </dgm:pt>
    <dgm:pt modelId="{71E4C2F3-DA91-477A-8FD9-F6CAA07C1892}" type="parTrans" cxnId="{6FE55BBF-32E3-4B84-84FE-DCCD1FA0DF73}">
      <dgm:prSet/>
      <dgm:spPr/>
      <dgm:t>
        <a:bodyPr/>
        <a:lstStyle/>
        <a:p>
          <a:endParaRPr lang="pt-BR" sz="800"/>
        </a:p>
      </dgm:t>
    </dgm:pt>
    <dgm:pt modelId="{7972AA47-B69D-4009-AAAE-752142615018}" type="sibTrans" cxnId="{6FE55BBF-32E3-4B84-84FE-DCCD1FA0DF73}">
      <dgm:prSet/>
      <dgm:spPr/>
      <dgm:t>
        <a:bodyPr/>
        <a:lstStyle/>
        <a:p>
          <a:endParaRPr lang="pt-BR" sz="800"/>
        </a:p>
      </dgm:t>
    </dgm:pt>
    <dgm:pt modelId="{56530989-5C6C-4690-8020-C58207B9A4DD}">
      <dgm:prSet custT="1"/>
      <dgm:spPr/>
      <dgm:t>
        <a:bodyPr/>
        <a:lstStyle/>
        <a:p>
          <a:r>
            <a:rPr lang="pt-BR" sz="1600" b="1" i="0"/>
            <a:t>CE (Solvência II)</a:t>
          </a:r>
          <a:endParaRPr lang="pt-BR" sz="1600" b="1"/>
        </a:p>
      </dgm:t>
    </dgm:pt>
    <dgm:pt modelId="{2571D07F-40E2-4F5A-BB6F-631C656E0DCC}" type="parTrans" cxnId="{21E53C27-A465-47DC-8561-81707BCE3565}">
      <dgm:prSet/>
      <dgm:spPr/>
      <dgm:t>
        <a:bodyPr/>
        <a:lstStyle/>
        <a:p>
          <a:endParaRPr lang="pt-BR" sz="800"/>
        </a:p>
      </dgm:t>
    </dgm:pt>
    <dgm:pt modelId="{4DF5A73D-4DB4-44E9-9ABD-F213A48302AF}" type="sibTrans" cxnId="{21E53C27-A465-47DC-8561-81707BCE3565}">
      <dgm:prSet/>
      <dgm:spPr/>
      <dgm:t>
        <a:bodyPr/>
        <a:lstStyle/>
        <a:p>
          <a:endParaRPr lang="pt-BR" sz="800"/>
        </a:p>
      </dgm:t>
    </dgm:pt>
    <dgm:pt modelId="{2567F114-F714-4B2D-AC27-C4493FDAFDA6}" type="pres">
      <dgm:prSet presAssocID="{8A22C153-2B9D-40D6-BB70-EF179214BFD1}" presName="compositeShape" presStyleCnt="0">
        <dgm:presLayoutVars>
          <dgm:chMax val="7"/>
          <dgm:dir/>
          <dgm:resizeHandles val="exact"/>
        </dgm:presLayoutVars>
      </dgm:prSet>
      <dgm:spPr/>
    </dgm:pt>
    <dgm:pt modelId="{328C887A-7889-4436-AAD3-F38257AC5D36}" type="pres">
      <dgm:prSet presAssocID="{5DD36DFF-9529-48E5-B7A3-AD6CA85F9A5A}" presName="circ1" presStyleLbl="vennNode1" presStyleIdx="0" presStyleCnt="5" custLinFactNeighborX="439" custLinFactNeighborY="8726"/>
      <dgm:spPr/>
    </dgm:pt>
    <dgm:pt modelId="{1C48EBF0-67E8-4320-9570-C4A514BB28F7}" type="pres">
      <dgm:prSet presAssocID="{5DD36DFF-9529-48E5-B7A3-AD6CA85F9A5A}" presName="circ1Tx" presStyleLbl="revTx" presStyleIdx="0" presStyleCnt="0" custLinFactY="9866" custLinFactNeighborX="-1412" custLinFactNeighborY="100000">
        <dgm:presLayoutVars>
          <dgm:chMax val="0"/>
          <dgm:chPref val="0"/>
          <dgm:bulletEnabled val="1"/>
        </dgm:presLayoutVars>
      </dgm:prSet>
      <dgm:spPr/>
    </dgm:pt>
    <dgm:pt modelId="{0DC2797C-27E0-4037-979F-EDC4B82E54A2}" type="pres">
      <dgm:prSet presAssocID="{0A988FA3-766D-4FEF-AA7A-CC9F942B2BC3}" presName="circ2" presStyleLbl="vennNode1" presStyleIdx="1" presStyleCnt="5" custLinFactNeighborX="-4861" custLinFactNeighborY="23"/>
      <dgm:spPr/>
    </dgm:pt>
    <dgm:pt modelId="{B4D7C396-5A33-4EC7-AF7B-C3E42E13468D}" type="pres">
      <dgm:prSet presAssocID="{0A988FA3-766D-4FEF-AA7A-CC9F942B2BC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0A0E2D8-5471-48D1-887B-EB9B7C8C1469}" type="pres">
      <dgm:prSet presAssocID="{AFE57411-C1CC-45FB-BBD9-C7D0C9A93481}" presName="circ3" presStyleLbl="vennNode1" presStyleIdx="2" presStyleCnt="5" custLinFactNeighborX="10798" custLinFactNeighborY="1075"/>
      <dgm:spPr/>
    </dgm:pt>
    <dgm:pt modelId="{5AFA577C-5B6D-4BEC-A9A4-9C5E79E665D7}" type="pres">
      <dgm:prSet presAssocID="{AFE57411-C1CC-45FB-BBD9-C7D0C9A93481}" presName="circ3Tx" presStyleLbl="revTx" presStyleIdx="0" presStyleCnt="0" custLinFactNeighborX="-84127" custLinFactNeighborY="-36322">
        <dgm:presLayoutVars>
          <dgm:chMax val="0"/>
          <dgm:chPref val="0"/>
          <dgm:bulletEnabled val="1"/>
        </dgm:presLayoutVars>
      </dgm:prSet>
      <dgm:spPr/>
    </dgm:pt>
    <dgm:pt modelId="{FD481895-7F42-48B9-8B8F-1A707BC93877}" type="pres">
      <dgm:prSet presAssocID="{0581FD78-1483-4458-832F-4439B3121073}" presName="circ4" presStyleLbl="vennNode1" presStyleIdx="3" presStyleCnt="5" custLinFactNeighborX="-14446" custLinFactNeighborY="7551"/>
      <dgm:spPr/>
    </dgm:pt>
    <dgm:pt modelId="{FFA46BA6-9A9C-44B7-A61A-C8FAE31FF205}" type="pres">
      <dgm:prSet presAssocID="{0581FD78-1483-4458-832F-4439B3121073}" presName="circ4Tx" presStyleLbl="revTx" presStyleIdx="0" presStyleCnt="0" custLinFactNeighborX="80794" custLinFactNeighborY="-24110">
        <dgm:presLayoutVars>
          <dgm:chMax val="0"/>
          <dgm:chPref val="0"/>
          <dgm:bulletEnabled val="1"/>
        </dgm:presLayoutVars>
      </dgm:prSet>
      <dgm:spPr/>
    </dgm:pt>
    <dgm:pt modelId="{F88E6FAB-393B-415C-BE6F-C36A6D1C7370}" type="pres">
      <dgm:prSet presAssocID="{56530989-5C6C-4690-8020-C58207B9A4DD}" presName="circ5" presStyleLbl="vennNode1" presStyleIdx="4" presStyleCnt="5"/>
      <dgm:spPr/>
    </dgm:pt>
    <dgm:pt modelId="{D67079B7-7D57-434E-B6D4-F565C38A908D}" type="pres">
      <dgm:prSet presAssocID="{56530989-5C6C-4690-8020-C58207B9A4DD}" presName="circ5Tx" presStyleLbl="revTx" presStyleIdx="0" presStyleCnt="0" custScaleX="44331" custScaleY="63203" custLinFactNeighborX="83636" custLinFactNeighborY="36473">
        <dgm:presLayoutVars>
          <dgm:chMax val="0"/>
          <dgm:chPref val="0"/>
          <dgm:bulletEnabled val="1"/>
        </dgm:presLayoutVars>
      </dgm:prSet>
      <dgm:spPr/>
    </dgm:pt>
  </dgm:ptLst>
  <dgm:cxnLst>
    <dgm:cxn modelId="{C07BFD00-0A53-4D12-B8EE-39964D2241BA}" type="presOf" srcId="{0581FD78-1483-4458-832F-4439B3121073}" destId="{FFA46BA6-9A9C-44B7-A61A-C8FAE31FF205}" srcOrd="0" destOrd="0" presId="urn:microsoft.com/office/officeart/2005/8/layout/venn1"/>
    <dgm:cxn modelId="{1AA0580B-EFDD-493E-8946-E4C9109A6C9A}" srcId="{8A22C153-2B9D-40D6-BB70-EF179214BFD1}" destId="{AFE57411-C1CC-45FB-BBD9-C7D0C9A93481}" srcOrd="2" destOrd="0" parTransId="{F0AC92BC-3D8F-4CAC-8698-200A88E483B0}" sibTransId="{4D0892E8-3ED7-48DF-8B2D-A0EAEAAB31B1}"/>
    <dgm:cxn modelId="{7AEF7510-A97A-4155-A2FF-B86137F3BE7A}" srcId="{8A22C153-2B9D-40D6-BB70-EF179214BFD1}" destId="{5DD36DFF-9529-48E5-B7A3-AD6CA85F9A5A}" srcOrd="0" destOrd="0" parTransId="{1AD2F9FF-726F-4648-8D29-A22399B374A2}" sibTransId="{143385FF-3E5E-4B95-ACF4-42918A3FC44D}"/>
    <dgm:cxn modelId="{21E53C27-A465-47DC-8561-81707BCE3565}" srcId="{8A22C153-2B9D-40D6-BB70-EF179214BFD1}" destId="{56530989-5C6C-4690-8020-C58207B9A4DD}" srcOrd="4" destOrd="0" parTransId="{2571D07F-40E2-4F5A-BB6F-631C656E0DCC}" sibTransId="{4DF5A73D-4DB4-44E9-9ABD-F213A48302AF}"/>
    <dgm:cxn modelId="{0D95CD29-BE60-4C18-9C33-3DE17CE57387}" type="presOf" srcId="{8A22C153-2B9D-40D6-BB70-EF179214BFD1}" destId="{2567F114-F714-4B2D-AC27-C4493FDAFDA6}" srcOrd="0" destOrd="0" presId="urn:microsoft.com/office/officeart/2005/8/layout/venn1"/>
    <dgm:cxn modelId="{E2192932-7C0C-4EBC-9162-633E7F6C7893}" type="presOf" srcId="{0A988FA3-766D-4FEF-AA7A-CC9F942B2BC3}" destId="{B4D7C396-5A33-4EC7-AF7B-C3E42E13468D}" srcOrd="0" destOrd="0" presId="urn:microsoft.com/office/officeart/2005/8/layout/venn1"/>
    <dgm:cxn modelId="{743A2C3F-0093-4A43-B58E-D0CA014F3CCD}" type="presOf" srcId="{5DD36DFF-9529-48E5-B7A3-AD6CA85F9A5A}" destId="{1C48EBF0-67E8-4320-9570-C4A514BB28F7}" srcOrd="0" destOrd="0" presId="urn:microsoft.com/office/officeart/2005/8/layout/venn1"/>
    <dgm:cxn modelId="{86266656-2EF6-40D8-AB9B-1A570AB0FD2A}" type="presOf" srcId="{56530989-5C6C-4690-8020-C58207B9A4DD}" destId="{D67079B7-7D57-434E-B6D4-F565C38A908D}" srcOrd="0" destOrd="0" presId="urn:microsoft.com/office/officeart/2005/8/layout/venn1"/>
    <dgm:cxn modelId="{6FE55BBF-32E3-4B84-84FE-DCCD1FA0DF73}" srcId="{8A22C153-2B9D-40D6-BB70-EF179214BFD1}" destId="{0581FD78-1483-4458-832F-4439B3121073}" srcOrd="3" destOrd="0" parTransId="{71E4C2F3-DA91-477A-8FD9-F6CAA07C1892}" sibTransId="{7972AA47-B69D-4009-AAAE-752142615018}"/>
    <dgm:cxn modelId="{BBFEFACD-7B69-4F98-85AA-296B44DACF65}" type="presOf" srcId="{AFE57411-C1CC-45FB-BBD9-C7D0C9A93481}" destId="{5AFA577C-5B6D-4BEC-A9A4-9C5E79E665D7}" srcOrd="0" destOrd="0" presId="urn:microsoft.com/office/officeart/2005/8/layout/venn1"/>
    <dgm:cxn modelId="{3C7179DF-5C26-4B32-ABDE-1B573B4E44D1}" srcId="{8A22C153-2B9D-40D6-BB70-EF179214BFD1}" destId="{0A988FA3-766D-4FEF-AA7A-CC9F942B2BC3}" srcOrd="1" destOrd="0" parTransId="{2B2ACB55-D336-48C5-BE20-29A2F96D6EE4}" sibTransId="{D3860200-7396-46DE-84AE-D30616CB2224}"/>
    <dgm:cxn modelId="{830708A3-769E-498D-9D62-4209E7924B52}" type="presParOf" srcId="{2567F114-F714-4B2D-AC27-C4493FDAFDA6}" destId="{328C887A-7889-4436-AAD3-F38257AC5D36}" srcOrd="0" destOrd="0" presId="urn:microsoft.com/office/officeart/2005/8/layout/venn1"/>
    <dgm:cxn modelId="{BB1DE3CD-1C68-42B9-92D7-745DD0759F3B}" type="presParOf" srcId="{2567F114-F714-4B2D-AC27-C4493FDAFDA6}" destId="{1C48EBF0-67E8-4320-9570-C4A514BB28F7}" srcOrd="1" destOrd="0" presId="urn:microsoft.com/office/officeart/2005/8/layout/venn1"/>
    <dgm:cxn modelId="{8C73D6A2-8E03-42B4-BBF5-E0A915A92A85}" type="presParOf" srcId="{2567F114-F714-4B2D-AC27-C4493FDAFDA6}" destId="{0DC2797C-27E0-4037-979F-EDC4B82E54A2}" srcOrd="2" destOrd="0" presId="urn:microsoft.com/office/officeart/2005/8/layout/venn1"/>
    <dgm:cxn modelId="{7981B8A6-09D9-4C60-A6C5-81603B96A404}" type="presParOf" srcId="{2567F114-F714-4B2D-AC27-C4493FDAFDA6}" destId="{B4D7C396-5A33-4EC7-AF7B-C3E42E13468D}" srcOrd="3" destOrd="0" presId="urn:microsoft.com/office/officeart/2005/8/layout/venn1"/>
    <dgm:cxn modelId="{4065BFE0-D7B5-4037-82AA-7477160B5454}" type="presParOf" srcId="{2567F114-F714-4B2D-AC27-C4493FDAFDA6}" destId="{90A0E2D8-5471-48D1-887B-EB9B7C8C1469}" srcOrd="4" destOrd="0" presId="urn:microsoft.com/office/officeart/2005/8/layout/venn1"/>
    <dgm:cxn modelId="{3AA2D194-58E3-4557-9357-8AAB1C117D54}" type="presParOf" srcId="{2567F114-F714-4B2D-AC27-C4493FDAFDA6}" destId="{5AFA577C-5B6D-4BEC-A9A4-9C5E79E665D7}" srcOrd="5" destOrd="0" presId="urn:microsoft.com/office/officeart/2005/8/layout/venn1"/>
    <dgm:cxn modelId="{864D9C65-5838-4E2A-B31E-6D20F28AFFEE}" type="presParOf" srcId="{2567F114-F714-4B2D-AC27-C4493FDAFDA6}" destId="{FD481895-7F42-48B9-8B8F-1A707BC93877}" srcOrd="6" destOrd="0" presId="urn:microsoft.com/office/officeart/2005/8/layout/venn1"/>
    <dgm:cxn modelId="{BFFB6112-0F73-4897-B824-5BD814B5EBA5}" type="presParOf" srcId="{2567F114-F714-4B2D-AC27-C4493FDAFDA6}" destId="{FFA46BA6-9A9C-44B7-A61A-C8FAE31FF205}" srcOrd="7" destOrd="0" presId="urn:microsoft.com/office/officeart/2005/8/layout/venn1"/>
    <dgm:cxn modelId="{0B667B68-CD69-4E0D-AD1D-B52D66C58311}" type="presParOf" srcId="{2567F114-F714-4B2D-AC27-C4493FDAFDA6}" destId="{F88E6FAB-393B-415C-BE6F-C36A6D1C7370}" srcOrd="8" destOrd="0" presId="urn:microsoft.com/office/officeart/2005/8/layout/venn1"/>
    <dgm:cxn modelId="{CDF68C56-7E7F-4068-8BAA-C1BBACDD8BBE}" type="presParOf" srcId="{2567F114-F714-4B2D-AC27-C4493FDAFDA6}" destId="{D67079B7-7D57-434E-B6D4-F565C38A908D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44C548-7FB1-4E21-A3D5-259E5D166F4F}" type="doc">
      <dgm:prSet loTypeId="urn:microsoft.com/office/officeart/2005/8/layout/process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D710982-955E-4736-B3E0-89213A6CC4B7}">
      <dgm:prSet/>
      <dgm:spPr/>
      <dgm:t>
        <a:bodyPr/>
        <a:lstStyle/>
        <a:p>
          <a:r>
            <a:rPr lang="pt-BR" b="0" i="0"/>
            <a:t>Transição para o CBR completa</a:t>
          </a:r>
          <a:endParaRPr lang="pt-BR"/>
        </a:p>
      </dgm:t>
    </dgm:pt>
    <dgm:pt modelId="{2415CD1B-97AD-4F0E-BB0C-6984C73B3E70}" type="parTrans" cxnId="{73618988-40D9-405D-B56C-3B3CE90BCA16}">
      <dgm:prSet/>
      <dgm:spPr/>
      <dgm:t>
        <a:bodyPr/>
        <a:lstStyle/>
        <a:p>
          <a:endParaRPr lang="pt-BR"/>
        </a:p>
      </dgm:t>
    </dgm:pt>
    <dgm:pt modelId="{0B2CD7FC-F29B-4DEB-B14E-05587237B353}" type="sibTrans" cxnId="{73618988-40D9-405D-B56C-3B3CE90BCA16}">
      <dgm:prSet/>
      <dgm:spPr/>
      <dgm:t>
        <a:bodyPr/>
        <a:lstStyle/>
        <a:p>
          <a:endParaRPr lang="pt-BR"/>
        </a:p>
      </dgm:t>
    </dgm:pt>
    <dgm:pt modelId="{A6F9F8D7-E701-4F53-BFB6-00D1EFD8CC6B}">
      <dgm:prSet/>
      <dgm:spPr/>
      <dgm:t>
        <a:bodyPr/>
        <a:lstStyle/>
        <a:p>
          <a:r>
            <a:rPr lang="pt-BR" b="0" i="0"/>
            <a:t>Adoção em 2023</a:t>
          </a:r>
          <a:endParaRPr lang="pt-BR"/>
        </a:p>
      </dgm:t>
    </dgm:pt>
    <dgm:pt modelId="{827AE08B-2CFB-4D68-84F0-F16D338A678B}" type="parTrans" cxnId="{70FA7D89-C931-480B-8488-AF328474E6D7}">
      <dgm:prSet/>
      <dgm:spPr/>
      <dgm:t>
        <a:bodyPr/>
        <a:lstStyle/>
        <a:p>
          <a:endParaRPr lang="pt-BR"/>
        </a:p>
      </dgm:t>
    </dgm:pt>
    <dgm:pt modelId="{CDADBEE4-9C95-40B5-B81D-F1844103CFA8}" type="sibTrans" cxnId="{70FA7D89-C931-480B-8488-AF328474E6D7}">
      <dgm:prSet/>
      <dgm:spPr/>
      <dgm:t>
        <a:bodyPr/>
        <a:lstStyle/>
        <a:p>
          <a:endParaRPr lang="pt-BR"/>
        </a:p>
      </dgm:t>
    </dgm:pt>
    <dgm:pt modelId="{4F374628-96A4-4BE1-A979-AF6339E31C84}">
      <dgm:prSet/>
      <dgm:spPr/>
      <dgm:t>
        <a:bodyPr/>
        <a:lstStyle/>
        <a:p>
          <a:r>
            <a:rPr lang="pt-BR" b="0" i="0"/>
            <a:t>Fim da Margem de Solvência</a:t>
          </a:r>
          <a:endParaRPr lang="pt-BR"/>
        </a:p>
      </dgm:t>
    </dgm:pt>
    <dgm:pt modelId="{76733E54-2B54-4AC3-BDFC-19F5151F5B79}" type="parTrans" cxnId="{CCFE250A-4691-46E5-9878-B4B47ED4EA28}">
      <dgm:prSet/>
      <dgm:spPr/>
      <dgm:t>
        <a:bodyPr/>
        <a:lstStyle/>
        <a:p>
          <a:endParaRPr lang="pt-BR"/>
        </a:p>
      </dgm:t>
    </dgm:pt>
    <dgm:pt modelId="{CF7145AD-E428-4700-874B-C0911D77A4D4}" type="sibTrans" cxnId="{CCFE250A-4691-46E5-9878-B4B47ED4EA28}">
      <dgm:prSet/>
      <dgm:spPr/>
      <dgm:t>
        <a:bodyPr/>
        <a:lstStyle/>
        <a:p>
          <a:endParaRPr lang="pt-BR"/>
        </a:p>
      </dgm:t>
    </dgm:pt>
    <dgm:pt modelId="{067C435A-5BC0-4BDA-9373-BD82181017A9}" type="pres">
      <dgm:prSet presAssocID="{3E44C548-7FB1-4E21-A3D5-259E5D166F4F}" presName="Name0" presStyleCnt="0">
        <dgm:presLayoutVars>
          <dgm:dir/>
          <dgm:resizeHandles val="exact"/>
        </dgm:presLayoutVars>
      </dgm:prSet>
      <dgm:spPr/>
    </dgm:pt>
    <dgm:pt modelId="{9EF503E3-1D8A-4E1F-82CD-4BA1E8E38BC1}" type="pres">
      <dgm:prSet presAssocID="{CD710982-955E-4736-B3E0-89213A6CC4B7}" presName="node" presStyleLbl="node1" presStyleIdx="0" presStyleCnt="3">
        <dgm:presLayoutVars>
          <dgm:bulletEnabled val="1"/>
        </dgm:presLayoutVars>
      </dgm:prSet>
      <dgm:spPr/>
    </dgm:pt>
    <dgm:pt modelId="{E520C481-8E4A-423D-B491-E5EA18913475}" type="pres">
      <dgm:prSet presAssocID="{0B2CD7FC-F29B-4DEB-B14E-05587237B353}" presName="sibTrans" presStyleLbl="sibTrans2D1" presStyleIdx="0" presStyleCnt="2"/>
      <dgm:spPr/>
    </dgm:pt>
    <dgm:pt modelId="{15D4D75A-0DA5-4650-8895-6C0803578D58}" type="pres">
      <dgm:prSet presAssocID="{0B2CD7FC-F29B-4DEB-B14E-05587237B353}" presName="connectorText" presStyleLbl="sibTrans2D1" presStyleIdx="0" presStyleCnt="2"/>
      <dgm:spPr/>
    </dgm:pt>
    <dgm:pt modelId="{E303891D-6F8B-4E54-947C-2CA4B515F10B}" type="pres">
      <dgm:prSet presAssocID="{A6F9F8D7-E701-4F53-BFB6-00D1EFD8CC6B}" presName="node" presStyleLbl="node1" presStyleIdx="1" presStyleCnt="3">
        <dgm:presLayoutVars>
          <dgm:bulletEnabled val="1"/>
        </dgm:presLayoutVars>
      </dgm:prSet>
      <dgm:spPr/>
    </dgm:pt>
    <dgm:pt modelId="{80D6A64C-2804-42F2-A430-0BA46E626C69}" type="pres">
      <dgm:prSet presAssocID="{CDADBEE4-9C95-40B5-B81D-F1844103CFA8}" presName="sibTrans" presStyleLbl="sibTrans2D1" presStyleIdx="1" presStyleCnt="2"/>
      <dgm:spPr/>
    </dgm:pt>
    <dgm:pt modelId="{1EB57394-0BC9-46EA-9437-30F16C999FDD}" type="pres">
      <dgm:prSet presAssocID="{CDADBEE4-9C95-40B5-B81D-F1844103CFA8}" presName="connectorText" presStyleLbl="sibTrans2D1" presStyleIdx="1" presStyleCnt="2"/>
      <dgm:spPr/>
    </dgm:pt>
    <dgm:pt modelId="{3AF3D6C8-C8D0-4CA0-B3B5-FED85B902D2C}" type="pres">
      <dgm:prSet presAssocID="{4F374628-96A4-4BE1-A979-AF6339E31C84}" presName="node" presStyleLbl="node1" presStyleIdx="2" presStyleCnt="3">
        <dgm:presLayoutVars>
          <dgm:bulletEnabled val="1"/>
        </dgm:presLayoutVars>
      </dgm:prSet>
      <dgm:spPr/>
    </dgm:pt>
  </dgm:ptLst>
  <dgm:cxnLst>
    <dgm:cxn modelId="{CCFE250A-4691-46E5-9878-B4B47ED4EA28}" srcId="{3E44C548-7FB1-4E21-A3D5-259E5D166F4F}" destId="{4F374628-96A4-4BE1-A979-AF6339E31C84}" srcOrd="2" destOrd="0" parTransId="{76733E54-2B54-4AC3-BDFC-19F5151F5B79}" sibTransId="{CF7145AD-E428-4700-874B-C0911D77A4D4}"/>
    <dgm:cxn modelId="{71765822-8BB2-453E-95D5-3820CF3FC14C}" type="presOf" srcId="{0B2CD7FC-F29B-4DEB-B14E-05587237B353}" destId="{15D4D75A-0DA5-4650-8895-6C0803578D58}" srcOrd="1" destOrd="0" presId="urn:microsoft.com/office/officeart/2005/8/layout/process1"/>
    <dgm:cxn modelId="{7D307726-5B73-43FF-BADB-E65DB4CE1F1E}" type="presOf" srcId="{CDADBEE4-9C95-40B5-B81D-F1844103CFA8}" destId="{1EB57394-0BC9-46EA-9437-30F16C999FDD}" srcOrd="1" destOrd="0" presId="urn:microsoft.com/office/officeart/2005/8/layout/process1"/>
    <dgm:cxn modelId="{D5C6875D-0F5F-4E26-8A0B-5943990FD1C8}" type="presOf" srcId="{0B2CD7FC-F29B-4DEB-B14E-05587237B353}" destId="{E520C481-8E4A-423D-B491-E5EA18913475}" srcOrd="0" destOrd="0" presId="urn:microsoft.com/office/officeart/2005/8/layout/process1"/>
    <dgm:cxn modelId="{CB179750-6EEE-47E9-BEF9-7706138E7C7F}" type="presOf" srcId="{A6F9F8D7-E701-4F53-BFB6-00D1EFD8CC6B}" destId="{E303891D-6F8B-4E54-947C-2CA4B515F10B}" srcOrd="0" destOrd="0" presId="urn:microsoft.com/office/officeart/2005/8/layout/process1"/>
    <dgm:cxn modelId="{F8353754-6449-4BC2-ADA4-4B211DF42ECA}" type="presOf" srcId="{CD710982-955E-4736-B3E0-89213A6CC4B7}" destId="{9EF503E3-1D8A-4E1F-82CD-4BA1E8E38BC1}" srcOrd="0" destOrd="0" presId="urn:microsoft.com/office/officeart/2005/8/layout/process1"/>
    <dgm:cxn modelId="{73618988-40D9-405D-B56C-3B3CE90BCA16}" srcId="{3E44C548-7FB1-4E21-A3D5-259E5D166F4F}" destId="{CD710982-955E-4736-B3E0-89213A6CC4B7}" srcOrd="0" destOrd="0" parTransId="{2415CD1B-97AD-4F0E-BB0C-6984C73B3E70}" sibTransId="{0B2CD7FC-F29B-4DEB-B14E-05587237B353}"/>
    <dgm:cxn modelId="{70FA7D89-C931-480B-8488-AF328474E6D7}" srcId="{3E44C548-7FB1-4E21-A3D5-259E5D166F4F}" destId="{A6F9F8D7-E701-4F53-BFB6-00D1EFD8CC6B}" srcOrd="1" destOrd="0" parTransId="{827AE08B-2CFB-4D68-84F0-F16D338A678B}" sibTransId="{CDADBEE4-9C95-40B5-B81D-F1844103CFA8}"/>
    <dgm:cxn modelId="{7AD2309A-97DD-4766-999D-2D071BFD433F}" type="presOf" srcId="{CDADBEE4-9C95-40B5-B81D-F1844103CFA8}" destId="{80D6A64C-2804-42F2-A430-0BA46E626C69}" srcOrd="0" destOrd="0" presId="urn:microsoft.com/office/officeart/2005/8/layout/process1"/>
    <dgm:cxn modelId="{64E4629D-687C-48A5-895C-A6FAC45DF3AB}" type="presOf" srcId="{3E44C548-7FB1-4E21-A3D5-259E5D166F4F}" destId="{067C435A-5BC0-4BDA-9373-BD82181017A9}" srcOrd="0" destOrd="0" presId="urn:microsoft.com/office/officeart/2005/8/layout/process1"/>
    <dgm:cxn modelId="{053367B3-6ED9-4F8F-94B2-48861E1C1110}" type="presOf" srcId="{4F374628-96A4-4BE1-A979-AF6339E31C84}" destId="{3AF3D6C8-C8D0-4CA0-B3B5-FED85B902D2C}" srcOrd="0" destOrd="0" presId="urn:microsoft.com/office/officeart/2005/8/layout/process1"/>
    <dgm:cxn modelId="{6808EDC6-177C-437C-8B31-31C610FA7723}" type="presParOf" srcId="{067C435A-5BC0-4BDA-9373-BD82181017A9}" destId="{9EF503E3-1D8A-4E1F-82CD-4BA1E8E38BC1}" srcOrd="0" destOrd="0" presId="urn:microsoft.com/office/officeart/2005/8/layout/process1"/>
    <dgm:cxn modelId="{CB391E50-4FA8-4672-9542-C691A5E97FAA}" type="presParOf" srcId="{067C435A-5BC0-4BDA-9373-BD82181017A9}" destId="{E520C481-8E4A-423D-B491-E5EA18913475}" srcOrd="1" destOrd="0" presId="urn:microsoft.com/office/officeart/2005/8/layout/process1"/>
    <dgm:cxn modelId="{869F19F1-69A6-444D-B414-51186C0C0F34}" type="presParOf" srcId="{E520C481-8E4A-423D-B491-E5EA18913475}" destId="{15D4D75A-0DA5-4650-8895-6C0803578D58}" srcOrd="0" destOrd="0" presId="urn:microsoft.com/office/officeart/2005/8/layout/process1"/>
    <dgm:cxn modelId="{BD7E9F29-4D71-4B0C-BB06-D60F048BCEBE}" type="presParOf" srcId="{067C435A-5BC0-4BDA-9373-BD82181017A9}" destId="{E303891D-6F8B-4E54-947C-2CA4B515F10B}" srcOrd="2" destOrd="0" presId="urn:microsoft.com/office/officeart/2005/8/layout/process1"/>
    <dgm:cxn modelId="{4DDBD89B-7ED0-47DC-AF03-CA037CF74AC8}" type="presParOf" srcId="{067C435A-5BC0-4BDA-9373-BD82181017A9}" destId="{80D6A64C-2804-42F2-A430-0BA46E626C69}" srcOrd="3" destOrd="0" presId="urn:microsoft.com/office/officeart/2005/8/layout/process1"/>
    <dgm:cxn modelId="{8A754C70-9FC5-4EA0-9635-CD1E3D6C1DAA}" type="presParOf" srcId="{80D6A64C-2804-42F2-A430-0BA46E626C69}" destId="{1EB57394-0BC9-46EA-9437-30F16C999FDD}" srcOrd="0" destOrd="0" presId="urn:microsoft.com/office/officeart/2005/8/layout/process1"/>
    <dgm:cxn modelId="{2861F58A-AD8E-4F5F-97DD-D1A02F97629E}" type="presParOf" srcId="{067C435A-5BC0-4BDA-9373-BD82181017A9}" destId="{3AF3D6C8-C8D0-4CA0-B3B5-FED85B902D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5E55E-5C98-4CDD-AFF8-78C5D951C3C9}">
      <dsp:nvSpPr>
        <dsp:cNvPr id="0" name=""/>
        <dsp:cNvSpPr/>
      </dsp:nvSpPr>
      <dsp:spPr>
        <a:xfrm>
          <a:off x="1642606" y="772107"/>
          <a:ext cx="5163145" cy="5163145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3">
            <a:hueOff val="498014"/>
            <a:satOff val="-1202"/>
            <a:lumOff val="-211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6E528-2B53-4C14-97AC-4302D90D9A0A}">
      <dsp:nvSpPr>
        <dsp:cNvPr id="0" name=""/>
        <dsp:cNvSpPr/>
      </dsp:nvSpPr>
      <dsp:spPr>
        <a:xfrm>
          <a:off x="1642606" y="772107"/>
          <a:ext cx="5163145" cy="516314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3">
            <a:hueOff val="373511"/>
            <a:satOff val="-901"/>
            <a:lumOff val="-1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767EA-A662-43A6-ABC4-9E24CD763DB4}">
      <dsp:nvSpPr>
        <dsp:cNvPr id="0" name=""/>
        <dsp:cNvSpPr/>
      </dsp:nvSpPr>
      <dsp:spPr>
        <a:xfrm>
          <a:off x="1642606" y="772107"/>
          <a:ext cx="5163145" cy="516314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3">
            <a:hueOff val="249007"/>
            <a:satOff val="-601"/>
            <a:lumOff val="-105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0BF52-ECF0-4BD7-9F19-3BA87A1B6BA9}">
      <dsp:nvSpPr>
        <dsp:cNvPr id="0" name=""/>
        <dsp:cNvSpPr/>
      </dsp:nvSpPr>
      <dsp:spPr>
        <a:xfrm>
          <a:off x="1642606" y="772107"/>
          <a:ext cx="5163145" cy="516314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3">
            <a:hueOff val="124504"/>
            <a:satOff val="-300"/>
            <a:lumOff val="-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90453-B52E-4674-95B8-3B7AD4168113}">
      <dsp:nvSpPr>
        <dsp:cNvPr id="0" name=""/>
        <dsp:cNvSpPr/>
      </dsp:nvSpPr>
      <dsp:spPr>
        <a:xfrm>
          <a:off x="1642606" y="772107"/>
          <a:ext cx="5163145" cy="516314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4DAD7-3625-4C36-B6B3-54B07DD3B9A8}">
      <dsp:nvSpPr>
        <dsp:cNvPr id="0" name=""/>
        <dsp:cNvSpPr/>
      </dsp:nvSpPr>
      <dsp:spPr>
        <a:xfrm>
          <a:off x="3036128" y="2165629"/>
          <a:ext cx="2376100" cy="2376100"/>
        </a:xfrm>
        <a:prstGeom prst="ellipse">
          <a:avLst/>
        </a:prstGeom>
        <a:solidFill>
          <a:srgbClr val="006E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chemeClr val="bg1"/>
              </a:solidFill>
            </a:rPr>
            <a:t>Capital Baseado em Risco (CBR)</a:t>
          </a:r>
        </a:p>
      </dsp:txBody>
      <dsp:txXfrm>
        <a:off x="3384100" y="2513601"/>
        <a:ext cx="1680156" cy="1680156"/>
      </dsp:txXfrm>
    </dsp:sp>
    <dsp:sp modelId="{4E67DA5F-6EC9-407C-9F4A-94E42FE7EC7E}">
      <dsp:nvSpPr>
        <dsp:cNvPr id="0" name=""/>
        <dsp:cNvSpPr/>
      </dsp:nvSpPr>
      <dsp:spPr>
        <a:xfrm>
          <a:off x="3333223" y="349"/>
          <a:ext cx="1781911" cy="166327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/>
            <a:t>Risco de Subscrição</a:t>
          </a:r>
        </a:p>
      </dsp:txBody>
      <dsp:txXfrm>
        <a:off x="3594178" y="243929"/>
        <a:ext cx="1260001" cy="1176110"/>
      </dsp:txXfrm>
    </dsp:sp>
    <dsp:sp modelId="{E1100240-8C2E-4D7E-AFDA-977A7C9EC17A}">
      <dsp:nvSpPr>
        <dsp:cNvPr id="0" name=""/>
        <dsp:cNvSpPr/>
      </dsp:nvSpPr>
      <dsp:spPr>
        <a:xfrm>
          <a:off x="5790818" y="1742798"/>
          <a:ext cx="1663270" cy="166327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/>
            <a:t>Risco de Crédito</a:t>
          </a:r>
        </a:p>
      </dsp:txBody>
      <dsp:txXfrm>
        <a:off x="6034398" y="1986378"/>
        <a:ext cx="1176110" cy="1176110"/>
      </dsp:txXfrm>
    </dsp:sp>
    <dsp:sp modelId="{FCD0928A-5CBC-4739-9CB1-497D4B8C5886}">
      <dsp:nvSpPr>
        <dsp:cNvPr id="0" name=""/>
        <dsp:cNvSpPr/>
      </dsp:nvSpPr>
      <dsp:spPr>
        <a:xfrm>
          <a:off x="4874758" y="4562138"/>
          <a:ext cx="1663270" cy="166327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Risco Operacional</a:t>
          </a:r>
        </a:p>
      </dsp:txBody>
      <dsp:txXfrm>
        <a:off x="5118338" y="4805718"/>
        <a:ext cx="1176110" cy="1176110"/>
      </dsp:txXfrm>
    </dsp:sp>
    <dsp:sp modelId="{DC682C15-4068-4F64-A047-354584823EED}">
      <dsp:nvSpPr>
        <dsp:cNvPr id="0" name=""/>
        <dsp:cNvSpPr/>
      </dsp:nvSpPr>
      <dsp:spPr>
        <a:xfrm>
          <a:off x="1910328" y="4562138"/>
          <a:ext cx="1663270" cy="166327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/>
            <a:t>Risco Legal</a:t>
          </a:r>
        </a:p>
      </dsp:txBody>
      <dsp:txXfrm>
        <a:off x="2153908" y="4805718"/>
        <a:ext cx="1176110" cy="1176110"/>
      </dsp:txXfrm>
    </dsp:sp>
    <dsp:sp modelId="{70BCA3BC-EDCA-4312-AB80-5230F9C39C10}">
      <dsp:nvSpPr>
        <dsp:cNvPr id="0" name=""/>
        <dsp:cNvSpPr/>
      </dsp:nvSpPr>
      <dsp:spPr>
        <a:xfrm>
          <a:off x="994269" y="1742798"/>
          <a:ext cx="1663270" cy="166327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/>
            <a:t>Risco de Mercado</a:t>
          </a:r>
        </a:p>
      </dsp:txBody>
      <dsp:txXfrm>
        <a:off x="1237849" y="1986378"/>
        <a:ext cx="1176110" cy="1176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C887A-7889-4436-AAD3-F38257AC5D36}">
      <dsp:nvSpPr>
        <dsp:cNvPr id="0" name=""/>
        <dsp:cNvSpPr/>
      </dsp:nvSpPr>
      <dsp:spPr>
        <a:xfrm>
          <a:off x="6566876" y="2566469"/>
          <a:ext cx="2846743" cy="2846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48EBF0-67E8-4320-9570-C4A514BB28F7}">
      <dsp:nvSpPr>
        <dsp:cNvPr id="0" name=""/>
        <dsp:cNvSpPr/>
      </dsp:nvSpPr>
      <dsp:spPr>
        <a:xfrm>
          <a:off x="6280012" y="2099962"/>
          <a:ext cx="3302222" cy="19113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FSI</a:t>
          </a:r>
          <a:endParaRPr lang="pt-BR" sz="1800" b="1" kern="1200"/>
        </a:p>
      </dsp:txBody>
      <dsp:txXfrm>
        <a:off x="6280012" y="2099962"/>
        <a:ext cx="3302222" cy="1911384"/>
      </dsp:txXfrm>
    </dsp:sp>
    <dsp:sp modelId="{0DC2797C-27E0-4037-979F-EDC4B82E54A2}">
      <dsp:nvSpPr>
        <dsp:cNvPr id="0" name=""/>
        <dsp:cNvSpPr/>
      </dsp:nvSpPr>
      <dsp:spPr>
        <a:xfrm>
          <a:off x="7498900" y="3105231"/>
          <a:ext cx="2846743" cy="2846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D7C396-5A33-4EC7-AF7B-C3E42E13468D}">
      <dsp:nvSpPr>
        <dsp:cNvPr id="0" name=""/>
        <dsp:cNvSpPr/>
      </dsp:nvSpPr>
      <dsp:spPr>
        <a:xfrm>
          <a:off x="10710624" y="2521401"/>
          <a:ext cx="2960613" cy="20740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IAIS</a:t>
          </a:r>
          <a:endParaRPr lang="pt-BR" sz="1800" b="1" kern="1200"/>
        </a:p>
      </dsp:txBody>
      <dsp:txXfrm>
        <a:off x="10710624" y="2521401"/>
        <a:ext cx="2960613" cy="2074056"/>
      </dsp:txXfrm>
    </dsp:sp>
    <dsp:sp modelId="{90A0E2D8-5471-48D1-887B-EB9B7C8C1469}">
      <dsp:nvSpPr>
        <dsp:cNvPr id="0" name=""/>
        <dsp:cNvSpPr/>
      </dsp:nvSpPr>
      <dsp:spPr>
        <a:xfrm>
          <a:off x="7531324" y="4408894"/>
          <a:ext cx="2846743" cy="2846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FA577C-5B6D-4BEC-A9A4-9C5E79E665D7}">
      <dsp:nvSpPr>
        <dsp:cNvPr id="0" name=""/>
        <dsp:cNvSpPr/>
      </dsp:nvSpPr>
      <dsp:spPr>
        <a:xfrm>
          <a:off x="7764470" y="5306158"/>
          <a:ext cx="2960613" cy="20740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BACEN</a:t>
          </a:r>
        </a:p>
      </dsp:txBody>
      <dsp:txXfrm>
        <a:off x="7764470" y="5306158"/>
        <a:ext cx="2960613" cy="2074056"/>
      </dsp:txXfrm>
    </dsp:sp>
    <dsp:sp modelId="{FD481895-7F42-48B9-8B8F-1A707BC93877}">
      <dsp:nvSpPr>
        <dsp:cNvPr id="0" name=""/>
        <dsp:cNvSpPr/>
      </dsp:nvSpPr>
      <dsp:spPr>
        <a:xfrm>
          <a:off x="5473584" y="4593249"/>
          <a:ext cx="2846743" cy="2846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A46BA6-9A9C-44B7-A61A-C8FAE31FF205}">
      <dsp:nvSpPr>
        <dsp:cNvPr id="0" name=""/>
        <dsp:cNvSpPr/>
      </dsp:nvSpPr>
      <dsp:spPr>
        <a:xfrm>
          <a:off x="5131740" y="5559442"/>
          <a:ext cx="2960613" cy="20740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IAIS</a:t>
          </a:r>
          <a:endParaRPr lang="pt-BR" sz="1800" b="1" kern="1200"/>
        </a:p>
      </dsp:txBody>
      <dsp:txXfrm>
        <a:off x="5131740" y="5559442"/>
        <a:ext cx="2960613" cy="2074056"/>
      </dsp:txXfrm>
    </dsp:sp>
    <dsp:sp modelId="{F88E6FAB-393B-415C-BE6F-C36A6D1C7370}">
      <dsp:nvSpPr>
        <dsp:cNvPr id="0" name=""/>
        <dsp:cNvSpPr/>
      </dsp:nvSpPr>
      <dsp:spPr>
        <a:xfrm>
          <a:off x="5471477" y="3104577"/>
          <a:ext cx="2846743" cy="2846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7079B7-7D57-434E-B6D4-F565C38A908D}">
      <dsp:nvSpPr>
        <dsp:cNvPr id="0" name=""/>
        <dsp:cNvSpPr/>
      </dsp:nvSpPr>
      <dsp:spPr>
        <a:xfrm>
          <a:off x="5584474" y="3659467"/>
          <a:ext cx="1312469" cy="13108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/>
            <a:t>CE (Solvência II)</a:t>
          </a:r>
          <a:endParaRPr lang="pt-BR" sz="1600" b="1" kern="1200"/>
        </a:p>
      </dsp:txBody>
      <dsp:txXfrm>
        <a:off x="5584474" y="3659467"/>
        <a:ext cx="1312469" cy="1310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503E3-1D8A-4E1F-82CD-4BA1E8E38BC1}">
      <dsp:nvSpPr>
        <dsp:cNvPr id="0" name=""/>
        <dsp:cNvSpPr/>
      </dsp:nvSpPr>
      <dsp:spPr>
        <a:xfrm>
          <a:off x="13875" y="1241819"/>
          <a:ext cx="4147351" cy="2488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b="0" i="0" kern="1200"/>
            <a:t>Transição para o CBR completa</a:t>
          </a:r>
          <a:endParaRPr lang="pt-BR" sz="4900" kern="1200"/>
        </a:p>
      </dsp:txBody>
      <dsp:txXfrm>
        <a:off x="86758" y="1314702"/>
        <a:ext cx="4001585" cy="2342644"/>
      </dsp:txXfrm>
    </dsp:sp>
    <dsp:sp modelId="{E520C481-8E4A-423D-B491-E5EA18913475}">
      <dsp:nvSpPr>
        <dsp:cNvPr id="0" name=""/>
        <dsp:cNvSpPr/>
      </dsp:nvSpPr>
      <dsp:spPr>
        <a:xfrm>
          <a:off x="4575962" y="1971753"/>
          <a:ext cx="879238" cy="1028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900" kern="1200"/>
        </a:p>
      </dsp:txBody>
      <dsp:txXfrm>
        <a:off x="4575962" y="2177462"/>
        <a:ext cx="615467" cy="617125"/>
      </dsp:txXfrm>
    </dsp:sp>
    <dsp:sp modelId="{E303891D-6F8B-4E54-947C-2CA4B515F10B}">
      <dsp:nvSpPr>
        <dsp:cNvPr id="0" name=""/>
        <dsp:cNvSpPr/>
      </dsp:nvSpPr>
      <dsp:spPr>
        <a:xfrm>
          <a:off x="5820167" y="1241819"/>
          <a:ext cx="4147351" cy="2488410"/>
        </a:xfrm>
        <a:prstGeom prst="roundRect">
          <a:avLst>
            <a:gd name="adj" fmla="val 10000"/>
          </a:avLst>
        </a:prstGeom>
        <a:solidFill>
          <a:schemeClr val="accent2">
            <a:hueOff val="-1953079"/>
            <a:satOff val="24582"/>
            <a:lumOff val="6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b="0" i="0" kern="1200"/>
            <a:t>Adoção em 2023</a:t>
          </a:r>
          <a:endParaRPr lang="pt-BR" sz="4900" kern="1200"/>
        </a:p>
      </dsp:txBody>
      <dsp:txXfrm>
        <a:off x="5893050" y="1314702"/>
        <a:ext cx="4001585" cy="2342644"/>
      </dsp:txXfrm>
    </dsp:sp>
    <dsp:sp modelId="{80D6A64C-2804-42F2-A430-0BA46E626C69}">
      <dsp:nvSpPr>
        <dsp:cNvPr id="0" name=""/>
        <dsp:cNvSpPr/>
      </dsp:nvSpPr>
      <dsp:spPr>
        <a:xfrm>
          <a:off x="10382254" y="1971753"/>
          <a:ext cx="879238" cy="1028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906158"/>
            <a:satOff val="49164"/>
            <a:lumOff val="1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900" kern="1200"/>
        </a:p>
      </dsp:txBody>
      <dsp:txXfrm>
        <a:off x="10382254" y="2177462"/>
        <a:ext cx="615467" cy="617125"/>
      </dsp:txXfrm>
    </dsp:sp>
    <dsp:sp modelId="{3AF3D6C8-C8D0-4CA0-B3B5-FED85B902D2C}">
      <dsp:nvSpPr>
        <dsp:cNvPr id="0" name=""/>
        <dsp:cNvSpPr/>
      </dsp:nvSpPr>
      <dsp:spPr>
        <a:xfrm>
          <a:off x="11626459" y="1241819"/>
          <a:ext cx="4147351" cy="2488410"/>
        </a:xfrm>
        <a:prstGeom prst="roundRect">
          <a:avLst>
            <a:gd name="adj" fmla="val 10000"/>
          </a:avLst>
        </a:prstGeom>
        <a:solidFill>
          <a:schemeClr val="accent2">
            <a:hueOff val="-3906158"/>
            <a:satOff val="49164"/>
            <a:lumOff val="1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b="0" i="0" kern="1200"/>
            <a:t>Fim da Margem de Solvência</a:t>
          </a:r>
          <a:endParaRPr lang="pt-BR" sz="4900" kern="1200"/>
        </a:p>
      </dsp:txBody>
      <dsp:txXfrm>
        <a:off x="11699342" y="1314702"/>
        <a:ext cx="4001585" cy="2342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66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51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87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44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19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89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05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">
  <p:cSld name="2_Slide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/>
          <p:nvPr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 b="2274"/>
          <a:stretch/>
        </p:blipFill>
        <p:spPr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9"/>
          <p:cNvSpPr/>
          <p:nvPr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225297" y="342900"/>
            <a:ext cx="16306800" cy="14859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12.09.06 08:40:00</a:t>
            </a: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DITEC/CGSOA/COARI/DIRIS</a:t>
            </a: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1225297" y="2400300"/>
            <a:ext cx="16306800" cy="67437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110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6" r:id="rId3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7271792" y="9172212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>
                <a:solidFill>
                  <a:srgbClr val="007373"/>
                </a:solidFill>
                <a:latin typeface="Calibri" panose="020F0502020204030204" pitchFamily="34" charset="0"/>
              </a:rPr>
              <a:t>CAMSS - Dezembro / 2022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1819010" y="4927599"/>
            <a:ext cx="5750539" cy="4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>
                <a:solidFill>
                  <a:srgbClr val="F47521"/>
                </a:solidFill>
                <a:latin typeface="Calibri" panose="020F0502020204030204" pitchFamily="34" charset="0"/>
              </a:rPr>
              <a:t>Margem de Solvência </a:t>
            </a:r>
          </a:p>
          <a:p>
            <a:pPr algn="r"/>
            <a:r>
              <a:rPr lang="pt-BR" altLang="pt-BR" sz="3600" b="1">
                <a:solidFill>
                  <a:srgbClr val="F47521"/>
                </a:solidFill>
                <a:latin typeface="Calibri" panose="020F0502020204030204" pitchFamily="34" charset="0"/>
              </a:rPr>
              <a:t>Capital baseado em riscos</a:t>
            </a:r>
          </a:p>
          <a:p>
            <a:pPr algn="r"/>
            <a:endParaRPr lang="pt-BR" altLang="pt-BR" sz="3600" b="1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1296490" y="7738383"/>
            <a:ext cx="629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>
                <a:solidFill>
                  <a:srgbClr val="F47521"/>
                </a:solidFill>
                <a:latin typeface="Calibri" panose="020F0502020204030204" pitchFamily="34" charset="0"/>
              </a:rPr>
              <a:t>Diretoria de Normas e Habilitação das Operadoras (DIOPE)</a:t>
            </a:r>
          </a:p>
        </p:txBody>
      </p:sp>
      <p:pic>
        <p:nvPicPr>
          <p:cNvPr id="5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7B8B262A-3F91-4E36-A858-D39F6795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5E9D57-C960-1CA6-81D8-9C6BFE920F77}"/>
              </a:ext>
            </a:extLst>
          </p:cNvPr>
          <p:cNvSpPr txBox="1">
            <a:spLocks/>
          </p:cNvSpPr>
          <p:nvPr/>
        </p:nvSpPr>
        <p:spPr>
          <a:xfrm>
            <a:off x="7696200" y="2548617"/>
            <a:ext cx="9899490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6000">
                <a:cs typeface="Calibri"/>
              </a:rPr>
              <a:t>Capital regulatório</a:t>
            </a:r>
          </a:p>
        </p:txBody>
      </p:sp>
      <p:pic>
        <p:nvPicPr>
          <p:cNvPr id="1026" name="Picture 2" descr="Resultado de imagem para risco">
            <a:extLst>
              <a:ext uri="{FF2B5EF4-FFF2-40B4-BE49-F238E27FC236}">
                <a16:creationId xmlns:a16="http://schemas.microsoft.com/office/drawing/2014/main" id="{F4783024-8301-3FAC-4818-460A2F5F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36" y="3743324"/>
            <a:ext cx="6501584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156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30F60796-D2D6-4E2A-BBB2-133511B31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13" name="Google Shape;67;p3">
            <a:extLst>
              <a:ext uri="{FF2B5EF4-FFF2-40B4-BE49-F238E27FC236}">
                <a16:creationId xmlns:a16="http://schemas.microsoft.com/office/drawing/2014/main" id="{A5875260-AC9B-680F-CEE0-4033A2FD9E0E}"/>
              </a:ext>
            </a:extLst>
          </p:cNvPr>
          <p:cNvSpPr txBox="1"/>
          <p:nvPr/>
        </p:nvSpPr>
        <p:spPr>
          <a:xfrm>
            <a:off x="-1016" y="-41076"/>
            <a:ext cx="18285576" cy="82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CAPITAL REGULATÓRIO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12D59BA-5B59-F722-6CA3-84A4AC0311BD}"/>
              </a:ext>
            </a:extLst>
          </p:cNvPr>
          <p:cNvGrpSpPr/>
          <p:nvPr/>
        </p:nvGrpSpPr>
        <p:grpSpPr>
          <a:xfrm>
            <a:off x="470219" y="3026410"/>
            <a:ext cx="7740444" cy="4695886"/>
            <a:chOff x="1037796" y="2520991"/>
            <a:chExt cx="7740444" cy="4695886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724B1E84-66C8-F159-CF08-630F67C7F2BE}"/>
                </a:ext>
              </a:extLst>
            </p:cNvPr>
            <p:cNvSpPr/>
            <p:nvPr/>
          </p:nvSpPr>
          <p:spPr>
            <a:xfrm>
              <a:off x="3310031" y="2520991"/>
              <a:ext cx="2303462" cy="4689987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856FED5E-83CE-2126-FFA6-59D27D76869A}"/>
                </a:ext>
              </a:extLst>
            </p:cNvPr>
            <p:cNvSpPr/>
            <p:nvPr/>
          </p:nvSpPr>
          <p:spPr>
            <a:xfrm>
              <a:off x="1037796" y="2526890"/>
              <a:ext cx="2303462" cy="46899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66DE9936-4DF9-07A3-A335-5BC2B1FB5878}"/>
                </a:ext>
              </a:extLst>
            </p:cNvPr>
            <p:cNvSpPr/>
            <p:nvPr/>
          </p:nvSpPr>
          <p:spPr>
            <a:xfrm>
              <a:off x="3347080" y="5196839"/>
              <a:ext cx="2297440" cy="2011681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DBD7779-AC9A-B3A7-EF21-DC0A945E2356}"/>
                </a:ext>
              </a:extLst>
            </p:cNvPr>
            <p:cNvSpPr txBox="1"/>
            <p:nvPr/>
          </p:nvSpPr>
          <p:spPr>
            <a:xfrm>
              <a:off x="1234440" y="4465320"/>
              <a:ext cx="1859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/>
                <a:t>ATIVO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E78199C-5C19-8A38-8B9D-64A9C9108F18}"/>
                </a:ext>
              </a:extLst>
            </p:cNvPr>
            <p:cNvSpPr txBox="1"/>
            <p:nvPr/>
          </p:nvSpPr>
          <p:spPr>
            <a:xfrm>
              <a:off x="3139440" y="3703320"/>
              <a:ext cx="2697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/>
                <a:t>OBRIGAÇÕES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6BA619C-A506-5A2C-BFA3-854B5BE6ED09}"/>
                </a:ext>
              </a:extLst>
            </p:cNvPr>
            <p:cNvSpPr txBox="1"/>
            <p:nvPr/>
          </p:nvSpPr>
          <p:spPr>
            <a:xfrm>
              <a:off x="3276600" y="6002624"/>
              <a:ext cx="249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/>
                <a:t>PATRIMÔNIO</a:t>
              </a:r>
            </a:p>
          </p:txBody>
        </p:sp>
        <p:sp>
          <p:nvSpPr>
            <p:cNvPr id="9" name="Chave Direita 8">
              <a:extLst>
                <a:ext uri="{FF2B5EF4-FFF2-40B4-BE49-F238E27FC236}">
                  <a16:creationId xmlns:a16="http://schemas.microsoft.com/office/drawing/2014/main" id="{D08FC45A-4418-AB5F-3CE4-E37406551AA7}"/>
                </a:ext>
              </a:extLst>
            </p:cNvPr>
            <p:cNvSpPr/>
            <p:nvPr/>
          </p:nvSpPr>
          <p:spPr>
            <a:xfrm>
              <a:off x="5608320" y="5699760"/>
              <a:ext cx="548640" cy="1432560"/>
            </a:xfrm>
            <a:prstGeom prst="rightBrac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7212E8E6-C7C7-BDB5-B95F-FA54C0C271B0}"/>
                </a:ext>
              </a:extLst>
            </p:cNvPr>
            <p:cNvSpPr txBox="1"/>
            <p:nvPr/>
          </p:nvSpPr>
          <p:spPr>
            <a:xfrm>
              <a:off x="5821680" y="5974080"/>
              <a:ext cx="29565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/>
                <a:t>CAPITAL REGULATÓRIO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BB8A45-13A5-C609-7E3B-E84E2E603AF3}"/>
              </a:ext>
            </a:extLst>
          </p:cNvPr>
          <p:cNvSpPr txBox="1"/>
          <p:nvPr/>
        </p:nvSpPr>
        <p:spPr>
          <a:xfrm>
            <a:off x="7330440" y="4443730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/>
              <a:t>CAPITAL REGULATÓRIO </a:t>
            </a:r>
            <a:r>
              <a:rPr lang="pt-BR" sz="2400"/>
              <a:t>– Mínimo de patrimônio que as operadoras devem manter a qualquer tempo, para manutenção de operação regular.</a:t>
            </a:r>
          </a:p>
        </p:txBody>
      </p:sp>
    </p:spTree>
    <p:extLst>
      <p:ext uri="{BB962C8B-B14F-4D97-AF65-F5344CB8AC3E}">
        <p14:creationId xmlns:p14="http://schemas.microsoft.com/office/powerpoint/2010/main" val="419610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30F60796-D2D6-4E2A-BBB2-133511B31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10" name="Google Shape;64;p3">
            <a:extLst>
              <a:ext uri="{FF2B5EF4-FFF2-40B4-BE49-F238E27FC236}">
                <a16:creationId xmlns:a16="http://schemas.microsoft.com/office/drawing/2014/main" id="{999AF383-1A65-4B56-59A5-DAFCC220D1EF}"/>
              </a:ext>
            </a:extLst>
          </p:cNvPr>
          <p:cNvSpPr txBox="1"/>
          <p:nvPr/>
        </p:nvSpPr>
        <p:spPr>
          <a:xfrm>
            <a:off x="6659434" y="1666393"/>
            <a:ext cx="4969133" cy="64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00" tIns="43950" rIns="87900" bIns="4395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 REGULATÓRIO:</a:t>
            </a:r>
            <a:endParaRPr sz="4400" b="1">
              <a:solidFill>
                <a:srgbClr val="006E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7;p3">
            <a:extLst>
              <a:ext uri="{FF2B5EF4-FFF2-40B4-BE49-F238E27FC236}">
                <a16:creationId xmlns:a16="http://schemas.microsoft.com/office/drawing/2014/main" id="{A5875260-AC9B-680F-CEE0-4033A2FD9E0E}"/>
              </a:ext>
            </a:extLst>
          </p:cNvPr>
          <p:cNvSpPr txBox="1"/>
          <p:nvPr/>
        </p:nvSpPr>
        <p:spPr>
          <a:xfrm>
            <a:off x="-1016" y="-41076"/>
            <a:ext cx="18285576" cy="82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CONTEXTO - REGULAÇÃO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" name="Google Shape;64;p3">
            <a:extLst>
              <a:ext uri="{FF2B5EF4-FFF2-40B4-BE49-F238E27FC236}">
                <a16:creationId xmlns:a16="http://schemas.microsoft.com/office/drawing/2014/main" id="{0DFE6F51-E0AC-C8BB-BF04-8271A1DEA6E3}"/>
              </a:ext>
            </a:extLst>
          </p:cNvPr>
          <p:cNvSpPr txBox="1"/>
          <p:nvPr/>
        </p:nvSpPr>
        <p:spPr>
          <a:xfrm>
            <a:off x="943094" y="4668673"/>
            <a:ext cx="15531345" cy="408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00" tIns="43950" rIns="87900" bIns="4395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3600" b="1">
                <a:solidFill>
                  <a:srgbClr val="006E89"/>
                </a:solidFill>
                <a:latin typeface="Calibri"/>
                <a:ea typeface="Calibri"/>
                <a:cs typeface="Calibri"/>
                <a:sym typeface="Calibri"/>
              </a:rPr>
              <a:t>Margem de Solvência 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(fatores simples) será substituída pelo </a:t>
            </a:r>
            <a:r>
              <a:rPr lang="pt-BR" sz="3600" b="1">
                <a:solidFill>
                  <a:srgbClr val="006E89"/>
                </a:solidFill>
                <a:latin typeface="Calibri"/>
                <a:ea typeface="Calibri"/>
                <a:cs typeface="Calibri"/>
                <a:sym typeface="Calibri"/>
              </a:rPr>
              <a:t>CBR</a:t>
            </a:r>
            <a:endParaRPr lang="pt-BR"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b="1">
              <a:solidFill>
                <a:srgbClr val="006E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600"/>
              <a:buFont typeface="Wingdings" panose="05000000000000000000" pitchFamily="2" charset="2"/>
              <a:buChar char="Ø"/>
            </a:pPr>
            <a:r>
              <a:rPr lang="pt-BR" sz="3600" b="1">
                <a:solidFill>
                  <a:srgbClr val="006E89"/>
                </a:solidFill>
                <a:latin typeface="Calibri"/>
                <a:ea typeface="Calibri"/>
                <a:cs typeface="Calibri"/>
                <a:sym typeface="Calibri"/>
              </a:rPr>
              <a:t>CBR 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calculado por principais riscos da operação, de forma </a:t>
            </a:r>
            <a:r>
              <a:rPr lang="pt-BR" sz="3600" b="1">
                <a:solidFill>
                  <a:srgbClr val="006E89"/>
                </a:solidFill>
                <a:latin typeface="Calibri"/>
                <a:ea typeface="Calibri"/>
                <a:cs typeface="Calibri"/>
                <a:sym typeface="Calibri"/>
              </a:rPr>
              <a:t>customizada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endParaRPr lang="pt-BR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Operadora precisa </a:t>
            </a:r>
            <a:r>
              <a:rPr lang="pt-BR" sz="3600" b="1">
                <a:solidFill>
                  <a:srgbClr val="006E89"/>
                </a:solidFill>
                <a:latin typeface="Calibri"/>
                <a:ea typeface="Calibri"/>
                <a:cs typeface="Calibri"/>
                <a:sym typeface="Calibri"/>
              </a:rPr>
              <a:t>identificar </a:t>
            </a: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seus riscos adequadamente e, se possível,</a:t>
            </a:r>
            <a:r>
              <a:rPr lang="pt-BR" sz="3600" b="1">
                <a:solidFill>
                  <a:srgbClr val="006E89"/>
                </a:solidFill>
                <a:latin typeface="Calibri"/>
                <a:ea typeface="Calibri"/>
                <a:cs typeface="Calibri"/>
                <a:sym typeface="Calibri"/>
              </a:rPr>
              <a:t> controlá-los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>
              <a:solidFill>
                <a:srgbClr val="006E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15E77DB-A4F9-C11C-4CF7-29BE6686E992}"/>
              </a:ext>
            </a:extLst>
          </p:cNvPr>
          <p:cNvGrpSpPr/>
          <p:nvPr/>
        </p:nvGrpSpPr>
        <p:grpSpPr>
          <a:xfrm>
            <a:off x="2513707" y="2832253"/>
            <a:ext cx="13260586" cy="642756"/>
            <a:chOff x="684014" y="2832253"/>
            <a:chExt cx="13260586" cy="642756"/>
          </a:xfrm>
        </p:grpSpPr>
        <p:sp>
          <p:nvSpPr>
            <p:cNvPr id="4" name="Google Shape;64;p3">
              <a:extLst>
                <a:ext uri="{FF2B5EF4-FFF2-40B4-BE49-F238E27FC236}">
                  <a16:creationId xmlns:a16="http://schemas.microsoft.com/office/drawing/2014/main" id="{9E5619D4-492D-3D29-BB62-E58C5FC925CA}"/>
                </a:ext>
              </a:extLst>
            </p:cNvPr>
            <p:cNvSpPr txBox="1"/>
            <p:nvPr/>
          </p:nvSpPr>
          <p:spPr>
            <a:xfrm>
              <a:off x="684014" y="2832253"/>
              <a:ext cx="5168146" cy="642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900" tIns="43950" rIns="87900" bIns="4395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</a:pPr>
              <a:r>
                <a:rPr lang="pt-BR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MARGEM DE SOLVÊNCIA</a:t>
              </a:r>
              <a:endParaRPr sz="4400" b="1">
                <a:solidFill>
                  <a:srgbClr val="006E8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4;p3">
              <a:extLst>
                <a:ext uri="{FF2B5EF4-FFF2-40B4-BE49-F238E27FC236}">
                  <a16:creationId xmlns:a16="http://schemas.microsoft.com/office/drawing/2014/main" id="{9BDDBFBF-358D-9928-4318-C703ADA462B2}"/>
                </a:ext>
              </a:extLst>
            </p:cNvPr>
            <p:cNvSpPr txBox="1"/>
            <p:nvPr/>
          </p:nvSpPr>
          <p:spPr>
            <a:xfrm>
              <a:off x="7648694" y="2832253"/>
              <a:ext cx="6295906" cy="642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900" tIns="43950" rIns="87900" bIns="4395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</a:pPr>
              <a:r>
                <a:rPr lang="pt-BR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CAPITAL BASEADO EM RISCOS</a:t>
              </a:r>
              <a:endParaRPr sz="4400" b="1">
                <a:solidFill>
                  <a:srgbClr val="006E8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42BA7E13-4B9B-ADDA-F79C-20A5C3088C13}"/>
                </a:ext>
              </a:extLst>
            </p:cNvPr>
            <p:cNvSpPr/>
            <p:nvPr/>
          </p:nvSpPr>
          <p:spPr>
            <a:xfrm>
              <a:off x="6018907" y="2910840"/>
              <a:ext cx="1463040" cy="5181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A4E2165-CF8C-2475-BED3-580726E67B5E}"/>
              </a:ext>
            </a:extLst>
          </p:cNvPr>
          <p:cNvSpPr/>
          <p:nvPr/>
        </p:nvSpPr>
        <p:spPr>
          <a:xfrm>
            <a:off x="1188720" y="1447800"/>
            <a:ext cx="15422880" cy="2621280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00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30F60796-D2D6-4E2A-BBB2-133511B31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13" name="Google Shape;67;p3">
            <a:extLst>
              <a:ext uri="{FF2B5EF4-FFF2-40B4-BE49-F238E27FC236}">
                <a16:creationId xmlns:a16="http://schemas.microsoft.com/office/drawing/2014/main" id="{A5875260-AC9B-680F-CEE0-4033A2FD9E0E}"/>
              </a:ext>
            </a:extLst>
          </p:cNvPr>
          <p:cNvSpPr txBox="1"/>
          <p:nvPr/>
        </p:nvSpPr>
        <p:spPr>
          <a:xfrm>
            <a:off x="-1016" y="-41076"/>
            <a:ext cx="18285576" cy="82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MARGEM DE SOLVÊNCIA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5B7289E-A631-6D64-48A5-C39A6BA2C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1" y="1752599"/>
            <a:ext cx="3497579" cy="3497579"/>
          </a:xfrm>
          <a:prstGeom prst="rect">
            <a:avLst/>
          </a:prstGeom>
          <a:solidFill>
            <a:srgbClr val="8CBB59">
              <a:alpha val="36000"/>
            </a:srgbClr>
          </a:solidFill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08EE90A-BBBE-0C2A-012E-0900A7337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677" y="6240779"/>
            <a:ext cx="2885123" cy="2885123"/>
          </a:xfrm>
          <a:prstGeom prst="rect">
            <a:avLst/>
          </a:prstGeom>
        </p:spPr>
      </p:pic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4FD5F44-99D1-4E87-CD05-8A01FBE96844}"/>
              </a:ext>
            </a:extLst>
          </p:cNvPr>
          <p:cNvSpPr/>
          <p:nvPr/>
        </p:nvSpPr>
        <p:spPr>
          <a:xfrm>
            <a:off x="3276600" y="1722120"/>
            <a:ext cx="868680" cy="3870960"/>
          </a:xfrm>
          <a:prstGeom prst="roundRect">
            <a:avLst/>
          </a:prstGeom>
          <a:solidFill>
            <a:schemeClr val="accent3">
              <a:alpha val="83000"/>
            </a:schemeClr>
          </a:solidFill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DBF0012B-A278-7714-CAC6-5A920E514C90}"/>
              </a:ext>
            </a:extLst>
          </p:cNvPr>
          <p:cNvSpPr/>
          <p:nvPr/>
        </p:nvSpPr>
        <p:spPr>
          <a:xfrm>
            <a:off x="4632960" y="3185160"/>
            <a:ext cx="1828800" cy="94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709CAEC-6625-FF4E-A833-2A27E6CDCC10}"/>
              </a:ext>
            </a:extLst>
          </p:cNvPr>
          <p:cNvSpPr txBox="1"/>
          <p:nvPr/>
        </p:nvSpPr>
        <p:spPr>
          <a:xfrm>
            <a:off x="6644640" y="3398520"/>
            <a:ext cx="76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/>
              <a:t>% DAS DESPESAS ASSISTENCIAIS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1107DE9-3AF8-47FA-B6EE-8D8022D8F904}"/>
              </a:ext>
            </a:extLst>
          </p:cNvPr>
          <p:cNvSpPr txBox="1"/>
          <p:nvPr/>
        </p:nvSpPr>
        <p:spPr>
          <a:xfrm>
            <a:off x="6675120" y="7513320"/>
            <a:ext cx="76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200" b="1"/>
            </a:lvl1pPr>
          </a:lstStyle>
          <a:p>
            <a:r>
              <a:rPr lang="pt-BR"/>
              <a:t>% DAS CONTRAPRESTAÇÕES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9BD48970-0D25-30E7-4A3E-A94AD463718B}"/>
              </a:ext>
            </a:extLst>
          </p:cNvPr>
          <p:cNvSpPr/>
          <p:nvPr/>
        </p:nvSpPr>
        <p:spPr>
          <a:xfrm>
            <a:off x="4602480" y="7330440"/>
            <a:ext cx="1828800" cy="94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have Direita 22">
            <a:extLst>
              <a:ext uri="{FF2B5EF4-FFF2-40B4-BE49-F238E27FC236}">
                <a16:creationId xmlns:a16="http://schemas.microsoft.com/office/drawing/2014/main" id="{8A8212DE-3CBB-2135-7346-CC1205A13518}"/>
              </a:ext>
            </a:extLst>
          </p:cNvPr>
          <p:cNvSpPr/>
          <p:nvPr/>
        </p:nvSpPr>
        <p:spPr>
          <a:xfrm>
            <a:off x="13228320" y="3230880"/>
            <a:ext cx="1386840" cy="4953000"/>
          </a:xfrm>
          <a:prstGeom prst="rightBrace">
            <a:avLst>
              <a:gd name="adj1" fmla="val 12206"/>
              <a:gd name="adj2" fmla="val 506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39C7ED0-981A-5CAA-8B8F-1BE292EA18B9}"/>
              </a:ext>
            </a:extLst>
          </p:cNvPr>
          <p:cNvSpPr txBox="1"/>
          <p:nvPr/>
        </p:nvSpPr>
        <p:spPr>
          <a:xfrm>
            <a:off x="14859000" y="5273040"/>
            <a:ext cx="227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200" b="1"/>
            </a:lvl1pPr>
          </a:lstStyle>
          <a:p>
            <a:pPr algn="ctr"/>
            <a:r>
              <a:rPr lang="pt-BR"/>
              <a:t>MAIOR DOS DOIS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44DADE06-13A4-E583-A2A8-32AACDE80419}"/>
              </a:ext>
            </a:extLst>
          </p:cNvPr>
          <p:cNvSpPr/>
          <p:nvPr/>
        </p:nvSpPr>
        <p:spPr>
          <a:xfrm>
            <a:off x="3291840" y="6050280"/>
            <a:ext cx="868680" cy="3870960"/>
          </a:xfrm>
          <a:prstGeom prst="roundRect">
            <a:avLst/>
          </a:prstGeom>
          <a:solidFill>
            <a:schemeClr val="accent3">
              <a:alpha val="83000"/>
            </a:schemeClr>
          </a:solidFill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04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30F60796-D2D6-4E2A-BBB2-133511B31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13" name="Google Shape;67;p3">
            <a:extLst>
              <a:ext uri="{FF2B5EF4-FFF2-40B4-BE49-F238E27FC236}">
                <a16:creationId xmlns:a16="http://schemas.microsoft.com/office/drawing/2014/main" id="{A5875260-AC9B-680F-CEE0-4033A2FD9E0E}"/>
              </a:ext>
            </a:extLst>
          </p:cNvPr>
          <p:cNvSpPr txBox="1"/>
          <p:nvPr/>
        </p:nvSpPr>
        <p:spPr>
          <a:xfrm>
            <a:off x="2424" y="233244"/>
            <a:ext cx="18285576" cy="82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CAPITAL BASEADO EM RISCO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693EF6-8EF6-A852-56BE-7EBB9D712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14" y="1337310"/>
            <a:ext cx="3506246" cy="2884170"/>
          </a:xfrm>
          <a:prstGeom prst="rect">
            <a:avLst/>
          </a:prstGeom>
        </p:spPr>
      </p:pic>
      <p:pic>
        <p:nvPicPr>
          <p:cNvPr id="1028" name="Picture 4" descr="Risco - ícones de negócios e finanças grátis">
            <a:extLst>
              <a:ext uri="{FF2B5EF4-FFF2-40B4-BE49-F238E27FC236}">
                <a16:creationId xmlns:a16="http://schemas.microsoft.com/office/drawing/2014/main" id="{0ED18F2C-4B09-E8AE-38EC-7F4F7A05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961" y="3645218"/>
            <a:ext cx="3364253" cy="31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BCDCDB-0910-8100-9D2B-2B8A608B8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397509"/>
              </p:ext>
            </p:extLst>
          </p:nvPr>
        </p:nvGraphicFramePr>
        <p:xfrm>
          <a:off x="2057400" y="3636153"/>
          <a:ext cx="8448358" cy="626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1749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>
            <a:extLst>
              <a:ext uri="{FF2B5EF4-FFF2-40B4-BE49-F238E27FC236}">
                <a16:creationId xmlns:a16="http://schemas.microsoft.com/office/drawing/2014/main" id="{D6D2B6D4-0C94-EDA5-80D5-24B458497D1C}"/>
              </a:ext>
            </a:extLst>
          </p:cNvPr>
          <p:cNvSpPr/>
          <p:nvPr/>
        </p:nvSpPr>
        <p:spPr>
          <a:xfrm>
            <a:off x="4540402" y="5282313"/>
            <a:ext cx="1716614" cy="16508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B4C21E-AA45-4DE5-B5D8-CF84B2986C19}"/>
              </a:ext>
            </a:extLst>
          </p:cNvPr>
          <p:cNvSpPr txBox="1">
            <a:spLocks/>
          </p:cNvSpPr>
          <p:nvPr/>
        </p:nvSpPr>
        <p:spPr bwMode="auto">
          <a:xfrm>
            <a:off x="795" y="1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4000" b="1">
                <a:solidFill>
                  <a:srgbClr val="006E89"/>
                </a:solidFill>
                <a:latin typeface="Calibri" charset="0"/>
                <a:cs typeface="Arial" charset="0"/>
              </a:rPr>
              <a:t>Benchmarking</a:t>
            </a:r>
            <a:endParaRPr lang="pt-BR" sz="3600" b="1">
              <a:solidFill>
                <a:srgbClr val="006E89"/>
              </a:solidFill>
              <a:latin typeface="Calibri" charset="0"/>
              <a:cs typeface="Arial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461B809-D024-2BC2-9940-215A19C46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838396"/>
              </p:ext>
            </p:extLst>
          </p:nvPr>
        </p:nvGraphicFramePr>
        <p:xfrm>
          <a:off x="-2538727" y="1039814"/>
          <a:ext cx="16410981" cy="813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Google Shape;145;p6">
            <a:extLst>
              <a:ext uri="{FF2B5EF4-FFF2-40B4-BE49-F238E27FC236}">
                <a16:creationId xmlns:a16="http://schemas.microsoft.com/office/drawing/2014/main" id="{236344A0-05F6-411B-8F31-51F6F26046A2}"/>
              </a:ext>
            </a:extLst>
          </p:cNvPr>
          <p:cNvSpPr txBox="1"/>
          <p:nvPr/>
        </p:nvSpPr>
        <p:spPr>
          <a:xfrm>
            <a:off x="-1016" y="-41076"/>
            <a:ext cx="18285576" cy="82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Benchmarking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85B4577-4D43-8316-AC24-0006143F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73" y="2830177"/>
            <a:ext cx="5213316" cy="404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nco Central do Brasil · GitHub">
            <a:extLst>
              <a:ext uri="{FF2B5EF4-FFF2-40B4-BE49-F238E27FC236}">
                <a16:creationId xmlns:a16="http://schemas.microsoft.com/office/drawing/2014/main" id="{19453CB4-AF85-0C46-3094-FFE6FB93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708" y="6872080"/>
            <a:ext cx="23907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USEP: o que é a Superintendência de Seguros Privados?">
            <a:extLst>
              <a:ext uri="{FF2B5EF4-FFF2-40B4-BE49-F238E27FC236}">
                <a16:creationId xmlns:a16="http://schemas.microsoft.com/office/drawing/2014/main" id="{B5508565-2075-3E0A-DD8A-C2161E25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163" y="2056633"/>
            <a:ext cx="4292235" cy="322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FED75F2-0D92-D5BC-0C0A-F5176CBD41D7}"/>
              </a:ext>
            </a:extLst>
          </p:cNvPr>
          <p:cNvSpPr txBox="1"/>
          <p:nvPr/>
        </p:nvSpPr>
        <p:spPr>
          <a:xfrm>
            <a:off x="6769531" y="5143500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Susep</a:t>
            </a:r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F3F8920E-9FF0-5D00-A934-B6867B2E1EA2}"/>
              </a:ext>
            </a:extLst>
          </p:cNvPr>
          <p:cNvSpPr/>
          <p:nvPr/>
        </p:nvSpPr>
        <p:spPr>
          <a:xfrm>
            <a:off x="4505155" y="5282313"/>
            <a:ext cx="1751861" cy="165085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CBR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C526BC-2462-04F0-B86D-DE7FD30E0B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3" name="Google Shape;67;p3">
            <a:extLst>
              <a:ext uri="{FF2B5EF4-FFF2-40B4-BE49-F238E27FC236}">
                <a16:creationId xmlns:a16="http://schemas.microsoft.com/office/drawing/2014/main" id="{05792368-1F27-A1F4-A274-7627C49BF960}"/>
              </a:ext>
            </a:extLst>
          </p:cNvPr>
          <p:cNvSpPr txBox="1"/>
          <p:nvPr/>
        </p:nvSpPr>
        <p:spPr>
          <a:xfrm>
            <a:off x="2424" y="233244"/>
            <a:ext cx="18285576" cy="82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BENCHMARKING</a:t>
            </a:r>
            <a:endParaRPr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1021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B4C21E-AA45-4DE5-B5D8-CF84B2986C19}"/>
              </a:ext>
            </a:extLst>
          </p:cNvPr>
          <p:cNvSpPr txBox="1">
            <a:spLocks/>
          </p:cNvSpPr>
          <p:nvPr/>
        </p:nvSpPr>
        <p:spPr bwMode="auto">
          <a:xfrm>
            <a:off x="795" y="1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4000" b="1">
                <a:solidFill>
                  <a:srgbClr val="006E89"/>
                </a:solidFill>
                <a:latin typeface="Calibri" charset="0"/>
                <a:cs typeface="Arial" charset="0"/>
              </a:rPr>
              <a:t>Benchmarking</a:t>
            </a:r>
            <a:endParaRPr lang="pt-BR" sz="3600" b="1">
              <a:solidFill>
                <a:srgbClr val="006E89"/>
              </a:solidFill>
              <a:latin typeface="Calibri" charset="0"/>
              <a:cs typeface="Arial" charset="0"/>
            </a:endParaRPr>
          </a:p>
        </p:txBody>
      </p:sp>
      <p:sp>
        <p:nvSpPr>
          <p:cNvPr id="19" name="Google Shape;145;p6">
            <a:extLst>
              <a:ext uri="{FF2B5EF4-FFF2-40B4-BE49-F238E27FC236}">
                <a16:creationId xmlns:a16="http://schemas.microsoft.com/office/drawing/2014/main" id="{236344A0-05F6-411B-8F31-51F6F26046A2}"/>
              </a:ext>
            </a:extLst>
          </p:cNvPr>
          <p:cNvSpPr txBox="1"/>
          <p:nvPr/>
        </p:nvSpPr>
        <p:spPr>
          <a:xfrm>
            <a:off x="-1016" y="-41076"/>
            <a:ext cx="18285576" cy="82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Benchmarking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C526BC-2462-04F0-B86D-DE7FD30E0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3" name="Google Shape;67;p3">
            <a:extLst>
              <a:ext uri="{FF2B5EF4-FFF2-40B4-BE49-F238E27FC236}">
                <a16:creationId xmlns:a16="http://schemas.microsoft.com/office/drawing/2014/main" id="{05792368-1F27-A1F4-A274-7627C49BF960}"/>
              </a:ext>
            </a:extLst>
          </p:cNvPr>
          <p:cNvSpPr txBox="1"/>
          <p:nvPr/>
        </p:nvSpPr>
        <p:spPr>
          <a:xfrm>
            <a:off x="2424" y="233244"/>
            <a:ext cx="18285576" cy="82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LINHA DO TEMPO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62B55E2-31E7-0119-33AF-D02E03CE3F3D}"/>
              </a:ext>
            </a:extLst>
          </p:cNvPr>
          <p:cNvGrpSpPr/>
          <p:nvPr/>
        </p:nvGrpSpPr>
        <p:grpSpPr>
          <a:xfrm>
            <a:off x="2239024" y="2059905"/>
            <a:ext cx="4509448" cy="1109080"/>
            <a:chOff x="1590460" y="5253901"/>
            <a:chExt cx="4104284" cy="940659"/>
          </a:xfrm>
        </p:grpSpPr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FED0AC7E-BECE-9CB8-C4A2-3A5C77078161}"/>
                </a:ext>
              </a:extLst>
            </p:cNvPr>
            <p:cNvCxnSpPr>
              <a:cxnSpLocks/>
            </p:cNvCxnSpPr>
            <p:nvPr/>
          </p:nvCxnSpPr>
          <p:spPr>
            <a:xfrm>
              <a:off x="1840715" y="6188920"/>
              <a:ext cx="3854029" cy="5640"/>
            </a:xfrm>
            <a:prstGeom prst="line">
              <a:avLst/>
            </a:prstGeom>
            <a:ln w="76200" cap="rnd" cmpd="sng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E7B01D2-CA56-F8C4-FADC-DCC8F0073DE0}"/>
                </a:ext>
              </a:extLst>
            </p:cNvPr>
            <p:cNvSpPr txBox="1"/>
            <p:nvPr/>
          </p:nvSpPr>
          <p:spPr>
            <a:xfrm>
              <a:off x="1590460" y="5253901"/>
              <a:ext cx="2021082" cy="54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/>
                <a:t>Risco de Subscrição</a:t>
              </a:r>
              <a:endParaRPr lang="pt-BR" sz="2400"/>
            </a:p>
          </p:txBody>
        </p:sp>
      </p:grp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13ED1987-1B12-35B4-00F3-0C2B3C7D0EFF}"/>
              </a:ext>
            </a:extLst>
          </p:cNvPr>
          <p:cNvSpPr/>
          <p:nvPr/>
        </p:nvSpPr>
        <p:spPr>
          <a:xfrm rot="16200000">
            <a:off x="3928109" y="2546440"/>
            <a:ext cx="1406238" cy="4234487"/>
          </a:xfrm>
          <a:prstGeom prst="leftBrace">
            <a:avLst>
              <a:gd name="adj1" fmla="val 8333"/>
              <a:gd name="adj2" fmla="val 55015"/>
            </a:avLst>
          </a:prstGeom>
          <a:ln w="47625">
            <a:solidFill>
              <a:srgbClr val="0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6003B0-A30D-3137-C614-61C578DCC665}"/>
              </a:ext>
            </a:extLst>
          </p:cNvPr>
          <p:cNvSpPr txBox="1"/>
          <p:nvPr/>
        </p:nvSpPr>
        <p:spPr>
          <a:xfrm>
            <a:off x="4587038" y="5541320"/>
            <a:ext cx="329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2020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3CD75C-7DD1-F988-506D-5510B5774D16}"/>
              </a:ext>
            </a:extLst>
          </p:cNvPr>
          <p:cNvCxnSpPr/>
          <p:nvPr/>
        </p:nvCxnSpPr>
        <p:spPr>
          <a:xfrm>
            <a:off x="3349325" y="2852555"/>
            <a:ext cx="0" cy="73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F36814-578A-6AC7-41BC-88BE3BA7C29B}"/>
              </a:ext>
            </a:extLst>
          </p:cNvPr>
          <p:cNvSpPr txBox="1"/>
          <p:nvPr/>
        </p:nvSpPr>
        <p:spPr>
          <a:xfrm>
            <a:off x="1857387" y="3582871"/>
            <a:ext cx="29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/>
              <a:t>Março</a:t>
            </a:r>
            <a:endParaRPr lang="pt-BR" sz="240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906DA32-8716-2538-7909-439D8B9D3234}"/>
              </a:ext>
            </a:extLst>
          </p:cNvPr>
          <p:cNvCxnSpPr>
            <a:cxnSpLocks/>
          </p:cNvCxnSpPr>
          <p:nvPr/>
        </p:nvCxnSpPr>
        <p:spPr>
          <a:xfrm>
            <a:off x="6763665" y="3167328"/>
            <a:ext cx="4248000" cy="0"/>
          </a:xfrm>
          <a:prstGeom prst="line">
            <a:avLst/>
          </a:prstGeom>
          <a:ln w="76200" cap="rnd" cmpd="sng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have Esquerda 14">
            <a:extLst>
              <a:ext uri="{FF2B5EF4-FFF2-40B4-BE49-F238E27FC236}">
                <a16:creationId xmlns:a16="http://schemas.microsoft.com/office/drawing/2014/main" id="{DFAA0F9D-C566-E169-9E6E-B155CCC3B7E8}"/>
              </a:ext>
            </a:extLst>
          </p:cNvPr>
          <p:cNvSpPr/>
          <p:nvPr/>
        </p:nvSpPr>
        <p:spPr>
          <a:xfrm rot="16200000">
            <a:off x="8216337" y="2546439"/>
            <a:ext cx="1406238" cy="4234487"/>
          </a:xfrm>
          <a:prstGeom prst="leftBrace">
            <a:avLst>
              <a:gd name="adj1" fmla="val 8333"/>
              <a:gd name="adj2" fmla="val 55015"/>
            </a:avLst>
          </a:prstGeom>
          <a:ln w="47625">
            <a:solidFill>
              <a:srgbClr val="0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B8B94A-1DD7-8D03-40F5-14D53DA617BB}"/>
              </a:ext>
            </a:extLst>
          </p:cNvPr>
          <p:cNvSpPr txBox="1"/>
          <p:nvPr/>
        </p:nvSpPr>
        <p:spPr>
          <a:xfrm>
            <a:off x="8875266" y="5541319"/>
            <a:ext cx="329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2021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E294D03-7EDC-09D1-2F23-D88063B11C2E}"/>
              </a:ext>
            </a:extLst>
          </p:cNvPr>
          <p:cNvSpPr txBox="1"/>
          <p:nvPr/>
        </p:nvSpPr>
        <p:spPr>
          <a:xfrm>
            <a:off x="5180335" y="2039011"/>
            <a:ext cx="15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/>
              <a:t>Risco de Crédito</a:t>
            </a:r>
            <a:endParaRPr lang="pt-BR" sz="240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CFF13A8-85FD-F265-F25C-890592F94A5A}"/>
              </a:ext>
            </a:extLst>
          </p:cNvPr>
          <p:cNvCxnSpPr/>
          <p:nvPr/>
        </p:nvCxnSpPr>
        <p:spPr>
          <a:xfrm>
            <a:off x="5973462" y="2860875"/>
            <a:ext cx="0" cy="73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E3E7ED6-23AD-017F-F95D-965B2978CF30}"/>
              </a:ext>
            </a:extLst>
          </p:cNvPr>
          <p:cNvSpPr txBox="1"/>
          <p:nvPr/>
        </p:nvSpPr>
        <p:spPr>
          <a:xfrm>
            <a:off x="4472466" y="3649315"/>
            <a:ext cx="29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/>
              <a:t>Novembro</a:t>
            </a:r>
            <a:endParaRPr lang="pt-BR" sz="2400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65A8D39-EA76-373C-F4B0-B0BF09BE7065}"/>
              </a:ext>
            </a:extLst>
          </p:cNvPr>
          <p:cNvCxnSpPr/>
          <p:nvPr/>
        </p:nvCxnSpPr>
        <p:spPr>
          <a:xfrm>
            <a:off x="9111949" y="2852555"/>
            <a:ext cx="0" cy="73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250A0BE-70A1-80D7-8A8B-6E5B2126ACDA}"/>
              </a:ext>
            </a:extLst>
          </p:cNvPr>
          <p:cNvSpPr txBox="1"/>
          <p:nvPr/>
        </p:nvSpPr>
        <p:spPr>
          <a:xfrm>
            <a:off x="8327880" y="1974850"/>
            <a:ext cx="156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/>
              <a:t>Risco Operacional/Legal</a:t>
            </a:r>
            <a:endParaRPr lang="pt-BR" sz="240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0269B27-652E-4354-5F92-25A060C93D34}"/>
              </a:ext>
            </a:extLst>
          </p:cNvPr>
          <p:cNvSpPr txBox="1"/>
          <p:nvPr/>
        </p:nvSpPr>
        <p:spPr>
          <a:xfrm>
            <a:off x="7620011" y="3630129"/>
            <a:ext cx="29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/>
              <a:t>Junho</a:t>
            </a:r>
            <a:endParaRPr lang="pt-BR" sz="2400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C2B7C737-ADCF-1C39-24E2-623352A2CE0C}"/>
              </a:ext>
            </a:extLst>
          </p:cNvPr>
          <p:cNvCxnSpPr>
            <a:cxnSpLocks/>
          </p:cNvCxnSpPr>
          <p:nvPr/>
        </p:nvCxnSpPr>
        <p:spPr>
          <a:xfrm>
            <a:off x="11058797" y="3174400"/>
            <a:ext cx="4202230" cy="0"/>
          </a:xfrm>
          <a:prstGeom prst="line">
            <a:avLst/>
          </a:prstGeom>
          <a:ln w="76200" cap="rnd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have Esquerda 26">
            <a:extLst>
              <a:ext uri="{FF2B5EF4-FFF2-40B4-BE49-F238E27FC236}">
                <a16:creationId xmlns:a16="http://schemas.microsoft.com/office/drawing/2014/main" id="{84D5BADA-F84A-E607-F540-7B5EAA0212EF}"/>
              </a:ext>
            </a:extLst>
          </p:cNvPr>
          <p:cNvSpPr/>
          <p:nvPr/>
        </p:nvSpPr>
        <p:spPr>
          <a:xfrm rot="16200000">
            <a:off x="12450824" y="2546439"/>
            <a:ext cx="1406238" cy="4234487"/>
          </a:xfrm>
          <a:prstGeom prst="leftBrace">
            <a:avLst>
              <a:gd name="adj1" fmla="val 8333"/>
              <a:gd name="adj2" fmla="val 55015"/>
            </a:avLst>
          </a:prstGeom>
          <a:ln w="47625">
            <a:solidFill>
              <a:srgbClr val="0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60EEEA3-63CC-6272-F624-C9EFDA069E07}"/>
              </a:ext>
            </a:extLst>
          </p:cNvPr>
          <p:cNvSpPr txBox="1"/>
          <p:nvPr/>
        </p:nvSpPr>
        <p:spPr>
          <a:xfrm>
            <a:off x="13109753" y="5541319"/>
            <a:ext cx="329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2022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1DF8E52-75FC-DB1F-6165-A68CEC5F9B3A}"/>
              </a:ext>
            </a:extLst>
          </p:cNvPr>
          <p:cNvCxnSpPr/>
          <p:nvPr/>
        </p:nvCxnSpPr>
        <p:spPr>
          <a:xfrm>
            <a:off x="12337972" y="2852555"/>
            <a:ext cx="0" cy="73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D025861-D66F-73F5-72D1-056850FEE6A9}"/>
              </a:ext>
            </a:extLst>
          </p:cNvPr>
          <p:cNvSpPr txBox="1"/>
          <p:nvPr/>
        </p:nvSpPr>
        <p:spPr>
          <a:xfrm>
            <a:off x="10871689" y="3649315"/>
            <a:ext cx="29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/>
              <a:t>Abril</a:t>
            </a:r>
            <a:endParaRPr lang="pt-BR" sz="240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7E05B96-FCF4-E529-DE20-512B8F853031}"/>
              </a:ext>
            </a:extLst>
          </p:cNvPr>
          <p:cNvSpPr txBox="1"/>
          <p:nvPr/>
        </p:nvSpPr>
        <p:spPr>
          <a:xfrm>
            <a:off x="11649558" y="2156731"/>
            <a:ext cx="1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/>
              <a:t>Consolidação</a:t>
            </a:r>
            <a:endParaRPr lang="pt-BR" sz="240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54A7BFF-890B-BF7B-5170-3D8A2463BFEB}"/>
              </a:ext>
            </a:extLst>
          </p:cNvPr>
          <p:cNvSpPr txBox="1"/>
          <p:nvPr/>
        </p:nvSpPr>
        <p:spPr>
          <a:xfrm>
            <a:off x="13907474" y="3613842"/>
            <a:ext cx="29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/>
              <a:t>Dezembro</a:t>
            </a:r>
            <a:endParaRPr lang="pt-BR" sz="240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3F30381A-94BA-F9E4-A577-6646D88349E7}"/>
              </a:ext>
            </a:extLst>
          </p:cNvPr>
          <p:cNvCxnSpPr/>
          <p:nvPr/>
        </p:nvCxnSpPr>
        <p:spPr>
          <a:xfrm>
            <a:off x="15271187" y="2797177"/>
            <a:ext cx="0" cy="73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7F577B7-ED32-96D5-4785-213830CE684F}"/>
              </a:ext>
            </a:extLst>
          </p:cNvPr>
          <p:cNvSpPr txBox="1"/>
          <p:nvPr/>
        </p:nvSpPr>
        <p:spPr>
          <a:xfrm>
            <a:off x="14487118" y="2015068"/>
            <a:ext cx="15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/>
              <a:t>Risco de Mercado</a:t>
            </a:r>
            <a:endParaRPr lang="pt-BR" sz="2400"/>
          </a:p>
        </p:txBody>
      </p:sp>
      <p:sp>
        <p:nvSpPr>
          <p:cNvPr id="35" name="Meio-quadro 34">
            <a:extLst>
              <a:ext uri="{FF2B5EF4-FFF2-40B4-BE49-F238E27FC236}">
                <a16:creationId xmlns:a16="http://schemas.microsoft.com/office/drawing/2014/main" id="{57FEC78C-A4F4-E139-622A-A4D794911162}"/>
              </a:ext>
            </a:extLst>
          </p:cNvPr>
          <p:cNvSpPr/>
          <p:nvPr/>
        </p:nvSpPr>
        <p:spPr>
          <a:xfrm>
            <a:off x="5531457" y="6202317"/>
            <a:ext cx="1491937" cy="105954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Meio-quadro 35">
            <a:extLst>
              <a:ext uri="{FF2B5EF4-FFF2-40B4-BE49-F238E27FC236}">
                <a16:creationId xmlns:a16="http://schemas.microsoft.com/office/drawing/2014/main" id="{D2DBF8C2-4426-D6EE-8921-DCD803929935}"/>
              </a:ext>
            </a:extLst>
          </p:cNvPr>
          <p:cNvSpPr/>
          <p:nvPr/>
        </p:nvSpPr>
        <p:spPr>
          <a:xfrm rot="10800000">
            <a:off x="11036006" y="8880203"/>
            <a:ext cx="1491937" cy="105954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7" name="Meio-quadro 36">
            <a:extLst>
              <a:ext uri="{FF2B5EF4-FFF2-40B4-BE49-F238E27FC236}">
                <a16:creationId xmlns:a16="http://schemas.microsoft.com/office/drawing/2014/main" id="{17726595-9154-694C-3D69-50A4B8D01858}"/>
              </a:ext>
            </a:extLst>
          </p:cNvPr>
          <p:cNvSpPr/>
          <p:nvPr/>
        </p:nvSpPr>
        <p:spPr>
          <a:xfrm rot="5400000">
            <a:off x="11252201" y="5986121"/>
            <a:ext cx="1059543" cy="1491935"/>
          </a:xfrm>
          <a:prstGeom prst="halfFrame">
            <a:avLst>
              <a:gd name="adj1" fmla="val 30851"/>
              <a:gd name="adj2" fmla="val 30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8" name="Meio-quadro 37">
            <a:extLst>
              <a:ext uri="{FF2B5EF4-FFF2-40B4-BE49-F238E27FC236}">
                <a16:creationId xmlns:a16="http://schemas.microsoft.com/office/drawing/2014/main" id="{91D280E0-75EF-8D9D-6C8B-D6DB512399F9}"/>
              </a:ext>
            </a:extLst>
          </p:cNvPr>
          <p:cNvSpPr/>
          <p:nvPr/>
        </p:nvSpPr>
        <p:spPr>
          <a:xfrm rot="16200000">
            <a:off x="5747653" y="8664007"/>
            <a:ext cx="1059543" cy="1491935"/>
          </a:xfrm>
          <a:prstGeom prst="halfFrame">
            <a:avLst>
              <a:gd name="adj1" fmla="val 30851"/>
              <a:gd name="adj2" fmla="val 30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A323AD59-2CA6-7EE6-E0E4-65A693AF8E03}"/>
              </a:ext>
            </a:extLst>
          </p:cNvPr>
          <p:cNvCxnSpPr/>
          <p:nvPr/>
        </p:nvCxnSpPr>
        <p:spPr>
          <a:xfrm>
            <a:off x="13999132" y="2837315"/>
            <a:ext cx="0" cy="73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D625699-091A-ACF0-466A-274D3A7AD26E}"/>
              </a:ext>
            </a:extLst>
          </p:cNvPr>
          <p:cNvSpPr txBox="1"/>
          <p:nvPr/>
        </p:nvSpPr>
        <p:spPr>
          <a:xfrm>
            <a:off x="13517880" y="359664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/>
              <a:t>Outubro</a:t>
            </a:r>
            <a:endParaRPr lang="pt-BR" sz="240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D964185-9979-BA73-CC3B-B47B6C64448B}"/>
              </a:ext>
            </a:extLst>
          </p:cNvPr>
          <p:cNvSpPr txBox="1"/>
          <p:nvPr/>
        </p:nvSpPr>
        <p:spPr>
          <a:xfrm>
            <a:off x="13310718" y="2141491"/>
            <a:ext cx="1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/>
              <a:t>CP 102</a:t>
            </a:r>
            <a:endParaRPr lang="pt-BR" sz="240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3D70D29-7A70-C948-7B1E-D633F9BC614E}"/>
              </a:ext>
            </a:extLst>
          </p:cNvPr>
          <p:cNvSpPr txBox="1"/>
          <p:nvPr/>
        </p:nvSpPr>
        <p:spPr>
          <a:xfrm>
            <a:off x="6277424" y="6548470"/>
            <a:ext cx="6585428" cy="3970318"/>
          </a:xfrm>
          <a:custGeom>
            <a:avLst/>
            <a:gdLst>
              <a:gd name="connsiteX0" fmla="*/ 0 w 6585428"/>
              <a:gd name="connsiteY0" fmla="*/ 0 h 3970318"/>
              <a:gd name="connsiteX1" fmla="*/ 730384 w 6585428"/>
              <a:gd name="connsiteY1" fmla="*/ 0 h 3970318"/>
              <a:gd name="connsiteX2" fmla="*/ 1460768 w 6585428"/>
              <a:gd name="connsiteY2" fmla="*/ 0 h 3970318"/>
              <a:gd name="connsiteX3" fmla="*/ 2191151 w 6585428"/>
              <a:gd name="connsiteY3" fmla="*/ 0 h 3970318"/>
              <a:gd name="connsiteX4" fmla="*/ 2921535 w 6585428"/>
              <a:gd name="connsiteY4" fmla="*/ 0 h 3970318"/>
              <a:gd name="connsiteX5" fmla="*/ 3520211 w 6585428"/>
              <a:gd name="connsiteY5" fmla="*/ 0 h 3970318"/>
              <a:gd name="connsiteX6" fmla="*/ 4118886 w 6585428"/>
              <a:gd name="connsiteY6" fmla="*/ 0 h 3970318"/>
              <a:gd name="connsiteX7" fmla="*/ 4849270 w 6585428"/>
              <a:gd name="connsiteY7" fmla="*/ 0 h 3970318"/>
              <a:gd name="connsiteX8" fmla="*/ 5513799 w 6585428"/>
              <a:gd name="connsiteY8" fmla="*/ 0 h 3970318"/>
              <a:gd name="connsiteX9" fmla="*/ 5980766 w 6585428"/>
              <a:gd name="connsiteY9" fmla="*/ 0 h 3970318"/>
              <a:gd name="connsiteX10" fmla="*/ 6585428 w 6585428"/>
              <a:gd name="connsiteY10" fmla="*/ 0 h 3970318"/>
              <a:gd name="connsiteX11" fmla="*/ 6585428 w 6585428"/>
              <a:gd name="connsiteY11" fmla="*/ 646595 h 3970318"/>
              <a:gd name="connsiteX12" fmla="*/ 6585428 w 6585428"/>
              <a:gd name="connsiteY12" fmla="*/ 1253486 h 3970318"/>
              <a:gd name="connsiteX13" fmla="*/ 6585428 w 6585428"/>
              <a:gd name="connsiteY13" fmla="*/ 1820674 h 3970318"/>
              <a:gd name="connsiteX14" fmla="*/ 6585428 w 6585428"/>
              <a:gd name="connsiteY14" fmla="*/ 2308456 h 3970318"/>
              <a:gd name="connsiteX15" fmla="*/ 6585428 w 6585428"/>
              <a:gd name="connsiteY15" fmla="*/ 2875645 h 3970318"/>
              <a:gd name="connsiteX16" fmla="*/ 6585428 w 6585428"/>
              <a:gd name="connsiteY16" fmla="*/ 3482536 h 3970318"/>
              <a:gd name="connsiteX17" fmla="*/ 6585428 w 6585428"/>
              <a:gd name="connsiteY17" fmla="*/ 3970318 h 3970318"/>
              <a:gd name="connsiteX18" fmla="*/ 5855044 w 6585428"/>
              <a:gd name="connsiteY18" fmla="*/ 3970318 h 3970318"/>
              <a:gd name="connsiteX19" fmla="*/ 5388077 w 6585428"/>
              <a:gd name="connsiteY19" fmla="*/ 3970318 h 3970318"/>
              <a:gd name="connsiteX20" fmla="*/ 4789402 w 6585428"/>
              <a:gd name="connsiteY20" fmla="*/ 3970318 h 3970318"/>
              <a:gd name="connsiteX21" fmla="*/ 4059018 w 6585428"/>
              <a:gd name="connsiteY21" fmla="*/ 3970318 h 3970318"/>
              <a:gd name="connsiteX22" fmla="*/ 3592052 w 6585428"/>
              <a:gd name="connsiteY22" fmla="*/ 3970318 h 3970318"/>
              <a:gd name="connsiteX23" fmla="*/ 3190939 w 6585428"/>
              <a:gd name="connsiteY23" fmla="*/ 3970318 h 3970318"/>
              <a:gd name="connsiteX24" fmla="*/ 2592264 w 6585428"/>
              <a:gd name="connsiteY24" fmla="*/ 3970318 h 3970318"/>
              <a:gd name="connsiteX25" fmla="*/ 2059443 w 6585428"/>
              <a:gd name="connsiteY25" fmla="*/ 3970318 h 3970318"/>
              <a:gd name="connsiteX26" fmla="*/ 1394913 w 6585428"/>
              <a:gd name="connsiteY26" fmla="*/ 3970318 h 3970318"/>
              <a:gd name="connsiteX27" fmla="*/ 993801 w 6585428"/>
              <a:gd name="connsiteY27" fmla="*/ 3970318 h 3970318"/>
              <a:gd name="connsiteX28" fmla="*/ 592689 w 6585428"/>
              <a:gd name="connsiteY28" fmla="*/ 3970318 h 3970318"/>
              <a:gd name="connsiteX29" fmla="*/ 0 w 6585428"/>
              <a:gd name="connsiteY29" fmla="*/ 3970318 h 3970318"/>
              <a:gd name="connsiteX30" fmla="*/ 0 w 6585428"/>
              <a:gd name="connsiteY30" fmla="*/ 3403130 h 3970318"/>
              <a:gd name="connsiteX31" fmla="*/ 0 w 6585428"/>
              <a:gd name="connsiteY31" fmla="*/ 2796238 h 3970318"/>
              <a:gd name="connsiteX32" fmla="*/ 0 w 6585428"/>
              <a:gd name="connsiteY32" fmla="*/ 2229050 h 3970318"/>
              <a:gd name="connsiteX33" fmla="*/ 0 w 6585428"/>
              <a:gd name="connsiteY33" fmla="*/ 1741268 h 3970318"/>
              <a:gd name="connsiteX34" fmla="*/ 0 w 6585428"/>
              <a:gd name="connsiteY34" fmla="*/ 1293189 h 3970318"/>
              <a:gd name="connsiteX35" fmla="*/ 0 w 6585428"/>
              <a:gd name="connsiteY35" fmla="*/ 805407 h 3970318"/>
              <a:gd name="connsiteX36" fmla="*/ 0 w 6585428"/>
              <a:gd name="connsiteY36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85428" h="3970318" extrusionOk="0">
                <a:moveTo>
                  <a:pt x="0" y="0"/>
                </a:moveTo>
                <a:cubicBezTo>
                  <a:pt x="354364" y="-73987"/>
                  <a:pt x="465568" y="73997"/>
                  <a:pt x="730384" y="0"/>
                </a:cubicBezTo>
                <a:cubicBezTo>
                  <a:pt x="995200" y="-73997"/>
                  <a:pt x="1314277" y="19558"/>
                  <a:pt x="1460768" y="0"/>
                </a:cubicBezTo>
                <a:cubicBezTo>
                  <a:pt x="1607259" y="-19558"/>
                  <a:pt x="1982570" y="4267"/>
                  <a:pt x="2191151" y="0"/>
                </a:cubicBezTo>
                <a:cubicBezTo>
                  <a:pt x="2399732" y="-4267"/>
                  <a:pt x="2695659" y="18784"/>
                  <a:pt x="2921535" y="0"/>
                </a:cubicBezTo>
                <a:cubicBezTo>
                  <a:pt x="3147411" y="-18784"/>
                  <a:pt x="3291938" y="67417"/>
                  <a:pt x="3520211" y="0"/>
                </a:cubicBezTo>
                <a:cubicBezTo>
                  <a:pt x="3748484" y="-67417"/>
                  <a:pt x="3855819" y="2569"/>
                  <a:pt x="4118886" y="0"/>
                </a:cubicBezTo>
                <a:cubicBezTo>
                  <a:pt x="4381953" y="-2569"/>
                  <a:pt x="4621547" y="26355"/>
                  <a:pt x="4849270" y="0"/>
                </a:cubicBezTo>
                <a:cubicBezTo>
                  <a:pt x="5076993" y="-26355"/>
                  <a:pt x="5251639" y="14526"/>
                  <a:pt x="5513799" y="0"/>
                </a:cubicBezTo>
                <a:cubicBezTo>
                  <a:pt x="5775959" y="-14526"/>
                  <a:pt x="5836049" y="19200"/>
                  <a:pt x="5980766" y="0"/>
                </a:cubicBezTo>
                <a:cubicBezTo>
                  <a:pt x="6125483" y="-19200"/>
                  <a:pt x="6301671" y="14931"/>
                  <a:pt x="6585428" y="0"/>
                </a:cubicBezTo>
                <a:cubicBezTo>
                  <a:pt x="6634346" y="162832"/>
                  <a:pt x="6585034" y="428683"/>
                  <a:pt x="6585428" y="646595"/>
                </a:cubicBezTo>
                <a:cubicBezTo>
                  <a:pt x="6585822" y="864508"/>
                  <a:pt x="6576599" y="989574"/>
                  <a:pt x="6585428" y="1253486"/>
                </a:cubicBezTo>
                <a:cubicBezTo>
                  <a:pt x="6594257" y="1517398"/>
                  <a:pt x="6530778" y="1558045"/>
                  <a:pt x="6585428" y="1820674"/>
                </a:cubicBezTo>
                <a:cubicBezTo>
                  <a:pt x="6640078" y="2083303"/>
                  <a:pt x="6558279" y="2177532"/>
                  <a:pt x="6585428" y="2308456"/>
                </a:cubicBezTo>
                <a:cubicBezTo>
                  <a:pt x="6612577" y="2439380"/>
                  <a:pt x="6567947" y="2630470"/>
                  <a:pt x="6585428" y="2875645"/>
                </a:cubicBezTo>
                <a:cubicBezTo>
                  <a:pt x="6602909" y="3120820"/>
                  <a:pt x="6575197" y="3254388"/>
                  <a:pt x="6585428" y="3482536"/>
                </a:cubicBezTo>
                <a:cubicBezTo>
                  <a:pt x="6595659" y="3710684"/>
                  <a:pt x="6563195" y="3756980"/>
                  <a:pt x="6585428" y="3970318"/>
                </a:cubicBezTo>
                <a:cubicBezTo>
                  <a:pt x="6248399" y="4028334"/>
                  <a:pt x="6133916" y="3907861"/>
                  <a:pt x="5855044" y="3970318"/>
                </a:cubicBezTo>
                <a:cubicBezTo>
                  <a:pt x="5576172" y="4032775"/>
                  <a:pt x="5523038" y="3917038"/>
                  <a:pt x="5388077" y="3970318"/>
                </a:cubicBezTo>
                <a:cubicBezTo>
                  <a:pt x="5253116" y="4023598"/>
                  <a:pt x="4936404" y="3941249"/>
                  <a:pt x="4789402" y="3970318"/>
                </a:cubicBezTo>
                <a:cubicBezTo>
                  <a:pt x="4642401" y="3999387"/>
                  <a:pt x="4287959" y="3930801"/>
                  <a:pt x="4059018" y="3970318"/>
                </a:cubicBezTo>
                <a:cubicBezTo>
                  <a:pt x="3830077" y="4009835"/>
                  <a:pt x="3718314" y="3922544"/>
                  <a:pt x="3592052" y="3970318"/>
                </a:cubicBezTo>
                <a:cubicBezTo>
                  <a:pt x="3465790" y="4018092"/>
                  <a:pt x="3310237" y="3957965"/>
                  <a:pt x="3190939" y="3970318"/>
                </a:cubicBezTo>
                <a:cubicBezTo>
                  <a:pt x="3071641" y="3982671"/>
                  <a:pt x="2738103" y="3931204"/>
                  <a:pt x="2592264" y="3970318"/>
                </a:cubicBezTo>
                <a:cubicBezTo>
                  <a:pt x="2446426" y="4009432"/>
                  <a:pt x="2301870" y="3970105"/>
                  <a:pt x="2059443" y="3970318"/>
                </a:cubicBezTo>
                <a:cubicBezTo>
                  <a:pt x="1817016" y="3970531"/>
                  <a:pt x="1655653" y="3915192"/>
                  <a:pt x="1394913" y="3970318"/>
                </a:cubicBezTo>
                <a:cubicBezTo>
                  <a:pt x="1134173" y="4025444"/>
                  <a:pt x="1157992" y="3940503"/>
                  <a:pt x="993801" y="3970318"/>
                </a:cubicBezTo>
                <a:cubicBezTo>
                  <a:pt x="829610" y="4000133"/>
                  <a:pt x="735738" y="3941944"/>
                  <a:pt x="592689" y="3970318"/>
                </a:cubicBezTo>
                <a:cubicBezTo>
                  <a:pt x="449640" y="3998692"/>
                  <a:pt x="251970" y="3933055"/>
                  <a:pt x="0" y="3970318"/>
                </a:cubicBezTo>
                <a:cubicBezTo>
                  <a:pt x="-43796" y="3843371"/>
                  <a:pt x="2052" y="3579311"/>
                  <a:pt x="0" y="3403130"/>
                </a:cubicBezTo>
                <a:cubicBezTo>
                  <a:pt x="-2052" y="3226949"/>
                  <a:pt x="71109" y="2945847"/>
                  <a:pt x="0" y="2796238"/>
                </a:cubicBezTo>
                <a:cubicBezTo>
                  <a:pt x="-71109" y="2646629"/>
                  <a:pt x="22634" y="2390340"/>
                  <a:pt x="0" y="2229050"/>
                </a:cubicBezTo>
                <a:cubicBezTo>
                  <a:pt x="-22634" y="2067760"/>
                  <a:pt x="10735" y="1839863"/>
                  <a:pt x="0" y="1741268"/>
                </a:cubicBezTo>
                <a:cubicBezTo>
                  <a:pt x="-10735" y="1642673"/>
                  <a:pt x="35305" y="1482793"/>
                  <a:pt x="0" y="1293189"/>
                </a:cubicBezTo>
                <a:cubicBezTo>
                  <a:pt x="-35305" y="1103585"/>
                  <a:pt x="46855" y="983891"/>
                  <a:pt x="0" y="805407"/>
                </a:cubicBezTo>
                <a:cubicBezTo>
                  <a:pt x="-46855" y="626923"/>
                  <a:pt x="34984" y="24512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4304732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tx1"/>
                </a:solidFill>
              </a:rPr>
              <a:t>RN 451 - Risco de Subscrição</a:t>
            </a:r>
          </a:p>
          <a:p>
            <a:endParaRPr lang="pt-BR" sz="2800" b="1">
              <a:solidFill>
                <a:schemeClr val="tx1"/>
              </a:solidFill>
            </a:endParaRPr>
          </a:p>
          <a:p>
            <a:r>
              <a:rPr lang="pt-BR" sz="2800" b="1">
                <a:solidFill>
                  <a:schemeClr val="tx1"/>
                </a:solidFill>
              </a:rPr>
              <a:t>RN 461 - Risco de Crédito</a:t>
            </a:r>
          </a:p>
          <a:p>
            <a:endParaRPr lang="pt-BR" sz="2800" b="1">
              <a:solidFill>
                <a:schemeClr val="tx1"/>
              </a:solidFill>
            </a:endParaRPr>
          </a:p>
          <a:p>
            <a:r>
              <a:rPr lang="pt-BR" sz="2800" b="1">
                <a:solidFill>
                  <a:schemeClr val="tx1"/>
                </a:solidFill>
              </a:rPr>
              <a:t>RN 468 - Risco Operacional e Legal</a:t>
            </a:r>
          </a:p>
          <a:p>
            <a:endParaRPr lang="pt-BR" sz="2800" b="1">
              <a:solidFill>
                <a:schemeClr val="tx1"/>
              </a:solidFill>
            </a:endParaRPr>
          </a:p>
          <a:p>
            <a:r>
              <a:rPr lang="pt-BR" sz="2800" b="1">
                <a:solidFill>
                  <a:schemeClr val="tx1"/>
                </a:solidFill>
              </a:rPr>
              <a:t>RN 526 - Consolidação</a:t>
            </a:r>
          </a:p>
          <a:p>
            <a:endParaRPr lang="pt-BR" sz="2800" b="1">
              <a:solidFill>
                <a:srgbClr val="00B050"/>
              </a:solidFill>
            </a:endParaRPr>
          </a:p>
          <a:p>
            <a:endParaRPr lang="pt-BR" sz="28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0119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B4C21E-AA45-4DE5-B5D8-CF84B2986C19}"/>
              </a:ext>
            </a:extLst>
          </p:cNvPr>
          <p:cNvSpPr txBox="1">
            <a:spLocks/>
          </p:cNvSpPr>
          <p:nvPr/>
        </p:nvSpPr>
        <p:spPr bwMode="auto">
          <a:xfrm>
            <a:off x="795" y="1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4000" b="1">
                <a:solidFill>
                  <a:srgbClr val="006E89"/>
                </a:solidFill>
                <a:latin typeface="Calibri" charset="0"/>
                <a:cs typeface="Arial" charset="0"/>
              </a:rPr>
              <a:t>Benchmarking</a:t>
            </a:r>
            <a:endParaRPr lang="pt-BR" sz="3600" b="1">
              <a:solidFill>
                <a:srgbClr val="006E89"/>
              </a:solidFill>
              <a:latin typeface="Calibri" charset="0"/>
              <a:cs typeface="Arial" charset="0"/>
            </a:endParaRPr>
          </a:p>
        </p:txBody>
      </p:sp>
      <p:sp>
        <p:nvSpPr>
          <p:cNvPr id="19" name="Google Shape;145;p6">
            <a:extLst>
              <a:ext uri="{FF2B5EF4-FFF2-40B4-BE49-F238E27FC236}">
                <a16:creationId xmlns:a16="http://schemas.microsoft.com/office/drawing/2014/main" id="{236344A0-05F6-411B-8F31-51F6F26046A2}"/>
              </a:ext>
            </a:extLst>
          </p:cNvPr>
          <p:cNvSpPr txBox="1"/>
          <p:nvPr/>
        </p:nvSpPr>
        <p:spPr>
          <a:xfrm>
            <a:off x="-1016" y="-41076"/>
            <a:ext cx="18285576" cy="82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Benchmarking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C526BC-2462-04F0-B86D-DE7FD30E0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7" y="0"/>
            <a:ext cx="18286387" cy="1269888"/>
          </a:xfrm>
          <a:prstGeom prst="rect">
            <a:avLst/>
          </a:prstGeom>
        </p:spPr>
      </p:pic>
      <p:sp>
        <p:nvSpPr>
          <p:cNvPr id="3" name="Google Shape;67;p3">
            <a:extLst>
              <a:ext uri="{FF2B5EF4-FFF2-40B4-BE49-F238E27FC236}">
                <a16:creationId xmlns:a16="http://schemas.microsoft.com/office/drawing/2014/main" id="{05792368-1F27-A1F4-A274-7627C49BF960}"/>
              </a:ext>
            </a:extLst>
          </p:cNvPr>
          <p:cNvSpPr txBox="1"/>
          <p:nvPr/>
        </p:nvSpPr>
        <p:spPr>
          <a:xfrm>
            <a:off x="2424" y="233244"/>
            <a:ext cx="18285576" cy="82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  <a:endParaRPr>
              <a:solidFill>
                <a:schemeClr val="accent3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F72E4B3-E715-8632-88B7-4A0AAEE3E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241449"/>
              </p:ext>
            </p:extLst>
          </p:nvPr>
        </p:nvGraphicFramePr>
        <p:xfrm>
          <a:off x="1300162" y="2457450"/>
          <a:ext cx="15787687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878113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7FD1565-FBAF-4FD9-BF84-AA277F9F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4300" y="4664621"/>
            <a:ext cx="10439400" cy="17049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168751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>
                <a:solidFill>
                  <a:srgbClr val="006E89"/>
                </a:solidFill>
                <a:latin typeface="+mn-lt"/>
              </a:rPr>
              <a:t>Obrigado!</a:t>
            </a:r>
            <a:endParaRPr lang="pt-BR" altLang="pt-BR" sz="6600" b="1">
              <a:latin typeface="+mn-lt"/>
            </a:endParaRPr>
          </a:p>
        </p:txBody>
      </p:sp>
      <p:pic>
        <p:nvPicPr>
          <p:cNvPr id="6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AB25621E-7227-4029-896A-184C0CA9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0" y="7156064"/>
            <a:ext cx="4034120" cy="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25ABF29F373284899CEE5DB6F2EC0AC" ma:contentTypeVersion="11" ma:contentTypeDescription="Crie um novo documento." ma:contentTypeScope="" ma:versionID="7df914c0463f11157883dbf2ed088548">
  <xsd:schema xmlns:xsd="http://www.w3.org/2001/XMLSchema" xmlns:xs="http://www.w3.org/2001/XMLSchema" xmlns:p="http://schemas.microsoft.com/office/2006/metadata/properties" xmlns:ns2="c9a1457f-9789-4851-bab3-1ea5448653fc" xmlns:ns3="2736cd77-61a5-4f95-acdb-5c82d3efb982" targetNamespace="http://schemas.microsoft.com/office/2006/metadata/properties" ma:root="true" ma:fieldsID="2f262b65bd4ca1fd3c6207432dcc3940" ns2:_="" ns3:_="">
    <xsd:import namespace="c9a1457f-9789-4851-bab3-1ea5448653fc"/>
    <xsd:import namespace="2736cd77-61a5-4f95-acdb-5c82d3efb9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1457f-9789-4851-bab3-1ea544865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6cd77-61a5-4f95-acdb-5c82d3efb9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FE6C10-D369-4BA2-9949-BD1955AEAC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40113A-A6F9-4B22-BF87-9E58FCC1DA23}">
  <ds:schemaRefs>
    <ds:schemaRef ds:uri="2736cd77-61a5-4f95-acdb-5c82d3efb982"/>
    <ds:schemaRef ds:uri="c9a1457f-9789-4851-bab3-1ea5448653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EBE96C-A50F-4173-918B-9A4908BE33CF}">
  <ds:schemaRefs>
    <ds:schemaRef ds:uri="2736cd77-61a5-4f95-acdb-5c82d3efb982"/>
    <ds:schemaRef ds:uri="c9a1457f-9789-4851-bab3-1ea5448653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</Words>
  <Application>Microsoft Office PowerPoint</Application>
  <PresentationFormat>Personalizar</PresentationFormat>
  <Paragraphs>80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Calibri</vt:lpstr>
      <vt:lpstr>Arial</vt:lpstr>
      <vt:lpstr>Wingdings</vt:lpstr>
      <vt:lpstr>Noto Sans Symbols</vt:lpstr>
      <vt:lpstr>2_Personalizar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Expertise Inteligencia e pesquisa de mercado</dc:creator>
  <cp:lastModifiedBy>Jaqueline Lima Fernandes</cp:lastModifiedBy>
  <cp:revision>2</cp:revision>
  <dcterms:created xsi:type="dcterms:W3CDTF">2016-01-16T10:55:01Z</dcterms:created>
  <dcterms:modified xsi:type="dcterms:W3CDTF">2022-12-08T14:19:22Z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0x010100925ABF29F373284899CEE5DB6F2EC0AC</vt:lpwstr>
  </property>
</Properties>
</file>