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18"/>
  </p:notesMasterIdLst>
  <p:sldIdLst>
    <p:sldId id="671" r:id="rId5"/>
    <p:sldId id="985" r:id="rId6"/>
    <p:sldId id="691" r:id="rId7"/>
    <p:sldId id="972" r:id="rId8"/>
    <p:sldId id="986" r:id="rId9"/>
    <p:sldId id="987" r:id="rId10"/>
    <p:sldId id="988" r:id="rId11"/>
    <p:sldId id="989" r:id="rId12"/>
    <p:sldId id="990" r:id="rId13"/>
    <p:sldId id="991" r:id="rId14"/>
    <p:sldId id="983" r:id="rId15"/>
    <p:sldId id="992" r:id="rId16"/>
    <p:sldId id="689" r:id="rId17"/>
  </p:sldIdLst>
  <p:sldSz cx="18288000" cy="10287000"/>
  <p:notesSz cx="6858000" cy="9144000"/>
  <p:custDataLst>
    <p:tags r:id="rId19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671"/>
            <p14:sldId id="985"/>
            <p14:sldId id="691"/>
            <p14:sldId id="972"/>
            <p14:sldId id="986"/>
            <p14:sldId id="987"/>
            <p14:sldId id="988"/>
            <p14:sldId id="989"/>
            <p14:sldId id="990"/>
            <p14:sldId id="991"/>
            <p14:sldId id="983"/>
            <p14:sldId id="992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3" userDrawn="1">
          <p15:clr>
            <a:srgbClr val="A4A3A4"/>
          </p15:clr>
        </p15:guide>
        <p15:guide id="3" orient="horz" pos="5349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21"/>
    <a:srgbClr val="006E89"/>
    <a:srgbClr val="007373"/>
    <a:srgbClr val="6D983F"/>
    <a:srgbClr val="8CBB59"/>
    <a:srgbClr val="DF4F3B"/>
    <a:srgbClr val="00C0BC"/>
    <a:srgbClr val="0679A9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965" autoAdjust="0"/>
    <p:restoredTop sz="96727" autoAdjust="0"/>
  </p:normalViewPr>
  <p:slideViewPr>
    <p:cSldViewPr snapToGrid="0">
      <p:cViewPr varScale="1">
        <p:scale>
          <a:sx n="48" d="100"/>
          <a:sy n="48" d="100"/>
        </p:scale>
        <p:origin x="1026" y="66"/>
      </p:cViewPr>
      <p:guideLst>
        <p:guide orient="horz" pos="1063"/>
        <p:guide orient="horz" pos="5349"/>
        <p:guide pos="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08/12/2022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761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0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51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75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56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02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49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002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49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78208" cy="12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225297" y="342900"/>
            <a:ext cx="16306800" cy="14859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12.09.06 08:40:00</a:t>
            </a: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DITEC/CGSOA/COARI/DIRIS</a:t>
            </a: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pt-BR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/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1225297" y="2400300"/>
            <a:ext cx="16306800" cy="67437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9075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55" r:id="rId4"/>
    <p:sldLayoutId id="2147483656" r:id="rId5"/>
    <p:sldLayoutId id="2147483658" r:id="rId6"/>
    <p:sldLayoutId id="2147483661" r:id="rId7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915192" y="2548617"/>
            <a:ext cx="10680498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6000" dirty="0">
                <a:cs typeface="Calibri"/>
              </a:rPr>
              <a:t>simplificação de regulação prudencial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7271792" y="9172212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dirty="0">
                <a:solidFill>
                  <a:srgbClr val="007373"/>
                </a:solidFill>
                <a:latin typeface="Calibri" panose="020F0502020204030204" pitchFamily="34" charset="0"/>
              </a:rPr>
              <a:t>CAMSS - Dezembro / 2022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1296490" y="4927600"/>
            <a:ext cx="629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Capital Regulatório (Comunicado ANS 97) e</a:t>
            </a:r>
          </a:p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Ativos Garantidores e </a:t>
            </a:r>
            <a:r>
              <a:rPr lang="pt-BR" altLang="pt-BR" sz="3600" b="1" dirty="0" err="1">
                <a:solidFill>
                  <a:srgbClr val="F47521"/>
                </a:solidFill>
                <a:latin typeface="Calibri" panose="020F0502020204030204" pitchFamily="34" charset="0"/>
              </a:rPr>
              <a:t>PAEFs</a:t>
            </a:r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 (Audiência Pública 25)</a:t>
            </a:r>
          </a:p>
          <a:p>
            <a:pPr algn="r"/>
            <a:endParaRPr lang="pt-BR" altLang="pt-BR" sz="3600" b="1" dirty="0">
              <a:solidFill>
                <a:srgbClr val="F4752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11296490" y="7738383"/>
            <a:ext cx="629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000" b="1" dirty="0">
                <a:solidFill>
                  <a:srgbClr val="F47521"/>
                </a:solidFill>
                <a:latin typeface="Calibri" panose="020F0502020204030204" pitchFamily="34" charset="0"/>
              </a:rPr>
              <a:t>Diretoria de Normas e Habilitação das Operadoras (DIOPE)</a:t>
            </a:r>
          </a:p>
        </p:txBody>
      </p:sp>
      <p:pic>
        <p:nvPicPr>
          <p:cNvPr id="5" name="Imagem 4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7B8B262A-3F91-4E36-A858-D39F6795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A368E4E-31B6-4367-A4AD-3DD79365E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743" y="4821865"/>
            <a:ext cx="4063454" cy="39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264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1295590" y="1771650"/>
            <a:ext cx="7848410" cy="6743700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pt-BR" sz="3600" dirty="0">
              <a:latin typeface="Calibri"/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t-BR" sz="1600" b="1" dirty="0">
              <a:solidFill>
                <a:srgbClr val="00B050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r>
              <a:rPr lang="pt-BR" sz="4000" b="1" dirty="0">
                <a:solidFill>
                  <a:srgbClr val="006E89"/>
                </a:solidFill>
                <a:cs typeface="Arial"/>
              </a:rPr>
              <a:t>Créditos a Receber em Pós-</a:t>
            </a:r>
            <a:r>
              <a:rPr lang="pt-BR" sz="4000" b="1" dirty="0" err="1">
                <a:solidFill>
                  <a:srgbClr val="006E89"/>
                </a:solidFill>
                <a:cs typeface="Arial"/>
              </a:rPr>
              <a:t>Pgto</a:t>
            </a:r>
            <a:r>
              <a:rPr lang="pt-BR" sz="4000" b="1" dirty="0">
                <a:solidFill>
                  <a:srgbClr val="006E89"/>
                </a:solidFill>
                <a:cs typeface="Arial"/>
              </a:rPr>
              <a:t> como Redutor de Ativos Garantidores 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4000" b="1" dirty="0">
                <a:solidFill>
                  <a:srgbClr val="006E89"/>
                </a:solidFill>
                <a:cs typeface="Arial"/>
              </a:rPr>
              <a:t>     </a:t>
            </a:r>
            <a:r>
              <a:rPr lang="pt-BR" sz="3600" b="1" dirty="0">
                <a:solidFill>
                  <a:srgbClr val="006E89"/>
                </a:solidFill>
                <a:cs typeface="Arial"/>
              </a:rPr>
              <a:t>(Exclusivamente de PESL Pós-</a:t>
            </a:r>
            <a:r>
              <a:rPr lang="pt-BR" sz="3600" b="1" dirty="0" err="1">
                <a:solidFill>
                  <a:srgbClr val="006E89"/>
                </a:solidFill>
                <a:cs typeface="Arial"/>
              </a:rPr>
              <a:t>Pgto</a:t>
            </a:r>
            <a:r>
              <a:rPr lang="pt-BR" sz="3600" b="1" dirty="0">
                <a:solidFill>
                  <a:srgbClr val="006E89"/>
                </a:solidFill>
                <a:cs typeface="Arial"/>
              </a:rPr>
              <a:t> )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pt-BR" sz="800" b="1" dirty="0">
              <a:solidFill>
                <a:srgbClr val="006E89"/>
              </a:solidFill>
              <a:latin typeface="Calibri"/>
              <a:cs typeface="Arial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t-BR" sz="3600" b="1" dirty="0">
              <a:solidFill>
                <a:srgbClr val="006E89"/>
              </a:solidFill>
              <a:latin typeface="Calibri"/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r>
              <a:rPr lang="pt-BR" sz="4000" b="1" dirty="0">
                <a:solidFill>
                  <a:srgbClr val="006E89"/>
                </a:solidFill>
                <a:cs typeface="Arial"/>
              </a:rPr>
              <a:t>Liberação de Ativos Garantidores  da parcela PESL SUS % HC x ABI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4000" b="1" dirty="0">
                <a:solidFill>
                  <a:srgbClr val="006E89"/>
                </a:solidFill>
                <a:cs typeface="Arial"/>
              </a:rPr>
              <a:t>     </a:t>
            </a:r>
            <a:endParaRPr lang="pt-BR" sz="4400" dirty="0">
              <a:solidFill>
                <a:srgbClr val="006E89"/>
              </a:solidFill>
              <a:latin typeface="Calibri"/>
              <a:cs typeface="Arial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CE6CA46-9722-4E75-9BB1-66AD97BA2FD6}"/>
              </a:ext>
            </a:extLst>
          </p:cNvPr>
          <p:cNvSpPr txBox="1">
            <a:spLocks/>
          </p:cNvSpPr>
          <p:nvPr/>
        </p:nvSpPr>
        <p:spPr bwMode="auto">
          <a:xfrm>
            <a:off x="-145032" y="1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4000" b="1">
                <a:solidFill>
                  <a:srgbClr val="006E89"/>
                </a:solidFill>
                <a:latin typeface="Calibri" charset="0"/>
                <a:cs typeface="Arial" charset="0"/>
              </a:rPr>
              <a:t>Simplificações Adicionais 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33C24564-FB56-4F94-BDE7-C0793AEE72A4}"/>
              </a:ext>
            </a:extLst>
          </p:cNvPr>
          <p:cNvSpPr/>
          <p:nvPr/>
        </p:nvSpPr>
        <p:spPr>
          <a:xfrm rot="5400000">
            <a:off x="9881393" y="3904669"/>
            <a:ext cx="1039811" cy="11197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42B2F68-A787-D943-B60D-435AE9435056}"/>
              </a:ext>
            </a:extLst>
          </p:cNvPr>
          <p:cNvSpPr/>
          <p:nvPr/>
        </p:nvSpPr>
        <p:spPr>
          <a:xfrm>
            <a:off x="2126669" y="1652110"/>
            <a:ext cx="6530635" cy="14100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0" indent="-457200" algn="ctr">
              <a:buFont typeface="Wingdings"/>
              <a:buChar char="Ø"/>
            </a:pPr>
            <a:r>
              <a:rPr lang="pt-BR" b="1">
                <a:cs typeface="Calibri"/>
              </a:rPr>
              <a:t>TODAS AS OPS</a:t>
            </a:r>
            <a:endParaRPr lang="pt-BR" b="1" u="sng">
              <a:solidFill>
                <a:srgbClr val="00B050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4102DD-2B75-694C-800A-3AA0533265A1}"/>
              </a:ext>
            </a:extLst>
          </p:cNvPr>
          <p:cNvSpPr/>
          <p:nvPr/>
        </p:nvSpPr>
        <p:spPr>
          <a:xfrm>
            <a:off x="11224261" y="2873072"/>
            <a:ext cx="6738146" cy="30291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400" b="1" dirty="0"/>
              <a:t>Adequação com potencial </a:t>
            </a:r>
          </a:p>
          <a:p>
            <a:pPr algn="ctr"/>
            <a:r>
              <a:rPr lang="pt-BR" sz="3200" b="1" dirty="0"/>
              <a:t>REDUÇÃO de R$ </a:t>
            </a:r>
            <a:r>
              <a:rPr lang="pt-BR" sz="4000" b="1" u="sng" dirty="0"/>
              <a:t>1,7 BI </a:t>
            </a:r>
            <a:endParaRPr lang="pt-BR" sz="3200" b="1" u="sng" dirty="0"/>
          </a:p>
          <a:p>
            <a:pPr algn="ctr"/>
            <a:r>
              <a:rPr lang="pt-BR" sz="3200" dirty="0"/>
              <a:t>de ativos garantidores</a:t>
            </a:r>
            <a:endParaRPr lang="pt-BR" sz="28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5C0A6AE-1530-43FE-84DD-9F28099B7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103BAD96-976B-4BFF-94AD-ADF8DC18BFE1}"/>
              </a:ext>
            </a:extLst>
          </p:cNvPr>
          <p:cNvSpPr txBox="1">
            <a:spLocks/>
          </p:cNvSpPr>
          <p:nvPr/>
        </p:nvSpPr>
        <p:spPr bwMode="auto">
          <a:xfrm>
            <a:off x="-324005" y="315780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3200" b="1" dirty="0">
                <a:solidFill>
                  <a:srgbClr val="F47521"/>
                </a:solidFill>
                <a:latin typeface="Calibri" charset="0"/>
                <a:cs typeface="Arial" charset="0"/>
              </a:rPr>
              <a:t>Simplificações Adicionais – Ativos Garantidores 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EC0F84A8-7068-4FB1-9FA0-54E3756E85BC}"/>
              </a:ext>
            </a:extLst>
          </p:cNvPr>
          <p:cNvSpPr/>
          <p:nvPr/>
        </p:nvSpPr>
        <p:spPr>
          <a:xfrm rot="5400000">
            <a:off x="9881393" y="7379707"/>
            <a:ext cx="1039811" cy="11197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6052C2A6-610C-4271-989B-6630E065B830}"/>
              </a:ext>
            </a:extLst>
          </p:cNvPr>
          <p:cNvSpPr/>
          <p:nvPr/>
        </p:nvSpPr>
        <p:spPr>
          <a:xfrm>
            <a:off x="11224261" y="6425026"/>
            <a:ext cx="6917120" cy="30291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400" b="1" dirty="0"/>
              <a:t>Adequação com potencial </a:t>
            </a:r>
          </a:p>
          <a:p>
            <a:pPr algn="ctr"/>
            <a:r>
              <a:rPr lang="pt-BR" sz="3200" b="1" dirty="0"/>
              <a:t>REDUÇÃO de </a:t>
            </a:r>
            <a:r>
              <a:rPr lang="pt-BR" sz="3600" b="1" dirty="0"/>
              <a:t>R$ </a:t>
            </a:r>
            <a:r>
              <a:rPr lang="pt-BR" sz="4000" b="1" u="sng" dirty="0"/>
              <a:t>417 MI </a:t>
            </a:r>
            <a:endParaRPr lang="pt-BR" sz="3600" b="1" u="sng" dirty="0"/>
          </a:p>
          <a:p>
            <a:pPr algn="ctr"/>
            <a:r>
              <a:rPr lang="pt-BR" sz="3200" dirty="0"/>
              <a:t>de ativos garantidores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2162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CE6CA46-9722-4E75-9BB1-66AD97BA2FD6}"/>
              </a:ext>
            </a:extLst>
          </p:cNvPr>
          <p:cNvSpPr txBox="1">
            <a:spLocks/>
          </p:cNvSpPr>
          <p:nvPr/>
        </p:nvSpPr>
        <p:spPr bwMode="auto">
          <a:xfrm>
            <a:off x="-145032" y="1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4000" b="1">
                <a:solidFill>
                  <a:srgbClr val="006E89"/>
                </a:solidFill>
                <a:latin typeface="Calibri" charset="0"/>
                <a:cs typeface="Arial" charset="0"/>
              </a:rPr>
              <a:t>Conclusão - Impacto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33C24564-FB56-4F94-BDE7-C0793AEE72A4}"/>
              </a:ext>
            </a:extLst>
          </p:cNvPr>
          <p:cNvSpPr/>
          <p:nvPr/>
        </p:nvSpPr>
        <p:spPr>
          <a:xfrm rot="5400000">
            <a:off x="9844471" y="4800058"/>
            <a:ext cx="1039811" cy="11197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4102DD-2B75-694C-800A-3AA0533265A1}"/>
              </a:ext>
            </a:extLst>
          </p:cNvPr>
          <p:cNvSpPr/>
          <p:nvPr/>
        </p:nvSpPr>
        <p:spPr>
          <a:xfrm>
            <a:off x="11259158" y="3439705"/>
            <a:ext cx="6733310" cy="405837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000" b="1" dirty="0"/>
              <a:t>Adequação com potencial </a:t>
            </a:r>
          </a:p>
          <a:p>
            <a:pPr algn="ctr"/>
            <a:r>
              <a:rPr lang="pt-BR" sz="4000" b="1" dirty="0"/>
              <a:t>REDUÇÃO de </a:t>
            </a:r>
          </a:p>
          <a:p>
            <a:pPr algn="ctr"/>
            <a:r>
              <a:rPr lang="pt-BR" sz="4000" b="1" dirty="0"/>
              <a:t>R$ </a:t>
            </a:r>
            <a:r>
              <a:rPr lang="pt-BR" sz="5400" b="1" u="sng" dirty="0"/>
              <a:t>18 BI</a:t>
            </a:r>
            <a:r>
              <a:rPr lang="pt-BR" sz="5400" b="1" dirty="0"/>
              <a:t> 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FB74D829-269D-4087-9DF3-9CD1D298C21F}"/>
              </a:ext>
            </a:extLst>
          </p:cNvPr>
          <p:cNvSpPr/>
          <p:nvPr/>
        </p:nvSpPr>
        <p:spPr>
          <a:xfrm rot="5400000">
            <a:off x="8389802" y="4800058"/>
            <a:ext cx="1039811" cy="11197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25CEE0C-34F8-49E1-B03F-3E062BD73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BF44ABFE-5022-4517-8E9D-6886E1AE0881}"/>
              </a:ext>
            </a:extLst>
          </p:cNvPr>
          <p:cNvSpPr txBox="1">
            <a:spLocks/>
          </p:cNvSpPr>
          <p:nvPr/>
        </p:nvSpPr>
        <p:spPr bwMode="auto">
          <a:xfrm>
            <a:off x="-324005" y="315780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3200" b="1" dirty="0">
                <a:solidFill>
                  <a:srgbClr val="F47521"/>
                </a:solidFill>
                <a:latin typeface="Calibri" charset="0"/>
                <a:cs typeface="Arial" charset="0"/>
              </a:rPr>
              <a:t>Impacto Agregado</a:t>
            </a:r>
          </a:p>
        </p:txBody>
      </p:sp>
      <p:sp>
        <p:nvSpPr>
          <p:cNvPr id="12" name="Espaço Reservado para Conteúdo 7">
            <a:extLst>
              <a:ext uri="{FF2B5EF4-FFF2-40B4-BE49-F238E27FC236}">
                <a16:creationId xmlns:a16="http://schemas.microsoft.com/office/drawing/2014/main" id="{F9DB0B69-E9CC-483B-B7D5-EF1E9544135A}"/>
              </a:ext>
            </a:extLst>
          </p:cNvPr>
          <p:cNvSpPr txBox="1">
            <a:spLocks/>
          </p:cNvSpPr>
          <p:nvPr/>
        </p:nvSpPr>
        <p:spPr>
          <a:xfrm>
            <a:off x="1543861" y="1596807"/>
            <a:ext cx="7274546" cy="6743700"/>
          </a:xfrm>
        </p:spPr>
        <p:txBody>
          <a:bodyPr lIns="91440" tIns="45720" rIns="91440" bIns="45720" anchor="t">
            <a:noAutofit/>
          </a:bodyPr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endParaRPr lang="pt-BR" sz="2000" b="1" dirty="0">
              <a:solidFill>
                <a:srgbClr val="00B050"/>
              </a:solidFill>
              <a:cs typeface="Arial"/>
            </a:endParaRPr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endParaRPr lang="pt-BR" sz="2000" b="1" dirty="0">
              <a:solidFill>
                <a:srgbClr val="00B050"/>
              </a:solidFill>
              <a:cs typeface="Arial"/>
            </a:endParaRPr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endParaRPr lang="pt-BR" sz="2000" b="1" dirty="0">
              <a:solidFill>
                <a:srgbClr val="00B050"/>
              </a:solidFill>
              <a:cs typeface="Arial"/>
            </a:endParaRPr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endParaRPr lang="pt-BR" sz="2000" b="1" dirty="0">
              <a:solidFill>
                <a:srgbClr val="00B050"/>
              </a:solidFill>
              <a:cs typeface="Arial"/>
            </a:endParaRP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4800" b="1" u="sng" cap="all" dirty="0">
                <a:solidFill>
                  <a:srgbClr val="006E89"/>
                </a:solidFill>
                <a:cs typeface="Arial"/>
              </a:rPr>
              <a:t>Impacto Agregado </a:t>
            </a:r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pt-BR" sz="4800" b="1" cap="all" dirty="0">
                <a:solidFill>
                  <a:srgbClr val="006E89"/>
                </a:solidFill>
                <a:cs typeface="Arial"/>
              </a:rPr>
              <a:t>     </a:t>
            </a:r>
            <a:r>
              <a:rPr lang="pt-BR" sz="4800" b="1" u="sng" cap="all" dirty="0">
                <a:solidFill>
                  <a:srgbClr val="006E89"/>
                </a:solidFill>
                <a:cs typeface="Arial"/>
              </a:rPr>
              <a:t>da Proposta</a:t>
            </a:r>
            <a:endParaRPr lang="pt-BR" sz="4800" u="sng" cap="all" dirty="0">
              <a:solidFill>
                <a:srgbClr val="006E89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5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0">
            <a:extLst>
              <a:ext uri="{FF2B5EF4-FFF2-40B4-BE49-F238E27FC236}">
                <a16:creationId xmlns:a16="http://schemas.microsoft.com/office/drawing/2014/main" id="{9D736B5B-0053-41C0-8E24-B8DB9DE08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574" y="1583645"/>
            <a:ext cx="5286916" cy="1043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23" tIns="43961" rIns="87923" bIns="43961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81050" indent="-3429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accent1"/>
              </a:solidFill>
              <a:latin typeface="Calibri" charset="0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4400" b="1" dirty="0">
                <a:solidFill>
                  <a:schemeClr val="accent1"/>
                </a:solidFill>
                <a:latin typeface="Calibri" charset="0"/>
              </a:rPr>
              <a:t>32 Contribuições </a:t>
            </a:r>
          </a:p>
          <a:p>
            <a:pPr marL="1352550" lvl="1" indent="-5715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accent1"/>
                </a:solidFill>
                <a:latin typeface="Calibri" charset="0"/>
              </a:rPr>
              <a:t>83% acatadas </a:t>
            </a:r>
          </a:p>
          <a:p>
            <a:pPr lvl="1" indent="0" algn="just">
              <a:spcBef>
                <a:spcPts val="1200"/>
              </a:spcBef>
            </a:pPr>
            <a:r>
              <a:rPr lang="pt-BR" sz="4000" b="1" dirty="0">
                <a:solidFill>
                  <a:schemeClr val="accent1"/>
                </a:solidFill>
                <a:latin typeface="Calibri"/>
                <a:ea typeface="MS PGothic"/>
              </a:rPr>
              <a:t>    </a:t>
            </a:r>
            <a:r>
              <a:rPr lang="pt-BR" sz="3200" b="1" dirty="0">
                <a:solidFill>
                  <a:schemeClr val="accent1"/>
                </a:solidFill>
                <a:latin typeface="Calibri"/>
                <a:ea typeface="MS PGothic"/>
              </a:rPr>
              <a:t>(dentro do escopo)</a:t>
            </a:r>
            <a:endParaRPr lang="pt-BR" sz="2800" b="1" dirty="0">
              <a:solidFill>
                <a:schemeClr val="accent1"/>
              </a:solidFill>
              <a:latin typeface="Calibri"/>
              <a:ea typeface="MS PGothic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4000" b="1" dirty="0">
              <a:solidFill>
                <a:schemeClr val="accent1"/>
              </a:solidFill>
              <a:latin typeface="Calibri" charset="0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4000" b="1" dirty="0">
              <a:solidFill>
                <a:schemeClr val="accent1"/>
              </a:solidFill>
              <a:latin typeface="Calibri" charset="0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4400" b="1" dirty="0">
                <a:solidFill>
                  <a:schemeClr val="accent1"/>
                </a:solidFill>
                <a:latin typeface="Calibri" charset="0"/>
              </a:rPr>
              <a:t>Simplificações Adicionais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4000" b="1" dirty="0">
              <a:solidFill>
                <a:schemeClr val="accent1"/>
              </a:solidFill>
              <a:latin typeface="Calibri" charset="0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4000" b="1" dirty="0">
              <a:solidFill>
                <a:schemeClr val="accent1"/>
              </a:solidFill>
              <a:latin typeface="Calibri" charset="0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4000" b="1" dirty="0">
              <a:solidFill>
                <a:schemeClr val="accent1"/>
              </a:solidFill>
              <a:latin typeface="Calibri" charset="0"/>
            </a:endParaRPr>
          </a:p>
          <a:p>
            <a:pPr algn="just">
              <a:spcBef>
                <a:spcPts val="1200"/>
              </a:spcBef>
            </a:pPr>
            <a:endParaRPr lang="pt-BR" sz="4800" dirty="0">
              <a:latin typeface="Calibri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pt-BR" sz="4400" dirty="0">
              <a:latin typeface="Calibri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pt-BR" sz="4400" b="1" dirty="0">
              <a:solidFill>
                <a:srgbClr val="006E89"/>
              </a:solidFill>
              <a:latin typeface="Calibri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3831769-A5C7-47AF-9A01-FF538BC985B4}"/>
              </a:ext>
            </a:extLst>
          </p:cNvPr>
          <p:cNvSpPr/>
          <p:nvPr/>
        </p:nvSpPr>
        <p:spPr>
          <a:xfrm>
            <a:off x="7003473" y="5584616"/>
            <a:ext cx="10856114" cy="36625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>
              <a:latin typeface="Calibri" charset="0"/>
            </a:endParaRPr>
          </a:p>
          <a:p>
            <a:pPr marL="571500" indent="-571500">
              <a:buFont typeface="Wingdings" panose="020B0604020202020204" pitchFamily="34" charset="0"/>
              <a:buChar char="ü"/>
            </a:pPr>
            <a:r>
              <a:rPr lang="pt-BR" sz="2800" dirty="0">
                <a:latin typeface="Calibri" charset="0"/>
              </a:rPr>
              <a:t>Requisitos para obtenção de APA: </a:t>
            </a:r>
            <a:r>
              <a:rPr lang="pt-BR" sz="2800" i="1" dirty="0">
                <a:latin typeface="Calibri" charset="0"/>
              </a:rPr>
              <a:t>Maior clareza</a:t>
            </a:r>
            <a:endParaRPr lang="pt-BR" sz="2800" i="1" dirty="0">
              <a:latin typeface="Calibri" charset="0"/>
              <a:cs typeface="Calibri" charset="0"/>
            </a:endParaRPr>
          </a:p>
          <a:p>
            <a:pPr marL="571500" indent="-571500">
              <a:buFont typeface="Wingdings" panose="020B0604020202020204" pitchFamily="34" charset="0"/>
              <a:buChar char="ü"/>
            </a:pPr>
            <a:endParaRPr lang="pt-BR" sz="2800" dirty="0">
              <a:latin typeface="Calibri" charset="0"/>
              <a:cs typeface="Calibri" charset="0"/>
            </a:endParaRPr>
          </a:p>
          <a:p>
            <a:pPr marL="571500" indent="-571500">
              <a:buFont typeface="Wingdings" panose="020B0604020202020204" pitchFamily="34" charset="0"/>
              <a:buChar char="ü"/>
            </a:pPr>
            <a:r>
              <a:rPr lang="pt-BR" sz="2800" dirty="0">
                <a:latin typeface="Calibri" charset="0"/>
              </a:rPr>
              <a:t>Liberação de EXCEDENTE de ativos garantidores: </a:t>
            </a:r>
            <a:r>
              <a:rPr lang="pt-BR" sz="2800" i="1" dirty="0">
                <a:latin typeface="Calibri" charset="0"/>
              </a:rPr>
              <a:t>Previsão expressa</a:t>
            </a:r>
            <a:endParaRPr lang="pt-BR" sz="2800" i="1" dirty="0">
              <a:latin typeface="Calibri" charset="0"/>
              <a:cs typeface="Calibri" charset="0"/>
            </a:endParaRPr>
          </a:p>
          <a:p>
            <a:pPr marL="571500" indent="-571500">
              <a:buFont typeface="Wingdings" panose="020B0604020202020204" pitchFamily="34" charset="0"/>
              <a:buChar char="ü"/>
            </a:pPr>
            <a:endParaRPr lang="pt-BR" sz="2800" dirty="0">
              <a:latin typeface="Calibri" charset="0"/>
              <a:cs typeface="Calibri" charset="0"/>
            </a:endParaRPr>
          </a:p>
          <a:p>
            <a:pPr marL="571500" indent="-571500">
              <a:buFont typeface="Wingdings" panose="020B0604020202020204" pitchFamily="34" charset="0"/>
              <a:buChar char="ü"/>
            </a:pPr>
            <a:r>
              <a:rPr lang="pt-BR" sz="2800" dirty="0">
                <a:latin typeface="Calibri" charset="0"/>
              </a:rPr>
              <a:t>Contagem de prazo de TAOEF p/ anormalidade contábil: </a:t>
            </a:r>
            <a:r>
              <a:rPr lang="pt-BR" sz="2800" i="1" dirty="0">
                <a:latin typeface="Calibri" charset="0"/>
              </a:rPr>
              <a:t>Maior prazo</a:t>
            </a:r>
            <a:endParaRPr lang="pt-BR" sz="2800" i="1" dirty="0">
              <a:latin typeface="Calibri" charset="0"/>
              <a:cs typeface="Calibri" charset="0"/>
            </a:endParaRPr>
          </a:p>
          <a:p>
            <a:pPr marL="571500" indent="-571500">
              <a:buFont typeface="Wingdings" panose="020B0604020202020204" pitchFamily="34" charset="0"/>
              <a:buChar char="ü"/>
            </a:pPr>
            <a:endParaRPr lang="pt-BR" sz="2800" dirty="0">
              <a:solidFill>
                <a:schemeClr val="tx1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571500" indent="-571500">
              <a:buFont typeface="Wingdings" panose="020B0604020202020204" pitchFamily="34" charset="0"/>
              <a:buChar char="ü"/>
            </a:pPr>
            <a:r>
              <a:rPr lang="pt-BR" sz="2800" dirty="0">
                <a:solidFill>
                  <a:schemeClr val="tx1"/>
                </a:solidFill>
                <a:latin typeface="Calibri" charset="0"/>
                <a:ea typeface="MS PGothic" charset="0"/>
              </a:rPr>
              <a:t>Operadoras com PAEF já em vigência: </a:t>
            </a:r>
            <a:r>
              <a:rPr lang="pt-BR" sz="2800" i="1" dirty="0">
                <a:solidFill>
                  <a:schemeClr val="tx1"/>
                </a:solidFill>
                <a:latin typeface="Calibri" charset="0"/>
                <a:ea typeface="MS PGothic" charset="0"/>
              </a:rPr>
              <a:t>Regra de transição</a:t>
            </a:r>
          </a:p>
          <a:p>
            <a:pPr marL="571500" indent="-571500">
              <a:buFont typeface="Wingdings" panose="020B0604020202020204" pitchFamily="34" charset="0"/>
              <a:buChar char="ü"/>
            </a:pPr>
            <a:endParaRPr lang="pt-BR" sz="1600" i="1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CFD563-707D-4A72-8A6F-9FC312698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DC2109B-AC5D-4D75-B79F-8389E8A2E3D2}"/>
              </a:ext>
            </a:extLst>
          </p:cNvPr>
          <p:cNvSpPr txBox="1">
            <a:spLocks/>
          </p:cNvSpPr>
          <p:nvPr/>
        </p:nvSpPr>
        <p:spPr bwMode="auto">
          <a:xfrm>
            <a:off x="146620" y="62830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Audiência Pública 25 - Resultado</a:t>
            </a:r>
          </a:p>
          <a:p>
            <a:pPr algn="r"/>
            <a:endParaRPr lang="pt-BR" altLang="pt-BR" sz="3200" b="1" dirty="0">
              <a:solidFill>
                <a:srgbClr val="F47521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6B87045-B792-43B5-8620-72A7CAE2124B}"/>
              </a:ext>
            </a:extLst>
          </p:cNvPr>
          <p:cNvCxnSpPr>
            <a:cxnSpLocks/>
          </p:cNvCxnSpPr>
          <p:nvPr/>
        </p:nvCxnSpPr>
        <p:spPr>
          <a:xfrm>
            <a:off x="5160226" y="7030160"/>
            <a:ext cx="1447142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8A9B5056-8A0A-4F77-B59D-61F003978D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19" t="5192" r="1928" b="15582"/>
          <a:stretch/>
        </p:blipFill>
        <p:spPr>
          <a:xfrm>
            <a:off x="9885757" y="1718487"/>
            <a:ext cx="5091546" cy="34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7742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7FD1565-FBAF-4FD9-BF84-AA277F9F0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4300" y="4664621"/>
            <a:ext cx="10439400" cy="170497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795" y="1687513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Obrigada!</a:t>
            </a:r>
            <a:endParaRPr lang="pt-BR" altLang="pt-BR" sz="6600" b="1" dirty="0">
              <a:latin typeface="+mn-lt"/>
            </a:endParaRPr>
          </a:p>
        </p:txBody>
      </p:sp>
      <p:pic>
        <p:nvPicPr>
          <p:cNvPr id="6" name="Imagem 5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AB25621E-7227-4029-896A-184C0CA9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0" y="7156064"/>
            <a:ext cx="4034120" cy="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0">
            <a:extLst>
              <a:ext uri="{FF2B5EF4-FFF2-40B4-BE49-F238E27FC236}">
                <a16:creationId xmlns:a16="http://schemas.microsoft.com/office/drawing/2014/main" id="{9D736B5B-0053-41C0-8E24-B8DB9DE08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573" y="946029"/>
            <a:ext cx="4769631" cy="102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23" tIns="43961" rIns="87923" bIns="439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81050" indent="-3429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4000">
              <a:solidFill>
                <a:schemeClr val="accent4">
                  <a:lumMod val="75000"/>
                </a:schemeClr>
              </a:solidFill>
              <a:latin typeface="Calibri" charset="0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4000">
              <a:solidFill>
                <a:schemeClr val="accent4">
                  <a:lumMod val="75000"/>
                </a:schemeClr>
              </a:solidFill>
              <a:latin typeface="Calibri" charset="0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4000" b="1">
                <a:solidFill>
                  <a:schemeClr val="accent1"/>
                </a:solidFill>
                <a:latin typeface="Calibri" charset="0"/>
              </a:rPr>
              <a:t>Simplificação </a:t>
            </a:r>
            <a:r>
              <a:rPr lang="pt-BR" sz="3600" b="1">
                <a:solidFill>
                  <a:schemeClr val="accent1"/>
                </a:solidFill>
                <a:latin typeface="Calibri" charset="0"/>
              </a:rPr>
              <a:t>Regulatória</a:t>
            </a:r>
            <a:endParaRPr lang="pt-BR" sz="4000" b="1">
              <a:solidFill>
                <a:schemeClr val="accent1"/>
              </a:solidFill>
              <a:latin typeface="Calibri" charset="0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4000" b="1">
              <a:solidFill>
                <a:schemeClr val="accent1"/>
              </a:solidFill>
              <a:latin typeface="Calibri" charset="0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4000" b="1">
              <a:solidFill>
                <a:schemeClr val="accent1"/>
              </a:solidFill>
              <a:latin typeface="Calibri" charset="0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4000" b="1">
              <a:solidFill>
                <a:schemeClr val="accent1"/>
              </a:solidFill>
              <a:latin typeface="Calibri" charset="0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4000" b="1">
                <a:solidFill>
                  <a:schemeClr val="accent1"/>
                </a:solidFill>
                <a:latin typeface="Calibri" charset="0"/>
              </a:rPr>
              <a:t>Aplicação Proporcional    </a:t>
            </a:r>
          </a:p>
          <a:p>
            <a:pPr algn="just">
              <a:spcBef>
                <a:spcPts val="1200"/>
              </a:spcBef>
            </a:pPr>
            <a:r>
              <a:rPr lang="pt-BR" sz="4000" b="1">
                <a:solidFill>
                  <a:schemeClr val="accent1"/>
                </a:solidFill>
                <a:latin typeface="Calibri" charset="0"/>
              </a:rPr>
              <a:t>     </a:t>
            </a:r>
            <a:r>
              <a:rPr lang="pt-BR" sz="3600" b="1">
                <a:solidFill>
                  <a:schemeClr val="accent1"/>
                </a:solidFill>
                <a:latin typeface="Calibri" charset="0"/>
              </a:rPr>
              <a:t>da Regulação</a:t>
            </a:r>
          </a:p>
          <a:p>
            <a:pPr algn="just">
              <a:spcBef>
                <a:spcPts val="1200"/>
              </a:spcBef>
            </a:pPr>
            <a:r>
              <a:rPr lang="pt-BR" sz="3600" b="1">
                <a:solidFill>
                  <a:schemeClr val="accent1"/>
                </a:solidFill>
                <a:latin typeface="Calibri" charset="0"/>
              </a:rPr>
              <a:t>      Prudencial</a:t>
            </a:r>
          </a:p>
          <a:p>
            <a:pPr algn="just">
              <a:spcBef>
                <a:spcPts val="1200"/>
              </a:spcBef>
            </a:pPr>
            <a:endParaRPr lang="pt-BR" sz="4800">
              <a:latin typeface="Calibri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pt-BR" sz="4400">
              <a:latin typeface="Calibri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pt-BR" sz="4400" b="1">
              <a:solidFill>
                <a:srgbClr val="006E89"/>
              </a:solidFill>
              <a:latin typeface="Calibri" charset="0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D5427937-7891-488D-A082-C84F4FED0097}"/>
              </a:ext>
            </a:extLst>
          </p:cNvPr>
          <p:cNvCxnSpPr>
            <a:cxnSpLocks/>
          </p:cNvCxnSpPr>
          <p:nvPr/>
        </p:nvCxnSpPr>
        <p:spPr>
          <a:xfrm>
            <a:off x="5553539" y="3164472"/>
            <a:ext cx="1447142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A3831769-A5C7-47AF-9A01-FF538BC985B4}"/>
              </a:ext>
            </a:extLst>
          </p:cNvPr>
          <p:cNvSpPr/>
          <p:nvPr/>
        </p:nvSpPr>
        <p:spPr>
          <a:xfrm>
            <a:off x="7688335" y="1584377"/>
            <a:ext cx="4138247" cy="378565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>
              <a:latin typeface="Calibri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charset="0"/>
              </a:rPr>
              <a:t>Decreto 9.9094/17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charset="0"/>
              </a:rPr>
              <a:t>Decreto 10.139/19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charset="0"/>
              </a:rPr>
              <a:t>Decreto 10.178/19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Calibri" charset="0"/>
                <a:ea typeface="MS PGothic" charset="0"/>
              </a:rPr>
              <a:t>Guia de AIR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Calibri" charset="0"/>
                <a:ea typeface="MS PGothic" charset="0"/>
              </a:rPr>
              <a:t>Guia de Carga Administrativa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Calibri" charset="0"/>
                <a:ea typeface="MS PGothic" charset="0"/>
              </a:rPr>
              <a:t>Lei 13.848/19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Calibri" charset="0"/>
                <a:ea typeface="MS PGothic" charset="0"/>
              </a:rPr>
              <a:t>Decreto 10.411/20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CFD563-707D-4A72-8A6F-9FC312698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DC2109B-AC5D-4D75-B79F-8389E8A2E3D2}"/>
              </a:ext>
            </a:extLst>
          </p:cNvPr>
          <p:cNvSpPr txBox="1">
            <a:spLocks/>
          </p:cNvSpPr>
          <p:nvPr/>
        </p:nvSpPr>
        <p:spPr bwMode="auto">
          <a:xfrm>
            <a:off x="146620" y="62830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Motivação</a:t>
            </a:r>
          </a:p>
          <a:p>
            <a:pPr algn="r"/>
            <a:endParaRPr lang="pt-BR" altLang="pt-BR" sz="3200" b="1" dirty="0">
              <a:solidFill>
                <a:srgbClr val="F47521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6B87045-B792-43B5-8620-72A7CAE2124B}"/>
              </a:ext>
            </a:extLst>
          </p:cNvPr>
          <p:cNvCxnSpPr>
            <a:cxnSpLocks/>
          </p:cNvCxnSpPr>
          <p:nvPr/>
        </p:nvCxnSpPr>
        <p:spPr>
          <a:xfrm>
            <a:off x="5291370" y="7396504"/>
            <a:ext cx="1447142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BCEF8C53-6258-44E8-B214-35EDF42B0581}"/>
              </a:ext>
            </a:extLst>
          </p:cNvPr>
          <p:cNvSpPr/>
          <p:nvPr/>
        </p:nvSpPr>
        <p:spPr>
          <a:xfrm>
            <a:off x="7588688" y="6075156"/>
            <a:ext cx="4237894" cy="39949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endParaRPr lang="pt-BR" sz="2800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61598A1-0F3C-4754-9C2F-63321F67E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85"/>
          <a:stretch/>
        </p:blipFill>
        <p:spPr>
          <a:xfrm>
            <a:off x="7798601" y="6208209"/>
            <a:ext cx="2690798" cy="3728853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0017A6C6-1B88-4B13-A7FC-6736AF8CF840}"/>
              </a:ext>
            </a:extLst>
          </p:cNvPr>
          <p:cNvCxnSpPr>
            <a:cxnSpLocks/>
            <a:stCxn id="4" idx="3"/>
            <a:endCxn id="16" idx="1"/>
          </p:cNvCxnSpPr>
          <p:nvPr/>
        </p:nvCxnSpPr>
        <p:spPr>
          <a:xfrm>
            <a:off x="11826582" y="3477203"/>
            <a:ext cx="2432540" cy="21087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29771447-1D59-45D2-ADDE-EC0A425D09F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1826582" y="5585945"/>
            <a:ext cx="2432540" cy="24582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046426D6-77D7-48D8-8878-CCDC3768623C}"/>
              </a:ext>
            </a:extLst>
          </p:cNvPr>
          <p:cNvSpPr/>
          <p:nvPr/>
        </p:nvSpPr>
        <p:spPr>
          <a:xfrm>
            <a:off x="14259122" y="4955003"/>
            <a:ext cx="3364523" cy="12618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>
              <a:latin typeface="Calibri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47521"/>
                </a:solidFill>
                <a:latin typeface="Calibri" charset="0"/>
              </a:rPr>
              <a:t>RN ANS 475/21</a:t>
            </a:r>
            <a:endParaRPr lang="pt-BR" sz="2800" b="1" dirty="0">
              <a:solidFill>
                <a:srgbClr val="F47521"/>
              </a:solidFill>
              <a:latin typeface="Calibri" charset="0"/>
              <a:ea typeface="MS PGothic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13" name="Picture 4" descr="Resultado de imagem para desburocratização">
            <a:extLst>
              <a:ext uri="{FF2B5EF4-FFF2-40B4-BE49-F238E27FC236}">
                <a16:creationId xmlns:a16="http://schemas.microsoft.com/office/drawing/2014/main" id="{CD7807D7-9B09-44C0-9E4C-DB558457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476" y="1898191"/>
            <a:ext cx="1418255" cy="172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9E3CF3-4A74-4983-A316-26A26A8D5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4476" y="7384533"/>
            <a:ext cx="1116773" cy="18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882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60200-1ABB-4990-A7C0-4610392D5790}"/>
              </a:ext>
            </a:extLst>
          </p:cNvPr>
          <p:cNvSpPr txBox="1">
            <a:spLocks/>
          </p:cNvSpPr>
          <p:nvPr/>
        </p:nvSpPr>
        <p:spPr>
          <a:xfrm>
            <a:off x="1943200" y="2385865"/>
            <a:ext cx="15629604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5400" b="1" cap="all" dirty="0">
                <a:solidFill>
                  <a:srgbClr val="006E89"/>
                </a:solidFill>
                <a:latin typeface="+mn-lt"/>
                <a:ea typeface="+mn-ea"/>
                <a:cs typeface="+mn-cs"/>
              </a:rPr>
              <a:t>Comunicado ANS 97</a:t>
            </a:r>
            <a:endParaRPr lang="pt-BR" sz="5400" b="1" dirty="0">
              <a:solidFill>
                <a:srgbClr val="006E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9568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1163781" y="1364793"/>
            <a:ext cx="8375073" cy="6743700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pt-BR" sz="3600" dirty="0">
              <a:latin typeface="Calibri"/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2800" b="1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r>
              <a:rPr lang="pt-BR" sz="4400" b="1" dirty="0">
                <a:solidFill>
                  <a:schemeClr val="accent1"/>
                </a:solidFill>
                <a:cs typeface="Arial"/>
              </a:rPr>
              <a:t>Antecipação de </a:t>
            </a:r>
            <a:r>
              <a:rPr lang="pt-BR" sz="4400" b="1" u="sng" dirty="0">
                <a:solidFill>
                  <a:schemeClr val="accent1"/>
                </a:solidFill>
                <a:cs typeface="Arial"/>
              </a:rPr>
              <a:t>efeitos da adoção do CBR</a:t>
            </a:r>
          </a:p>
          <a:p>
            <a:pPr marL="659130" indent="-65913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3600" dirty="0">
                <a:cs typeface="Arial"/>
              </a:rPr>
              <a:t>Suspensão da tomada de medidas gravosas decorrentes de Acompanhamento, PAEF e DF</a:t>
            </a:r>
          </a:p>
          <a:p>
            <a:pPr marL="659130" indent="-65913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BR" sz="3600" dirty="0">
              <a:solidFill>
                <a:srgbClr val="333333"/>
              </a:solidFill>
              <a:latin typeface="Calibri"/>
              <a:cs typeface="Arial"/>
            </a:endParaRPr>
          </a:p>
          <a:p>
            <a:pPr marL="1428115" lvl="1" indent="-549275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3200" dirty="0" err="1">
                <a:solidFill>
                  <a:srgbClr val="333333"/>
                </a:solidFill>
                <a:latin typeface="Calibri"/>
                <a:cs typeface="Arial"/>
              </a:rPr>
              <a:t>Obs</a:t>
            </a:r>
            <a:r>
              <a:rPr lang="pt-BR" sz="3200" dirty="0">
                <a:solidFill>
                  <a:srgbClr val="333333"/>
                </a:solidFill>
                <a:latin typeface="Calibri"/>
                <a:cs typeface="Arial"/>
              </a:rPr>
              <a:t>: Margem de Solvência ainda em vigor</a:t>
            </a:r>
          </a:p>
          <a:p>
            <a:pPr marL="659130" indent="-659130" algn="just">
              <a:spcBef>
                <a:spcPts val="1200"/>
              </a:spcBef>
            </a:pPr>
            <a:endParaRPr lang="pt-BR" sz="4000" b="1" dirty="0">
              <a:solidFill>
                <a:schemeClr val="accent4">
                  <a:lumMod val="75000"/>
                </a:schemeClr>
              </a:solidFill>
              <a:latin typeface="Calibri"/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4000" dirty="0">
              <a:solidFill>
                <a:schemeClr val="accent4">
                  <a:lumMod val="75000"/>
                </a:schemeClr>
              </a:solidFill>
              <a:latin typeface="Calibri"/>
              <a:cs typeface="Arial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CE6CA46-9722-4E75-9BB1-66AD97BA2FD6}"/>
              </a:ext>
            </a:extLst>
          </p:cNvPr>
          <p:cNvSpPr txBox="1">
            <a:spLocks/>
          </p:cNvSpPr>
          <p:nvPr/>
        </p:nvSpPr>
        <p:spPr bwMode="auto">
          <a:xfrm>
            <a:off x="-145032" y="1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4000" b="1" dirty="0">
                <a:solidFill>
                  <a:srgbClr val="006E89"/>
                </a:solidFill>
                <a:latin typeface="Calibri" charset="0"/>
                <a:cs typeface="Arial" charset="0"/>
              </a:rPr>
              <a:t>Capital Baseado em Risco (CBR) 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33C24564-FB56-4F94-BDE7-C0793AEE72A4}"/>
              </a:ext>
            </a:extLst>
          </p:cNvPr>
          <p:cNvSpPr/>
          <p:nvPr/>
        </p:nvSpPr>
        <p:spPr>
          <a:xfrm rot="5400000">
            <a:off x="9912566" y="6080448"/>
            <a:ext cx="1039811" cy="11197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42B2F68-A787-D943-B60D-435AE9435056}"/>
              </a:ext>
            </a:extLst>
          </p:cNvPr>
          <p:cNvSpPr/>
          <p:nvPr/>
        </p:nvSpPr>
        <p:spPr>
          <a:xfrm>
            <a:off x="2922124" y="1784459"/>
            <a:ext cx="6221876" cy="14100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0" indent="-457200" algn="ctr">
              <a:buFont typeface="Wingdings"/>
              <a:buChar char="Ø"/>
            </a:pPr>
            <a:r>
              <a:rPr lang="pt-BR" b="1">
                <a:cs typeface="Calibri"/>
              </a:rPr>
              <a:t>TODAS AS OPERADORAS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4102DD-2B75-694C-800A-3AA0533265A1}"/>
              </a:ext>
            </a:extLst>
          </p:cNvPr>
          <p:cNvSpPr/>
          <p:nvPr/>
        </p:nvSpPr>
        <p:spPr>
          <a:xfrm>
            <a:off x="11326091" y="4314029"/>
            <a:ext cx="6815289" cy="416495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Adequação com potencial </a:t>
            </a:r>
          </a:p>
          <a:p>
            <a:pPr algn="ctr"/>
            <a:r>
              <a:rPr lang="pt-BR" sz="3600" b="1" dirty="0"/>
              <a:t>REDUÇÃO de  </a:t>
            </a:r>
          </a:p>
          <a:p>
            <a:pPr algn="ctr"/>
            <a:r>
              <a:rPr lang="pt-BR" sz="3600" b="1" dirty="0"/>
              <a:t>R$ </a:t>
            </a:r>
            <a:r>
              <a:rPr lang="pt-BR" sz="4400" b="1" u="sng" dirty="0"/>
              <a:t>11,8 BI </a:t>
            </a:r>
            <a:endParaRPr lang="pt-BR" sz="3600" b="1" u="sng" dirty="0"/>
          </a:p>
          <a:p>
            <a:pPr algn="ctr"/>
            <a:r>
              <a:rPr lang="pt-BR" sz="3600" dirty="0"/>
              <a:t>de exigência de capital regulatório</a:t>
            </a:r>
            <a:endParaRPr lang="pt-BR" sz="3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5B24BB0-7D00-42CD-92B4-165CE0A34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DE1621C-EBDA-4F87-8CEC-1FB5EF4D6EB4}"/>
              </a:ext>
            </a:extLst>
          </p:cNvPr>
          <p:cNvSpPr txBox="1">
            <a:spLocks/>
          </p:cNvSpPr>
          <p:nvPr/>
        </p:nvSpPr>
        <p:spPr bwMode="auto">
          <a:xfrm>
            <a:off x="146620" y="62830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Capital Baseado em Risco (CBR) </a:t>
            </a:r>
          </a:p>
          <a:p>
            <a:pPr algn="r"/>
            <a:endParaRPr lang="pt-BR" altLang="pt-BR" sz="3200" b="1" dirty="0">
              <a:solidFill>
                <a:srgbClr val="F4752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CC7E05B-C359-479A-9C4D-43033204FA1C}"/>
              </a:ext>
            </a:extLst>
          </p:cNvPr>
          <p:cNvSpPr/>
          <p:nvPr/>
        </p:nvSpPr>
        <p:spPr>
          <a:xfrm>
            <a:off x="5255243" y="4828029"/>
            <a:ext cx="28565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74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60200-1ABB-4990-A7C0-4610392D5790}"/>
              </a:ext>
            </a:extLst>
          </p:cNvPr>
          <p:cNvSpPr txBox="1">
            <a:spLocks/>
          </p:cNvSpPr>
          <p:nvPr/>
        </p:nvSpPr>
        <p:spPr>
          <a:xfrm>
            <a:off x="1943200" y="2385865"/>
            <a:ext cx="15629604" cy="31393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5400" b="1" cap="all" dirty="0">
                <a:solidFill>
                  <a:srgbClr val="006E89"/>
                </a:solidFill>
                <a:latin typeface="+mn-lt"/>
                <a:ea typeface="+mn-ea"/>
                <a:cs typeface="+mn-cs"/>
              </a:rPr>
              <a:t>AUDIÊNCIA PÚBLICA 25 – proposta</a:t>
            </a:r>
          </a:p>
          <a:p>
            <a:pPr algn="r"/>
            <a:endParaRPr lang="pt-BR" sz="4800" b="1" dirty="0">
              <a:solidFill>
                <a:srgbClr val="006E89"/>
              </a:solidFill>
            </a:endParaRPr>
          </a:p>
          <a:p>
            <a:pPr algn="r"/>
            <a:r>
              <a:rPr lang="pt-BR" sz="4800" b="1" dirty="0">
                <a:solidFill>
                  <a:srgbClr val="006E89"/>
                </a:solidFill>
              </a:rPr>
              <a:t>(Pendente de Apreciação e Aprovação)</a:t>
            </a:r>
          </a:p>
          <a:p>
            <a:pPr algn="r"/>
            <a:r>
              <a:rPr lang="pt-BR" sz="4800" b="1" cap="all" dirty="0">
                <a:solidFill>
                  <a:srgbClr val="006E89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7317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30F60796-D2D6-4E2A-BBB2-133511B31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1640906" y="2437501"/>
            <a:ext cx="7274546" cy="6743700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pt-BR" sz="3600" dirty="0">
              <a:latin typeface="Calibri"/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r>
              <a:rPr lang="pt-BR" sz="4400" b="1" dirty="0">
                <a:solidFill>
                  <a:schemeClr val="accent1"/>
                </a:solidFill>
                <a:cs typeface="Arial"/>
              </a:rPr>
              <a:t>Concessão de APA de Ofício </a:t>
            </a:r>
          </a:p>
          <a:p>
            <a:pPr marL="659130" indent="-659130" algn="just">
              <a:spcBef>
                <a:spcPts val="1200"/>
              </a:spcBef>
            </a:pPr>
            <a:endParaRPr lang="pt-BR" sz="4000" b="1" dirty="0">
              <a:solidFill>
                <a:schemeClr val="accent1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r>
              <a:rPr lang="pt-BR" sz="4000" b="1" dirty="0">
                <a:solidFill>
                  <a:schemeClr val="accent1"/>
                </a:solidFill>
                <a:cs typeface="Arial"/>
              </a:rPr>
              <a:t>Menor Prazo para retorno à  APA após cancelada</a:t>
            </a:r>
          </a:p>
          <a:p>
            <a:pPr marL="659130" indent="-659130" algn="just">
              <a:spcBef>
                <a:spcPts val="1200"/>
              </a:spcBef>
            </a:pPr>
            <a:endParaRPr lang="pt-BR" sz="4000" b="1" dirty="0">
              <a:solidFill>
                <a:schemeClr val="accent1"/>
              </a:solidFill>
              <a:latin typeface="Calibri"/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4000" dirty="0">
              <a:solidFill>
                <a:schemeClr val="accent1"/>
              </a:solidFill>
              <a:latin typeface="Calibri"/>
              <a:cs typeface="Arial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CE6CA46-9722-4E75-9BB1-66AD97BA2FD6}"/>
              </a:ext>
            </a:extLst>
          </p:cNvPr>
          <p:cNvSpPr txBox="1">
            <a:spLocks/>
          </p:cNvSpPr>
          <p:nvPr/>
        </p:nvSpPr>
        <p:spPr bwMode="auto">
          <a:xfrm>
            <a:off x="-3161705" y="349348"/>
            <a:ext cx="2122455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3200" b="1" dirty="0">
                <a:solidFill>
                  <a:srgbClr val="F47521"/>
                </a:solidFill>
                <a:latin typeface="Calibri" charset="0"/>
                <a:cs typeface="Arial" charset="0"/>
              </a:rPr>
              <a:t>Lastro / Livre Movimentação de Ativos Garantidores (APA) 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33C24564-FB56-4F94-BDE7-C0793AEE72A4}"/>
              </a:ext>
            </a:extLst>
          </p:cNvPr>
          <p:cNvSpPr/>
          <p:nvPr/>
        </p:nvSpPr>
        <p:spPr>
          <a:xfrm rot="5400000">
            <a:off x="9590603" y="6016839"/>
            <a:ext cx="1039811" cy="11197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42B2F68-A787-D943-B60D-435AE9435056}"/>
              </a:ext>
            </a:extLst>
          </p:cNvPr>
          <p:cNvSpPr/>
          <p:nvPr/>
        </p:nvSpPr>
        <p:spPr>
          <a:xfrm>
            <a:off x="2755870" y="1784459"/>
            <a:ext cx="6388131" cy="15762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0" indent="-457200" algn="ctr">
              <a:buFont typeface="Wingdings"/>
              <a:buChar char="Ø"/>
            </a:pPr>
            <a:r>
              <a:rPr lang="pt-BR" b="1">
                <a:cs typeface="Calibri"/>
              </a:rPr>
              <a:t>TODAS AS OPERADORAS </a:t>
            </a:r>
            <a:r>
              <a:rPr lang="pt-BR" b="1" u="sng">
                <a:solidFill>
                  <a:srgbClr val="00B050"/>
                </a:solidFill>
                <a:cs typeface="Calibri"/>
              </a:rPr>
              <a:t>REGULARES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4102DD-2B75-694C-800A-3AA0533265A1}"/>
              </a:ext>
            </a:extLst>
          </p:cNvPr>
          <p:cNvSpPr/>
          <p:nvPr/>
        </p:nvSpPr>
        <p:spPr>
          <a:xfrm>
            <a:off x="10994558" y="4461054"/>
            <a:ext cx="6998607" cy="435369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Adequação com potencial </a:t>
            </a:r>
          </a:p>
          <a:p>
            <a:pPr algn="ctr"/>
            <a:r>
              <a:rPr lang="pt-BR" sz="3600" b="1" dirty="0"/>
              <a:t>LIBERAÇÃO de  movimentação de </a:t>
            </a:r>
          </a:p>
          <a:p>
            <a:pPr algn="ctr"/>
            <a:r>
              <a:rPr lang="pt-BR" sz="4000" b="1" dirty="0"/>
              <a:t>R$ </a:t>
            </a:r>
            <a:r>
              <a:rPr lang="pt-BR" sz="4400" b="1" u="sng" dirty="0"/>
              <a:t>3,7 BI  </a:t>
            </a:r>
            <a:endParaRPr lang="pt-BR" sz="4000" b="1" u="sng" dirty="0"/>
          </a:p>
          <a:p>
            <a:pPr algn="ctr"/>
            <a:r>
              <a:rPr lang="pt-BR" sz="3600" dirty="0"/>
              <a:t>de ativos garantidores 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62D7188-F3B5-8D4A-88AF-2D9DCE8AE897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9144001" y="2572588"/>
            <a:ext cx="3462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0D041895-0904-2043-9ECB-6216C042D4E2}"/>
              </a:ext>
            </a:extLst>
          </p:cNvPr>
          <p:cNvSpPr/>
          <p:nvPr/>
        </p:nvSpPr>
        <p:spPr>
          <a:xfrm>
            <a:off x="12606892" y="1867549"/>
            <a:ext cx="3296652" cy="14100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420 OPS Beneficiadas</a:t>
            </a:r>
          </a:p>
        </p:txBody>
      </p:sp>
    </p:spTree>
    <p:extLst>
      <p:ext uri="{BB962C8B-B14F-4D97-AF65-F5344CB8AC3E}">
        <p14:creationId xmlns:p14="http://schemas.microsoft.com/office/powerpoint/2010/main" val="421695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59AC08A-7180-4D0A-A95B-C06AD6815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1765880" y="1771650"/>
            <a:ext cx="9206919" cy="6743700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pt-BR" sz="3600" dirty="0">
              <a:latin typeface="Calibri"/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r>
              <a:rPr lang="pt-BR" sz="4400" b="1" dirty="0">
                <a:solidFill>
                  <a:schemeClr val="accent1"/>
                </a:solidFill>
                <a:latin typeface="Calibri"/>
                <a:cs typeface="Arial"/>
              </a:rPr>
              <a:t>Alongamento de </a:t>
            </a:r>
            <a:r>
              <a:rPr lang="pt-BR" sz="4400" b="1">
                <a:solidFill>
                  <a:schemeClr val="accent1"/>
                </a:solidFill>
                <a:latin typeface="Calibri"/>
                <a:cs typeface="Arial"/>
              </a:rPr>
              <a:t>Prazos de </a:t>
            </a:r>
            <a:r>
              <a:rPr lang="pt-BR" sz="4400" b="1" dirty="0">
                <a:solidFill>
                  <a:schemeClr val="accent1"/>
                </a:solidFill>
                <a:latin typeface="Calibri"/>
                <a:cs typeface="Arial"/>
              </a:rPr>
              <a:t>Procedimentos de Adequação Econômico-Financeiras (PAEF) em até </a:t>
            </a:r>
            <a:r>
              <a:rPr lang="pt-BR" sz="4400" b="1" u="sng" dirty="0">
                <a:solidFill>
                  <a:schemeClr val="accent1"/>
                </a:solidFill>
                <a:latin typeface="Calibri"/>
                <a:cs typeface="Arial"/>
              </a:rPr>
              <a:t>60 meses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CE6CA46-9722-4E75-9BB1-66AD97BA2FD6}"/>
              </a:ext>
            </a:extLst>
          </p:cNvPr>
          <p:cNvSpPr txBox="1">
            <a:spLocks/>
          </p:cNvSpPr>
          <p:nvPr/>
        </p:nvSpPr>
        <p:spPr bwMode="auto">
          <a:xfrm>
            <a:off x="-460672" y="278170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3200" b="1" dirty="0">
                <a:solidFill>
                  <a:srgbClr val="F47521"/>
                </a:solidFill>
                <a:latin typeface="Calibri" charset="0"/>
                <a:cs typeface="Arial" charset="0"/>
              </a:rPr>
              <a:t>Extensão de prazo dos Procedimentos de Adequação Econômico-Financeira  (PAEF)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42B2F68-A787-D943-B60D-435AE9435056}"/>
              </a:ext>
            </a:extLst>
          </p:cNvPr>
          <p:cNvSpPr/>
          <p:nvPr/>
        </p:nvSpPr>
        <p:spPr>
          <a:xfrm>
            <a:off x="3036663" y="2049264"/>
            <a:ext cx="6623531" cy="14100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0" indent="-457200" algn="ctr">
              <a:buFont typeface="Wingdings"/>
              <a:buChar char="Ø"/>
            </a:pPr>
            <a:r>
              <a:rPr lang="pt-BR" b="1" dirty="0">
                <a:cs typeface="Calibri"/>
              </a:rPr>
              <a:t>TODAS AS OPERADORAS </a:t>
            </a:r>
            <a:r>
              <a:rPr lang="pt-BR" b="1" u="sng" dirty="0">
                <a:solidFill>
                  <a:srgbClr val="FF0000"/>
                </a:solidFill>
                <a:cs typeface="Calibri"/>
              </a:rPr>
              <a:t>IRREGULARES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1290FEDB-1EEE-4D2B-9516-FCEA82942F27}"/>
              </a:ext>
            </a:extLst>
          </p:cNvPr>
          <p:cNvSpPr/>
          <p:nvPr/>
        </p:nvSpPr>
        <p:spPr>
          <a:xfrm rot="5400000">
            <a:off x="13011670" y="5516477"/>
            <a:ext cx="1039811" cy="11197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9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33BF822-2A04-4701-A80C-A564F1F90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1544654" y="2010448"/>
            <a:ext cx="7274546" cy="6743700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pt-BR" sz="3600" dirty="0">
              <a:latin typeface="Calibri"/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t-BR" sz="2000" b="1" dirty="0">
              <a:solidFill>
                <a:srgbClr val="00B050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r>
              <a:rPr lang="pt-BR" sz="4400" b="1" dirty="0">
                <a:solidFill>
                  <a:srgbClr val="006E89"/>
                </a:solidFill>
                <a:cs typeface="Arial"/>
              </a:rPr>
              <a:t>Liberação de 100% dos Ativos Garantidores</a:t>
            </a:r>
            <a:endParaRPr lang="pt-BR" sz="4400" dirty="0">
              <a:solidFill>
                <a:srgbClr val="006E89"/>
              </a:solidFill>
              <a:latin typeface="Calibri"/>
              <a:cs typeface="Arial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CE6CA46-9722-4E75-9BB1-66AD97BA2FD6}"/>
              </a:ext>
            </a:extLst>
          </p:cNvPr>
          <p:cNvSpPr txBox="1">
            <a:spLocks/>
          </p:cNvSpPr>
          <p:nvPr/>
        </p:nvSpPr>
        <p:spPr bwMode="auto">
          <a:xfrm>
            <a:off x="-324005" y="315780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3200" b="1" dirty="0">
                <a:solidFill>
                  <a:srgbClr val="F47521"/>
                </a:solidFill>
                <a:latin typeface="Calibri" charset="0"/>
                <a:cs typeface="Arial" charset="0"/>
              </a:rPr>
              <a:t>Simplificações Adicionais – Ativos Garantidores 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33C24564-FB56-4F94-BDE7-C0793AEE72A4}"/>
              </a:ext>
            </a:extLst>
          </p:cNvPr>
          <p:cNvSpPr/>
          <p:nvPr/>
        </p:nvSpPr>
        <p:spPr>
          <a:xfrm rot="5400000">
            <a:off x="9508782" y="5740523"/>
            <a:ext cx="1039811" cy="11197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42B2F68-A787-D943-B60D-435AE9435056}"/>
              </a:ext>
            </a:extLst>
          </p:cNvPr>
          <p:cNvSpPr/>
          <p:nvPr/>
        </p:nvSpPr>
        <p:spPr>
          <a:xfrm>
            <a:off x="2138352" y="1924743"/>
            <a:ext cx="7005648" cy="14100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0" indent="-457200" algn="ctr">
              <a:buFont typeface="Wingdings"/>
              <a:buChar char="Ø"/>
            </a:pPr>
            <a:r>
              <a:rPr lang="pt-BR" b="1">
                <a:cs typeface="Calibri"/>
              </a:rPr>
              <a:t>TODAS AS ADMINISTRADORAS DE BENEFÍCIOS</a:t>
            </a:r>
            <a:endParaRPr lang="pt-BR" b="1" u="sng">
              <a:solidFill>
                <a:srgbClr val="00B050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4102DD-2B75-694C-800A-3AA0533265A1}"/>
              </a:ext>
            </a:extLst>
          </p:cNvPr>
          <p:cNvSpPr/>
          <p:nvPr/>
        </p:nvSpPr>
        <p:spPr>
          <a:xfrm>
            <a:off x="11238176" y="4208484"/>
            <a:ext cx="6455464" cy="41600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Adequação com potencial </a:t>
            </a:r>
          </a:p>
          <a:p>
            <a:pPr algn="ctr"/>
            <a:r>
              <a:rPr lang="pt-BR" sz="3600" b="1" dirty="0"/>
              <a:t>REDUÇÃO de </a:t>
            </a:r>
          </a:p>
          <a:p>
            <a:pPr algn="ctr"/>
            <a:r>
              <a:rPr lang="pt-BR" sz="4000" b="1" dirty="0"/>
              <a:t>R$ </a:t>
            </a:r>
            <a:r>
              <a:rPr lang="pt-BR" sz="4800" b="1" u="sng" dirty="0"/>
              <a:t>142 MI </a:t>
            </a:r>
            <a:endParaRPr lang="pt-BR" sz="4000" b="1" u="sng" dirty="0"/>
          </a:p>
          <a:p>
            <a:pPr algn="ctr"/>
            <a:r>
              <a:rPr lang="pt-BR" sz="3600" dirty="0"/>
              <a:t>de ativos garantidores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62D7188-F3B5-8D4A-88AF-2D9DCE8AE897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 flipV="1">
            <a:off x="9144000" y="2623507"/>
            <a:ext cx="3462892" cy="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0D041895-0904-2043-9ECB-6216C042D4E2}"/>
              </a:ext>
            </a:extLst>
          </p:cNvPr>
          <p:cNvSpPr/>
          <p:nvPr/>
        </p:nvSpPr>
        <p:spPr>
          <a:xfrm>
            <a:off x="12606892" y="1918468"/>
            <a:ext cx="3296652" cy="14100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168 OPS Beneficiadas</a:t>
            </a:r>
          </a:p>
        </p:txBody>
      </p:sp>
    </p:spTree>
    <p:extLst>
      <p:ext uri="{BB962C8B-B14F-4D97-AF65-F5344CB8AC3E}">
        <p14:creationId xmlns:p14="http://schemas.microsoft.com/office/powerpoint/2010/main" val="128640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1544655" y="1596807"/>
            <a:ext cx="7274546" cy="6743700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pt-BR" sz="3600" dirty="0">
              <a:latin typeface="Calibri"/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endParaRPr lang="pt-BR" sz="3600" b="1" dirty="0">
              <a:solidFill>
                <a:srgbClr val="00B050"/>
              </a:solidFill>
              <a:cs typeface="Arial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t-BR" sz="2000" b="1" dirty="0">
              <a:solidFill>
                <a:srgbClr val="00B050"/>
              </a:solidFill>
              <a:cs typeface="Arial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t-BR" sz="2000" b="1" dirty="0">
              <a:solidFill>
                <a:srgbClr val="00B050"/>
              </a:solidFill>
              <a:cs typeface="Arial"/>
            </a:endParaRPr>
          </a:p>
          <a:p>
            <a:pPr marL="659130" indent="-659130" algn="just">
              <a:spcBef>
                <a:spcPts val="1200"/>
              </a:spcBef>
            </a:pPr>
            <a:r>
              <a:rPr lang="pt-BR" sz="4400" b="1" dirty="0">
                <a:solidFill>
                  <a:srgbClr val="006E89"/>
                </a:solidFill>
                <a:cs typeface="Arial"/>
              </a:rPr>
              <a:t>Liberação de 100% dos Ativos Garantidores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CE6CA46-9722-4E75-9BB1-66AD97BA2FD6}"/>
              </a:ext>
            </a:extLst>
          </p:cNvPr>
          <p:cNvSpPr txBox="1">
            <a:spLocks/>
          </p:cNvSpPr>
          <p:nvPr/>
        </p:nvSpPr>
        <p:spPr bwMode="auto">
          <a:xfrm>
            <a:off x="-145032" y="1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4000" b="1">
                <a:solidFill>
                  <a:srgbClr val="006E89"/>
                </a:solidFill>
                <a:latin typeface="Calibri" charset="0"/>
                <a:cs typeface="Arial" charset="0"/>
              </a:rPr>
              <a:t>Simplificações Adicionais 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33C24564-FB56-4F94-BDE7-C0793AEE72A4}"/>
              </a:ext>
            </a:extLst>
          </p:cNvPr>
          <p:cNvSpPr/>
          <p:nvPr/>
        </p:nvSpPr>
        <p:spPr>
          <a:xfrm rot="5400000">
            <a:off x="9508782" y="5814266"/>
            <a:ext cx="1039811" cy="11197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42B2F68-A787-D943-B60D-435AE9435056}"/>
              </a:ext>
            </a:extLst>
          </p:cNvPr>
          <p:cNvSpPr/>
          <p:nvPr/>
        </p:nvSpPr>
        <p:spPr>
          <a:xfrm>
            <a:off x="2384458" y="1784459"/>
            <a:ext cx="6406074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0" indent="-457200" algn="ctr">
              <a:buFont typeface="Wingdings"/>
              <a:buChar char="Ø"/>
            </a:pPr>
            <a:r>
              <a:rPr lang="pt-BR" b="1">
                <a:cs typeface="Calibri"/>
              </a:rPr>
              <a:t>TODAS AS OPS EXCL-OD DO S4</a:t>
            </a:r>
            <a:endParaRPr lang="pt-BR" b="1" u="sng">
              <a:solidFill>
                <a:srgbClr val="00B050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4102DD-2B75-694C-800A-3AA0533265A1}"/>
              </a:ext>
            </a:extLst>
          </p:cNvPr>
          <p:cNvSpPr/>
          <p:nvPr/>
        </p:nvSpPr>
        <p:spPr>
          <a:xfrm>
            <a:off x="10995661" y="4114902"/>
            <a:ext cx="6966746" cy="42989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Adequação com potencial </a:t>
            </a:r>
          </a:p>
          <a:p>
            <a:pPr algn="ctr"/>
            <a:r>
              <a:rPr lang="pt-BR" sz="4000" b="1" dirty="0"/>
              <a:t>REDUÇÃO de</a:t>
            </a:r>
          </a:p>
          <a:p>
            <a:pPr algn="ctr"/>
            <a:r>
              <a:rPr lang="pt-BR" sz="4000" b="1" dirty="0"/>
              <a:t> R$ </a:t>
            </a:r>
            <a:r>
              <a:rPr lang="pt-BR" sz="4800" b="1" u="sng" dirty="0"/>
              <a:t>103 MI  </a:t>
            </a:r>
            <a:endParaRPr lang="pt-BR" sz="4000" b="1" u="sng" dirty="0"/>
          </a:p>
          <a:p>
            <a:pPr algn="ctr"/>
            <a:r>
              <a:rPr lang="pt-BR" sz="4000" dirty="0"/>
              <a:t>de ativos garantidores</a:t>
            </a:r>
            <a:endParaRPr lang="pt-BR" sz="3600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62D7188-F3B5-8D4A-88AF-2D9DCE8AE897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 flipV="1">
            <a:off x="8790532" y="2578201"/>
            <a:ext cx="3816358" cy="6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0D041895-0904-2043-9ECB-6216C042D4E2}"/>
              </a:ext>
            </a:extLst>
          </p:cNvPr>
          <p:cNvSpPr/>
          <p:nvPr/>
        </p:nvSpPr>
        <p:spPr>
          <a:xfrm>
            <a:off x="12606890" y="1873162"/>
            <a:ext cx="3296652" cy="14100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/>
              <a:t>254 OPS Beneficiadas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DDAE084-CE10-4B25-BF4D-B94215A4B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CE7CD60-F1C6-4D11-AD08-B8DFE7E8A5FA}"/>
              </a:ext>
            </a:extLst>
          </p:cNvPr>
          <p:cNvSpPr txBox="1">
            <a:spLocks/>
          </p:cNvSpPr>
          <p:nvPr/>
        </p:nvSpPr>
        <p:spPr bwMode="auto">
          <a:xfrm>
            <a:off x="-324005" y="315780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3200" b="1" dirty="0">
                <a:solidFill>
                  <a:srgbClr val="F47521"/>
                </a:solidFill>
                <a:latin typeface="Calibri" charset="0"/>
                <a:cs typeface="Arial" charset="0"/>
              </a:rPr>
              <a:t>Simplificações Adicionais – Ativos Garantidores </a:t>
            </a:r>
          </a:p>
        </p:txBody>
      </p:sp>
    </p:spTree>
    <p:extLst>
      <p:ext uri="{BB962C8B-B14F-4D97-AF65-F5344CB8AC3E}">
        <p14:creationId xmlns:p14="http://schemas.microsoft.com/office/powerpoint/2010/main" val="3262219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25ABF29F373284899CEE5DB6F2EC0AC" ma:contentTypeVersion="11" ma:contentTypeDescription="Crie um novo documento." ma:contentTypeScope="" ma:versionID="7df914c0463f11157883dbf2ed088548">
  <xsd:schema xmlns:xsd="http://www.w3.org/2001/XMLSchema" xmlns:xs="http://www.w3.org/2001/XMLSchema" xmlns:p="http://schemas.microsoft.com/office/2006/metadata/properties" xmlns:ns2="c9a1457f-9789-4851-bab3-1ea5448653fc" xmlns:ns3="2736cd77-61a5-4f95-acdb-5c82d3efb982" targetNamespace="http://schemas.microsoft.com/office/2006/metadata/properties" ma:root="true" ma:fieldsID="2f262b65bd4ca1fd3c6207432dcc3940" ns2:_="" ns3:_="">
    <xsd:import namespace="c9a1457f-9789-4851-bab3-1ea5448653fc"/>
    <xsd:import namespace="2736cd77-61a5-4f95-acdb-5c82d3efb9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1457f-9789-4851-bab3-1ea544865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6cd77-61a5-4f95-acdb-5c82d3efb9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D5DFAF-6C09-472A-8F8A-EC490B0D4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7472B1-C0DB-4E72-A0D2-287EF00A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a1457f-9789-4851-bab3-1ea5448653fc"/>
    <ds:schemaRef ds:uri="2736cd77-61a5-4f95-acdb-5c82d3efb9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AEA83A-9A35-4FCA-8F96-A3B713680F14}">
  <ds:schemaRefs>
    <ds:schemaRef ds:uri="http://purl.org/dc/terms/"/>
    <ds:schemaRef ds:uri="2736cd77-61a5-4f95-acdb-5c82d3efb982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c9a1457f-9789-4851-bab3-1ea5448653f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19242</TotalTime>
  <Words>435</Words>
  <Application>Microsoft Office PowerPoint</Application>
  <PresentationFormat>Personalizar</PresentationFormat>
  <Paragraphs>157</Paragraphs>
  <Slides>13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Jaqueline Lima Fernandes</cp:lastModifiedBy>
  <cp:revision>1023</cp:revision>
  <dcterms:created xsi:type="dcterms:W3CDTF">2016-01-16T10:55:01Z</dcterms:created>
  <dcterms:modified xsi:type="dcterms:W3CDTF">2022-12-08T14:23:12Z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0x010100925ABF29F373284899CEE5DB6F2EC0AC</vt:lpwstr>
  </property>
</Properties>
</file>