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12"/>
  </p:notesMasterIdLst>
  <p:sldIdLst>
    <p:sldId id="703" r:id="rId5"/>
    <p:sldId id="699" r:id="rId6"/>
    <p:sldId id="691" r:id="rId7"/>
    <p:sldId id="701" r:id="rId8"/>
    <p:sldId id="704" r:id="rId9"/>
    <p:sldId id="698" r:id="rId10"/>
    <p:sldId id="689" r:id="rId11"/>
  </p:sldIdLst>
  <p:sldSz cx="18288000" cy="10287000"/>
  <p:notesSz cx="6858000" cy="9144000"/>
  <p:custDataLst>
    <p:tags r:id="rId13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703"/>
            <p14:sldId id="699"/>
            <p14:sldId id="691"/>
            <p14:sldId id="701"/>
            <p14:sldId id="704"/>
            <p14:sldId id="698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077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3"/>
    <a:srgbClr val="6D983F"/>
    <a:srgbClr val="006E89"/>
    <a:srgbClr val="8CBB59"/>
    <a:srgbClr val="DF4F3B"/>
    <a:srgbClr val="00C0BC"/>
    <a:srgbClr val="0679A9"/>
    <a:srgbClr val="FF9933"/>
    <a:srgbClr val="CC99FF"/>
    <a:srgbClr val="E67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0C02F-8AE2-EB41-8EC2-A11E4963EA56}" v="56" dt="2022-10-18T19:00:06.027"/>
    <p1510:client id="{15ADA9BB-58AD-CF07-96E7-3C9734D71185}" v="237" dt="2022-10-18T20:33:38.121"/>
    <p1510:client id="{227556AA-660F-45EE-80C1-23AB9A46526B}" v="90" dt="2022-10-31T15:20:07.897"/>
    <p1510:client id="{2576E9EB-388B-3D3B-1DF0-C29E7F5E4CA9}" v="552" dt="2022-12-04T00:05:40.689"/>
    <p1510:client id="{2E477997-5DB6-E66D-50D3-277638F631B5}" v="22" dt="2022-12-01T13:00:43.484"/>
    <p1510:client id="{3E8D8E96-A1A2-D29C-CF5B-A1C974C14BD2}" v="10" dt="2022-12-06T22:37:14.539"/>
    <p1510:client id="{402EBE0F-2BC0-D049-6D97-61BCD871A916}" v="2975" dt="2022-12-04T01:44:10.431"/>
    <p1510:client id="{5566C4CA-6F5B-AF89-7F4D-E6018EF4E086}" v="4251" dt="2022-10-20T14:35:02.306"/>
    <p1510:client id="{63393B26-EB4A-AF4E-4ED9-315BA5BDFCF8}" v="62" dt="2022-12-05T00:12:05.304"/>
    <p1510:client id="{63A31430-28D6-9FAE-6B10-B70F01DC28C8}" v="28" dt="2022-12-05T00:16:37.647"/>
    <p1510:client id="{684D6760-02CB-3709-4BDD-42B78F0BCFF7}" v="10" dt="2022-10-18T19:42:10.371"/>
    <p1510:client id="{690A42EF-76F0-4C62-97D9-F8F207D15398}" v="23" dt="2022-10-31T14:57:10.384"/>
    <p1510:client id="{82966544-7A09-4B95-E833-594E023F9345}" v="61" dt="2022-12-04T00:12:56.661"/>
    <p1510:client id="{9331EC3F-4340-ACF4-1430-45555099E505}" v="56" dt="2022-12-01T12:11:35.286"/>
    <p1510:client id="{944B0E7E-CDFF-4AA1-8916-D31732E3D1A4}" v="1377" dt="2022-12-01T12:53:21.664"/>
    <p1510:client id="{CED07CF4-14A7-B8D8-686F-65AD56006529}" v="32" dt="2022-12-05T14:05:16.060"/>
    <p1510:client id="{E708F768-011E-46BE-9A03-5062D9368C32}" v="1" dt="2022-10-31T15:01:10.888"/>
    <p1510:client id="{F0BEC761-A1F2-4E9C-A2C3-30A079198513}" v="228" dt="2022-10-18T18:49:36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6357" autoAdjust="0"/>
  </p:normalViewPr>
  <p:slideViewPr>
    <p:cSldViewPr snapToGrid="0">
      <p:cViewPr varScale="1">
        <p:scale>
          <a:sx n="46" d="100"/>
          <a:sy n="46" d="100"/>
        </p:scale>
        <p:origin x="774" y="42"/>
      </p:cViewPr>
      <p:guideLst>
        <p:guide orient="horz" pos="1063"/>
        <p:guide orient="horz" pos="5077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06/12/2022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009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06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69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634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085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" y="0"/>
            <a:ext cx="18278208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9" r:id="rId4"/>
    <p:sldLayoutId id="2147483657" r:id="rId5"/>
    <p:sldLayoutId id="2147483660" r:id="rId6"/>
    <p:sldLayoutId id="2147483655" r:id="rId7"/>
    <p:sldLayoutId id="2147483656" r:id="rId8"/>
    <p:sldLayoutId id="2147483664" r:id="rId9"/>
    <p:sldLayoutId id="2147483658" r:id="rId10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ttps:/www.gov.br/ans/pt-br/acesso-a-informacao/participacao-da-sociedade/consultas-publica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6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512"/>
            <a:ext cx="18288000" cy="6804025"/>
          </a:xfrm>
          <a:prstGeom prst="rect">
            <a:avLst/>
          </a:prstGeom>
          <a:effectLst/>
        </p:spPr>
      </p:pic>
      <p:pic>
        <p:nvPicPr>
          <p:cNvPr id="5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7B8B262A-3F91-4E36-A858-D39F6795E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 bwMode="auto">
          <a:xfrm>
            <a:off x="15730874" y="8455025"/>
            <a:ext cx="20510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758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0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Arial"/>
              </a:rPr>
              <a:t>dez/2022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11393537" y="7514137"/>
            <a:ext cx="6490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5736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5736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5736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5736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sz="2800" b="1" dirty="0">
                <a:solidFill>
                  <a:srgbClr val="6D983F"/>
                </a:solidFill>
                <a:cs typeface="Arial" panose="020B0604020202020204" pitchFamily="34" charset="0"/>
              </a:rPr>
              <a:t>Diretoria de Fiscalização - DIFIS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898233" y="3957159"/>
            <a:ext cx="14032502" cy="18056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2400"/>
              </a:spcAft>
              <a:defRPr/>
            </a:pPr>
            <a:r>
              <a:rPr lang="pt-BR" sz="4800" dirty="0" err="1">
                <a:solidFill>
                  <a:srgbClr val="007373"/>
                </a:solidFill>
              </a:rPr>
              <a:t>iNFORME</a:t>
            </a:r>
            <a:r>
              <a:rPr lang="pt-BR" sz="4800" dirty="0">
                <a:solidFill>
                  <a:srgbClr val="007373"/>
                </a:solidFill>
              </a:rPr>
              <a:t> SOBRE A CONSULTA PÚBLICA 105/2022 - EXTINÇÃO DA FASE DE CLASSIFICAÇÃO RESIDUAL NO ÂMBITO DA NIP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B6980F-3A6B-A1DD-7E6D-BB96E82B2E2D}"/>
              </a:ext>
            </a:extLst>
          </p:cNvPr>
          <p:cNvSpPr txBox="1"/>
          <p:nvPr/>
        </p:nvSpPr>
        <p:spPr>
          <a:xfrm>
            <a:off x="8837909" y="6542222"/>
            <a:ext cx="11925945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6D983F"/>
                </a:solidFill>
              </a:rPr>
              <a:t>111ª Reunião da Câmara de Saúde Suplementar </a:t>
            </a:r>
            <a:r>
              <a:rPr lang="pt-BR">
                <a:cs typeface="Calibri"/>
              </a:rPr>
              <a:t>​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3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Número de Slide 4"/>
          <p:cNvSpPr txBox="1">
            <a:spLocks/>
          </p:cNvSpPr>
          <p:nvPr/>
        </p:nvSpPr>
        <p:spPr bwMode="auto">
          <a:xfrm>
            <a:off x="9360025" y="9792623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230475" y="455386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ea typeface="Calibri"/>
                <a:cs typeface="Arial"/>
              </a:rPr>
              <a:t>Consulta Pública 105/2022</a:t>
            </a:r>
            <a:endParaRPr lang="pt-BR">
              <a:solidFill>
                <a:schemeClr val="accent3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30E46-6AFC-D7EC-C2D8-81B565CB9932}"/>
              </a:ext>
            </a:extLst>
          </p:cNvPr>
          <p:cNvSpPr txBox="1"/>
          <p:nvPr/>
        </p:nvSpPr>
        <p:spPr>
          <a:xfrm>
            <a:off x="424544" y="8409214"/>
            <a:ext cx="17879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98B491-E7C4-A95E-C54F-B6AAB4A525B2}"/>
              </a:ext>
            </a:extLst>
          </p:cNvPr>
          <p:cNvSpPr txBox="1"/>
          <p:nvPr/>
        </p:nvSpPr>
        <p:spPr>
          <a:xfrm>
            <a:off x="918482" y="1913504"/>
            <a:ext cx="16022410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dirty="0"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D00CC2-800C-42F3-6D20-372E67FF64A3}"/>
              </a:ext>
            </a:extLst>
          </p:cNvPr>
          <p:cNvSpPr txBox="1"/>
          <p:nvPr/>
        </p:nvSpPr>
        <p:spPr>
          <a:xfrm>
            <a:off x="734509" y="1664899"/>
            <a:ext cx="17275627" cy="10802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Proposta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extinção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fase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denominada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classificação</a:t>
            </a:r>
            <a:r>
              <a:rPr lang="en-US" dirty="0">
                <a:cs typeface="Calibri"/>
              </a:rPr>
              <a:t> residual no </a:t>
            </a:r>
            <a:r>
              <a:rPr lang="en-US" dirty="0" err="1">
                <a:cs typeface="Calibri"/>
              </a:rPr>
              <a:t>âmbito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Notificação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Intermediação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Preliminar</a:t>
            </a:r>
            <a:r>
              <a:rPr lang="en-US" dirty="0">
                <a:cs typeface="Calibri"/>
              </a:rPr>
              <a:t> – NIP;</a:t>
            </a:r>
            <a:endParaRPr lang="pt-BR">
              <a:ea typeface="Calibri"/>
              <a:cs typeface="Calibri"/>
            </a:endParaRPr>
          </a:p>
          <a:p>
            <a:pPr algn="just"/>
            <a:endParaRPr lang="en-US" dirty="0">
              <a:ea typeface="Calibri"/>
              <a:cs typeface="Calibri"/>
            </a:endParaRPr>
          </a:p>
          <a:p>
            <a:pPr algn="just"/>
            <a:r>
              <a:rPr lang="en-US" dirty="0">
                <a:ea typeface="Calibri"/>
                <a:cs typeface="Calibri"/>
              </a:rPr>
              <a:t>- </a:t>
            </a:r>
            <a:r>
              <a:rPr lang="en-US" dirty="0" err="1">
                <a:ea typeface="Calibri"/>
                <a:cs typeface="Calibri"/>
              </a:rPr>
              <a:t>Hoje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uma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demanda</a:t>
            </a:r>
            <a:r>
              <a:rPr lang="en-US" dirty="0">
                <a:ea typeface="Calibri"/>
                <a:cs typeface="Calibri"/>
              </a:rPr>
              <a:t> NIP </a:t>
            </a:r>
            <a:r>
              <a:rPr lang="en-US" dirty="0" err="1">
                <a:ea typeface="Calibri"/>
                <a:cs typeface="Calibri"/>
              </a:rPr>
              <a:t>não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resolvida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instaurada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partir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uma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reclamação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beneficiário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em</a:t>
            </a:r>
            <a:r>
              <a:rPr lang="en-US" dirty="0">
                <a:ea typeface="Calibri"/>
                <a:cs typeface="Calibri"/>
              </a:rPr>
              <a:t> face da </a:t>
            </a:r>
            <a:r>
              <a:rPr lang="en-US" dirty="0" err="1">
                <a:ea typeface="Calibri"/>
                <a:cs typeface="Calibri"/>
              </a:rPr>
              <a:t>sua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operadora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administradora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benefícios</a:t>
            </a:r>
            <a:r>
              <a:rPr lang="en-US" dirty="0">
                <a:ea typeface="Calibri"/>
                <a:cs typeface="Calibri"/>
              </a:rPr>
              <a:t> é </a:t>
            </a:r>
            <a:r>
              <a:rPr lang="en-US" dirty="0" err="1">
                <a:ea typeface="Calibri"/>
                <a:cs typeface="Calibri"/>
              </a:rPr>
              <a:t>classificada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por</a:t>
            </a:r>
            <a:r>
              <a:rPr lang="en-US" dirty="0">
                <a:ea typeface="Calibri"/>
                <a:cs typeface="Calibri"/>
              </a:rPr>
              <a:t> um </a:t>
            </a:r>
            <a:r>
              <a:rPr lang="en-US" dirty="0" err="1">
                <a:ea typeface="Calibri"/>
                <a:cs typeface="Calibri"/>
              </a:rPr>
              <a:t>agente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fiscalização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fase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pré</a:t>
            </a:r>
            <a:r>
              <a:rPr lang="en-US" dirty="0">
                <a:ea typeface="Calibri"/>
                <a:cs typeface="Calibri"/>
              </a:rPr>
              <a:t>-processual que </a:t>
            </a:r>
            <a:r>
              <a:rPr lang="en-US" dirty="0" err="1">
                <a:ea typeface="Calibri"/>
                <a:cs typeface="Calibri"/>
              </a:rPr>
              <a:t>conclui</a:t>
            </a:r>
            <a:r>
              <a:rPr lang="en-US" dirty="0">
                <a:ea typeface="Calibri"/>
                <a:cs typeface="Calibri"/>
              </a:rPr>
              <a:t> pela </a:t>
            </a:r>
            <a:r>
              <a:rPr lang="en-US" dirty="0" err="1">
                <a:ea typeface="Calibri"/>
                <a:cs typeface="Calibri"/>
              </a:rPr>
              <a:t>finalização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ou</a:t>
            </a:r>
            <a:r>
              <a:rPr lang="en-US" dirty="0">
                <a:ea typeface="Calibri"/>
                <a:cs typeface="Calibri"/>
              </a:rPr>
              <a:t> pela </a:t>
            </a:r>
            <a:r>
              <a:rPr lang="en-US" dirty="0" err="1">
                <a:ea typeface="Calibri"/>
                <a:cs typeface="Calibri"/>
              </a:rPr>
              <a:t>existência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indícios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infração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aptos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abertura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processo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administrativo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sancionador</a:t>
            </a:r>
            <a:r>
              <a:rPr lang="en-US" dirty="0">
                <a:ea typeface="Calibri"/>
                <a:cs typeface="Calibri"/>
              </a:rPr>
              <a:t>. Conforme a </a:t>
            </a:r>
            <a:r>
              <a:rPr lang="en-US" dirty="0" err="1">
                <a:ea typeface="Calibri"/>
                <a:cs typeface="Calibri"/>
              </a:rPr>
              <a:t>norma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atual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após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essa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classificação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existe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outra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fase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ainda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pré</a:t>
            </a:r>
            <a:r>
              <a:rPr lang="en-US" dirty="0">
                <a:ea typeface="Calibri"/>
                <a:cs typeface="Calibri"/>
              </a:rPr>
              <a:t>-processual </a:t>
            </a:r>
            <a:r>
              <a:rPr lang="en-US" dirty="0" err="1">
                <a:ea typeface="Calibri"/>
                <a:cs typeface="Calibri"/>
              </a:rPr>
              <a:t>em</a:t>
            </a:r>
            <a:r>
              <a:rPr lang="en-US" dirty="0">
                <a:ea typeface="Calibri"/>
                <a:cs typeface="Calibri"/>
              </a:rPr>
              <a:t> que um </a:t>
            </a:r>
            <a:r>
              <a:rPr lang="en-US" dirty="0" err="1">
                <a:ea typeface="Calibri"/>
                <a:cs typeface="Calibri"/>
              </a:rPr>
              <a:t>segundo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agente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fiscalização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confirma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não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classifcação</a:t>
            </a:r>
            <a:r>
              <a:rPr lang="en-US" dirty="0">
                <a:ea typeface="Calibri"/>
                <a:cs typeface="Calibri"/>
              </a:rPr>
              <a:t> anterior. </a:t>
            </a:r>
          </a:p>
          <a:p>
            <a:pPr algn="just"/>
            <a:r>
              <a:rPr lang="en-US" dirty="0">
                <a:cs typeface="Calibri"/>
              </a:rPr>
              <a:t>  </a:t>
            </a:r>
            <a:endParaRPr lang="en-US" dirty="0">
              <a:ea typeface="Calibri"/>
              <a:cs typeface="Calibri"/>
            </a:endParaRPr>
          </a:p>
          <a:p>
            <a:pPr algn="just"/>
            <a:r>
              <a:rPr lang="en-US" dirty="0">
                <a:cs typeface="Calibri"/>
              </a:rPr>
              <a:t>- Essa </a:t>
            </a:r>
            <a:r>
              <a:rPr lang="en-US" dirty="0" err="1">
                <a:cs typeface="Calibri"/>
              </a:rPr>
              <a:t>segunda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análise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demanda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pré</a:t>
            </a:r>
            <a:r>
              <a:rPr lang="en-US" dirty="0">
                <a:cs typeface="Calibri"/>
              </a:rPr>
              <a:t>-processual </a:t>
            </a:r>
            <a:r>
              <a:rPr lang="en-US" dirty="0" err="1">
                <a:cs typeface="Calibri"/>
              </a:rPr>
              <a:t>não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vem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mostrando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efetiva</a:t>
            </a:r>
            <a:r>
              <a:rPr lang="pt-BR" dirty="0">
                <a:cs typeface="Calibri"/>
              </a:rPr>
              <a:t> na comparação entre custos x resultados (efeitos).</a:t>
            </a:r>
            <a:endParaRPr lang="en-US" dirty="0">
              <a:ea typeface="Calibri"/>
              <a:cs typeface="Calibri"/>
            </a:endParaRPr>
          </a:p>
          <a:p>
            <a:pPr algn="just"/>
            <a:endParaRPr lang="pt-BR" sz="3300" dirty="0">
              <a:ea typeface="Calibri"/>
              <a:cs typeface="Calibri"/>
            </a:endParaRPr>
          </a:p>
          <a:p>
            <a:pPr algn="just"/>
            <a:endParaRPr lang="pt-BR" sz="3300" dirty="0">
              <a:ea typeface="Calibri"/>
              <a:cs typeface="Calibri"/>
            </a:endParaRPr>
          </a:p>
          <a:p>
            <a:pPr algn="just"/>
            <a:endParaRPr lang="pt-BR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60FF56-5170-E102-71FE-CA37CAFC9120}"/>
              </a:ext>
            </a:extLst>
          </p:cNvPr>
          <p:cNvSpPr txBox="1"/>
          <p:nvPr/>
        </p:nvSpPr>
        <p:spPr>
          <a:xfrm>
            <a:off x="424543" y="4833258"/>
            <a:ext cx="1727562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8668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505170" y="760371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sz="3200" b="1" dirty="0">
              <a:solidFill>
                <a:srgbClr val="007373"/>
              </a:solidFill>
              <a:latin typeface="Calibri"/>
            </a:endParaRPr>
          </a:p>
          <a:p>
            <a:pPr algn="r"/>
            <a:endParaRPr lang="pt-BR" altLang="pt-BR" sz="32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0ADD9BA8-3154-39FE-8490-38A6EACF4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09" y="1575396"/>
            <a:ext cx="8975108" cy="83574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3FF2080-5A19-6017-BFD5-028171D73957}"/>
              </a:ext>
            </a:extLst>
          </p:cNvPr>
          <p:cNvSpPr txBox="1"/>
          <p:nvPr/>
        </p:nvSpPr>
        <p:spPr>
          <a:xfrm>
            <a:off x="11266663" y="537157"/>
            <a:ext cx="6906985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ea typeface="Calibri"/>
                <a:cs typeface="Arial"/>
              </a:rPr>
              <a:t>Principais evidências</a:t>
            </a:r>
            <a:endParaRPr lang="pt-BR" b="1">
              <a:solidFill>
                <a:schemeClr val="accent3"/>
              </a:solidFill>
              <a:latin typeface="Calibri"/>
              <a:ea typeface="Calibri"/>
              <a:cs typeface="Arial"/>
            </a:endParaRPr>
          </a:p>
          <a:p>
            <a:pPr algn="r"/>
            <a:endParaRPr lang="pt-BR" dirty="0">
              <a:ea typeface="+mn-lt"/>
              <a:cs typeface="+mn-lt"/>
            </a:endParaRPr>
          </a:p>
          <a:p>
            <a:endParaRPr lang="pt-BR" b="1" dirty="0">
              <a:solidFill>
                <a:srgbClr val="00737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0405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331966" y="638416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ea typeface="Calibri"/>
                <a:cs typeface="Arial"/>
              </a:rPr>
              <a:t>Principais evidências</a:t>
            </a:r>
            <a:endParaRPr lang="pt-BR" b="1">
              <a:solidFill>
                <a:schemeClr val="accent3"/>
              </a:solidFill>
              <a:latin typeface="Calibri"/>
              <a:ea typeface="Calibri"/>
              <a:cs typeface="Arial"/>
            </a:endParaRPr>
          </a:p>
          <a:p>
            <a:pPr algn="r"/>
            <a:endParaRPr lang="pt-BR" altLang="pt-BR" sz="32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30E46-6AFC-D7EC-C2D8-81B565CB9932}"/>
              </a:ext>
            </a:extLst>
          </p:cNvPr>
          <p:cNvSpPr txBox="1"/>
          <p:nvPr/>
        </p:nvSpPr>
        <p:spPr>
          <a:xfrm>
            <a:off x="424544" y="8409214"/>
            <a:ext cx="17879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98B491-E7C4-A95E-C54F-B6AAB4A525B2}"/>
              </a:ext>
            </a:extLst>
          </p:cNvPr>
          <p:cNvSpPr txBox="1"/>
          <p:nvPr/>
        </p:nvSpPr>
        <p:spPr>
          <a:xfrm>
            <a:off x="428625" y="1439976"/>
            <a:ext cx="1602241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3300" dirty="0">
              <a:ea typeface="+mn-lt"/>
              <a:cs typeface="+mn-lt"/>
            </a:endParaRPr>
          </a:p>
        </p:txBody>
      </p:sp>
      <p:pic>
        <p:nvPicPr>
          <p:cNvPr id="2" name="Imagem 3" descr="Tabela&#10;&#10;Descrição gerada automaticamente">
            <a:extLst>
              <a:ext uri="{FF2B5EF4-FFF2-40B4-BE49-F238E27FC236}">
                <a16:creationId xmlns:a16="http://schemas.microsoft.com/office/drawing/2014/main" id="{7E48379E-6861-E502-9F26-4B0A7AC96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91" y="2057372"/>
            <a:ext cx="13483701" cy="521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577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307967" y="638416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ea typeface="Calibri"/>
                <a:cs typeface="Arial"/>
              </a:rPr>
              <a:t>Principais evidências</a:t>
            </a:r>
            <a:endParaRPr lang="pt-BR" b="1">
              <a:solidFill>
                <a:schemeClr val="accent3"/>
              </a:solidFill>
              <a:latin typeface="Calibri"/>
              <a:ea typeface="Calibri"/>
              <a:cs typeface="Arial"/>
            </a:endParaRPr>
          </a:p>
          <a:p>
            <a:pPr algn="r"/>
            <a:endParaRPr lang="pt-BR" altLang="pt-BR" sz="32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30E46-6AFC-D7EC-C2D8-81B565CB9932}"/>
              </a:ext>
            </a:extLst>
          </p:cNvPr>
          <p:cNvSpPr txBox="1"/>
          <p:nvPr/>
        </p:nvSpPr>
        <p:spPr>
          <a:xfrm>
            <a:off x="424544" y="8409214"/>
            <a:ext cx="17879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98B491-E7C4-A95E-C54F-B6AAB4A525B2}"/>
              </a:ext>
            </a:extLst>
          </p:cNvPr>
          <p:cNvSpPr txBox="1"/>
          <p:nvPr/>
        </p:nvSpPr>
        <p:spPr>
          <a:xfrm>
            <a:off x="428625" y="1439976"/>
            <a:ext cx="1602241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3300" dirty="0">
              <a:ea typeface="+mn-lt"/>
              <a:cs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1DA3E2-C433-78B2-BF0F-81D63A302D72}"/>
              </a:ext>
            </a:extLst>
          </p:cNvPr>
          <p:cNvSpPr txBox="1"/>
          <p:nvPr/>
        </p:nvSpPr>
        <p:spPr>
          <a:xfrm>
            <a:off x="624385" y="2355945"/>
            <a:ext cx="17039229" cy="3862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dirty="0">
                <a:cs typeface="Segoe UI"/>
              </a:rPr>
              <a:t> - A Auditoria Interna da ANS recomendou que a DIFIS revisitasse essa fase, ocasião que teceu a seguinte consideração: </a:t>
            </a:r>
            <a:endParaRPr lang="pt-BR" dirty="0"/>
          </a:p>
          <a:p>
            <a:pPr algn="just"/>
            <a:endParaRPr lang="en-US" dirty="0">
              <a:cs typeface="Segoe UI"/>
            </a:endParaRPr>
          </a:p>
          <a:p>
            <a:pPr algn="just"/>
            <a:r>
              <a:rPr lang="en-US" dirty="0">
                <a:cs typeface="Segoe UI"/>
              </a:rPr>
              <a:t>"</a:t>
            </a:r>
            <a:r>
              <a:rPr lang="en-US" i="1" dirty="0">
                <a:cs typeface="Segoe UI"/>
              </a:rPr>
              <a:t>A </a:t>
            </a:r>
            <a:r>
              <a:rPr lang="en-US" i="1" dirty="0" err="1">
                <a:cs typeface="Segoe UI"/>
              </a:rPr>
              <a:t>eliminação</a:t>
            </a:r>
            <a:r>
              <a:rPr lang="en-US" i="1" dirty="0">
                <a:cs typeface="Segoe UI"/>
              </a:rPr>
              <a:t> da </a:t>
            </a:r>
            <a:r>
              <a:rPr lang="en-US" i="1" dirty="0" err="1">
                <a:cs typeface="Segoe UI"/>
              </a:rPr>
              <a:t>fase</a:t>
            </a:r>
            <a:r>
              <a:rPr lang="en-US" i="1" dirty="0">
                <a:cs typeface="Segoe UI"/>
              </a:rPr>
              <a:t> de </a:t>
            </a:r>
            <a:r>
              <a:rPr lang="en-US" i="1" dirty="0" err="1">
                <a:cs typeface="Segoe UI"/>
              </a:rPr>
              <a:t>classificação</a:t>
            </a:r>
            <a:r>
              <a:rPr lang="en-US" i="1" dirty="0">
                <a:cs typeface="Segoe UI"/>
              </a:rPr>
              <a:t> residual </a:t>
            </a:r>
            <a:r>
              <a:rPr lang="en-US" i="1" dirty="0" err="1">
                <a:cs typeface="Segoe UI"/>
              </a:rPr>
              <a:t>pode</a:t>
            </a:r>
            <a:r>
              <a:rPr lang="en-US" i="1" dirty="0">
                <a:cs typeface="Segoe UI"/>
              </a:rPr>
              <a:t> ser </a:t>
            </a:r>
            <a:r>
              <a:rPr lang="en-US" i="1" dirty="0" err="1">
                <a:cs typeface="Segoe UI"/>
              </a:rPr>
              <a:t>útil</a:t>
            </a:r>
            <a:r>
              <a:rPr lang="en-US" i="1" dirty="0">
                <a:cs typeface="Segoe UI"/>
              </a:rPr>
              <a:t> para </a:t>
            </a:r>
            <a:r>
              <a:rPr lang="en-US" i="1" dirty="0" err="1">
                <a:cs typeface="Segoe UI"/>
              </a:rPr>
              <a:t>tornar</a:t>
            </a:r>
            <a:r>
              <a:rPr lang="en-US" i="1" dirty="0">
                <a:cs typeface="Segoe UI"/>
              </a:rPr>
              <a:t> a NIP </a:t>
            </a:r>
            <a:r>
              <a:rPr lang="en-US" i="1" dirty="0" err="1">
                <a:cs typeface="Segoe UI"/>
              </a:rPr>
              <a:t>mais</a:t>
            </a:r>
            <a:r>
              <a:rPr lang="en-US" i="1" dirty="0">
                <a:cs typeface="Segoe UI"/>
              </a:rPr>
              <a:t> </a:t>
            </a:r>
            <a:r>
              <a:rPr lang="en-US" i="1" dirty="0" err="1">
                <a:cs typeface="Segoe UI"/>
              </a:rPr>
              <a:t>célere</a:t>
            </a:r>
            <a:r>
              <a:rPr lang="en-US" i="1" dirty="0">
                <a:cs typeface="Segoe UI"/>
              </a:rPr>
              <a:t> e para </a:t>
            </a:r>
            <a:r>
              <a:rPr lang="en-US" i="1" dirty="0" err="1">
                <a:cs typeface="Segoe UI"/>
              </a:rPr>
              <a:t>adequar</a:t>
            </a:r>
            <a:r>
              <a:rPr lang="en-US" i="1" dirty="0">
                <a:cs typeface="Segoe UI"/>
              </a:rPr>
              <a:t> </a:t>
            </a:r>
            <a:r>
              <a:rPr lang="en-US" i="1" dirty="0" err="1">
                <a:cs typeface="Segoe UI"/>
              </a:rPr>
              <a:t>melhor</a:t>
            </a:r>
            <a:r>
              <a:rPr lang="en-US" i="1" dirty="0">
                <a:cs typeface="Segoe UI"/>
              </a:rPr>
              <a:t> o </a:t>
            </a:r>
            <a:r>
              <a:rPr lang="en-US" i="1" dirty="0" err="1">
                <a:cs typeface="Segoe UI"/>
              </a:rPr>
              <a:t>trabalho</a:t>
            </a:r>
            <a:r>
              <a:rPr lang="en-US" i="1" dirty="0">
                <a:cs typeface="Segoe UI"/>
              </a:rPr>
              <a:t> dos </a:t>
            </a:r>
            <a:r>
              <a:rPr lang="en-US" i="1" dirty="0" err="1">
                <a:cs typeface="Segoe UI"/>
              </a:rPr>
              <a:t>servidores</a:t>
            </a:r>
            <a:r>
              <a:rPr lang="en-US" i="1" dirty="0">
                <a:cs typeface="Segoe UI"/>
              </a:rPr>
              <a:t> no </a:t>
            </a:r>
            <a:r>
              <a:rPr lang="en-US" i="1" dirty="0" err="1">
                <a:cs typeface="Segoe UI"/>
              </a:rPr>
              <a:t>âmbito</a:t>
            </a:r>
            <a:r>
              <a:rPr lang="en-US" i="1" dirty="0">
                <a:cs typeface="Segoe UI"/>
              </a:rPr>
              <a:t> da NIP, de forma, inclusive, a </a:t>
            </a:r>
            <a:r>
              <a:rPr lang="en-US" i="1" dirty="0" err="1">
                <a:cs typeface="Segoe UI"/>
              </a:rPr>
              <a:t>facilitar</a:t>
            </a:r>
            <a:r>
              <a:rPr lang="en-US" i="1" dirty="0">
                <a:cs typeface="Segoe UI"/>
              </a:rPr>
              <a:t> o </a:t>
            </a:r>
            <a:r>
              <a:rPr lang="en-US" i="1" dirty="0" err="1">
                <a:cs typeface="Segoe UI"/>
              </a:rPr>
              <a:t>trabalho</a:t>
            </a:r>
            <a:r>
              <a:rPr lang="en-US" i="1" dirty="0">
                <a:cs typeface="Segoe UI"/>
              </a:rPr>
              <a:t> </a:t>
            </a:r>
            <a:r>
              <a:rPr lang="en-US" i="1" dirty="0" err="1">
                <a:cs typeface="Segoe UI"/>
              </a:rPr>
              <a:t>sobre</a:t>
            </a:r>
            <a:r>
              <a:rPr lang="en-US" i="1" dirty="0">
                <a:cs typeface="Segoe UI"/>
              </a:rPr>
              <a:t> a </a:t>
            </a:r>
            <a:r>
              <a:rPr lang="en-US" i="1" dirty="0" err="1">
                <a:cs typeface="Segoe UI"/>
              </a:rPr>
              <a:t>análise</a:t>
            </a:r>
            <a:r>
              <a:rPr lang="en-US" i="1" dirty="0">
                <a:cs typeface="Segoe UI"/>
              </a:rPr>
              <a:t> do </a:t>
            </a:r>
            <a:r>
              <a:rPr lang="en-US" i="1" dirty="0" err="1">
                <a:cs typeface="Segoe UI"/>
              </a:rPr>
              <a:t>passivo</a:t>
            </a:r>
            <a:r>
              <a:rPr lang="en-US" i="1" dirty="0">
                <a:cs typeface="Segoe UI"/>
              </a:rPr>
              <a:t> </a:t>
            </a:r>
            <a:r>
              <a:rPr lang="en-US" i="1" dirty="0" err="1">
                <a:cs typeface="Segoe UI"/>
              </a:rPr>
              <a:t>existente</a:t>
            </a:r>
            <a:r>
              <a:rPr lang="en-US" dirty="0">
                <a:cs typeface="Segoe UI"/>
              </a:rPr>
              <a:t>." </a:t>
            </a:r>
            <a:r>
              <a:rPr lang="pt-BR" dirty="0">
                <a:cs typeface="Segoe UI"/>
              </a:rPr>
              <a:t>​</a:t>
            </a:r>
            <a:endParaRPr lang="pt-BR">
              <a:cs typeface="Calibri"/>
            </a:endParaRPr>
          </a:p>
          <a:p>
            <a:pPr algn="just"/>
            <a:r>
              <a:rPr lang="pt-BR" dirty="0">
                <a:cs typeface="Segoe UI"/>
              </a:rPr>
              <a:t>​</a:t>
            </a:r>
            <a:endParaRPr lang="pt-BR" dirty="0"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717456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224982" y="735281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ea typeface="Calibri"/>
                <a:cs typeface="Arial"/>
              </a:rPr>
              <a:t>Consulta Pública 105/2022</a:t>
            </a:r>
          </a:p>
          <a:p>
            <a:pPr algn="r"/>
            <a:endParaRPr lang="pt-BR" b="1" dirty="0">
              <a:solidFill>
                <a:srgbClr val="007373"/>
              </a:solidFill>
              <a:latin typeface="Calibri" panose="020F0502020204030204" pitchFamily="34" charset="0"/>
              <a:ea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30E46-6AFC-D7EC-C2D8-81B565CB9932}"/>
              </a:ext>
            </a:extLst>
          </p:cNvPr>
          <p:cNvSpPr txBox="1"/>
          <p:nvPr/>
        </p:nvSpPr>
        <p:spPr>
          <a:xfrm>
            <a:off x="424544" y="8409214"/>
            <a:ext cx="17879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98B491-E7C4-A95E-C54F-B6AAB4A525B2}"/>
              </a:ext>
            </a:extLst>
          </p:cNvPr>
          <p:cNvSpPr txBox="1"/>
          <p:nvPr/>
        </p:nvSpPr>
        <p:spPr>
          <a:xfrm>
            <a:off x="428625" y="1439976"/>
            <a:ext cx="17387186" cy="100489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u="sng" dirty="0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Foi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aberta</a:t>
            </a:r>
            <a:r>
              <a:rPr lang="en-US" dirty="0">
                <a:ea typeface="+mn-lt"/>
                <a:cs typeface="+mn-lt"/>
              </a:rPr>
              <a:t> Consulta Pública </a:t>
            </a:r>
            <a:r>
              <a:rPr lang="en-US" dirty="0" err="1">
                <a:ea typeface="+mn-lt"/>
                <a:cs typeface="+mn-lt"/>
              </a:rPr>
              <a:t>sobre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proposta</a:t>
            </a:r>
            <a:r>
              <a:rPr lang="en-US" dirty="0">
                <a:ea typeface="+mn-lt"/>
                <a:cs typeface="+mn-lt"/>
              </a:rPr>
              <a:t>, principal </a:t>
            </a:r>
            <a:r>
              <a:rPr lang="en-US" dirty="0" err="1">
                <a:ea typeface="+mn-lt"/>
                <a:cs typeface="+mn-lt"/>
              </a:rPr>
              <a:t>instrumento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participação</a:t>
            </a:r>
            <a:r>
              <a:rPr lang="en-US" dirty="0">
                <a:ea typeface="+mn-lt"/>
                <a:cs typeface="+mn-lt"/>
              </a:rPr>
              <a:t> social para coleta de </a:t>
            </a:r>
            <a:r>
              <a:rPr lang="en-US" dirty="0" err="1">
                <a:ea typeface="+mn-lt"/>
                <a:cs typeface="+mn-lt"/>
              </a:rPr>
              <a:t>contribuições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b="1" dirty="0">
              <a:ea typeface="+mn-lt"/>
              <a:cs typeface="+mn-lt"/>
            </a:endParaRPr>
          </a:p>
          <a:p>
            <a:pPr algn="just"/>
            <a:endParaRPr lang="en-US" dirty="0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- A consulta Pública </a:t>
            </a:r>
            <a:r>
              <a:rPr lang="en-US" dirty="0" err="1">
                <a:ea typeface="+mn-lt"/>
                <a:cs typeface="+mn-lt"/>
              </a:rPr>
              <a:t>encontra</a:t>
            </a:r>
            <a:r>
              <a:rPr lang="en-US" dirty="0">
                <a:ea typeface="+mn-lt"/>
                <a:cs typeface="+mn-lt"/>
              </a:rPr>
              <a:t>-se </a:t>
            </a:r>
            <a:r>
              <a:rPr lang="en-US" dirty="0" err="1">
                <a:ea typeface="+mn-lt"/>
                <a:cs typeface="+mn-lt"/>
              </a:rPr>
              <a:t>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andamento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b="1" dirty="0" err="1">
                <a:ea typeface="+mn-lt"/>
                <a:cs typeface="+mn-lt"/>
              </a:rPr>
              <a:t>Início</a:t>
            </a:r>
            <a:r>
              <a:rPr lang="en-US" b="1" dirty="0">
                <a:ea typeface="+mn-lt"/>
                <a:cs typeface="+mn-lt"/>
              </a:rPr>
              <a:t>: 14 de </a:t>
            </a:r>
            <a:r>
              <a:rPr lang="en-US" b="1" dirty="0" err="1">
                <a:ea typeface="+mn-lt"/>
                <a:cs typeface="+mn-lt"/>
              </a:rPr>
              <a:t>novembro</a:t>
            </a:r>
            <a:r>
              <a:rPr lang="en-US" b="1" dirty="0">
                <a:ea typeface="+mn-lt"/>
                <a:cs typeface="+mn-lt"/>
              </a:rPr>
              <a:t> de 2022 - </a:t>
            </a:r>
            <a:r>
              <a:rPr lang="en-US" b="1" dirty="0" err="1">
                <a:ea typeface="+mn-lt"/>
                <a:cs typeface="+mn-lt"/>
              </a:rPr>
              <a:t>Término</a:t>
            </a:r>
            <a:r>
              <a:rPr lang="en-US" b="1" dirty="0">
                <a:ea typeface="+mn-lt"/>
                <a:cs typeface="+mn-lt"/>
              </a:rPr>
              <a:t>:  28 de </a:t>
            </a:r>
            <a:r>
              <a:rPr lang="en-US" b="1" dirty="0" err="1">
                <a:ea typeface="+mn-lt"/>
                <a:cs typeface="+mn-lt"/>
              </a:rPr>
              <a:t>dezembro</a:t>
            </a:r>
            <a:r>
              <a:rPr lang="en-US" b="1" dirty="0">
                <a:ea typeface="+mn-lt"/>
                <a:cs typeface="+mn-lt"/>
              </a:rPr>
              <a:t> de 2022.</a:t>
            </a:r>
            <a:endParaRPr lang="en-US" b="1">
              <a:ea typeface="Calibri"/>
              <a:cs typeface="Calibri"/>
            </a:endParaRPr>
          </a:p>
          <a:p>
            <a:pPr algn="just"/>
            <a:endParaRPr lang="en-US" b="1" dirty="0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- A </a:t>
            </a:r>
            <a:r>
              <a:rPr lang="en-US" dirty="0" err="1">
                <a:ea typeface="+mn-lt"/>
                <a:cs typeface="+mn-lt"/>
              </a:rPr>
              <a:t>documentação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processo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administrativo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juntada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íntegra</a:t>
            </a:r>
            <a:r>
              <a:rPr lang="en-US" dirty="0">
                <a:ea typeface="+mn-lt"/>
                <a:cs typeface="+mn-lt"/>
              </a:rPr>
              <a:t> no </a:t>
            </a:r>
            <a:r>
              <a:rPr lang="en-US" dirty="0" err="1">
                <a:ea typeface="+mn-lt"/>
                <a:cs typeface="+mn-lt"/>
              </a:rPr>
              <a:t>espaço</a:t>
            </a:r>
            <a:r>
              <a:rPr lang="en-US" dirty="0">
                <a:ea typeface="+mn-lt"/>
                <a:cs typeface="+mn-lt"/>
              </a:rPr>
              <a:t> da consulta </a:t>
            </a:r>
            <a:r>
              <a:rPr lang="en-US" dirty="0" err="1">
                <a:ea typeface="+mn-lt"/>
                <a:cs typeface="+mn-lt"/>
              </a:rPr>
              <a:t>pública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algn="just"/>
            <a:endParaRPr lang="en-US" dirty="0">
              <a:ea typeface="+mn-lt"/>
              <a:cs typeface="+mn-lt"/>
            </a:endParaRPr>
          </a:p>
          <a:p>
            <a:pPr algn="just"/>
            <a:r>
              <a:rPr lang="en-US" sz="3300" dirty="0">
                <a:ea typeface="+mn-lt"/>
                <a:cs typeface="+mn-lt"/>
              </a:rPr>
              <a:t>- Aos que </a:t>
            </a:r>
            <a:r>
              <a:rPr lang="en-US" sz="3300" dirty="0" err="1">
                <a:ea typeface="+mn-lt"/>
                <a:cs typeface="+mn-lt"/>
              </a:rPr>
              <a:t>ainda</a:t>
            </a:r>
            <a:r>
              <a:rPr lang="en-US" sz="3300" dirty="0">
                <a:ea typeface="+mn-lt"/>
                <a:cs typeface="+mn-lt"/>
              </a:rPr>
              <a:t> </a:t>
            </a:r>
            <a:r>
              <a:rPr lang="en-US" sz="3300" dirty="0" err="1">
                <a:ea typeface="+mn-lt"/>
                <a:cs typeface="+mn-lt"/>
              </a:rPr>
              <a:t>não</a:t>
            </a:r>
            <a:r>
              <a:rPr lang="en-US" sz="3300" dirty="0">
                <a:ea typeface="+mn-lt"/>
                <a:cs typeface="+mn-lt"/>
              </a:rPr>
              <a:t> </a:t>
            </a:r>
            <a:r>
              <a:rPr lang="en-US" sz="3300" dirty="0" err="1">
                <a:ea typeface="+mn-lt"/>
                <a:cs typeface="+mn-lt"/>
              </a:rPr>
              <a:t>contribuíram</a:t>
            </a:r>
            <a:r>
              <a:rPr lang="en-US" sz="3300" dirty="0">
                <a:ea typeface="+mn-lt"/>
                <a:cs typeface="+mn-lt"/>
              </a:rPr>
              <a:t> </a:t>
            </a:r>
            <a:r>
              <a:rPr lang="en-US" sz="3300" dirty="0" err="1">
                <a:ea typeface="+mn-lt"/>
                <a:cs typeface="+mn-lt"/>
              </a:rPr>
              <a:t>reforçamos</a:t>
            </a:r>
            <a:r>
              <a:rPr lang="en-US" sz="3300" dirty="0">
                <a:ea typeface="+mn-lt"/>
                <a:cs typeface="+mn-lt"/>
              </a:rPr>
              <a:t> o </a:t>
            </a:r>
            <a:r>
              <a:rPr lang="en-US" sz="3300" dirty="0" err="1">
                <a:ea typeface="+mn-lt"/>
                <a:cs typeface="+mn-lt"/>
              </a:rPr>
              <a:t>convite</a:t>
            </a:r>
            <a:r>
              <a:rPr lang="en-US" sz="3300" dirty="0">
                <a:ea typeface="+mn-lt"/>
                <a:cs typeface="+mn-lt"/>
              </a:rPr>
              <a:t> para </a:t>
            </a:r>
            <a:r>
              <a:rPr lang="en-US" sz="3300" dirty="0" err="1">
                <a:ea typeface="+mn-lt"/>
                <a:cs typeface="+mn-lt"/>
              </a:rPr>
              <a:t>participação</a:t>
            </a:r>
            <a:r>
              <a:rPr lang="en-US" sz="3300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algn="just"/>
            <a:endParaRPr lang="en-US" sz="3300" dirty="0">
              <a:ea typeface="+mn-lt"/>
              <a:cs typeface="+mn-lt"/>
            </a:endParaRPr>
          </a:p>
          <a:p>
            <a:pPr algn="just"/>
            <a:r>
              <a:rPr lang="en-US" sz="3300" dirty="0">
                <a:ea typeface="+mn-lt"/>
                <a:cs typeface="+mn-lt"/>
              </a:rPr>
              <a:t>-  Link do portal da ANS para </a:t>
            </a:r>
            <a:r>
              <a:rPr lang="en-US" sz="3300" dirty="0" err="1">
                <a:ea typeface="+mn-lt"/>
                <a:cs typeface="+mn-lt"/>
              </a:rPr>
              <a:t>apresentação</a:t>
            </a:r>
            <a:r>
              <a:rPr lang="en-US" sz="3300" dirty="0">
                <a:ea typeface="+mn-lt"/>
                <a:cs typeface="+mn-lt"/>
              </a:rPr>
              <a:t> das </a:t>
            </a:r>
            <a:r>
              <a:rPr lang="en-US" sz="3300" dirty="0" err="1">
                <a:ea typeface="+mn-lt"/>
                <a:cs typeface="+mn-lt"/>
              </a:rPr>
              <a:t>contribuições</a:t>
            </a:r>
            <a:r>
              <a:rPr lang="en-US" sz="3300" dirty="0">
                <a:ea typeface="+mn-lt"/>
                <a:cs typeface="+mn-lt"/>
              </a:rPr>
              <a:t>:</a:t>
            </a:r>
            <a:endParaRPr lang="en-US">
              <a:ea typeface="Calibri"/>
              <a:cs typeface="Calibri"/>
            </a:endParaRPr>
          </a:p>
          <a:p>
            <a:pPr algn="just"/>
            <a:endParaRPr lang="en-US" sz="3300" dirty="0">
              <a:ea typeface="+mn-lt"/>
              <a:cs typeface="+mn-lt"/>
            </a:endParaRPr>
          </a:p>
          <a:p>
            <a:pPr algn="just"/>
            <a:r>
              <a:rPr lang="en-US" sz="3300" dirty="0">
                <a:ea typeface="+mn-lt"/>
                <a:cs typeface="+mn-lt"/>
                <a:hlinkClick r:id="rId4"/>
              </a:rPr>
              <a:t>https://www.gov.br/ans/pt-br/acesso-a-informacao/participacao-da-sociedade/consultas-publicas</a:t>
            </a:r>
            <a:endParaRPr lang="en-US" sz="3300" dirty="0">
              <a:ea typeface="+mn-lt"/>
              <a:cs typeface="+mn-lt"/>
            </a:endParaRPr>
          </a:p>
          <a:p>
            <a:pPr algn="just"/>
            <a:endParaRPr lang="en-US" sz="3300" dirty="0">
              <a:highlight>
                <a:srgbClr val="FFFF00"/>
              </a:highlight>
              <a:ea typeface="+mn-lt"/>
              <a:cs typeface="+mn-lt"/>
            </a:endParaRPr>
          </a:p>
          <a:p>
            <a:pPr algn="just"/>
            <a:endParaRPr lang="en-US" sz="3300" dirty="0">
              <a:ea typeface="+mn-lt"/>
              <a:cs typeface="+mn-lt"/>
            </a:endParaRPr>
          </a:p>
          <a:p>
            <a:endParaRPr lang="pt-BR" sz="3300" b="1" dirty="0">
              <a:ea typeface="+mn-lt"/>
              <a:cs typeface="+mn-lt"/>
            </a:endParaRPr>
          </a:p>
          <a:p>
            <a:endParaRPr lang="pt-BR" sz="33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94313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2149FE-773D-4CBB-892A-E5DC2D1BA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89" y="6729636"/>
            <a:ext cx="7786025" cy="94462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7FD1565-FBAF-4FD9-BF84-AA277F9F0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4300" y="4664621"/>
            <a:ext cx="10439400" cy="17049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168751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Obrigado!</a:t>
            </a:r>
            <a:endParaRPr lang="pt-BR" altLang="pt-BR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1460E7A2329C4686A1D48E751DEA59" ma:contentTypeVersion="12" ma:contentTypeDescription="Crie um novo documento." ma:contentTypeScope="" ma:versionID="009536e5304e541736a1389bce751596">
  <xsd:schema xmlns:xsd="http://www.w3.org/2001/XMLSchema" xmlns:xs="http://www.w3.org/2001/XMLSchema" xmlns:p="http://schemas.microsoft.com/office/2006/metadata/properties" xmlns:ns2="dca159eb-3851-4f07-a5e9-b299181a21a9" xmlns:ns3="983d7440-1c6c-43da-b94d-e4fefead9931" targetNamespace="http://schemas.microsoft.com/office/2006/metadata/properties" ma:root="true" ma:fieldsID="a3aacf072384dc522d26a906f35d34c6" ns2:_="" ns3:_="">
    <xsd:import namespace="dca159eb-3851-4f07-a5e9-b299181a21a9"/>
    <xsd:import namespace="983d7440-1c6c-43da-b94d-e4fefead9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159eb-3851-4f07-a5e9-b299181a2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7440-1c6c-43da-b94d-e4fefead993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3C2387-1A42-477C-BEBC-BBCF02E24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C9E053-89DA-4AC9-900D-D6D60A3BAE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FFCCD0-325E-4431-A621-071CD5EF1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159eb-3851-4f07-a5e9-b299181a21a9"/>
    <ds:schemaRef ds:uri="983d7440-1c6c-43da-b94d-e4fefead9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10818</TotalTime>
  <Words>207</Words>
  <Application>Microsoft Office PowerPoint</Application>
  <PresentationFormat>Personalizar</PresentationFormat>
  <Paragraphs>88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Marcus Teixeira Braz</cp:lastModifiedBy>
  <cp:revision>2237</cp:revision>
  <dcterms:created xsi:type="dcterms:W3CDTF">2016-01-16T10:55:01Z</dcterms:created>
  <dcterms:modified xsi:type="dcterms:W3CDTF">2022-12-06T22:38:27Z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0x010100F81460E7A2329C4686A1D48E751DEA59</vt:lpwstr>
  </property>
</Properties>
</file>