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  <p:sldMasterId id="2147483656" r:id="rId3"/>
    <p:sldMasterId id="2147483652" r:id="rId4"/>
    <p:sldMasterId id="2147483658" r:id="rId5"/>
  </p:sldMasterIdLst>
  <p:notesMasterIdLst>
    <p:notesMasterId r:id="rId16"/>
  </p:notesMasterIdLst>
  <p:sldIdLst>
    <p:sldId id="433" r:id="rId6"/>
    <p:sldId id="742" r:id="rId7"/>
    <p:sldId id="772" r:id="rId8"/>
    <p:sldId id="773" r:id="rId9"/>
    <p:sldId id="774" r:id="rId10"/>
    <p:sldId id="778" r:id="rId11"/>
    <p:sldId id="776" r:id="rId12"/>
    <p:sldId id="777" r:id="rId13"/>
    <p:sldId id="779" r:id="rId14"/>
    <p:sldId id="689" r:id="rId15"/>
  </p:sldIdLst>
  <p:sldSz cx="18286413" cy="10287000"/>
  <p:notesSz cx="6797675" cy="9926638"/>
  <p:custDataLst>
    <p:tags r:id="rId17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433"/>
            <p14:sldId id="742"/>
            <p14:sldId id="772"/>
            <p14:sldId id="773"/>
            <p14:sldId id="774"/>
            <p14:sldId id="778"/>
            <p14:sldId id="776"/>
            <p14:sldId id="777"/>
            <p14:sldId id="779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72" userDrawn="1">
          <p15:clr>
            <a:srgbClr val="A4A3A4"/>
          </p15:clr>
        </p15:guide>
        <p15:guide id="3" orient="horz" pos="6461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3"/>
    <a:srgbClr val="006E89"/>
    <a:srgbClr val="00648C"/>
    <a:srgbClr val="E1D20D"/>
    <a:srgbClr val="5B5C5F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9" autoAdjust="0"/>
    <p:restoredTop sz="95382" autoAdjust="0"/>
  </p:normalViewPr>
  <p:slideViewPr>
    <p:cSldViewPr>
      <p:cViewPr varScale="1">
        <p:scale>
          <a:sx n="77" d="100"/>
          <a:sy n="77" d="100"/>
        </p:scale>
        <p:origin x="906" y="102"/>
      </p:cViewPr>
      <p:guideLst>
        <p:guide orient="horz" pos="972"/>
        <p:guide orient="horz" pos="6461"/>
        <p:guide pos="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8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19/12/2018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667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350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530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918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86032" y="9534526"/>
            <a:ext cx="1428626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DC3C-E7EF-4E2D-A66B-CA993DFA5B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59621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-1" y="0"/>
            <a:ext cx="18286413" cy="1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50" y="9271965"/>
            <a:ext cx="2013248" cy="8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9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5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0" y="1"/>
            <a:ext cx="18286413" cy="11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51" y="9271965"/>
            <a:ext cx="2013247" cy="8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</p:sldLayoutIdLst>
  <p:transition spd="slow">
    <p:push dir="u"/>
  </p:transition>
  <p:hf sldNum="0" hdr="0" ftr="0" dt="0"/>
  <p:txStyles>
    <p:titleStyle>
      <a:lvl1pPr algn="ctr" defTabSz="1318725" rtl="0" eaLnBrk="1" latinLnBrk="0" hangingPunct="1">
        <a:spcBef>
          <a:spcPct val="0"/>
        </a:spcBef>
        <a:buNone/>
        <a:defRPr sz="63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4522" indent="-49452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0" kern="1200">
          <a:solidFill>
            <a:schemeClr val="tx1"/>
          </a:solidFill>
          <a:latin typeface="+mn-lt"/>
          <a:ea typeface="+mn-ea"/>
          <a:cs typeface="+mn-cs"/>
        </a:defRPr>
      </a:lvl1pPr>
      <a:lvl2pPr marL="1071465" indent="-412103" algn="l" defTabSz="1318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1648407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3pPr>
      <a:lvl4pPr marL="2307770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50" kern="1200">
          <a:solidFill>
            <a:schemeClr val="tx1"/>
          </a:solidFill>
          <a:latin typeface="+mn-lt"/>
          <a:ea typeface="+mn-ea"/>
          <a:cs typeface="+mn-cs"/>
        </a:defRPr>
      </a:lvl4pPr>
      <a:lvl5pPr marL="2967131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»"/>
        <a:defRPr sz="2850" kern="1200">
          <a:solidFill>
            <a:schemeClr val="tx1"/>
          </a:solidFill>
          <a:latin typeface="+mn-lt"/>
          <a:ea typeface="+mn-ea"/>
          <a:cs typeface="+mn-cs"/>
        </a:defRPr>
      </a:lvl5pPr>
      <a:lvl6pPr marL="3626493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6pPr>
      <a:lvl7pPr marL="4285856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7pPr>
      <a:lvl8pPr marL="4945218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8pPr>
      <a:lvl9pPr marL="5604581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59363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318725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1978088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4pPr>
      <a:lvl5pPr marL="2637450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5pPr>
      <a:lvl6pPr marL="3296813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3956175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4615538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274900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804477" y="1039044"/>
            <a:ext cx="12823736" cy="81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692558" y="3909240"/>
            <a:ext cx="9397044" cy="263018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4400" dirty="0"/>
              <a:t>INFORMES DA DIRETORIA DE NORMAS  E HABILITAÇÃOS DOS PRODUTOS</a:t>
            </a:r>
            <a:endParaRPr lang="pt-BR" sz="4400" dirty="0">
              <a:latin typeface="Calibri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346006" y="6871692"/>
            <a:ext cx="7743596" cy="11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B5C5F"/>
                </a:solidFill>
                <a:latin typeface="Calibri" panose="020F0502020204030204" pitchFamily="34" charset="0"/>
              </a:rPr>
              <a:t>Rogério Scarabel </a:t>
            </a: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B5C5F"/>
                </a:solidFill>
                <a:latin typeface="Calibri" panose="020F0502020204030204" pitchFamily="34" charset="0"/>
              </a:rPr>
              <a:t>Diretor de Normas e Habilitação dos Produtos</a:t>
            </a: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400" b="1" dirty="0">
              <a:solidFill>
                <a:srgbClr val="5B5C5F"/>
              </a:solidFill>
              <a:latin typeface="Calibri" panose="020F0502020204030204" pitchFamily="34" charset="0"/>
            </a:endParaRP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B5C5F"/>
                </a:solidFill>
                <a:latin typeface="Calibri" panose="020F0502020204030204" pitchFamily="34" charset="0"/>
              </a:rPr>
              <a:t>17 de dezembro de 2018</a:t>
            </a: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7013210" y="5306632"/>
            <a:ext cx="8057630" cy="9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pt-BR" sz="3600" dirty="0">
                <a:solidFill>
                  <a:srgbClr val="5B5C5F"/>
                </a:solidFill>
              </a:rPr>
              <a:t>96ª Reunião da CAMSS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469" y="2448032"/>
            <a:ext cx="1942152" cy="8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15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1543100"/>
            <a:ext cx="18286413" cy="13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79910" y="8815908"/>
            <a:ext cx="2662487" cy="132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B6A26A-127D-4740-964B-1D0AEB76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t="35186" r="10540" b="19683"/>
          <a:stretch/>
        </p:blipFill>
        <p:spPr>
          <a:xfrm>
            <a:off x="4138650" y="3631332"/>
            <a:ext cx="10009113" cy="4248472"/>
          </a:xfrm>
          <a:prstGeom prst="rect">
            <a:avLst/>
          </a:prstGeom>
        </p:spPr>
      </p:pic>
      <p:pic>
        <p:nvPicPr>
          <p:cNvPr id="4" name="Imagem 3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0496872A-4141-45EF-B62C-5FB5567EE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58" y="8736392"/>
            <a:ext cx="2207026" cy="8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/>
          <p:cNvSpPr/>
          <p:nvPr/>
        </p:nvSpPr>
        <p:spPr>
          <a:xfrm>
            <a:off x="502246" y="1831132"/>
            <a:ext cx="16993888" cy="7560840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40" y="2223540"/>
            <a:ext cx="8494132" cy="67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92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430238" y="118642"/>
            <a:ext cx="1706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18725">
              <a:spcBef>
                <a:spcPct val="0"/>
              </a:spcBef>
            </a:pPr>
            <a:r>
              <a:rPr lang="pt-BR" sz="5400" b="1" dirty="0">
                <a:solidFill>
                  <a:srgbClr val="006E89"/>
                </a:solidFill>
              </a:rPr>
              <a:t>Proposta de Nova Metodologia de Reajuste Individual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0501288" y="5609092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Cronograma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5884355" y="2261053"/>
            <a:ext cx="10297145" cy="64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398790" y="1975148"/>
            <a:ext cx="11161240" cy="7200800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178928" y="2583053"/>
            <a:ext cx="9707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A ANS realizou reuniões e audiências públicas para apresentar e discutir a proposta de uma nova metodologia de reajuste para os planos individuais/familiares.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252816" y="5025389"/>
            <a:ext cx="4248472" cy="12584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Reuniões do Comitê de Estrutura e Regulação dos Produtos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278856" y="3415308"/>
            <a:ext cx="3762907" cy="3531945"/>
            <a:chOff x="1257353" y="2261053"/>
            <a:chExt cx="3762907" cy="3531945"/>
          </a:xfrm>
        </p:grpSpPr>
        <p:sp>
          <p:nvSpPr>
            <p:cNvPr id="15" name="Retângulo 14"/>
            <p:cNvSpPr/>
            <p:nvPr/>
          </p:nvSpPr>
          <p:spPr>
            <a:xfrm>
              <a:off x="1257353" y="2261053"/>
              <a:ext cx="3762907" cy="7222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bg2">
                      <a:lumMod val="85000"/>
                    </a:schemeClr>
                  </a:solidFill>
                  <a:latin typeface="Arial Narrow" panose="020B0606020202030204" pitchFamily="34" charset="0"/>
                </a:rPr>
                <a:t>REVISÃO REGULATÓRIA</a:t>
              </a:r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53" y="2983957"/>
              <a:ext cx="3759379" cy="2809041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1274036" y="6947253"/>
            <a:ext cx="3762907" cy="9325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Regras de Reajuste dos Planos Individuais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407248" y="5025389"/>
            <a:ext cx="4248472" cy="12584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Audiências </a:t>
            </a:r>
          </a:p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Públicas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783246" y="6664041"/>
            <a:ext cx="3187611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08/12/17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783246" y="7770778"/>
            <a:ext cx="3187611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06/02/18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2030642" y="6664041"/>
            <a:ext cx="3187611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24 e 25/07/18</a:t>
            </a:r>
          </a:p>
          <a:p>
            <a:pPr algn="ctr"/>
            <a:endParaRPr lang="pt-BR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2030642" y="7710582"/>
            <a:ext cx="3187611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13/11/18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8855174" y="1501852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REUNIÕES E AUDIÊNCIAS</a:t>
            </a:r>
          </a:p>
        </p:txBody>
      </p:sp>
    </p:spTree>
    <p:extLst>
      <p:ext uri="{BB962C8B-B14F-4D97-AF65-F5344CB8AC3E}">
        <p14:creationId xmlns:p14="http://schemas.microsoft.com/office/powerpoint/2010/main" val="4295725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679710" y="7519764"/>
            <a:ext cx="4606703" cy="2767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/>
          </p:cNvPr>
          <p:cNvSpPr txBox="1"/>
          <p:nvPr/>
        </p:nvSpPr>
        <p:spPr>
          <a:xfrm>
            <a:off x="430238" y="118642"/>
            <a:ext cx="1706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18725">
              <a:spcBef>
                <a:spcPct val="0"/>
              </a:spcBef>
            </a:pPr>
            <a:r>
              <a:rPr lang="pt-BR" sz="5400" b="1" dirty="0">
                <a:solidFill>
                  <a:srgbClr val="006E89"/>
                </a:solidFill>
              </a:rPr>
              <a:t>AUDIÊNCIA PÚBLICA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1006302" y="1491089"/>
            <a:ext cx="16633848" cy="8672973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848" t="2748" r="3025" b="3329"/>
          <a:stretch/>
        </p:blipFill>
        <p:spPr>
          <a:xfrm>
            <a:off x="1366342" y="2047156"/>
            <a:ext cx="10297144" cy="74593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95" y="4178652"/>
            <a:ext cx="7315200" cy="37623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2008" y="3097389"/>
            <a:ext cx="1800849" cy="21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26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84" y="1694749"/>
            <a:ext cx="11011198" cy="7950056"/>
          </a:xfrm>
          <a:prstGeom prst="rect">
            <a:avLst/>
          </a:prstGeom>
        </p:spPr>
      </p:pic>
      <p:sp>
        <p:nvSpPr>
          <p:cNvPr id="17" name="CaixaDeTexto 16">
            <a:extLst/>
          </p:cNvPr>
          <p:cNvSpPr txBox="1"/>
          <p:nvPr/>
        </p:nvSpPr>
        <p:spPr>
          <a:xfrm>
            <a:off x="430238" y="118642"/>
            <a:ext cx="1706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18725">
              <a:spcBef>
                <a:spcPct val="0"/>
              </a:spcBef>
            </a:pPr>
            <a:r>
              <a:rPr lang="pt-BR" sz="5400" b="1" dirty="0">
                <a:solidFill>
                  <a:srgbClr val="006E89"/>
                </a:solidFill>
              </a:rPr>
              <a:t>AUDIÊNCIA PÚBLICA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1006302" y="1491089"/>
            <a:ext cx="16633848" cy="8672973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507" y="4783460"/>
            <a:ext cx="7785689" cy="40063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1878" y="3665049"/>
            <a:ext cx="1800849" cy="21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343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430238" y="118642"/>
            <a:ext cx="1706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18725">
              <a:spcBef>
                <a:spcPct val="0"/>
              </a:spcBef>
            </a:pPr>
            <a:r>
              <a:rPr lang="pt-BR" sz="5400" b="1" dirty="0">
                <a:solidFill>
                  <a:srgbClr val="006E89"/>
                </a:solidFill>
              </a:rPr>
              <a:t>Reuniões específicas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7137904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0501288" y="5609092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Cronograma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5884353" y="1814538"/>
            <a:ext cx="11251741" cy="73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398790" y="1471092"/>
            <a:ext cx="12241360" cy="806489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178926" y="1844705"/>
            <a:ext cx="10669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Além das Audiências Públicas, a ANS promoveu uma série de reuniões com </a:t>
            </a:r>
            <a:r>
              <a:rPr lang="pt-BR" sz="2800" b="1" i="1" dirty="0"/>
              <a:t>entidades de defesa do consumidor</a:t>
            </a:r>
            <a:r>
              <a:rPr lang="pt-BR" sz="2800" dirty="0"/>
              <a:t>, </a:t>
            </a:r>
            <a:r>
              <a:rPr lang="pt-BR" sz="2800" b="1" i="1" dirty="0"/>
              <a:t>órgãos de governo</a:t>
            </a:r>
            <a:r>
              <a:rPr lang="pt-BR" sz="2800" b="1" dirty="0"/>
              <a:t> </a:t>
            </a:r>
            <a:r>
              <a:rPr lang="pt-BR" sz="2800" dirty="0"/>
              <a:t>e </a:t>
            </a:r>
            <a:r>
              <a:rPr lang="pt-BR" sz="2800" b="1" i="1" dirty="0"/>
              <a:t>integrantes do setor de planos de saúde </a:t>
            </a:r>
            <a:r>
              <a:rPr lang="pt-BR" sz="2800" dirty="0"/>
              <a:t>para apresentar a proposta de cálculo do reajuste dos planos individuais e familiares.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359022" y="4135388"/>
            <a:ext cx="3321923" cy="6800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Fundação Procon SP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278856" y="3415308"/>
            <a:ext cx="3762907" cy="3531945"/>
            <a:chOff x="1257353" y="2261053"/>
            <a:chExt cx="3762907" cy="3531945"/>
          </a:xfrm>
        </p:grpSpPr>
        <p:sp>
          <p:nvSpPr>
            <p:cNvPr id="15" name="Retângulo 14"/>
            <p:cNvSpPr/>
            <p:nvPr/>
          </p:nvSpPr>
          <p:spPr>
            <a:xfrm>
              <a:off x="1257353" y="2261053"/>
              <a:ext cx="3762907" cy="7222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bg2">
                      <a:lumMod val="85000"/>
                    </a:schemeClr>
                  </a:solidFill>
                  <a:latin typeface="Arial Narrow" panose="020B0606020202030204" pitchFamily="34" charset="0"/>
                </a:rPr>
                <a:t>REVISÃO REGULATÓRIA</a:t>
              </a:r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53" y="2983957"/>
              <a:ext cx="3759379" cy="2809041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1274036" y="6947253"/>
            <a:ext cx="3762907" cy="9325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Regras de Reajuste dos Planos Individuais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63628" y="4999484"/>
            <a:ext cx="3321923" cy="12682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Associação Brasileira de Defesa do Consumidor (Proteste)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363628" y="6409087"/>
            <a:ext cx="3321923" cy="89465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Instituto de Defesa do Consumidor (IDEC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363628" y="7519764"/>
            <a:ext cx="3321923" cy="14114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Núcleo de Defesa do Consumidor da Defensoria Pública do Rio de Janeiro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863286" y="4746067"/>
            <a:ext cx="3321923" cy="1110816"/>
          </a:xfrm>
          <a:prstGeom prst="rect">
            <a:avLst/>
          </a:prstGeom>
          <a:solidFill>
            <a:srgbClr val="007373"/>
          </a:solidFill>
          <a:ln>
            <a:solidFill>
              <a:srgbClr val="006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Federação Nacional de Saúde Suplementar (</a:t>
            </a:r>
            <a:r>
              <a:rPr lang="pt-BR" sz="2400" b="1" dirty="0" err="1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Fenasaúde</a:t>
            </a:r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3425174" y="5291416"/>
            <a:ext cx="3321923" cy="1097070"/>
          </a:xfrm>
          <a:prstGeom prst="rect">
            <a:avLst/>
          </a:prstGeom>
          <a:solidFill>
            <a:srgbClr val="006E89"/>
          </a:solidFill>
          <a:ln>
            <a:solidFill>
              <a:srgbClr val="006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Tribunal de Contas da União (TCU)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9863286" y="6017141"/>
            <a:ext cx="3321923" cy="1110816"/>
          </a:xfrm>
          <a:prstGeom prst="rect">
            <a:avLst/>
          </a:prstGeom>
          <a:solidFill>
            <a:srgbClr val="007373"/>
          </a:solidFill>
          <a:ln>
            <a:solidFill>
              <a:srgbClr val="006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Associação Brasileira de Planos de Saúde (</a:t>
            </a:r>
            <a:r>
              <a:rPr lang="pt-BR" sz="2400" b="1" dirty="0" err="1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Abramge</a:t>
            </a:r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9863286" y="7345052"/>
            <a:ext cx="3321923" cy="1110816"/>
          </a:xfrm>
          <a:prstGeom prst="rect">
            <a:avLst/>
          </a:prstGeom>
          <a:solidFill>
            <a:srgbClr val="007373"/>
          </a:solidFill>
          <a:ln>
            <a:solidFill>
              <a:srgbClr val="006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Unimed do Brasil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3445825" y="6531327"/>
            <a:ext cx="3321923" cy="1097070"/>
          </a:xfrm>
          <a:prstGeom prst="rect">
            <a:avLst/>
          </a:prstGeom>
          <a:solidFill>
            <a:srgbClr val="006E89"/>
          </a:solidFill>
          <a:ln>
            <a:solidFill>
              <a:srgbClr val="006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Ministério Público Federal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3445825" y="7834171"/>
            <a:ext cx="3321923" cy="1097070"/>
          </a:xfrm>
          <a:prstGeom prst="rect">
            <a:avLst/>
          </a:prstGeom>
          <a:solidFill>
            <a:srgbClr val="006E89"/>
          </a:solidFill>
          <a:ln>
            <a:solidFill>
              <a:srgbClr val="006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Ministério Público do Estado do Rio de Janeiro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3445825" y="4022623"/>
            <a:ext cx="3321923" cy="1097070"/>
          </a:xfrm>
          <a:prstGeom prst="rect">
            <a:avLst/>
          </a:prstGeom>
          <a:solidFill>
            <a:srgbClr val="006E89"/>
          </a:solidFill>
          <a:ln>
            <a:solidFill>
              <a:srgbClr val="006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Senado Federal</a:t>
            </a:r>
          </a:p>
        </p:txBody>
      </p:sp>
    </p:spTree>
    <p:extLst>
      <p:ext uri="{BB962C8B-B14F-4D97-AF65-F5344CB8AC3E}">
        <p14:creationId xmlns:p14="http://schemas.microsoft.com/office/powerpoint/2010/main" val="9101893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430238" y="118642"/>
            <a:ext cx="1706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18725">
              <a:spcBef>
                <a:spcPct val="0"/>
              </a:spcBef>
            </a:pPr>
            <a:r>
              <a:rPr lang="pt-BR" sz="5400" b="1" dirty="0">
                <a:solidFill>
                  <a:srgbClr val="006E89"/>
                </a:solidFill>
              </a:rPr>
              <a:t>Formulário para envio de Contribuições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7137904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0501288" y="5609092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Cronograma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5884353" y="1814538"/>
            <a:ext cx="11251741" cy="73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398790" y="1471092"/>
            <a:ext cx="12241360" cy="806489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178926" y="1844705"/>
            <a:ext cx="10669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Entre 8 e 18 de novembro de 2018, a ANS disponibilizou formulário para recebimento de contribuições quanto a nova metodologia.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278856" y="3415308"/>
            <a:ext cx="3762907" cy="3531945"/>
            <a:chOff x="1257353" y="2261053"/>
            <a:chExt cx="3762907" cy="3531945"/>
          </a:xfrm>
        </p:grpSpPr>
        <p:sp>
          <p:nvSpPr>
            <p:cNvPr id="15" name="Retângulo 14"/>
            <p:cNvSpPr/>
            <p:nvPr/>
          </p:nvSpPr>
          <p:spPr>
            <a:xfrm>
              <a:off x="1257353" y="2261053"/>
              <a:ext cx="3762907" cy="7222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bg2">
                      <a:lumMod val="85000"/>
                    </a:schemeClr>
                  </a:solidFill>
                  <a:latin typeface="Arial Narrow" panose="020B0606020202030204" pitchFamily="34" charset="0"/>
                </a:rPr>
                <a:t>REVISÃO REGULATÓRIA</a:t>
              </a:r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53" y="2983957"/>
              <a:ext cx="3759379" cy="2809041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1274036" y="6947253"/>
            <a:ext cx="3762907" cy="9325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Regras de Reajuste dos Planos Individuais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762" y="3444532"/>
            <a:ext cx="10947416" cy="4998400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9849261" y="8311851"/>
            <a:ext cx="3321923" cy="838843"/>
          </a:xfrm>
          <a:prstGeom prst="rect">
            <a:avLst/>
          </a:prstGeom>
          <a:solidFill>
            <a:srgbClr val="007373"/>
          </a:solidFill>
          <a:ln>
            <a:solidFill>
              <a:srgbClr val="00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144 contribuições</a:t>
            </a:r>
          </a:p>
        </p:txBody>
      </p:sp>
    </p:spTree>
    <p:extLst>
      <p:ext uri="{BB962C8B-B14F-4D97-AF65-F5344CB8AC3E}">
        <p14:creationId xmlns:p14="http://schemas.microsoft.com/office/powerpoint/2010/main" val="11469020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646262" y="178101"/>
            <a:ext cx="1706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da Proposta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7209912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6371390" y="4997407"/>
            <a:ext cx="10500810" cy="28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6262886" y="4745319"/>
            <a:ext cx="10945216" cy="3278501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395528" y="5306138"/>
            <a:ext cx="1047667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300"/>
              </a:spcBef>
              <a:spcAft>
                <a:spcPts val="300"/>
              </a:spcAft>
              <a:buSzPct val="3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800" dirty="0"/>
              <a:t>Dados públicos e  auditados</a:t>
            </a:r>
          </a:p>
          <a:p>
            <a:pPr marL="571500" lvl="0" indent="-571500">
              <a:spcBef>
                <a:spcPts val="300"/>
              </a:spcBef>
              <a:spcAft>
                <a:spcPts val="300"/>
              </a:spcAft>
              <a:buSzPct val="3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800" dirty="0"/>
              <a:t>Dados do próprio mercado de planos individuais/familiares.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SzPct val="3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800" dirty="0"/>
              <a:t>Menor defasagem entre período de cálculo e aplicação do reajuste.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SzPct val="3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800" dirty="0"/>
              <a:t> Correção de despesa não assistencial por índice específico.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409324" y="4207396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Avanços do novo modelo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1278856" y="3415308"/>
            <a:ext cx="3762907" cy="3531945"/>
            <a:chOff x="1257353" y="2261053"/>
            <a:chExt cx="3762907" cy="3531945"/>
          </a:xfrm>
        </p:grpSpPr>
        <p:sp>
          <p:nvSpPr>
            <p:cNvPr id="13" name="Retângulo 12"/>
            <p:cNvSpPr/>
            <p:nvPr/>
          </p:nvSpPr>
          <p:spPr>
            <a:xfrm>
              <a:off x="1257353" y="2261053"/>
              <a:ext cx="3762907" cy="7222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bg2">
                      <a:lumMod val="85000"/>
                    </a:schemeClr>
                  </a:solidFill>
                  <a:latin typeface="Arial Narrow" panose="020B0606020202030204" pitchFamily="34" charset="0"/>
                </a:rPr>
                <a:t>REVISÃO REGULATÓRIA</a:t>
              </a: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53" y="2983957"/>
              <a:ext cx="3759379" cy="2809041"/>
            </a:xfrm>
            <a:prstGeom prst="rect">
              <a:avLst/>
            </a:prstGeom>
          </p:spPr>
        </p:pic>
      </p:grpSp>
      <p:sp>
        <p:nvSpPr>
          <p:cNvPr id="16" name="Retângulo 15"/>
          <p:cNvSpPr/>
          <p:nvPr/>
        </p:nvSpPr>
        <p:spPr>
          <a:xfrm>
            <a:off x="1274036" y="6947253"/>
            <a:ext cx="3762907" cy="9325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Regras de Reajuste dos Planos Individuais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342" y="1492580"/>
            <a:ext cx="11359594" cy="275974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8727483" y="8332551"/>
            <a:ext cx="5612154" cy="1101800"/>
          </a:xfrm>
          <a:prstGeom prst="rect">
            <a:avLst/>
          </a:prstGeom>
          <a:solidFill>
            <a:srgbClr val="007373"/>
          </a:solidFill>
          <a:ln>
            <a:solidFill>
              <a:srgbClr val="00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Manutenção da transferência de um fator de eficiência aos beneficiários</a:t>
            </a:r>
          </a:p>
        </p:txBody>
      </p:sp>
    </p:spTree>
    <p:extLst>
      <p:ext uri="{BB962C8B-B14F-4D97-AF65-F5344CB8AC3E}">
        <p14:creationId xmlns:p14="http://schemas.microsoft.com/office/powerpoint/2010/main" val="34983570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2297063" y="326987"/>
            <a:ext cx="1407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18725">
              <a:spcBef>
                <a:spcPct val="0"/>
              </a:spcBef>
            </a:pPr>
            <a:r>
              <a:rPr lang="pt-BR" sz="4800" b="1" dirty="0">
                <a:solidFill>
                  <a:srgbClr val="006E89"/>
                </a:solidFill>
              </a:rPr>
              <a:t>Proposta de Nova Metodologia de Reajuste Individual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6046861" y="3833482"/>
            <a:ext cx="10297145" cy="28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830838" y="3559324"/>
            <a:ext cx="10945216" cy="3528392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190878" y="4401981"/>
            <a:ext cx="97079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300"/>
              </a:spcBef>
              <a:spcAft>
                <a:spcPts val="300"/>
              </a:spcAft>
              <a:buSzPct val="3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dirty="0"/>
              <a:t>A </a:t>
            </a:r>
            <a:r>
              <a:rPr lang="pt-BR" b="1" dirty="0"/>
              <a:t>Proposta de Nova Metodologia de Reajuste Individual </a:t>
            </a:r>
            <a:r>
              <a:rPr lang="pt-BR" dirty="0"/>
              <a:t>será deliberada para aprovação no dia 18/12 (próxima DICOL)</a:t>
            </a:r>
            <a:endParaRPr lang="pt-BR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278856" y="3415308"/>
            <a:ext cx="3762907" cy="3531945"/>
            <a:chOff x="1257353" y="2261053"/>
            <a:chExt cx="3762907" cy="3531945"/>
          </a:xfrm>
        </p:grpSpPr>
        <p:sp>
          <p:nvSpPr>
            <p:cNvPr id="9" name="Retângulo 8"/>
            <p:cNvSpPr/>
            <p:nvPr/>
          </p:nvSpPr>
          <p:spPr>
            <a:xfrm>
              <a:off x="1257353" y="2261053"/>
              <a:ext cx="3762907" cy="7222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bg2">
                      <a:lumMod val="85000"/>
                    </a:schemeClr>
                  </a:solidFill>
                  <a:latin typeface="Arial Narrow" panose="020B0606020202030204" pitchFamily="34" charset="0"/>
                </a:rPr>
                <a:t>REVISÃO REGULATÓRIA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53" y="2983957"/>
              <a:ext cx="3759379" cy="2809041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1274036" y="6947253"/>
            <a:ext cx="3762907" cy="9325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Regras de Reajuste dos Planos Individuais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783166" y="3129403"/>
            <a:ext cx="4248472" cy="1008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PROXIMA DICOL – 18/12</a:t>
            </a:r>
          </a:p>
        </p:txBody>
      </p:sp>
    </p:spTree>
    <p:extLst>
      <p:ext uri="{BB962C8B-B14F-4D97-AF65-F5344CB8AC3E}">
        <p14:creationId xmlns:p14="http://schemas.microsoft.com/office/powerpoint/2010/main" val="195866985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18 anos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18 anos" id="{FE1C4DFD-E578-4466-BB40-391C4C1074F8}" vid="{E59C383F-6948-48E5-8661-250658ACB17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12328</TotalTime>
  <Words>361</Words>
  <Application>Microsoft Office PowerPoint</Application>
  <PresentationFormat>Personalizar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Verdana</vt:lpstr>
      <vt:lpstr>Wingdings</vt:lpstr>
      <vt:lpstr>2_Personalizar design</vt:lpstr>
      <vt:lpstr>Personalizar design</vt:lpstr>
      <vt:lpstr>3_Personalizar design</vt:lpstr>
      <vt:lpstr>1_Personalizar design</vt:lpstr>
      <vt:lpstr>tema 18 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Câmara de Saúde Suplementar</cp:lastModifiedBy>
  <cp:revision>1241</cp:revision>
  <cp:lastPrinted>2018-09-10T20:09:23Z</cp:lastPrinted>
  <dcterms:created xsi:type="dcterms:W3CDTF">2016-01-16T10:55:01Z</dcterms:created>
  <dcterms:modified xsi:type="dcterms:W3CDTF">2018-12-19T18:08:04Z</dcterms:modified>
</cp:coreProperties>
</file>