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0" r:id="rId2"/>
    <p:sldMasterId id="2147483656" r:id="rId3"/>
    <p:sldMasterId id="2147483652" r:id="rId4"/>
  </p:sldMasterIdLst>
  <p:notesMasterIdLst>
    <p:notesMasterId r:id="rId15"/>
  </p:notesMasterIdLst>
  <p:sldIdLst>
    <p:sldId id="671" r:id="rId5"/>
    <p:sldId id="691" r:id="rId6"/>
    <p:sldId id="699" r:id="rId7"/>
    <p:sldId id="993" r:id="rId8"/>
    <p:sldId id="1010" r:id="rId9"/>
    <p:sldId id="1012" r:id="rId10"/>
    <p:sldId id="1005" r:id="rId11"/>
    <p:sldId id="1006" r:id="rId12"/>
    <p:sldId id="1008" r:id="rId13"/>
    <p:sldId id="689" r:id="rId14"/>
  </p:sldIdLst>
  <p:sldSz cx="18286413" cy="10287000"/>
  <p:notesSz cx="6858000" cy="9144000"/>
  <p:custDataLst>
    <p:tags r:id="rId16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691"/>
            <p14:sldId id="699"/>
            <p14:sldId id="993"/>
            <p14:sldId id="1010"/>
            <p14:sldId id="1012"/>
            <p14:sldId id="1005"/>
            <p14:sldId id="1006"/>
            <p14:sldId id="1008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72" userDrawn="1">
          <p15:clr>
            <a:srgbClr val="A4A3A4"/>
          </p15:clr>
        </p15:guide>
        <p15:guide id="3" orient="horz" pos="6461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F4F3B"/>
    <a:srgbClr val="CC99FF"/>
    <a:srgbClr val="0679A9"/>
    <a:srgbClr val="006E89"/>
    <a:srgbClr val="007373"/>
    <a:srgbClr val="00C0BC"/>
    <a:srgbClr val="FF9933"/>
    <a:srgbClr val="E67768"/>
    <a:srgbClr val="ED9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1" autoAdjust="0"/>
    <p:restoredTop sz="95356" autoAdjust="0"/>
  </p:normalViewPr>
  <p:slideViewPr>
    <p:cSldViewPr>
      <p:cViewPr varScale="1">
        <p:scale>
          <a:sx n="73" d="100"/>
          <a:sy n="73" d="100"/>
        </p:scale>
        <p:origin x="750" y="84"/>
      </p:cViewPr>
      <p:guideLst>
        <p:guide orient="horz" pos="972"/>
        <p:guide orient="horz" pos="6461"/>
        <p:guide pos="1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3AC5B-2581-4260-A403-67D502B5EF66}" type="doc">
      <dgm:prSet loTypeId="urn:microsoft.com/office/officeart/2008/layout/LinedList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02B50B6-7484-4294-A6E4-209EC931CDE7}">
      <dgm:prSet phldrT="[Texto]" custT="1"/>
      <dgm:spPr/>
      <dgm:t>
        <a:bodyPr vert="horz"/>
        <a:lstStyle/>
        <a:p>
          <a:endParaRPr lang="pt-BR" sz="4400" dirty="0"/>
        </a:p>
      </dgm:t>
    </dgm:pt>
    <dgm:pt modelId="{AA034B1A-A73D-44AF-87EA-2A65221F3922}" type="parTrans" cxnId="{3A464F54-47AC-4C80-B582-9552025C9D8C}">
      <dgm:prSet/>
      <dgm:spPr/>
      <dgm:t>
        <a:bodyPr/>
        <a:lstStyle/>
        <a:p>
          <a:endParaRPr lang="pt-BR"/>
        </a:p>
      </dgm:t>
    </dgm:pt>
    <dgm:pt modelId="{D3BFC052-2C1B-4874-B2F6-D76E2971A85B}" type="sibTrans" cxnId="{3A464F54-47AC-4C80-B582-9552025C9D8C}">
      <dgm:prSet/>
      <dgm:spPr/>
      <dgm:t>
        <a:bodyPr/>
        <a:lstStyle/>
        <a:p>
          <a:endParaRPr lang="pt-BR"/>
        </a:p>
      </dgm:t>
    </dgm:pt>
    <dgm:pt modelId="{ED6740B4-5D4D-45FA-A043-EE63AE662B35}">
      <dgm:prSet phldrT="[Texto]"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400" kern="1200" dirty="0">
              <a:latin typeface="Calibri"/>
              <a:ea typeface="+mn-ea"/>
              <a:cs typeface="+mn-cs"/>
            </a:rPr>
            <a:t>FQ é o percentual aplicado ao índice de reajuste anual dos prestadores de serviços de saúde estabelecido pela ANS</a:t>
          </a:r>
        </a:p>
      </dgm:t>
    </dgm:pt>
    <dgm:pt modelId="{477D8E34-BB26-408A-8688-6B1E2C04A05E}" type="parTrans" cxnId="{2D12BC2A-5E2F-4545-AE97-B279D7943B3E}">
      <dgm:prSet/>
      <dgm:spPr/>
      <dgm:t>
        <a:bodyPr/>
        <a:lstStyle/>
        <a:p>
          <a:endParaRPr lang="pt-BR"/>
        </a:p>
      </dgm:t>
    </dgm:pt>
    <dgm:pt modelId="{01EBDE97-20B9-44F9-8308-C657A3BCCC4A}" type="sibTrans" cxnId="{2D12BC2A-5E2F-4545-AE97-B279D7943B3E}">
      <dgm:prSet/>
      <dgm:spPr/>
      <dgm:t>
        <a:bodyPr/>
        <a:lstStyle/>
        <a:p>
          <a:endParaRPr lang="pt-BR"/>
        </a:p>
      </dgm:t>
    </dgm:pt>
    <dgm:pt modelId="{1995F426-01EA-48AA-9937-3DF57D787F78}">
      <dgm:prSet phldrT="[Texto]"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200" dirty="0">
              <a:latin typeface="Calibri"/>
              <a:ea typeface="+mn-ea"/>
              <a:cs typeface="+mn-cs"/>
            </a:rPr>
            <a:t>O FQ é utilizado quando não há índice definido em contrato e não há acordo após a negociação, nos primeiros 90 dias do ano. </a:t>
          </a:r>
          <a:endParaRPr lang="pt-BR" sz="2200" dirty="0"/>
        </a:p>
      </dgm:t>
    </dgm:pt>
    <dgm:pt modelId="{C0355E2B-159A-4AAE-AACF-2A7E3662C19C}" type="parTrans" cxnId="{C98C5694-1C6B-4F41-854E-0E37BFBC7368}">
      <dgm:prSet/>
      <dgm:spPr/>
      <dgm:t>
        <a:bodyPr/>
        <a:lstStyle/>
        <a:p>
          <a:endParaRPr lang="pt-BR"/>
        </a:p>
      </dgm:t>
    </dgm:pt>
    <dgm:pt modelId="{C11E84FD-AF94-4B33-BC87-A9F33B9ABC6C}" type="sibTrans" cxnId="{C98C5694-1C6B-4F41-854E-0E37BFBC7368}">
      <dgm:prSet/>
      <dgm:spPr/>
      <dgm:t>
        <a:bodyPr/>
        <a:lstStyle/>
        <a:p>
          <a:endParaRPr lang="pt-BR"/>
        </a:p>
      </dgm:t>
    </dgm:pt>
    <dgm:pt modelId="{3C1C2DA6-287D-4913-87CF-7E850A387692}">
      <dgm:prSet phldrT="[Texto]"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200" kern="1200" dirty="0">
              <a:latin typeface="Calibri"/>
              <a:ea typeface="+mn-ea"/>
              <a:cs typeface="+mn-cs"/>
            </a:rPr>
            <a:t>Está condicionado ao cumprimento de critérios de qualidade para: hospitais, hospitais-dia, SADT, clínicas ambulatoriais e  profissionais de saúde</a:t>
          </a:r>
        </a:p>
      </dgm:t>
    </dgm:pt>
    <dgm:pt modelId="{FFE0A6FB-4875-40F9-B5AC-286070E6DD51}" type="parTrans" cxnId="{399978BD-2C65-4198-A753-F04AFB5E6D73}">
      <dgm:prSet/>
      <dgm:spPr/>
      <dgm:t>
        <a:bodyPr/>
        <a:lstStyle/>
        <a:p>
          <a:endParaRPr lang="pt-BR"/>
        </a:p>
      </dgm:t>
    </dgm:pt>
    <dgm:pt modelId="{6FA913AB-FC1D-4D6F-B60D-2B4D1828503C}" type="sibTrans" cxnId="{399978BD-2C65-4198-A753-F04AFB5E6D73}">
      <dgm:prSet/>
      <dgm:spPr/>
      <dgm:t>
        <a:bodyPr/>
        <a:lstStyle/>
        <a:p>
          <a:endParaRPr lang="pt-BR"/>
        </a:p>
      </dgm:t>
    </dgm:pt>
    <dgm:pt modelId="{6D70E364-35DF-4227-94AE-8C57DA335DB4}">
      <dgm:prSet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400" kern="1200" dirty="0">
              <a:latin typeface="Calibri"/>
              <a:ea typeface="+mn-ea"/>
              <a:cs typeface="+mn-cs"/>
            </a:rPr>
            <a:t>O FQ poderia ser de </a:t>
          </a:r>
          <a:r>
            <a:rPr lang="pt-BR" sz="2400" b="1" kern="1200" dirty="0">
              <a:latin typeface="Calibri"/>
              <a:ea typeface="+mn-ea"/>
              <a:cs typeface="+mn-cs"/>
            </a:rPr>
            <a:t>105%, 100% ou 85% </a:t>
          </a:r>
          <a:r>
            <a:rPr lang="pt-BR" sz="2400" kern="1200" dirty="0">
              <a:latin typeface="Calibri"/>
              <a:ea typeface="+mn-ea"/>
              <a:cs typeface="+mn-cs"/>
            </a:rPr>
            <a:t>do IPCA a depender do cumprimento dos requisitos de qualidade.</a:t>
          </a:r>
        </a:p>
      </dgm:t>
    </dgm:pt>
    <dgm:pt modelId="{9270F125-1C9A-401A-8542-DB449DEC92F2}" type="parTrans" cxnId="{AA238699-028F-47DC-A00D-2C2D415EADEC}">
      <dgm:prSet/>
      <dgm:spPr/>
      <dgm:t>
        <a:bodyPr/>
        <a:lstStyle/>
        <a:p>
          <a:endParaRPr lang="pt-BR"/>
        </a:p>
      </dgm:t>
    </dgm:pt>
    <dgm:pt modelId="{DF9B72CC-CE64-411F-80A3-1B0B8C256017}" type="sibTrans" cxnId="{AA238699-028F-47DC-A00D-2C2D415EADEC}">
      <dgm:prSet/>
      <dgm:spPr/>
      <dgm:t>
        <a:bodyPr/>
        <a:lstStyle/>
        <a:p>
          <a:endParaRPr lang="pt-BR"/>
        </a:p>
      </dgm:t>
    </dgm:pt>
    <dgm:pt modelId="{10DA9AA1-70B1-4E1E-817C-96331FE6B7CB}">
      <dgm:prSet custT="1"/>
      <dgm:spPr/>
      <dgm:t>
        <a:bodyPr/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9BBB59">
                <a:lumMod val="75000"/>
              </a:srgb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O índice de reajuste estabelecido pela ANS foi o IPCA</a:t>
          </a:r>
        </a:p>
      </dgm:t>
    </dgm:pt>
    <dgm:pt modelId="{849DE678-DB05-41BE-8791-BDF4A8EB109A}" type="parTrans" cxnId="{BE38441A-ED5F-44CC-A492-4BCB117F964A}">
      <dgm:prSet/>
      <dgm:spPr/>
      <dgm:t>
        <a:bodyPr/>
        <a:lstStyle/>
        <a:p>
          <a:endParaRPr lang="pt-BR"/>
        </a:p>
      </dgm:t>
    </dgm:pt>
    <dgm:pt modelId="{6EF75CF6-45C4-4D92-B1AE-3BC6A7B6009A}" type="sibTrans" cxnId="{BE38441A-ED5F-44CC-A492-4BCB117F964A}">
      <dgm:prSet/>
      <dgm:spPr/>
      <dgm:t>
        <a:bodyPr/>
        <a:lstStyle/>
        <a:p>
          <a:endParaRPr lang="pt-BR"/>
        </a:p>
      </dgm:t>
    </dgm:pt>
    <dgm:pt modelId="{3BBC8AD3-23C4-4DF3-B8C4-78DE38AF287B}">
      <dgm:prSet custT="1"/>
      <dgm:spPr/>
      <dgm:t>
        <a:bodyPr/>
        <a:lstStyle/>
        <a:p>
          <a:r>
            <a:rPr lang="pt-BR" sz="2400" kern="1200" dirty="0">
              <a:latin typeface="Calibri"/>
              <a:ea typeface="+mn-ea"/>
              <a:cs typeface="+mn-cs"/>
            </a:rPr>
            <a:t>Os Critérios eram estabelecidos anualmente.</a:t>
          </a:r>
        </a:p>
      </dgm:t>
    </dgm:pt>
    <dgm:pt modelId="{C8C6077B-078A-4249-A44F-8B92F25899BC}" type="parTrans" cxnId="{E4831AFC-ACCB-4772-A0AF-913F443527DF}">
      <dgm:prSet/>
      <dgm:spPr/>
      <dgm:t>
        <a:bodyPr/>
        <a:lstStyle/>
        <a:p>
          <a:endParaRPr lang="pt-BR"/>
        </a:p>
      </dgm:t>
    </dgm:pt>
    <dgm:pt modelId="{271B573F-2AD6-4435-8605-8D09DA63C568}" type="sibTrans" cxnId="{E4831AFC-ACCB-4772-A0AF-913F443527DF}">
      <dgm:prSet/>
      <dgm:spPr/>
      <dgm:t>
        <a:bodyPr/>
        <a:lstStyle/>
        <a:p>
          <a:endParaRPr lang="pt-BR"/>
        </a:p>
      </dgm:t>
    </dgm:pt>
    <dgm:pt modelId="{CD6A251F-281D-4BF2-BE0A-91E4B83F99DC}">
      <dgm:prSet custT="1"/>
      <dgm:spPr/>
      <dgm:t>
        <a:bodyPr/>
        <a:lstStyle/>
        <a:p>
          <a:r>
            <a:rPr lang="pt-BR" sz="2400" dirty="0"/>
            <a:t>Os resultados eram divulgados após o período de negociação entre as partes (primeiros 90 dias do ano).</a:t>
          </a:r>
        </a:p>
      </dgm:t>
    </dgm:pt>
    <dgm:pt modelId="{1F396C50-99E5-4564-B984-1E0A983169C9}" type="parTrans" cxnId="{EDB85E82-1E05-48E7-8DD8-735393E82EE1}">
      <dgm:prSet/>
      <dgm:spPr/>
      <dgm:t>
        <a:bodyPr/>
        <a:lstStyle/>
        <a:p>
          <a:endParaRPr lang="pt-BR"/>
        </a:p>
      </dgm:t>
    </dgm:pt>
    <dgm:pt modelId="{F8330525-0F66-43C8-A618-68BA8C19F6A6}" type="sibTrans" cxnId="{EDB85E82-1E05-48E7-8DD8-735393E82EE1}">
      <dgm:prSet/>
      <dgm:spPr/>
      <dgm:t>
        <a:bodyPr/>
        <a:lstStyle/>
        <a:p>
          <a:endParaRPr lang="pt-BR"/>
        </a:p>
      </dgm:t>
    </dgm:pt>
    <dgm:pt modelId="{FA04C9DF-CD9C-4AB4-B4A0-B06DA4F3735D}" type="pres">
      <dgm:prSet presAssocID="{B4A3AC5B-2581-4260-A403-67D502B5EF66}" presName="vert0" presStyleCnt="0">
        <dgm:presLayoutVars>
          <dgm:dir/>
          <dgm:animOne val="branch"/>
          <dgm:animLvl val="lvl"/>
        </dgm:presLayoutVars>
      </dgm:prSet>
      <dgm:spPr/>
    </dgm:pt>
    <dgm:pt modelId="{3F98846B-CD15-443F-BB73-632DC5C6F3E9}" type="pres">
      <dgm:prSet presAssocID="{302B50B6-7484-4294-A6E4-209EC931CDE7}" presName="thickLine" presStyleLbl="alignNode1" presStyleIdx="0" presStyleCnt="1"/>
      <dgm:spPr/>
    </dgm:pt>
    <dgm:pt modelId="{71996D03-D238-4950-86D5-E084BE3AC121}" type="pres">
      <dgm:prSet presAssocID="{302B50B6-7484-4294-A6E4-209EC931CDE7}" presName="horz1" presStyleCnt="0"/>
      <dgm:spPr/>
    </dgm:pt>
    <dgm:pt modelId="{88F121B8-FCBB-492F-A956-9E952B33F11D}" type="pres">
      <dgm:prSet presAssocID="{302B50B6-7484-4294-A6E4-209EC931CDE7}" presName="tx1" presStyleLbl="revTx" presStyleIdx="0" presStyleCnt="8" custScaleX="169864"/>
      <dgm:spPr/>
    </dgm:pt>
    <dgm:pt modelId="{1167285A-1424-4E43-9377-C7A7E6F8C864}" type="pres">
      <dgm:prSet presAssocID="{302B50B6-7484-4294-A6E4-209EC931CDE7}" presName="vert1" presStyleCnt="0"/>
      <dgm:spPr/>
    </dgm:pt>
    <dgm:pt modelId="{463FA4E7-2792-4212-B908-14A58D5747DB}" type="pres">
      <dgm:prSet presAssocID="{ED6740B4-5D4D-45FA-A043-EE63AE662B35}" presName="vertSpace2a" presStyleCnt="0"/>
      <dgm:spPr/>
    </dgm:pt>
    <dgm:pt modelId="{9DCDCD54-5606-4D52-9B2E-07574FFE020A}" type="pres">
      <dgm:prSet presAssocID="{ED6740B4-5D4D-45FA-A043-EE63AE662B35}" presName="horz2" presStyleCnt="0"/>
      <dgm:spPr/>
    </dgm:pt>
    <dgm:pt modelId="{DA9B4565-6391-4889-B26D-2C710EB8B83B}" type="pres">
      <dgm:prSet presAssocID="{ED6740B4-5D4D-45FA-A043-EE63AE662B35}" presName="horzSpace2" presStyleCnt="0"/>
      <dgm:spPr/>
    </dgm:pt>
    <dgm:pt modelId="{53270545-1924-465A-A333-CC92A301F10E}" type="pres">
      <dgm:prSet presAssocID="{ED6740B4-5D4D-45FA-A043-EE63AE662B35}" presName="tx2" presStyleLbl="revTx" presStyleIdx="1" presStyleCnt="8"/>
      <dgm:spPr/>
    </dgm:pt>
    <dgm:pt modelId="{DB9ABC03-2CF0-4F56-AD84-828262A9281C}" type="pres">
      <dgm:prSet presAssocID="{ED6740B4-5D4D-45FA-A043-EE63AE662B35}" presName="vert2" presStyleCnt="0"/>
      <dgm:spPr/>
    </dgm:pt>
    <dgm:pt modelId="{74A847E1-E2E0-46F3-B96A-FBB73DD4B059}" type="pres">
      <dgm:prSet presAssocID="{ED6740B4-5D4D-45FA-A043-EE63AE662B35}" presName="thinLine2b" presStyleLbl="callout" presStyleIdx="0" presStyleCnt="7"/>
      <dgm:spPr/>
    </dgm:pt>
    <dgm:pt modelId="{1F69F14C-6694-4957-8D6E-05CA0BCA73A3}" type="pres">
      <dgm:prSet presAssocID="{ED6740B4-5D4D-45FA-A043-EE63AE662B35}" presName="vertSpace2b" presStyleCnt="0"/>
      <dgm:spPr/>
    </dgm:pt>
    <dgm:pt modelId="{ACE906A2-4261-48DC-854A-D8151B61A70B}" type="pres">
      <dgm:prSet presAssocID="{10DA9AA1-70B1-4E1E-817C-96331FE6B7CB}" presName="horz2" presStyleCnt="0"/>
      <dgm:spPr/>
    </dgm:pt>
    <dgm:pt modelId="{5FD053AC-E115-48ED-8EB1-541D8B1FEAC6}" type="pres">
      <dgm:prSet presAssocID="{10DA9AA1-70B1-4E1E-817C-96331FE6B7CB}" presName="horzSpace2" presStyleCnt="0"/>
      <dgm:spPr/>
    </dgm:pt>
    <dgm:pt modelId="{66F9BED3-3BAA-42D2-961F-7CDA685F18FF}" type="pres">
      <dgm:prSet presAssocID="{10DA9AA1-70B1-4E1E-817C-96331FE6B7CB}" presName="tx2" presStyleLbl="revTx" presStyleIdx="2" presStyleCnt="8"/>
      <dgm:spPr/>
    </dgm:pt>
    <dgm:pt modelId="{8D954459-F6FC-4B81-A4D4-E1418D8400AB}" type="pres">
      <dgm:prSet presAssocID="{10DA9AA1-70B1-4E1E-817C-96331FE6B7CB}" presName="vert2" presStyleCnt="0"/>
      <dgm:spPr/>
    </dgm:pt>
    <dgm:pt modelId="{C49B74DA-6BA7-499F-8B12-DD12B9DE6337}" type="pres">
      <dgm:prSet presAssocID="{10DA9AA1-70B1-4E1E-817C-96331FE6B7CB}" presName="thinLine2b" presStyleLbl="callout" presStyleIdx="1" presStyleCnt="7"/>
      <dgm:spPr/>
    </dgm:pt>
    <dgm:pt modelId="{442B41CF-47C2-4EA3-9640-FC4EA8B470E2}" type="pres">
      <dgm:prSet presAssocID="{10DA9AA1-70B1-4E1E-817C-96331FE6B7CB}" presName="vertSpace2b" presStyleCnt="0"/>
      <dgm:spPr/>
    </dgm:pt>
    <dgm:pt modelId="{3C238DB0-E682-46A1-B2E8-8ED4DBE4285B}" type="pres">
      <dgm:prSet presAssocID="{1995F426-01EA-48AA-9937-3DF57D787F78}" presName="horz2" presStyleCnt="0"/>
      <dgm:spPr/>
    </dgm:pt>
    <dgm:pt modelId="{93C66D4B-60CF-4040-A981-A392910E0E48}" type="pres">
      <dgm:prSet presAssocID="{1995F426-01EA-48AA-9937-3DF57D787F78}" presName="horzSpace2" presStyleCnt="0"/>
      <dgm:spPr/>
    </dgm:pt>
    <dgm:pt modelId="{7F307011-8498-4482-9E6F-042E3DA0BBC4}" type="pres">
      <dgm:prSet presAssocID="{1995F426-01EA-48AA-9937-3DF57D787F78}" presName="tx2" presStyleLbl="revTx" presStyleIdx="3" presStyleCnt="8"/>
      <dgm:spPr/>
    </dgm:pt>
    <dgm:pt modelId="{471413F8-4F3E-4226-A1E4-017FA87B226A}" type="pres">
      <dgm:prSet presAssocID="{1995F426-01EA-48AA-9937-3DF57D787F78}" presName="vert2" presStyleCnt="0"/>
      <dgm:spPr/>
    </dgm:pt>
    <dgm:pt modelId="{16F9F267-F230-4CFA-A7B6-BC465661CE35}" type="pres">
      <dgm:prSet presAssocID="{1995F426-01EA-48AA-9937-3DF57D787F78}" presName="thinLine2b" presStyleLbl="callout" presStyleIdx="2" presStyleCnt="7"/>
      <dgm:spPr/>
    </dgm:pt>
    <dgm:pt modelId="{84659A6F-7920-4E05-8D40-353A44A5724D}" type="pres">
      <dgm:prSet presAssocID="{1995F426-01EA-48AA-9937-3DF57D787F78}" presName="vertSpace2b" presStyleCnt="0"/>
      <dgm:spPr/>
    </dgm:pt>
    <dgm:pt modelId="{5B0534E4-73A0-4A5A-B808-8AC055A3B7D2}" type="pres">
      <dgm:prSet presAssocID="{3C1C2DA6-287D-4913-87CF-7E850A387692}" presName="horz2" presStyleCnt="0"/>
      <dgm:spPr/>
    </dgm:pt>
    <dgm:pt modelId="{F8AB15E5-581B-47BA-99CE-A2D8BB170997}" type="pres">
      <dgm:prSet presAssocID="{3C1C2DA6-287D-4913-87CF-7E850A387692}" presName="horzSpace2" presStyleCnt="0"/>
      <dgm:spPr/>
    </dgm:pt>
    <dgm:pt modelId="{182E2E02-FE8C-4275-9007-80503C7180E8}" type="pres">
      <dgm:prSet presAssocID="{3C1C2DA6-287D-4913-87CF-7E850A387692}" presName="tx2" presStyleLbl="revTx" presStyleIdx="4" presStyleCnt="8" custLinFactNeighborX="977" custLinFactNeighborY="-3098"/>
      <dgm:spPr/>
    </dgm:pt>
    <dgm:pt modelId="{A4BCCEFA-B666-4E74-8DFF-7C01461D7336}" type="pres">
      <dgm:prSet presAssocID="{3C1C2DA6-287D-4913-87CF-7E850A387692}" presName="vert2" presStyleCnt="0"/>
      <dgm:spPr/>
    </dgm:pt>
    <dgm:pt modelId="{D5AC214D-F418-4118-B06E-4F801CA5E60B}" type="pres">
      <dgm:prSet presAssocID="{3C1C2DA6-287D-4913-87CF-7E850A387692}" presName="thinLine2b" presStyleLbl="callout" presStyleIdx="3" presStyleCnt="7"/>
      <dgm:spPr/>
    </dgm:pt>
    <dgm:pt modelId="{81DAF678-C9AC-44E6-85C0-D2BF1CA29CB1}" type="pres">
      <dgm:prSet presAssocID="{3C1C2DA6-287D-4913-87CF-7E850A387692}" presName="vertSpace2b" presStyleCnt="0"/>
      <dgm:spPr/>
    </dgm:pt>
    <dgm:pt modelId="{B5817490-7BA1-4DEC-BBC2-AF618F0C22C5}" type="pres">
      <dgm:prSet presAssocID="{6D70E364-35DF-4227-94AE-8C57DA335DB4}" presName="horz2" presStyleCnt="0"/>
      <dgm:spPr/>
    </dgm:pt>
    <dgm:pt modelId="{9680C3E1-5971-4566-8172-42803152593A}" type="pres">
      <dgm:prSet presAssocID="{6D70E364-35DF-4227-94AE-8C57DA335DB4}" presName="horzSpace2" presStyleCnt="0"/>
      <dgm:spPr/>
    </dgm:pt>
    <dgm:pt modelId="{4041FB69-F73F-43B5-ACAF-52B97BAB5950}" type="pres">
      <dgm:prSet presAssocID="{6D70E364-35DF-4227-94AE-8C57DA335DB4}" presName="tx2" presStyleLbl="revTx" presStyleIdx="5" presStyleCnt="8"/>
      <dgm:spPr/>
    </dgm:pt>
    <dgm:pt modelId="{2604CD3E-42A7-4343-9240-C3FAFD9E8A7A}" type="pres">
      <dgm:prSet presAssocID="{6D70E364-35DF-4227-94AE-8C57DA335DB4}" presName="vert2" presStyleCnt="0"/>
      <dgm:spPr/>
    </dgm:pt>
    <dgm:pt modelId="{4F6431E5-4F82-4D72-83AE-8209904A2297}" type="pres">
      <dgm:prSet presAssocID="{6D70E364-35DF-4227-94AE-8C57DA335DB4}" presName="thinLine2b" presStyleLbl="callout" presStyleIdx="4" presStyleCnt="7"/>
      <dgm:spPr/>
    </dgm:pt>
    <dgm:pt modelId="{FA4B3BEA-9485-4374-8565-67B879823495}" type="pres">
      <dgm:prSet presAssocID="{6D70E364-35DF-4227-94AE-8C57DA335DB4}" presName="vertSpace2b" presStyleCnt="0"/>
      <dgm:spPr/>
    </dgm:pt>
    <dgm:pt modelId="{B9E43BCE-62BD-4D01-8D4C-EEBC16F06038}" type="pres">
      <dgm:prSet presAssocID="{3BBC8AD3-23C4-4DF3-B8C4-78DE38AF287B}" presName="horz2" presStyleCnt="0"/>
      <dgm:spPr/>
    </dgm:pt>
    <dgm:pt modelId="{3DBF5304-8EA1-4327-9D10-17B27751334D}" type="pres">
      <dgm:prSet presAssocID="{3BBC8AD3-23C4-4DF3-B8C4-78DE38AF287B}" presName="horzSpace2" presStyleCnt="0"/>
      <dgm:spPr/>
    </dgm:pt>
    <dgm:pt modelId="{AE249CCC-DD56-4306-A264-0DDABE61BE8F}" type="pres">
      <dgm:prSet presAssocID="{3BBC8AD3-23C4-4DF3-B8C4-78DE38AF287B}" presName="tx2" presStyleLbl="revTx" presStyleIdx="6" presStyleCnt="8"/>
      <dgm:spPr/>
    </dgm:pt>
    <dgm:pt modelId="{688716D1-99E6-4A6A-A96F-BFBBAAB0ED0E}" type="pres">
      <dgm:prSet presAssocID="{3BBC8AD3-23C4-4DF3-B8C4-78DE38AF287B}" presName="vert2" presStyleCnt="0"/>
      <dgm:spPr/>
    </dgm:pt>
    <dgm:pt modelId="{0440D4C4-E941-413E-89DA-992292246CDC}" type="pres">
      <dgm:prSet presAssocID="{3BBC8AD3-23C4-4DF3-B8C4-78DE38AF287B}" presName="thinLine2b" presStyleLbl="callout" presStyleIdx="5" presStyleCnt="7"/>
      <dgm:spPr/>
    </dgm:pt>
    <dgm:pt modelId="{3B53AE4C-729E-4479-869F-ECC2C29358D8}" type="pres">
      <dgm:prSet presAssocID="{3BBC8AD3-23C4-4DF3-B8C4-78DE38AF287B}" presName="vertSpace2b" presStyleCnt="0"/>
      <dgm:spPr/>
    </dgm:pt>
    <dgm:pt modelId="{4115752E-CF4D-4CB7-9A88-85036F35EEEF}" type="pres">
      <dgm:prSet presAssocID="{CD6A251F-281D-4BF2-BE0A-91E4B83F99DC}" presName="horz2" presStyleCnt="0"/>
      <dgm:spPr/>
    </dgm:pt>
    <dgm:pt modelId="{E91D9659-C852-45F8-8012-464E3CA943C9}" type="pres">
      <dgm:prSet presAssocID="{CD6A251F-281D-4BF2-BE0A-91E4B83F99DC}" presName="horzSpace2" presStyleCnt="0"/>
      <dgm:spPr/>
    </dgm:pt>
    <dgm:pt modelId="{35C74E00-F4E6-4CB0-A47E-4B445211E07D}" type="pres">
      <dgm:prSet presAssocID="{CD6A251F-281D-4BF2-BE0A-91E4B83F99DC}" presName="tx2" presStyleLbl="revTx" presStyleIdx="7" presStyleCnt="8"/>
      <dgm:spPr/>
    </dgm:pt>
    <dgm:pt modelId="{1B32BCE7-C781-4BAF-B203-B8C374B7DDA9}" type="pres">
      <dgm:prSet presAssocID="{CD6A251F-281D-4BF2-BE0A-91E4B83F99DC}" presName="vert2" presStyleCnt="0"/>
      <dgm:spPr/>
    </dgm:pt>
    <dgm:pt modelId="{5940C4E7-32E8-4E12-BA03-747BD0FEFFCA}" type="pres">
      <dgm:prSet presAssocID="{CD6A251F-281D-4BF2-BE0A-91E4B83F99DC}" presName="thinLine2b" presStyleLbl="callout" presStyleIdx="6" presStyleCnt="7"/>
      <dgm:spPr/>
    </dgm:pt>
    <dgm:pt modelId="{D0079CFB-DD8F-485B-9531-93EA27B7BAD3}" type="pres">
      <dgm:prSet presAssocID="{CD6A251F-281D-4BF2-BE0A-91E4B83F99DC}" presName="vertSpace2b" presStyleCnt="0"/>
      <dgm:spPr/>
    </dgm:pt>
  </dgm:ptLst>
  <dgm:cxnLst>
    <dgm:cxn modelId="{BE38441A-ED5F-44CC-A492-4BCB117F964A}" srcId="{302B50B6-7484-4294-A6E4-209EC931CDE7}" destId="{10DA9AA1-70B1-4E1E-817C-96331FE6B7CB}" srcOrd="1" destOrd="0" parTransId="{849DE678-DB05-41BE-8791-BDF4A8EB109A}" sibTransId="{6EF75CF6-45C4-4D92-B1AE-3BC6A7B6009A}"/>
    <dgm:cxn modelId="{2D12BC2A-5E2F-4545-AE97-B279D7943B3E}" srcId="{302B50B6-7484-4294-A6E4-209EC931CDE7}" destId="{ED6740B4-5D4D-45FA-A043-EE63AE662B35}" srcOrd="0" destOrd="0" parTransId="{477D8E34-BB26-408A-8688-6B1E2C04A05E}" sibTransId="{01EBDE97-20B9-44F9-8308-C657A3BCCC4A}"/>
    <dgm:cxn modelId="{0BA76C2C-1A1D-4B9F-A9C6-A65C75E7E658}" type="presOf" srcId="{6D70E364-35DF-4227-94AE-8C57DA335DB4}" destId="{4041FB69-F73F-43B5-ACAF-52B97BAB5950}" srcOrd="0" destOrd="0" presId="urn:microsoft.com/office/officeart/2008/layout/LinedList"/>
    <dgm:cxn modelId="{2C39CB40-191B-4C60-81EE-DEB049331E52}" type="presOf" srcId="{302B50B6-7484-4294-A6E4-209EC931CDE7}" destId="{88F121B8-FCBB-492F-A956-9E952B33F11D}" srcOrd="0" destOrd="0" presId="urn:microsoft.com/office/officeart/2008/layout/LinedList"/>
    <dgm:cxn modelId="{FB91D75B-CBFA-41AB-BF28-E13AAD727910}" type="presOf" srcId="{3BBC8AD3-23C4-4DF3-B8C4-78DE38AF287B}" destId="{AE249CCC-DD56-4306-A264-0DDABE61BE8F}" srcOrd="0" destOrd="0" presId="urn:microsoft.com/office/officeart/2008/layout/LinedList"/>
    <dgm:cxn modelId="{A5AB6B51-46B3-4D1F-9B53-70ADB3B4A4D7}" type="presOf" srcId="{B4A3AC5B-2581-4260-A403-67D502B5EF66}" destId="{FA04C9DF-CD9C-4AB4-B4A0-B06DA4F3735D}" srcOrd="0" destOrd="0" presId="urn:microsoft.com/office/officeart/2008/layout/LinedList"/>
    <dgm:cxn modelId="{3A464F54-47AC-4C80-B582-9552025C9D8C}" srcId="{B4A3AC5B-2581-4260-A403-67D502B5EF66}" destId="{302B50B6-7484-4294-A6E4-209EC931CDE7}" srcOrd="0" destOrd="0" parTransId="{AA034B1A-A73D-44AF-87EA-2A65221F3922}" sibTransId="{D3BFC052-2C1B-4874-B2F6-D76E2971A85B}"/>
    <dgm:cxn modelId="{289CB15A-5ACB-4CF7-B6D4-EB2F407B6E3B}" type="presOf" srcId="{ED6740B4-5D4D-45FA-A043-EE63AE662B35}" destId="{53270545-1924-465A-A333-CC92A301F10E}" srcOrd="0" destOrd="0" presId="urn:microsoft.com/office/officeart/2008/layout/LinedList"/>
    <dgm:cxn modelId="{EDB85E82-1E05-48E7-8DD8-735393E82EE1}" srcId="{302B50B6-7484-4294-A6E4-209EC931CDE7}" destId="{CD6A251F-281D-4BF2-BE0A-91E4B83F99DC}" srcOrd="6" destOrd="0" parTransId="{1F396C50-99E5-4564-B984-1E0A983169C9}" sibTransId="{F8330525-0F66-43C8-A618-68BA8C19F6A6}"/>
    <dgm:cxn modelId="{C98C5694-1C6B-4F41-854E-0E37BFBC7368}" srcId="{302B50B6-7484-4294-A6E4-209EC931CDE7}" destId="{1995F426-01EA-48AA-9937-3DF57D787F78}" srcOrd="2" destOrd="0" parTransId="{C0355E2B-159A-4AAE-AACF-2A7E3662C19C}" sibTransId="{C11E84FD-AF94-4B33-BC87-A9F33B9ABC6C}"/>
    <dgm:cxn modelId="{AA238699-028F-47DC-A00D-2C2D415EADEC}" srcId="{302B50B6-7484-4294-A6E4-209EC931CDE7}" destId="{6D70E364-35DF-4227-94AE-8C57DA335DB4}" srcOrd="4" destOrd="0" parTransId="{9270F125-1C9A-401A-8542-DB449DEC92F2}" sibTransId="{DF9B72CC-CE64-411F-80A3-1B0B8C256017}"/>
    <dgm:cxn modelId="{ECD3F5A8-AACB-4CDF-8EA0-6661F99C422A}" type="presOf" srcId="{10DA9AA1-70B1-4E1E-817C-96331FE6B7CB}" destId="{66F9BED3-3BAA-42D2-961F-7CDA685F18FF}" srcOrd="0" destOrd="0" presId="urn:microsoft.com/office/officeart/2008/layout/LinedList"/>
    <dgm:cxn modelId="{399978BD-2C65-4198-A753-F04AFB5E6D73}" srcId="{302B50B6-7484-4294-A6E4-209EC931CDE7}" destId="{3C1C2DA6-287D-4913-87CF-7E850A387692}" srcOrd="3" destOrd="0" parTransId="{FFE0A6FB-4875-40F9-B5AC-286070E6DD51}" sibTransId="{6FA913AB-FC1D-4D6F-B60D-2B4D1828503C}"/>
    <dgm:cxn modelId="{4F4069C6-6E19-4632-B5DC-764B94B4CEBA}" type="presOf" srcId="{1995F426-01EA-48AA-9937-3DF57D787F78}" destId="{7F307011-8498-4482-9E6F-042E3DA0BBC4}" srcOrd="0" destOrd="0" presId="urn:microsoft.com/office/officeart/2008/layout/LinedList"/>
    <dgm:cxn modelId="{F035D2D5-28BD-439A-ABE4-93E3BE319F22}" type="presOf" srcId="{3C1C2DA6-287D-4913-87CF-7E850A387692}" destId="{182E2E02-FE8C-4275-9007-80503C7180E8}" srcOrd="0" destOrd="0" presId="urn:microsoft.com/office/officeart/2008/layout/LinedList"/>
    <dgm:cxn modelId="{6E8508EE-A2C5-4AEA-9D47-C09F65343938}" type="presOf" srcId="{CD6A251F-281D-4BF2-BE0A-91E4B83F99DC}" destId="{35C74E00-F4E6-4CB0-A47E-4B445211E07D}" srcOrd="0" destOrd="0" presId="urn:microsoft.com/office/officeart/2008/layout/LinedList"/>
    <dgm:cxn modelId="{E4831AFC-ACCB-4772-A0AF-913F443527DF}" srcId="{302B50B6-7484-4294-A6E4-209EC931CDE7}" destId="{3BBC8AD3-23C4-4DF3-B8C4-78DE38AF287B}" srcOrd="5" destOrd="0" parTransId="{C8C6077B-078A-4249-A44F-8B92F25899BC}" sibTransId="{271B573F-2AD6-4435-8605-8D09DA63C568}"/>
    <dgm:cxn modelId="{B7DD304E-4CC5-41C7-8601-426000E0F828}" type="presParOf" srcId="{FA04C9DF-CD9C-4AB4-B4A0-B06DA4F3735D}" destId="{3F98846B-CD15-443F-BB73-632DC5C6F3E9}" srcOrd="0" destOrd="0" presId="urn:microsoft.com/office/officeart/2008/layout/LinedList"/>
    <dgm:cxn modelId="{9A3494C8-C962-482E-B85A-77C591E9AA70}" type="presParOf" srcId="{FA04C9DF-CD9C-4AB4-B4A0-B06DA4F3735D}" destId="{71996D03-D238-4950-86D5-E084BE3AC121}" srcOrd="1" destOrd="0" presId="urn:microsoft.com/office/officeart/2008/layout/LinedList"/>
    <dgm:cxn modelId="{50949727-B20B-446C-9D35-924372112FC0}" type="presParOf" srcId="{71996D03-D238-4950-86D5-E084BE3AC121}" destId="{88F121B8-FCBB-492F-A956-9E952B33F11D}" srcOrd="0" destOrd="0" presId="urn:microsoft.com/office/officeart/2008/layout/LinedList"/>
    <dgm:cxn modelId="{03FEB0DA-E4B3-4432-B495-CF770C808D74}" type="presParOf" srcId="{71996D03-D238-4950-86D5-E084BE3AC121}" destId="{1167285A-1424-4E43-9377-C7A7E6F8C864}" srcOrd="1" destOrd="0" presId="urn:microsoft.com/office/officeart/2008/layout/LinedList"/>
    <dgm:cxn modelId="{5869A1D5-D0B2-4294-96FE-34417CEB346C}" type="presParOf" srcId="{1167285A-1424-4E43-9377-C7A7E6F8C864}" destId="{463FA4E7-2792-4212-B908-14A58D5747DB}" srcOrd="0" destOrd="0" presId="urn:microsoft.com/office/officeart/2008/layout/LinedList"/>
    <dgm:cxn modelId="{FEB830A4-94C5-480A-A4B4-59E65676C047}" type="presParOf" srcId="{1167285A-1424-4E43-9377-C7A7E6F8C864}" destId="{9DCDCD54-5606-4D52-9B2E-07574FFE020A}" srcOrd="1" destOrd="0" presId="urn:microsoft.com/office/officeart/2008/layout/LinedList"/>
    <dgm:cxn modelId="{FEF70563-E1EC-457C-BE74-6A2E3ECE9058}" type="presParOf" srcId="{9DCDCD54-5606-4D52-9B2E-07574FFE020A}" destId="{DA9B4565-6391-4889-B26D-2C710EB8B83B}" srcOrd="0" destOrd="0" presId="urn:microsoft.com/office/officeart/2008/layout/LinedList"/>
    <dgm:cxn modelId="{60F7DBD6-9DDA-443E-84E9-517D27AA1443}" type="presParOf" srcId="{9DCDCD54-5606-4D52-9B2E-07574FFE020A}" destId="{53270545-1924-465A-A333-CC92A301F10E}" srcOrd="1" destOrd="0" presId="urn:microsoft.com/office/officeart/2008/layout/LinedList"/>
    <dgm:cxn modelId="{A754D606-3E26-45F5-B854-7473E9DBD02E}" type="presParOf" srcId="{9DCDCD54-5606-4D52-9B2E-07574FFE020A}" destId="{DB9ABC03-2CF0-4F56-AD84-828262A9281C}" srcOrd="2" destOrd="0" presId="urn:microsoft.com/office/officeart/2008/layout/LinedList"/>
    <dgm:cxn modelId="{6C7FB269-F134-42A6-8AA8-0C06B38295A8}" type="presParOf" srcId="{1167285A-1424-4E43-9377-C7A7E6F8C864}" destId="{74A847E1-E2E0-46F3-B96A-FBB73DD4B059}" srcOrd="2" destOrd="0" presId="urn:microsoft.com/office/officeart/2008/layout/LinedList"/>
    <dgm:cxn modelId="{200600FD-D13B-4ADE-B1E0-AC355252722E}" type="presParOf" srcId="{1167285A-1424-4E43-9377-C7A7E6F8C864}" destId="{1F69F14C-6694-4957-8D6E-05CA0BCA73A3}" srcOrd="3" destOrd="0" presId="urn:microsoft.com/office/officeart/2008/layout/LinedList"/>
    <dgm:cxn modelId="{DF50E47E-28ED-411A-B40F-B8E13F2A73CE}" type="presParOf" srcId="{1167285A-1424-4E43-9377-C7A7E6F8C864}" destId="{ACE906A2-4261-48DC-854A-D8151B61A70B}" srcOrd="4" destOrd="0" presId="urn:microsoft.com/office/officeart/2008/layout/LinedList"/>
    <dgm:cxn modelId="{FFD4627D-0FEF-4EB1-BD1F-2C4AC4BB17EF}" type="presParOf" srcId="{ACE906A2-4261-48DC-854A-D8151B61A70B}" destId="{5FD053AC-E115-48ED-8EB1-541D8B1FEAC6}" srcOrd="0" destOrd="0" presId="urn:microsoft.com/office/officeart/2008/layout/LinedList"/>
    <dgm:cxn modelId="{3F902CD4-8F46-4032-97B3-86F5359FB58E}" type="presParOf" srcId="{ACE906A2-4261-48DC-854A-D8151B61A70B}" destId="{66F9BED3-3BAA-42D2-961F-7CDA685F18FF}" srcOrd="1" destOrd="0" presId="urn:microsoft.com/office/officeart/2008/layout/LinedList"/>
    <dgm:cxn modelId="{CBBF0CFE-0CCE-48DE-8B58-123D4FEBEB08}" type="presParOf" srcId="{ACE906A2-4261-48DC-854A-D8151B61A70B}" destId="{8D954459-F6FC-4B81-A4D4-E1418D8400AB}" srcOrd="2" destOrd="0" presId="urn:microsoft.com/office/officeart/2008/layout/LinedList"/>
    <dgm:cxn modelId="{2C741965-7C10-4598-840C-87AD77697C46}" type="presParOf" srcId="{1167285A-1424-4E43-9377-C7A7E6F8C864}" destId="{C49B74DA-6BA7-499F-8B12-DD12B9DE6337}" srcOrd="5" destOrd="0" presId="urn:microsoft.com/office/officeart/2008/layout/LinedList"/>
    <dgm:cxn modelId="{CAA7E282-F760-4259-B060-5F918AF3034C}" type="presParOf" srcId="{1167285A-1424-4E43-9377-C7A7E6F8C864}" destId="{442B41CF-47C2-4EA3-9640-FC4EA8B470E2}" srcOrd="6" destOrd="0" presId="urn:microsoft.com/office/officeart/2008/layout/LinedList"/>
    <dgm:cxn modelId="{FEF19720-3D9D-4D81-ADFE-D8E97061CA23}" type="presParOf" srcId="{1167285A-1424-4E43-9377-C7A7E6F8C864}" destId="{3C238DB0-E682-46A1-B2E8-8ED4DBE4285B}" srcOrd="7" destOrd="0" presId="urn:microsoft.com/office/officeart/2008/layout/LinedList"/>
    <dgm:cxn modelId="{FD862A69-36AB-46F8-9E6B-D8CB09CCBE5A}" type="presParOf" srcId="{3C238DB0-E682-46A1-B2E8-8ED4DBE4285B}" destId="{93C66D4B-60CF-4040-A981-A392910E0E48}" srcOrd="0" destOrd="0" presId="urn:microsoft.com/office/officeart/2008/layout/LinedList"/>
    <dgm:cxn modelId="{324A419E-88EF-4A95-90AE-6A2AD889BBAD}" type="presParOf" srcId="{3C238DB0-E682-46A1-B2E8-8ED4DBE4285B}" destId="{7F307011-8498-4482-9E6F-042E3DA0BBC4}" srcOrd="1" destOrd="0" presId="urn:microsoft.com/office/officeart/2008/layout/LinedList"/>
    <dgm:cxn modelId="{1C050EDD-EEBC-4058-8E2B-AEDD1A88C387}" type="presParOf" srcId="{3C238DB0-E682-46A1-B2E8-8ED4DBE4285B}" destId="{471413F8-4F3E-4226-A1E4-017FA87B226A}" srcOrd="2" destOrd="0" presId="urn:microsoft.com/office/officeart/2008/layout/LinedList"/>
    <dgm:cxn modelId="{1795AF21-E57D-4E8E-8139-8C3BEFB60DB8}" type="presParOf" srcId="{1167285A-1424-4E43-9377-C7A7E6F8C864}" destId="{16F9F267-F230-4CFA-A7B6-BC465661CE35}" srcOrd="8" destOrd="0" presId="urn:microsoft.com/office/officeart/2008/layout/LinedList"/>
    <dgm:cxn modelId="{FE78B7F6-C026-4E44-B4D5-17C39894CDBB}" type="presParOf" srcId="{1167285A-1424-4E43-9377-C7A7E6F8C864}" destId="{84659A6F-7920-4E05-8D40-353A44A5724D}" srcOrd="9" destOrd="0" presId="urn:microsoft.com/office/officeart/2008/layout/LinedList"/>
    <dgm:cxn modelId="{CBC7A3B0-18D3-4460-A39A-36C5618A054B}" type="presParOf" srcId="{1167285A-1424-4E43-9377-C7A7E6F8C864}" destId="{5B0534E4-73A0-4A5A-B808-8AC055A3B7D2}" srcOrd="10" destOrd="0" presId="urn:microsoft.com/office/officeart/2008/layout/LinedList"/>
    <dgm:cxn modelId="{2534F498-3B1C-4931-819F-6FE56A936F16}" type="presParOf" srcId="{5B0534E4-73A0-4A5A-B808-8AC055A3B7D2}" destId="{F8AB15E5-581B-47BA-99CE-A2D8BB170997}" srcOrd="0" destOrd="0" presId="urn:microsoft.com/office/officeart/2008/layout/LinedList"/>
    <dgm:cxn modelId="{DA27492A-8C92-42F0-B729-0B64FBC3297D}" type="presParOf" srcId="{5B0534E4-73A0-4A5A-B808-8AC055A3B7D2}" destId="{182E2E02-FE8C-4275-9007-80503C7180E8}" srcOrd="1" destOrd="0" presId="urn:microsoft.com/office/officeart/2008/layout/LinedList"/>
    <dgm:cxn modelId="{CE8EB175-2DA4-4A8B-B450-81A3C55C147D}" type="presParOf" srcId="{5B0534E4-73A0-4A5A-B808-8AC055A3B7D2}" destId="{A4BCCEFA-B666-4E74-8DFF-7C01461D7336}" srcOrd="2" destOrd="0" presId="urn:microsoft.com/office/officeart/2008/layout/LinedList"/>
    <dgm:cxn modelId="{DA508A97-B102-42AE-9761-56F0FD6B9951}" type="presParOf" srcId="{1167285A-1424-4E43-9377-C7A7E6F8C864}" destId="{D5AC214D-F418-4118-B06E-4F801CA5E60B}" srcOrd="11" destOrd="0" presId="urn:microsoft.com/office/officeart/2008/layout/LinedList"/>
    <dgm:cxn modelId="{7A31E482-FBBB-4569-8BF0-B4EF7E9C6D8B}" type="presParOf" srcId="{1167285A-1424-4E43-9377-C7A7E6F8C864}" destId="{81DAF678-C9AC-44E6-85C0-D2BF1CA29CB1}" srcOrd="12" destOrd="0" presId="urn:microsoft.com/office/officeart/2008/layout/LinedList"/>
    <dgm:cxn modelId="{E0BC8AA1-B4A7-4949-A615-55AB85B3E1D9}" type="presParOf" srcId="{1167285A-1424-4E43-9377-C7A7E6F8C864}" destId="{B5817490-7BA1-4DEC-BBC2-AF618F0C22C5}" srcOrd="13" destOrd="0" presId="urn:microsoft.com/office/officeart/2008/layout/LinedList"/>
    <dgm:cxn modelId="{D9FD77BA-70DC-420D-AC48-C55878A3EA60}" type="presParOf" srcId="{B5817490-7BA1-4DEC-BBC2-AF618F0C22C5}" destId="{9680C3E1-5971-4566-8172-42803152593A}" srcOrd="0" destOrd="0" presId="urn:microsoft.com/office/officeart/2008/layout/LinedList"/>
    <dgm:cxn modelId="{303B2DA7-C4A5-44A0-9CCF-9A39B472B06D}" type="presParOf" srcId="{B5817490-7BA1-4DEC-BBC2-AF618F0C22C5}" destId="{4041FB69-F73F-43B5-ACAF-52B97BAB5950}" srcOrd="1" destOrd="0" presId="urn:microsoft.com/office/officeart/2008/layout/LinedList"/>
    <dgm:cxn modelId="{2BAEF611-C45A-43EF-8B43-5E429AB5CF86}" type="presParOf" srcId="{B5817490-7BA1-4DEC-BBC2-AF618F0C22C5}" destId="{2604CD3E-42A7-4343-9240-C3FAFD9E8A7A}" srcOrd="2" destOrd="0" presId="urn:microsoft.com/office/officeart/2008/layout/LinedList"/>
    <dgm:cxn modelId="{42140342-2682-43D8-944C-F45B72382A22}" type="presParOf" srcId="{1167285A-1424-4E43-9377-C7A7E6F8C864}" destId="{4F6431E5-4F82-4D72-83AE-8209904A2297}" srcOrd="14" destOrd="0" presId="urn:microsoft.com/office/officeart/2008/layout/LinedList"/>
    <dgm:cxn modelId="{6E66FCC9-6E29-4F1D-B25A-887E37BF1B74}" type="presParOf" srcId="{1167285A-1424-4E43-9377-C7A7E6F8C864}" destId="{FA4B3BEA-9485-4374-8565-67B879823495}" srcOrd="15" destOrd="0" presId="urn:microsoft.com/office/officeart/2008/layout/LinedList"/>
    <dgm:cxn modelId="{E7244E34-A84B-4C6C-8070-FD9D28122943}" type="presParOf" srcId="{1167285A-1424-4E43-9377-C7A7E6F8C864}" destId="{B9E43BCE-62BD-4D01-8D4C-EEBC16F06038}" srcOrd="16" destOrd="0" presId="urn:microsoft.com/office/officeart/2008/layout/LinedList"/>
    <dgm:cxn modelId="{C84CA4D7-F706-4997-B8EE-D4F7BE20951C}" type="presParOf" srcId="{B9E43BCE-62BD-4D01-8D4C-EEBC16F06038}" destId="{3DBF5304-8EA1-4327-9D10-17B27751334D}" srcOrd="0" destOrd="0" presId="urn:microsoft.com/office/officeart/2008/layout/LinedList"/>
    <dgm:cxn modelId="{C857A7A5-B445-44A2-91F2-38276EC95908}" type="presParOf" srcId="{B9E43BCE-62BD-4D01-8D4C-EEBC16F06038}" destId="{AE249CCC-DD56-4306-A264-0DDABE61BE8F}" srcOrd="1" destOrd="0" presId="urn:microsoft.com/office/officeart/2008/layout/LinedList"/>
    <dgm:cxn modelId="{B075F599-23D4-4935-A844-05790003212A}" type="presParOf" srcId="{B9E43BCE-62BD-4D01-8D4C-EEBC16F06038}" destId="{688716D1-99E6-4A6A-A96F-BFBBAAB0ED0E}" srcOrd="2" destOrd="0" presId="urn:microsoft.com/office/officeart/2008/layout/LinedList"/>
    <dgm:cxn modelId="{16D7240F-6E4B-4E51-B0D6-CA95CF932ED4}" type="presParOf" srcId="{1167285A-1424-4E43-9377-C7A7E6F8C864}" destId="{0440D4C4-E941-413E-89DA-992292246CDC}" srcOrd="17" destOrd="0" presId="urn:microsoft.com/office/officeart/2008/layout/LinedList"/>
    <dgm:cxn modelId="{55724D67-9289-4215-86F4-B615B7EC7501}" type="presParOf" srcId="{1167285A-1424-4E43-9377-C7A7E6F8C864}" destId="{3B53AE4C-729E-4479-869F-ECC2C29358D8}" srcOrd="18" destOrd="0" presId="urn:microsoft.com/office/officeart/2008/layout/LinedList"/>
    <dgm:cxn modelId="{DC9E9A2A-810E-4FC0-BEF5-0CAB96BA56F0}" type="presParOf" srcId="{1167285A-1424-4E43-9377-C7A7E6F8C864}" destId="{4115752E-CF4D-4CB7-9A88-85036F35EEEF}" srcOrd="19" destOrd="0" presId="urn:microsoft.com/office/officeart/2008/layout/LinedList"/>
    <dgm:cxn modelId="{B0F8EC61-7E62-4BFE-9AB4-30D7A32E18D1}" type="presParOf" srcId="{4115752E-CF4D-4CB7-9A88-85036F35EEEF}" destId="{E91D9659-C852-45F8-8012-464E3CA943C9}" srcOrd="0" destOrd="0" presId="urn:microsoft.com/office/officeart/2008/layout/LinedList"/>
    <dgm:cxn modelId="{4D3B0199-7856-4176-8FD5-FDBCA1290B36}" type="presParOf" srcId="{4115752E-CF4D-4CB7-9A88-85036F35EEEF}" destId="{35C74E00-F4E6-4CB0-A47E-4B445211E07D}" srcOrd="1" destOrd="0" presId="urn:microsoft.com/office/officeart/2008/layout/LinedList"/>
    <dgm:cxn modelId="{2E3939C5-C09D-4661-9964-7F16A840E5B6}" type="presParOf" srcId="{4115752E-CF4D-4CB7-9A88-85036F35EEEF}" destId="{1B32BCE7-C781-4BAF-B203-B8C374B7DDA9}" srcOrd="2" destOrd="0" presId="urn:microsoft.com/office/officeart/2008/layout/LinedList"/>
    <dgm:cxn modelId="{62701B27-C2B2-44C5-8615-9AFB7CFF9136}" type="presParOf" srcId="{1167285A-1424-4E43-9377-C7A7E6F8C864}" destId="{5940C4E7-32E8-4E12-BA03-747BD0FEFFCA}" srcOrd="20" destOrd="0" presId="urn:microsoft.com/office/officeart/2008/layout/LinedList"/>
    <dgm:cxn modelId="{DDB18891-50D3-4C73-AB4E-AED49B542D0F}" type="presParOf" srcId="{1167285A-1424-4E43-9377-C7A7E6F8C864}" destId="{D0079CFB-DD8F-485B-9531-93EA27B7BAD3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3AC5B-2581-4260-A403-67D502B5EF66}" type="doc">
      <dgm:prSet loTypeId="urn:microsoft.com/office/officeart/2008/layout/LinedList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02B50B6-7484-4294-A6E4-209EC931CDE7}">
      <dgm:prSet phldrT="[Texto]" custT="1"/>
      <dgm:spPr/>
      <dgm:t>
        <a:bodyPr vert="horz"/>
        <a:lstStyle/>
        <a:p>
          <a:endParaRPr lang="pt-BR" sz="4400" dirty="0"/>
        </a:p>
      </dgm:t>
    </dgm:pt>
    <dgm:pt modelId="{AA034B1A-A73D-44AF-87EA-2A65221F3922}" type="parTrans" cxnId="{3A464F54-47AC-4C80-B582-9552025C9D8C}">
      <dgm:prSet/>
      <dgm:spPr/>
      <dgm:t>
        <a:bodyPr/>
        <a:lstStyle/>
        <a:p>
          <a:endParaRPr lang="pt-BR"/>
        </a:p>
      </dgm:t>
    </dgm:pt>
    <dgm:pt modelId="{D3BFC052-2C1B-4874-B2F6-D76E2971A85B}" type="sibTrans" cxnId="{3A464F54-47AC-4C80-B582-9552025C9D8C}">
      <dgm:prSet/>
      <dgm:spPr/>
      <dgm:t>
        <a:bodyPr/>
        <a:lstStyle/>
        <a:p>
          <a:endParaRPr lang="pt-BR"/>
        </a:p>
      </dgm:t>
    </dgm:pt>
    <dgm:pt modelId="{ED6740B4-5D4D-45FA-A043-EE63AE662B35}">
      <dgm:prSet phldrT="[Texto]"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400" kern="1200" dirty="0">
              <a:latin typeface="Calibri"/>
              <a:ea typeface="+mn-ea"/>
              <a:cs typeface="+mn-cs"/>
            </a:rPr>
            <a:t>FQ é o percentual aplicado ao índice de reajuste anual dos prestadores de serviços de saúde estabelecido pela ANS.</a:t>
          </a:r>
        </a:p>
      </dgm:t>
    </dgm:pt>
    <dgm:pt modelId="{477D8E34-BB26-408A-8688-6B1E2C04A05E}" type="parTrans" cxnId="{2D12BC2A-5E2F-4545-AE97-B279D7943B3E}">
      <dgm:prSet/>
      <dgm:spPr/>
      <dgm:t>
        <a:bodyPr/>
        <a:lstStyle/>
        <a:p>
          <a:endParaRPr lang="pt-BR"/>
        </a:p>
      </dgm:t>
    </dgm:pt>
    <dgm:pt modelId="{01EBDE97-20B9-44F9-8308-C657A3BCCC4A}" type="sibTrans" cxnId="{2D12BC2A-5E2F-4545-AE97-B279D7943B3E}">
      <dgm:prSet/>
      <dgm:spPr/>
      <dgm:t>
        <a:bodyPr/>
        <a:lstStyle/>
        <a:p>
          <a:endParaRPr lang="pt-BR"/>
        </a:p>
      </dgm:t>
    </dgm:pt>
    <dgm:pt modelId="{1995F426-01EA-48AA-9937-3DF57D787F78}">
      <dgm:prSet phldrT="[Texto]"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200" dirty="0">
              <a:latin typeface="Calibri"/>
              <a:ea typeface="+mn-ea"/>
              <a:cs typeface="+mn-cs"/>
            </a:rPr>
            <a:t>O FQ é utilizado quando não há índice definido em contrato e não há acordo após a negociação, nos primeiros 90 dias do ano. </a:t>
          </a:r>
          <a:endParaRPr lang="pt-BR" sz="2200" dirty="0"/>
        </a:p>
      </dgm:t>
    </dgm:pt>
    <dgm:pt modelId="{C0355E2B-159A-4AAE-AACF-2A7E3662C19C}" type="parTrans" cxnId="{C98C5694-1C6B-4F41-854E-0E37BFBC7368}">
      <dgm:prSet/>
      <dgm:spPr/>
      <dgm:t>
        <a:bodyPr/>
        <a:lstStyle/>
        <a:p>
          <a:endParaRPr lang="pt-BR"/>
        </a:p>
      </dgm:t>
    </dgm:pt>
    <dgm:pt modelId="{C11E84FD-AF94-4B33-BC87-A9F33B9ABC6C}" type="sibTrans" cxnId="{C98C5694-1C6B-4F41-854E-0E37BFBC7368}">
      <dgm:prSet/>
      <dgm:spPr/>
      <dgm:t>
        <a:bodyPr/>
        <a:lstStyle/>
        <a:p>
          <a:endParaRPr lang="pt-BR"/>
        </a:p>
      </dgm:t>
    </dgm:pt>
    <dgm:pt modelId="{3C1C2DA6-287D-4913-87CF-7E850A387692}">
      <dgm:prSet phldrT="[Texto]"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200" kern="1200" dirty="0">
              <a:latin typeface="Calibri"/>
              <a:ea typeface="+mn-ea"/>
              <a:cs typeface="+mn-cs"/>
            </a:rPr>
            <a:t>Está condicionado ao cumprimento de critérios de qualidade para: hospitais, hospitais-dia, SADT, </a:t>
          </a:r>
          <a:r>
            <a:rPr lang="pt-BR" sz="2200" kern="1200" dirty="0" err="1">
              <a:latin typeface="Calibri"/>
              <a:ea typeface="+mn-ea"/>
              <a:cs typeface="+mn-cs"/>
            </a:rPr>
            <a:t>HomeCare</a:t>
          </a:r>
          <a:r>
            <a:rPr lang="pt-BR" sz="2200" kern="1200" dirty="0">
              <a:latin typeface="Calibri"/>
              <a:ea typeface="+mn-ea"/>
              <a:cs typeface="+mn-cs"/>
            </a:rPr>
            <a:t>, clínicas ambulatoriais e  profissionais de saúde</a:t>
          </a:r>
        </a:p>
      </dgm:t>
    </dgm:pt>
    <dgm:pt modelId="{FFE0A6FB-4875-40F9-B5AC-286070E6DD51}" type="parTrans" cxnId="{399978BD-2C65-4198-A753-F04AFB5E6D73}">
      <dgm:prSet/>
      <dgm:spPr/>
      <dgm:t>
        <a:bodyPr/>
        <a:lstStyle/>
        <a:p>
          <a:endParaRPr lang="pt-BR"/>
        </a:p>
      </dgm:t>
    </dgm:pt>
    <dgm:pt modelId="{6FA913AB-FC1D-4D6F-B60D-2B4D1828503C}" type="sibTrans" cxnId="{399978BD-2C65-4198-A753-F04AFB5E6D73}">
      <dgm:prSet/>
      <dgm:spPr/>
      <dgm:t>
        <a:bodyPr/>
        <a:lstStyle/>
        <a:p>
          <a:endParaRPr lang="pt-BR"/>
        </a:p>
      </dgm:t>
    </dgm:pt>
    <dgm:pt modelId="{6D70E364-35DF-4227-94AE-8C57DA335DB4}">
      <dgm:prSet custT="1"/>
      <dgm:spPr/>
      <dgm:t>
        <a:bodyPr/>
        <a:lstStyle/>
        <a:p>
          <a:pPr>
            <a:buClr>
              <a:schemeClr val="accent3">
                <a:lumMod val="75000"/>
              </a:schemeClr>
            </a:buClr>
          </a:pPr>
          <a:r>
            <a:rPr lang="pt-BR" sz="2400" b="1" kern="1200" dirty="0">
              <a:latin typeface="Calibri"/>
              <a:ea typeface="+mn-ea"/>
              <a:cs typeface="+mn-cs"/>
            </a:rPr>
            <a:t>O FQ poder ser de </a:t>
          </a:r>
          <a:r>
            <a:rPr lang="pt-BR" sz="2400" b="1" u="sng" kern="1200" dirty="0">
              <a:latin typeface="Calibri"/>
              <a:ea typeface="+mn-ea"/>
              <a:cs typeface="+mn-cs"/>
            </a:rPr>
            <a:t>115%, 110%, 105% ou 100% </a:t>
          </a:r>
          <a:r>
            <a:rPr lang="pt-BR" sz="2400" b="1" kern="1200" dirty="0">
              <a:latin typeface="Calibri"/>
              <a:ea typeface="+mn-ea"/>
              <a:cs typeface="+mn-cs"/>
            </a:rPr>
            <a:t>do IPCA a depender do cumprimento dos requisitos de qualidade.</a:t>
          </a:r>
        </a:p>
      </dgm:t>
    </dgm:pt>
    <dgm:pt modelId="{9270F125-1C9A-401A-8542-DB449DEC92F2}" type="parTrans" cxnId="{AA238699-028F-47DC-A00D-2C2D415EADEC}">
      <dgm:prSet/>
      <dgm:spPr/>
      <dgm:t>
        <a:bodyPr/>
        <a:lstStyle/>
        <a:p>
          <a:endParaRPr lang="pt-BR"/>
        </a:p>
      </dgm:t>
    </dgm:pt>
    <dgm:pt modelId="{DF9B72CC-CE64-411F-80A3-1B0B8C256017}" type="sibTrans" cxnId="{AA238699-028F-47DC-A00D-2C2D415EADEC}">
      <dgm:prSet/>
      <dgm:spPr/>
      <dgm:t>
        <a:bodyPr/>
        <a:lstStyle/>
        <a:p>
          <a:endParaRPr lang="pt-BR"/>
        </a:p>
      </dgm:t>
    </dgm:pt>
    <dgm:pt modelId="{10DA9AA1-70B1-4E1E-817C-96331FE6B7CB}">
      <dgm:prSet custT="1"/>
      <dgm:spPr/>
      <dgm:t>
        <a:bodyPr/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9BBB59">
                <a:lumMod val="75000"/>
              </a:srgb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O índice de reajuste estabelecido pela ANS mantém-se o IPCA.</a:t>
          </a:r>
        </a:p>
      </dgm:t>
    </dgm:pt>
    <dgm:pt modelId="{849DE678-DB05-41BE-8791-BDF4A8EB109A}" type="parTrans" cxnId="{BE38441A-ED5F-44CC-A492-4BCB117F964A}">
      <dgm:prSet/>
      <dgm:spPr/>
      <dgm:t>
        <a:bodyPr/>
        <a:lstStyle/>
        <a:p>
          <a:endParaRPr lang="pt-BR"/>
        </a:p>
      </dgm:t>
    </dgm:pt>
    <dgm:pt modelId="{6EF75CF6-45C4-4D92-B1AE-3BC6A7B6009A}" type="sibTrans" cxnId="{BE38441A-ED5F-44CC-A492-4BCB117F964A}">
      <dgm:prSet/>
      <dgm:spPr/>
      <dgm:t>
        <a:bodyPr/>
        <a:lstStyle/>
        <a:p>
          <a:endParaRPr lang="pt-BR"/>
        </a:p>
      </dgm:t>
    </dgm:pt>
    <dgm:pt modelId="{3BBC8AD3-23C4-4DF3-B8C4-78DE38AF287B}">
      <dgm:prSet custT="1"/>
      <dgm:spPr/>
      <dgm:t>
        <a:bodyPr/>
        <a:lstStyle/>
        <a:p>
          <a:r>
            <a:rPr lang="pt-BR" sz="2400" b="1" kern="1200" dirty="0">
              <a:latin typeface="Calibri"/>
              <a:ea typeface="+mn-ea"/>
              <a:cs typeface="+mn-cs"/>
            </a:rPr>
            <a:t>Os Critérios são estabelecidos no anexo da norma e escalonados de acordo com o percentual de aplicação do FQ.</a:t>
          </a:r>
        </a:p>
      </dgm:t>
    </dgm:pt>
    <dgm:pt modelId="{C8C6077B-078A-4249-A44F-8B92F25899BC}" type="parTrans" cxnId="{E4831AFC-ACCB-4772-A0AF-913F443527DF}">
      <dgm:prSet/>
      <dgm:spPr/>
      <dgm:t>
        <a:bodyPr/>
        <a:lstStyle/>
        <a:p>
          <a:endParaRPr lang="pt-BR"/>
        </a:p>
      </dgm:t>
    </dgm:pt>
    <dgm:pt modelId="{271B573F-2AD6-4435-8605-8D09DA63C568}" type="sibTrans" cxnId="{E4831AFC-ACCB-4772-A0AF-913F443527DF}">
      <dgm:prSet/>
      <dgm:spPr/>
      <dgm:t>
        <a:bodyPr/>
        <a:lstStyle/>
        <a:p>
          <a:endParaRPr lang="pt-BR"/>
        </a:p>
      </dgm:t>
    </dgm:pt>
    <dgm:pt modelId="{CD6A251F-281D-4BF2-BE0A-91E4B83F99DC}">
      <dgm:prSet custT="1"/>
      <dgm:spPr/>
      <dgm:t>
        <a:bodyPr/>
        <a:lstStyle/>
        <a:p>
          <a:r>
            <a:rPr lang="pt-BR" sz="2400" b="1" dirty="0"/>
            <a:t>A verificação é feita pela Operadora de Planos de Saúde a partir da documentação apresentada pelo Prestador de Serviços, seguindo os critérios estabelecidos pela norma.</a:t>
          </a:r>
        </a:p>
      </dgm:t>
    </dgm:pt>
    <dgm:pt modelId="{1F396C50-99E5-4564-B984-1E0A983169C9}" type="parTrans" cxnId="{EDB85E82-1E05-48E7-8DD8-735393E82EE1}">
      <dgm:prSet/>
      <dgm:spPr/>
      <dgm:t>
        <a:bodyPr/>
        <a:lstStyle/>
        <a:p>
          <a:endParaRPr lang="pt-BR"/>
        </a:p>
      </dgm:t>
    </dgm:pt>
    <dgm:pt modelId="{F8330525-0F66-43C8-A618-68BA8C19F6A6}" type="sibTrans" cxnId="{EDB85E82-1E05-48E7-8DD8-735393E82EE1}">
      <dgm:prSet/>
      <dgm:spPr/>
      <dgm:t>
        <a:bodyPr/>
        <a:lstStyle/>
        <a:p>
          <a:endParaRPr lang="pt-BR"/>
        </a:p>
      </dgm:t>
    </dgm:pt>
    <dgm:pt modelId="{FA04C9DF-CD9C-4AB4-B4A0-B06DA4F3735D}" type="pres">
      <dgm:prSet presAssocID="{B4A3AC5B-2581-4260-A403-67D502B5EF66}" presName="vert0" presStyleCnt="0">
        <dgm:presLayoutVars>
          <dgm:dir/>
          <dgm:animOne val="branch"/>
          <dgm:animLvl val="lvl"/>
        </dgm:presLayoutVars>
      </dgm:prSet>
      <dgm:spPr/>
    </dgm:pt>
    <dgm:pt modelId="{3F98846B-CD15-443F-BB73-632DC5C6F3E9}" type="pres">
      <dgm:prSet presAssocID="{302B50B6-7484-4294-A6E4-209EC931CDE7}" presName="thickLine" presStyleLbl="alignNode1" presStyleIdx="0" presStyleCnt="1"/>
      <dgm:spPr/>
    </dgm:pt>
    <dgm:pt modelId="{71996D03-D238-4950-86D5-E084BE3AC121}" type="pres">
      <dgm:prSet presAssocID="{302B50B6-7484-4294-A6E4-209EC931CDE7}" presName="horz1" presStyleCnt="0"/>
      <dgm:spPr/>
    </dgm:pt>
    <dgm:pt modelId="{88F121B8-FCBB-492F-A956-9E952B33F11D}" type="pres">
      <dgm:prSet presAssocID="{302B50B6-7484-4294-A6E4-209EC931CDE7}" presName="tx1" presStyleLbl="revTx" presStyleIdx="0" presStyleCnt="8" custScaleX="169864"/>
      <dgm:spPr/>
    </dgm:pt>
    <dgm:pt modelId="{1167285A-1424-4E43-9377-C7A7E6F8C864}" type="pres">
      <dgm:prSet presAssocID="{302B50B6-7484-4294-A6E4-209EC931CDE7}" presName="vert1" presStyleCnt="0"/>
      <dgm:spPr/>
    </dgm:pt>
    <dgm:pt modelId="{463FA4E7-2792-4212-B908-14A58D5747DB}" type="pres">
      <dgm:prSet presAssocID="{ED6740B4-5D4D-45FA-A043-EE63AE662B35}" presName="vertSpace2a" presStyleCnt="0"/>
      <dgm:spPr/>
    </dgm:pt>
    <dgm:pt modelId="{9DCDCD54-5606-4D52-9B2E-07574FFE020A}" type="pres">
      <dgm:prSet presAssocID="{ED6740B4-5D4D-45FA-A043-EE63AE662B35}" presName="horz2" presStyleCnt="0"/>
      <dgm:spPr/>
    </dgm:pt>
    <dgm:pt modelId="{DA9B4565-6391-4889-B26D-2C710EB8B83B}" type="pres">
      <dgm:prSet presAssocID="{ED6740B4-5D4D-45FA-A043-EE63AE662B35}" presName="horzSpace2" presStyleCnt="0"/>
      <dgm:spPr/>
    </dgm:pt>
    <dgm:pt modelId="{53270545-1924-465A-A333-CC92A301F10E}" type="pres">
      <dgm:prSet presAssocID="{ED6740B4-5D4D-45FA-A043-EE63AE662B35}" presName="tx2" presStyleLbl="revTx" presStyleIdx="1" presStyleCnt="8"/>
      <dgm:spPr/>
    </dgm:pt>
    <dgm:pt modelId="{DB9ABC03-2CF0-4F56-AD84-828262A9281C}" type="pres">
      <dgm:prSet presAssocID="{ED6740B4-5D4D-45FA-A043-EE63AE662B35}" presName="vert2" presStyleCnt="0"/>
      <dgm:spPr/>
    </dgm:pt>
    <dgm:pt modelId="{74A847E1-E2E0-46F3-B96A-FBB73DD4B059}" type="pres">
      <dgm:prSet presAssocID="{ED6740B4-5D4D-45FA-A043-EE63AE662B35}" presName="thinLine2b" presStyleLbl="callout" presStyleIdx="0" presStyleCnt="7"/>
      <dgm:spPr/>
    </dgm:pt>
    <dgm:pt modelId="{1F69F14C-6694-4957-8D6E-05CA0BCA73A3}" type="pres">
      <dgm:prSet presAssocID="{ED6740B4-5D4D-45FA-A043-EE63AE662B35}" presName="vertSpace2b" presStyleCnt="0"/>
      <dgm:spPr/>
    </dgm:pt>
    <dgm:pt modelId="{ACE906A2-4261-48DC-854A-D8151B61A70B}" type="pres">
      <dgm:prSet presAssocID="{10DA9AA1-70B1-4E1E-817C-96331FE6B7CB}" presName="horz2" presStyleCnt="0"/>
      <dgm:spPr/>
    </dgm:pt>
    <dgm:pt modelId="{5FD053AC-E115-48ED-8EB1-541D8B1FEAC6}" type="pres">
      <dgm:prSet presAssocID="{10DA9AA1-70B1-4E1E-817C-96331FE6B7CB}" presName="horzSpace2" presStyleCnt="0"/>
      <dgm:spPr/>
    </dgm:pt>
    <dgm:pt modelId="{66F9BED3-3BAA-42D2-961F-7CDA685F18FF}" type="pres">
      <dgm:prSet presAssocID="{10DA9AA1-70B1-4E1E-817C-96331FE6B7CB}" presName="tx2" presStyleLbl="revTx" presStyleIdx="2" presStyleCnt="8" custLinFactY="100000" custLinFactNeighborX="-833" custLinFactNeighborY="106599"/>
      <dgm:spPr/>
    </dgm:pt>
    <dgm:pt modelId="{8D954459-F6FC-4B81-A4D4-E1418D8400AB}" type="pres">
      <dgm:prSet presAssocID="{10DA9AA1-70B1-4E1E-817C-96331FE6B7CB}" presName="vert2" presStyleCnt="0"/>
      <dgm:spPr/>
    </dgm:pt>
    <dgm:pt modelId="{C49B74DA-6BA7-499F-8B12-DD12B9DE6337}" type="pres">
      <dgm:prSet presAssocID="{10DA9AA1-70B1-4E1E-817C-96331FE6B7CB}" presName="thinLine2b" presStyleLbl="callout" presStyleIdx="1" presStyleCnt="7"/>
      <dgm:spPr/>
    </dgm:pt>
    <dgm:pt modelId="{442B41CF-47C2-4EA3-9640-FC4EA8B470E2}" type="pres">
      <dgm:prSet presAssocID="{10DA9AA1-70B1-4E1E-817C-96331FE6B7CB}" presName="vertSpace2b" presStyleCnt="0"/>
      <dgm:spPr/>
    </dgm:pt>
    <dgm:pt modelId="{3C238DB0-E682-46A1-B2E8-8ED4DBE4285B}" type="pres">
      <dgm:prSet presAssocID="{1995F426-01EA-48AA-9937-3DF57D787F78}" presName="horz2" presStyleCnt="0"/>
      <dgm:spPr/>
    </dgm:pt>
    <dgm:pt modelId="{93C66D4B-60CF-4040-A981-A392910E0E48}" type="pres">
      <dgm:prSet presAssocID="{1995F426-01EA-48AA-9937-3DF57D787F78}" presName="horzSpace2" presStyleCnt="0"/>
      <dgm:spPr/>
    </dgm:pt>
    <dgm:pt modelId="{7F307011-8498-4482-9E6F-042E3DA0BBC4}" type="pres">
      <dgm:prSet presAssocID="{1995F426-01EA-48AA-9937-3DF57D787F78}" presName="tx2" presStyleLbl="revTx" presStyleIdx="3" presStyleCnt="8" custLinFactY="-9710" custLinFactNeighborX="-833" custLinFactNeighborY="-100000"/>
      <dgm:spPr/>
    </dgm:pt>
    <dgm:pt modelId="{471413F8-4F3E-4226-A1E4-017FA87B226A}" type="pres">
      <dgm:prSet presAssocID="{1995F426-01EA-48AA-9937-3DF57D787F78}" presName="vert2" presStyleCnt="0"/>
      <dgm:spPr/>
    </dgm:pt>
    <dgm:pt modelId="{16F9F267-F230-4CFA-A7B6-BC465661CE35}" type="pres">
      <dgm:prSet presAssocID="{1995F426-01EA-48AA-9937-3DF57D787F78}" presName="thinLine2b" presStyleLbl="callout" presStyleIdx="2" presStyleCnt="7"/>
      <dgm:spPr/>
    </dgm:pt>
    <dgm:pt modelId="{84659A6F-7920-4E05-8D40-353A44A5724D}" type="pres">
      <dgm:prSet presAssocID="{1995F426-01EA-48AA-9937-3DF57D787F78}" presName="vertSpace2b" presStyleCnt="0"/>
      <dgm:spPr/>
    </dgm:pt>
    <dgm:pt modelId="{5B0534E4-73A0-4A5A-B808-8AC055A3B7D2}" type="pres">
      <dgm:prSet presAssocID="{3C1C2DA6-287D-4913-87CF-7E850A387692}" presName="horz2" presStyleCnt="0"/>
      <dgm:spPr/>
    </dgm:pt>
    <dgm:pt modelId="{F8AB15E5-581B-47BA-99CE-A2D8BB170997}" type="pres">
      <dgm:prSet presAssocID="{3C1C2DA6-287D-4913-87CF-7E850A387692}" presName="horzSpace2" presStyleCnt="0"/>
      <dgm:spPr/>
    </dgm:pt>
    <dgm:pt modelId="{182E2E02-FE8C-4275-9007-80503C7180E8}" type="pres">
      <dgm:prSet presAssocID="{3C1C2DA6-287D-4913-87CF-7E850A387692}" presName="tx2" presStyleLbl="revTx" presStyleIdx="4" presStyleCnt="8" custLinFactY="-9056" custLinFactNeighborX="-833" custLinFactNeighborY="-100000"/>
      <dgm:spPr/>
    </dgm:pt>
    <dgm:pt modelId="{A4BCCEFA-B666-4E74-8DFF-7C01461D7336}" type="pres">
      <dgm:prSet presAssocID="{3C1C2DA6-287D-4913-87CF-7E850A387692}" presName="vert2" presStyleCnt="0"/>
      <dgm:spPr/>
    </dgm:pt>
    <dgm:pt modelId="{D5AC214D-F418-4118-B06E-4F801CA5E60B}" type="pres">
      <dgm:prSet presAssocID="{3C1C2DA6-287D-4913-87CF-7E850A387692}" presName="thinLine2b" presStyleLbl="callout" presStyleIdx="3" presStyleCnt="7"/>
      <dgm:spPr/>
    </dgm:pt>
    <dgm:pt modelId="{81DAF678-C9AC-44E6-85C0-D2BF1CA29CB1}" type="pres">
      <dgm:prSet presAssocID="{3C1C2DA6-287D-4913-87CF-7E850A387692}" presName="vertSpace2b" presStyleCnt="0"/>
      <dgm:spPr/>
    </dgm:pt>
    <dgm:pt modelId="{B5817490-7BA1-4DEC-BBC2-AF618F0C22C5}" type="pres">
      <dgm:prSet presAssocID="{6D70E364-35DF-4227-94AE-8C57DA335DB4}" presName="horz2" presStyleCnt="0"/>
      <dgm:spPr/>
    </dgm:pt>
    <dgm:pt modelId="{9680C3E1-5971-4566-8172-42803152593A}" type="pres">
      <dgm:prSet presAssocID="{6D70E364-35DF-4227-94AE-8C57DA335DB4}" presName="horzSpace2" presStyleCnt="0"/>
      <dgm:spPr/>
    </dgm:pt>
    <dgm:pt modelId="{4041FB69-F73F-43B5-ACAF-52B97BAB5950}" type="pres">
      <dgm:prSet presAssocID="{6D70E364-35DF-4227-94AE-8C57DA335DB4}" presName="tx2" presStyleLbl="revTx" presStyleIdx="5" presStyleCnt="8"/>
      <dgm:spPr/>
    </dgm:pt>
    <dgm:pt modelId="{2604CD3E-42A7-4343-9240-C3FAFD9E8A7A}" type="pres">
      <dgm:prSet presAssocID="{6D70E364-35DF-4227-94AE-8C57DA335DB4}" presName="vert2" presStyleCnt="0"/>
      <dgm:spPr/>
    </dgm:pt>
    <dgm:pt modelId="{4F6431E5-4F82-4D72-83AE-8209904A2297}" type="pres">
      <dgm:prSet presAssocID="{6D70E364-35DF-4227-94AE-8C57DA335DB4}" presName="thinLine2b" presStyleLbl="callout" presStyleIdx="4" presStyleCnt="7"/>
      <dgm:spPr/>
    </dgm:pt>
    <dgm:pt modelId="{FA4B3BEA-9485-4374-8565-67B879823495}" type="pres">
      <dgm:prSet presAssocID="{6D70E364-35DF-4227-94AE-8C57DA335DB4}" presName="vertSpace2b" presStyleCnt="0"/>
      <dgm:spPr/>
    </dgm:pt>
    <dgm:pt modelId="{B9E43BCE-62BD-4D01-8D4C-EEBC16F06038}" type="pres">
      <dgm:prSet presAssocID="{3BBC8AD3-23C4-4DF3-B8C4-78DE38AF287B}" presName="horz2" presStyleCnt="0"/>
      <dgm:spPr/>
    </dgm:pt>
    <dgm:pt modelId="{3DBF5304-8EA1-4327-9D10-17B27751334D}" type="pres">
      <dgm:prSet presAssocID="{3BBC8AD3-23C4-4DF3-B8C4-78DE38AF287B}" presName="horzSpace2" presStyleCnt="0"/>
      <dgm:spPr/>
    </dgm:pt>
    <dgm:pt modelId="{AE249CCC-DD56-4306-A264-0DDABE61BE8F}" type="pres">
      <dgm:prSet presAssocID="{3BBC8AD3-23C4-4DF3-B8C4-78DE38AF287B}" presName="tx2" presStyleLbl="revTx" presStyleIdx="6" presStyleCnt="8"/>
      <dgm:spPr/>
    </dgm:pt>
    <dgm:pt modelId="{688716D1-99E6-4A6A-A96F-BFBBAAB0ED0E}" type="pres">
      <dgm:prSet presAssocID="{3BBC8AD3-23C4-4DF3-B8C4-78DE38AF287B}" presName="vert2" presStyleCnt="0"/>
      <dgm:spPr/>
    </dgm:pt>
    <dgm:pt modelId="{0440D4C4-E941-413E-89DA-992292246CDC}" type="pres">
      <dgm:prSet presAssocID="{3BBC8AD3-23C4-4DF3-B8C4-78DE38AF287B}" presName="thinLine2b" presStyleLbl="callout" presStyleIdx="5" presStyleCnt="7"/>
      <dgm:spPr/>
    </dgm:pt>
    <dgm:pt modelId="{3B53AE4C-729E-4479-869F-ECC2C29358D8}" type="pres">
      <dgm:prSet presAssocID="{3BBC8AD3-23C4-4DF3-B8C4-78DE38AF287B}" presName="vertSpace2b" presStyleCnt="0"/>
      <dgm:spPr/>
    </dgm:pt>
    <dgm:pt modelId="{4115752E-CF4D-4CB7-9A88-85036F35EEEF}" type="pres">
      <dgm:prSet presAssocID="{CD6A251F-281D-4BF2-BE0A-91E4B83F99DC}" presName="horz2" presStyleCnt="0"/>
      <dgm:spPr/>
    </dgm:pt>
    <dgm:pt modelId="{E91D9659-C852-45F8-8012-464E3CA943C9}" type="pres">
      <dgm:prSet presAssocID="{CD6A251F-281D-4BF2-BE0A-91E4B83F99DC}" presName="horzSpace2" presStyleCnt="0"/>
      <dgm:spPr/>
    </dgm:pt>
    <dgm:pt modelId="{35C74E00-F4E6-4CB0-A47E-4B445211E07D}" type="pres">
      <dgm:prSet presAssocID="{CD6A251F-281D-4BF2-BE0A-91E4B83F99DC}" presName="tx2" presStyleLbl="revTx" presStyleIdx="7" presStyleCnt="8"/>
      <dgm:spPr/>
    </dgm:pt>
    <dgm:pt modelId="{1B32BCE7-C781-4BAF-B203-B8C374B7DDA9}" type="pres">
      <dgm:prSet presAssocID="{CD6A251F-281D-4BF2-BE0A-91E4B83F99DC}" presName="vert2" presStyleCnt="0"/>
      <dgm:spPr/>
    </dgm:pt>
    <dgm:pt modelId="{5940C4E7-32E8-4E12-BA03-747BD0FEFFCA}" type="pres">
      <dgm:prSet presAssocID="{CD6A251F-281D-4BF2-BE0A-91E4B83F99DC}" presName="thinLine2b" presStyleLbl="callout" presStyleIdx="6" presStyleCnt="7" custFlipVert="1" custSzY="45720" custScaleX="98031" custLinFactNeighborX="169" custLinFactNeighborY="49209"/>
      <dgm:spPr/>
    </dgm:pt>
    <dgm:pt modelId="{D0079CFB-DD8F-485B-9531-93EA27B7BAD3}" type="pres">
      <dgm:prSet presAssocID="{CD6A251F-281D-4BF2-BE0A-91E4B83F99DC}" presName="vertSpace2b" presStyleCnt="0"/>
      <dgm:spPr/>
    </dgm:pt>
  </dgm:ptLst>
  <dgm:cxnLst>
    <dgm:cxn modelId="{BE38441A-ED5F-44CC-A492-4BCB117F964A}" srcId="{302B50B6-7484-4294-A6E4-209EC931CDE7}" destId="{10DA9AA1-70B1-4E1E-817C-96331FE6B7CB}" srcOrd="1" destOrd="0" parTransId="{849DE678-DB05-41BE-8791-BDF4A8EB109A}" sibTransId="{6EF75CF6-45C4-4D92-B1AE-3BC6A7B6009A}"/>
    <dgm:cxn modelId="{2D12BC2A-5E2F-4545-AE97-B279D7943B3E}" srcId="{302B50B6-7484-4294-A6E4-209EC931CDE7}" destId="{ED6740B4-5D4D-45FA-A043-EE63AE662B35}" srcOrd="0" destOrd="0" parTransId="{477D8E34-BB26-408A-8688-6B1E2C04A05E}" sibTransId="{01EBDE97-20B9-44F9-8308-C657A3BCCC4A}"/>
    <dgm:cxn modelId="{0BA76C2C-1A1D-4B9F-A9C6-A65C75E7E658}" type="presOf" srcId="{6D70E364-35DF-4227-94AE-8C57DA335DB4}" destId="{4041FB69-F73F-43B5-ACAF-52B97BAB5950}" srcOrd="0" destOrd="0" presId="urn:microsoft.com/office/officeart/2008/layout/LinedList"/>
    <dgm:cxn modelId="{2C39CB40-191B-4C60-81EE-DEB049331E52}" type="presOf" srcId="{302B50B6-7484-4294-A6E4-209EC931CDE7}" destId="{88F121B8-FCBB-492F-A956-9E952B33F11D}" srcOrd="0" destOrd="0" presId="urn:microsoft.com/office/officeart/2008/layout/LinedList"/>
    <dgm:cxn modelId="{FB91D75B-CBFA-41AB-BF28-E13AAD727910}" type="presOf" srcId="{3BBC8AD3-23C4-4DF3-B8C4-78DE38AF287B}" destId="{AE249CCC-DD56-4306-A264-0DDABE61BE8F}" srcOrd="0" destOrd="0" presId="urn:microsoft.com/office/officeart/2008/layout/LinedList"/>
    <dgm:cxn modelId="{A5AB6B51-46B3-4D1F-9B53-70ADB3B4A4D7}" type="presOf" srcId="{B4A3AC5B-2581-4260-A403-67D502B5EF66}" destId="{FA04C9DF-CD9C-4AB4-B4A0-B06DA4F3735D}" srcOrd="0" destOrd="0" presId="urn:microsoft.com/office/officeart/2008/layout/LinedList"/>
    <dgm:cxn modelId="{3A464F54-47AC-4C80-B582-9552025C9D8C}" srcId="{B4A3AC5B-2581-4260-A403-67D502B5EF66}" destId="{302B50B6-7484-4294-A6E4-209EC931CDE7}" srcOrd="0" destOrd="0" parTransId="{AA034B1A-A73D-44AF-87EA-2A65221F3922}" sibTransId="{D3BFC052-2C1B-4874-B2F6-D76E2971A85B}"/>
    <dgm:cxn modelId="{289CB15A-5ACB-4CF7-B6D4-EB2F407B6E3B}" type="presOf" srcId="{ED6740B4-5D4D-45FA-A043-EE63AE662B35}" destId="{53270545-1924-465A-A333-CC92A301F10E}" srcOrd="0" destOrd="0" presId="urn:microsoft.com/office/officeart/2008/layout/LinedList"/>
    <dgm:cxn modelId="{EDB85E82-1E05-48E7-8DD8-735393E82EE1}" srcId="{302B50B6-7484-4294-A6E4-209EC931CDE7}" destId="{CD6A251F-281D-4BF2-BE0A-91E4B83F99DC}" srcOrd="6" destOrd="0" parTransId="{1F396C50-99E5-4564-B984-1E0A983169C9}" sibTransId="{F8330525-0F66-43C8-A618-68BA8C19F6A6}"/>
    <dgm:cxn modelId="{C98C5694-1C6B-4F41-854E-0E37BFBC7368}" srcId="{302B50B6-7484-4294-A6E4-209EC931CDE7}" destId="{1995F426-01EA-48AA-9937-3DF57D787F78}" srcOrd="2" destOrd="0" parTransId="{C0355E2B-159A-4AAE-AACF-2A7E3662C19C}" sibTransId="{C11E84FD-AF94-4B33-BC87-A9F33B9ABC6C}"/>
    <dgm:cxn modelId="{AA238699-028F-47DC-A00D-2C2D415EADEC}" srcId="{302B50B6-7484-4294-A6E4-209EC931CDE7}" destId="{6D70E364-35DF-4227-94AE-8C57DA335DB4}" srcOrd="4" destOrd="0" parTransId="{9270F125-1C9A-401A-8542-DB449DEC92F2}" sibTransId="{DF9B72CC-CE64-411F-80A3-1B0B8C256017}"/>
    <dgm:cxn modelId="{ECD3F5A8-AACB-4CDF-8EA0-6661F99C422A}" type="presOf" srcId="{10DA9AA1-70B1-4E1E-817C-96331FE6B7CB}" destId="{66F9BED3-3BAA-42D2-961F-7CDA685F18FF}" srcOrd="0" destOrd="0" presId="urn:microsoft.com/office/officeart/2008/layout/LinedList"/>
    <dgm:cxn modelId="{399978BD-2C65-4198-A753-F04AFB5E6D73}" srcId="{302B50B6-7484-4294-A6E4-209EC931CDE7}" destId="{3C1C2DA6-287D-4913-87CF-7E850A387692}" srcOrd="3" destOrd="0" parTransId="{FFE0A6FB-4875-40F9-B5AC-286070E6DD51}" sibTransId="{6FA913AB-FC1D-4D6F-B60D-2B4D1828503C}"/>
    <dgm:cxn modelId="{4F4069C6-6E19-4632-B5DC-764B94B4CEBA}" type="presOf" srcId="{1995F426-01EA-48AA-9937-3DF57D787F78}" destId="{7F307011-8498-4482-9E6F-042E3DA0BBC4}" srcOrd="0" destOrd="0" presId="urn:microsoft.com/office/officeart/2008/layout/LinedList"/>
    <dgm:cxn modelId="{F035D2D5-28BD-439A-ABE4-93E3BE319F22}" type="presOf" srcId="{3C1C2DA6-287D-4913-87CF-7E850A387692}" destId="{182E2E02-FE8C-4275-9007-80503C7180E8}" srcOrd="0" destOrd="0" presId="urn:microsoft.com/office/officeart/2008/layout/LinedList"/>
    <dgm:cxn modelId="{6E8508EE-A2C5-4AEA-9D47-C09F65343938}" type="presOf" srcId="{CD6A251F-281D-4BF2-BE0A-91E4B83F99DC}" destId="{35C74E00-F4E6-4CB0-A47E-4B445211E07D}" srcOrd="0" destOrd="0" presId="urn:microsoft.com/office/officeart/2008/layout/LinedList"/>
    <dgm:cxn modelId="{E4831AFC-ACCB-4772-A0AF-913F443527DF}" srcId="{302B50B6-7484-4294-A6E4-209EC931CDE7}" destId="{3BBC8AD3-23C4-4DF3-B8C4-78DE38AF287B}" srcOrd="5" destOrd="0" parTransId="{C8C6077B-078A-4249-A44F-8B92F25899BC}" sibTransId="{271B573F-2AD6-4435-8605-8D09DA63C568}"/>
    <dgm:cxn modelId="{B7DD304E-4CC5-41C7-8601-426000E0F828}" type="presParOf" srcId="{FA04C9DF-CD9C-4AB4-B4A0-B06DA4F3735D}" destId="{3F98846B-CD15-443F-BB73-632DC5C6F3E9}" srcOrd="0" destOrd="0" presId="urn:microsoft.com/office/officeart/2008/layout/LinedList"/>
    <dgm:cxn modelId="{9A3494C8-C962-482E-B85A-77C591E9AA70}" type="presParOf" srcId="{FA04C9DF-CD9C-4AB4-B4A0-B06DA4F3735D}" destId="{71996D03-D238-4950-86D5-E084BE3AC121}" srcOrd="1" destOrd="0" presId="urn:microsoft.com/office/officeart/2008/layout/LinedList"/>
    <dgm:cxn modelId="{50949727-B20B-446C-9D35-924372112FC0}" type="presParOf" srcId="{71996D03-D238-4950-86D5-E084BE3AC121}" destId="{88F121B8-FCBB-492F-A956-9E952B33F11D}" srcOrd="0" destOrd="0" presId="urn:microsoft.com/office/officeart/2008/layout/LinedList"/>
    <dgm:cxn modelId="{03FEB0DA-E4B3-4432-B495-CF770C808D74}" type="presParOf" srcId="{71996D03-D238-4950-86D5-E084BE3AC121}" destId="{1167285A-1424-4E43-9377-C7A7E6F8C864}" srcOrd="1" destOrd="0" presId="urn:microsoft.com/office/officeart/2008/layout/LinedList"/>
    <dgm:cxn modelId="{5869A1D5-D0B2-4294-96FE-34417CEB346C}" type="presParOf" srcId="{1167285A-1424-4E43-9377-C7A7E6F8C864}" destId="{463FA4E7-2792-4212-B908-14A58D5747DB}" srcOrd="0" destOrd="0" presId="urn:microsoft.com/office/officeart/2008/layout/LinedList"/>
    <dgm:cxn modelId="{FEB830A4-94C5-480A-A4B4-59E65676C047}" type="presParOf" srcId="{1167285A-1424-4E43-9377-C7A7E6F8C864}" destId="{9DCDCD54-5606-4D52-9B2E-07574FFE020A}" srcOrd="1" destOrd="0" presId="urn:microsoft.com/office/officeart/2008/layout/LinedList"/>
    <dgm:cxn modelId="{FEF70563-E1EC-457C-BE74-6A2E3ECE9058}" type="presParOf" srcId="{9DCDCD54-5606-4D52-9B2E-07574FFE020A}" destId="{DA9B4565-6391-4889-B26D-2C710EB8B83B}" srcOrd="0" destOrd="0" presId="urn:microsoft.com/office/officeart/2008/layout/LinedList"/>
    <dgm:cxn modelId="{60F7DBD6-9DDA-443E-84E9-517D27AA1443}" type="presParOf" srcId="{9DCDCD54-5606-4D52-9B2E-07574FFE020A}" destId="{53270545-1924-465A-A333-CC92A301F10E}" srcOrd="1" destOrd="0" presId="urn:microsoft.com/office/officeart/2008/layout/LinedList"/>
    <dgm:cxn modelId="{A754D606-3E26-45F5-B854-7473E9DBD02E}" type="presParOf" srcId="{9DCDCD54-5606-4D52-9B2E-07574FFE020A}" destId="{DB9ABC03-2CF0-4F56-AD84-828262A9281C}" srcOrd="2" destOrd="0" presId="urn:microsoft.com/office/officeart/2008/layout/LinedList"/>
    <dgm:cxn modelId="{6C7FB269-F134-42A6-8AA8-0C06B38295A8}" type="presParOf" srcId="{1167285A-1424-4E43-9377-C7A7E6F8C864}" destId="{74A847E1-E2E0-46F3-B96A-FBB73DD4B059}" srcOrd="2" destOrd="0" presId="urn:microsoft.com/office/officeart/2008/layout/LinedList"/>
    <dgm:cxn modelId="{200600FD-D13B-4ADE-B1E0-AC355252722E}" type="presParOf" srcId="{1167285A-1424-4E43-9377-C7A7E6F8C864}" destId="{1F69F14C-6694-4957-8D6E-05CA0BCA73A3}" srcOrd="3" destOrd="0" presId="urn:microsoft.com/office/officeart/2008/layout/LinedList"/>
    <dgm:cxn modelId="{DF50E47E-28ED-411A-B40F-B8E13F2A73CE}" type="presParOf" srcId="{1167285A-1424-4E43-9377-C7A7E6F8C864}" destId="{ACE906A2-4261-48DC-854A-D8151B61A70B}" srcOrd="4" destOrd="0" presId="urn:microsoft.com/office/officeart/2008/layout/LinedList"/>
    <dgm:cxn modelId="{FFD4627D-0FEF-4EB1-BD1F-2C4AC4BB17EF}" type="presParOf" srcId="{ACE906A2-4261-48DC-854A-D8151B61A70B}" destId="{5FD053AC-E115-48ED-8EB1-541D8B1FEAC6}" srcOrd="0" destOrd="0" presId="urn:microsoft.com/office/officeart/2008/layout/LinedList"/>
    <dgm:cxn modelId="{3F902CD4-8F46-4032-97B3-86F5359FB58E}" type="presParOf" srcId="{ACE906A2-4261-48DC-854A-D8151B61A70B}" destId="{66F9BED3-3BAA-42D2-961F-7CDA685F18FF}" srcOrd="1" destOrd="0" presId="urn:microsoft.com/office/officeart/2008/layout/LinedList"/>
    <dgm:cxn modelId="{CBBF0CFE-0CCE-48DE-8B58-123D4FEBEB08}" type="presParOf" srcId="{ACE906A2-4261-48DC-854A-D8151B61A70B}" destId="{8D954459-F6FC-4B81-A4D4-E1418D8400AB}" srcOrd="2" destOrd="0" presId="urn:microsoft.com/office/officeart/2008/layout/LinedList"/>
    <dgm:cxn modelId="{2C741965-7C10-4598-840C-87AD77697C46}" type="presParOf" srcId="{1167285A-1424-4E43-9377-C7A7E6F8C864}" destId="{C49B74DA-6BA7-499F-8B12-DD12B9DE6337}" srcOrd="5" destOrd="0" presId="urn:microsoft.com/office/officeart/2008/layout/LinedList"/>
    <dgm:cxn modelId="{CAA7E282-F760-4259-B060-5F918AF3034C}" type="presParOf" srcId="{1167285A-1424-4E43-9377-C7A7E6F8C864}" destId="{442B41CF-47C2-4EA3-9640-FC4EA8B470E2}" srcOrd="6" destOrd="0" presId="urn:microsoft.com/office/officeart/2008/layout/LinedList"/>
    <dgm:cxn modelId="{FEF19720-3D9D-4D81-ADFE-D8E97061CA23}" type="presParOf" srcId="{1167285A-1424-4E43-9377-C7A7E6F8C864}" destId="{3C238DB0-E682-46A1-B2E8-8ED4DBE4285B}" srcOrd="7" destOrd="0" presId="urn:microsoft.com/office/officeart/2008/layout/LinedList"/>
    <dgm:cxn modelId="{FD862A69-36AB-46F8-9E6B-D8CB09CCBE5A}" type="presParOf" srcId="{3C238DB0-E682-46A1-B2E8-8ED4DBE4285B}" destId="{93C66D4B-60CF-4040-A981-A392910E0E48}" srcOrd="0" destOrd="0" presId="urn:microsoft.com/office/officeart/2008/layout/LinedList"/>
    <dgm:cxn modelId="{324A419E-88EF-4A95-90AE-6A2AD889BBAD}" type="presParOf" srcId="{3C238DB0-E682-46A1-B2E8-8ED4DBE4285B}" destId="{7F307011-8498-4482-9E6F-042E3DA0BBC4}" srcOrd="1" destOrd="0" presId="urn:microsoft.com/office/officeart/2008/layout/LinedList"/>
    <dgm:cxn modelId="{1C050EDD-EEBC-4058-8E2B-AEDD1A88C387}" type="presParOf" srcId="{3C238DB0-E682-46A1-B2E8-8ED4DBE4285B}" destId="{471413F8-4F3E-4226-A1E4-017FA87B226A}" srcOrd="2" destOrd="0" presId="urn:microsoft.com/office/officeart/2008/layout/LinedList"/>
    <dgm:cxn modelId="{1795AF21-E57D-4E8E-8139-8C3BEFB60DB8}" type="presParOf" srcId="{1167285A-1424-4E43-9377-C7A7E6F8C864}" destId="{16F9F267-F230-4CFA-A7B6-BC465661CE35}" srcOrd="8" destOrd="0" presId="urn:microsoft.com/office/officeart/2008/layout/LinedList"/>
    <dgm:cxn modelId="{FE78B7F6-C026-4E44-B4D5-17C39894CDBB}" type="presParOf" srcId="{1167285A-1424-4E43-9377-C7A7E6F8C864}" destId="{84659A6F-7920-4E05-8D40-353A44A5724D}" srcOrd="9" destOrd="0" presId="urn:microsoft.com/office/officeart/2008/layout/LinedList"/>
    <dgm:cxn modelId="{CBC7A3B0-18D3-4460-A39A-36C5618A054B}" type="presParOf" srcId="{1167285A-1424-4E43-9377-C7A7E6F8C864}" destId="{5B0534E4-73A0-4A5A-B808-8AC055A3B7D2}" srcOrd="10" destOrd="0" presId="urn:microsoft.com/office/officeart/2008/layout/LinedList"/>
    <dgm:cxn modelId="{2534F498-3B1C-4931-819F-6FE56A936F16}" type="presParOf" srcId="{5B0534E4-73A0-4A5A-B808-8AC055A3B7D2}" destId="{F8AB15E5-581B-47BA-99CE-A2D8BB170997}" srcOrd="0" destOrd="0" presId="urn:microsoft.com/office/officeart/2008/layout/LinedList"/>
    <dgm:cxn modelId="{DA27492A-8C92-42F0-B729-0B64FBC3297D}" type="presParOf" srcId="{5B0534E4-73A0-4A5A-B808-8AC055A3B7D2}" destId="{182E2E02-FE8C-4275-9007-80503C7180E8}" srcOrd="1" destOrd="0" presId="urn:microsoft.com/office/officeart/2008/layout/LinedList"/>
    <dgm:cxn modelId="{CE8EB175-2DA4-4A8B-B450-81A3C55C147D}" type="presParOf" srcId="{5B0534E4-73A0-4A5A-B808-8AC055A3B7D2}" destId="{A4BCCEFA-B666-4E74-8DFF-7C01461D7336}" srcOrd="2" destOrd="0" presId="urn:microsoft.com/office/officeart/2008/layout/LinedList"/>
    <dgm:cxn modelId="{DA508A97-B102-42AE-9761-56F0FD6B9951}" type="presParOf" srcId="{1167285A-1424-4E43-9377-C7A7E6F8C864}" destId="{D5AC214D-F418-4118-B06E-4F801CA5E60B}" srcOrd="11" destOrd="0" presId="urn:microsoft.com/office/officeart/2008/layout/LinedList"/>
    <dgm:cxn modelId="{7A31E482-FBBB-4569-8BF0-B4EF7E9C6D8B}" type="presParOf" srcId="{1167285A-1424-4E43-9377-C7A7E6F8C864}" destId="{81DAF678-C9AC-44E6-85C0-D2BF1CA29CB1}" srcOrd="12" destOrd="0" presId="urn:microsoft.com/office/officeart/2008/layout/LinedList"/>
    <dgm:cxn modelId="{E0BC8AA1-B4A7-4949-A615-55AB85B3E1D9}" type="presParOf" srcId="{1167285A-1424-4E43-9377-C7A7E6F8C864}" destId="{B5817490-7BA1-4DEC-BBC2-AF618F0C22C5}" srcOrd="13" destOrd="0" presId="urn:microsoft.com/office/officeart/2008/layout/LinedList"/>
    <dgm:cxn modelId="{D9FD77BA-70DC-420D-AC48-C55878A3EA60}" type="presParOf" srcId="{B5817490-7BA1-4DEC-BBC2-AF618F0C22C5}" destId="{9680C3E1-5971-4566-8172-42803152593A}" srcOrd="0" destOrd="0" presId="urn:microsoft.com/office/officeart/2008/layout/LinedList"/>
    <dgm:cxn modelId="{303B2DA7-C4A5-44A0-9CCF-9A39B472B06D}" type="presParOf" srcId="{B5817490-7BA1-4DEC-BBC2-AF618F0C22C5}" destId="{4041FB69-F73F-43B5-ACAF-52B97BAB5950}" srcOrd="1" destOrd="0" presId="urn:microsoft.com/office/officeart/2008/layout/LinedList"/>
    <dgm:cxn modelId="{2BAEF611-C45A-43EF-8B43-5E429AB5CF86}" type="presParOf" srcId="{B5817490-7BA1-4DEC-BBC2-AF618F0C22C5}" destId="{2604CD3E-42A7-4343-9240-C3FAFD9E8A7A}" srcOrd="2" destOrd="0" presId="urn:microsoft.com/office/officeart/2008/layout/LinedList"/>
    <dgm:cxn modelId="{42140342-2682-43D8-944C-F45B72382A22}" type="presParOf" srcId="{1167285A-1424-4E43-9377-C7A7E6F8C864}" destId="{4F6431E5-4F82-4D72-83AE-8209904A2297}" srcOrd="14" destOrd="0" presId="urn:microsoft.com/office/officeart/2008/layout/LinedList"/>
    <dgm:cxn modelId="{6E66FCC9-6E29-4F1D-B25A-887E37BF1B74}" type="presParOf" srcId="{1167285A-1424-4E43-9377-C7A7E6F8C864}" destId="{FA4B3BEA-9485-4374-8565-67B879823495}" srcOrd="15" destOrd="0" presId="urn:microsoft.com/office/officeart/2008/layout/LinedList"/>
    <dgm:cxn modelId="{E7244E34-A84B-4C6C-8070-FD9D28122943}" type="presParOf" srcId="{1167285A-1424-4E43-9377-C7A7E6F8C864}" destId="{B9E43BCE-62BD-4D01-8D4C-EEBC16F06038}" srcOrd="16" destOrd="0" presId="urn:microsoft.com/office/officeart/2008/layout/LinedList"/>
    <dgm:cxn modelId="{C84CA4D7-F706-4997-B8EE-D4F7BE20951C}" type="presParOf" srcId="{B9E43BCE-62BD-4D01-8D4C-EEBC16F06038}" destId="{3DBF5304-8EA1-4327-9D10-17B27751334D}" srcOrd="0" destOrd="0" presId="urn:microsoft.com/office/officeart/2008/layout/LinedList"/>
    <dgm:cxn modelId="{C857A7A5-B445-44A2-91F2-38276EC95908}" type="presParOf" srcId="{B9E43BCE-62BD-4D01-8D4C-EEBC16F06038}" destId="{AE249CCC-DD56-4306-A264-0DDABE61BE8F}" srcOrd="1" destOrd="0" presId="urn:microsoft.com/office/officeart/2008/layout/LinedList"/>
    <dgm:cxn modelId="{B075F599-23D4-4935-A844-05790003212A}" type="presParOf" srcId="{B9E43BCE-62BD-4D01-8D4C-EEBC16F06038}" destId="{688716D1-99E6-4A6A-A96F-BFBBAAB0ED0E}" srcOrd="2" destOrd="0" presId="urn:microsoft.com/office/officeart/2008/layout/LinedList"/>
    <dgm:cxn modelId="{16D7240F-6E4B-4E51-B0D6-CA95CF932ED4}" type="presParOf" srcId="{1167285A-1424-4E43-9377-C7A7E6F8C864}" destId="{0440D4C4-E941-413E-89DA-992292246CDC}" srcOrd="17" destOrd="0" presId="urn:microsoft.com/office/officeart/2008/layout/LinedList"/>
    <dgm:cxn modelId="{55724D67-9289-4215-86F4-B615B7EC7501}" type="presParOf" srcId="{1167285A-1424-4E43-9377-C7A7E6F8C864}" destId="{3B53AE4C-729E-4479-869F-ECC2C29358D8}" srcOrd="18" destOrd="0" presId="urn:microsoft.com/office/officeart/2008/layout/LinedList"/>
    <dgm:cxn modelId="{DC9E9A2A-810E-4FC0-BEF5-0CAB96BA56F0}" type="presParOf" srcId="{1167285A-1424-4E43-9377-C7A7E6F8C864}" destId="{4115752E-CF4D-4CB7-9A88-85036F35EEEF}" srcOrd="19" destOrd="0" presId="urn:microsoft.com/office/officeart/2008/layout/LinedList"/>
    <dgm:cxn modelId="{B0F8EC61-7E62-4BFE-9AB4-30D7A32E18D1}" type="presParOf" srcId="{4115752E-CF4D-4CB7-9A88-85036F35EEEF}" destId="{E91D9659-C852-45F8-8012-464E3CA943C9}" srcOrd="0" destOrd="0" presId="urn:microsoft.com/office/officeart/2008/layout/LinedList"/>
    <dgm:cxn modelId="{4D3B0199-7856-4176-8FD5-FDBCA1290B36}" type="presParOf" srcId="{4115752E-CF4D-4CB7-9A88-85036F35EEEF}" destId="{35C74E00-F4E6-4CB0-A47E-4B445211E07D}" srcOrd="1" destOrd="0" presId="urn:microsoft.com/office/officeart/2008/layout/LinedList"/>
    <dgm:cxn modelId="{2E3939C5-C09D-4661-9964-7F16A840E5B6}" type="presParOf" srcId="{4115752E-CF4D-4CB7-9A88-85036F35EEEF}" destId="{1B32BCE7-C781-4BAF-B203-B8C374B7DDA9}" srcOrd="2" destOrd="0" presId="urn:microsoft.com/office/officeart/2008/layout/LinedList"/>
    <dgm:cxn modelId="{62701B27-C2B2-44C5-8615-9AFB7CFF9136}" type="presParOf" srcId="{1167285A-1424-4E43-9377-C7A7E6F8C864}" destId="{5940C4E7-32E8-4E12-BA03-747BD0FEFFCA}" srcOrd="20" destOrd="0" presId="urn:microsoft.com/office/officeart/2008/layout/LinedList"/>
    <dgm:cxn modelId="{DDB18891-50D3-4C73-AB4E-AED49B542D0F}" type="presParOf" srcId="{1167285A-1424-4E43-9377-C7A7E6F8C864}" destId="{D0079CFB-DD8F-485B-9531-93EA27B7BAD3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846B-CD15-443F-BB73-632DC5C6F3E9}">
      <dsp:nvSpPr>
        <dsp:cNvPr id="0" name=""/>
        <dsp:cNvSpPr/>
      </dsp:nvSpPr>
      <dsp:spPr>
        <a:xfrm>
          <a:off x="0" y="3533"/>
          <a:ext cx="1155541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121B8-FCBB-492F-A956-9E952B33F11D}">
      <dsp:nvSpPr>
        <dsp:cNvPr id="0" name=""/>
        <dsp:cNvSpPr/>
      </dsp:nvSpPr>
      <dsp:spPr>
        <a:xfrm>
          <a:off x="0" y="3533"/>
          <a:ext cx="3442652" cy="7228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400" kern="1200" dirty="0"/>
        </a:p>
      </dsp:txBody>
      <dsp:txXfrm>
        <a:off x="0" y="3533"/>
        <a:ext cx="3442652" cy="7228758"/>
      </dsp:txXfrm>
    </dsp:sp>
    <dsp:sp modelId="{53270545-1924-465A-A333-CC92A301F10E}">
      <dsp:nvSpPr>
        <dsp:cNvPr id="0" name=""/>
        <dsp:cNvSpPr/>
      </dsp:nvSpPr>
      <dsp:spPr>
        <a:xfrm>
          <a:off x="3594655" y="52330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FQ é o percentual aplicado ao índice de reajuste anual dos prestadores de serviços de saúde estabelecido pela ANS</a:t>
          </a:r>
        </a:p>
      </dsp:txBody>
      <dsp:txXfrm>
        <a:off x="3594655" y="52330"/>
        <a:ext cx="7954841" cy="975953"/>
      </dsp:txXfrm>
    </dsp:sp>
    <dsp:sp modelId="{74A847E1-E2E0-46F3-B96A-FBB73DD4B059}">
      <dsp:nvSpPr>
        <dsp:cNvPr id="0" name=""/>
        <dsp:cNvSpPr/>
      </dsp:nvSpPr>
      <dsp:spPr>
        <a:xfrm>
          <a:off x="3442652" y="1028283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9BED3-3BAA-42D2-961F-7CDA685F18FF}">
      <dsp:nvSpPr>
        <dsp:cNvPr id="0" name=""/>
        <dsp:cNvSpPr/>
      </dsp:nvSpPr>
      <dsp:spPr>
        <a:xfrm>
          <a:off x="3594655" y="1077081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9BBB59">
                <a:lumMod val="75000"/>
              </a:srgb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O índice de reajuste estabelecido pela ANS foi o IPCA</a:t>
          </a:r>
        </a:p>
      </dsp:txBody>
      <dsp:txXfrm>
        <a:off x="3594655" y="1077081"/>
        <a:ext cx="7954841" cy="975953"/>
      </dsp:txXfrm>
    </dsp:sp>
    <dsp:sp modelId="{C49B74DA-6BA7-499F-8B12-DD12B9DE6337}">
      <dsp:nvSpPr>
        <dsp:cNvPr id="0" name=""/>
        <dsp:cNvSpPr/>
      </dsp:nvSpPr>
      <dsp:spPr>
        <a:xfrm>
          <a:off x="3442652" y="2053034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07011-8498-4482-9E6F-042E3DA0BBC4}">
      <dsp:nvSpPr>
        <dsp:cNvPr id="0" name=""/>
        <dsp:cNvSpPr/>
      </dsp:nvSpPr>
      <dsp:spPr>
        <a:xfrm>
          <a:off x="3594655" y="2101832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200" kern="1200" dirty="0">
              <a:latin typeface="Calibri"/>
              <a:ea typeface="+mn-ea"/>
              <a:cs typeface="+mn-cs"/>
            </a:rPr>
            <a:t>O FQ é utilizado quando não há índice definido em contrato e não há acordo após a negociação, nos primeiros 90 dias do ano. </a:t>
          </a:r>
          <a:endParaRPr lang="pt-BR" sz="2200" kern="1200" dirty="0"/>
        </a:p>
      </dsp:txBody>
      <dsp:txXfrm>
        <a:off x="3594655" y="2101832"/>
        <a:ext cx="7954841" cy="975953"/>
      </dsp:txXfrm>
    </dsp:sp>
    <dsp:sp modelId="{16F9F267-F230-4CFA-A7B6-BC465661CE35}">
      <dsp:nvSpPr>
        <dsp:cNvPr id="0" name=""/>
        <dsp:cNvSpPr/>
      </dsp:nvSpPr>
      <dsp:spPr>
        <a:xfrm>
          <a:off x="3442652" y="3077785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E2E02-FE8C-4275-9007-80503C7180E8}">
      <dsp:nvSpPr>
        <dsp:cNvPr id="0" name=""/>
        <dsp:cNvSpPr/>
      </dsp:nvSpPr>
      <dsp:spPr>
        <a:xfrm>
          <a:off x="3600571" y="3096347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200" kern="1200" dirty="0">
              <a:latin typeface="Calibri"/>
              <a:ea typeface="+mn-ea"/>
              <a:cs typeface="+mn-cs"/>
            </a:rPr>
            <a:t>Está condicionado ao cumprimento de critérios de qualidade para: hospitais, hospitais-dia, SADT, clínicas ambulatoriais e  profissionais de saúde</a:t>
          </a:r>
        </a:p>
      </dsp:txBody>
      <dsp:txXfrm>
        <a:off x="3600571" y="3096347"/>
        <a:ext cx="7954841" cy="975953"/>
      </dsp:txXfrm>
    </dsp:sp>
    <dsp:sp modelId="{D5AC214D-F418-4118-B06E-4F801CA5E60B}">
      <dsp:nvSpPr>
        <dsp:cNvPr id="0" name=""/>
        <dsp:cNvSpPr/>
      </dsp:nvSpPr>
      <dsp:spPr>
        <a:xfrm>
          <a:off x="3442652" y="4102535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1FB69-F73F-43B5-ACAF-52B97BAB5950}">
      <dsp:nvSpPr>
        <dsp:cNvPr id="0" name=""/>
        <dsp:cNvSpPr/>
      </dsp:nvSpPr>
      <dsp:spPr>
        <a:xfrm>
          <a:off x="3594655" y="4151333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O FQ poderia ser de </a:t>
          </a:r>
          <a:r>
            <a:rPr lang="pt-BR" sz="2400" b="1" kern="1200" dirty="0">
              <a:latin typeface="Calibri"/>
              <a:ea typeface="+mn-ea"/>
              <a:cs typeface="+mn-cs"/>
            </a:rPr>
            <a:t>105%, 100% ou 85% </a:t>
          </a:r>
          <a:r>
            <a:rPr lang="pt-BR" sz="2400" kern="1200" dirty="0">
              <a:latin typeface="Calibri"/>
              <a:ea typeface="+mn-ea"/>
              <a:cs typeface="+mn-cs"/>
            </a:rPr>
            <a:t>do IPCA a depender do cumprimento dos requisitos de qualidade.</a:t>
          </a:r>
        </a:p>
      </dsp:txBody>
      <dsp:txXfrm>
        <a:off x="3594655" y="4151333"/>
        <a:ext cx="7954841" cy="975953"/>
      </dsp:txXfrm>
    </dsp:sp>
    <dsp:sp modelId="{4F6431E5-4F82-4D72-83AE-8209904A2297}">
      <dsp:nvSpPr>
        <dsp:cNvPr id="0" name=""/>
        <dsp:cNvSpPr/>
      </dsp:nvSpPr>
      <dsp:spPr>
        <a:xfrm>
          <a:off x="3442652" y="5127286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49CCC-DD56-4306-A264-0DDABE61BE8F}">
      <dsp:nvSpPr>
        <dsp:cNvPr id="0" name=""/>
        <dsp:cNvSpPr/>
      </dsp:nvSpPr>
      <dsp:spPr>
        <a:xfrm>
          <a:off x="3594655" y="5176084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Os Critérios eram estabelecidos anualmente.</a:t>
          </a:r>
        </a:p>
      </dsp:txBody>
      <dsp:txXfrm>
        <a:off x="3594655" y="5176084"/>
        <a:ext cx="7954841" cy="975953"/>
      </dsp:txXfrm>
    </dsp:sp>
    <dsp:sp modelId="{0440D4C4-E941-413E-89DA-992292246CDC}">
      <dsp:nvSpPr>
        <dsp:cNvPr id="0" name=""/>
        <dsp:cNvSpPr/>
      </dsp:nvSpPr>
      <dsp:spPr>
        <a:xfrm>
          <a:off x="3442652" y="6152037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74E00-F4E6-4CB0-A47E-4B445211E07D}">
      <dsp:nvSpPr>
        <dsp:cNvPr id="0" name=""/>
        <dsp:cNvSpPr/>
      </dsp:nvSpPr>
      <dsp:spPr>
        <a:xfrm>
          <a:off x="3594655" y="6200834"/>
          <a:ext cx="7954841" cy="97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Os resultados eram divulgados após o período de negociação entre as partes (primeiros 90 dias do ano).</a:t>
          </a:r>
        </a:p>
      </dsp:txBody>
      <dsp:txXfrm>
        <a:off x="3594655" y="6200834"/>
        <a:ext cx="7954841" cy="975953"/>
      </dsp:txXfrm>
    </dsp:sp>
    <dsp:sp modelId="{5940C4E7-32E8-4E12-BA03-747BD0FEFFCA}">
      <dsp:nvSpPr>
        <dsp:cNvPr id="0" name=""/>
        <dsp:cNvSpPr/>
      </dsp:nvSpPr>
      <dsp:spPr>
        <a:xfrm>
          <a:off x="3442652" y="7176787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846B-CD15-443F-BB73-632DC5C6F3E9}">
      <dsp:nvSpPr>
        <dsp:cNvPr id="0" name=""/>
        <dsp:cNvSpPr/>
      </dsp:nvSpPr>
      <dsp:spPr>
        <a:xfrm>
          <a:off x="0" y="3973"/>
          <a:ext cx="1155541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121B8-FCBB-492F-A956-9E952B33F11D}">
      <dsp:nvSpPr>
        <dsp:cNvPr id="0" name=""/>
        <dsp:cNvSpPr/>
      </dsp:nvSpPr>
      <dsp:spPr>
        <a:xfrm>
          <a:off x="0" y="3973"/>
          <a:ext cx="3442652" cy="8128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400" kern="1200" dirty="0"/>
        </a:p>
      </dsp:txBody>
      <dsp:txXfrm>
        <a:off x="0" y="3973"/>
        <a:ext cx="3442652" cy="8128957"/>
      </dsp:txXfrm>
    </dsp:sp>
    <dsp:sp modelId="{53270545-1924-465A-A333-CC92A301F10E}">
      <dsp:nvSpPr>
        <dsp:cNvPr id="0" name=""/>
        <dsp:cNvSpPr/>
      </dsp:nvSpPr>
      <dsp:spPr>
        <a:xfrm>
          <a:off x="3594655" y="58496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FQ é o percentual aplicado ao índice de reajuste anual dos prestadores de serviços de saúde estabelecido pela ANS.</a:t>
          </a:r>
        </a:p>
      </dsp:txBody>
      <dsp:txXfrm>
        <a:off x="3594655" y="58496"/>
        <a:ext cx="7954841" cy="1090468"/>
      </dsp:txXfrm>
    </dsp:sp>
    <dsp:sp modelId="{74A847E1-E2E0-46F3-B96A-FBB73DD4B059}">
      <dsp:nvSpPr>
        <dsp:cNvPr id="0" name=""/>
        <dsp:cNvSpPr/>
      </dsp:nvSpPr>
      <dsp:spPr>
        <a:xfrm>
          <a:off x="3442652" y="1148965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9BED3-3BAA-42D2-961F-7CDA685F18FF}">
      <dsp:nvSpPr>
        <dsp:cNvPr id="0" name=""/>
        <dsp:cNvSpPr/>
      </dsp:nvSpPr>
      <dsp:spPr>
        <a:xfrm>
          <a:off x="3528392" y="3456386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9BBB59">
                <a:lumMod val="75000"/>
              </a:srgbClr>
            </a:buClr>
            <a:buNone/>
          </a:pPr>
          <a:r>
            <a:rPr lang="pt-BR" sz="2400" kern="1200" dirty="0">
              <a:latin typeface="Calibri"/>
              <a:ea typeface="+mn-ea"/>
              <a:cs typeface="+mn-cs"/>
            </a:rPr>
            <a:t>O índice de reajuste estabelecido pela ANS mantém-se o IPCA.</a:t>
          </a:r>
        </a:p>
      </dsp:txBody>
      <dsp:txXfrm>
        <a:off x="3528392" y="3456386"/>
        <a:ext cx="7954841" cy="1090468"/>
      </dsp:txXfrm>
    </dsp:sp>
    <dsp:sp modelId="{C49B74DA-6BA7-499F-8B12-DD12B9DE6337}">
      <dsp:nvSpPr>
        <dsp:cNvPr id="0" name=""/>
        <dsp:cNvSpPr/>
      </dsp:nvSpPr>
      <dsp:spPr>
        <a:xfrm>
          <a:off x="3442652" y="2293957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07011-8498-4482-9E6F-042E3DA0BBC4}">
      <dsp:nvSpPr>
        <dsp:cNvPr id="0" name=""/>
        <dsp:cNvSpPr/>
      </dsp:nvSpPr>
      <dsp:spPr>
        <a:xfrm>
          <a:off x="3528392" y="1152127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200" kern="1200" dirty="0">
              <a:latin typeface="Calibri"/>
              <a:ea typeface="+mn-ea"/>
              <a:cs typeface="+mn-cs"/>
            </a:rPr>
            <a:t>O FQ é utilizado quando não há índice definido em contrato e não há acordo após a negociação, nos primeiros 90 dias do ano. </a:t>
          </a:r>
          <a:endParaRPr lang="pt-BR" sz="2200" kern="1200" dirty="0"/>
        </a:p>
      </dsp:txBody>
      <dsp:txXfrm>
        <a:off x="3528392" y="1152127"/>
        <a:ext cx="7954841" cy="1090468"/>
      </dsp:txXfrm>
    </dsp:sp>
    <dsp:sp modelId="{16F9F267-F230-4CFA-A7B6-BC465661CE35}">
      <dsp:nvSpPr>
        <dsp:cNvPr id="0" name=""/>
        <dsp:cNvSpPr/>
      </dsp:nvSpPr>
      <dsp:spPr>
        <a:xfrm>
          <a:off x="3442652" y="3438950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E2E02-FE8C-4275-9007-80503C7180E8}">
      <dsp:nvSpPr>
        <dsp:cNvPr id="0" name=""/>
        <dsp:cNvSpPr/>
      </dsp:nvSpPr>
      <dsp:spPr>
        <a:xfrm>
          <a:off x="3528392" y="2304251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200" kern="1200" dirty="0">
              <a:latin typeface="Calibri"/>
              <a:ea typeface="+mn-ea"/>
              <a:cs typeface="+mn-cs"/>
            </a:rPr>
            <a:t>Está condicionado ao cumprimento de critérios de qualidade para: hospitais, hospitais-dia, SADT, </a:t>
          </a:r>
          <a:r>
            <a:rPr lang="pt-BR" sz="2200" kern="1200" dirty="0" err="1">
              <a:latin typeface="Calibri"/>
              <a:ea typeface="+mn-ea"/>
              <a:cs typeface="+mn-cs"/>
            </a:rPr>
            <a:t>HomeCare</a:t>
          </a:r>
          <a:r>
            <a:rPr lang="pt-BR" sz="2200" kern="1200" dirty="0">
              <a:latin typeface="Calibri"/>
              <a:ea typeface="+mn-ea"/>
              <a:cs typeface="+mn-cs"/>
            </a:rPr>
            <a:t>, clínicas ambulatoriais e  profissionais de saúde</a:t>
          </a:r>
        </a:p>
      </dsp:txBody>
      <dsp:txXfrm>
        <a:off x="3528392" y="2304251"/>
        <a:ext cx="7954841" cy="1090468"/>
      </dsp:txXfrm>
    </dsp:sp>
    <dsp:sp modelId="{D5AC214D-F418-4118-B06E-4F801CA5E60B}">
      <dsp:nvSpPr>
        <dsp:cNvPr id="0" name=""/>
        <dsp:cNvSpPr/>
      </dsp:nvSpPr>
      <dsp:spPr>
        <a:xfrm>
          <a:off x="3442652" y="4583942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1FB69-F73F-43B5-ACAF-52B97BAB5950}">
      <dsp:nvSpPr>
        <dsp:cNvPr id="0" name=""/>
        <dsp:cNvSpPr/>
      </dsp:nvSpPr>
      <dsp:spPr>
        <a:xfrm>
          <a:off x="3594655" y="4638465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3">
                <a:lumMod val="75000"/>
              </a:schemeClr>
            </a:buClr>
            <a:buNone/>
          </a:pPr>
          <a:r>
            <a:rPr lang="pt-BR" sz="2400" b="1" kern="1200" dirty="0">
              <a:latin typeface="Calibri"/>
              <a:ea typeface="+mn-ea"/>
              <a:cs typeface="+mn-cs"/>
            </a:rPr>
            <a:t>O FQ poder ser de </a:t>
          </a:r>
          <a:r>
            <a:rPr lang="pt-BR" sz="2400" b="1" u="sng" kern="1200" dirty="0">
              <a:latin typeface="Calibri"/>
              <a:ea typeface="+mn-ea"/>
              <a:cs typeface="+mn-cs"/>
            </a:rPr>
            <a:t>115%, 110%, 105% ou 100% </a:t>
          </a:r>
          <a:r>
            <a:rPr lang="pt-BR" sz="2400" b="1" kern="1200" dirty="0">
              <a:latin typeface="Calibri"/>
              <a:ea typeface="+mn-ea"/>
              <a:cs typeface="+mn-cs"/>
            </a:rPr>
            <a:t>do IPCA a depender do cumprimento dos requisitos de qualidade.</a:t>
          </a:r>
        </a:p>
      </dsp:txBody>
      <dsp:txXfrm>
        <a:off x="3594655" y="4638465"/>
        <a:ext cx="7954841" cy="1090468"/>
      </dsp:txXfrm>
    </dsp:sp>
    <dsp:sp modelId="{4F6431E5-4F82-4D72-83AE-8209904A2297}">
      <dsp:nvSpPr>
        <dsp:cNvPr id="0" name=""/>
        <dsp:cNvSpPr/>
      </dsp:nvSpPr>
      <dsp:spPr>
        <a:xfrm>
          <a:off x="3442652" y="5728934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49CCC-DD56-4306-A264-0DDABE61BE8F}">
      <dsp:nvSpPr>
        <dsp:cNvPr id="0" name=""/>
        <dsp:cNvSpPr/>
      </dsp:nvSpPr>
      <dsp:spPr>
        <a:xfrm>
          <a:off x="3594655" y="5783458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Calibri"/>
              <a:ea typeface="+mn-ea"/>
              <a:cs typeface="+mn-cs"/>
            </a:rPr>
            <a:t>Os Critérios são estabelecidos no anexo da norma e escalonados de acordo com o percentual de aplicação do FQ.</a:t>
          </a:r>
        </a:p>
      </dsp:txBody>
      <dsp:txXfrm>
        <a:off x="3594655" y="5783458"/>
        <a:ext cx="7954841" cy="1090468"/>
      </dsp:txXfrm>
    </dsp:sp>
    <dsp:sp modelId="{0440D4C4-E941-413E-89DA-992292246CDC}">
      <dsp:nvSpPr>
        <dsp:cNvPr id="0" name=""/>
        <dsp:cNvSpPr/>
      </dsp:nvSpPr>
      <dsp:spPr>
        <a:xfrm>
          <a:off x="3442652" y="6873927"/>
          <a:ext cx="81068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74E00-F4E6-4CB0-A47E-4B445211E07D}">
      <dsp:nvSpPr>
        <dsp:cNvPr id="0" name=""/>
        <dsp:cNvSpPr/>
      </dsp:nvSpPr>
      <dsp:spPr>
        <a:xfrm>
          <a:off x="3594655" y="6928450"/>
          <a:ext cx="7954841" cy="109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 verificação é feita pela Operadora de Planos de Saúde a partir da documentação apresentada pelo Prestador de Serviços, seguindo os critérios estabelecidos pela norma.</a:t>
          </a:r>
        </a:p>
      </dsp:txBody>
      <dsp:txXfrm>
        <a:off x="3594655" y="6928450"/>
        <a:ext cx="7954841" cy="1090468"/>
      </dsp:txXfrm>
    </dsp:sp>
    <dsp:sp modelId="{5940C4E7-32E8-4E12-BA03-747BD0FEFFCA}">
      <dsp:nvSpPr>
        <dsp:cNvPr id="0" name=""/>
        <dsp:cNvSpPr/>
      </dsp:nvSpPr>
      <dsp:spPr>
        <a:xfrm flipV="1">
          <a:off x="3456353" y="8045750"/>
          <a:ext cx="7947220" cy="4572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19/12/2018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321" y="2400301"/>
            <a:ext cx="16457772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9DB72D-A00D-4A3C-8EB3-7018FF4B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321" y="9534526"/>
            <a:ext cx="4266830" cy="5476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9421A4-7022-46C4-B42A-F80D7DF71F6F}" type="datetimeFigureOut">
              <a:rPr lang="pt-BR"/>
              <a:pPr>
                <a:defRPr/>
              </a:pPr>
              <a:t>19/12/2018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980527-C634-4AC5-9599-5A704113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7858" y="9534526"/>
            <a:ext cx="5790697" cy="5476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27BF7-88D3-485C-BBC9-7656BB44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40F9-EC7E-4448-9FE9-697310C504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398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86678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3505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05307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257191" y="9534526"/>
            <a:ext cx="4114443" cy="547688"/>
          </a:xfrm>
          <a:prstGeom prst="rect">
            <a:avLst/>
          </a:prstGeom>
        </p:spPr>
        <p:txBody>
          <a:bodyPr/>
          <a:lstStyle/>
          <a:p>
            <a:fld id="{D24C2B87-ABA2-4652-A92A-74C1F6155316}" type="datetimeFigureOut">
              <a:rPr lang="pt-BR" smtClean="0"/>
              <a:t>19/12/2018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57375" y="9534526"/>
            <a:ext cx="6171664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2914779" y="9534526"/>
            <a:ext cx="4114443" cy="547688"/>
          </a:xfrm>
          <a:prstGeom prst="rect">
            <a:avLst/>
          </a:prstGeom>
        </p:spPr>
        <p:txBody>
          <a:bodyPr/>
          <a:lstStyle/>
          <a:p>
            <a:fld id="{8606051A-1F39-4B2E-BBF6-1A4610392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09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191" y="547688"/>
            <a:ext cx="15772031" cy="198834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7191" y="2738438"/>
            <a:ext cx="15772031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257191" y="9534526"/>
            <a:ext cx="4114443" cy="547688"/>
          </a:xfrm>
          <a:prstGeom prst="rect">
            <a:avLst/>
          </a:prstGeom>
        </p:spPr>
        <p:txBody>
          <a:bodyPr/>
          <a:lstStyle/>
          <a:p>
            <a:fld id="{D24C2B87-ABA2-4652-A92A-74C1F6155316}" type="datetimeFigureOut">
              <a:rPr lang="pt-BR" smtClean="0"/>
              <a:t>19/12/2018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057375" y="9534526"/>
            <a:ext cx="6171664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2914779" y="9534526"/>
            <a:ext cx="4114443" cy="547688"/>
          </a:xfrm>
          <a:prstGeom prst="rect">
            <a:avLst/>
          </a:prstGeom>
        </p:spPr>
        <p:txBody>
          <a:bodyPr/>
          <a:lstStyle/>
          <a:p>
            <a:fld id="{8606051A-1F39-4B2E-BBF6-1A46103923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3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5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12914779" y="9534526"/>
            <a:ext cx="4114443" cy="547688"/>
          </a:xfrm>
          <a:prstGeom prst="rect">
            <a:avLst/>
          </a:prstGeom>
        </p:spPr>
        <p:txBody>
          <a:bodyPr/>
          <a:lstStyle>
            <a:lvl1pPr defTabSz="673850">
              <a:defRPr smtClean="0"/>
            </a:lvl1pPr>
          </a:lstStyle>
          <a:p>
            <a:pPr>
              <a:defRPr/>
            </a:pPr>
            <a:fld id="{05265146-C371-4FB8-BF00-D3E4B07303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890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-1" y="0"/>
            <a:ext cx="18286413" cy="11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950" y="9271965"/>
            <a:ext cx="2013248" cy="8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6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8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50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8" r:id="rId2"/>
    <p:sldLayoutId id="2147483659" r:id="rId3"/>
    <p:sldLayoutId id="2147483660" r:id="rId4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430" y="898525"/>
            <a:ext cx="15155787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190878" y="4362118"/>
            <a:ext cx="10680498" cy="223233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6000" dirty="0"/>
              <a:t>Fator de qualidade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6524525" y="8299912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17 de Dezembro de 2018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0551500" y="5206598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Alterações normativas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10549223" y="6311470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endParaRPr lang="pt-BR" altLang="pt-B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Diretoria de Desenvolvimento Setorial - DIDES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8711158" y="6943700"/>
            <a:ext cx="8137265" cy="30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endParaRPr lang="pt-BR" altLang="pt-BR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pt-BR" altLang="pt-BR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Gerência de Estímulo à Inovação e Avaliação da Qualidade Setorial - GEEIQ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111" y="1549854"/>
            <a:ext cx="2589312" cy="108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0" y="1543100"/>
            <a:ext cx="18286413" cy="132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Obrigada!</a:t>
            </a:r>
            <a:endParaRPr lang="pt-BR" altLang="pt-BR" sz="66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9910" y="8815908"/>
            <a:ext cx="2662487" cy="1327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0B6A26A-127D-4740-964B-1D0AEB7670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4" t="35186" r="10540" b="19683"/>
          <a:stretch/>
        </p:blipFill>
        <p:spPr>
          <a:xfrm>
            <a:off x="4138650" y="3631332"/>
            <a:ext cx="10009113" cy="424847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A905E0D-7D38-4B5E-ADA8-47DD5DB88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939" y="8188585"/>
            <a:ext cx="8466534" cy="111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/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5514924"/>
              </p:ext>
            </p:extLst>
          </p:nvPr>
        </p:nvGraphicFramePr>
        <p:xfrm>
          <a:off x="4750718" y="1471092"/>
          <a:ext cx="11555413" cy="723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1">
            <a:extLst/>
          </p:cNvPr>
          <p:cNvSpPr/>
          <p:nvPr/>
        </p:nvSpPr>
        <p:spPr>
          <a:xfrm>
            <a:off x="2302446" y="3991372"/>
            <a:ext cx="482453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3800" dirty="0">
                <a:ln w="28575">
                  <a:solidFill>
                    <a:srgbClr val="006E89"/>
                  </a:solidFill>
                </a:ln>
                <a:gradFill flip="none" rotWithShape="1">
                  <a:gsLst>
                    <a:gs pos="0">
                      <a:srgbClr val="3399FF">
                        <a:shade val="30000"/>
                        <a:satMod val="115000"/>
                      </a:srgbClr>
                    </a:gs>
                    <a:gs pos="50000">
                      <a:srgbClr val="3399FF">
                        <a:shade val="67500"/>
                        <a:satMod val="115000"/>
                      </a:srgbClr>
                    </a:gs>
                    <a:gs pos="100000">
                      <a:srgbClr val="3399FF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cs typeface="Arial" pitchFamily="34" charset="0"/>
              </a:rPr>
              <a:t>FQ</a:t>
            </a:r>
          </a:p>
        </p:txBody>
      </p:sp>
      <p:sp>
        <p:nvSpPr>
          <p:cNvPr id="334852" name="Retângulo 2"/>
          <p:cNvSpPr>
            <a:spLocks noChangeArrowheads="1"/>
          </p:cNvSpPr>
          <p:nvPr/>
        </p:nvSpPr>
        <p:spPr bwMode="auto">
          <a:xfrm>
            <a:off x="2988210" y="283791"/>
            <a:ext cx="127433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altLang="pt-BR" sz="5400" b="1" dirty="0">
                <a:solidFill>
                  <a:srgbClr val="006E89"/>
                </a:solidFill>
                <a:cs typeface="Arial" panose="020B0604020202020204" pitchFamily="34" charset="0"/>
              </a:rPr>
              <a:t>Fator de Qualidade – RN nº 364/2014</a:t>
            </a:r>
            <a:endParaRPr lang="pt-BR" altLang="pt-BR" sz="5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233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 bwMode="auto">
          <a:xfrm>
            <a:off x="2374454" y="0"/>
            <a:ext cx="13070682" cy="171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7200" b="1" dirty="0">
                <a:solidFill>
                  <a:srgbClr val="006E89"/>
                </a:solidFill>
                <a:cs typeface="Arial" panose="020B0604020202020204" pitchFamily="34" charset="0"/>
              </a:rPr>
              <a:t>Consulta Pública do FQ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86222" y="1200126"/>
            <a:ext cx="17713968" cy="90730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pPr marL="685800" lvl="1" indent="-685800" algn="just">
              <a:buFont typeface="Wingdings" panose="05000000000000000000" pitchFamily="2" charset="2"/>
              <a:buChar char="v"/>
              <a:defRPr/>
            </a:pPr>
            <a:r>
              <a:rPr lang="pt-BR" altLang="pt-BR" sz="3200" b="1" dirty="0">
                <a:solidFill>
                  <a:srgbClr val="006E89"/>
                </a:solidFill>
                <a:cs typeface="Arial" panose="020B0604020202020204" pitchFamily="34" charset="0"/>
              </a:rPr>
              <a:t>A Consulta Pública (CP) nº 70 </a:t>
            </a:r>
            <a:r>
              <a:rPr lang="pt-BR" sz="3200" b="1" dirty="0">
                <a:solidFill>
                  <a:srgbClr val="006E89"/>
                </a:solidFill>
                <a:cs typeface="Arial" panose="020B0604020202020204" pitchFamily="34" charset="0"/>
              </a:rPr>
              <a:t>ficou disponível para contribuições no Portal da ANS de 19 de julho a 17 de agosto de 2018 e recebeu 112 contribuições. </a:t>
            </a:r>
          </a:p>
          <a:p>
            <a:pPr marL="685800" lvl="1" indent="-685800" algn="just">
              <a:buFont typeface="Wingdings" panose="05000000000000000000" pitchFamily="2" charset="2"/>
              <a:buChar char="v"/>
              <a:defRPr/>
            </a:pPr>
            <a:r>
              <a:rPr lang="pt-BR" sz="3200" b="1" dirty="0">
                <a:solidFill>
                  <a:srgbClr val="006E89"/>
                </a:solidFill>
                <a:cs typeface="Arial" panose="020B0604020202020204" pitchFamily="34" charset="0"/>
              </a:rPr>
              <a:t>A A.I.R para revisão dos normativos envolvia os seguintes problemas regulatórios a serem atacados: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alt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Poucos contratos contemplados com o FQ   X Grande esforço regulatório da ANS       pouco impacto no setor;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alt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Muitas críticas ao modelo atual;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alt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Baixo impacto do FQ para fins de incentivo à qualidade.</a:t>
            </a:r>
            <a:endParaRPr lang="pt-BR" altLang="pt-BR" sz="32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685800" lvl="1" indent="-685800" algn="just">
              <a:buFont typeface="Wingdings" panose="05000000000000000000" pitchFamily="2" charset="2"/>
              <a:buChar char="v"/>
              <a:defRPr/>
            </a:pPr>
            <a:r>
              <a:rPr lang="pt-BR" altLang="pt-BR" sz="3200" b="1" dirty="0">
                <a:solidFill>
                  <a:srgbClr val="006E89"/>
                </a:solidFill>
                <a:cs typeface="Arial" panose="020B0604020202020204" pitchFamily="34" charset="0"/>
              </a:rPr>
              <a:t>A minuta de norma apresentada na Consulta Pública para coleta de sugestões propunha: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A Manutenção do IPCA como índice estabelecido pela ANS para os casos em que se aplicam o FQ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A Manutenção dos percentuais de aplicação sobre o IPCA;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Estabelecimento dos critérios do FQ já na Resolução Normativa, trazendo mais segurança e estabilidade à relação entre Operadoras e Prestadores - </a:t>
            </a:r>
            <a:r>
              <a:rPr lang="pt-BR" sz="2800" dirty="0">
                <a:solidFill>
                  <a:srgbClr val="006E89"/>
                </a:solidFill>
                <a:cs typeface="Arial" panose="020B0604020202020204" pitchFamily="34" charset="0"/>
              </a:rPr>
              <a:t>critérios que já vem sendo utilizados, ou que foram previamente discutidos com o setor através de Comitê Consultivo – COTAQ</a:t>
            </a:r>
            <a:r>
              <a:rPr 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;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r>
              <a:rPr lang="pt-BR" sz="2800" b="1" dirty="0">
                <a:solidFill>
                  <a:srgbClr val="006E89"/>
                </a:solidFill>
                <a:cs typeface="Arial" panose="020B0604020202020204" pitchFamily="34" charset="0"/>
              </a:rPr>
              <a:t>Alterar a forma de atuação da Agência Reguladora: a verificação do cumprimento dos critérios seria realizada pelas próprias Operadoras, com base nos critérios definidos previamente em norma.</a:t>
            </a: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endParaRPr lang="pt-BR" sz="24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endParaRPr lang="pt-BR" sz="24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1455056" lvl="2" indent="-685800" algn="just">
              <a:buFont typeface="Wingdings" panose="05000000000000000000" pitchFamily="2" charset="2"/>
              <a:buChar char="v"/>
              <a:defRPr/>
            </a:pPr>
            <a:endParaRPr lang="pt-BR" altLang="pt-BR" sz="24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769256" lvl="2" indent="0" algn="just">
              <a:buNone/>
              <a:defRPr/>
            </a:pPr>
            <a:endParaRPr lang="pt-BR" altLang="pt-BR" sz="24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sz="30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pt-BR" altLang="pt-BR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3E67DE76-9E0B-41FC-9AF6-E11BD233D9D5}"/>
              </a:ext>
            </a:extLst>
          </p:cNvPr>
          <p:cNvSpPr/>
          <p:nvPr/>
        </p:nvSpPr>
        <p:spPr>
          <a:xfrm>
            <a:off x="13751718" y="355932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1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5254" y="9715791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8230" y="1503427"/>
            <a:ext cx="17497944" cy="7773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214214" y="0"/>
            <a:ext cx="17205456" cy="106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5400" b="1" dirty="0">
                <a:solidFill>
                  <a:schemeClr val="accent4"/>
                </a:solidFill>
              </a:rPr>
              <a:t>Resultados Consulta Pública nº 70</a:t>
            </a:r>
            <a:endParaRPr lang="pt-BR" altLang="pt-BR" sz="5400" b="1" dirty="0">
              <a:solidFill>
                <a:srgbClr val="006E8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863708" y="7375748"/>
            <a:ext cx="15971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Abreviaturas: </a:t>
            </a:r>
          </a:p>
          <a:p>
            <a:pPr algn="just"/>
            <a:r>
              <a:rPr lang="pt-B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Órg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. Gov. – órgão governamental; </a:t>
            </a:r>
          </a:p>
          <a:p>
            <a:pPr algn="just"/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NSA – não se aplica (contribuições referentes a outro tema, que não o Fator de Qualidade).</a:t>
            </a:r>
            <a:endParaRPr lang="pt-B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30240" y="1252414"/>
            <a:ext cx="17195902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200" b="1" dirty="0">
                <a:solidFill>
                  <a:srgbClr val="006E89"/>
                </a:solidFill>
                <a:cs typeface="Arial" panose="020B0604020202020204" pitchFamily="34" charset="0"/>
              </a:rPr>
              <a:t>Análises das contribuições recebidas, de acordo com o segmento da sociedade civil ou do setor regulado que as enviou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99151"/>
              </p:ext>
            </p:extLst>
          </p:nvPr>
        </p:nvGraphicFramePr>
        <p:xfrm>
          <a:off x="1654374" y="2814370"/>
          <a:ext cx="15765297" cy="392110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655451">
                  <a:extLst>
                    <a:ext uri="{9D8B030D-6E8A-4147-A177-3AD203B41FA5}">
                      <a16:colId xmlns:a16="http://schemas.microsoft.com/office/drawing/2014/main" val="2962743440"/>
                    </a:ext>
                  </a:extLst>
                </a:gridCol>
                <a:gridCol w="2046292">
                  <a:extLst>
                    <a:ext uri="{9D8B030D-6E8A-4147-A177-3AD203B41FA5}">
                      <a16:colId xmlns:a16="http://schemas.microsoft.com/office/drawing/2014/main" val="714146466"/>
                    </a:ext>
                  </a:extLst>
                </a:gridCol>
                <a:gridCol w="1864644">
                  <a:extLst>
                    <a:ext uri="{9D8B030D-6E8A-4147-A177-3AD203B41FA5}">
                      <a16:colId xmlns:a16="http://schemas.microsoft.com/office/drawing/2014/main" val="605429612"/>
                    </a:ext>
                  </a:extLst>
                </a:gridCol>
                <a:gridCol w="2281784">
                  <a:extLst>
                    <a:ext uri="{9D8B030D-6E8A-4147-A177-3AD203B41FA5}">
                      <a16:colId xmlns:a16="http://schemas.microsoft.com/office/drawing/2014/main" val="3270460885"/>
                    </a:ext>
                  </a:extLst>
                </a:gridCol>
                <a:gridCol w="1772499">
                  <a:extLst>
                    <a:ext uri="{9D8B030D-6E8A-4147-A177-3AD203B41FA5}">
                      <a16:colId xmlns:a16="http://schemas.microsoft.com/office/drawing/2014/main" val="3609399879"/>
                    </a:ext>
                  </a:extLst>
                </a:gridCol>
                <a:gridCol w="1772499">
                  <a:extLst>
                    <a:ext uri="{9D8B030D-6E8A-4147-A177-3AD203B41FA5}">
                      <a16:colId xmlns:a16="http://schemas.microsoft.com/office/drawing/2014/main" val="1247761779"/>
                    </a:ext>
                  </a:extLst>
                </a:gridCol>
                <a:gridCol w="1372128">
                  <a:extLst>
                    <a:ext uri="{9D8B030D-6E8A-4147-A177-3AD203B41FA5}">
                      <a16:colId xmlns:a16="http://schemas.microsoft.com/office/drawing/2014/main" val="1486751252"/>
                    </a:ext>
                  </a:extLst>
                </a:gridCol>
              </a:tblGrid>
              <a:tr h="37885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Análise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Instituições contribuintes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7384"/>
                  </a:ext>
                </a:extLst>
              </a:tr>
              <a:tr h="5517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Operadora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Prestador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Consumidor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err="1">
                          <a:effectLst/>
                        </a:rPr>
                        <a:t>Órg</a:t>
                      </a:r>
                      <a:r>
                        <a:rPr lang="pt-BR" sz="2400" b="1" dirty="0">
                          <a:effectLst/>
                        </a:rPr>
                        <a:t>. Gov.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Outros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Total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310394076"/>
                  </a:ext>
                </a:extLst>
              </a:tr>
              <a:tr h="55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Acatada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8313187"/>
                  </a:ext>
                </a:extLst>
              </a:tr>
              <a:tr h="5517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Acatada Parcialmente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3366687"/>
                  </a:ext>
                </a:extLst>
              </a:tr>
              <a:tr h="468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Não Acatada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2055725"/>
                  </a:ext>
                </a:extLst>
              </a:tr>
              <a:tr h="5931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NSA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905714"/>
                  </a:ext>
                </a:extLst>
              </a:tr>
              <a:tr h="57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Total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112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559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7448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2B2E1-D40D-4722-A18B-4BC16B146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09" y="1212414"/>
            <a:ext cx="17641959" cy="8755621"/>
          </a:xfrm>
        </p:spPr>
        <p:txBody>
          <a:bodyPr/>
          <a:lstStyle/>
          <a:p>
            <a:pPr marL="685800" lvl="1" indent="-685800" algn="just">
              <a:buFont typeface="Wingdings" panose="05000000000000000000" pitchFamily="2" charset="2"/>
              <a:buChar char="v"/>
              <a:defRPr/>
            </a:pPr>
            <a:endParaRPr lang="pt-BR" sz="32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685800" lvl="1" indent="-685800" algn="just">
              <a:buFont typeface="Wingdings" panose="05000000000000000000" pitchFamily="2" charset="2"/>
              <a:buChar char="v"/>
              <a:defRPr/>
            </a:pPr>
            <a:r>
              <a:rPr lang="pt-BR" sz="3600" b="1" dirty="0">
                <a:solidFill>
                  <a:srgbClr val="006E89"/>
                </a:solidFill>
                <a:cs typeface="Arial" panose="020B0604020202020204" pitchFamily="34" charset="0"/>
              </a:rPr>
              <a:t>O resultado da CP foi apreciado pela DICOL em 8 de outubro de 2018, aprovado em 22 de novembro de 2018 e publicado no DOU de 3 de dezembro de 2018.</a:t>
            </a:r>
          </a:p>
          <a:p>
            <a:pPr marL="0" lvl="1" indent="0" algn="just">
              <a:buNone/>
              <a:defRPr/>
            </a:pPr>
            <a:endParaRPr lang="pt-BR" sz="36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1283607" lvl="1" indent="-514350"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rgbClr val="006E89"/>
                </a:solidFill>
                <a:cs typeface="Arial" panose="020B0604020202020204" pitchFamily="34" charset="0"/>
              </a:rPr>
              <a:t>Alteração pontual na RN nº 363/2014: “A composição da remuneração e os critérios de reajuste </a:t>
            </a:r>
            <a:r>
              <a:rPr lang="pt-BR" sz="3600" b="1" u="sng" dirty="0">
                <a:solidFill>
                  <a:srgbClr val="006E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deverão </a:t>
            </a:r>
            <a:r>
              <a:rPr lang="pt-BR" sz="3600" b="1" dirty="0">
                <a:solidFill>
                  <a:srgbClr val="006E89"/>
                </a:solidFill>
                <a:cs typeface="Arial" panose="020B0604020202020204" pitchFamily="34" charset="0"/>
              </a:rPr>
              <a:t>considerar atributos de qualidade e desempenho da assistência à saúde previamente discutidos e aceitos pelas partes;</a:t>
            </a:r>
          </a:p>
          <a:p>
            <a:pPr marL="1226457" lvl="1" indent="-457200">
              <a:buFont typeface="Wingdings" panose="05000000000000000000" pitchFamily="2" charset="2"/>
              <a:buChar char="ü"/>
            </a:pPr>
            <a:endParaRPr lang="pt-BR" sz="36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1283607" lvl="1" indent="-514350"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rgbClr val="006E89"/>
                </a:solidFill>
                <a:cs typeface="Arial" panose="020B0604020202020204" pitchFamily="34" charset="0"/>
              </a:rPr>
              <a:t>Revogação das Instruções Normativas nº 61 e nº 66;</a:t>
            </a:r>
          </a:p>
          <a:p>
            <a:pPr marL="1226457" lvl="1" indent="-457200">
              <a:buFont typeface="Wingdings" panose="05000000000000000000" pitchFamily="2" charset="2"/>
              <a:buChar char="ü"/>
            </a:pPr>
            <a:endParaRPr lang="pt-BR" sz="3600" b="1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1283607" lvl="1" indent="-514350"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rgbClr val="006E89"/>
                </a:solidFill>
                <a:cs typeface="Arial" panose="020B0604020202020204" pitchFamily="34" charset="0"/>
              </a:rPr>
              <a:t>A Resolução deverá ser submetida à Avaliação de Resultados Regulatórios - ARR no prazo de dois anos.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A78B3F8-0B5E-4A21-866A-6034644E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38" y="240504"/>
            <a:ext cx="17497944" cy="726532"/>
          </a:xfrm>
        </p:spPr>
        <p:txBody>
          <a:bodyPr/>
          <a:lstStyle/>
          <a:p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Aprovação da norma</a:t>
            </a:r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2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/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9792352"/>
              </p:ext>
            </p:extLst>
          </p:nvPr>
        </p:nvGraphicFramePr>
        <p:xfrm>
          <a:off x="4750718" y="1471092"/>
          <a:ext cx="11555413" cy="813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1">
            <a:extLst/>
          </p:cNvPr>
          <p:cNvSpPr/>
          <p:nvPr/>
        </p:nvSpPr>
        <p:spPr>
          <a:xfrm>
            <a:off x="2302446" y="3991372"/>
            <a:ext cx="482453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3800" dirty="0">
                <a:ln w="28575">
                  <a:solidFill>
                    <a:srgbClr val="006E89"/>
                  </a:solidFill>
                </a:ln>
                <a:gradFill flip="none" rotWithShape="1">
                  <a:gsLst>
                    <a:gs pos="0">
                      <a:srgbClr val="3399FF">
                        <a:shade val="30000"/>
                        <a:satMod val="115000"/>
                      </a:srgbClr>
                    </a:gs>
                    <a:gs pos="50000">
                      <a:srgbClr val="3399FF">
                        <a:shade val="67500"/>
                        <a:satMod val="115000"/>
                      </a:srgbClr>
                    </a:gs>
                    <a:gs pos="100000">
                      <a:srgbClr val="3399FF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cs typeface="Arial" pitchFamily="34" charset="0"/>
              </a:rPr>
              <a:t>FQ</a:t>
            </a:r>
          </a:p>
        </p:txBody>
      </p:sp>
      <p:sp>
        <p:nvSpPr>
          <p:cNvPr id="334852" name="Retângulo 2"/>
          <p:cNvSpPr>
            <a:spLocks noChangeArrowheads="1"/>
          </p:cNvSpPr>
          <p:nvPr/>
        </p:nvSpPr>
        <p:spPr bwMode="auto">
          <a:xfrm>
            <a:off x="142206" y="0"/>
            <a:ext cx="178579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altLang="pt-BR" sz="4000" b="1" dirty="0">
                <a:solidFill>
                  <a:srgbClr val="006E89"/>
                </a:solidFill>
                <a:cs typeface="Arial" panose="020B0604020202020204" pitchFamily="34" charset="0"/>
              </a:rPr>
              <a:t>Fator de Qualidade – RN nº 364/2014 e suas alterações (</a:t>
            </a:r>
            <a:r>
              <a:rPr lang="pt-BR" altLang="pt-BR" sz="4000" b="1">
                <a:solidFill>
                  <a:srgbClr val="006E89"/>
                </a:solidFill>
                <a:cs typeface="Arial" panose="020B0604020202020204" pitchFamily="34" charset="0"/>
              </a:rPr>
              <a:t>incluíndo</a:t>
            </a:r>
            <a:r>
              <a:rPr lang="pt-BR" altLang="pt-BR" sz="4000" b="1" dirty="0">
                <a:solidFill>
                  <a:srgbClr val="006E89"/>
                </a:solidFill>
                <a:cs typeface="Arial" panose="020B0604020202020204" pitchFamily="34" charset="0"/>
              </a:rPr>
              <a:t> RN nº 436/2018)</a:t>
            </a:r>
            <a:endParaRPr lang="pt-BR" altLang="pt-BR" sz="4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9723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BB01F01D-3CF1-44A0-89ED-D15023366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686321"/>
              </p:ext>
            </p:extLst>
          </p:nvPr>
        </p:nvGraphicFramePr>
        <p:xfrm>
          <a:off x="286222" y="1427914"/>
          <a:ext cx="17857984" cy="73867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956712211"/>
                    </a:ext>
                  </a:extLst>
                </a:gridCol>
                <a:gridCol w="5092674">
                  <a:extLst>
                    <a:ext uri="{9D8B030D-6E8A-4147-A177-3AD203B41FA5}">
                      <a16:colId xmlns:a16="http://schemas.microsoft.com/office/drawing/2014/main" val="4073502226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34487892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1148552672"/>
                    </a:ext>
                  </a:extLst>
                </a:gridCol>
                <a:gridCol w="1028006">
                  <a:extLst>
                    <a:ext uri="{9D8B030D-6E8A-4147-A177-3AD203B41FA5}">
                      <a16:colId xmlns:a16="http://schemas.microsoft.com/office/drawing/2014/main" val="111226278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Percentual aplicado sobre o IPCA - Índice de Preços ao Consumidor Amplo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882331"/>
                  </a:ext>
                </a:extLst>
              </a:tr>
              <a:tr h="8152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Tipo de Prestador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A - 115%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B - 110%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C - 105%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100%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extLst>
                  <a:ext uri="{0D108BD9-81ED-4DB2-BD59-A6C34878D82A}">
                    <a16:rowId xmlns:a16="http://schemas.microsoft.com/office/drawing/2014/main" val="3247270560"/>
                  </a:ext>
                </a:extLst>
              </a:tr>
              <a:tr h="16333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</a:rPr>
                        <a:t>Hospitais e Hospitais-dia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Certificado de Acreditação (nível máximo)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Núcleo de Segurança do Paciente cadastrado na ANVISA e ter realizado pelo menos uma notificação via NOTIVISA a cada trimestre, no último ano; </a:t>
                      </a:r>
                      <a:b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e </a:t>
                      </a:r>
                      <a:b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Possuir, ao menos, 75% das guias envidadas pelo prestador de serviço de saúde à operadora de plano privado de assistência à saúde no formato eletrônico da(s) versão(</a:t>
                      </a:r>
                      <a:r>
                        <a:rPr lang="pt-BR" sz="24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ões</a:t>
                      </a: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) vigentes do Padrão TISS no ano-base calendário.</a:t>
                      </a:r>
                      <a:b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Certificação (que englobe todo o escopo da assistência);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Núcleo de Segurança do Paciente cadastrado na ANVISA e ter realizado pelo menos uma notificação via NOTIVISA a cada trimestre, no último ano;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Possuir, ao menos, 75% das guias envidadas pelo prestador de serviço de saúde à operadora de plano privado de assistência à saúde no formato eletrônico da(s) versão(</a:t>
                      </a:r>
                      <a:r>
                        <a:rPr lang="pt-BR" sz="24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ões</a:t>
                      </a:r>
                      <a:r>
                        <a:rPr lang="pt-BR" sz="24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) vigentes do Padrão TISS no ano-base calendário.</a:t>
                      </a:r>
                      <a:endParaRPr lang="pt-BR" sz="2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Núcleo de Segurança do Paciente cadastrado na ANVISA e ter realizado pelo menos uma notificação via NOTIVISA a cada trimestre, no último ano;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Possuir, ao menos, 75% das guias envidadas pelo prestador de serviço de saúde à operadora de plano privado de assistência à saúde no formato eletrônico da(s) versão(</a:t>
                      </a:r>
                      <a:r>
                        <a:rPr lang="pt-BR" sz="2400" u="none" strike="noStrike" dirty="0" err="1">
                          <a:effectLst/>
                        </a:rPr>
                        <a:t>ões</a:t>
                      </a:r>
                      <a:r>
                        <a:rPr lang="pt-BR" sz="2400" u="none" strike="noStrike" dirty="0">
                          <a:effectLst/>
                        </a:rPr>
                        <a:t>) vigentes do Padrão TISS no ano-base calendário.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ou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Participação em um dos projetos de indução à qualidade da DIDES/ANS, quando couber.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Demais casos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ctr"/>
                </a:tc>
                <a:extLst>
                  <a:ext uri="{0D108BD9-81ED-4DB2-BD59-A6C34878D82A}">
                    <a16:rowId xmlns:a16="http://schemas.microsoft.com/office/drawing/2014/main" val="4060665679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587E1381-8AB9-4499-B335-22558E15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6457613" cy="2127250"/>
          </a:xfrm>
        </p:spPr>
        <p:txBody>
          <a:bodyPr/>
          <a:lstStyle/>
          <a:p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Critérios de aplicação do FQ – Hospitais e Hospitais - dia</a:t>
            </a:r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3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BB01F01D-3CF1-44A0-89ED-D15023366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065771"/>
              </p:ext>
            </p:extLst>
          </p:nvPr>
        </p:nvGraphicFramePr>
        <p:xfrm>
          <a:off x="214214" y="1255068"/>
          <a:ext cx="17857984" cy="8849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95671221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407350222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1344878925"/>
                    </a:ext>
                  </a:extLst>
                </a:gridCol>
                <a:gridCol w="5020666">
                  <a:extLst>
                    <a:ext uri="{9D8B030D-6E8A-4147-A177-3AD203B41FA5}">
                      <a16:colId xmlns:a16="http://schemas.microsoft.com/office/drawing/2014/main" val="1148552672"/>
                    </a:ext>
                  </a:extLst>
                </a:gridCol>
                <a:gridCol w="1028006">
                  <a:extLst>
                    <a:ext uri="{9D8B030D-6E8A-4147-A177-3AD203B41FA5}">
                      <a16:colId xmlns:a16="http://schemas.microsoft.com/office/drawing/2014/main" val="111226278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Percentual aplicado sobre o IPCA - Índice de Preços ao Consumidor Amplo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882331"/>
                  </a:ext>
                </a:extLst>
              </a:tr>
              <a:tr h="8152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Tipo de Prestador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A - 115%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B - 110%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>
                          <a:effectLst/>
                        </a:rPr>
                        <a:t>Nível C - 105% do IPCA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100%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extLst>
                  <a:ext uri="{0D108BD9-81ED-4DB2-BD59-A6C34878D82A}">
                    <a16:rowId xmlns:a16="http://schemas.microsoft.com/office/drawing/2014/main" val="3247270560"/>
                  </a:ext>
                </a:extLst>
              </a:tr>
              <a:tr h="22255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</a:rPr>
                        <a:t>SADT, Clínicas de SADT e Serviços de Atenção Domiciliar (</a:t>
                      </a:r>
                      <a:r>
                        <a:rPr lang="pt-BR" sz="2400" b="1" u="none" strike="noStrike" dirty="0" err="1">
                          <a:effectLst/>
                        </a:rPr>
                        <a:t>HomeCare</a:t>
                      </a:r>
                      <a:r>
                        <a:rPr lang="pt-BR" sz="2400" b="1" u="none" strike="noStrike" dirty="0">
                          <a:effectLst/>
                        </a:rPr>
                        <a:t>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Certificado de Acreditação (nível máximo)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Núcleo de Segurança do Paciente cadastrado na ANVISA e ter realizado pelo menos uma notificação via NOTIVISA a cada trimestre, no último ano (exceto para laboratórios de análises clínicas, laboratórios de patologia clínica e serviços de atenção domiciliar); 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Possuir, ao menos, 75% das guias envidadas pelo prestador de serviço de saúde à operadora de plano privado de assistência à saúde no formato eletrônico da(s) versão(</a:t>
                      </a:r>
                      <a:r>
                        <a:rPr lang="pt-BR" sz="2400" u="none" strike="noStrike" dirty="0" err="1">
                          <a:effectLst/>
                        </a:rPr>
                        <a:t>ões</a:t>
                      </a:r>
                      <a:r>
                        <a:rPr lang="pt-BR" sz="2400" u="none" strike="noStrike" dirty="0">
                          <a:effectLst/>
                        </a:rPr>
                        <a:t>) vigentes do Padrão TISS no ano-base calendário.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Certificação (que englobe todo o escopo da assistência);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Núcleo de Segurança do Paciente cadastrado na ANVISA e ter realizado pelo menos uma notificação via NOTIVISA a cada trimestre, no último ano (exceto para laboratórios de análises clínicas, laboratórios de patologia clínica e serviços de atenção domiciliar); 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Possuir, ao menos, 75% das guias envidadas pelo prestador de serviço de saúde à operadora de plano privado de assistência à saúde no formato eletrônico da(s) versão(</a:t>
                      </a:r>
                      <a:r>
                        <a:rPr lang="pt-BR" sz="2400" u="none" strike="noStrike" dirty="0" err="1">
                          <a:effectLst/>
                        </a:rPr>
                        <a:t>ões</a:t>
                      </a:r>
                      <a:r>
                        <a:rPr lang="pt-BR" sz="2400" u="none" strike="noStrike" dirty="0">
                          <a:effectLst/>
                        </a:rPr>
                        <a:t>) vigentes do Padrão TISS no ano-base calendário.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Núcleo de Segurança do Paciente cadastrado na ANVISA e ter realizado pelo menos uma notificação via NOTIVISA a cada trimestre, no último ano (exceto para laboratórios de análises clínicas, laboratórios de patologia clínica e serviços de atenção domiciliar);  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e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Possuir, ao menos, 75% das guias envidadas pelo prestador de serviço de saúde à operadora de plano privado de assistência à saúde no formato eletrônico da(s) versão(</a:t>
                      </a:r>
                      <a:r>
                        <a:rPr lang="pt-BR" sz="2400" u="none" strike="noStrike" dirty="0" err="1">
                          <a:effectLst/>
                        </a:rPr>
                        <a:t>ões</a:t>
                      </a:r>
                      <a:r>
                        <a:rPr lang="pt-BR" sz="2400" u="none" strike="noStrike" dirty="0">
                          <a:effectLst/>
                        </a:rPr>
                        <a:t>) vigentes do Padrão TISS no ano-base calendário.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ou</a:t>
                      </a:r>
                      <a:br>
                        <a:rPr lang="pt-BR" sz="2400" u="none" strike="noStrike" dirty="0">
                          <a:effectLst/>
                        </a:rPr>
                      </a:br>
                      <a:r>
                        <a:rPr lang="pt-BR" sz="2400" u="none" strike="noStrike" dirty="0">
                          <a:effectLst/>
                        </a:rPr>
                        <a:t>Participação em um dos projetos de indução à qualidade da DIDES/ANS, quando couber.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Demais casos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ctr"/>
                </a:tc>
                <a:extLst>
                  <a:ext uri="{0D108BD9-81ED-4DB2-BD59-A6C34878D82A}">
                    <a16:rowId xmlns:a16="http://schemas.microsoft.com/office/drawing/2014/main" val="3722088230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587E1381-8AB9-4499-B335-22558E15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6457613" cy="2127250"/>
          </a:xfrm>
        </p:spPr>
        <p:txBody>
          <a:bodyPr/>
          <a:lstStyle/>
          <a:p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Critérios de aplicação do FQ – SADT, clínicas de SADT e Serviços de Atenção Domiciliar</a:t>
            </a:r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6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BB01F01D-3CF1-44A0-89ED-D15023366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887668"/>
              </p:ext>
            </p:extLst>
          </p:nvPr>
        </p:nvGraphicFramePr>
        <p:xfrm>
          <a:off x="1" y="1145944"/>
          <a:ext cx="18286412" cy="899827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02445">
                  <a:extLst>
                    <a:ext uri="{9D8B030D-6E8A-4147-A177-3AD203B41FA5}">
                      <a16:colId xmlns:a16="http://schemas.microsoft.com/office/drawing/2014/main" val="2956712211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407350222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1344878925"/>
                    </a:ext>
                  </a:extLst>
                </a:gridCol>
                <a:gridCol w="2194337">
                  <a:extLst>
                    <a:ext uri="{9D8B030D-6E8A-4147-A177-3AD203B41FA5}">
                      <a16:colId xmlns:a16="http://schemas.microsoft.com/office/drawing/2014/main" val="1148552672"/>
                    </a:ext>
                  </a:extLst>
                </a:gridCol>
                <a:gridCol w="1044214">
                  <a:extLst>
                    <a:ext uri="{9D8B030D-6E8A-4147-A177-3AD203B41FA5}">
                      <a16:colId xmlns:a16="http://schemas.microsoft.com/office/drawing/2014/main" val="1112262783"/>
                    </a:ext>
                  </a:extLst>
                </a:gridCol>
              </a:tblGrid>
              <a:tr h="4442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Percentual aplicado sobre o IPCA - Índice de Preços ao Consumidor Amplo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882331"/>
                  </a:ext>
                </a:extLst>
              </a:tr>
              <a:tr h="75893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Tipo de Prestador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A - 115%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Nível B - 110%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>
                          <a:effectLst/>
                        </a:rPr>
                        <a:t>Nível C - 105% do IPCA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100% do IPCA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0" marR="3520" marT="3520" marB="0" anchor="b"/>
                </a:tc>
                <a:extLst>
                  <a:ext uri="{0D108BD9-81ED-4DB2-BD59-A6C34878D82A}">
                    <a16:rowId xmlns:a16="http://schemas.microsoft.com/office/drawing/2014/main" val="3247270560"/>
                  </a:ext>
                </a:extLst>
              </a:tr>
              <a:tr h="43785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Clínicas Multiprofissionais</a:t>
                      </a:r>
                    </a:p>
                  </a:txBody>
                  <a:tcPr marL="3520" marR="3520" marT="35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Possuir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mais de profissionais de saúde com uma ou mais titulações na área de saúde (Residência, Título de Especialista outorgado pela sociedade de especialidade e/ou Conselho Profissional da categoria, Pós-graduação Stricto Senso) </a:t>
                      </a:r>
                      <a:b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Possuir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mais de profissionais de saúde que tenham realizado pelo menos uma capacitação em cursos na área de saúde, de no mínimo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horas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ano-calendário.</a:t>
                      </a:r>
                      <a:b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b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Pessoa Jurídica possuir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Acreditação e/ou Certificação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(que englobe todo o escopo da assistência).</a:t>
                      </a: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Possuir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mais de profissionais de saúde com uma ou mais titulações na área de saúde (Residência, Título de Especialista outorgado pela sociedade de especialidade e/ou Conselho Profissional da categoria, Pós-graduação Stricto Senso) </a:t>
                      </a:r>
                      <a:b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Possuir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mais de profissionais de saúde que tenham realizado pelo menos uma capacitação em cursos na área de saúde, de no mínimo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horas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ano-calendário.</a:t>
                      </a: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Possuir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mais de profissionais de saúde que tenham realizado capacitação em cursos na área de saúde, de no mínimo 40h por ano-calendário.</a:t>
                      </a: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Demais casos</a:t>
                      </a:r>
                    </a:p>
                  </a:txBody>
                  <a:tcPr marL="3520" marR="3520" marT="3520" marB="0" anchor="ctr"/>
                </a:tc>
                <a:extLst>
                  <a:ext uri="{0D108BD9-81ED-4DB2-BD59-A6C34878D82A}">
                    <a16:rowId xmlns:a16="http://schemas.microsoft.com/office/drawing/2014/main" val="3722088230"/>
                  </a:ext>
                </a:extLst>
              </a:tr>
              <a:tr h="34024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Profissionais de Saúde / Consultórios Individuais</a:t>
                      </a:r>
                    </a:p>
                  </a:txBody>
                  <a:tcPr marL="3520" marR="3520" marT="35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Possuir ao menos uma titulação comprovada na área de saúde (residência, título de especialista outorgado pela sociedade de especialidade e/ou Conselho Profissional da categoria, Pós-graduação Stricto Senso) </a:t>
                      </a:r>
                      <a:b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 Ter realizado pelo menos uma capacitação em cursos na área de saúde, de no mínimo 80 horas por ano-calendário.</a:t>
                      </a: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Possuir ao menos uma titulação comprovada na área de saúde (residência, título de especialista outorgado pela sociedade de especialidade e/ou Conselho Profissional da categoria, Pós-graduação Stricto Senso) </a:t>
                      </a:r>
                      <a:b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Ter realizado pelo menos uma capacitação em cursos na área de saúde, de no mínimo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horas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ano-calendário.</a:t>
                      </a: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 realizado pelo menos uma capacitação em cursos na área de saúde, de no mínimo </a:t>
                      </a:r>
                      <a:r>
                        <a:rPr lang="pt-BR" sz="2400" b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horas </a:t>
                      </a:r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ano-calendário.</a:t>
                      </a:r>
                    </a:p>
                  </a:txBody>
                  <a:tcPr marL="3520" marR="3520" marT="35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Demais casos</a:t>
                      </a:r>
                    </a:p>
                  </a:txBody>
                  <a:tcPr marL="3520" marR="3520" marT="3520" marB="0" anchor="ctr"/>
                </a:tc>
                <a:extLst>
                  <a:ext uri="{0D108BD9-81ED-4DB2-BD59-A6C34878D82A}">
                    <a16:rowId xmlns:a16="http://schemas.microsoft.com/office/drawing/2014/main" val="2495024167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587E1381-8AB9-4499-B335-22558E15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8504246" cy="2127250"/>
          </a:xfrm>
        </p:spPr>
        <p:txBody>
          <a:bodyPr/>
          <a:lstStyle/>
          <a:p>
            <a:r>
              <a:rPr lang="pt-BR" altLang="pt-BR" sz="4000" b="1" dirty="0">
                <a:solidFill>
                  <a:srgbClr val="006E89"/>
                </a:solidFill>
                <a:latin typeface="Calibri" panose="020F0502020204030204" pitchFamily="34" charset="0"/>
              </a:rPr>
              <a:t>Critérios de aplicação do FQ – Clínicas Multiprofissionais e Profissionais de Saúde</a:t>
            </a:r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67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11698</TotalTime>
  <Words>1228</Words>
  <Application>Microsoft Office PowerPoint</Application>
  <PresentationFormat>Personalizar</PresentationFormat>
  <Paragraphs>144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Microsoft YaHei</vt:lpstr>
      <vt:lpstr>Arial</vt:lpstr>
      <vt:lpstr>Calibri</vt:lpstr>
      <vt:lpstr>Times New Roman</vt:lpstr>
      <vt:lpstr>Wingdings</vt:lpstr>
      <vt:lpstr>2_Personalizar design</vt:lpstr>
      <vt:lpstr>Personalizar design</vt:lpstr>
      <vt:lpstr>3_Personalizar design</vt:lpstr>
      <vt:lpstr>1_Personalizar design</vt:lpstr>
      <vt:lpstr>Apresentação do PowerPoint</vt:lpstr>
      <vt:lpstr>Apresentação do PowerPoint</vt:lpstr>
      <vt:lpstr>Consulta Pública do FQ</vt:lpstr>
      <vt:lpstr>Apresentação do PowerPoint</vt:lpstr>
      <vt:lpstr>Aprovação da norma</vt:lpstr>
      <vt:lpstr>Apresentação do PowerPoint</vt:lpstr>
      <vt:lpstr>Critérios de aplicação do FQ – Hospitais e Hospitais - dia</vt:lpstr>
      <vt:lpstr>Critérios de aplicação do FQ – SADT, clínicas de SADT e Serviços de Atenção Domiciliar</vt:lpstr>
      <vt:lpstr>Critérios de aplicação do FQ – Clínicas Multiprofissionais e Profissionais de Saúde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Câmara de Saúde Suplementar</cp:lastModifiedBy>
  <cp:revision>1191</cp:revision>
  <dcterms:created xsi:type="dcterms:W3CDTF">2016-01-16T10:55:01Z</dcterms:created>
  <dcterms:modified xsi:type="dcterms:W3CDTF">2018-12-19T18:05:19Z</dcterms:modified>
</cp:coreProperties>
</file>